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6" r:id="rId10"/>
    <p:sldId id="264"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930" y="37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F716BC8-1E3F-44F2-A845-925945B827AE}" type="datetimeFigureOut">
              <a:rPr lang="en-US" smtClean="0"/>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D46989-7688-49F3-8A76-30A577CC225E}" type="slidenum">
              <a:rPr lang="en-US" smtClean="0"/>
              <a:t>‹#›</a:t>
            </a:fld>
            <a:endParaRPr lang="en-US"/>
          </a:p>
        </p:txBody>
      </p:sp>
    </p:spTree>
    <p:extLst>
      <p:ext uri="{BB962C8B-B14F-4D97-AF65-F5344CB8AC3E}">
        <p14:creationId xmlns:p14="http://schemas.microsoft.com/office/powerpoint/2010/main" val="1866773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716BC8-1E3F-44F2-A845-925945B827AE}" type="datetimeFigureOut">
              <a:rPr lang="en-US" smtClean="0"/>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D46989-7688-49F3-8A76-30A577CC225E}" type="slidenum">
              <a:rPr lang="en-US" smtClean="0"/>
              <a:t>‹#›</a:t>
            </a:fld>
            <a:endParaRPr lang="en-US"/>
          </a:p>
        </p:txBody>
      </p:sp>
    </p:spTree>
    <p:extLst>
      <p:ext uri="{BB962C8B-B14F-4D97-AF65-F5344CB8AC3E}">
        <p14:creationId xmlns:p14="http://schemas.microsoft.com/office/powerpoint/2010/main" val="1833144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716BC8-1E3F-44F2-A845-925945B827AE}" type="datetimeFigureOut">
              <a:rPr lang="en-US" smtClean="0"/>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D46989-7688-49F3-8A76-30A577CC225E}" type="slidenum">
              <a:rPr lang="en-US" smtClean="0"/>
              <a:t>‹#›</a:t>
            </a:fld>
            <a:endParaRPr lang="en-US"/>
          </a:p>
        </p:txBody>
      </p:sp>
    </p:spTree>
    <p:extLst>
      <p:ext uri="{BB962C8B-B14F-4D97-AF65-F5344CB8AC3E}">
        <p14:creationId xmlns:p14="http://schemas.microsoft.com/office/powerpoint/2010/main" val="3839242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716BC8-1E3F-44F2-A845-925945B827AE}" type="datetimeFigureOut">
              <a:rPr lang="en-US" smtClean="0"/>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D46989-7688-49F3-8A76-30A577CC225E}" type="slidenum">
              <a:rPr lang="en-US" smtClean="0"/>
              <a:t>‹#›</a:t>
            </a:fld>
            <a:endParaRPr lang="en-US"/>
          </a:p>
        </p:txBody>
      </p:sp>
    </p:spTree>
    <p:extLst>
      <p:ext uri="{BB962C8B-B14F-4D97-AF65-F5344CB8AC3E}">
        <p14:creationId xmlns:p14="http://schemas.microsoft.com/office/powerpoint/2010/main" val="1777015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716BC8-1E3F-44F2-A845-925945B827AE}" type="datetimeFigureOut">
              <a:rPr lang="en-US" smtClean="0"/>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D46989-7688-49F3-8A76-30A577CC225E}" type="slidenum">
              <a:rPr lang="en-US" smtClean="0"/>
              <a:t>‹#›</a:t>
            </a:fld>
            <a:endParaRPr lang="en-US"/>
          </a:p>
        </p:txBody>
      </p:sp>
    </p:spTree>
    <p:extLst>
      <p:ext uri="{BB962C8B-B14F-4D97-AF65-F5344CB8AC3E}">
        <p14:creationId xmlns:p14="http://schemas.microsoft.com/office/powerpoint/2010/main" val="970267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F716BC8-1E3F-44F2-A845-925945B827AE}" type="datetimeFigureOut">
              <a:rPr lang="en-US" smtClean="0"/>
              <a:t>3/17/2025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D46989-7688-49F3-8A76-30A577CC225E}" type="slidenum">
              <a:rPr lang="en-US" smtClean="0"/>
              <a:t>‹#›</a:t>
            </a:fld>
            <a:endParaRPr lang="en-US"/>
          </a:p>
        </p:txBody>
      </p:sp>
    </p:spTree>
    <p:extLst>
      <p:ext uri="{BB962C8B-B14F-4D97-AF65-F5344CB8AC3E}">
        <p14:creationId xmlns:p14="http://schemas.microsoft.com/office/powerpoint/2010/main" val="3650577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F716BC8-1E3F-44F2-A845-925945B827AE}" type="datetimeFigureOut">
              <a:rPr lang="en-US" smtClean="0"/>
              <a:t>3/17/2025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D46989-7688-49F3-8A76-30A577CC225E}" type="slidenum">
              <a:rPr lang="en-US" smtClean="0"/>
              <a:t>‹#›</a:t>
            </a:fld>
            <a:endParaRPr lang="en-US"/>
          </a:p>
        </p:txBody>
      </p:sp>
    </p:spTree>
    <p:extLst>
      <p:ext uri="{BB962C8B-B14F-4D97-AF65-F5344CB8AC3E}">
        <p14:creationId xmlns:p14="http://schemas.microsoft.com/office/powerpoint/2010/main" val="3354778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F716BC8-1E3F-44F2-A845-925945B827AE}" type="datetimeFigureOut">
              <a:rPr lang="en-US" smtClean="0"/>
              <a:t>3/17/2025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D46989-7688-49F3-8A76-30A577CC225E}" type="slidenum">
              <a:rPr lang="en-US" smtClean="0"/>
              <a:t>‹#›</a:t>
            </a:fld>
            <a:endParaRPr lang="en-US"/>
          </a:p>
        </p:txBody>
      </p:sp>
    </p:spTree>
    <p:extLst>
      <p:ext uri="{BB962C8B-B14F-4D97-AF65-F5344CB8AC3E}">
        <p14:creationId xmlns:p14="http://schemas.microsoft.com/office/powerpoint/2010/main" val="3781932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716BC8-1E3F-44F2-A845-925945B827AE}" type="datetimeFigureOut">
              <a:rPr lang="en-US" smtClean="0"/>
              <a:t>3/17/2025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D46989-7688-49F3-8A76-30A577CC225E}" type="slidenum">
              <a:rPr lang="en-US" smtClean="0"/>
              <a:t>‹#›</a:t>
            </a:fld>
            <a:endParaRPr lang="en-US"/>
          </a:p>
        </p:txBody>
      </p:sp>
    </p:spTree>
    <p:extLst>
      <p:ext uri="{BB962C8B-B14F-4D97-AF65-F5344CB8AC3E}">
        <p14:creationId xmlns:p14="http://schemas.microsoft.com/office/powerpoint/2010/main" val="1278634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716BC8-1E3F-44F2-A845-925945B827AE}" type="datetimeFigureOut">
              <a:rPr lang="en-US" smtClean="0"/>
              <a:t>3/17/2025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D46989-7688-49F3-8A76-30A577CC225E}" type="slidenum">
              <a:rPr lang="en-US" smtClean="0"/>
              <a:t>‹#›</a:t>
            </a:fld>
            <a:endParaRPr lang="en-US"/>
          </a:p>
        </p:txBody>
      </p:sp>
    </p:spTree>
    <p:extLst>
      <p:ext uri="{BB962C8B-B14F-4D97-AF65-F5344CB8AC3E}">
        <p14:creationId xmlns:p14="http://schemas.microsoft.com/office/powerpoint/2010/main" val="1079993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716BC8-1E3F-44F2-A845-925945B827AE}" type="datetimeFigureOut">
              <a:rPr lang="en-US" smtClean="0"/>
              <a:t>3/17/2025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D46989-7688-49F3-8A76-30A577CC225E}" type="slidenum">
              <a:rPr lang="en-US" smtClean="0"/>
              <a:t>‹#›</a:t>
            </a:fld>
            <a:endParaRPr lang="en-US"/>
          </a:p>
        </p:txBody>
      </p:sp>
    </p:spTree>
    <p:extLst>
      <p:ext uri="{BB962C8B-B14F-4D97-AF65-F5344CB8AC3E}">
        <p14:creationId xmlns:p14="http://schemas.microsoft.com/office/powerpoint/2010/main" val="1919620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716BC8-1E3F-44F2-A845-925945B827AE}" type="datetimeFigureOut">
              <a:rPr lang="en-US" smtClean="0"/>
              <a:t>3/17/2025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D46989-7688-49F3-8A76-30A577CC225E}" type="slidenum">
              <a:rPr lang="en-US" smtClean="0"/>
              <a:t>‹#›</a:t>
            </a:fld>
            <a:endParaRPr lang="en-US"/>
          </a:p>
        </p:txBody>
      </p:sp>
    </p:spTree>
    <p:extLst>
      <p:ext uri="{BB962C8B-B14F-4D97-AF65-F5344CB8AC3E}">
        <p14:creationId xmlns:p14="http://schemas.microsoft.com/office/powerpoint/2010/main" val="2738863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2816"/>
            <a:ext cx="7772400" cy="917575"/>
          </a:xfrm>
        </p:spPr>
        <p:txBody>
          <a:bodyPr>
            <a:normAutofit/>
          </a:bodyPr>
          <a:lstStyle/>
          <a:p>
            <a:r>
              <a:rPr lang="en-US" sz="1800" b="1" dirty="0">
                <a:latin typeface="Times New Roman" pitchFamily="18" charset="0"/>
                <a:cs typeface="Times New Roman" pitchFamily="18" charset="0"/>
              </a:rPr>
              <a:t>Commodities Visualization analysis using Web Explorer</a:t>
            </a:r>
          </a:p>
        </p:txBody>
      </p:sp>
      <p:sp>
        <p:nvSpPr>
          <p:cNvPr id="3" name="Subtitle 2"/>
          <p:cNvSpPr>
            <a:spLocks noGrp="1"/>
          </p:cNvSpPr>
          <p:nvPr>
            <p:ph type="subTitle" idx="1"/>
          </p:nvPr>
        </p:nvSpPr>
        <p:spPr>
          <a:xfrm>
            <a:off x="0" y="2667000"/>
            <a:ext cx="8991600" cy="3429000"/>
          </a:xfrm>
        </p:spPr>
        <p:txBody>
          <a:bodyPr>
            <a:normAutofit/>
          </a:bodyPr>
          <a:lstStyle/>
          <a:p>
            <a:r>
              <a:rPr lang="en-US" sz="1800" b="1" dirty="0">
                <a:solidFill>
                  <a:schemeClr val="tx1"/>
                </a:solidFill>
              </a:rPr>
              <a:t>		      </a:t>
            </a:r>
          </a:p>
          <a:p>
            <a:r>
              <a:rPr lang="en-US" sz="1800" b="1" dirty="0">
                <a:solidFill>
                  <a:schemeClr val="tx1"/>
                </a:solidFill>
              </a:rPr>
              <a:t>		     Batch no. 81</a:t>
            </a:r>
          </a:p>
          <a:p>
            <a:r>
              <a:rPr lang="en-US" sz="1800" b="1" dirty="0">
                <a:solidFill>
                  <a:schemeClr val="tx1"/>
                </a:solidFill>
              </a:rPr>
              <a:t>   				    1. 2211CS010284(K. Sai Krishna)</a:t>
            </a:r>
          </a:p>
          <a:p>
            <a:r>
              <a:rPr lang="en-US" sz="1800" b="1" dirty="0">
                <a:solidFill>
                  <a:schemeClr val="tx1"/>
                </a:solidFill>
              </a:rPr>
              <a:t>			     	 2. 2211CS010322(P. Narender)</a:t>
            </a:r>
          </a:p>
          <a:p>
            <a:r>
              <a:rPr lang="en-US" sz="1800" b="1" dirty="0">
                <a:solidFill>
                  <a:schemeClr val="tx1"/>
                </a:solidFill>
              </a:rPr>
              <a:t>				   3. 2211CS010272(K. </a:t>
            </a:r>
            <a:r>
              <a:rPr lang="en-US" sz="1800" b="1" dirty="0" err="1">
                <a:solidFill>
                  <a:schemeClr val="tx1"/>
                </a:solidFill>
              </a:rPr>
              <a:t>Abyudhay</a:t>
            </a:r>
            <a:r>
              <a:rPr lang="en-US" sz="1800" b="1" dirty="0">
                <a:solidFill>
                  <a:schemeClr val="tx1"/>
                </a:solidFill>
              </a:rPr>
              <a:t>)</a:t>
            </a:r>
          </a:p>
          <a:p>
            <a:r>
              <a:rPr lang="en-US" sz="1800" b="1" dirty="0">
                <a:solidFill>
                  <a:schemeClr val="tx1"/>
                </a:solidFill>
              </a:rPr>
              <a:t>				       4. 2211CS010308(K. Srikar Reddy)</a:t>
            </a:r>
          </a:p>
          <a:p>
            <a:endParaRPr lang="en-US" sz="1800" b="1" dirty="0">
              <a:solidFill>
                <a:schemeClr val="tx1"/>
              </a:solidFill>
            </a:endParaRPr>
          </a:p>
          <a:p>
            <a:endParaRPr lang="en-US" sz="1800" b="1" dirty="0">
              <a:solidFill>
                <a:schemeClr val="tx1"/>
              </a:solidFill>
            </a:endParaRPr>
          </a:p>
          <a:p>
            <a:pPr algn="l"/>
            <a:r>
              <a:rPr lang="en-US" sz="1800" b="1" dirty="0">
                <a:solidFill>
                  <a:schemeClr val="tx1"/>
                </a:solidFill>
              </a:rPr>
              <a:t>	Guide</a:t>
            </a:r>
          </a:p>
          <a:p>
            <a:pPr algn="l"/>
            <a:r>
              <a:rPr lang="en-US" sz="1800" b="1" dirty="0">
                <a:solidFill>
                  <a:schemeClr val="tx1"/>
                </a:solidFill>
              </a:rPr>
              <a:t>            </a:t>
            </a:r>
            <a:r>
              <a:rPr lang="en-US" sz="1800" b="1" dirty="0" err="1">
                <a:solidFill>
                  <a:schemeClr val="tx1"/>
                </a:solidFill>
              </a:rPr>
              <a:t>Dr.K.RaviTeja</a:t>
            </a:r>
            <a:endParaRPr lang="en-US" sz="1800" b="1" dirty="0">
              <a:solidFill>
                <a:schemeClr val="tx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04800"/>
            <a:ext cx="7821116" cy="1447800"/>
          </a:xfrm>
          <a:prstGeom prst="rect">
            <a:avLst/>
          </a:prstGeom>
        </p:spPr>
      </p:pic>
    </p:spTree>
    <p:extLst>
      <p:ext uri="{BB962C8B-B14F-4D97-AF65-F5344CB8AC3E}">
        <p14:creationId xmlns:p14="http://schemas.microsoft.com/office/powerpoint/2010/main" val="4255352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3300"/>
                </a:solidFill>
                <a:latin typeface="Times New Roman" pitchFamily="18" charset="0"/>
                <a:cs typeface="Times New Roman" pitchFamily="18" charset="0"/>
              </a:rPr>
              <a:t>Conclusion</a:t>
            </a: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This project underscores the critical role of data analytics in addressing the complexities of commodity pricing. By systematically analyzing daily price trends across multiple markets, this study provides valuable insights into market dynamics, regional disparities, and seasonal variations. The proposed methodology not only empowers stakeholders such as farmers, traders, and policymakers to make informed decisions but also contributes to enhancing market transparency and efficiency. Furthermore, the integration of predictive models and interactive dashboards offers scalable solutions for real-world applications, paving the way for proactive pricing strategies and better resource allocation. This work sets a strong foundation for future research aimed at optimizing agricultural markets and supporting sustainable economic development.</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7407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3300"/>
                </a:solidFill>
                <a:latin typeface="Times New Roman" pitchFamily="18" charset="0"/>
                <a:cs typeface="Times New Roman" pitchFamily="18" charset="0"/>
              </a:rPr>
              <a:t>References</a:t>
            </a:r>
          </a:p>
        </p:txBody>
      </p:sp>
      <p:sp>
        <p:nvSpPr>
          <p:cNvPr id="3" name="Content Placeholder 2"/>
          <p:cNvSpPr>
            <a:spLocks noGrp="1"/>
          </p:cNvSpPr>
          <p:nvPr>
            <p:ph idx="1"/>
          </p:nvPr>
        </p:nvSpPr>
        <p:spPr/>
        <p:txBody>
          <a:bodyPr>
            <a:normAutofit/>
          </a:bodyPr>
          <a:lstStyle/>
          <a:p>
            <a:pPr>
              <a:buFont typeface="+mj-lt"/>
              <a:buAutoNum type="arabicPeriod"/>
            </a:pPr>
            <a:r>
              <a:rPr lang="en-US" sz="2000" dirty="0">
                <a:latin typeface="Times New Roman" panose="02020603050405020304" pitchFamily="18" charset="0"/>
                <a:cs typeface="Times New Roman" panose="02020603050405020304" pitchFamily="18" charset="0"/>
              </a:rPr>
              <a:t>Singh, R., &amp; Sharma, P. (2020). "Time Series Analysis of Wheat Prices in India." </a:t>
            </a:r>
            <a:r>
              <a:rPr lang="en-US" sz="2000" i="1" dirty="0">
                <a:latin typeface="Times New Roman" panose="02020603050405020304" pitchFamily="18" charset="0"/>
                <a:cs typeface="Times New Roman" panose="02020603050405020304" pitchFamily="18" charset="0"/>
              </a:rPr>
              <a:t>Journal of Agricultural Economics</a:t>
            </a:r>
            <a:r>
              <a:rPr lang="en-US" sz="2000" dirty="0">
                <a:latin typeface="Times New Roman" panose="02020603050405020304" pitchFamily="18" charset="0"/>
                <a:cs typeface="Times New Roman" panose="02020603050405020304" pitchFamily="18" charset="0"/>
              </a:rPr>
              <a:t>, 45(3), 230-245.</a:t>
            </a:r>
          </a:p>
          <a:p>
            <a:pPr>
              <a:buFont typeface="+mj-lt"/>
              <a:buAutoNum type="arabicPeriod"/>
            </a:pPr>
            <a:r>
              <a:rPr lang="en-US" sz="2000" dirty="0">
                <a:latin typeface="Times New Roman" panose="02020603050405020304" pitchFamily="18" charset="0"/>
                <a:cs typeface="Times New Roman" panose="02020603050405020304" pitchFamily="18" charset="0"/>
              </a:rPr>
              <a:t>Patel, K., &amp; Desai, R. (2022). "Using LSTM for Short-term Vegetable Price Forecasting." </a:t>
            </a:r>
            <a:r>
              <a:rPr lang="en-US" sz="2000" i="1" dirty="0">
                <a:latin typeface="Times New Roman" panose="02020603050405020304" pitchFamily="18" charset="0"/>
                <a:cs typeface="Times New Roman" panose="02020603050405020304" pitchFamily="18" charset="0"/>
              </a:rPr>
              <a:t>International Conference on Machine Learning Applications</a:t>
            </a:r>
            <a:r>
              <a:rPr lang="en-US" sz="2000" dirty="0">
                <a:latin typeface="Times New Roman" panose="02020603050405020304" pitchFamily="18" charset="0"/>
                <a:cs typeface="Times New Roman" panose="02020603050405020304" pitchFamily="18" charset="0"/>
              </a:rPr>
              <a:t>, 112-118.</a:t>
            </a:r>
          </a:p>
          <a:p>
            <a:pPr>
              <a:buFont typeface="+mj-lt"/>
              <a:buAutoNum type="arabicPeriod"/>
            </a:pPr>
            <a:r>
              <a:rPr lang="en-US" sz="2000" dirty="0">
                <a:latin typeface="Times New Roman" panose="02020603050405020304" pitchFamily="18" charset="0"/>
                <a:cs typeface="Times New Roman" panose="02020603050405020304" pitchFamily="18" charset="0"/>
              </a:rPr>
              <a:t>Kumar, M., &amp; Yadav, S. (2019). "Clustering Techniques for Analyzing Market Price Variations of Pulses in India." </a:t>
            </a:r>
            <a:r>
              <a:rPr lang="en-US" sz="2000" i="1" dirty="0">
                <a:latin typeface="Times New Roman" panose="02020603050405020304" pitchFamily="18" charset="0"/>
                <a:cs typeface="Times New Roman" panose="02020603050405020304" pitchFamily="18" charset="0"/>
              </a:rPr>
              <a:t>Journal of Data Science and Applications</a:t>
            </a:r>
            <a:r>
              <a:rPr lang="en-US" sz="2000" dirty="0">
                <a:latin typeface="Times New Roman" panose="02020603050405020304" pitchFamily="18" charset="0"/>
                <a:cs typeface="Times New Roman" panose="02020603050405020304" pitchFamily="18" charset="0"/>
              </a:rPr>
              <a:t>, 10(4), 389-405.</a:t>
            </a:r>
          </a:p>
          <a:p>
            <a:pPr>
              <a:buFont typeface="+mj-lt"/>
              <a:buAutoNum type="arabicPeriod"/>
            </a:pPr>
            <a:r>
              <a:rPr lang="en-US" sz="2000" dirty="0">
                <a:latin typeface="Times New Roman" panose="02020603050405020304" pitchFamily="18" charset="0"/>
                <a:cs typeface="Times New Roman" panose="02020603050405020304" pitchFamily="18" charset="0"/>
              </a:rPr>
              <a:t>Documentation of Python libraries: Pandas, Matplotlib, Seaborn, and Scikit-learn (https://pandas.pydata.org/).</a:t>
            </a:r>
          </a:p>
          <a:p>
            <a:pPr>
              <a:buFont typeface="+mj-lt"/>
              <a:buAutoNum type="arabicPeriod"/>
            </a:pPr>
            <a:r>
              <a:rPr lang="en-US" sz="2000" dirty="0">
                <a:latin typeface="Times New Roman" panose="02020603050405020304" pitchFamily="18" charset="0"/>
                <a:cs typeface="Times New Roman" panose="02020603050405020304" pitchFamily="18" charset="0"/>
              </a:rPr>
              <a:t>Government of India. (2023). "Commodity Market Trends Report." Ministry of Agriculture and Farmers Welfare.</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8443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a:solidFill>
                  <a:srgbClr val="FF3300"/>
                </a:solidFill>
              </a:rPr>
              <a:t>Table of Content</a:t>
            </a:r>
          </a:p>
        </p:txBody>
      </p:sp>
      <p:sp>
        <p:nvSpPr>
          <p:cNvPr id="3" name="Content Placeholder 2"/>
          <p:cNvSpPr>
            <a:spLocks noGrp="1"/>
          </p:cNvSpPr>
          <p:nvPr>
            <p:ph idx="1"/>
          </p:nvPr>
        </p:nvSpPr>
        <p:spPr/>
        <p:txBody>
          <a:bodyPr>
            <a:normAutofit/>
          </a:bodyPr>
          <a:lstStyle/>
          <a:p>
            <a:pPr>
              <a:buFont typeface="Wingdings" pitchFamily="2" charset="2"/>
              <a:buChar char="Ø"/>
            </a:pPr>
            <a:r>
              <a:rPr lang="en-US" sz="2800" dirty="0"/>
              <a:t>Introduction</a:t>
            </a:r>
          </a:p>
          <a:p>
            <a:pPr>
              <a:buFont typeface="Wingdings" pitchFamily="2" charset="2"/>
              <a:buChar char="Ø"/>
            </a:pPr>
            <a:r>
              <a:rPr lang="en-US" sz="2800" dirty="0"/>
              <a:t>Literature Survey</a:t>
            </a:r>
          </a:p>
          <a:p>
            <a:pPr>
              <a:buFont typeface="Wingdings" pitchFamily="2" charset="2"/>
              <a:buChar char="Ø"/>
            </a:pPr>
            <a:r>
              <a:rPr lang="en-US" sz="2800" dirty="0"/>
              <a:t>Limitations of Existing Algorithms/Methodologies</a:t>
            </a:r>
          </a:p>
          <a:p>
            <a:pPr>
              <a:buFont typeface="Wingdings" pitchFamily="2" charset="2"/>
              <a:buChar char="Ø"/>
            </a:pPr>
            <a:r>
              <a:rPr lang="en-US" sz="2800" dirty="0"/>
              <a:t>Abstract</a:t>
            </a:r>
          </a:p>
          <a:p>
            <a:pPr>
              <a:buFont typeface="Wingdings" pitchFamily="2" charset="2"/>
              <a:buChar char="Ø"/>
            </a:pPr>
            <a:r>
              <a:rPr lang="en-US" sz="2800" dirty="0"/>
              <a:t>Proposed Methodology</a:t>
            </a:r>
          </a:p>
          <a:p>
            <a:pPr>
              <a:buFont typeface="Wingdings" pitchFamily="2" charset="2"/>
              <a:buChar char="Ø"/>
            </a:pPr>
            <a:r>
              <a:rPr lang="en-US" sz="2800" dirty="0"/>
              <a:t>Hardware/Software Requirements</a:t>
            </a:r>
          </a:p>
          <a:p>
            <a:pPr>
              <a:buFont typeface="Wingdings" pitchFamily="2" charset="2"/>
              <a:buChar char="Ø"/>
            </a:pPr>
            <a:r>
              <a:rPr lang="en-US" sz="2800" dirty="0"/>
              <a:t>Conclusion</a:t>
            </a:r>
          </a:p>
          <a:p>
            <a:pPr>
              <a:buFont typeface="Wingdings" pitchFamily="2" charset="2"/>
              <a:buChar char="Ø"/>
            </a:pPr>
            <a:r>
              <a:rPr lang="en-US" sz="2800" dirty="0"/>
              <a:t>References</a:t>
            </a:r>
          </a:p>
        </p:txBody>
      </p:sp>
    </p:spTree>
    <p:extLst>
      <p:ext uri="{BB962C8B-B14F-4D97-AF65-F5344CB8AC3E}">
        <p14:creationId xmlns:p14="http://schemas.microsoft.com/office/powerpoint/2010/main" val="2515999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3300"/>
                </a:solidFill>
                <a:latin typeface="Times New Roman" pitchFamily="18" charset="0"/>
                <a:cs typeface="Times New Roman" pitchFamily="18" charset="0"/>
              </a:rPr>
              <a:t>Introduction</a:t>
            </a: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The project focuses on analyzing daily price trends of various commodities across multiple markets in India. By leveraging this dataset, we aim to gain insights into pricing patterns, variations across regions, and other factors influencing market behavior. This study has significant implications for stakeholders, including farmers, traders, and policymakers.</a:t>
            </a:r>
          </a:p>
          <a:p>
            <a:r>
              <a:rPr lang="en-US" sz="2000" dirty="0">
                <a:latin typeface="Times New Roman" panose="02020603050405020304" pitchFamily="18" charset="0"/>
                <a:cs typeface="Times New Roman" panose="02020603050405020304" pitchFamily="18" charset="0"/>
              </a:rPr>
              <a:t>This analysis provides actionable intelligence to stakeholders, such as farmers, traders, policymakers, and supply chain managers, enabling better decision-making, price forecasting, and market planning. Moreover, the findings aim to bridge existing gaps in understanding market efficiencies and bolster efforts towards stabilizing commodity prices.</a:t>
            </a:r>
          </a:p>
          <a:p>
            <a:r>
              <a:rPr lang="en-US" sz="2000" dirty="0">
                <a:latin typeface="Times New Roman" panose="02020603050405020304" pitchFamily="18" charset="0"/>
                <a:cs typeface="Times New Roman" panose="02020603050405020304" pitchFamily="18" charset="0"/>
              </a:rPr>
              <a:t>Built using </a:t>
            </a:r>
            <a:r>
              <a:rPr lang="en-US" sz="2000" b="1" dirty="0" err="1">
                <a:latin typeface="Times New Roman" pitchFamily="18" charset="0"/>
                <a:cs typeface="Times New Roman" pitchFamily="18" charset="0"/>
              </a:rPr>
              <a:t>Streamlit</a:t>
            </a:r>
            <a:r>
              <a:rPr lang="en-US" sz="2000" b="1" dirty="0">
                <a:latin typeface="Times New Roman" pitchFamily="18" charset="0"/>
                <a:cs typeface="Times New Roman" pitchFamily="18" charset="0"/>
              </a:rPr>
              <a:t>, Pandas, Matplotlib, and Seaborn</a:t>
            </a:r>
            <a:r>
              <a:rPr lang="en-US" sz="2000" dirty="0">
                <a:latin typeface="Times New Roman" pitchFamily="18" charset="0"/>
                <a:cs typeface="Times New Roman" pitchFamily="18" charset="0"/>
              </a:rPr>
              <a:t>, this application offers interactive data visualizations, enabling to make informed decisions .</a:t>
            </a:r>
          </a:p>
          <a:p>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410947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3300"/>
                </a:solidFill>
                <a:latin typeface="Times New Roman" pitchFamily="18" charset="0"/>
                <a:cs typeface="Times New Roman" pitchFamily="18" charset="0"/>
              </a:rPr>
              <a:t>Literature Survey</a:t>
            </a:r>
          </a:p>
        </p:txBody>
      </p:sp>
      <p:sp>
        <p:nvSpPr>
          <p:cNvPr id="3" name="Content Placeholder 2"/>
          <p:cNvSpPr>
            <a:spLocks noGrp="1"/>
          </p:cNvSpPr>
          <p:nvPr>
            <p:ph idx="1"/>
          </p:nvPr>
        </p:nvSpPr>
        <p:spPr>
          <a:xfrm>
            <a:off x="457200" y="1417638"/>
            <a:ext cx="8229600" cy="5059362"/>
          </a:xfrm>
        </p:spPr>
        <p:txBody>
          <a:bodyPr>
            <a:normAutofit fontScale="92500" lnSpcReduction="20000"/>
          </a:bodyPr>
          <a:lstStyle/>
          <a:p>
            <a:r>
              <a:rPr lang="en-US" sz="2400" dirty="0">
                <a:latin typeface="Times New Roman" panose="02020603050405020304" pitchFamily="18" charset="0"/>
                <a:cs typeface="Times New Roman" panose="02020603050405020304" pitchFamily="18" charset="0"/>
              </a:rPr>
              <a:t>Numerous studies have explored commodity price trends using data analytics. Common methodologies include time series analysis, regression models, and machine learning approaches for forecasting prices. These studies emphasize the importance of analyzing regional variations, the impact of weather, and supply-demand dynamics. However, they often overlook real-time trends and inter-market comparisons, which this project addresses.</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Study 1</a:t>
            </a:r>
            <a:r>
              <a:rPr lang="en-US" sz="2400" dirty="0">
                <a:latin typeface="Times New Roman" panose="02020603050405020304" pitchFamily="18" charset="0"/>
                <a:cs typeface="Times New Roman" panose="02020603050405020304" pitchFamily="18" charset="0"/>
              </a:rPr>
              <a:t>: A 2020 study by Singh et al. utilized ARIMA models to forecast wheat prices in northern India, demonstrating the importance of seasonality in price prediction.</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Study 2</a:t>
            </a:r>
            <a:r>
              <a:rPr lang="en-US" sz="2400" dirty="0">
                <a:latin typeface="Times New Roman" panose="02020603050405020304" pitchFamily="18" charset="0"/>
                <a:cs typeface="Times New Roman" panose="02020603050405020304" pitchFamily="18" charset="0"/>
              </a:rPr>
              <a:t>: A research paper by Sharma and Gupta (2021) analyzed the impact of monsoon rainfall on rice pricing using regression techniques, highlighting weather's influence on supply chains.</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Study 3</a:t>
            </a:r>
            <a:r>
              <a:rPr lang="en-US" sz="2400" dirty="0">
                <a:latin typeface="Times New Roman" panose="02020603050405020304" pitchFamily="18" charset="0"/>
                <a:cs typeface="Times New Roman" panose="02020603050405020304" pitchFamily="18" charset="0"/>
              </a:rPr>
              <a:t>: An application of LSTM neural networks by Patel et al. (2022) provided accurate short-term predictions for vegetable markets in western India, showcasing the potential of deep learning</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794323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dirty="0">
                <a:solidFill>
                  <a:srgbClr val="FF3300"/>
                </a:solidFill>
                <a:latin typeface="Times New Roman" pitchFamily="18" charset="0"/>
                <a:cs typeface="Times New Roman" pitchFamily="18" charset="0"/>
              </a:rPr>
              <a:t>Limitations of Existing Algorithms/Methodologies</a:t>
            </a:r>
            <a:br>
              <a:rPr lang="en-US" dirty="0">
                <a:solidFill>
                  <a:srgbClr val="FF3300"/>
                </a:solidFill>
                <a:latin typeface="Times New Roman" pitchFamily="18" charset="0"/>
                <a:cs typeface="Times New Roman" pitchFamily="18" charset="0"/>
              </a:rPr>
            </a:br>
            <a:endParaRPr lang="en-US" dirty="0">
              <a:solidFill>
                <a:srgbClr val="FF33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000" b="1" dirty="0">
                <a:latin typeface="Times New Roman" panose="02020603050405020304" pitchFamily="18" charset="0"/>
                <a:cs typeface="Times New Roman" panose="02020603050405020304" pitchFamily="18" charset="0"/>
              </a:rPr>
              <a:t>Limitations of Existing Algorithms/Methodologies</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Limited Data Scope</a:t>
            </a:r>
            <a:r>
              <a:rPr lang="en-US" sz="2000" dirty="0">
                <a:latin typeface="Times New Roman" panose="02020603050405020304" pitchFamily="18" charset="0"/>
                <a:cs typeface="Times New Roman" panose="02020603050405020304" pitchFamily="18" charset="0"/>
              </a:rPr>
              <a:t>: Most existing approaches focus on a narrow set of commodities or regions.</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Static Models</a:t>
            </a:r>
            <a:r>
              <a:rPr lang="en-US" sz="2000" dirty="0">
                <a:latin typeface="Times New Roman" panose="02020603050405020304" pitchFamily="18" charset="0"/>
                <a:cs typeface="Times New Roman" panose="02020603050405020304" pitchFamily="18" charset="0"/>
              </a:rPr>
              <a:t>: Many algorithms fail to adapt to real-time data fluctuations.</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Poor Integration</a:t>
            </a:r>
            <a:r>
              <a:rPr lang="en-US" sz="2000" dirty="0">
                <a:latin typeface="Times New Roman" panose="02020603050405020304" pitchFamily="18" charset="0"/>
                <a:cs typeface="Times New Roman" panose="02020603050405020304" pitchFamily="18" charset="0"/>
              </a:rPr>
              <a:t>: Lack of integration between market-level data and broader economic indicators.</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Interpretability Issues</a:t>
            </a:r>
            <a:r>
              <a:rPr lang="en-US" sz="2000" dirty="0">
                <a:latin typeface="Times New Roman" panose="02020603050405020304" pitchFamily="18" charset="0"/>
                <a:cs typeface="Times New Roman" panose="02020603050405020304" pitchFamily="18" charset="0"/>
              </a:rPr>
              <a:t>: Complex machine learning models often lack transparency, making it difficult for stakeholders to understand results.</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4341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3300"/>
                </a:solidFill>
                <a:latin typeface="Times New Roman" pitchFamily="18" charset="0"/>
                <a:cs typeface="Times New Roman" pitchFamily="18" charset="0"/>
              </a:rPr>
              <a:t>Abstract</a:t>
            </a:r>
          </a:p>
        </p:txBody>
      </p:sp>
      <p:sp>
        <p:nvSpPr>
          <p:cNvPr id="3" name="Content Placeholder 2"/>
          <p:cNvSpPr>
            <a:spLocks noGrp="1"/>
          </p:cNvSpPr>
          <p:nvPr>
            <p:ph idx="1"/>
          </p:nvPr>
        </p:nvSpPr>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Commodity market visualization analysis is essential for tracking price fluctuations, supply demand trends, and trading volumes across various sectors, including energy, metals, and agriculture. This analysis leverages data visualization tools such as Tableau, Power BI, Python (Matplotlib, Seaborn), and D3.js to transform raw market data into interactive and insightful representations. By utilizing these tools, investors, traders, and analysts can better interpret complex datasets, identify market patterns, and make informed decisions. The integration of real-time data with visualization techniques enhances forecasting accuracy, risk assessment, and strategic planning in commodity trading. Our approach integrates statistical analysis and visualization techniques to identify key trends and anomalies. By addressing existing limitations, we propose a more dynamic and interpretable methodology to analyze and forecast commodity prices, offering actionable insights for market stakeholders.</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0285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3300"/>
                </a:solidFill>
                <a:latin typeface="Times New Roman" pitchFamily="18" charset="0"/>
                <a:cs typeface="Times New Roman" pitchFamily="18" charset="0"/>
              </a:rPr>
              <a:t>Proposed Methodology</a:t>
            </a:r>
          </a:p>
        </p:txBody>
      </p:sp>
      <p:sp>
        <p:nvSpPr>
          <p:cNvPr id="3" name="Content Placeholder 2"/>
          <p:cNvSpPr>
            <a:spLocks noGrp="1"/>
          </p:cNvSpPr>
          <p:nvPr>
            <p:ph idx="1"/>
          </p:nvPr>
        </p:nvSpPr>
        <p:spPr/>
        <p:txBody>
          <a:bodyPr>
            <a:noAutofit/>
          </a:bodyPr>
          <a:lstStyle/>
          <a:p>
            <a:pPr>
              <a:buFont typeface="+mj-lt"/>
              <a:buAutoNum type="arabicPeriod"/>
            </a:pPr>
            <a:r>
              <a:rPr lang="en-US" sz="2000" b="1" dirty="0">
                <a:latin typeface="Times New Roman" panose="02020603050405020304" pitchFamily="18" charset="0"/>
                <a:cs typeface="Times New Roman" panose="02020603050405020304" pitchFamily="18" charset="0"/>
              </a:rPr>
              <a:t>Data Cleaning and Preprocessing</a:t>
            </a:r>
            <a:r>
              <a:rPr lang="en-US" sz="2000" dirty="0">
                <a:latin typeface="Times New Roman" panose="02020603050405020304" pitchFamily="18" charset="0"/>
                <a:cs typeface="Times New Roman" panose="02020603050405020304" pitchFamily="18" charset="0"/>
              </a:rPr>
              <a:t>: Handling missing values, correcting anomalies, and formatting the dataset.</a:t>
            </a:r>
          </a:p>
          <a:p>
            <a:pPr>
              <a:buFont typeface="+mj-lt"/>
              <a:buAutoNum type="arabicPeriod"/>
            </a:pPr>
            <a:r>
              <a:rPr lang="en-US" sz="2000" b="1" dirty="0">
                <a:latin typeface="Times New Roman" panose="02020603050405020304" pitchFamily="18" charset="0"/>
                <a:cs typeface="Times New Roman" panose="02020603050405020304" pitchFamily="18" charset="0"/>
              </a:rPr>
              <a:t>Exploratory Data Analysis (EDA)</a:t>
            </a:r>
            <a:r>
              <a:rPr lang="en-US" sz="2000" dirty="0">
                <a:latin typeface="Times New Roman" panose="02020603050405020304" pitchFamily="18" charset="0"/>
                <a:cs typeface="Times New Roman" panose="02020603050405020304" pitchFamily="18" charset="0"/>
              </a:rPr>
              <a:t>: Identifying trends, seasonal patterns, and outliers through visualizations.</a:t>
            </a:r>
          </a:p>
          <a:p>
            <a:pPr>
              <a:buFont typeface="+mj-lt"/>
              <a:buAutoNum type="arabicPeriod"/>
            </a:pPr>
            <a:r>
              <a:rPr lang="en-US" sz="2000" b="1" dirty="0">
                <a:latin typeface="Times New Roman" panose="02020603050405020304" pitchFamily="18" charset="0"/>
                <a:cs typeface="Times New Roman" panose="02020603050405020304" pitchFamily="18" charset="0"/>
              </a:rPr>
              <a:t>Trend Analysis</a:t>
            </a:r>
            <a:r>
              <a:rPr lang="en-US" sz="2000" dirty="0">
                <a:latin typeface="Times New Roman" panose="02020603050405020304" pitchFamily="18" charset="0"/>
                <a:cs typeface="Times New Roman" panose="02020603050405020304" pitchFamily="18" charset="0"/>
              </a:rPr>
              <a:t>: Using statistical methods to analyze price trends over time and across regions.</a:t>
            </a:r>
          </a:p>
          <a:p>
            <a:pPr>
              <a:buFont typeface="+mj-lt"/>
              <a:buAutoNum type="arabicPeriod"/>
            </a:pPr>
            <a:r>
              <a:rPr lang="en-US" sz="2000" b="1" dirty="0">
                <a:latin typeface="Times New Roman" panose="02020603050405020304" pitchFamily="18" charset="0"/>
                <a:cs typeface="Times New Roman" panose="02020603050405020304" pitchFamily="18" charset="0"/>
              </a:rPr>
              <a:t>Forecasting Models</a:t>
            </a:r>
            <a:r>
              <a:rPr lang="en-US" sz="2000" dirty="0">
                <a:latin typeface="Times New Roman" panose="02020603050405020304" pitchFamily="18" charset="0"/>
                <a:cs typeface="Times New Roman" panose="02020603050405020304" pitchFamily="18" charset="0"/>
              </a:rPr>
              <a:t>: Implementing machine learning models such as ARIMA, LSTM, or Prophet for price prediction.</a:t>
            </a:r>
          </a:p>
          <a:p>
            <a:pPr>
              <a:buFont typeface="+mj-lt"/>
              <a:buAutoNum type="arabicPeriod"/>
            </a:pPr>
            <a:r>
              <a:rPr lang="en-US" sz="2000" b="1" dirty="0">
                <a:latin typeface="Times New Roman" panose="02020603050405020304" pitchFamily="18" charset="0"/>
                <a:cs typeface="Times New Roman" panose="02020603050405020304" pitchFamily="18" charset="0"/>
              </a:rPr>
              <a:t>Regional Comparisons</a:t>
            </a:r>
            <a:r>
              <a:rPr lang="en-US" sz="2000" dirty="0">
                <a:latin typeface="Times New Roman" panose="02020603050405020304" pitchFamily="18" charset="0"/>
                <a:cs typeface="Times New Roman" panose="02020603050405020304" pitchFamily="18" charset="0"/>
              </a:rPr>
              <a:t>: Examining inter-market differences to identify price disparities.</a:t>
            </a:r>
          </a:p>
          <a:p>
            <a:pPr>
              <a:buFont typeface="+mj-lt"/>
              <a:buAutoNum type="arabicPeriod"/>
            </a:pPr>
            <a:r>
              <a:rPr lang="en-US" sz="2000" b="1" dirty="0">
                <a:latin typeface="Times New Roman" panose="02020603050405020304" pitchFamily="18" charset="0"/>
                <a:cs typeface="Times New Roman" panose="02020603050405020304" pitchFamily="18" charset="0"/>
              </a:rPr>
              <a:t>Dashboard Creation</a:t>
            </a:r>
            <a:r>
              <a:rPr lang="en-US" sz="2000" dirty="0">
                <a:latin typeface="Times New Roman" panose="02020603050405020304" pitchFamily="18" charset="0"/>
                <a:cs typeface="Times New Roman" panose="02020603050405020304" pitchFamily="18" charset="0"/>
              </a:rPr>
              <a:t>: Building an interactive dashboard for real-time monitoring and analysis.</a:t>
            </a:r>
          </a:p>
          <a:p>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val="236154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3300"/>
                </a:solidFill>
                <a:latin typeface="Times New Roman" pitchFamily="18" charset="0"/>
                <a:cs typeface="Times New Roman" pitchFamily="18" charset="0"/>
              </a:rPr>
              <a:t>Screen-Shots of working model</a:t>
            </a:r>
          </a:p>
        </p:txBody>
      </p:sp>
      <p:sp>
        <p:nvSpPr>
          <p:cNvPr id="3" name="Content Placeholder 2"/>
          <p:cNvSpPr>
            <a:spLocks noGrp="1"/>
          </p:cNvSpPr>
          <p:nvPr>
            <p:ph idx="1"/>
          </p:nvPr>
        </p:nvSpPr>
        <p:spPr/>
        <p:txBody>
          <a:bodyPr>
            <a:normAutofit/>
          </a:bodyPr>
          <a:lstStyle/>
          <a:p>
            <a:pPr marL="0" indent="0">
              <a:buNone/>
            </a:pPr>
            <a:endParaRPr lang="en-IN" sz="22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itchFamily="18" charset="0"/>
              <a:cs typeface="Times New Roman" pitchFamily="18" charset="0"/>
            </a:endParaRPr>
          </a:p>
        </p:txBody>
      </p:sp>
      <p:pic>
        <p:nvPicPr>
          <p:cNvPr id="13" name="Picture 12">
            <a:extLst>
              <a:ext uri="{FF2B5EF4-FFF2-40B4-BE49-F238E27FC236}">
                <a16:creationId xmlns:a16="http://schemas.microsoft.com/office/drawing/2014/main" id="{4BEC286C-3A9C-9C22-2F2C-11CBCDF9B0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1379931"/>
            <a:ext cx="7010400" cy="2658670"/>
          </a:xfrm>
          <a:prstGeom prst="rect">
            <a:avLst/>
          </a:prstGeom>
        </p:spPr>
      </p:pic>
      <p:pic>
        <p:nvPicPr>
          <p:cNvPr id="15" name="Picture 14">
            <a:extLst>
              <a:ext uri="{FF2B5EF4-FFF2-40B4-BE49-F238E27FC236}">
                <a16:creationId xmlns:a16="http://schemas.microsoft.com/office/drawing/2014/main" id="{B8502BD9-A6B9-905F-1287-00A2919485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6761" y="4221949"/>
            <a:ext cx="6448039" cy="2209800"/>
          </a:xfrm>
          <a:prstGeom prst="rect">
            <a:avLst/>
          </a:prstGeom>
        </p:spPr>
      </p:pic>
    </p:spTree>
    <p:extLst>
      <p:ext uri="{BB962C8B-B14F-4D97-AF65-F5344CB8AC3E}">
        <p14:creationId xmlns:p14="http://schemas.microsoft.com/office/powerpoint/2010/main" val="223764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DFDF9-151A-1579-3F12-3D564B27D753}"/>
              </a:ext>
            </a:extLst>
          </p:cNvPr>
          <p:cNvSpPr>
            <a:spLocks noGrp="1"/>
          </p:cNvSpPr>
          <p:nvPr>
            <p:ph type="title"/>
          </p:nvPr>
        </p:nvSpPr>
        <p:spPr>
          <a:xfrm flipV="1">
            <a:off x="-4114800" y="1417638"/>
            <a:ext cx="685800" cy="1096962"/>
          </a:xfrm>
        </p:spPr>
        <p:txBody>
          <a:bodyPr/>
          <a:lstStyle/>
          <a:p>
            <a:endParaRPr lang="en-IN" dirty="0"/>
          </a:p>
        </p:txBody>
      </p:sp>
      <p:pic>
        <p:nvPicPr>
          <p:cNvPr id="5" name="Content Placeholder 4">
            <a:extLst>
              <a:ext uri="{FF2B5EF4-FFF2-40B4-BE49-F238E27FC236}">
                <a16:creationId xmlns:a16="http://schemas.microsoft.com/office/drawing/2014/main" id="{1E83DFCC-8B58-A035-DF27-2898AC813C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5548" y="260170"/>
            <a:ext cx="6224176" cy="2574614"/>
          </a:xfrm>
        </p:spPr>
      </p:pic>
      <p:pic>
        <p:nvPicPr>
          <p:cNvPr id="7" name="Picture 6">
            <a:extLst>
              <a:ext uri="{FF2B5EF4-FFF2-40B4-BE49-F238E27FC236}">
                <a16:creationId xmlns:a16="http://schemas.microsoft.com/office/drawing/2014/main" id="{818F9C6E-33FC-5DBA-096A-75A1BF917A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5548" y="3581400"/>
            <a:ext cx="6012903" cy="2667000"/>
          </a:xfrm>
          <a:prstGeom prst="rect">
            <a:avLst/>
          </a:prstGeom>
        </p:spPr>
      </p:pic>
    </p:spTree>
    <p:extLst>
      <p:ext uri="{BB962C8B-B14F-4D97-AF65-F5344CB8AC3E}">
        <p14:creationId xmlns:p14="http://schemas.microsoft.com/office/powerpoint/2010/main" val="38386985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TotalTime>
  <Words>994</Words>
  <Application>Microsoft Office PowerPoint</Application>
  <PresentationFormat>On-screen Show (4:3)</PresentationFormat>
  <Paragraphs>53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Times New Roman</vt:lpstr>
      <vt:lpstr>Wingdings</vt:lpstr>
      <vt:lpstr>Office Theme</vt:lpstr>
      <vt:lpstr>Commodities Visualization analysis using Web Explorer</vt:lpstr>
      <vt:lpstr>Table of Content</vt:lpstr>
      <vt:lpstr>Introduction</vt:lpstr>
      <vt:lpstr>Literature Survey</vt:lpstr>
      <vt:lpstr>Limitations of Existing Algorithms/Methodologies </vt:lpstr>
      <vt:lpstr>Abstract</vt:lpstr>
      <vt:lpstr>Proposed Methodology</vt:lpstr>
      <vt:lpstr>Screen-Shots of working model</vt:lpstr>
      <vt:lpstr>PowerPoint Presentation</vt:lpstr>
      <vt:lpstr>Conclusion</vt:lpstr>
      <vt:lpstr>References</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Workforce insights</dc:title>
  <dc:creator>krishna</dc:creator>
  <cp:lastModifiedBy>Narender Purastapurapu</cp:lastModifiedBy>
  <cp:revision>6</cp:revision>
  <dcterms:created xsi:type="dcterms:W3CDTF">2025-01-31T10:04:21Z</dcterms:created>
  <dcterms:modified xsi:type="dcterms:W3CDTF">2025-03-16T19:20:49Z</dcterms:modified>
</cp:coreProperties>
</file>