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56" r:id="rId5"/>
    <p:sldId id="257" r:id="rId6"/>
    <p:sldId id="260" r:id="rId7"/>
    <p:sldId id="258" r:id="rId8"/>
    <p:sldId id="261" r:id="rId9"/>
    <p:sldId id="286" r:id="rId10"/>
    <p:sldId id="287" r:id="rId11"/>
    <p:sldId id="288" r:id="rId12"/>
    <p:sldId id="289" r:id="rId13"/>
    <p:sldId id="291" r:id="rId14"/>
    <p:sldId id="292" r:id="rId15"/>
    <p:sldId id="293" r:id="rId16"/>
    <p:sldId id="294" r:id="rId17"/>
    <p:sldId id="295" r:id="rId18"/>
    <p:sldId id="296" r:id="rId19"/>
    <p:sldId id="297"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A63189-BB44-4FE3-BB59-793F6C3D9C3E}" v="17" dt="2024-07-29T14:56:29.6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endra Reddy" userId="dd10321bb3db75b6" providerId="LiveId" clId="{FEA63189-BB44-4FE3-BB59-793F6C3D9C3E}"/>
    <pc:docChg chg="undo custSel delSld modSld">
      <pc:chgData name="Narendra Reddy" userId="dd10321bb3db75b6" providerId="LiveId" clId="{FEA63189-BB44-4FE3-BB59-793F6C3D9C3E}" dt="2024-07-29T14:56:42.720" v="245" actId="20577"/>
      <pc:docMkLst>
        <pc:docMk/>
      </pc:docMkLst>
      <pc:sldChg chg="modSp mod">
        <pc:chgData name="Narendra Reddy" userId="dd10321bb3db75b6" providerId="LiveId" clId="{FEA63189-BB44-4FE3-BB59-793F6C3D9C3E}" dt="2024-07-29T12:12:21.377" v="176" actId="12"/>
        <pc:sldMkLst>
          <pc:docMk/>
          <pc:sldMk cId="2902794312" sldId="257"/>
        </pc:sldMkLst>
        <pc:spChg chg="mod">
          <ac:chgData name="Narendra Reddy" userId="dd10321bb3db75b6" providerId="LiveId" clId="{FEA63189-BB44-4FE3-BB59-793F6C3D9C3E}" dt="2024-07-29T12:12:21.377" v="176" actId="12"/>
          <ac:spMkLst>
            <pc:docMk/>
            <pc:sldMk cId="2902794312" sldId="257"/>
            <ac:spMk id="5" creationId="{0A95F4DE-39B7-4CE2-BC1E-8B8AE662A895}"/>
          </ac:spMkLst>
        </pc:spChg>
      </pc:sldChg>
      <pc:sldChg chg="addSp modSp">
        <pc:chgData name="Narendra Reddy" userId="dd10321bb3db75b6" providerId="LiveId" clId="{FEA63189-BB44-4FE3-BB59-793F6C3D9C3E}" dt="2024-07-29T14:38:00.003" v="236" actId="14100"/>
        <pc:sldMkLst>
          <pc:docMk/>
          <pc:sldMk cId="3733486012" sldId="258"/>
        </pc:sldMkLst>
        <pc:picChg chg="add mod">
          <ac:chgData name="Narendra Reddy" userId="dd10321bb3db75b6" providerId="LiveId" clId="{FEA63189-BB44-4FE3-BB59-793F6C3D9C3E}" dt="2024-07-29T14:38:00.003" v="236" actId="14100"/>
          <ac:picMkLst>
            <pc:docMk/>
            <pc:sldMk cId="3733486012" sldId="258"/>
            <ac:picMk id="1026" creationId="{C56E09FD-33CB-ACEA-BC07-95DD5ADDC294}"/>
          </ac:picMkLst>
        </pc:picChg>
        <pc:picChg chg="add mod">
          <ac:chgData name="Narendra Reddy" userId="dd10321bb3db75b6" providerId="LiveId" clId="{FEA63189-BB44-4FE3-BB59-793F6C3D9C3E}" dt="2024-07-29T14:37:51.824" v="234" actId="1076"/>
          <ac:picMkLst>
            <pc:docMk/>
            <pc:sldMk cId="3733486012" sldId="258"/>
            <ac:picMk id="1028" creationId="{93DAB804-87A1-2408-D109-D0385915E561}"/>
          </ac:picMkLst>
        </pc:picChg>
      </pc:sldChg>
      <pc:sldChg chg="addSp modSp">
        <pc:chgData name="Narendra Reddy" userId="dd10321bb3db75b6" providerId="LiveId" clId="{FEA63189-BB44-4FE3-BB59-793F6C3D9C3E}" dt="2024-07-29T14:56:29.608" v="241" actId="1076"/>
        <pc:sldMkLst>
          <pc:docMk/>
          <pc:sldMk cId="709828751" sldId="260"/>
        </pc:sldMkLst>
        <pc:picChg chg="add mod">
          <ac:chgData name="Narendra Reddy" userId="dd10321bb3db75b6" providerId="LiveId" clId="{FEA63189-BB44-4FE3-BB59-793F6C3D9C3E}" dt="2024-07-29T14:56:29.608" v="241" actId="1076"/>
          <ac:picMkLst>
            <pc:docMk/>
            <pc:sldMk cId="709828751" sldId="260"/>
            <ac:picMk id="2050" creationId="{92D4C470-FC9A-F374-12CC-D144B813927B}"/>
          </ac:picMkLst>
        </pc:picChg>
      </pc:sldChg>
      <pc:sldChg chg="modSp mod">
        <pc:chgData name="Narendra Reddy" userId="dd10321bb3db75b6" providerId="LiveId" clId="{FEA63189-BB44-4FE3-BB59-793F6C3D9C3E}" dt="2024-07-29T14:56:42.720" v="245" actId="20577"/>
        <pc:sldMkLst>
          <pc:docMk/>
          <pc:sldMk cId="3607270498" sldId="261"/>
        </pc:sldMkLst>
        <pc:spChg chg="mod">
          <ac:chgData name="Narendra Reddy" userId="dd10321bb3db75b6" providerId="LiveId" clId="{FEA63189-BB44-4FE3-BB59-793F6C3D9C3E}" dt="2024-07-29T14:56:42.720" v="245" actId="20577"/>
          <ac:spMkLst>
            <pc:docMk/>
            <pc:sldMk cId="3607270498" sldId="261"/>
            <ac:spMk id="8" creationId="{47DC4E62-1A34-4F98-A451-214F1808519C}"/>
          </ac:spMkLst>
        </pc:spChg>
      </pc:sldChg>
      <pc:sldChg chg="modSp del mod">
        <pc:chgData name="Narendra Reddy" userId="dd10321bb3db75b6" providerId="LiveId" clId="{FEA63189-BB44-4FE3-BB59-793F6C3D9C3E}" dt="2024-07-29T14:31:07.370" v="225" actId="2696"/>
        <pc:sldMkLst>
          <pc:docMk/>
          <pc:sldMk cId="44069682" sldId="268"/>
        </pc:sldMkLst>
        <pc:spChg chg="mod">
          <ac:chgData name="Narendra Reddy" userId="dd10321bb3db75b6" providerId="LiveId" clId="{FEA63189-BB44-4FE3-BB59-793F6C3D9C3E}" dt="2024-07-29T12:15:46.384" v="220" actId="20577"/>
          <ac:spMkLst>
            <pc:docMk/>
            <pc:sldMk cId="44069682" sldId="268"/>
            <ac:spMk id="2" creationId="{632BE5BF-9922-45FB-8F3F-4446D40A051B}"/>
          </ac:spMkLst>
        </pc:spChg>
      </pc:sldChg>
      <pc:sldChg chg="modSp mod">
        <pc:chgData name="Narendra Reddy" userId="dd10321bb3db75b6" providerId="LiveId" clId="{FEA63189-BB44-4FE3-BB59-793F6C3D9C3E}" dt="2024-07-29T12:15:39.456" v="209" actId="20577"/>
        <pc:sldMkLst>
          <pc:docMk/>
          <pc:sldMk cId="429771863" sldId="269"/>
        </pc:sldMkLst>
        <pc:spChg chg="mod">
          <ac:chgData name="Narendra Reddy" userId="dd10321bb3db75b6" providerId="LiveId" clId="{FEA63189-BB44-4FE3-BB59-793F6C3D9C3E}" dt="2024-07-29T12:15:39.456" v="209" actId="20577"/>
          <ac:spMkLst>
            <pc:docMk/>
            <pc:sldMk cId="429771863" sldId="269"/>
            <ac:spMk id="2" creationId="{632BE5BF-9922-45FB-8F3F-4446D40A051B}"/>
          </ac:spMkLst>
        </pc:spChg>
      </pc:sldChg>
      <pc:sldChg chg="modSp mod">
        <pc:chgData name="Narendra Reddy" userId="dd10321bb3db75b6" providerId="LiveId" clId="{FEA63189-BB44-4FE3-BB59-793F6C3D9C3E}" dt="2024-07-29T12:19:22.066" v="224" actId="14100"/>
        <pc:sldMkLst>
          <pc:docMk/>
          <pc:sldMk cId="3716881508" sldId="291"/>
        </pc:sldMkLst>
        <pc:picChg chg="mod modCrop">
          <ac:chgData name="Narendra Reddy" userId="dd10321bb3db75b6" providerId="LiveId" clId="{FEA63189-BB44-4FE3-BB59-793F6C3D9C3E}" dt="2024-07-29T12:19:22.066" v="224" actId="14100"/>
          <ac:picMkLst>
            <pc:docMk/>
            <pc:sldMk cId="3716881508" sldId="291"/>
            <ac:picMk id="7" creationId="{4241C119-0121-6EDB-0CCB-9DC2BB6E1F4B}"/>
          </ac:picMkLst>
        </pc:picChg>
      </pc:sldChg>
      <pc:sldChg chg="modSp mod">
        <pc:chgData name="Narendra Reddy" userId="dd10321bb3db75b6" providerId="LiveId" clId="{FEA63189-BB44-4FE3-BB59-793F6C3D9C3E}" dt="2024-07-29T12:14:56.167" v="208" actId="20577"/>
        <pc:sldMkLst>
          <pc:docMk/>
          <pc:sldMk cId="4028311005" sldId="297"/>
        </pc:sldMkLst>
        <pc:spChg chg="mod">
          <ac:chgData name="Narendra Reddy" userId="dd10321bb3db75b6" providerId="LiveId" clId="{FEA63189-BB44-4FE3-BB59-793F6C3D9C3E}" dt="2024-07-29T12:14:56.167" v="208" actId="20577"/>
          <ac:spMkLst>
            <pc:docMk/>
            <pc:sldMk cId="4028311005" sldId="297"/>
            <ac:spMk id="4" creationId="{4A75978D-3408-1107-B3AE-B374D8E8E6D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EC829F-EA61-44C6-87C4-40B12B2FFB2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5031B637-6B17-453C-BF79-5EFDA6AA8749}">
      <dgm:prSet custT="1"/>
      <dgm:spPr/>
      <dgm:t>
        <a:bodyPr/>
        <a:lstStyle/>
        <a:p>
          <a:r>
            <a:rPr lang="en-US" sz="1800" b="1" dirty="0"/>
            <a:t>Introduce "Auto </a:t>
          </a:r>
          <a:r>
            <a:rPr lang="en-US" sz="1800" b="1" dirty="0" err="1"/>
            <a:t>wala</a:t>
          </a:r>
          <a:r>
            <a:rPr lang="en-US" sz="1800" b="1" dirty="0"/>
            <a:t>," a comprehensive platform for booking autos, bikes, and cabs. </a:t>
          </a:r>
          <a:endParaRPr lang="en-IN" sz="1800" dirty="0"/>
        </a:p>
      </dgm:t>
    </dgm:pt>
    <dgm:pt modelId="{E79C98BB-2579-497B-BDB1-9819648E9B7F}" type="parTrans" cxnId="{62590784-A89E-4DEF-9A14-E398F0C213B7}">
      <dgm:prSet/>
      <dgm:spPr/>
      <dgm:t>
        <a:bodyPr/>
        <a:lstStyle/>
        <a:p>
          <a:endParaRPr lang="en-IN"/>
        </a:p>
      </dgm:t>
    </dgm:pt>
    <dgm:pt modelId="{BF8021F4-9AC0-4CFA-8C12-CB5379BAB0EE}" type="sibTrans" cxnId="{62590784-A89E-4DEF-9A14-E398F0C213B7}">
      <dgm:prSet/>
      <dgm:spPr/>
      <dgm:t>
        <a:bodyPr/>
        <a:lstStyle/>
        <a:p>
          <a:endParaRPr lang="en-IN"/>
        </a:p>
      </dgm:t>
    </dgm:pt>
    <dgm:pt modelId="{1A1704E2-C15F-4672-8639-364FE0967F23}">
      <dgm:prSet custT="1"/>
      <dgm:spPr/>
      <dgm:t>
        <a:bodyPr/>
        <a:lstStyle/>
        <a:p>
          <a:r>
            <a:rPr lang="en-US" sz="1800" b="1" dirty="0"/>
            <a:t>Ensure accurate estimated times of arrival (ETAs) and reliable vehicle availability Reduces wait times and uncertainty, leading to a more dependable and efficient service.</a:t>
          </a:r>
          <a:endParaRPr lang="en-IN" sz="1800" dirty="0"/>
        </a:p>
      </dgm:t>
    </dgm:pt>
    <dgm:pt modelId="{7A6144E7-D274-487F-933C-5CE30D17027B}" type="parTrans" cxnId="{BFFCDB7D-62CC-4F24-B005-2B477A61BA80}">
      <dgm:prSet/>
      <dgm:spPr/>
      <dgm:t>
        <a:bodyPr/>
        <a:lstStyle/>
        <a:p>
          <a:endParaRPr lang="en-IN"/>
        </a:p>
      </dgm:t>
    </dgm:pt>
    <dgm:pt modelId="{7CA78370-E5BF-4B2A-9071-AF5BA3C9BA47}" type="sibTrans" cxnId="{BFFCDB7D-62CC-4F24-B005-2B477A61BA80}">
      <dgm:prSet/>
      <dgm:spPr/>
      <dgm:t>
        <a:bodyPr/>
        <a:lstStyle/>
        <a:p>
          <a:endParaRPr lang="en-IN"/>
        </a:p>
      </dgm:t>
    </dgm:pt>
    <dgm:pt modelId="{936D67E1-64CB-4815-A64C-9AA547874409}" type="pres">
      <dgm:prSet presAssocID="{56EC829F-EA61-44C6-87C4-40B12B2FFB29}" presName="diagram" presStyleCnt="0">
        <dgm:presLayoutVars>
          <dgm:dir/>
          <dgm:resizeHandles val="exact"/>
        </dgm:presLayoutVars>
      </dgm:prSet>
      <dgm:spPr/>
    </dgm:pt>
    <dgm:pt modelId="{DF7753B9-0634-47D4-9A0D-DC7516A4C2E1}" type="pres">
      <dgm:prSet presAssocID="{5031B637-6B17-453C-BF79-5EFDA6AA8749}" presName="node" presStyleLbl="node1" presStyleIdx="0" presStyleCnt="2">
        <dgm:presLayoutVars>
          <dgm:bulletEnabled val="1"/>
        </dgm:presLayoutVars>
      </dgm:prSet>
      <dgm:spPr/>
    </dgm:pt>
    <dgm:pt modelId="{1C7CFEC1-1233-41E9-83F7-8AB0A58F9AC3}" type="pres">
      <dgm:prSet presAssocID="{BF8021F4-9AC0-4CFA-8C12-CB5379BAB0EE}" presName="sibTrans" presStyleCnt="0"/>
      <dgm:spPr/>
    </dgm:pt>
    <dgm:pt modelId="{5148FC28-44D4-46FA-9528-06268C101135}" type="pres">
      <dgm:prSet presAssocID="{1A1704E2-C15F-4672-8639-364FE0967F23}" presName="node" presStyleLbl="node1" presStyleIdx="1" presStyleCnt="2">
        <dgm:presLayoutVars>
          <dgm:bulletEnabled val="1"/>
        </dgm:presLayoutVars>
      </dgm:prSet>
      <dgm:spPr/>
    </dgm:pt>
  </dgm:ptLst>
  <dgm:cxnLst>
    <dgm:cxn modelId="{2A282242-9CA4-4DF9-B9B3-30906B60E51B}" type="presOf" srcId="{5031B637-6B17-453C-BF79-5EFDA6AA8749}" destId="{DF7753B9-0634-47D4-9A0D-DC7516A4C2E1}" srcOrd="0" destOrd="0" presId="urn:microsoft.com/office/officeart/2005/8/layout/default"/>
    <dgm:cxn modelId="{74A2407C-4833-4C50-9011-F99271D57D1F}" type="presOf" srcId="{1A1704E2-C15F-4672-8639-364FE0967F23}" destId="{5148FC28-44D4-46FA-9528-06268C101135}" srcOrd="0" destOrd="0" presId="urn:microsoft.com/office/officeart/2005/8/layout/default"/>
    <dgm:cxn modelId="{BFFCDB7D-62CC-4F24-B005-2B477A61BA80}" srcId="{56EC829F-EA61-44C6-87C4-40B12B2FFB29}" destId="{1A1704E2-C15F-4672-8639-364FE0967F23}" srcOrd="1" destOrd="0" parTransId="{7A6144E7-D274-487F-933C-5CE30D17027B}" sibTransId="{7CA78370-E5BF-4B2A-9071-AF5BA3C9BA47}"/>
    <dgm:cxn modelId="{62590784-A89E-4DEF-9A14-E398F0C213B7}" srcId="{56EC829F-EA61-44C6-87C4-40B12B2FFB29}" destId="{5031B637-6B17-453C-BF79-5EFDA6AA8749}" srcOrd="0" destOrd="0" parTransId="{E79C98BB-2579-497B-BDB1-9819648E9B7F}" sibTransId="{BF8021F4-9AC0-4CFA-8C12-CB5379BAB0EE}"/>
    <dgm:cxn modelId="{E4F0B4A4-2D9F-4B55-A5F6-0EC7AD65351E}" type="presOf" srcId="{56EC829F-EA61-44C6-87C4-40B12B2FFB29}" destId="{936D67E1-64CB-4815-A64C-9AA547874409}" srcOrd="0" destOrd="0" presId="urn:microsoft.com/office/officeart/2005/8/layout/default"/>
    <dgm:cxn modelId="{2985B96A-DDD3-42E6-AFFC-892351B3F093}" type="presParOf" srcId="{936D67E1-64CB-4815-A64C-9AA547874409}" destId="{DF7753B9-0634-47D4-9A0D-DC7516A4C2E1}" srcOrd="0" destOrd="0" presId="urn:microsoft.com/office/officeart/2005/8/layout/default"/>
    <dgm:cxn modelId="{8C3660FD-D246-49F5-901A-38855696FD47}" type="presParOf" srcId="{936D67E1-64CB-4815-A64C-9AA547874409}" destId="{1C7CFEC1-1233-41E9-83F7-8AB0A58F9AC3}" srcOrd="1" destOrd="0" presId="urn:microsoft.com/office/officeart/2005/8/layout/default"/>
    <dgm:cxn modelId="{9E1A41AC-0BA2-43B7-963E-E6A78B7A500E}" type="presParOf" srcId="{936D67E1-64CB-4815-A64C-9AA547874409}" destId="{5148FC28-44D4-46FA-9528-06268C101135}"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753B9-0634-47D4-9A0D-DC7516A4C2E1}">
      <dsp:nvSpPr>
        <dsp:cNvPr id="0" name=""/>
        <dsp:cNvSpPr/>
      </dsp:nvSpPr>
      <dsp:spPr>
        <a:xfrm>
          <a:off x="994788" y="760"/>
          <a:ext cx="3168211" cy="190092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Introduce "Auto </a:t>
          </a:r>
          <a:r>
            <a:rPr lang="en-US" sz="1800" b="1" kern="1200" dirty="0" err="1"/>
            <a:t>wala</a:t>
          </a:r>
          <a:r>
            <a:rPr lang="en-US" sz="1800" b="1" kern="1200" dirty="0"/>
            <a:t>," a comprehensive platform for booking autos, bikes, and cabs. </a:t>
          </a:r>
          <a:endParaRPr lang="en-IN" sz="1800" kern="1200" dirty="0"/>
        </a:p>
      </dsp:txBody>
      <dsp:txXfrm>
        <a:off x="994788" y="760"/>
        <a:ext cx="3168211" cy="1900926"/>
      </dsp:txXfrm>
    </dsp:sp>
    <dsp:sp modelId="{5148FC28-44D4-46FA-9528-06268C101135}">
      <dsp:nvSpPr>
        <dsp:cNvPr id="0" name=""/>
        <dsp:cNvSpPr/>
      </dsp:nvSpPr>
      <dsp:spPr>
        <a:xfrm>
          <a:off x="994788" y="2218509"/>
          <a:ext cx="3168211" cy="190092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Ensure accurate estimated times of arrival (ETAs) and reliable vehicle availability Reduces wait times and uncertainty, leading to a more dependable and efficient service.</a:t>
          </a:r>
          <a:endParaRPr lang="en-IN" sz="1800" kern="1200" dirty="0"/>
        </a:p>
      </dsp:txBody>
      <dsp:txXfrm>
        <a:off x="994788" y="2218509"/>
        <a:ext cx="3168211" cy="190092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7/29/2024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7/29/2024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8" y="950751"/>
            <a:ext cx="8899934" cy="1325880"/>
          </a:xfrm>
        </p:spPr>
        <p:txBody>
          <a:bodyPr/>
          <a:lstStyle/>
          <a:p>
            <a:r>
              <a:rPr lang="en-US" sz="4000" dirty="0"/>
              <a:t>AUTOWALA  .Com – Your One-Stop Transport Booking Solution</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2389519"/>
            <a:ext cx="7077456" cy="868680"/>
          </a:xfrm>
        </p:spPr>
        <p:txBody>
          <a:bodyPr/>
          <a:lstStyle/>
          <a:p>
            <a:pPr marL="0" indent="0">
              <a:buNone/>
            </a:pPr>
            <a:r>
              <a:rPr lang="en-US" dirty="0"/>
              <a:t>  Seamless Booking for Autos, Bikes, and Cabs</a:t>
            </a:r>
          </a:p>
        </p:txBody>
      </p:sp>
      <p:sp>
        <p:nvSpPr>
          <p:cNvPr id="4" name="TextBox 3">
            <a:extLst>
              <a:ext uri="{FF2B5EF4-FFF2-40B4-BE49-F238E27FC236}">
                <a16:creationId xmlns:a16="http://schemas.microsoft.com/office/drawing/2014/main" id="{869A5F8F-3CFA-FDA5-6B50-55C70DF47125}"/>
              </a:ext>
            </a:extLst>
          </p:cNvPr>
          <p:cNvSpPr txBox="1"/>
          <p:nvPr/>
        </p:nvSpPr>
        <p:spPr>
          <a:xfrm>
            <a:off x="8455378" y="4774635"/>
            <a:ext cx="3623733" cy="1292662"/>
          </a:xfrm>
          <a:prstGeom prst="rect">
            <a:avLst/>
          </a:prstGeom>
          <a:noFill/>
        </p:spPr>
        <p:txBody>
          <a:bodyPr wrap="square" rtlCol="0">
            <a:spAutoFit/>
          </a:bodyPr>
          <a:lstStyle/>
          <a:p>
            <a:r>
              <a:rPr lang="en-IN" dirty="0"/>
              <a:t>      </a:t>
            </a:r>
            <a:r>
              <a:rPr lang="en-IN" i="1" dirty="0">
                <a:solidFill>
                  <a:schemeClr val="bg1"/>
                </a:solidFill>
              </a:rPr>
              <a:t>Presented by</a:t>
            </a:r>
          </a:p>
          <a:p>
            <a:r>
              <a:rPr lang="en-IN" sz="2000" dirty="0">
                <a:solidFill>
                  <a:schemeClr val="bg1"/>
                </a:solidFill>
              </a:rPr>
              <a:t>G. Narendra Reddy</a:t>
            </a:r>
          </a:p>
          <a:p>
            <a:r>
              <a:rPr lang="en-IN" sz="2000" dirty="0">
                <a:solidFill>
                  <a:schemeClr val="bg1"/>
                </a:solidFill>
              </a:rPr>
              <a:t>Ch. Pradeep </a:t>
            </a:r>
          </a:p>
          <a:p>
            <a:r>
              <a:rPr lang="en-IN" sz="2000" dirty="0">
                <a:solidFill>
                  <a:schemeClr val="bg1"/>
                </a:solidFill>
              </a:rPr>
              <a:t>Ch. Lakshmi Nandan</a:t>
            </a:r>
          </a:p>
        </p:txBody>
      </p:sp>
      <p:sp>
        <p:nvSpPr>
          <p:cNvPr id="5" name="TextBox 4">
            <a:extLst>
              <a:ext uri="{FF2B5EF4-FFF2-40B4-BE49-F238E27FC236}">
                <a16:creationId xmlns:a16="http://schemas.microsoft.com/office/drawing/2014/main" id="{20D2B0EB-15F6-E016-2C83-C59BF1FF2917}"/>
              </a:ext>
            </a:extLst>
          </p:cNvPr>
          <p:cNvSpPr txBox="1"/>
          <p:nvPr/>
        </p:nvSpPr>
        <p:spPr>
          <a:xfrm>
            <a:off x="1310865" y="5051634"/>
            <a:ext cx="3723979" cy="646331"/>
          </a:xfrm>
          <a:prstGeom prst="rect">
            <a:avLst/>
          </a:prstGeom>
          <a:noFill/>
        </p:spPr>
        <p:txBody>
          <a:bodyPr wrap="square" rtlCol="0">
            <a:spAutoFit/>
          </a:bodyPr>
          <a:lstStyle/>
          <a:p>
            <a:r>
              <a:rPr lang="en-IN" i="1" dirty="0">
                <a:solidFill>
                  <a:schemeClr val="bg1"/>
                </a:solidFill>
              </a:rPr>
              <a:t>             guided by</a:t>
            </a:r>
          </a:p>
          <a:p>
            <a:r>
              <a:rPr lang="en-IN" i="1" dirty="0">
                <a:solidFill>
                  <a:schemeClr val="bg1"/>
                </a:solidFill>
              </a:rPr>
              <a:t>Dr. K.  Jayasakthi  Velmurugan</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A5550-9A45-9B30-CB1C-55DFEFF9ADA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Modules</a:t>
            </a:r>
          </a:p>
        </p:txBody>
      </p:sp>
      <p:sp>
        <p:nvSpPr>
          <p:cNvPr id="3" name="Slide Number Placeholder 2">
            <a:extLst>
              <a:ext uri="{FF2B5EF4-FFF2-40B4-BE49-F238E27FC236}">
                <a16:creationId xmlns:a16="http://schemas.microsoft.com/office/drawing/2014/main" id="{5237F8EC-470C-1118-482C-A442868E46FB}"/>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pic>
        <p:nvPicPr>
          <p:cNvPr id="7" name="Content Placeholder 6">
            <a:extLst>
              <a:ext uri="{FF2B5EF4-FFF2-40B4-BE49-F238E27FC236}">
                <a16:creationId xmlns:a16="http://schemas.microsoft.com/office/drawing/2014/main" id="{4241C119-0121-6EDB-0CCB-9DC2BB6E1F4B}"/>
              </a:ext>
            </a:extLst>
          </p:cNvPr>
          <p:cNvPicPr>
            <a:picLocks noGrp="1" noChangeAspect="1"/>
          </p:cNvPicPr>
          <p:nvPr>
            <p:ph sz="half" idx="1"/>
          </p:nvPr>
        </p:nvPicPr>
        <p:blipFill rotWithShape="1">
          <a:blip r:embed="rId2"/>
          <a:srcRect b="13462"/>
          <a:stretch/>
        </p:blipFill>
        <p:spPr>
          <a:xfrm>
            <a:off x="442913" y="2421493"/>
            <a:ext cx="5184775" cy="2747666"/>
          </a:xfrm>
        </p:spPr>
      </p:pic>
      <p:sp>
        <p:nvSpPr>
          <p:cNvPr id="5" name="Content Placeholder 4">
            <a:extLst>
              <a:ext uri="{FF2B5EF4-FFF2-40B4-BE49-F238E27FC236}">
                <a16:creationId xmlns:a16="http://schemas.microsoft.com/office/drawing/2014/main" id="{D88CDD46-55F3-935B-0023-44409AD92B00}"/>
              </a:ext>
            </a:extLst>
          </p:cNvPr>
          <p:cNvSpPr>
            <a:spLocks noGrp="1"/>
          </p:cNvSpPr>
          <p:nvPr>
            <p:ph sz="half" idx="2"/>
          </p:nvPr>
        </p:nvSpPr>
        <p:spPr/>
        <p:txBody>
          <a:bodyPr/>
          <a:lstStyle/>
          <a:p>
            <a:r>
              <a:rPr lang="en-US" b="1" dirty="0"/>
              <a:t>Frontend</a:t>
            </a:r>
            <a:r>
              <a:rPr lang="en-US" dirty="0"/>
              <a:t>:</a:t>
            </a:r>
          </a:p>
          <a:p>
            <a:pPr>
              <a:buFont typeface="Arial" panose="020B0604020202020204" pitchFamily="34" charset="0"/>
              <a:buChar char="•"/>
            </a:pPr>
            <a:r>
              <a:rPr lang="en-US" b="1" dirty="0"/>
              <a:t>HTML</a:t>
            </a:r>
            <a:r>
              <a:rPr lang="en-US" dirty="0"/>
              <a:t>: Structure of web pages.</a:t>
            </a:r>
          </a:p>
          <a:p>
            <a:pPr>
              <a:buFont typeface="Arial" panose="020B0604020202020204" pitchFamily="34" charset="0"/>
              <a:buChar char="•"/>
            </a:pPr>
            <a:r>
              <a:rPr lang="en-US" b="1" dirty="0"/>
              <a:t>CSS</a:t>
            </a:r>
            <a:r>
              <a:rPr lang="en-US" dirty="0"/>
              <a:t>: Styling and layout of the web interface.</a:t>
            </a:r>
          </a:p>
          <a:p>
            <a:pPr>
              <a:buFont typeface="Arial" panose="020B0604020202020204" pitchFamily="34" charset="0"/>
              <a:buChar char="•"/>
            </a:pPr>
            <a:r>
              <a:rPr lang="en-US" b="1" dirty="0"/>
              <a:t>JavaScript</a:t>
            </a:r>
            <a:r>
              <a:rPr lang="en-US" dirty="0"/>
              <a:t>: Client-side scripting for dynamic interactions and form validations</a:t>
            </a:r>
          </a:p>
          <a:p>
            <a:r>
              <a:rPr lang="en-US" b="1" dirty="0"/>
              <a:t>Backend</a:t>
            </a:r>
            <a:r>
              <a:rPr lang="en-US" dirty="0"/>
              <a:t>:</a:t>
            </a:r>
          </a:p>
          <a:p>
            <a:pPr>
              <a:buFont typeface="Arial" panose="020B0604020202020204" pitchFamily="34" charset="0"/>
              <a:buChar char="•"/>
            </a:pPr>
            <a:r>
              <a:rPr lang="en-US" b="1" dirty="0"/>
              <a:t>PHP</a:t>
            </a:r>
            <a:r>
              <a:rPr lang="en-US" dirty="0"/>
              <a:t>: Server-side scripting to handle user requests, process data, and interact with the database.</a:t>
            </a:r>
          </a:p>
          <a:p>
            <a:pPr>
              <a:buFont typeface="Arial" panose="020B0604020202020204" pitchFamily="34" charset="0"/>
              <a:buChar char="•"/>
            </a:pPr>
            <a:r>
              <a:rPr lang="en-US" b="1" dirty="0"/>
              <a:t>MySQL</a:t>
            </a:r>
            <a:r>
              <a:rPr lang="en-US" dirty="0"/>
              <a:t>: Database management system to store user information, booking details, and other necessary data.</a:t>
            </a:r>
          </a:p>
          <a:p>
            <a:endParaRPr lang="en-IN" dirty="0"/>
          </a:p>
        </p:txBody>
      </p:sp>
    </p:spTree>
    <p:extLst>
      <p:ext uri="{BB962C8B-B14F-4D97-AF65-F5344CB8AC3E}">
        <p14:creationId xmlns:p14="http://schemas.microsoft.com/office/powerpoint/2010/main" val="3716881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CF880-95D2-5CB8-BFDF-DF8B5B3192CE}"/>
              </a:ext>
            </a:extLst>
          </p:cNvPr>
          <p:cNvSpPr>
            <a:spLocks noGrp="1"/>
          </p:cNvSpPr>
          <p:nvPr>
            <p:ph type="title"/>
          </p:nvPr>
        </p:nvSpPr>
        <p:spPr>
          <a:xfrm>
            <a:off x="444500" y="542925"/>
            <a:ext cx="11214100" cy="507831"/>
          </a:xfrm>
        </p:spPr>
        <p:txBody>
          <a:bodyPr/>
          <a:lstStyle/>
          <a:p>
            <a:r>
              <a:rPr lang="en-IN" sz="3000" dirty="0">
                <a:latin typeface="Times New Roman" panose="02020603050405020304" pitchFamily="18" charset="0"/>
                <a:cs typeface="Times New Roman" panose="02020603050405020304" pitchFamily="18" charset="0"/>
              </a:rPr>
              <a:t>OUTPUTS</a:t>
            </a:r>
          </a:p>
        </p:txBody>
      </p:sp>
      <p:sp>
        <p:nvSpPr>
          <p:cNvPr id="3" name="Slide Number Placeholder 2">
            <a:extLst>
              <a:ext uri="{FF2B5EF4-FFF2-40B4-BE49-F238E27FC236}">
                <a16:creationId xmlns:a16="http://schemas.microsoft.com/office/drawing/2014/main" id="{93213F95-99E4-8E59-1099-349E398E6995}"/>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pic>
        <p:nvPicPr>
          <p:cNvPr id="3074" name="Picture 2">
            <a:extLst>
              <a:ext uri="{FF2B5EF4-FFF2-40B4-BE49-F238E27FC236}">
                <a16:creationId xmlns:a16="http://schemas.microsoft.com/office/drawing/2014/main" id="{AF485D6C-F5EB-2D95-880A-DEAD7B258F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21840"/>
            <a:ext cx="12012930" cy="48361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3C42745-0212-2C39-27DF-B3F52C37C444}"/>
              </a:ext>
            </a:extLst>
          </p:cNvPr>
          <p:cNvSpPr txBox="1"/>
          <p:nvPr/>
        </p:nvSpPr>
        <p:spPr>
          <a:xfrm>
            <a:off x="3667760" y="1436132"/>
            <a:ext cx="4490720"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Home page</a:t>
            </a:r>
          </a:p>
        </p:txBody>
      </p:sp>
    </p:spTree>
    <p:extLst>
      <p:ext uri="{BB962C8B-B14F-4D97-AF65-F5344CB8AC3E}">
        <p14:creationId xmlns:p14="http://schemas.microsoft.com/office/powerpoint/2010/main" val="63215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B5D07-BBCD-D8C8-EA2E-30E525E2C69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OUTPUT</a:t>
            </a:r>
          </a:p>
        </p:txBody>
      </p:sp>
      <p:sp>
        <p:nvSpPr>
          <p:cNvPr id="3" name="Slide Number Placeholder 2">
            <a:extLst>
              <a:ext uri="{FF2B5EF4-FFF2-40B4-BE49-F238E27FC236}">
                <a16:creationId xmlns:a16="http://schemas.microsoft.com/office/drawing/2014/main" id="{69E73F87-4E6B-236E-214A-CF0C12B8B2C1}"/>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Text Placeholder 3">
            <a:extLst>
              <a:ext uri="{FF2B5EF4-FFF2-40B4-BE49-F238E27FC236}">
                <a16:creationId xmlns:a16="http://schemas.microsoft.com/office/drawing/2014/main" id="{B1AE57AC-3E9A-D756-FA73-78F917C7BD9F}"/>
              </a:ext>
            </a:extLst>
          </p:cNvPr>
          <p:cNvSpPr>
            <a:spLocks noGrp="1"/>
          </p:cNvSpPr>
          <p:nvPr>
            <p:ph type="body" idx="1"/>
          </p:nvPr>
        </p:nvSpPr>
        <p:spPr/>
        <p:txBody>
          <a:bodyPr/>
          <a:lstStyle/>
          <a:p>
            <a:r>
              <a:rPr lang="en-IN" dirty="0"/>
              <a:t>Registration page</a:t>
            </a:r>
          </a:p>
        </p:txBody>
      </p:sp>
      <p:sp>
        <p:nvSpPr>
          <p:cNvPr id="5" name="Text Placeholder 4">
            <a:extLst>
              <a:ext uri="{FF2B5EF4-FFF2-40B4-BE49-F238E27FC236}">
                <a16:creationId xmlns:a16="http://schemas.microsoft.com/office/drawing/2014/main" id="{01EDCCB9-6825-2F50-E66F-840FB8AAA53C}"/>
              </a:ext>
            </a:extLst>
          </p:cNvPr>
          <p:cNvSpPr>
            <a:spLocks noGrp="1"/>
          </p:cNvSpPr>
          <p:nvPr>
            <p:ph type="body" sz="quarter" idx="3"/>
          </p:nvPr>
        </p:nvSpPr>
        <p:spPr/>
        <p:txBody>
          <a:bodyPr/>
          <a:lstStyle/>
          <a:p>
            <a:r>
              <a:rPr lang="en-IN" dirty="0"/>
              <a:t>Server Response</a:t>
            </a:r>
          </a:p>
        </p:txBody>
      </p:sp>
      <p:pic>
        <p:nvPicPr>
          <p:cNvPr id="4098" name="Picture 2">
            <a:extLst>
              <a:ext uri="{FF2B5EF4-FFF2-40B4-BE49-F238E27FC236}">
                <a16:creationId xmlns:a16="http://schemas.microsoft.com/office/drawing/2014/main" id="{1501DFE6-AC39-E6F8-BCD1-D92C1704E4F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44498" y="2386759"/>
            <a:ext cx="5458461" cy="303868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117AAF56-BBFE-DB25-BA80-3C1D184A0415}"/>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564313" y="2455909"/>
            <a:ext cx="5183187" cy="2900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56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DA01E-62CE-1778-A739-237B1AE5584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OUTPUT</a:t>
            </a:r>
            <a:endParaRPr lang="en-IN" dirty="0"/>
          </a:p>
        </p:txBody>
      </p:sp>
      <p:sp>
        <p:nvSpPr>
          <p:cNvPr id="3" name="Slide Number Placeholder 2">
            <a:extLst>
              <a:ext uri="{FF2B5EF4-FFF2-40B4-BE49-F238E27FC236}">
                <a16:creationId xmlns:a16="http://schemas.microsoft.com/office/drawing/2014/main" id="{D87BD641-31DA-E513-6B73-5B49AB548BBA}"/>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pic>
        <p:nvPicPr>
          <p:cNvPr id="5122" name="Picture 2">
            <a:extLst>
              <a:ext uri="{FF2B5EF4-FFF2-40B4-BE49-F238E27FC236}">
                <a16:creationId xmlns:a16="http://schemas.microsoft.com/office/drawing/2014/main" id="{860A4934-B94D-F6B3-9730-CD63B5DEB8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5281" y="1896428"/>
            <a:ext cx="7638098" cy="41624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8A05AD6-35E2-35C6-9681-FB5EC66E3F37}"/>
              </a:ext>
            </a:extLst>
          </p:cNvPr>
          <p:cNvSpPr txBox="1"/>
          <p:nvPr/>
        </p:nvSpPr>
        <p:spPr>
          <a:xfrm>
            <a:off x="3994150" y="1342430"/>
            <a:ext cx="4114800"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DATABASE</a:t>
            </a:r>
          </a:p>
        </p:txBody>
      </p:sp>
    </p:spTree>
    <p:extLst>
      <p:ext uri="{BB962C8B-B14F-4D97-AF65-F5344CB8AC3E}">
        <p14:creationId xmlns:p14="http://schemas.microsoft.com/office/powerpoint/2010/main" val="1189454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AFAE-5797-6D0F-F46B-4C4D9A88049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OUTPUT</a:t>
            </a:r>
            <a:endParaRPr lang="en-IN" dirty="0"/>
          </a:p>
        </p:txBody>
      </p:sp>
      <p:sp>
        <p:nvSpPr>
          <p:cNvPr id="3" name="Slide Number Placeholder 2">
            <a:extLst>
              <a:ext uri="{FF2B5EF4-FFF2-40B4-BE49-F238E27FC236}">
                <a16:creationId xmlns:a16="http://schemas.microsoft.com/office/drawing/2014/main" id="{ECB503D4-F297-F156-6064-A04B3FECFD01}"/>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4" name="Text Placeholder 3">
            <a:extLst>
              <a:ext uri="{FF2B5EF4-FFF2-40B4-BE49-F238E27FC236}">
                <a16:creationId xmlns:a16="http://schemas.microsoft.com/office/drawing/2014/main" id="{B05F2086-5112-7D2D-AB9D-D26FCAA7B543}"/>
              </a:ext>
            </a:extLst>
          </p:cNvPr>
          <p:cNvSpPr>
            <a:spLocks noGrp="1"/>
          </p:cNvSpPr>
          <p:nvPr>
            <p:ph type="body" idx="1"/>
          </p:nvPr>
        </p:nvSpPr>
        <p:spPr/>
        <p:txBody>
          <a:bodyPr/>
          <a:lstStyle/>
          <a:p>
            <a:r>
              <a:rPr lang="en-IN" dirty="0"/>
              <a:t>Login page</a:t>
            </a:r>
          </a:p>
        </p:txBody>
      </p:sp>
      <p:sp>
        <p:nvSpPr>
          <p:cNvPr id="5" name="Text Placeholder 4">
            <a:extLst>
              <a:ext uri="{FF2B5EF4-FFF2-40B4-BE49-F238E27FC236}">
                <a16:creationId xmlns:a16="http://schemas.microsoft.com/office/drawing/2014/main" id="{E6490500-92F6-2298-A95C-0AD16F1533DF}"/>
              </a:ext>
            </a:extLst>
          </p:cNvPr>
          <p:cNvSpPr>
            <a:spLocks noGrp="1"/>
          </p:cNvSpPr>
          <p:nvPr>
            <p:ph type="body" sz="quarter" idx="3"/>
          </p:nvPr>
        </p:nvSpPr>
        <p:spPr/>
        <p:txBody>
          <a:bodyPr/>
          <a:lstStyle/>
          <a:p>
            <a:r>
              <a:rPr lang="en-IN" dirty="0"/>
              <a:t>Server Response</a:t>
            </a:r>
          </a:p>
        </p:txBody>
      </p:sp>
      <p:pic>
        <p:nvPicPr>
          <p:cNvPr id="6146" name="Picture 2">
            <a:extLst>
              <a:ext uri="{FF2B5EF4-FFF2-40B4-BE49-F238E27FC236}">
                <a16:creationId xmlns:a16="http://schemas.microsoft.com/office/drawing/2014/main" id="{2B7EA7AD-54CA-46F7-5158-93E3CB6C139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33400" y="2784928"/>
            <a:ext cx="5157788" cy="302659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52CFC6CC-D3AD-8B1A-D6E9-245D9E0B6CC9}"/>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373813" y="3250121"/>
            <a:ext cx="5183187" cy="1102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192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6CB79-7663-23FF-3BE0-3C8C5F96DF61}"/>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a16="http://schemas.microsoft.com/office/drawing/2014/main" id="{C4B2A678-60C3-5A33-196B-4B8C6D991D2A}"/>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4" name="Text Placeholder 3">
            <a:extLst>
              <a:ext uri="{FF2B5EF4-FFF2-40B4-BE49-F238E27FC236}">
                <a16:creationId xmlns:a16="http://schemas.microsoft.com/office/drawing/2014/main" id="{092DC32D-CB09-B094-09E1-6A973DD308B1}"/>
              </a:ext>
            </a:extLst>
          </p:cNvPr>
          <p:cNvSpPr>
            <a:spLocks noGrp="1"/>
          </p:cNvSpPr>
          <p:nvPr>
            <p:ph type="body" idx="1"/>
          </p:nvPr>
        </p:nvSpPr>
        <p:spPr/>
        <p:txBody>
          <a:bodyPr/>
          <a:lstStyle/>
          <a:p>
            <a:r>
              <a:rPr lang="en-IN" dirty="0"/>
              <a:t>Services page</a:t>
            </a:r>
          </a:p>
        </p:txBody>
      </p:sp>
      <p:pic>
        <p:nvPicPr>
          <p:cNvPr id="7170" name="Picture 2">
            <a:extLst>
              <a:ext uri="{FF2B5EF4-FFF2-40B4-BE49-F238E27FC236}">
                <a16:creationId xmlns:a16="http://schemas.microsoft.com/office/drawing/2014/main" id="{44C24DB3-1483-C9AA-EF38-C2FAE084DF7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38773" y="2574342"/>
            <a:ext cx="5604827" cy="322159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48835C74-E6E1-9195-D4A4-18AE1BBDF957}"/>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096000" y="2574342"/>
            <a:ext cx="5757227" cy="3221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8893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A802-70A4-0C77-7BE0-177629B5AABD}"/>
              </a:ext>
            </a:extLst>
          </p:cNvPr>
          <p:cNvSpPr>
            <a:spLocks noGrp="1"/>
          </p:cNvSpPr>
          <p:nvPr>
            <p:ph type="title"/>
          </p:nvPr>
        </p:nvSpPr>
        <p:spPr/>
        <p:txBody>
          <a:bodyPr/>
          <a:lstStyle/>
          <a:p>
            <a:r>
              <a:rPr lang="en-IN" dirty="0"/>
              <a:t>CONCLUSION</a:t>
            </a:r>
          </a:p>
        </p:txBody>
      </p:sp>
      <p:sp>
        <p:nvSpPr>
          <p:cNvPr id="3" name="Slide Number Placeholder 2">
            <a:extLst>
              <a:ext uri="{FF2B5EF4-FFF2-40B4-BE49-F238E27FC236}">
                <a16:creationId xmlns:a16="http://schemas.microsoft.com/office/drawing/2014/main" id="{DC4F65B7-35AD-F816-846B-F11E181ECEE9}"/>
              </a:ext>
            </a:extLst>
          </p:cNvPr>
          <p:cNvSpPr>
            <a:spLocks noGrp="1"/>
          </p:cNvSpPr>
          <p:nvPr>
            <p:ph type="sldNum" sz="quarter" idx="12"/>
          </p:nvPr>
        </p:nvSpPr>
        <p:spPr/>
        <p:txBody>
          <a:bodyPr/>
          <a:lstStyle/>
          <a:p>
            <a:fld id="{C263D6C4-4840-40CC-AC84-17E24B3B7BDE}" type="slidenum">
              <a:rPr lang="en-US" noProof="0" smtClean="0"/>
              <a:pPr/>
              <a:t>16</a:t>
            </a:fld>
            <a:endParaRPr lang="en-US" noProof="0" dirty="0"/>
          </a:p>
        </p:txBody>
      </p:sp>
      <p:sp>
        <p:nvSpPr>
          <p:cNvPr id="4" name="Text Placeholder 3">
            <a:extLst>
              <a:ext uri="{FF2B5EF4-FFF2-40B4-BE49-F238E27FC236}">
                <a16:creationId xmlns:a16="http://schemas.microsoft.com/office/drawing/2014/main" id="{4A75978D-3408-1107-B3AE-B374D8E8E6D2}"/>
              </a:ext>
            </a:extLst>
          </p:cNvPr>
          <p:cNvSpPr>
            <a:spLocks noGrp="1"/>
          </p:cNvSpPr>
          <p:nvPr>
            <p:ph type="body" sz="quarter" idx="13"/>
          </p:nvPr>
        </p:nvSpPr>
        <p:spPr/>
        <p:txBody>
          <a:bodyPr>
            <a:noAutofit/>
          </a:bodyPr>
          <a:lstStyle/>
          <a:p>
            <a:pPr marL="857250" indent="-8572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AUTOWALA.com stands at the forefront of urban transportation innovation, offering a unified and dynamic platform that integrates cabs, autos, and bikes into a seamless user experience.</a:t>
            </a:r>
          </a:p>
          <a:p>
            <a:pPr marL="857250" indent="-8572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 By leveraging a modular design, the platform ensures high efficiency, flexibility, and scalability, addressing both current and future mobility needs.</a:t>
            </a:r>
          </a:p>
          <a:p>
            <a:pPr marL="857250" indent="-8572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Its advanced features—such as real-time tracking, dynamic pricing, and secure payment processing—combine to deliver a superior travel experience while tackling urban congestion and environmental impact. </a:t>
            </a:r>
          </a:p>
          <a:p>
            <a:pPr marL="857250" indent="-8572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As it stands, AUTOWALA.com not only meets but exceeds the demands of modern city commuters, setting a new standard in urban transportation management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8311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1622326" y="623711"/>
            <a:ext cx="7781544" cy="859055"/>
          </a:xfrm>
        </p:spPr>
        <p:txBody>
          <a:bodyPr>
            <a:normAutofit/>
          </a:bodyPr>
          <a:lstStyle/>
          <a:p>
            <a:r>
              <a:rPr lang="en-US" sz="2400" dirty="0">
                <a:latin typeface="Times New Roman" panose="02020603050405020304" pitchFamily="18" charset="0"/>
                <a:cs typeface="Times New Roman" panose="02020603050405020304" pitchFamily="18" charset="0"/>
              </a:rPr>
              <a:t>INDEX</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1238250" y="1873955"/>
            <a:ext cx="10826750" cy="4097867"/>
          </a:xfrm>
        </p:spPr>
        <p:txBody>
          <a:bodyPr>
            <a:normAutofit/>
          </a:bodyPr>
          <a:lstStyle/>
          <a:p>
            <a:pPr marL="285750" indent="-285750">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Problem statement</a:t>
            </a:r>
          </a:p>
          <a:p>
            <a:pPr marL="285750" indent="-285750">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Introduction</a:t>
            </a:r>
          </a:p>
          <a:p>
            <a:pPr marL="285750" indent="-285750">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Objective</a:t>
            </a:r>
          </a:p>
          <a:p>
            <a:pPr marL="285750" indent="-285750">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Existing system</a:t>
            </a:r>
          </a:p>
          <a:p>
            <a:pPr marL="285750" indent="-285750">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Proposed system</a:t>
            </a:r>
          </a:p>
          <a:p>
            <a:pPr marL="285750" indent="-285750">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Flowchart for proposed system</a:t>
            </a:r>
          </a:p>
          <a:p>
            <a:pPr marL="285750" indent="-285750">
              <a:lnSpc>
                <a:spcPct val="100000"/>
              </a:lnSpc>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Softwares</a:t>
            </a:r>
            <a:r>
              <a:rPr lang="en-US" sz="1800" dirty="0">
                <a:latin typeface="Times New Roman" panose="02020603050405020304" pitchFamily="18" charset="0"/>
                <a:cs typeface="Times New Roman" panose="02020603050405020304" pitchFamily="18" charset="0"/>
              </a:rPr>
              <a:t> used</a:t>
            </a:r>
          </a:p>
          <a:p>
            <a:pPr marL="285750" indent="-285750">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Modules</a:t>
            </a:r>
          </a:p>
          <a:p>
            <a:pPr marL="285750" indent="-285750">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Conclusion</a:t>
            </a:r>
          </a:p>
          <a:p>
            <a:pPr marL="285750" indent="-285750">
              <a:lnSpc>
                <a:spcPct val="100000"/>
              </a:lnSpc>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516015" y="386645"/>
            <a:ext cx="7781544" cy="859055"/>
          </a:xfrm>
        </p:spPr>
        <p:txBody>
          <a:bodyPr>
            <a:normAutofit fontScale="90000"/>
          </a:bodyPr>
          <a:lstStyle/>
          <a:p>
            <a:r>
              <a:rPr lang="en-US" dirty="0">
                <a:latin typeface="Times New Roman" panose="02020603050405020304" pitchFamily="18" charset="0"/>
                <a:cs typeface="Times New Roman" panose="02020603050405020304" pitchFamily="18" charset="0"/>
              </a:rPr>
              <a:t>PROBLEM STATEMENT</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3" name="TextBox 2">
            <a:extLst>
              <a:ext uri="{FF2B5EF4-FFF2-40B4-BE49-F238E27FC236}">
                <a16:creationId xmlns:a16="http://schemas.microsoft.com/office/drawing/2014/main" id="{7B263402-AB1F-DEFE-914F-6B1F806E92D7}"/>
              </a:ext>
            </a:extLst>
          </p:cNvPr>
          <p:cNvSpPr txBox="1"/>
          <p:nvPr/>
        </p:nvSpPr>
        <p:spPr>
          <a:xfrm>
            <a:off x="516015" y="1343378"/>
            <a:ext cx="6982065" cy="3693319"/>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In today's fast-paced world, finding reliable and efficient transportation can be a challenge.</a:t>
            </a:r>
          </a:p>
          <a:p>
            <a:r>
              <a:rPr lang="en-US" dirty="0">
                <a:solidFill>
                  <a:schemeClr val="bg1"/>
                </a:solidFill>
                <a:latin typeface="Times New Roman" panose="02020603050405020304" pitchFamily="18" charset="0"/>
                <a:cs typeface="Times New Roman" panose="02020603050405020304" pitchFamily="18" charset="0"/>
              </a:rPr>
              <a:t>People often face issues like: </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Long wait times for vehicles </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Inconvenience of multiple apps for different vehicle types </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Unpredictable pricing and service quality</a:t>
            </a:r>
          </a:p>
          <a:p>
            <a:r>
              <a:rPr lang="en-US" dirty="0">
                <a:solidFill>
                  <a:schemeClr val="bg1"/>
                </a:solidFill>
                <a:latin typeface="Times New Roman" panose="02020603050405020304" pitchFamily="18" charset="0"/>
                <a:cs typeface="Times New Roman" panose="02020603050405020304" pitchFamily="18" charset="0"/>
              </a:rPr>
              <a:t>In many urban areas, finding reliable and convenient transportation options can be a significant challenge. </a:t>
            </a:r>
          </a:p>
          <a:p>
            <a:r>
              <a:rPr lang="en-US" dirty="0">
                <a:solidFill>
                  <a:schemeClr val="bg1"/>
                </a:solidFill>
                <a:latin typeface="Times New Roman" panose="02020603050405020304" pitchFamily="18" charset="0"/>
                <a:cs typeface="Times New Roman" panose="02020603050405020304" pitchFamily="18" charset="0"/>
              </a:rPr>
              <a:t>difficulty in locating available drivers, and lack of transparency in pricing</a:t>
            </a:r>
            <a:r>
              <a:rPr lang="en-US" dirty="0">
                <a:solidFill>
                  <a:schemeClr val="bg1"/>
                </a:solidFill>
              </a:rPr>
              <a:t>.</a:t>
            </a:r>
          </a:p>
          <a:p>
            <a:r>
              <a:rPr lang="en-US" dirty="0">
                <a:solidFill>
                  <a:schemeClr val="bg1"/>
                </a:solidFill>
              </a:rPr>
              <a:t>drivers canceling services or asking for extra money is crucial for maintaining trust and satisfaction in your transportation booking platform</a:t>
            </a:r>
            <a:endParaRPr lang="en-IN" dirty="0">
              <a:solidFill>
                <a:schemeClr val="bg1"/>
              </a:solidFill>
            </a:endParaRPr>
          </a:p>
        </p:txBody>
      </p:sp>
      <p:pic>
        <p:nvPicPr>
          <p:cNvPr id="2050" name="Picture 2" descr="Bike Booking Application Development Services At Rs, 54% OFF">
            <a:extLst>
              <a:ext uri="{FF2B5EF4-FFF2-40B4-BE49-F238E27FC236}">
                <a16:creationId xmlns:a16="http://schemas.microsoft.com/office/drawing/2014/main" id="{92D4C470-FC9A-F374-12CC-D144B81392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9486"/>
          <a:stretch/>
        </p:blipFill>
        <p:spPr bwMode="auto">
          <a:xfrm>
            <a:off x="7770898" y="1245700"/>
            <a:ext cx="3684502" cy="3421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INTRODUCTION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985305"/>
            <a:ext cx="6982460" cy="5872695"/>
          </a:xfrm>
        </p:spPr>
        <p:txBody>
          <a:bodyPr/>
          <a:lstStyle/>
          <a:p>
            <a:pPr algn="just"/>
            <a:r>
              <a:rPr lang="en-US" sz="1800" dirty="0">
                <a:latin typeface="Times New Roman" panose="02020603050405020304" pitchFamily="18" charset="0"/>
                <a:cs typeface="Times New Roman" panose="02020603050405020304" pitchFamily="18" charset="0"/>
              </a:rPr>
              <a:t>Auto </a:t>
            </a:r>
            <a:r>
              <a:rPr lang="en-US" sz="1800" dirty="0" err="1">
                <a:latin typeface="Times New Roman" panose="02020603050405020304" pitchFamily="18" charset="0"/>
                <a:cs typeface="Times New Roman" panose="02020603050405020304" pitchFamily="18" charset="0"/>
              </a:rPr>
              <a:t>wala</a:t>
            </a:r>
            <a:r>
              <a:rPr lang="en-US" sz="1800" dirty="0">
                <a:latin typeface="Times New Roman" panose="02020603050405020304" pitchFamily="18" charset="0"/>
                <a:cs typeface="Times New Roman" panose="02020603050405020304" pitchFamily="18" charset="0"/>
              </a:rPr>
              <a:t> addresses these issues by providing a unified platform for booking autos, bikes, and cabs. </a:t>
            </a:r>
          </a:p>
          <a:p>
            <a:pPr algn="just"/>
            <a:r>
              <a:rPr lang="en-US" sz="1800" dirty="0">
                <a:latin typeface="Times New Roman" panose="02020603050405020304" pitchFamily="18" charset="0"/>
                <a:cs typeface="Times New Roman" panose="02020603050405020304" pitchFamily="18" charset="0"/>
              </a:rPr>
              <a:t>Our goal is to make transportation booking: Convenient</a:t>
            </a:r>
          </a:p>
          <a:p>
            <a:pPr algn="just"/>
            <a:r>
              <a:rPr lang="en-US" sz="1800" dirty="0">
                <a:latin typeface="Times New Roman" panose="02020603050405020304" pitchFamily="18" charset="0"/>
                <a:cs typeface="Times New Roman" panose="02020603050405020304" pitchFamily="18" charset="0"/>
              </a:rPr>
              <a:t>One app for all types of transportation</a:t>
            </a:r>
          </a:p>
          <a:p>
            <a:pPr algn="just"/>
            <a:r>
              <a:rPr lang="en-US" sz="1800" dirty="0">
                <a:latin typeface="Times New Roman" panose="02020603050405020304" pitchFamily="18" charset="0"/>
                <a:cs typeface="Times New Roman" panose="02020603050405020304" pitchFamily="18" charset="0"/>
              </a:rPr>
              <a:t>Transparent: Clear pricing and service quality standards</a:t>
            </a:r>
          </a:p>
          <a:p>
            <a:pPr algn="just"/>
            <a:r>
              <a:rPr lang="en-US" sz="1800" dirty="0">
                <a:latin typeface="Times New Roman" panose="02020603050405020304" pitchFamily="18" charset="0"/>
                <a:cs typeface="Times New Roman" panose="02020603050405020304" pitchFamily="18" charset="0"/>
              </a:rPr>
              <a:t>With the rapid urbanization and the increasing reliance on technology, a robust and user-friendly cab booking system has become a necessity for urban commuters</a:t>
            </a:r>
          </a:p>
          <a:p>
            <a:pPr algn="just"/>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Auto </a:t>
            </a:r>
            <a:r>
              <a:rPr lang="en-US" sz="1800" b="1" dirty="0" err="1">
                <a:latin typeface="Times New Roman" panose="02020603050405020304" pitchFamily="18" charset="0"/>
                <a:cs typeface="Times New Roman" panose="02020603050405020304" pitchFamily="18" charset="0"/>
              </a:rPr>
              <a:t>wala</a:t>
            </a:r>
            <a:r>
              <a:rPr lang="en-US" sz="1800" b="1" dirty="0">
                <a:latin typeface="Times New Roman" panose="02020603050405020304" pitchFamily="18" charset="0"/>
                <a:cs typeface="Times New Roman" panose="02020603050405020304" pitchFamily="18" charset="0"/>
              </a:rPr>
              <a:t> Cab Booking System</a:t>
            </a:r>
            <a:r>
              <a:rPr lang="en-US" sz="1800" dirty="0">
                <a:latin typeface="Times New Roman" panose="02020603050405020304" pitchFamily="18" charset="0"/>
                <a:cs typeface="Times New Roman" panose="02020603050405020304" pitchFamily="18" charset="0"/>
              </a:rPr>
              <a:t> aims to address this demand by providing a seamless platform for users to register, log in, and book cabs with ease.</a:t>
            </a:r>
          </a:p>
          <a:p>
            <a:pPr algn="just"/>
            <a:r>
              <a:rPr lang="en-US" sz="1800" dirty="0">
                <a:latin typeface="Times New Roman" panose="02020603050405020304" pitchFamily="18" charset="0"/>
                <a:cs typeface="Times New Roman" panose="02020603050405020304" pitchFamily="18" charset="0"/>
              </a:rPr>
              <a:t>The Auto </a:t>
            </a:r>
            <a:r>
              <a:rPr lang="en-US" sz="1800" dirty="0" err="1">
                <a:latin typeface="Times New Roman" panose="02020603050405020304" pitchFamily="18" charset="0"/>
                <a:cs typeface="Times New Roman" panose="02020603050405020304" pitchFamily="18" charset="0"/>
              </a:rPr>
              <a:t>wala</a:t>
            </a:r>
            <a:r>
              <a:rPr lang="en-US" sz="1800" dirty="0">
                <a:latin typeface="Times New Roman" panose="02020603050405020304" pitchFamily="18" charset="0"/>
                <a:cs typeface="Times New Roman" panose="02020603050405020304" pitchFamily="18" charset="0"/>
              </a:rPr>
              <a:t> Cab Booking System is designed to offer a comprehensive solution for both users and administrators</a:t>
            </a:r>
          </a:p>
          <a:p>
            <a:pPr algn="just"/>
            <a:r>
              <a:rPr lang="en-US" sz="1800" dirty="0">
                <a:latin typeface="Times New Roman" panose="02020603050405020304" pitchFamily="18" charset="0"/>
                <a:cs typeface="Times New Roman" panose="02020603050405020304" pitchFamily="18" charset="0"/>
              </a:rPr>
              <a:t>For users, it provides an intuitive interface to manage their transportation needs, from registration and logging in to booking cabs and viewing booking history. For administrators, it offers powerful tools to manage users and bookings, ensuring smooth operation and optimal service delivery.</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pic>
        <p:nvPicPr>
          <p:cNvPr id="1026" name="Picture 2" descr="Cab Booking Images – Browse 32,692 Stock Photos, Vectors, and Video | Adobe  Stock">
            <a:extLst>
              <a:ext uri="{FF2B5EF4-FFF2-40B4-BE49-F238E27FC236}">
                <a16:creationId xmlns:a16="http://schemas.microsoft.com/office/drawing/2014/main" id="{C56E09FD-33CB-ACEA-BC07-95DD5ADDC2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146"/>
          <a:stretch/>
        </p:blipFill>
        <p:spPr bwMode="auto">
          <a:xfrm>
            <a:off x="7594101" y="55814"/>
            <a:ext cx="4188575"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ab Booking Images – Browse 32,692 Stock Photos, Vectors, and Video | Adobe  Stock">
            <a:extLst>
              <a:ext uri="{FF2B5EF4-FFF2-40B4-BE49-F238E27FC236}">
                <a16:creationId xmlns:a16="http://schemas.microsoft.com/office/drawing/2014/main" id="{93DAB804-87A1-2408-D109-D0385915E5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4101" y="3429000"/>
            <a:ext cx="4188576"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	OBJECTIVE</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graphicFrame>
        <p:nvGraphicFramePr>
          <p:cNvPr id="10" name="Diagram 9">
            <a:extLst>
              <a:ext uri="{FF2B5EF4-FFF2-40B4-BE49-F238E27FC236}">
                <a16:creationId xmlns:a16="http://schemas.microsoft.com/office/drawing/2014/main" id="{4B26E567-7AEE-8D2E-5211-4EB34496FA5F}"/>
              </a:ext>
            </a:extLst>
          </p:cNvPr>
          <p:cNvGraphicFramePr/>
          <p:nvPr>
            <p:extLst>
              <p:ext uri="{D42A27DB-BD31-4B8C-83A1-F6EECF244321}">
                <p14:modId xmlns:p14="http://schemas.microsoft.com/office/powerpoint/2010/main" val="2253707647"/>
              </p:ext>
            </p:extLst>
          </p:nvPr>
        </p:nvGraphicFramePr>
        <p:xfrm>
          <a:off x="613092" y="1586705"/>
          <a:ext cx="5157788" cy="41201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5839459" y="2196305"/>
            <a:ext cx="5157787" cy="3684588"/>
          </a:xfrm>
        </p:spPr>
        <p:txBody>
          <a:bodyPr>
            <a:noAutofit/>
          </a:bodyPr>
          <a:lstStyle/>
          <a:p>
            <a:r>
              <a:rPr lang="en-US" dirty="0">
                <a:latin typeface="Times New Roman" panose="02020603050405020304" pitchFamily="18" charset="0"/>
                <a:cs typeface="Times New Roman" panose="02020603050405020304" pitchFamily="18" charset="0"/>
              </a:rPr>
              <a:t>Develop a robust, user-friendly, and secure web-based cab booking system named "</a:t>
            </a:r>
            <a:r>
              <a:rPr lang="en-US" dirty="0" err="1">
                <a:latin typeface="Times New Roman" panose="02020603050405020304" pitchFamily="18" charset="0"/>
                <a:cs typeface="Times New Roman" panose="02020603050405020304" pitchFamily="18" charset="0"/>
              </a:rPr>
              <a:t>Autowala</a:t>
            </a:r>
            <a:r>
              <a:rPr lang="en-US" dirty="0">
                <a:latin typeface="Times New Roman" panose="02020603050405020304" pitchFamily="18" charset="0"/>
                <a:cs typeface="Times New Roman" panose="02020603050405020304" pitchFamily="18" charset="0"/>
              </a:rPr>
              <a:t>" to enhance the convenience and efficiency of booking cabs</a:t>
            </a:r>
          </a:p>
          <a:p>
            <a:r>
              <a:rPr lang="en-US" dirty="0">
                <a:latin typeface="Times New Roman" panose="02020603050405020304" pitchFamily="18" charset="0"/>
                <a:cs typeface="Times New Roman" panose="02020603050405020304" pitchFamily="18" charset="0"/>
              </a:rPr>
              <a:t>The system will address the shortcomings of existing systems by providing a streamlined user experience, efficient booking processes, and reliable service delivery.</a:t>
            </a:r>
          </a:p>
        </p:txBody>
      </p:sp>
    </p:spTree>
    <p:extLst>
      <p:ext uri="{BB962C8B-B14F-4D97-AF65-F5344CB8AC3E}">
        <p14:creationId xmlns:p14="http://schemas.microsoft.com/office/powerpoint/2010/main" val="3607270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03D2F-663D-EBFF-669C-81431E78C2AC}"/>
              </a:ext>
            </a:extLst>
          </p:cNvPr>
          <p:cNvSpPr>
            <a:spLocks noGrp="1"/>
          </p:cNvSpPr>
          <p:nvPr>
            <p:ph type="title"/>
          </p:nvPr>
        </p:nvSpPr>
        <p:spPr/>
        <p:txBody>
          <a:bodyPr/>
          <a:lstStyle/>
          <a:p>
            <a:r>
              <a:rPr lang="en-IN" dirty="0"/>
              <a:t>Existing system</a:t>
            </a:r>
          </a:p>
        </p:txBody>
      </p:sp>
      <p:sp>
        <p:nvSpPr>
          <p:cNvPr id="3" name="Slide Number Placeholder 2">
            <a:extLst>
              <a:ext uri="{FF2B5EF4-FFF2-40B4-BE49-F238E27FC236}">
                <a16:creationId xmlns:a16="http://schemas.microsoft.com/office/drawing/2014/main" id="{21A54EFD-00ED-217F-369A-CB97A5A36445}"/>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Text Placeholder 3">
            <a:extLst>
              <a:ext uri="{FF2B5EF4-FFF2-40B4-BE49-F238E27FC236}">
                <a16:creationId xmlns:a16="http://schemas.microsoft.com/office/drawing/2014/main" id="{3B56B7CF-34EE-EC4D-E4DA-4482DADF6E29}"/>
              </a:ext>
            </a:extLst>
          </p:cNvPr>
          <p:cNvSpPr>
            <a:spLocks noGrp="1"/>
          </p:cNvSpPr>
          <p:nvPr>
            <p:ph type="body" sz="quarter" idx="13"/>
          </p:nvPr>
        </p:nvSpPr>
        <p:spPr/>
        <p:txBody>
          <a:bodyPr>
            <a:normAutofit/>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Existing systems often fail to provide real-time updates on cab availability, leading to instances where users book a cab only to find out later that no cabs are available.</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Users frequently experience booking failures due to technical glitches or system downtime, which can be highly inconvenient.</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Storing sensitive information, such as passwords and payment details, without proper encryption can expose users to significant risks.</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Storing sensitive information, such as passwords and payment details, without proper encryption can expose users to significant risks.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1503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33494-D145-BF4C-35C4-8E2045C1E4F1}"/>
              </a:ext>
            </a:extLst>
          </p:cNvPr>
          <p:cNvSpPr>
            <a:spLocks noGrp="1"/>
          </p:cNvSpPr>
          <p:nvPr>
            <p:ph type="title"/>
          </p:nvPr>
        </p:nvSpPr>
        <p:spPr/>
        <p:txBody>
          <a:bodyPr/>
          <a:lstStyle/>
          <a:p>
            <a:r>
              <a:rPr lang="en-IN" dirty="0"/>
              <a:t>Proposed system</a:t>
            </a:r>
          </a:p>
        </p:txBody>
      </p:sp>
      <p:sp>
        <p:nvSpPr>
          <p:cNvPr id="3" name="Slide Number Placeholder 2">
            <a:extLst>
              <a:ext uri="{FF2B5EF4-FFF2-40B4-BE49-F238E27FC236}">
                <a16:creationId xmlns:a16="http://schemas.microsoft.com/office/drawing/2014/main" id="{AD0ECB9C-EB2E-C928-73FA-33F491329650}"/>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6" name="TextBox 5">
            <a:extLst>
              <a:ext uri="{FF2B5EF4-FFF2-40B4-BE49-F238E27FC236}">
                <a16:creationId xmlns:a16="http://schemas.microsoft.com/office/drawing/2014/main" id="{5FC4F382-08F3-8846-1080-1E2249E55D2B}"/>
              </a:ext>
            </a:extLst>
          </p:cNvPr>
          <p:cNvSpPr txBox="1"/>
          <p:nvPr/>
        </p:nvSpPr>
        <p:spPr>
          <a:xfrm>
            <a:off x="444500" y="1493520"/>
            <a:ext cx="10807700" cy="507831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Simplified Registration: Users can quickly register by providing essential details (name, email, phone number, password). The process is designed to be quick and user-friendly, reducing the drop-off rate.</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Secure Login: Registered users can log in securely using their email and password. Passwords are encrypted to ensure security.</a:t>
            </a:r>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Personalized User Profiles: Enables users to create, modify, and input personal information, settings, and generate and display ride suggestions and archives, all relevant and </a:t>
            </a:r>
            <a:r>
              <a:rPr lang="en-US" dirty="0" err="1">
                <a:solidFill>
                  <a:schemeClr val="bg1"/>
                </a:solidFill>
                <a:latin typeface="Times New Roman" panose="02020603050405020304" pitchFamily="18" charset="0"/>
                <a:cs typeface="Times New Roman" panose="02020603050405020304" pitchFamily="18" charset="0"/>
              </a:rPr>
              <a:t>specific.Real</a:t>
            </a:r>
            <a:r>
              <a:rPr lang="en-US" dirty="0">
                <a:solidFill>
                  <a:schemeClr val="bg1"/>
                </a:solidFill>
                <a:latin typeface="Times New Roman" panose="02020603050405020304" pitchFamily="18" charset="0"/>
                <a:cs typeface="Times New Roman" panose="02020603050405020304" pitchFamily="18" charset="0"/>
              </a:rPr>
              <a:t>-Time Notifications: Gives notification on the status of the ride, the arrival time of the driver, and any change, and thus keeps the users active during the journey.</a:t>
            </a:r>
            <a:endParaRPr lang="en-IN" dirty="0">
              <a:solidFill>
                <a:schemeClr val="bg1"/>
              </a:solidFill>
              <a:latin typeface="Times New Roman" panose="02020603050405020304" pitchFamily="18" charset="0"/>
              <a:cs typeface="Times New Roman" panose="02020603050405020304" pitchFamily="18" charset="0"/>
            </a:endParaRPr>
          </a:p>
          <a:p>
            <a:r>
              <a:rPr lang="en-US" b="1" dirty="0">
                <a:solidFill>
                  <a:schemeClr val="bg1"/>
                </a:solidFill>
                <a:latin typeface="Times New Roman" panose="02020603050405020304" pitchFamily="18" charset="0"/>
                <a:cs typeface="Times New Roman" panose="02020603050405020304" pitchFamily="18" charset="0"/>
              </a:rPr>
              <a:t>Customer Support</a:t>
            </a:r>
            <a:r>
              <a:rPr lang="en-US" dirty="0">
                <a:solidFill>
                  <a:schemeClr val="bg1"/>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Multiple Support Channels</a:t>
            </a:r>
            <a:r>
              <a:rPr lang="en-US" dirty="0">
                <a:solidFill>
                  <a:schemeClr val="bg1"/>
                </a:solidFill>
                <a:latin typeface="Times New Roman" panose="02020603050405020304" pitchFamily="18" charset="0"/>
                <a:cs typeface="Times New Roman" panose="02020603050405020304" pitchFamily="18" charset="0"/>
              </a:rPr>
              <a:t>: Provide users with various support channels, including chat, email, and phone support, to address their queries and issues promptly.</a:t>
            </a:r>
          </a:p>
          <a:p>
            <a:pPr>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Quick Response Times</a:t>
            </a:r>
            <a:r>
              <a:rPr lang="en-US" dirty="0">
                <a:solidFill>
                  <a:schemeClr val="bg1"/>
                </a:solidFill>
                <a:latin typeface="Times New Roman" panose="02020603050405020304" pitchFamily="18" charset="0"/>
                <a:cs typeface="Times New Roman" panose="02020603050405020304" pitchFamily="18" charset="0"/>
              </a:rPr>
              <a:t>: Ensure that users receive timely assistance, enhancing their overall experience with the service.</a:t>
            </a:r>
          </a:p>
          <a:p>
            <a:r>
              <a:rPr lang="en-US" dirty="0">
                <a:solidFill>
                  <a:schemeClr val="bg1"/>
                </a:solidFill>
                <a:latin typeface="Times New Roman" panose="02020603050405020304" pitchFamily="18" charset="0"/>
                <a:cs typeface="Times New Roman" panose="02020603050405020304" pitchFamily="18" charset="0"/>
              </a:rPr>
              <a:t>Establish clear agreements with drivers about cancellation policies. Include penalties for frequent cancellations to discourage this behavior</a:t>
            </a:r>
          </a:p>
          <a:p>
            <a:r>
              <a:rPr lang="en-US" dirty="0">
                <a:solidFill>
                  <a:schemeClr val="bg1"/>
                </a:solidFill>
                <a:latin typeface="Times New Roman" panose="02020603050405020304" pitchFamily="18" charset="0"/>
                <a:cs typeface="Times New Roman" panose="02020603050405020304" pitchFamily="18" charset="0"/>
              </a:rPr>
              <a:t>Set fixed rates for different types of rides to prevent drivers from asking for extra money.</a:t>
            </a:r>
          </a:p>
          <a:p>
            <a:pPr>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9493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FAC2C-E952-0351-C81C-0AE53D481743}"/>
              </a:ext>
            </a:extLst>
          </p:cNvPr>
          <p:cNvSpPr>
            <a:spLocks noGrp="1"/>
          </p:cNvSpPr>
          <p:nvPr>
            <p:ph type="title"/>
          </p:nvPr>
        </p:nvSpPr>
        <p:spPr/>
        <p:txBody>
          <a:bodyPr/>
          <a:lstStyle/>
          <a:p>
            <a:r>
              <a:rPr lang="en-IN" dirty="0"/>
              <a:t>Flow chart for proposed system</a:t>
            </a:r>
          </a:p>
        </p:txBody>
      </p:sp>
      <p:sp>
        <p:nvSpPr>
          <p:cNvPr id="3" name="Slide Number Placeholder 2">
            <a:extLst>
              <a:ext uri="{FF2B5EF4-FFF2-40B4-BE49-F238E27FC236}">
                <a16:creationId xmlns:a16="http://schemas.microsoft.com/office/drawing/2014/main" id="{0D47E57E-2E14-BDBE-8176-318E99D6A390}"/>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pic>
        <p:nvPicPr>
          <p:cNvPr id="5" name="Picture 4">
            <a:extLst>
              <a:ext uri="{FF2B5EF4-FFF2-40B4-BE49-F238E27FC236}">
                <a16:creationId xmlns:a16="http://schemas.microsoft.com/office/drawing/2014/main" id="{2C509A19-02FF-4CFD-01D0-A1BBCCF41333}"/>
              </a:ext>
            </a:extLst>
          </p:cNvPr>
          <p:cNvPicPr>
            <a:picLocks noChangeAspect="1"/>
          </p:cNvPicPr>
          <p:nvPr/>
        </p:nvPicPr>
        <p:blipFill>
          <a:blip r:embed="rId2"/>
          <a:stretch>
            <a:fillRect/>
          </a:stretch>
        </p:blipFill>
        <p:spPr>
          <a:xfrm>
            <a:off x="2113132" y="1413736"/>
            <a:ext cx="7965735" cy="4901339"/>
          </a:xfrm>
          <a:prstGeom prst="rect">
            <a:avLst/>
          </a:prstGeom>
        </p:spPr>
      </p:pic>
    </p:spTree>
    <p:extLst>
      <p:ext uri="{BB962C8B-B14F-4D97-AF65-F5344CB8AC3E}">
        <p14:creationId xmlns:p14="http://schemas.microsoft.com/office/powerpoint/2010/main" val="179870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9FB84-B4EE-D0B4-8B69-F83A747A45C9}"/>
              </a:ext>
            </a:extLst>
          </p:cNvPr>
          <p:cNvSpPr>
            <a:spLocks noGrp="1"/>
          </p:cNvSpPr>
          <p:nvPr>
            <p:ph type="title"/>
          </p:nvPr>
        </p:nvSpPr>
        <p:spPr>
          <a:xfrm>
            <a:off x="843280" y="280874"/>
            <a:ext cx="11214100" cy="535531"/>
          </a:xfrm>
        </p:spPr>
        <p:txBody>
          <a:bodyPr/>
          <a:lstStyle/>
          <a:p>
            <a:r>
              <a:rPr lang="en-IN" dirty="0"/>
              <a:t>SOFTWARES USED</a:t>
            </a:r>
          </a:p>
        </p:txBody>
      </p:sp>
      <p:sp>
        <p:nvSpPr>
          <p:cNvPr id="3" name="Slide Number Placeholder 2">
            <a:extLst>
              <a:ext uri="{FF2B5EF4-FFF2-40B4-BE49-F238E27FC236}">
                <a16:creationId xmlns:a16="http://schemas.microsoft.com/office/drawing/2014/main" id="{6E6C322D-718A-4F15-6316-EB0FBB121C07}"/>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pic>
        <p:nvPicPr>
          <p:cNvPr id="2056" name="Picture 8">
            <a:extLst>
              <a:ext uri="{FF2B5EF4-FFF2-40B4-BE49-F238E27FC236}">
                <a16:creationId xmlns:a16="http://schemas.microsoft.com/office/drawing/2014/main" id="{37670A16-A590-6380-EDC7-0E9071F701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7080" y="1787742"/>
            <a:ext cx="1965960" cy="19659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384DAC2-9AD9-94D9-47BB-632A8C48D7F3}"/>
              </a:ext>
            </a:extLst>
          </p:cNvPr>
          <p:cNvSpPr txBox="1"/>
          <p:nvPr/>
        </p:nvSpPr>
        <p:spPr>
          <a:xfrm>
            <a:off x="1905000" y="4010451"/>
            <a:ext cx="3296095" cy="1015663"/>
          </a:xfrm>
          <a:prstGeom prst="rect">
            <a:avLst/>
          </a:prstGeom>
          <a:noFill/>
        </p:spPr>
        <p:txBody>
          <a:bodyPr wrap="none" rtlCol="0">
            <a:spAutoFit/>
          </a:bodyPr>
          <a:lstStyle/>
          <a:p>
            <a:r>
              <a:rPr lang="en-IN" b="1" dirty="0">
                <a:solidFill>
                  <a:schemeClr val="bg1"/>
                </a:solidFill>
                <a:latin typeface="Times New Roman" panose="02020603050405020304" pitchFamily="18" charset="0"/>
                <a:cs typeface="Times New Roman" panose="02020603050405020304" pitchFamily="18" charset="0"/>
              </a:rPr>
              <a:t>     Chrome </a:t>
            </a:r>
            <a:r>
              <a:rPr lang="en-IN" sz="2000" b="1" dirty="0">
                <a:solidFill>
                  <a:schemeClr val="bg1"/>
                </a:solidFill>
                <a:latin typeface="Times New Roman" panose="02020603050405020304" pitchFamily="18" charset="0"/>
                <a:cs typeface="Times New Roman" panose="02020603050405020304" pitchFamily="18" charset="0"/>
              </a:rPr>
              <a:t>browser</a:t>
            </a:r>
          </a:p>
          <a:p>
            <a:r>
              <a:rPr lang="en-US" sz="2000" dirty="0">
                <a:solidFill>
                  <a:schemeClr val="bg1"/>
                </a:solidFill>
                <a:latin typeface="Times New Roman" panose="02020603050405020304" pitchFamily="18" charset="0"/>
                <a:cs typeface="Times New Roman" panose="02020603050405020304" pitchFamily="18" charset="0"/>
              </a:rPr>
              <a:t>making it an essential tool for </a:t>
            </a:r>
          </a:p>
          <a:p>
            <a:r>
              <a:rPr lang="en-US" sz="2000" dirty="0">
                <a:solidFill>
                  <a:schemeClr val="bg1"/>
                </a:solidFill>
                <a:latin typeface="Times New Roman" panose="02020603050405020304" pitchFamily="18" charset="0"/>
                <a:cs typeface="Times New Roman" panose="02020603050405020304" pitchFamily="18" charset="0"/>
              </a:rPr>
              <a:t>web development and testing.</a:t>
            </a:r>
            <a:endParaRPr lang="en-IN" sz="2000" b="1" dirty="0">
              <a:solidFill>
                <a:schemeClr val="bg1"/>
              </a:solidFill>
              <a:latin typeface="Times New Roman" panose="02020603050405020304" pitchFamily="18" charset="0"/>
              <a:cs typeface="Times New Roman" panose="02020603050405020304" pitchFamily="18" charset="0"/>
            </a:endParaRPr>
          </a:p>
        </p:txBody>
      </p:sp>
      <p:pic>
        <p:nvPicPr>
          <p:cNvPr id="2058" name="Picture 10" descr="XAMPP Tutorial - javatpoint">
            <a:extLst>
              <a:ext uri="{FF2B5EF4-FFF2-40B4-BE49-F238E27FC236}">
                <a16:creationId xmlns:a16="http://schemas.microsoft.com/office/drawing/2014/main" id="{B2976195-05F2-14EF-4730-800CE0BF73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1872" y="1757471"/>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B85E869-58D6-6BFD-B0AD-01CA2EF13C9F}"/>
              </a:ext>
            </a:extLst>
          </p:cNvPr>
          <p:cNvSpPr txBox="1"/>
          <p:nvPr/>
        </p:nvSpPr>
        <p:spPr>
          <a:xfrm>
            <a:off x="6096000" y="3786931"/>
            <a:ext cx="5961379" cy="1754326"/>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                </a:t>
            </a:r>
            <a:r>
              <a:rPr lang="en-IN" b="1" dirty="0" err="1">
                <a:solidFill>
                  <a:schemeClr val="bg1"/>
                </a:solidFill>
                <a:latin typeface="Times New Roman" panose="02020603050405020304" pitchFamily="18" charset="0"/>
                <a:cs typeface="Times New Roman" panose="02020603050405020304" pitchFamily="18" charset="0"/>
              </a:rPr>
              <a:t>Xampp</a:t>
            </a:r>
            <a:r>
              <a:rPr lang="en-IN" b="1" dirty="0">
                <a:solidFill>
                  <a:schemeClr val="bg1"/>
                </a:solidFill>
                <a:latin typeface="Times New Roman" panose="02020603050405020304" pitchFamily="18" charset="0"/>
                <a:cs typeface="Times New Roman" panose="02020603050405020304" pitchFamily="18" charset="0"/>
              </a:rPr>
              <a:t> control panel</a:t>
            </a:r>
          </a:p>
          <a:p>
            <a:r>
              <a:rPr lang="en-US" dirty="0">
                <a:solidFill>
                  <a:schemeClr val="bg1"/>
                </a:solidFill>
                <a:latin typeface="Times New Roman" panose="02020603050405020304" pitchFamily="18" charset="0"/>
                <a:cs typeface="Times New Roman" panose="02020603050405020304" pitchFamily="18" charset="0"/>
              </a:rPr>
              <a:t>is a free and open-source cross-platform web server solution stack package developed by Apache Friends. It provides a local development environment for building and testing PHP-based applications. XAMPP stands for </a:t>
            </a:r>
            <a:r>
              <a:rPr lang="en-US" b="1" dirty="0">
                <a:solidFill>
                  <a:schemeClr val="bg1"/>
                </a:solidFill>
                <a:latin typeface="Times New Roman" panose="02020603050405020304" pitchFamily="18" charset="0"/>
                <a:cs typeface="Times New Roman" panose="02020603050405020304" pitchFamily="18" charset="0"/>
              </a:rPr>
              <a:t>X</a:t>
            </a:r>
            <a:r>
              <a:rPr lang="en-US" dirty="0">
                <a:solidFill>
                  <a:schemeClr val="bg1"/>
                </a:solidFill>
                <a:latin typeface="Times New Roman" panose="02020603050405020304" pitchFamily="18" charset="0"/>
                <a:cs typeface="Times New Roman" panose="02020603050405020304" pitchFamily="18" charset="0"/>
              </a:rPr>
              <a:t> (cross-platform), </a:t>
            </a:r>
            <a:r>
              <a:rPr lang="en-US" b="1" dirty="0">
                <a:solidFill>
                  <a:schemeClr val="bg1"/>
                </a:solidFill>
                <a:latin typeface="Times New Roman" panose="02020603050405020304" pitchFamily="18" charset="0"/>
                <a:cs typeface="Times New Roman" panose="02020603050405020304" pitchFamily="18" charset="0"/>
              </a:rPr>
              <a:t>A</a:t>
            </a:r>
            <a:r>
              <a:rPr lang="en-US" dirty="0">
                <a:solidFill>
                  <a:schemeClr val="bg1"/>
                </a:solidFill>
                <a:latin typeface="Times New Roman" panose="02020603050405020304" pitchFamily="18" charset="0"/>
                <a:cs typeface="Times New Roman" panose="02020603050405020304" pitchFamily="18" charset="0"/>
              </a:rPr>
              <a:t> (Apache), </a:t>
            </a:r>
            <a:r>
              <a:rPr lang="en-US" b="1" dirty="0">
                <a:solidFill>
                  <a:schemeClr val="bg1"/>
                </a:solidFill>
                <a:latin typeface="Times New Roman" panose="02020603050405020304" pitchFamily="18" charset="0"/>
                <a:cs typeface="Times New Roman" panose="02020603050405020304" pitchFamily="18" charset="0"/>
              </a:rPr>
              <a:t>M</a:t>
            </a:r>
            <a:r>
              <a:rPr lang="en-US" dirty="0">
                <a:solidFill>
                  <a:schemeClr val="bg1"/>
                </a:solidFill>
                <a:latin typeface="Times New Roman" panose="02020603050405020304" pitchFamily="18" charset="0"/>
                <a:cs typeface="Times New Roman" panose="02020603050405020304" pitchFamily="18" charset="0"/>
              </a:rPr>
              <a:t> (MySQL), </a:t>
            </a:r>
            <a:r>
              <a:rPr lang="en-US" b="1" dirty="0">
                <a:solidFill>
                  <a:schemeClr val="bg1"/>
                </a:solidFill>
                <a:latin typeface="Times New Roman" panose="02020603050405020304" pitchFamily="18" charset="0"/>
                <a:cs typeface="Times New Roman" panose="02020603050405020304" pitchFamily="18" charset="0"/>
              </a:rPr>
              <a:t>P</a:t>
            </a:r>
            <a:r>
              <a:rPr lang="en-US" dirty="0">
                <a:solidFill>
                  <a:schemeClr val="bg1"/>
                </a:solidFill>
                <a:latin typeface="Times New Roman" panose="02020603050405020304" pitchFamily="18" charset="0"/>
                <a:cs typeface="Times New Roman" panose="02020603050405020304" pitchFamily="18" charset="0"/>
              </a:rPr>
              <a:t> (PHP), and </a:t>
            </a:r>
            <a:r>
              <a:rPr lang="en-US" b="1" dirty="0">
                <a:solidFill>
                  <a:schemeClr val="bg1"/>
                </a:solidFill>
                <a:latin typeface="Times New Roman" panose="02020603050405020304" pitchFamily="18" charset="0"/>
                <a:cs typeface="Times New Roman" panose="02020603050405020304" pitchFamily="18" charset="0"/>
              </a:rPr>
              <a:t>P</a:t>
            </a:r>
            <a:r>
              <a:rPr lang="en-US" dirty="0">
                <a:solidFill>
                  <a:schemeClr val="bg1"/>
                </a:solidFill>
                <a:latin typeface="Times New Roman" panose="02020603050405020304" pitchFamily="18" charset="0"/>
                <a:cs typeface="Times New Roman" panose="02020603050405020304" pitchFamily="18" charset="0"/>
              </a:rPr>
              <a:t> (Perl).</a:t>
            </a:r>
            <a:endParaRPr lang="en-IN"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3681663"/>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152</TotalTime>
  <Words>1014</Words>
  <Application>Microsoft Office PowerPoint</Application>
  <PresentationFormat>Widescreen</PresentationFormat>
  <Paragraphs>102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Times New Roman</vt:lpstr>
      <vt:lpstr>Trade Gothic LT Pro</vt:lpstr>
      <vt:lpstr>Trebuchet MS</vt:lpstr>
      <vt:lpstr>Wingdings</vt:lpstr>
      <vt:lpstr>Office Theme</vt:lpstr>
      <vt:lpstr>AUTOWALA  .Com – Your One-Stop Transport Booking Solution</vt:lpstr>
      <vt:lpstr>INDEX</vt:lpstr>
      <vt:lpstr>PROBLEM STATEMENT</vt:lpstr>
      <vt:lpstr>INTRODUCTION</vt:lpstr>
      <vt:lpstr> OBJECTIVE</vt:lpstr>
      <vt:lpstr>Existing system</vt:lpstr>
      <vt:lpstr>Proposed system</vt:lpstr>
      <vt:lpstr>Flow chart for proposed system</vt:lpstr>
      <vt:lpstr>SOFTWARES USED</vt:lpstr>
      <vt:lpstr>Modules</vt:lpstr>
      <vt:lpstr>OUTPUTS</vt:lpstr>
      <vt:lpstr>OUTPUT</vt:lpstr>
      <vt:lpstr>OUTPUT</vt:lpstr>
      <vt:lpstr>OUTPUT</vt:lpstr>
      <vt:lpstr>PowerPoint Presentation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Narendra Reddy</dc:creator>
  <cp:lastModifiedBy>Narendra Reddy</cp:lastModifiedBy>
  <cp:revision>1</cp:revision>
  <dcterms:created xsi:type="dcterms:W3CDTF">2024-07-29T07:33:48Z</dcterms:created>
  <dcterms:modified xsi:type="dcterms:W3CDTF">2024-07-29T14:56:49Z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