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059" autoAdjust="0"/>
  </p:normalViewPr>
  <p:slideViewPr>
    <p:cSldViewPr snapToGrid="0">
      <p:cViewPr varScale="1">
        <p:scale>
          <a:sx n="55" d="100"/>
          <a:sy n="55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665-3780-470F-80E6-5EE44233F9D0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5199-7807-4EE0-A00F-500E1D835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3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assume you have ten or maybe even 100 servers. Imagine logging in one at a time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server individually, issuing the same commands on those 100 machines and then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editing the configuration files on all 100 machines becomes very tedious task. To overcome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issues, you would love to update all your servers at once, just by typing one single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command. SaltStack provides you exactly the solution for all such problems.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8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available when the module is run in the salt environment. Otherwise, we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provide the configuration path –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/etc/salt/minion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refers to the path of the source file in salt file server.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refers the destination path of the file.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saltenv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refers to the environment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5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tolerance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minions can connect to multiple masters at one time by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the master configuration parameter as a YAML list of all the available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masters. Any master can direct commands to the Salt infrastructure.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Flexible –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management approach of Salt is very flexible. It can be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to follow the most popular systems management models such as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and Server, Agent-only, Server-only or all of the above in the same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Scalable Configuration Management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SaltStack is designed to handle ten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thousand minions per master.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Execution model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can enable commands to execute remote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in a parallel manner.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API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provides a simple programming interface and it was designed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modular and easily extensible, to make it easy to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diverse applications.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Setup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is easy to setup and provides a single remote execution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that can manage the diverse requirements of any number of servers.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Agnostic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state configuration files, templating engine or file type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any type of language.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is powerful and robust configuration management framework and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around tens of thousands of systems.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Authentication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manages simple SSH key pairs for authentication.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manages secure data using an encrypted protocol.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is very fast, lightweight communication bus to provide the foundation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remote execution engine.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Automation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Salt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Controller capability is used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automation.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Infrastructure as data, not code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provides a simple deployment,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model-driven configuration management and command execution framework.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 Request/Response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sending a request and receiving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replies for each one sent.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Request/Response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Requestor initiates the conversation by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a Request message and waits for a Response message. Provider waits for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incoming Request messages and replies with the Response messages.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Publish/Subscribe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distributing data from a single process (e.g.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publisher) to multiple recipients (e.g. subscribers).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Push/Pull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distributing data to connected nodes.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Exclusive Pair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connecting two peers together, forming a pair.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4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of SaltStack is designed to work with any number of servers, from local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systems to other deployments across different data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Architecture is a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server/client model with the needed functionality built into a single set of daemons.</a:t>
            </a:r>
          </a:p>
          <a:p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SaltMaster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SaltMaster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master daemon. A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SaltMaster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used to send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and configurations to the Salt slaves. A single master can manage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masters.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SaltMinions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SaltMinion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slave daemon. A Salt minion receives commands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configuration from the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SaltMaster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 and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Adhoc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commands executed from the command line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against one or more minions. It performs Real-time Monitoring.</a:t>
            </a: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Formulas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Formulas are pre-written Salt States. They are as open-ended as Salt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 themselves and can be used for tasks such as installing a package,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and starting a service, setting up users or permissions and many other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tasks.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Grains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Grains is an interface that provides information specific to a minion. The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available through the grains interface is static. Grains get loaded when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Salt minion starts. This means that the information in grains is unchanging.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grains information could be about the running kernel or the operating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It is case insensitive.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Pillar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pillar is an interface that generates and stores highly sensitive data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a particular minion, such as cryptographic keys and passwords. It stores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a key/value pair and the data is managed in a similar way as the Salt State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File -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 Salt states and pillar data to Salt minions.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Runners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module located inside the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SaltMaster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performs tasks such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job status, connection status, read data from external APIs, query connected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minions and more.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Returners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data from Salt minions to another system.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Reactor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responsible for triggering reactions when events occur in your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SaltStack environment.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SaltCloud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 Cloud provides a powerful interface to interact with cloud hosts.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SaltSSH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Salt commands over SSH on systems without using Salt minion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user1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allowed to execute anything.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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user2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allowed to use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GB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pkg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only on “web*” minions.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6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-T option caches the authentication details for the next 12 hours (default setting) and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it to authenticate the users.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8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 configuration to be defined in master file is as above: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It enables communication for all minions, but it is only recommended for very secure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4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05199-7807-4EE0-A00F-500E1D835A6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2015732"/>
            <a:ext cx="9603275" cy="40377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52600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52621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404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3229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3229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3"/>
            <a:ext cx="6012470" cy="523606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82954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409F-F429-419D-AC6E-763198F1A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Saltstack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5B2B-132D-4157-937F-6C1E791C4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Manika </a:t>
            </a:r>
            <a:r>
              <a:rPr lang="en-IN" dirty="0" err="1"/>
              <a:t>bedi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98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6634-9432-429A-A5E9-C97DD486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SaltStack – Access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6C6F-AE64-403E-9F74-27DACF8A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2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3DF4-F276-424F-8679-7360A79F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Publisher ACL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74A7-9773-459E-AB8D-9F89FBA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Publisher ACL system allows access to the users other than root to execute Salt commands on minions from the master.</a:t>
            </a:r>
          </a:p>
          <a:p>
            <a:r>
              <a:rPr lang="en-GB" dirty="0"/>
              <a:t>The publisher ACL system is configured in the master configuration file via the </a:t>
            </a:r>
            <a:r>
              <a:rPr lang="en-GB" b="1" dirty="0" err="1"/>
              <a:t>publisher_acl</a:t>
            </a:r>
            <a:r>
              <a:rPr lang="en-GB" b="1" dirty="0"/>
              <a:t> </a:t>
            </a:r>
            <a:r>
              <a:rPr lang="en-GB" dirty="0"/>
              <a:t>configuration option.</a:t>
            </a:r>
          </a:p>
          <a:p>
            <a:r>
              <a:rPr lang="en-GB" b="1" dirty="0"/>
              <a:t>user1 </a:t>
            </a:r>
            <a:r>
              <a:rPr lang="en-GB" dirty="0"/>
              <a:t>is allowed to execute anything.</a:t>
            </a:r>
          </a:p>
          <a:p>
            <a:r>
              <a:rPr lang="en-GB" b="1" dirty="0"/>
              <a:t>user2 </a:t>
            </a:r>
            <a:r>
              <a:rPr lang="en-GB" dirty="0"/>
              <a:t>is allowed to use </a:t>
            </a:r>
            <a:r>
              <a:rPr lang="en-GB" b="1" dirty="0"/>
              <a:t>test </a:t>
            </a:r>
            <a:r>
              <a:rPr lang="en-GB" dirty="0"/>
              <a:t>and </a:t>
            </a:r>
            <a:r>
              <a:rPr lang="en-GB" b="1" dirty="0" err="1"/>
              <a:t>pkg</a:t>
            </a:r>
            <a:r>
              <a:rPr lang="en-GB" dirty="0"/>
              <a:t>, but only on “web*” minions.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7D315-0B26-49EA-9E01-A74CEF74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241" y="3624606"/>
            <a:ext cx="2714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0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325-8580-4ABC-AF79-31234135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</a:t>
            </a:r>
            <a:r>
              <a:rPr lang="en-GB" dirty="0" err="1"/>
              <a:t>Auth</a:t>
            </a:r>
            <a:r>
              <a:rPr lang="en-GB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245E-F7CA-4C01-AA40-2CFEC097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external </a:t>
            </a:r>
            <a:r>
              <a:rPr lang="en-GB" b="1" dirty="0" err="1"/>
              <a:t>auth</a:t>
            </a:r>
            <a:r>
              <a:rPr lang="en-GB" b="1" dirty="0"/>
              <a:t> system </a:t>
            </a:r>
            <a:r>
              <a:rPr lang="en-GB" dirty="0"/>
              <a:t>is used to provide access to execute salt commands on specific minions through external authorization system like </a:t>
            </a:r>
            <a:r>
              <a:rPr lang="en-GB" b="1" dirty="0"/>
              <a:t>PAM</a:t>
            </a:r>
            <a:r>
              <a:rPr lang="en-GB" dirty="0"/>
              <a:t>, </a:t>
            </a:r>
            <a:r>
              <a:rPr lang="en-GB" b="1" dirty="0"/>
              <a:t>LDAP</a:t>
            </a:r>
            <a:r>
              <a:rPr lang="en-GB" dirty="0"/>
              <a:t>, etc.</a:t>
            </a:r>
          </a:p>
          <a:p>
            <a:r>
              <a:rPr lang="en-GB" b="1" dirty="0"/>
              <a:t>user1 </a:t>
            </a:r>
            <a:r>
              <a:rPr lang="en-GB" dirty="0"/>
              <a:t>is allowed to execute functions in the </a:t>
            </a:r>
            <a:r>
              <a:rPr lang="en-GB" b="1" dirty="0"/>
              <a:t>test </a:t>
            </a:r>
            <a:r>
              <a:rPr lang="en-GB" dirty="0"/>
              <a:t>and </a:t>
            </a:r>
            <a:r>
              <a:rPr lang="en-GB" b="1" dirty="0"/>
              <a:t>network modules </a:t>
            </a:r>
            <a:r>
              <a:rPr lang="en-GB" dirty="0"/>
              <a:t>on the minions that match the </a:t>
            </a:r>
            <a:r>
              <a:rPr lang="en-GB" b="1" dirty="0"/>
              <a:t>web* </a:t>
            </a:r>
            <a:r>
              <a:rPr lang="en-GB" dirty="0"/>
              <a:t>target.</a:t>
            </a:r>
          </a:p>
          <a:p>
            <a:r>
              <a:rPr lang="en-GB" b="1" dirty="0"/>
              <a:t>user2 </a:t>
            </a:r>
            <a:r>
              <a:rPr lang="en-GB" dirty="0"/>
              <a:t>is allowed to execute all the functions.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3EF7F-EDBD-471E-A222-16DB34DE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097" y="3786531"/>
            <a:ext cx="2771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C098-772D-4701-8D7B-D65180EC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the External </a:t>
            </a:r>
            <a:r>
              <a:rPr lang="en-GB" dirty="0" err="1"/>
              <a:t>Auth</a:t>
            </a:r>
            <a:r>
              <a:rPr lang="en-GB" dirty="0"/>
              <a:t> System in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7B0D-8AD5-459F-913D-CE0135D8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server provides an option ‘–a’ to enable external authentication.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salt -a pam web\* </a:t>
            </a:r>
            <a:r>
              <a:rPr lang="en-GB" dirty="0" err="1">
                <a:latin typeface="Consolas" panose="020B0609020204030204" pitchFamily="49" charset="0"/>
              </a:rPr>
              <a:t>test.ping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The </a:t>
            </a:r>
            <a:r>
              <a:rPr lang="en-GB" b="1" dirty="0"/>
              <a:t>-a pam </a:t>
            </a:r>
            <a:r>
              <a:rPr lang="en-GB" dirty="0"/>
              <a:t>option is used to enable PAM external authentication.</a:t>
            </a:r>
          </a:p>
          <a:p>
            <a:r>
              <a:rPr lang="en-GB" dirty="0"/>
              <a:t>Salt Server will ask for authentication details whenever we execute the command.</a:t>
            </a:r>
          </a:p>
          <a:p>
            <a:r>
              <a:rPr lang="en-GB" dirty="0"/>
              <a:t>To restrict Salt Server from asking the authentication details for the first time only, we can use the </a:t>
            </a:r>
            <a:r>
              <a:rPr lang="en-GB" b="1" dirty="0"/>
              <a:t>-T option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salt –T -a pam web\* </a:t>
            </a:r>
            <a:r>
              <a:rPr lang="en-GB" dirty="0" err="1">
                <a:latin typeface="Consolas" panose="020B0609020204030204" pitchFamily="49" charset="0"/>
              </a:rPr>
              <a:t>test.ping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3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5195-4B3A-4827-9750-D5D19844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E9A2-3986-4455-B6ED-70E62439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minions can pass commands using the peer interface. </a:t>
            </a:r>
          </a:p>
          <a:p>
            <a:r>
              <a:rPr lang="en-GB" dirty="0"/>
              <a:t>The peer interface is configured through the master configuration file either to allow minions to send commands from the master using the </a:t>
            </a:r>
            <a:r>
              <a:rPr lang="en-GB" b="1" dirty="0"/>
              <a:t>peer </a:t>
            </a:r>
            <a:r>
              <a:rPr lang="en-GB" dirty="0"/>
              <a:t>configuration section or to allow minions to execute runners from the master using the </a:t>
            </a:r>
            <a:r>
              <a:rPr lang="en-GB" b="1" dirty="0" err="1"/>
              <a:t>peer_run</a:t>
            </a:r>
            <a:r>
              <a:rPr lang="en-GB" b="1" dirty="0"/>
              <a:t> </a:t>
            </a:r>
            <a:r>
              <a:rPr lang="en-GB" dirty="0"/>
              <a:t>configuration.</a:t>
            </a:r>
          </a:p>
          <a:p>
            <a:r>
              <a:rPr lang="en-GB" dirty="0"/>
              <a:t>The simple configuration to be defined in master file is as here:</a:t>
            </a:r>
          </a:p>
          <a:p>
            <a:endParaRPr lang="en-GB" dirty="0"/>
          </a:p>
          <a:p>
            <a:r>
              <a:rPr lang="en-GB" dirty="0"/>
              <a:t>To assign minions to specific ID’s, the configuration needs to be defined as shown here: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D5052-130F-48AC-8ACE-8BE45AD6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554" y="3553593"/>
            <a:ext cx="163830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38BCF-2EFA-45E2-B0B5-D8045325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079" y="5100979"/>
            <a:ext cx="1628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696A-BE25-428B-8677-358BDDF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peer_run</a:t>
            </a:r>
            <a:r>
              <a:rPr lang="en-GB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FFE-A4B6-4E3D-A87C-241CDC23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configuration is to allow minions to execute runners from the master using the </a:t>
            </a:r>
            <a:r>
              <a:rPr lang="en-GB" dirty="0" err="1"/>
              <a:t>peer_run</a:t>
            </a:r>
            <a:r>
              <a:rPr lang="en-GB" dirty="0"/>
              <a:t> option on the master file. </a:t>
            </a:r>
          </a:p>
          <a:p>
            <a:r>
              <a:rPr lang="en-GB" dirty="0"/>
              <a:t>The following example is to allow access to all minions and to all the runners.</a:t>
            </a:r>
          </a:p>
          <a:p>
            <a:endParaRPr lang="en-IN" dirty="0"/>
          </a:p>
          <a:p>
            <a:endParaRPr lang="en-GB" dirty="0"/>
          </a:p>
          <a:p>
            <a:r>
              <a:rPr lang="en-GB" dirty="0"/>
              <a:t>To assign minions to a specific ID, the configuration needs to be defined as given below: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BEB58-37AB-42A5-A2F4-1213E529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643" y="3269273"/>
            <a:ext cx="1457325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CE129-7766-4D9F-A285-EAD949EB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908" y="5004246"/>
            <a:ext cx="1628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F931-111F-4BEC-8F4A-A16257D6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Execute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0293-A436-433E-8D51-D23CA728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execute </a:t>
            </a:r>
            <a:r>
              <a:rPr lang="en-GB" b="1" dirty="0" err="1"/>
              <a:t>test.ping</a:t>
            </a:r>
            <a:r>
              <a:rPr lang="en-GB" b="1" dirty="0"/>
              <a:t> </a:t>
            </a:r>
            <a:r>
              <a:rPr lang="en-GB" dirty="0"/>
              <a:t>on all the minions, use the </a:t>
            </a:r>
            <a:r>
              <a:rPr lang="en-GB" b="1" dirty="0"/>
              <a:t>salt-call </a:t>
            </a:r>
            <a:r>
              <a:rPr lang="en-GB" dirty="0"/>
              <a:t>command along with the </a:t>
            </a:r>
            <a:r>
              <a:rPr lang="en-GB" b="1" dirty="0" err="1"/>
              <a:t>publish.publish</a:t>
            </a:r>
            <a:r>
              <a:rPr lang="en-GB" b="1" dirty="0"/>
              <a:t> </a:t>
            </a:r>
            <a:r>
              <a:rPr lang="en-GB" dirty="0"/>
              <a:t>module.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salt-call </a:t>
            </a:r>
            <a:r>
              <a:rPr lang="en-GB" dirty="0" err="1">
                <a:latin typeface="Consolas" panose="020B0609020204030204" pitchFamily="49" charset="0"/>
              </a:rPr>
              <a:t>publish.publish</a:t>
            </a:r>
            <a:r>
              <a:rPr lang="en-GB" dirty="0">
                <a:latin typeface="Consolas" panose="020B0609020204030204" pitchFamily="49" charset="0"/>
              </a:rPr>
              <a:t> \* </a:t>
            </a:r>
            <a:r>
              <a:rPr lang="en-GB" dirty="0" err="1">
                <a:latin typeface="Consolas" panose="020B0609020204030204" pitchFamily="49" charset="0"/>
              </a:rPr>
              <a:t>test.ping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To execute </a:t>
            </a:r>
            <a:r>
              <a:rPr lang="en-GB" b="1" dirty="0"/>
              <a:t>runner</a:t>
            </a:r>
            <a:r>
              <a:rPr lang="en-GB" dirty="0"/>
              <a:t>, use the salt-call command along with the </a:t>
            </a:r>
            <a:r>
              <a:rPr lang="en-GB" b="1" dirty="0" err="1"/>
              <a:t>publish.runner</a:t>
            </a:r>
            <a:r>
              <a:rPr lang="en-GB" b="1" dirty="0"/>
              <a:t> </a:t>
            </a:r>
            <a:r>
              <a:rPr lang="en-GB" dirty="0"/>
              <a:t>module.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salt-call </a:t>
            </a:r>
            <a:r>
              <a:rPr lang="en-GB" dirty="0" err="1">
                <a:latin typeface="Consolas" panose="020B0609020204030204" pitchFamily="49" charset="0"/>
              </a:rPr>
              <a:t>publish.runner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manage.up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4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6C92-5573-4368-9514-EB45580D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SaltStack – Job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E3CC-4259-4446-832F-09C3BE1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has the capability of high-speed communication with a large number of systems. </a:t>
            </a:r>
          </a:p>
          <a:p>
            <a:r>
              <a:rPr lang="en-GB" dirty="0"/>
              <a:t>This approach helps Salt to make a powerful multitasking system. </a:t>
            </a:r>
          </a:p>
          <a:p>
            <a:r>
              <a:rPr lang="en-GB" dirty="0"/>
              <a:t>Salt can run jobs on more than one systems, so Salt uses job management technique to manage each job running on all the systems.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5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A549-704E-4C02-9713-1933548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Job 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0A53-AE93-409D-ABA8-C8EDAF19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has cache directory, </a:t>
            </a:r>
            <a:r>
              <a:rPr lang="en-GB" b="1" dirty="0" err="1"/>
              <a:t>cachedir</a:t>
            </a:r>
            <a:r>
              <a:rPr lang="en-GB" dirty="0"/>
              <a:t>. </a:t>
            </a:r>
          </a:p>
          <a:p>
            <a:r>
              <a:rPr lang="en-GB" dirty="0"/>
              <a:t>Inside this, a directory that minions maintain is called as the </a:t>
            </a:r>
            <a:r>
              <a:rPr lang="en-GB" b="1" dirty="0"/>
              <a:t>proc </a:t>
            </a:r>
            <a:r>
              <a:rPr lang="en-GB" dirty="0"/>
              <a:t>directory. </a:t>
            </a:r>
          </a:p>
          <a:p>
            <a:r>
              <a:rPr lang="en-GB" dirty="0"/>
              <a:t>It is located in the following directory /</a:t>
            </a:r>
            <a:r>
              <a:rPr lang="en-GB" dirty="0" err="1"/>
              <a:t>var</a:t>
            </a:r>
            <a:r>
              <a:rPr lang="en-GB" dirty="0"/>
              <a:t>/cache/salt/proc.</a:t>
            </a:r>
          </a:p>
          <a:p>
            <a:r>
              <a:rPr lang="en-GB" dirty="0"/>
              <a:t>The proc directory is used to maintain all the files. </a:t>
            </a:r>
          </a:p>
          <a:p>
            <a:r>
              <a:rPr lang="en-GB" dirty="0"/>
              <a:t>When these files are executed, they assign with a unique job ID. </a:t>
            </a:r>
          </a:p>
          <a:p>
            <a:r>
              <a:rPr lang="en-GB" dirty="0"/>
              <a:t>This job id helps to identify the current running jobs on the minion and allow the jobs to be looked up.</a:t>
            </a:r>
          </a:p>
        </p:txBody>
      </p:sp>
    </p:spTree>
    <p:extLst>
      <p:ext uri="{BB962C8B-B14F-4D97-AF65-F5344CB8AC3E}">
        <p14:creationId xmlns:p14="http://schemas.microsoft.com/office/powerpoint/2010/main" val="44729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8858-8F01-4FFC-93B7-EF86B1E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SALTUTIL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8982-9B03-4F1F-8F25-7FA1940CE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introduces a new module that is called as the </a:t>
            </a:r>
            <a:r>
              <a:rPr lang="en-GB" dirty="0" err="1"/>
              <a:t>Saltutil</a:t>
            </a:r>
            <a:r>
              <a:rPr lang="en-GB" dirty="0"/>
              <a:t> job management process. </a:t>
            </a:r>
          </a:p>
          <a:p>
            <a:r>
              <a:rPr lang="en-GB" dirty="0"/>
              <a:t>This module contains different functions to manage jobs. </a:t>
            </a:r>
          </a:p>
          <a:p>
            <a:r>
              <a:rPr lang="en-GB" dirty="0"/>
              <a:t>These functions are used to manage jobs at the minion level.</a:t>
            </a:r>
          </a:p>
          <a:p>
            <a:pPr lvl="1"/>
            <a:r>
              <a:rPr lang="en-GB" b="1" dirty="0"/>
              <a:t>running – </a:t>
            </a:r>
            <a:r>
              <a:rPr lang="en-GB" dirty="0"/>
              <a:t>Returns all the running jobs data that are found in the proc directory.</a:t>
            </a:r>
          </a:p>
          <a:p>
            <a:pPr lvl="1"/>
            <a:r>
              <a:rPr lang="en-GB" b="1" dirty="0" err="1"/>
              <a:t>find_job</a:t>
            </a:r>
            <a:r>
              <a:rPr lang="en-GB" b="1" dirty="0"/>
              <a:t> – </a:t>
            </a:r>
            <a:r>
              <a:rPr lang="en-GB" dirty="0"/>
              <a:t>Returns specific data about a certain job based on the job id.</a:t>
            </a:r>
          </a:p>
          <a:p>
            <a:pPr lvl="1"/>
            <a:r>
              <a:rPr lang="en-GB" b="1" dirty="0" err="1"/>
              <a:t>signal_job</a:t>
            </a:r>
            <a:r>
              <a:rPr lang="en-GB" b="1" dirty="0"/>
              <a:t> – </a:t>
            </a:r>
            <a:r>
              <a:rPr lang="en-GB" dirty="0"/>
              <a:t>Allows a given job id(</a:t>
            </a:r>
            <a:r>
              <a:rPr lang="en-GB" dirty="0" err="1"/>
              <a:t>jid</a:t>
            </a:r>
            <a:r>
              <a:rPr lang="en-GB" dirty="0"/>
              <a:t>) to be sent a signal.</a:t>
            </a:r>
          </a:p>
          <a:p>
            <a:pPr lvl="1"/>
            <a:r>
              <a:rPr lang="en-GB" b="1" dirty="0" err="1"/>
              <a:t>term_job</a:t>
            </a:r>
            <a:r>
              <a:rPr lang="en-GB" b="1" dirty="0"/>
              <a:t> – </a:t>
            </a:r>
            <a:r>
              <a:rPr lang="en-GB" dirty="0"/>
              <a:t>Sends a termination signal for the specified job.</a:t>
            </a:r>
          </a:p>
          <a:p>
            <a:pPr lvl="1"/>
            <a:r>
              <a:rPr lang="en-GB" b="1" dirty="0" err="1"/>
              <a:t>kill_job</a:t>
            </a:r>
            <a:r>
              <a:rPr lang="en-GB" b="1" dirty="0"/>
              <a:t> – </a:t>
            </a:r>
            <a:r>
              <a:rPr lang="en-GB" dirty="0"/>
              <a:t>Sends a kill signal for the specified job.</a:t>
            </a:r>
          </a:p>
        </p:txBody>
      </p:sp>
    </p:spTree>
    <p:extLst>
      <p:ext uri="{BB962C8B-B14F-4D97-AF65-F5344CB8AC3E}">
        <p14:creationId xmlns:p14="http://schemas.microsoft.com/office/powerpoint/2010/main" val="380664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7723-5295-4A08-9F67-FBBF1714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Saltstack?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BEC-CD74-4C6D-A0B6-D63A1695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SaltStack is an open-source configuration management and remote execution engine. </a:t>
            </a:r>
          </a:p>
          <a:p>
            <a:r>
              <a:rPr lang="en-GB" dirty="0"/>
              <a:t>It remotely executes commands across all machines. </a:t>
            </a:r>
          </a:p>
          <a:p>
            <a:r>
              <a:rPr lang="en-GB" dirty="0"/>
              <a:t>It is a python based software. </a:t>
            </a:r>
          </a:p>
          <a:p>
            <a:r>
              <a:rPr lang="en-GB" b="1" dirty="0"/>
              <a:t>Thomas S Hatch </a:t>
            </a:r>
            <a:r>
              <a:rPr lang="en-GB" dirty="0"/>
              <a:t>is the creator and the principal architect of SaltStack. </a:t>
            </a:r>
          </a:p>
          <a:p>
            <a:r>
              <a:rPr lang="en-GB" dirty="0"/>
              <a:t>SaltStack uses the </a:t>
            </a:r>
            <a:r>
              <a:rPr lang="en-GB" dirty="0" err="1"/>
              <a:t>ZeroMQ</a:t>
            </a:r>
            <a:r>
              <a:rPr lang="en-GB" dirty="0"/>
              <a:t> messaging library to process high-speed requirements for all networking layers. </a:t>
            </a:r>
          </a:p>
          <a:p>
            <a:r>
              <a:rPr lang="en-GB" dirty="0"/>
              <a:t>Salt is simple, scalable and fast.</a:t>
            </a:r>
          </a:p>
        </p:txBody>
      </p:sp>
    </p:spTree>
    <p:extLst>
      <p:ext uri="{BB962C8B-B14F-4D97-AF65-F5344CB8AC3E}">
        <p14:creationId xmlns:p14="http://schemas.microsoft.com/office/powerpoint/2010/main" val="348616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AABB-C73A-4E39-8845-67F4ACD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7C81-62FA-4946-955C-F8434298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jobs runner contains functions to make viewing data easier and cleaner. It has different functions.</a:t>
            </a:r>
          </a:p>
          <a:p>
            <a:r>
              <a:rPr lang="en-GB" b="1" dirty="0"/>
              <a:t>ACTIVE Function: </a:t>
            </a:r>
            <a:r>
              <a:rPr lang="en-GB" dirty="0"/>
              <a:t>The Active function is used to identify which jobs are still running and check what systems have completed a job and what systems are still being waited on. It is executed using the following command,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salt-run </a:t>
            </a:r>
            <a:r>
              <a:rPr lang="en-GB" dirty="0" err="1">
                <a:latin typeface="Consolas" panose="020B0609020204030204" pitchFamily="49" charset="0"/>
              </a:rPr>
              <a:t>jobs.active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/>
              <a:t>LOOKUP_JID Function: </a:t>
            </a:r>
            <a:r>
              <a:rPr lang="en-GB" dirty="0"/>
              <a:t>The </a:t>
            </a:r>
            <a:r>
              <a:rPr lang="en-GB" dirty="0" err="1"/>
              <a:t>lookup_jid</a:t>
            </a:r>
            <a:r>
              <a:rPr lang="en-GB" dirty="0"/>
              <a:t> runner will display the data for the current looking job. These jobs are configured via the </a:t>
            </a:r>
            <a:r>
              <a:rPr lang="en-GB" b="1" dirty="0" err="1"/>
              <a:t>keep_jobs</a:t>
            </a:r>
            <a:r>
              <a:rPr lang="en-GB" b="1" dirty="0"/>
              <a:t> </a:t>
            </a:r>
            <a:r>
              <a:rPr lang="en-GB" dirty="0"/>
              <a:t>option in the master configuration. It is executed using the following command.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salt-run </a:t>
            </a:r>
            <a:r>
              <a:rPr lang="en-GB" dirty="0" err="1">
                <a:latin typeface="Consolas" panose="020B0609020204030204" pitchFamily="49" charset="0"/>
              </a:rPr>
              <a:t>jobs.lookup_jid</a:t>
            </a:r>
            <a:r>
              <a:rPr lang="en-GB" dirty="0">
                <a:latin typeface="Consolas" panose="020B0609020204030204" pitchFamily="49" charset="0"/>
              </a:rPr>
              <a:t> &lt;job id number&gt;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b="1" dirty="0"/>
              <a:t>LIST_JOBS Function: </a:t>
            </a:r>
            <a:r>
              <a:rPr lang="en-GB" dirty="0"/>
              <a:t>The </a:t>
            </a:r>
            <a:r>
              <a:rPr lang="en-GB" dirty="0" err="1"/>
              <a:t>List_jobs</a:t>
            </a:r>
            <a:r>
              <a:rPr lang="en-GB" dirty="0"/>
              <a:t> function is used to list out the job data for jobs. It is expressed by the following command: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salt-run </a:t>
            </a:r>
            <a:r>
              <a:rPr lang="en-GB" dirty="0" err="1">
                <a:latin typeface="Consolas" panose="020B0609020204030204" pitchFamily="49" charset="0"/>
              </a:rPr>
              <a:t>jobs.list_jobs</a:t>
            </a:r>
            <a:endParaRPr lang="en-GB" b="1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53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4672-23F9-4898-9BFA-7944287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1D6A-B059-4548-A0B2-25A20808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schedule system exposes the execution of any execution function on minions or any runner on the master.</a:t>
            </a:r>
          </a:p>
          <a:p>
            <a:r>
              <a:rPr lang="en-GB" dirty="0"/>
              <a:t>It is performed by the following methods:</a:t>
            </a:r>
          </a:p>
          <a:p>
            <a:pPr lvl="1"/>
            <a:r>
              <a:rPr lang="en-GB" b="1" dirty="0"/>
              <a:t>Schedule – </a:t>
            </a:r>
            <a:r>
              <a:rPr lang="en-GB" dirty="0"/>
              <a:t>The schedule option in either the master or the minion </a:t>
            </a:r>
            <a:r>
              <a:rPr lang="en-GB" b="1" dirty="0"/>
              <a:t>config </a:t>
            </a:r>
            <a:r>
              <a:rPr lang="en-GB" dirty="0"/>
              <a:t>files.</a:t>
            </a:r>
          </a:p>
          <a:p>
            <a:pPr lvl="1"/>
            <a:r>
              <a:rPr lang="en-GB" b="1" dirty="0"/>
              <a:t>Minion pillar data – </a:t>
            </a:r>
            <a:r>
              <a:rPr lang="en-GB" dirty="0"/>
              <a:t>It refreshes the minion pillar data using the </a:t>
            </a:r>
            <a:r>
              <a:rPr lang="en-GB" dirty="0" err="1"/>
              <a:t>saltutil.refresh_pillar</a:t>
            </a:r>
            <a:r>
              <a:rPr lang="en-GB" dirty="0"/>
              <a:t> command.</a:t>
            </a:r>
          </a:p>
          <a:p>
            <a:pPr lvl="1"/>
            <a:r>
              <a:rPr lang="en-GB" dirty="0"/>
              <a:t>The schedule state or schedule module.</a:t>
            </a:r>
          </a:p>
        </p:txBody>
      </p:sp>
    </p:spTree>
    <p:extLst>
      <p:ext uri="{BB962C8B-B14F-4D97-AF65-F5344CB8AC3E}">
        <p14:creationId xmlns:p14="http://schemas.microsoft.com/office/powerpoint/2010/main" val="185635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83F7-716D-4C8D-B63A-7C085996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SALT STATES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DA61-18F3-4134-AD0C-619B42DC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states are executed on the minion. </a:t>
            </a:r>
          </a:p>
          <a:p>
            <a:r>
              <a:rPr lang="en-GB" dirty="0"/>
              <a:t>You can pass the positional arguments and provide a </a:t>
            </a:r>
            <a:r>
              <a:rPr lang="en-GB" b="1" dirty="0"/>
              <a:t>YAML </a:t>
            </a:r>
            <a:r>
              <a:rPr lang="en-GB" b="1" dirty="0" err="1"/>
              <a:t>dict</a:t>
            </a:r>
            <a:r>
              <a:rPr lang="en-GB" b="1" dirty="0"/>
              <a:t> </a:t>
            </a:r>
            <a:r>
              <a:rPr lang="en-GB" dirty="0"/>
              <a:t>of the named arguments in the </a:t>
            </a:r>
            <a:r>
              <a:rPr lang="en-GB" b="1" dirty="0"/>
              <a:t>config file </a:t>
            </a:r>
            <a:r>
              <a:rPr lang="en-GB" dirty="0"/>
              <a:t>as shown</a:t>
            </a:r>
          </a:p>
          <a:p>
            <a:r>
              <a:rPr lang="en-GB" b="1" dirty="0"/>
              <a:t>job1 </a:t>
            </a:r>
            <a:r>
              <a:rPr lang="en-GB" dirty="0"/>
              <a:t>will execute the function </a:t>
            </a:r>
            <a:r>
              <a:rPr lang="en-GB" b="1" dirty="0" err="1"/>
              <a:t>saltstate.sls</a:t>
            </a:r>
            <a:r>
              <a:rPr lang="en-GB" b="1" dirty="0"/>
              <a:t> </a:t>
            </a:r>
            <a:r>
              <a:rPr lang="en-GB" dirty="0"/>
              <a:t>with the specified arguments, </a:t>
            </a:r>
            <a:r>
              <a:rPr lang="en-GB" b="1" dirty="0" err="1"/>
              <a:t>httpd</a:t>
            </a:r>
            <a:r>
              <a:rPr lang="en-GB" b="1" dirty="0"/>
              <a:t> </a:t>
            </a:r>
            <a:r>
              <a:rPr lang="en-GB" dirty="0"/>
              <a:t>for every hour. </a:t>
            </a:r>
          </a:p>
          <a:p>
            <a:r>
              <a:rPr lang="en-GB" dirty="0"/>
              <a:t>The </a:t>
            </a:r>
            <a:r>
              <a:rPr lang="en-GB" b="1" dirty="0"/>
              <a:t>test: True </a:t>
            </a:r>
            <a:r>
              <a:rPr lang="en-GB" dirty="0"/>
              <a:t>is the additional argument for the </a:t>
            </a:r>
            <a:r>
              <a:rPr lang="en-GB" b="1" dirty="0" err="1"/>
              <a:t>httpd</a:t>
            </a:r>
            <a:r>
              <a:rPr lang="en-GB" b="1" dirty="0"/>
              <a:t> </a:t>
            </a:r>
            <a:r>
              <a:rPr lang="en-GB" dirty="0"/>
              <a:t>command that </a:t>
            </a:r>
          </a:p>
          <a:p>
            <a:pPr marL="0" indent="0">
              <a:buNone/>
            </a:pPr>
            <a:r>
              <a:rPr lang="en-GB" dirty="0"/>
              <a:t>is defined in </a:t>
            </a:r>
            <a:r>
              <a:rPr lang="en-GB" b="1" dirty="0" err="1"/>
              <a:t>saltstate.sls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880E0-E84E-476B-BE78-9790D739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583" y="3805581"/>
            <a:ext cx="2733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02D2-0C88-42F8-8230-3AAEF7DC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SaltStack – Salt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D1F0-B331-458A-85E6-BAF31704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Salt file server is a stateless </a:t>
            </a:r>
            <a:r>
              <a:rPr lang="en-GB" dirty="0" err="1"/>
              <a:t>ZeroMQ</a:t>
            </a:r>
            <a:r>
              <a:rPr lang="en-GB" dirty="0"/>
              <a:t> server. </a:t>
            </a:r>
          </a:p>
          <a:p>
            <a:r>
              <a:rPr lang="en-GB" dirty="0"/>
              <a:t>It is built into the Salt master. </a:t>
            </a:r>
          </a:p>
          <a:p>
            <a:r>
              <a:rPr lang="en-GB" dirty="0"/>
              <a:t>A Salt file server is used for distributing files from master to minions. </a:t>
            </a:r>
          </a:p>
          <a:p>
            <a:r>
              <a:rPr lang="en-GB" dirty="0"/>
              <a:t>It contains different modules.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72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04DF-65FB-4C06-9E23-3DDA214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Server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0680-AADF-4835-BEA8-A0DD67EF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file server backend allows the Salt file server to act as a transparent interface to other file server like a local file system, Git version control system, etc.</a:t>
            </a:r>
          </a:p>
          <a:p>
            <a:r>
              <a:rPr lang="en-GB" dirty="0"/>
              <a:t>A Git file server backend can be enabled by using the following configuration in the master file.</a:t>
            </a:r>
          </a:p>
          <a:p>
            <a:endParaRPr lang="en-IN" dirty="0"/>
          </a:p>
          <a:p>
            <a:r>
              <a:rPr lang="en-GB" dirty="0"/>
              <a:t>To enable multiple backend file system, we can use the following configuration.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3E7F7-7D26-416D-B462-E6F832B0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61" y="3310706"/>
            <a:ext cx="19716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2C413-BF44-40A1-A189-33E9ACA1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61" y="4839042"/>
            <a:ext cx="2009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58F3-5C6C-4694-B99C-18E6FC89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2DB5-C13F-487D-9D56-094DBFCD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using this system, we have to use the following code.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5148-E83F-42A3-A923-1E96847D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2" y="2938462"/>
            <a:ext cx="2085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2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855A-F288-4190-9A82-66354B7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9D65-1B64-464F-AD65-E0F22D92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using this system, we have to use the following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DAAED-ADBC-4A86-9EC4-4942376D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3062287"/>
            <a:ext cx="3781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5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D4B1-D20D-48DD-9934-1C857CB9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9E11-7D24-40DC-9B3F-E66D399C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has the option to request files for specific environments.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salt://path/to/file?saltenv=base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04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D57C-D0A7-4DC1-A1B9-A384C322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ED5A-1B54-4580-85A0-52D3B11C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Salt files can be allocated within many root directories and accessed by specifying both the file path and the environment to search. </a:t>
            </a:r>
          </a:p>
          <a:p>
            <a:r>
              <a:rPr lang="en-GB" dirty="0"/>
              <a:t>The individual environments can span across multiple directory roots.</a:t>
            </a:r>
          </a:p>
          <a:p>
            <a:pPr marL="0" indent="0">
              <a:buNone/>
            </a:pPr>
            <a:r>
              <a:rPr lang="en-GB" b="1" dirty="0"/>
              <a:t>Environment</a:t>
            </a:r>
          </a:p>
          <a:p>
            <a:r>
              <a:rPr lang="en-GB" dirty="0"/>
              <a:t>The default environment is base. </a:t>
            </a:r>
          </a:p>
          <a:p>
            <a:r>
              <a:rPr lang="en-GB" dirty="0"/>
              <a:t>This environment is defined and is used to download files when no other environment is specified.</a:t>
            </a:r>
          </a:p>
          <a:p>
            <a:r>
              <a:rPr lang="en-GB" dirty="0"/>
              <a:t>You can also use multiple environments as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D11A9-498A-4E1E-9B43-E8CE6534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679" y="3311413"/>
            <a:ext cx="203835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8E7AC-F82D-4054-9320-C107B178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2819"/>
            <a:ext cx="2114550" cy="13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EA7A-C409-4F26-B25E-56D30F82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EDF0-EE18-45BE-996B-E0D2DE7B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CP module is the main module to manipulate the </a:t>
            </a:r>
            <a:r>
              <a:rPr lang="en-GB" b="1" dirty="0"/>
              <a:t>Salt file server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b="1" dirty="0"/>
              <a:t>salt-</a:t>
            </a:r>
            <a:r>
              <a:rPr lang="en-GB" b="1" dirty="0" err="1"/>
              <a:t>cp</a:t>
            </a:r>
            <a:r>
              <a:rPr lang="en-GB" b="1" dirty="0"/>
              <a:t> </a:t>
            </a:r>
            <a:r>
              <a:rPr lang="en-GB" dirty="0"/>
              <a:t>command can also be used to distribute files presented by the Salt file server.</a:t>
            </a:r>
          </a:p>
          <a:p>
            <a:pPr marL="0" indent="0">
              <a:buNone/>
            </a:pPr>
            <a:r>
              <a:rPr lang="en-GB" b="1" dirty="0"/>
              <a:t>GET_FILE</a:t>
            </a:r>
          </a:p>
          <a:p>
            <a:r>
              <a:rPr lang="en-GB" dirty="0"/>
              <a:t>The </a:t>
            </a:r>
            <a:r>
              <a:rPr lang="en-GB" b="1" dirty="0" err="1"/>
              <a:t>cp.get_file</a:t>
            </a:r>
            <a:r>
              <a:rPr lang="en-GB" b="1" dirty="0"/>
              <a:t> </a:t>
            </a:r>
            <a:r>
              <a:rPr lang="en-GB" dirty="0"/>
              <a:t>function can be used on the minion to download a file from the master.</a:t>
            </a:r>
          </a:p>
          <a:p>
            <a:r>
              <a:rPr lang="en-GB" dirty="0"/>
              <a:t>It is defined as shown in the following code block.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 '*' </a:t>
            </a:r>
            <a:r>
              <a:rPr lang="en-GB" dirty="0" err="1">
                <a:latin typeface="Consolas" panose="020B0609020204030204" pitchFamily="49" charset="0"/>
              </a:rPr>
              <a:t>cp.get_file</a:t>
            </a:r>
            <a:r>
              <a:rPr lang="en-GB" dirty="0">
                <a:latin typeface="Consolas" panose="020B0609020204030204" pitchFamily="49" charset="0"/>
              </a:rPr>
              <a:t> salt://vimrc /etc/</a:t>
            </a:r>
            <a:r>
              <a:rPr lang="en-GB" dirty="0" err="1">
                <a:latin typeface="Consolas" panose="020B0609020204030204" pitchFamily="49" charset="0"/>
              </a:rPr>
              <a:t>vimrc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The above command instructs all Salt minions to download the </a:t>
            </a:r>
            <a:r>
              <a:rPr lang="en-GB" b="1" dirty="0" err="1"/>
              <a:t>vimrc</a:t>
            </a:r>
            <a:r>
              <a:rPr lang="en-GB" b="1" dirty="0"/>
              <a:t> </a:t>
            </a:r>
            <a:r>
              <a:rPr lang="en-GB" dirty="0"/>
              <a:t>file and copy it to </a:t>
            </a:r>
            <a:r>
              <a:rPr lang="en-GB" b="1" dirty="0"/>
              <a:t>/etc/</a:t>
            </a:r>
            <a:r>
              <a:rPr lang="en-GB" b="1" dirty="0" err="1"/>
              <a:t>vimrc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0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EF2-D59C-4C9B-B38A-E02633AF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Saltstack continued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E7E5-04B7-468A-B2A0-785ADC25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GB" dirty="0"/>
              <a:t>Salt is a very powerful automation framework. </a:t>
            </a:r>
          </a:p>
          <a:p>
            <a:r>
              <a:rPr lang="en-GB" dirty="0"/>
              <a:t>Salt architecture is based on the idea of executing commands remotely.</a:t>
            </a:r>
          </a:p>
          <a:p>
            <a:r>
              <a:rPr lang="en-GB" dirty="0"/>
              <a:t>Salt is designed to allow users to explicitly target and issue commands to multiple machines directly. </a:t>
            </a:r>
          </a:p>
          <a:p>
            <a:r>
              <a:rPr lang="en-GB" dirty="0"/>
              <a:t>Salt is based around the idea of a Master, which controls one or more </a:t>
            </a:r>
            <a:r>
              <a:rPr lang="en-GB" b="1" dirty="0"/>
              <a:t>Minions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/>
              <a:t>Salt Master </a:t>
            </a:r>
            <a:r>
              <a:rPr lang="en-GB" dirty="0"/>
              <a:t>runs on Linux by default, but any operating system can be a minion, and currently Windows, VMware vSphere and BSD Unix variants are well supported.</a:t>
            </a:r>
          </a:p>
        </p:txBody>
      </p:sp>
    </p:spTree>
    <p:extLst>
      <p:ext uri="{BB962C8B-B14F-4D97-AF65-F5344CB8AC3E}">
        <p14:creationId xmlns:p14="http://schemas.microsoft.com/office/powerpoint/2010/main" val="347573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D5CD-4015-4B6C-A295-0D39028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E1F0-3D34-45E6-8FFB-1435525F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enable template option in </a:t>
            </a:r>
            <a:r>
              <a:rPr lang="en-GB" b="1" dirty="0" err="1"/>
              <a:t>get_file</a:t>
            </a:r>
            <a:r>
              <a:rPr lang="en-GB" b="1" dirty="0"/>
              <a:t> </a:t>
            </a:r>
            <a:r>
              <a:rPr lang="en-GB" dirty="0"/>
              <a:t>as follows: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salt '*' </a:t>
            </a:r>
            <a:r>
              <a:rPr lang="en-GB" dirty="0" err="1">
                <a:latin typeface="Consolas" panose="020B0609020204030204" pitchFamily="49" charset="0"/>
              </a:rPr>
              <a:t>cp.get_file</a:t>
            </a:r>
            <a:r>
              <a:rPr lang="en-GB" dirty="0">
                <a:latin typeface="Consolas" panose="020B0609020204030204" pitchFamily="49" charset="0"/>
              </a:rPr>
              <a:t> "salt://</a:t>
            </a:r>
            <a:r>
              <a:rPr lang="en-GB" dirty="0" err="1">
                <a:latin typeface="Consolas" panose="020B0609020204030204" pitchFamily="49" charset="0"/>
              </a:rPr>
              <a:t>vimrc</a:t>
            </a:r>
            <a:r>
              <a:rPr lang="en-GB" dirty="0">
                <a:latin typeface="Consolas" panose="020B0609020204030204" pitchFamily="49" charset="0"/>
              </a:rPr>
              <a:t>" /etc/</a:t>
            </a:r>
            <a:r>
              <a:rPr lang="en-GB" dirty="0" err="1">
                <a:latin typeface="Consolas" panose="020B0609020204030204" pitchFamily="49" charset="0"/>
              </a:rPr>
              <a:t>vimrc</a:t>
            </a:r>
            <a:r>
              <a:rPr lang="en-GB" dirty="0">
                <a:latin typeface="Consolas" panose="020B0609020204030204" pitchFamily="49" charset="0"/>
              </a:rPr>
              <a:t> template=jinja</a:t>
            </a:r>
          </a:p>
        </p:txBody>
      </p:sp>
    </p:spTree>
    <p:extLst>
      <p:ext uri="{BB962C8B-B14F-4D97-AF65-F5344CB8AC3E}">
        <p14:creationId xmlns:p14="http://schemas.microsoft.com/office/powerpoint/2010/main" val="2353870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18E9-71BD-4E75-AACF-FE90D22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F510-F983-44E8-A9A7-2A6CCA71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compression, use the </a:t>
            </a:r>
            <a:r>
              <a:rPr lang="en-GB" b="1" dirty="0" err="1"/>
              <a:t>gzip</a:t>
            </a:r>
            <a:r>
              <a:rPr lang="en-GB" b="1" dirty="0"/>
              <a:t> </a:t>
            </a:r>
            <a:r>
              <a:rPr lang="en-GB" dirty="0"/>
              <a:t>named argument. </a:t>
            </a:r>
          </a:p>
          <a:p>
            <a:r>
              <a:rPr lang="en-GB" dirty="0"/>
              <a:t>The valid values are integers from 1 to 9, where 1 is the minimum compression and 9 is maximum value.</a:t>
            </a:r>
          </a:p>
          <a:p>
            <a:r>
              <a:rPr lang="en-GB" dirty="0"/>
              <a:t>The command is defined as follows: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Consolas" panose="020B0609020204030204" pitchFamily="49" charset="0"/>
              </a:rPr>
              <a:t>salt '*' </a:t>
            </a:r>
            <a:r>
              <a:rPr lang="en-GB" dirty="0" err="1">
                <a:latin typeface="Consolas" panose="020B0609020204030204" pitchFamily="49" charset="0"/>
              </a:rPr>
              <a:t>cp.get_file</a:t>
            </a:r>
            <a:r>
              <a:rPr lang="en-GB" dirty="0">
                <a:latin typeface="Consolas" panose="020B0609020204030204" pitchFamily="49" charset="0"/>
              </a:rPr>
              <a:t> salt://vimrc /etc/</a:t>
            </a:r>
            <a:r>
              <a:rPr lang="en-GB" dirty="0" err="1">
                <a:latin typeface="Consolas" panose="020B0609020204030204" pitchFamily="49" charset="0"/>
              </a:rPr>
              <a:t>vimrc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gzip</a:t>
            </a:r>
            <a:r>
              <a:rPr lang="en-GB" dirty="0">
                <a:latin typeface="Consolas" panose="020B0609020204030204" pitchFamily="49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4170019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69DB-EEBA-4FA3-AD98-F5E40132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GET_DIR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29EA-89F3-4143-9888-F2D0E8FC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 err="1"/>
              <a:t>cp.get_dir</a:t>
            </a:r>
            <a:r>
              <a:rPr lang="en-GB" b="1" dirty="0"/>
              <a:t> </a:t>
            </a:r>
            <a:r>
              <a:rPr lang="en-GB" dirty="0"/>
              <a:t>function can be used on the minion to download an entire directory from the master. </a:t>
            </a:r>
          </a:p>
          <a:p>
            <a:r>
              <a:rPr lang="en-GB" dirty="0"/>
              <a:t>It is defined in the following code block.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salt '*' cp.get_dir salt://etc/mysql /etc</a:t>
            </a:r>
          </a:p>
          <a:p>
            <a:r>
              <a:rPr lang="en-GB" dirty="0"/>
              <a:t>The </a:t>
            </a:r>
            <a:r>
              <a:rPr lang="en-GB" b="1" dirty="0" err="1"/>
              <a:t>cp.get_dir</a:t>
            </a:r>
            <a:r>
              <a:rPr lang="en-GB" b="1" dirty="0"/>
              <a:t> </a:t>
            </a:r>
            <a:r>
              <a:rPr lang="en-GB" dirty="0"/>
              <a:t>supports template rendering and </a:t>
            </a:r>
            <a:r>
              <a:rPr lang="en-GB" dirty="0" err="1"/>
              <a:t>gzip</a:t>
            </a:r>
            <a:r>
              <a:rPr lang="en-GB" dirty="0"/>
              <a:t> compression arguments. </a:t>
            </a:r>
          </a:p>
          <a:p>
            <a:r>
              <a:rPr lang="en-GB" dirty="0"/>
              <a:t>If you want, you can assign as well.</a:t>
            </a:r>
          </a:p>
        </p:txBody>
      </p:sp>
    </p:spTree>
    <p:extLst>
      <p:ext uri="{BB962C8B-B14F-4D97-AF65-F5344CB8AC3E}">
        <p14:creationId xmlns:p14="http://schemas.microsoft.com/office/powerpoint/2010/main" val="94854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1A6E-650B-4AF6-9948-054C60BD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FILECLIENT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08BE-4D27-473B-ADD3-766B3CBB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Salt provides a python module that helps to access the salt file server. </a:t>
            </a:r>
          </a:p>
          <a:p>
            <a:r>
              <a:rPr lang="en-GB" dirty="0"/>
              <a:t>The </a:t>
            </a:r>
            <a:r>
              <a:rPr lang="en-GB" b="1" dirty="0"/>
              <a:t>salt/fileclient.py </a:t>
            </a:r>
            <a:r>
              <a:rPr lang="en-GB" dirty="0"/>
              <a:t>module is used to set up the communication from the minion to the master.</a:t>
            </a:r>
          </a:p>
          <a:p>
            <a:r>
              <a:rPr lang="en-GB" dirty="0"/>
              <a:t>The sample code to get files is as follows: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4A838-EC61-4C5E-A760-302956E5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56" y="4034606"/>
            <a:ext cx="6686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31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C2AA-2F45-449E-8E93-CBA64335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SaltStack – Git as a File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C284-EAB2-473A-B2F1-D0E63CAE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Git </a:t>
            </a:r>
            <a:r>
              <a:rPr lang="en-GB" dirty="0"/>
              <a:t>is an open-source distributed version control system. </a:t>
            </a:r>
          </a:p>
          <a:p>
            <a:r>
              <a:rPr lang="en-GB" dirty="0"/>
              <a:t>It can be used to keep a track of changes in any files. </a:t>
            </a:r>
          </a:p>
          <a:p>
            <a:r>
              <a:rPr lang="en-GB" dirty="0"/>
              <a:t>Salt sends files from Git repositories using the Git file server. </a:t>
            </a:r>
          </a:p>
          <a:p>
            <a:r>
              <a:rPr lang="en-GB" dirty="0"/>
              <a:t>You can configure Git to the </a:t>
            </a:r>
            <a:r>
              <a:rPr lang="en-GB" b="1" dirty="0" err="1"/>
              <a:t>fileserver_backend</a:t>
            </a:r>
            <a:r>
              <a:rPr lang="en-GB" b="1" dirty="0"/>
              <a:t> </a:t>
            </a:r>
            <a:r>
              <a:rPr lang="en-GB" dirty="0"/>
              <a:t>list option and if you need to configure one or more repositories, you can do so by using the </a:t>
            </a:r>
            <a:r>
              <a:rPr lang="en-GB" b="1" dirty="0" err="1"/>
              <a:t>gitfs_remotes</a:t>
            </a:r>
            <a:r>
              <a:rPr lang="en-GB" b="1" dirty="0"/>
              <a:t> </a:t>
            </a:r>
            <a:r>
              <a:rPr lang="en-GB" dirty="0"/>
              <a:t>option.</a:t>
            </a:r>
          </a:p>
        </p:txBody>
      </p:sp>
    </p:spTree>
    <p:extLst>
      <p:ext uri="{BB962C8B-B14F-4D97-AF65-F5344CB8AC3E}">
        <p14:creationId xmlns:p14="http://schemas.microsoft.com/office/powerpoint/2010/main" val="11688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633E-B25E-4978-92CA-C1F1F491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</a:t>
            </a:r>
            <a:r>
              <a:rPr lang="en-IN" dirty="0" err="1"/>
              <a:t>saltstack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2C5D-5AAB-4FB9-A726-AEEDEBEC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2699"/>
          </a:xfrm>
        </p:spPr>
        <p:txBody>
          <a:bodyPr>
            <a:normAutofit/>
          </a:bodyPr>
          <a:lstStyle/>
          <a:p>
            <a:r>
              <a:rPr lang="en-GB" dirty="0"/>
              <a:t>SaltStack is built for speed and scale. </a:t>
            </a:r>
          </a:p>
          <a:p>
            <a:r>
              <a:rPr lang="en-GB" dirty="0"/>
              <a:t>This is why it is used to manage large infrastructures with tens of thousands of servers at LinkedIn, </a:t>
            </a:r>
            <a:r>
              <a:rPr lang="en-GB" dirty="0" err="1"/>
              <a:t>WikiMedia</a:t>
            </a:r>
            <a:r>
              <a:rPr lang="en-GB" dirty="0"/>
              <a:t> and Google.</a:t>
            </a:r>
          </a:p>
          <a:p>
            <a:r>
              <a:rPr lang="en-GB" dirty="0"/>
              <a:t>Assume you have ten or maybe even 100 servers. </a:t>
            </a:r>
          </a:p>
          <a:p>
            <a:r>
              <a:rPr lang="en-GB" dirty="0"/>
              <a:t>Imagine logging in one at a time to each server individually, issuing the same commands on those 100 machines and then editing the configuration files on all 100 machines becomes very tedious task.</a:t>
            </a:r>
          </a:p>
          <a:p>
            <a:r>
              <a:rPr lang="en-GB" dirty="0"/>
              <a:t>SaltStack provides you exactly the solution for all such problems.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172C-DF98-40C4-985C-B1A618A1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SaltStack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A1ED-5466-4C7C-9CD9-498F12F1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Fault tolerance</a:t>
            </a:r>
          </a:p>
          <a:p>
            <a:r>
              <a:rPr lang="en-GB" b="1" dirty="0"/>
              <a:t>Flexible</a:t>
            </a:r>
          </a:p>
          <a:p>
            <a:r>
              <a:rPr lang="en-GB" b="1" dirty="0"/>
              <a:t>Scalable Configuration Management</a:t>
            </a:r>
          </a:p>
          <a:p>
            <a:r>
              <a:rPr lang="en-GB" b="1" dirty="0"/>
              <a:t>Parallel Execution model</a:t>
            </a:r>
          </a:p>
          <a:p>
            <a:r>
              <a:rPr lang="en-GB" b="1" dirty="0"/>
              <a:t>Python API</a:t>
            </a:r>
          </a:p>
          <a:p>
            <a:r>
              <a:rPr lang="en-GB" b="1" dirty="0"/>
              <a:t>Easy to Setup</a:t>
            </a:r>
          </a:p>
          <a:p>
            <a:r>
              <a:rPr lang="en-GB" b="1" dirty="0"/>
              <a:t>Language Agnostic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4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A7DC-8B6E-4C1F-85CF-72554362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SaltStack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F170-2D4B-4DEA-88B1-5EE1CCB1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Robust</a:t>
            </a:r>
          </a:p>
          <a:p>
            <a:r>
              <a:rPr lang="en-GB" b="1" dirty="0"/>
              <a:t>Authentication</a:t>
            </a:r>
          </a:p>
          <a:p>
            <a:r>
              <a:rPr lang="en-GB" b="1" dirty="0"/>
              <a:t>Secure</a:t>
            </a:r>
          </a:p>
          <a:p>
            <a:r>
              <a:rPr lang="en-GB" b="1" dirty="0"/>
              <a:t>Fast</a:t>
            </a:r>
          </a:p>
          <a:p>
            <a:r>
              <a:rPr lang="en-GB" b="1" dirty="0"/>
              <a:t>Virtual Machine Automation</a:t>
            </a:r>
          </a:p>
          <a:p>
            <a:r>
              <a:rPr lang="en-GB" b="1" dirty="0"/>
              <a:t>Infrastructure as data, not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81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E75D-777C-4A2C-BF50-5EF22ADE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ZeroMQ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6389-3CE9-4B49-9910-CA277ED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Salt </a:t>
            </a:r>
            <a:r>
              <a:rPr lang="en-GB" dirty="0"/>
              <a:t>is based on the </a:t>
            </a:r>
            <a:r>
              <a:rPr lang="en-GB" b="1" dirty="0" err="1"/>
              <a:t>ZeroMQ</a:t>
            </a:r>
            <a:r>
              <a:rPr lang="en-GB" b="1" dirty="0"/>
              <a:t> </a:t>
            </a:r>
            <a:r>
              <a:rPr lang="en-GB" dirty="0"/>
              <a:t>library and it is an embeddable networking library.</a:t>
            </a:r>
          </a:p>
          <a:p>
            <a:r>
              <a:rPr lang="en-GB" dirty="0"/>
              <a:t>It is lightweight and a fast messaging library.</a:t>
            </a:r>
          </a:p>
          <a:p>
            <a:r>
              <a:rPr lang="en-GB" dirty="0" err="1"/>
              <a:t>ZeroMQ</a:t>
            </a:r>
            <a:r>
              <a:rPr lang="en-GB" dirty="0"/>
              <a:t> is a broker-less peer-peer message processing.</a:t>
            </a:r>
          </a:p>
          <a:p>
            <a:r>
              <a:rPr lang="en-GB" dirty="0" err="1"/>
              <a:t>ZeroMQ</a:t>
            </a:r>
            <a:r>
              <a:rPr lang="en-GB" dirty="0"/>
              <a:t> comes with the following five basic patterns:</a:t>
            </a:r>
          </a:p>
          <a:p>
            <a:pPr lvl="1"/>
            <a:r>
              <a:rPr lang="en-GB" b="1" dirty="0"/>
              <a:t>Synchronous Request/Response</a:t>
            </a:r>
          </a:p>
          <a:p>
            <a:pPr lvl="1"/>
            <a:r>
              <a:rPr lang="en-GB" b="1" dirty="0"/>
              <a:t>Asynchronous Request/Response</a:t>
            </a:r>
          </a:p>
          <a:p>
            <a:pPr lvl="1"/>
            <a:r>
              <a:rPr lang="en-GB" b="1" dirty="0"/>
              <a:t>Publish/Subscribe</a:t>
            </a:r>
          </a:p>
          <a:p>
            <a:pPr lvl="1"/>
            <a:r>
              <a:rPr lang="en-GB" b="1" dirty="0"/>
              <a:t>Push/Pull</a:t>
            </a:r>
          </a:p>
          <a:p>
            <a:pPr lvl="1"/>
            <a:r>
              <a:rPr lang="en-GB" b="1" dirty="0"/>
              <a:t>Exclusive Pair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9D5-658B-4BE5-B0A8-D620042FBC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277" y="220919"/>
            <a:ext cx="887413" cy="5857875"/>
          </a:xfrm>
        </p:spPr>
        <p:txBody>
          <a:bodyPr vert="vert270">
            <a:normAutofit/>
          </a:bodyPr>
          <a:lstStyle/>
          <a:p>
            <a:pPr algn="ctr"/>
            <a:r>
              <a:rPr lang="en-IN" dirty="0"/>
              <a:t>SALTSTACK ARCHITECTURE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DF307-EEB1-4973-ACB5-06E4E64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20920"/>
            <a:ext cx="7800975" cy="58578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1247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926C-BD17-4A85-AF9A-4C3BB68B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SaltStack –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F350-4C3D-4DCF-982D-2F617C8D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 Access Control System provides options for a user or a group to execute a task with permissions.</a:t>
            </a:r>
          </a:p>
          <a:p>
            <a:r>
              <a:rPr lang="en-GB" dirty="0"/>
              <a:t>A Salt access control system is used to configure access to non-administrative control interfaces.</a:t>
            </a:r>
          </a:p>
          <a:p>
            <a:r>
              <a:rPr lang="en-GB" dirty="0"/>
              <a:t>You can apply this process to all the systems. </a:t>
            </a:r>
          </a:p>
          <a:p>
            <a:r>
              <a:rPr lang="en-GB" dirty="0"/>
              <a:t>This control helps the non-administrative users to execute the Salt commands.</a:t>
            </a:r>
          </a:p>
          <a:p>
            <a:r>
              <a:rPr lang="en-GB" dirty="0"/>
              <a:t>Salt interfaces are of the following three types:</a:t>
            </a:r>
          </a:p>
          <a:p>
            <a:pPr lvl="1"/>
            <a:r>
              <a:rPr lang="en-GB" dirty="0"/>
              <a:t>Publisher ACL system</a:t>
            </a:r>
          </a:p>
          <a:p>
            <a:pPr lvl="1"/>
            <a:r>
              <a:rPr lang="en-GB" dirty="0"/>
              <a:t>External </a:t>
            </a:r>
            <a:r>
              <a:rPr lang="en-GB" dirty="0" err="1"/>
              <a:t>Auth</a:t>
            </a:r>
            <a:r>
              <a:rPr lang="en-GB" dirty="0"/>
              <a:t> system</a:t>
            </a:r>
          </a:p>
          <a:p>
            <a:pPr lvl="1"/>
            <a:r>
              <a:rPr lang="en-GB" dirty="0"/>
              <a:t>Peer system</a:t>
            </a:r>
          </a:p>
        </p:txBody>
      </p:sp>
    </p:spTree>
    <p:extLst>
      <p:ext uri="{BB962C8B-B14F-4D97-AF65-F5344CB8AC3E}">
        <p14:creationId xmlns:p14="http://schemas.microsoft.com/office/powerpoint/2010/main" val="1903731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1140</TotalTime>
  <Words>2765</Words>
  <Application>Microsoft Office PowerPoint</Application>
  <PresentationFormat>Widescreen</PresentationFormat>
  <Paragraphs>285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Gill Sans MT</vt:lpstr>
      <vt:lpstr>Gallery</vt:lpstr>
      <vt:lpstr>Saltstack</vt:lpstr>
      <vt:lpstr>What is Saltstack?</vt:lpstr>
      <vt:lpstr>Saltstack continued</vt:lpstr>
      <vt:lpstr>Need for saltstack</vt:lpstr>
      <vt:lpstr>Features of SaltStack</vt:lpstr>
      <vt:lpstr>Benefits of SaltStack</vt:lpstr>
      <vt:lpstr>Introduction to ZeroMQ</vt:lpstr>
      <vt:lpstr>SALTSTACK ARCHITECTURE</vt:lpstr>
      <vt:lpstr>SaltStack – Installation</vt:lpstr>
      <vt:lpstr>SaltStack – Access Control System</vt:lpstr>
      <vt:lpstr>Publisher ACL System</vt:lpstr>
      <vt:lpstr>External Auth System</vt:lpstr>
      <vt:lpstr>Enable the External Auth System in Command</vt:lpstr>
      <vt:lpstr>Peer System</vt:lpstr>
      <vt:lpstr>peer_run Configuration</vt:lpstr>
      <vt:lpstr>How to Execute Commands</vt:lpstr>
      <vt:lpstr>SaltStack – Job Management</vt:lpstr>
      <vt:lpstr>What is a Job ID?</vt:lpstr>
      <vt:lpstr>SALTUTIL Module</vt:lpstr>
      <vt:lpstr>Jobs Runner</vt:lpstr>
      <vt:lpstr>Job Scheduling</vt:lpstr>
      <vt:lpstr>SALT STATES</vt:lpstr>
      <vt:lpstr>SaltStack – Salt File Server</vt:lpstr>
      <vt:lpstr>File Server Backend</vt:lpstr>
      <vt:lpstr>Local File System</vt:lpstr>
      <vt:lpstr>Git File System</vt:lpstr>
      <vt:lpstr>Requesting Files</vt:lpstr>
      <vt:lpstr>File Server Configuration</vt:lpstr>
      <vt:lpstr>CP Module</vt:lpstr>
      <vt:lpstr>Enable Template</vt:lpstr>
      <vt:lpstr>Apply Compression</vt:lpstr>
      <vt:lpstr>GET_DIR</vt:lpstr>
      <vt:lpstr>FILECLIENT Module</vt:lpstr>
      <vt:lpstr>SaltStack – Git as a File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Saltstack</dc:title>
  <dc:creator>Manika Bedi</dc:creator>
  <cp:lastModifiedBy>Manika Bedi</cp:lastModifiedBy>
  <cp:revision>22</cp:revision>
  <dcterms:created xsi:type="dcterms:W3CDTF">2018-04-18T12:35:31Z</dcterms:created>
  <dcterms:modified xsi:type="dcterms:W3CDTF">2018-04-19T07:36:00Z</dcterms:modified>
</cp:coreProperties>
</file>