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78" r:id="rId6"/>
    <p:sldId id="279" r:id="rId7"/>
    <p:sldId id="281" r:id="rId8"/>
    <p:sldId id="283" r:id="rId9"/>
    <p:sldId id="284" r:id="rId10"/>
    <p:sldId id="285" r:id="rId11"/>
    <p:sldId id="290" r:id="rId12"/>
    <p:sldId id="289" r:id="rId13"/>
    <p:sldId id="291" r:id="rId14"/>
    <p:sldId id="292" r:id="rId15"/>
    <p:sldId id="296" r:id="rId16"/>
    <p:sldId id="293" r:id="rId17"/>
    <p:sldId id="294" r:id="rId18"/>
    <p:sldId id="295" r:id="rId19"/>
    <p:sldId id="297" r:id="rId20"/>
    <p:sldId id="298" r:id="rId21"/>
  </p:sldIdLst>
  <p:sldSz cx="9144000" cy="5143500"/>
  <p:notesSz cx="6858000" cy="9144000"/>
  <p:embeddedFontLst>
    <p:embeddedFont>
      <p:font typeface="Montserrat" panose="00000500000000000000"/>
      <p:italic r:id="rId25"/>
      <p:boldItalic r:id="rId26"/>
    </p:embeddedFont>
    <p:embeddedFont>
      <p:font typeface="Lato" panose="020F0502020204030203"/>
      <p:regular r:id="rId27"/>
    </p:embeddedFont>
    <p:embeddedFont>
      <p:font typeface="Maven Pro"/>
      <p:regular r:id="rId28"/>
      <p:bold r:id="rId29"/>
    </p:embeddedFont>
    <p:embeddedFont>
      <p:font typeface="Nunito ExtraBold"/>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84"/>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nvSpPr>
        <p:spPr>
          <a:xfrm>
            <a:off x="3194600" y="221000"/>
            <a:ext cx="429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panose="020F0502020204030203"/>
              <a:ea typeface="Lato" panose="020F0502020204030203"/>
              <a:cs typeface="Lato" panose="020F0502020204030203"/>
              <a:sym typeface="Lato" panose="020F0502020204030203"/>
            </a:endParaRPr>
          </a:p>
        </p:txBody>
      </p:sp>
      <p:sp>
        <p:nvSpPr>
          <p:cNvPr id="135" name="Google Shape;135;p13"/>
          <p:cNvSpPr txBox="1"/>
          <p:nvPr/>
        </p:nvSpPr>
        <p:spPr>
          <a:xfrm>
            <a:off x="3399000" y="1782300"/>
            <a:ext cx="5319900" cy="15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a:solidFill>
                  <a:srgbClr val="FFFFFF"/>
                </a:solidFill>
                <a:latin typeface="Maven Pro"/>
                <a:ea typeface="Maven Pro"/>
                <a:cs typeface="Maven Pro"/>
                <a:sym typeface="Maven Pro"/>
              </a:rPr>
              <a:t>Brain tumour detection</a:t>
            </a:r>
            <a:endParaRPr lang="en-IN" sz="3000" b="1">
              <a:solidFill>
                <a:srgbClr val="FFFFFF"/>
              </a:solidFill>
              <a:latin typeface="Maven Pro"/>
              <a:ea typeface="Maven Pro"/>
              <a:cs typeface="Maven Pro"/>
              <a:sym typeface="Maven Pro"/>
            </a:endParaRPr>
          </a:p>
        </p:txBody>
      </p:sp>
      <p:sp>
        <p:nvSpPr>
          <p:cNvPr id="136" name="Google Shape;136;p13"/>
          <p:cNvSpPr txBox="1"/>
          <p:nvPr/>
        </p:nvSpPr>
        <p:spPr>
          <a:xfrm>
            <a:off x="2864485" y="434975"/>
            <a:ext cx="6189980" cy="9042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2440">
                <a:solidFill>
                  <a:srgbClr val="FFFFFF"/>
                </a:solidFill>
                <a:latin typeface="Nunito ExtraBold"/>
                <a:ea typeface="Nunito ExtraBold"/>
                <a:cs typeface="Nunito ExtraBold"/>
                <a:sym typeface="Nunito ExtraBold"/>
              </a:rPr>
              <a:t>CSE6012</a:t>
            </a:r>
            <a:r>
              <a:rPr lang="en-GB" sz="2440">
                <a:solidFill>
                  <a:srgbClr val="FFFFFF"/>
                </a:solidFill>
                <a:latin typeface="Nunito ExtraBold"/>
                <a:ea typeface="Nunito ExtraBold"/>
                <a:cs typeface="Nunito ExtraBold"/>
                <a:sym typeface="Nunito ExtraBold"/>
              </a:rPr>
              <a:t> - </a:t>
            </a:r>
            <a:r>
              <a:rPr lang="en-IN" altLang="en-GB" sz="2440">
                <a:solidFill>
                  <a:srgbClr val="FFFFFF"/>
                </a:solidFill>
                <a:latin typeface="Nunito ExtraBold"/>
                <a:ea typeface="Nunito ExtraBold"/>
                <a:cs typeface="Nunito ExtraBold"/>
                <a:sym typeface="Nunito ExtraBold"/>
              </a:rPr>
              <a:t>Image Processing And Analysis</a:t>
            </a:r>
            <a:endParaRPr lang="en-IN" altLang="en-GB" sz="2440">
              <a:solidFill>
                <a:srgbClr val="FFFFFF"/>
              </a:solidFill>
              <a:latin typeface="Nunito ExtraBold"/>
              <a:ea typeface="Nunito ExtraBold"/>
              <a:cs typeface="Nunito ExtraBold"/>
              <a:sym typeface="Nunito ExtraBold"/>
            </a:endParaRPr>
          </a:p>
        </p:txBody>
      </p:sp>
      <p:sp>
        <p:nvSpPr>
          <p:cNvPr id="137" name="Google Shape;137;p13"/>
          <p:cNvSpPr txBox="1"/>
          <p:nvPr/>
        </p:nvSpPr>
        <p:spPr>
          <a:xfrm>
            <a:off x="5248200" y="3886300"/>
            <a:ext cx="34707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FFFFFF"/>
                </a:solidFill>
                <a:latin typeface="Lato" panose="020F0502020204030203"/>
                <a:ea typeface="Lato" panose="020F0502020204030203"/>
                <a:cs typeface="Lato" panose="020F0502020204030203"/>
                <a:sym typeface="Lato" panose="020F0502020204030203"/>
              </a:rPr>
              <a:t>Slot: </a:t>
            </a:r>
            <a:r>
              <a:rPr lang="en-IN" altLang="en-GB" sz="1600" b="1">
                <a:solidFill>
                  <a:srgbClr val="FFFFFF"/>
                </a:solidFill>
                <a:latin typeface="Lato" panose="020F0502020204030203"/>
                <a:ea typeface="Lato" panose="020F0502020204030203"/>
                <a:cs typeface="Lato" panose="020F0502020204030203"/>
                <a:sym typeface="Lato" panose="020F0502020204030203"/>
              </a:rPr>
              <a:t>F2 + TF2</a:t>
            </a:r>
            <a:endParaRPr sz="1600"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600" b="1">
                <a:solidFill>
                  <a:srgbClr val="FFFFFF"/>
                </a:solidFill>
                <a:latin typeface="Lato" panose="020F0502020204030203"/>
                <a:ea typeface="Lato" panose="020F0502020204030203"/>
                <a:cs typeface="Lato" panose="020F0502020204030203"/>
                <a:sym typeface="Lato" panose="020F0502020204030203"/>
              </a:rPr>
              <a:t>Guided by: Dr </a:t>
            </a:r>
            <a:r>
              <a:rPr lang="en-IN" altLang="en-GB" sz="1600" b="1">
                <a:solidFill>
                  <a:srgbClr val="FFFFFF"/>
                </a:solidFill>
                <a:latin typeface="Lato" panose="020F0502020204030203"/>
                <a:ea typeface="Lato" panose="020F0502020204030203"/>
                <a:cs typeface="Lato" panose="020F0502020204030203"/>
                <a:sym typeface="Lato" panose="020F0502020204030203"/>
              </a:rPr>
              <a:t>Vijayarajan V</a:t>
            </a:r>
            <a:endParaRPr lang="en-IN" altLang="en-GB" sz="1600" b="1">
              <a:solidFill>
                <a:srgbClr val="FFFFFF"/>
              </a:solidFill>
              <a:latin typeface="Lato" panose="020F0502020204030203"/>
              <a:ea typeface="Lato" panose="020F0502020204030203"/>
              <a:cs typeface="Lato" panose="020F0502020204030203"/>
              <a:sym typeface="Lato" panose="020F0502020204030203"/>
            </a:endParaRPr>
          </a:p>
        </p:txBody>
      </p:sp>
      <p:sp>
        <p:nvSpPr>
          <p:cNvPr id="138" name="Google Shape;138;p13"/>
          <p:cNvSpPr txBox="1"/>
          <p:nvPr/>
        </p:nvSpPr>
        <p:spPr>
          <a:xfrm>
            <a:off x="226950" y="3195850"/>
            <a:ext cx="4173300" cy="17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600" b="1">
                <a:solidFill>
                  <a:srgbClr val="FFFFFF"/>
                </a:solidFill>
                <a:latin typeface="Lato" panose="020F0502020204030203"/>
                <a:ea typeface="Lato" panose="020F0502020204030203"/>
                <a:cs typeface="Lato" panose="020F0502020204030203"/>
                <a:sym typeface="Lato" panose="020F0502020204030203"/>
              </a:rPr>
              <a:t>Vudatha Venkata Narendra 18BCE0515</a:t>
            </a:r>
            <a:endParaRPr sz="1600"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IN" sz="1600" b="1">
                <a:solidFill>
                  <a:srgbClr val="FFFFFF"/>
                </a:solidFill>
                <a:latin typeface="Lato" panose="020F0502020204030203"/>
                <a:ea typeface="Lato" panose="020F0502020204030203"/>
                <a:cs typeface="Lato" panose="020F0502020204030203"/>
                <a:sym typeface="Lato" panose="020F0502020204030203"/>
              </a:rPr>
              <a:t>Sharmila S  20MSC0048</a:t>
            </a:r>
            <a:endParaRPr lang="en-IN" sz="1600" b="1">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Cont.</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I2 = I;</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fgm = imregionalmax(Iobrcbr);</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I2(fgm) = 255;</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se2 = strel(ones(5,5));</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fgm2 = imclose(fgm, se2);</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fgm3 = imerode(fgm2, se2);</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fgm4 = bwareaopen(fgm3, 20);</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I3 = I;</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bw = im2bw(Iobrcbr);</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figure</a:t>
            </a:r>
            <a:endParaRPr lang="en-GB"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latin typeface="Arial" panose="020B0604020202020204"/>
                <a:ea typeface="Arial" panose="020B0604020202020204"/>
                <a:cs typeface="Arial" panose="020B0604020202020204"/>
                <a:sym typeface="Arial" panose="020B0604020202020204"/>
              </a:rPr>
              <a:t>imshow(bw), title('only tumor')</a:t>
            </a:r>
            <a:endParaRPr lang="en-GB" sz="12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Output screenshots :-</a:t>
            </a:r>
            <a:endParaRPr lang="en-IN" sz="2660">
              <a:latin typeface="Arial" panose="020B0604020202020204" pitchFamily="34" charset="0"/>
              <a:cs typeface="Arial" panose="020B0604020202020204" pitchFamily="34" charset="0"/>
            </a:endParaRPr>
          </a:p>
        </p:txBody>
      </p:sp>
      <p:pic>
        <p:nvPicPr>
          <p:cNvPr id="1" name="Picture 4"/>
          <p:cNvPicPr>
            <a:picLocks noChangeAspect="1"/>
          </p:cNvPicPr>
          <p:nvPr/>
        </p:nvPicPr>
        <p:blipFill>
          <a:blip r:embed="rId1"/>
          <a:stretch>
            <a:fillRect/>
          </a:stretch>
        </p:blipFill>
        <p:spPr>
          <a:xfrm>
            <a:off x="1706880" y="1048068"/>
            <a:ext cx="5730240" cy="304736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Original image</a:t>
            </a:r>
            <a:endParaRPr lang="en-IN" sz="2660">
              <a:latin typeface="Arial" panose="020B0604020202020204" pitchFamily="34" charset="0"/>
              <a:cs typeface="Arial" panose="020B0604020202020204" pitchFamily="34" charset="0"/>
            </a:endParaRPr>
          </a:p>
        </p:txBody>
      </p:sp>
      <p:pic>
        <p:nvPicPr>
          <p:cNvPr id="1" name="Picture 5"/>
          <p:cNvPicPr>
            <a:picLocks noChangeAspect="1"/>
          </p:cNvPicPr>
          <p:nvPr/>
        </p:nvPicPr>
        <p:blipFill>
          <a:blip r:embed="rId1"/>
          <a:stretch>
            <a:fillRect/>
          </a:stretch>
        </p:blipFill>
        <p:spPr>
          <a:xfrm>
            <a:off x="1767205" y="1115695"/>
            <a:ext cx="5609590" cy="326136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Threshold image</a:t>
            </a:r>
            <a:endParaRPr lang="en-IN" sz="2660">
              <a:latin typeface="Arial" panose="020B0604020202020204" pitchFamily="34" charset="0"/>
              <a:cs typeface="Arial" panose="020B0604020202020204" pitchFamily="34" charset="0"/>
            </a:endParaRPr>
          </a:p>
        </p:txBody>
      </p:sp>
      <p:pic>
        <p:nvPicPr>
          <p:cNvPr id="1" name="Picture 6"/>
          <p:cNvPicPr>
            <a:picLocks noChangeAspect="1"/>
          </p:cNvPicPr>
          <p:nvPr/>
        </p:nvPicPr>
        <p:blipFill>
          <a:blip r:embed="rId1"/>
          <a:stretch>
            <a:fillRect/>
          </a:stretch>
        </p:blipFill>
        <p:spPr>
          <a:xfrm>
            <a:off x="1908810" y="1132205"/>
            <a:ext cx="5327015" cy="341122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Watershed image</a:t>
            </a:r>
            <a:endParaRPr lang="en-IN" sz="2660">
              <a:latin typeface="Arial" panose="020B0604020202020204" pitchFamily="34" charset="0"/>
              <a:cs typeface="Arial" panose="020B0604020202020204" pitchFamily="34" charset="0"/>
            </a:endParaRPr>
          </a:p>
        </p:txBody>
      </p:sp>
      <p:pic>
        <p:nvPicPr>
          <p:cNvPr id="1" name="Picture 7"/>
          <p:cNvPicPr>
            <a:picLocks noChangeAspect="1"/>
          </p:cNvPicPr>
          <p:nvPr/>
        </p:nvPicPr>
        <p:blipFill>
          <a:blip r:embed="rId1"/>
          <a:stretch>
            <a:fillRect/>
          </a:stretch>
        </p:blipFill>
        <p:spPr>
          <a:xfrm>
            <a:off x="1924050" y="1196340"/>
            <a:ext cx="5296535" cy="326580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With tumour</a:t>
            </a:r>
            <a:endParaRPr lang="en-IN" sz="2660">
              <a:latin typeface="Arial" panose="020B0604020202020204" pitchFamily="34" charset="0"/>
              <a:cs typeface="Arial" panose="020B0604020202020204" pitchFamily="34" charset="0"/>
            </a:endParaRPr>
          </a:p>
        </p:txBody>
      </p:sp>
      <p:pic>
        <p:nvPicPr>
          <p:cNvPr id="1" name="Picture 8"/>
          <p:cNvPicPr>
            <a:picLocks noChangeAspect="1"/>
          </p:cNvPicPr>
          <p:nvPr/>
        </p:nvPicPr>
        <p:blipFill>
          <a:blip r:embed="rId1"/>
          <a:stretch>
            <a:fillRect/>
          </a:stretch>
        </p:blipFill>
        <p:spPr>
          <a:xfrm>
            <a:off x="1916430" y="1154430"/>
            <a:ext cx="5311775" cy="325437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Conclusion</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The concept of a segmented brain tumour has been introduced. To begin, we employed image processing techniques to remove noise and enhance the image which will enlarge the segmentation accuracy level. With the proposed system we able to determine whether the given MRI brain image constitutes the well-being healthy brain or tumor brain .In light of the restricted data base, the proper recognition obtained is satisfactory and further work will be carried through with large sets of datasets .</a:t>
            </a:r>
            <a:endParaRPr 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References</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1. Cui, B., Xie, M., &amp; Wang, C. (2019, October). A Deep Convolutional Neural Network Learning Transfer to SVM-Based Segmentation Method for Brain Tumor. In 2019 IEEE 11th International Conference on Advanced Infocomm Technology (ICAIT) (pp. 1-5). IEEE.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2. Abbas, K., Khan, P. W., Ahmed, K. T., &amp; Song, W. C. (2019, October). Automatic Brain Tumor Detection in Medical Imaging using Machine Learning. In 2019 International Conference on Information and Communication Technology Convergence (ICTC) (pp. 531-536). IEEE.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3. Halder, A., &amp; Dobe, O. (2016, September). Detection of tumor in brain MRI using fuzzy feature selection and support vector machine. In 2016 International Conference on Advances in Computing, Communications and Informatics (ICACCI) (pp. 1919-1923). IEEE.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068070" y="299085"/>
            <a:ext cx="7727950" cy="4671060"/>
          </a:xfrm>
        </p:spPr>
        <p:txBody>
          <a:bodyPr>
            <a:normAutofit/>
          </a:bodyPr>
          <a:p>
            <a:pPr marL="0" lvl="0" indent="0" algn="l" rtl="0">
              <a:spcBef>
                <a:spcPts val="1200"/>
              </a:spcBef>
              <a:spcAft>
                <a:spcPts val="0"/>
              </a:spcAft>
              <a:buNone/>
            </a:pPr>
            <a:r>
              <a:rPr lang="en-GB" sz="1100">
                <a:latin typeface="Arial" panose="020B0604020202020204"/>
                <a:ea typeface="Arial" panose="020B0604020202020204"/>
                <a:cs typeface="Arial" panose="020B0604020202020204"/>
                <a:sym typeface="Arial" panose="020B0604020202020204"/>
              </a:rPr>
              <a:t>4.Baranwal, S. K., Jaiswal, K., Vaibhav, K., Kumar, A., &amp; Srikantaswamy, R. (2020, July). Performance analysis of Brain Tumour Image Classification using CNN and SVM. In 2020 Second International Conference on Inventive Research in Computing Applications (ICIRCA) (pp. 537-542). IEEE.</a:t>
            </a:r>
            <a:endParaRPr lang="en-GB" sz="11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100">
                <a:latin typeface="Arial" panose="020B0604020202020204"/>
                <a:ea typeface="Arial" panose="020B0604020202020204"/>
                <a:cs typeface="Arial" panose="020B0604020202020204"/>
                <a:sym typeface="Arial" panose="020B0604020202020204"/>
              </a:rPr>
              <a:t>5.Mathew, A. R., &amp; Anto, P. B. (2017, July). Tumor detection and classification of MRI brain image using wavelet transform and SVM. In 2017 International Conference on Signal Processing and Communication (ICSPC) (pp. 75-78). IEEE.</a:t>
            </a:r>
            <a:endParaRPr lang="en-GB" sz="11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100">
                <a:latin typeface="Arial" panose="020B0604020202020204"/>
                <a:ea typeface="Arial" panose="020B0604020202020204"/>
                <a:cs typeface="Arial" panose="020B0604020202020204"/>
                <a:sym typeface="Arial" panose="020B0604020202020204"/>
              </a:rPr>
              <a:t>6. Gurbină, M., Lascu, M., &amp; Lascu, D. (2019, July). Tumor detection and classification of MRI brain image using different wavelet transforms and support vector machines. In 2019 42nd International Conference on Telecommunications and Signal Processing (TSP) (pp. 505-508). IEEE.</a:t>
            </a:r>
            <a:endParaRPr lang="en-GB" sz="11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100">
                <a:latin typeface="Arial" panose="020B0604020202020204"/>
                <a:ea typeface="Arial" panose="020B0604020202020204"/>
                <a:cs typeface="Arial" panose="020B0604020202020204"/>
                <a:sym typeface="Arial" panose="020B0604020202020204"/>
              </a:rPr>
              <a:t>7. Kharrat, A., &amp; Mahmoud, N. E. J. I. (2019). Feature selection based on hybrid optimization for magnetic resonance imaging brain tumor classification and segmentation. Applied Medical Informatics., 41(1), 9-23.</a:t>
            </a:r>
            <a:endParaRPr lang="en-GB" sz="11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100">
                <a:latin typeface="Arial" panose="020B0604020202020204"/>
                <a:ea typeface="Arial" panose="020B0604020202020204"/>
                <a:cs typeface="Arial" panose="020B0604020202020204"/>
                <a:sym typeface="Arial" panose="020B0604020202020204"/>
              </a:rPr>
              <a:t>8. Badran, E. F., Mahmoud, E. G., &amp; Hamdy, N. (2010, November). An algorithm for detecting brain tumors in MRI images. In The 2010 International Conference on Computer Engineering &amp; Systems (pp. 368-373). IEEE.</a:t>
            </a:r>
            <a:endParaRPr lang="en-GB" sz="11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100">
                <a:latin typeface="Arial" panose="020B0604020202020204"/>
                <a:ea typeface="Arial" panose="020B0604020202020204"/>
                <a:cs typeface="Arial" panose="020B0604020202020204"/>
                <a:sym typeface="Arial" panose="020B0604020202020204"/>
              </a:rPr>
              <a:t>9. Divyamary, D., Gopika, S., Pradeeba, S., &amp; Bhuvaneswari, M. (2020, March). Brain Tumor Detection from MRI Images using Naive Classifier. In 2020 6th International Conference on Advanced Computing and Communication Systems (ICACCS) (pp. 620-622). IEEE.</a:t>
            </a:r>
            <a:endParaRPr lang="en-GB" sz="11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100">
                <a:latin typeface="Arial" panose="020B0604020202020204"/>
                <a:ea typeface="Arial" panose="020B0604020202020204"/>
                <a:cs typeface="Arial" panose="020B0604020202020204"/>
                <a:sym typeface="Arial" panose="020B0604020202020204"/>
              </a:rPr>
              <a:t>10. Rase, S., &amp; Bijwe, K. (2017). A survey on detection of brain tumor from MRI Brain Images. International Journal of Management, IT and Engineering, 7(1), 35-41.</a:t>
            </a:r>
            <a:endParaRPr lang="en-US"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Abstract</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Cancer, when it affects the most complex organ in the human body -Brain coined as a Brain tumor. Any growth of abnormal cells in a closed area like the brain will affect the major parts of our body and hence curing rate is very minimal. The exact cause of most brain tumors is unknown and the best way to avoid is prevention. The early diagnosis is still the best treatment usually done by CT (computed tomography) and MRI (magnetic resonance imaging). There are several methods to diagnose tumor but most of them are inaccurate, this affects the curing rate of the patients. Hence an accurate methodology is required to diagnose the tumor. In our system, the images obtained from the MRI are loaded in MATLAB for image sharpening and enhancement. the image will be converted from grayscale to binary image which then are processed with image division techniques like Watershed transform and Threshold segmentation. These results are then passed to perform the morphological operations by which we able to locate the tumors cells.</a:t>
            </a:r>
            <a:endParaRPr 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Keywords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285750" lvl="0" indent="-285750" algn="l" rtl="0">
              <a:spcBef>
                <a:spcPts val="1200"/>
              </a:spcBef>
              <a:spcAft>
                <a:spcPts val="0"/>
              </a:spcAft>
              <a:buFont typeface="Wingdings" panose="05000000000000000000" charset="0"/>
              <a:buChar char="q"/>
            </a:pPr>
            <a:r>
              <a:rPr lang="en-GB" sz="1600">
                <a:latin typeface="Arial" panose="020B0604020202020204"/>
                <a:ea typeface="Arial" panose="020B0604020202020204"/>
                <a:cs typeface="Arial" panose="020B0604020202020204"/>
                <a:sym typeface="Arial" panose="020B0604020202020204"/>
              </a:rPr>
              <a:t>Brain Tumour Detection</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GB" sz="1600">
                <a:latin typeface="Arial" panose="020B0604020202020204"/>
                <a:ea typeface="Arial" panose="020B0604020202020204"/>
                <a:cs typeface="Arial" panose="020B0604020202020204"/>
                <a:sym typeface="Arial" panose="020B0604020202020204"/>
              </a:rPr>
              <a:t>MRI Images</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GB" sz="1600">
                <a:latin typeface="Arial" panose="020B0604020202020204"/>
                <a:ea typeface="Arial" panose="020B0604020202020204"/>
                <a:cs typeface="Arial" panose="020B0604020202020204"/>
                <a:sym typeface="Arial" panose="020B0604020202020204"/>
              </a:rPr>
              <a:t>Feature Extraction</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GB" sz="1600">
                <a:latin typeface="Arial" panose="020B0604020202020204"/>
                <a:ea typeface="Arial" panose="020B0604020202020204"/>
                <a:cs typeface="Arial" panose="020B0604020202020204"/>
                <a:sym typeface="Arial" panose="020B0604020202020204"/>
              </a:rPr>
              <a:t>Pre-processing</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GB" sz="1600">
                <a:latin typeface="Arial" panose="020B0604020202020204"/>
                <a:ea typeface="Arial" panose="020B0604020202020204"/>
                <a:cs typeface="Arial" panose="020B0604020202020204"/>
                <a:sym typeface="Arial" panose="020B0604020202020204"/>
              </a:rPr>
              <a:t>Watershed segmentation</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GB" sz="1600">
                <a:latin typeface="Arial" panose="020B0604020202020204"/>
                <a:ea typeface="Arial" panose="020B0604020202020204"/>
                <a:cs typeface="Arial" panose="020B0604020202020204"/>
                <a:sym typeface="Arial" panose="020B0604020202020204"/>
              </a:rPr>
              <a:t>Morphological Operations</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GB" sz="1600">
                <a:latin typeface="Arial" panose="020B0604020202020204"/>
                <a:ea typeface="Arial" panose="020B0604020202020204"/>
                <a:cs typeface="Arial" panose="020B0604020202020204"/>
                <a:sym typeface="Arial" panose="020B0604020202020204"/>
              </a:rPr>
              <a:t>Tumour</a:t>
            </a:r>
            <a:endParaRPr 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Introduction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Cancer was the deadliest disease before the development of technology and remains to be the second leading cause of death worldwide. One-sixth of every death is due to cancer according to WHO and affects the mid and low-income countries a lot almost 70%. Development of unusual substance among the tissues in brain is coined as Tumour. Tumour Cells is a strange huddle of tissues wherein cells develop and duplicate wildly and apparently unchecked by the instruments that control the typical cells. Brain tumours are of two different types which may be primary or spreadable, and may be malignant or cordial. Tumours which spread vigorously commonly called metastatic which will spread from to other parts of body drastically.</a:t>
            </a:r>
            <a:endParaRPr 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Methodlogy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The algorithm has two stages, first is pre-processing of given MRI image and after that segmentation and then perform morphological operations. Steps of algorithm are as following: -</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1) We Give the MRI picture of cerebrum as input.</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2) Firstly, Convert the image to black and white (Gray scale) image.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3) Compute edge division technique.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4) Evaluate the watershed segmentation.</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5) Determine the morphological activities.</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6) Tumour region will be displayed as the output.</a:t>
            </a:r>
            <a:endParaRPr 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Block diagram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a:t>
            </a:r>
            <a:endParaRPr lang="en-IN" altLang="en-GB" sz="1600">
              <a:latin typeface="Arial" panose="020B0604020202020204"/>
              <a:ea typeface="Arial" panose="020B0604020202020204"/>
              <a:cs typeface="Arial" panose="020B0604020202020204"/>
              <a:sym typeface="Arial" panose="020B0604020202020204"/>
            </a:endParaRPr>
          </a:p>
        </p:txBody>
      </p:sp>
      <p:pic>
        <p:nvPicPr>
          <p:cNvPr id="1" name="Picture -2147482278"/>
          <p:cNvPicPr>
            <a:picLocks noChangeAspect="1"/>
          </p:cNvPicPr>
          <p:nvPr/>
        </p:nvPicPr>
        <p:blipFill>
          <a:blip r:embed="rId1"/>
          <a:stretch>
            <a:fillRect/>
          </a:stretch>
        </p:blipFill>
        <p:spPr>
          <a:xfrm>
            <a:off x="1407160" y="1235075"/>
            <a:ext cx="6061710" cy="33782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Code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%Code by Narendra and Sharmila</a:t>
            </a:r>
            <a:endParaRPr lang="en-GB"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%Code for finding tumour in brain</a:t>
            </a:r>
            <a:endParaRPr lang="en-GB"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I=imread('C:\Users\Nenkata Narendra\Desktop\brain_tumour-1.jpg');</a:t>
            </a:r>
            <a:endParaRPr lang="en-GB"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figure, imshow(I); title('Brain MRI Image');</a:t>
            </a:r>
            <a:endParaRPr lang="en-GB"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I = imresize(I,[200,200]);</a:t>
            </a:r>
            <a:endParaRPr lang="en-GB"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%convert from rgb to grey</a:t>
            </a:r>
            <a:endParaRPr lang="en-GB"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I= rgb2gray(I);</a:t>
            </a:r>
            <a:endParaRPr lang="en-GB"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%now make the filter from grey to white black based on threshold</a:t>
            </a:r>
            <a:endParaRPr lang="en-GB"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I= im2bw(I,.6);</a:t>
            </a:r>
            <a:endParaRPr lang="en-GB"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figure, imshow(I);title('Thresholded Image');</a:t>
            </a:r>
            <a:endParaRPr lang="en-GB" sz="14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Watershed</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yfilter = fspecial('sobel');</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xfilter = yfilter';</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rempad_y = imfilter(double(I), yfilter, 'replicate');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rempad_x = imfilter(double(I), xfilter, 'replicate');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res_matrix = sqrt(rempad_x.^2 + rempad_y.^2);</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Label_mat = watershed(res_matrix);</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Labelmat_rgb = label2rgb(Label_mat);</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figure, imshow(Labelmat_rgb), title('Watershed segmented image ')</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Morphological operations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se = strel('disk', 20);</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Io = imopen(I, se);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Ie = imerode(I, se);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Iobr = imreconstruct(Ie, I);</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Iobrd = imdilate(Iobr, se);</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Iobrcbr = imreconstruct(imcomplement(Iobrd), imcomplement(Iobr));</a:t>
            </a:r>
            <a:endParaRPr 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Iobrcbr = imcomplement(Iobrcbr);</a:t>
            </a:r>
            <a:endParaRPr 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6721</Words>
  <Application>WPS Presentation</Application>
  <PresentationFormat/>
  <Paragraphs>121</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Arial</vt:lpstr>
      <vt:lpstr>Montserrat</vt:lpstr>
      <vt:lpstr>Lato</vt:lpstr>
      <vt:lpstr>Maven Pro</vt:lpstr>
      <vt:lpstr>Nunito ExtraBold</vt:lpstr>
      <vt:lpstr>Wingdings</vt:lpstr>
      <vt:lpstr>Microsoft YaHei</vt:lpstr>
      <vt:lpstr>Arial Unicode MS</vt:lpstr>
      <vt:lpstr>Focus</vt:lpstr>
      <vt:lpstr>PowerPoint 演示文稿</vt:lpstr>
      <vt:lpstr>Abstract</vt:lpstr>
      <vt:lpstr>Keywords :-</vt:lpstr>
      <vt:lpstr>Introduction :-</vt:lpstr>
      <vt:lpstr>Methodlogy :-</vt:lpstr>
      <vt:lpstr>Block diagram :-</vt:lpstr>
      <vt:lpstr>Code :-</vt:lpstr>
      <vt:lpstr>Watershed</vt:lpstr>
      <vt:lpstr>Morphological operations </vt:lpstr>
      <vt:lpstr>Cont.</vt:lpstr>
      <vt:lpstr>Output screenshots :-</vt:lpstr>
      <vt:lpstr>Original image</vt:lpstr>
      <vt:lpstr>Threshold image</vt:lpstr>
      <vt:lpstr>Watershed image</vt:lpstr>
      <vt:lpstr>With tumour</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Nenkata Narendra</cp:lastModifiedBy>
  <cp:revision>2</cp:revision>
  <dcterms:created xsi:type="dcterms:W3CDTF">2021-06-06T03:39:00Z</dcterms:created>
  <dcterms:modified xsi:type="dcterms:W3CDTF">2021-06-06T15:22:05Z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