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303" r:id="rId6"/>
    <p:sldId id="302" r:id="rId7"/>
    <p:sldId id="279" r:id="rId8"/>
    <p:sldId id="278" r:id="rId9"/>
    <p:sldId id="283" r:id="rId10"/>
    <p:sldId id="304" r:id="rId11"/>
    <p:sldId id="281" r:id="rId12"/>
    <p:sldId id="295" r:id="rId13"/>
  </p:sldIdLst>
  <p:sldSz cx="9144000" cy="5143500"/>
  <p:notesSz cx="6858000" cy="9144000"/>
  <p:embeddedFontLst>
    <p:embeddedFont>
      <p:font typeface="Montserrat" panose="00000500000000000000"/>
      <p:italic r:id="rId17"/>
      <p:boldItalic r:id="rId18"/>
    </p:embeddedFont>
    <p:embeddedFont>
      <p:font typeface="Lato" panose="020F0502020204030203"/>
      <p:regular r:id="rId19"/>
    </p:embeddedFont>
    <p:embeddedFont>
      <p:font typeface="Maven Pro"/>
      <p:regular r:id="rId20"/>
      <p:bold r:id="rId21"/>
    </p:embeddedFont>
    <p:embeddedFont>
      <p:font typeface="Nunito ExtraBold"/>
      <p:bold r:id="rId22"/>
    </p:embeddedFont>
    <p:embeddedFont>
      <p:font typeface="Lato" panose="020F0502020204030203"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584"/>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debfbcbc0a_1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ebfbcbc0a_1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debfbcbc0a_1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ebfbcbc0a_1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debfbcbc0a_1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ebfbcbc0a_1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debfbcbc0a_1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ebfbcbc0a_1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debfbcbc0a_1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ebfbcbc0a_1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debfbcbc0a_1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ebfbcbc0a_1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debfbcbc0a_1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ebfbcbc0a_1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debfbcbc0a_1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ebfbcbc0a_1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debfbcbc0a_1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ebfbcbc0a_1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5" name="Google Shape;125;p11"/>
          <p:cNvSpPr txBox="1"/>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27" name="Google Shape;12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28" name="Shape 128"/>
        <p:cNvGrpSpPr/>
        <p:nvPr/>
      </p:nvGrpSpPr>
      <p:grpSpPr>
        <a:xfrm>
          <a:off x="0" y="0"/>
          <a:ext cx="0" cy="0"/>
          <a:chOff x="0" y="0"/>
          <a:chExt cx="0" cy="0"/>
        </a:xfrm>
      </p:grpSpPr>
      <p:sp>
        <p:nvSpPr>
          <p:cNvPr id="129" name="Google Shape;12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 name="Google Shape;39;p3"/>
          <p:cNvSpPr txBox="1"/>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4"/>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47" name="Google Shape;47;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5"/>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4" name="Google Shape;54;p5"/>
          <p:cNvSpPr txBox="1"/>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5" name="Google Shape;55;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 name="Google Shape;60;p6"/>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7"/>
          <p:cNvSpPr txBox="1"/>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8" name="Google Shape;68;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9" name="Google Shape;89;p8"/>
          <p:cNvSpPr txBox="1"/>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9"/>
          <p:cNvSpPr txBox="1"/>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8" name="Google Shape;98;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10"/>
          <p:cNvSpPr txBox="1"/>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p:txBody>
      </p:sp>
      <p:sp>
        <p:nvSpPr>
          <p:cNvPr id="104" name="Google Shape;104;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1pPr>
            <a:lvl2pPr lvl="1">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2pPr>
            <a:lvl3pPr lvl="2">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3pPr>
            <a:lvl4pPr lvl="3">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4pPr>
            <a:lvl5pPr lvl="4">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5pPr>
            <a:lvl6pPr lvl="5">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6pPr>
            <a:lvl7pPr lvl="6">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7pPr>
            <a:lvl8pPr lvl="7">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8pPr>
            <a:lvl9pPr lvl="8">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panose="020F0502020204030203"/>
              <a:buChar char="●"/>
              <a:defRPr sz="1300">
                <a:solidFill>
                  <a:schemeClr val="l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panose="020F0502020204030203"/>
                <a:ea typeface="Lato" panose="020F0502020204030203"/>
                <a:cs typeface="Lato" panose="020F0502020204030203"/>
                <a:sym typeface="Lato" panose="020F0502020204030203"/>
              </a:defRPr>
            </a:lvl1pPr>
            <a:lvl2pPr lvl="1" algn="r">
              <a:buNone/>
              <a:defRPr sz="1000">
                <a:solidFill>
                  <a:schemeClr val="lt1"/>
                </a:solidFill>
                <a:latin typeface="Lato" panose="020F0502020204030203"/>
                <a:ea typeface="Lato" panose="020F0502020204030203"/>
                <a:cs typeface="Lato" panose="020F0502020204030203"/>
                <a:sym typeface="Lato" panose="020F0502020204030203"/>
              </a:defRPr>
            </a:lvl2pPr>
            <a:lvl3pPr lvl="2" algn="r">
              <a:buNone/>
              <a:defRPr sz="1000">
                <a:solidFill>
                  <a:schemeClr val="lt1"/>
                </a:solidFill>
                <a:latin typeface="Lato" panose="020F0502020204030203"/>
                <a:ea typeface="Lato" panose="020F0502020204030203"/>
                <a:cs typeface="Lato" panose="020F0502020204030203"/>
                <a:sym typeface="Lato" panose="020F0502020204030203"/>
              </a:defRPr>
            </a:lvl3pPr>
            <a:lvl4pPr lvl="3" algn="r">
              <a:buNone/>
              <a:defRPr sz="1000">
                <a:solidFill>
                  <a:schemeClr val="lt1"/>
                </a:solidFill>
                <a:latin typeface="Lato" panose="020F0502020204030203"/>
                <a:ea typeface="Lato" panose="020F0502020204030203"/>
                <a:cs typeface="Lato" panose="020F0502020204030203"/>
                <a:sym typeface="Lato" panose="020F0502020204030203"/>
              </a:defRPr>
            </a:lvl4pPr>
            <a:lvl5pPr lvl="4" algn="r">
              <a:buNone/>
              <a:defRPr sz="1000">
                <a:solidFill>
                  <a:schemeClr val="lt1"/>
                </a:solidFill>
                <a:latin typeface="Lato" panose="020F0502020204030203"/>
                <a:ea typeface="Lato" panose="020F0502020204030203"/>
                <a:cs typeface="Lato" panose="020F0502020204030203"/>
                <a:sym typeface="Lato" panose="020F0502020204030203"/>
              </a:defRPr>
            </a:lvl5pPr>
            <a:lvl6pPr lvl="5" algn="r">
              <a:buNone/>
              <a:defRPr sz="1000">
                <a:solidFill>
                  <a:schemeClr val="lt1"/>
                </a:solidFill>
                <a:latin typeface="Lato" panose="020F0502020204030203"/>
                <a:ea typeface="Lato" panose="020F0502020204030203"/>
                <a:cs typeface="Lato" panose="020F0502020204030203"/>
                <a:sym typeface="Lato" panose="020F0502020204030203"/>
              </a:defRPr>
            </a:lvl6pPr>
            <a:lvl7pPr lvl="6" algn="r">
              <a:buNone/>
              <a:defRPr sz="1000">
                <a:solidFill>
                  <a:schemeClr val="lt1"/>
                </a:solidFill>
                <a:latin typeface="Lato" panose="020F0502020204030203"/>
                <a:ea typeface="Lato" panose="020F0502020204030203"/>
                <a:cs typeface="Lato" panose="020F0502020204030203"/>
                <a:sym typeface="Lato" panose="020F0502020204030203"/>
              </a:defRPr>
            </a:lvl7pPr>
            <a:lvl8pPr lvl="7" algn="r">
              <a:buNone/>
              <a:defRPr sz="1000">
                <a:solidFill>
                  <a:schemeClr val="lt1"/>
                </a:solidFill>
                <a:latin typeface="Lato" panose="020F0502020204030203"/>
                <a:ea typeface="Lato" panose="020F0502020204030203"/>
                <a:cs typeface="Lato" panose="020F0502020204030203"/>
                <a:sym typeface="Lato" panose="020F0502020204030203"/>
              </a:defRPr>
            </a:lvl8pPr>
            <a:lvl9pPr lvl="8" algn="r">
              <a:buNone/>
              <a:defRPr sz="1000">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4" name="Google Shape;134;p13"/>
          <p:cNvSpPr txBox="1"/>
          <p:nvPr/>
        </p:nvSpPr>
        <p:spPr>
          <a:xfrm>
            <a:off x="3194600" y="221000"/>
            <a:ext cx="4299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Lato" panose="020F0502020204030203"/>
              <a:ea typeface="Lato" panose="020F0502020204030203"/>
              <a:cs typeface="Lato" panose="020F0502020204030203"/>
              <a:sym typeface="Lato" panose="020F0502020204030203"/>
            </a:endParaRPr>
          </a:p>
        </p:txBody>
      </p:sp>
      <p:sp>
        <p:nvSpPr>
          <p:cNvPr id="135" name="Google Shape;135;p13"/>
          <p:cNvSpPr txBox="1"/>
          <p:nvPr/>
        </p:nvSpPr>
        <p:spPr>
          <a:xfrm>
            <a:off x="3399000" y="1782300"/>
            <a:ext cx="5319900" cy="157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a:solidFill>
                  <a:srgbClr val="FFFFFF"/>
                </a:solidFill>
                <a:latin typeface="Maven Pro"/>
                <a:ea typeface="Maven Pro"/>
                <a:cs typeface="Maven Pro"/>
                <a:sym typeface="Maven Pro"/>
              </a:rPr>
              <a:t>Online Quiz System</a:t>
            </a:r>
            <a:endParaRPr lang="en-IN" sz="3000" b="1">
              <a:solidFill>
                <a:srgbClr val="FFFFFF"/>
              </a:solidFill>
              <a:latin typeface="Maven Pro"/>
              <a:ea typeface="Maven Pro"/>
              <a:cs typeface="Maven Pro"/>
              <a:sym typeface="Maven Pro"/>
            </a:endParaRPr>
          </a:p>
        </p:txBody>
      </p:sp>
      <p:sp>
        <p:nvSpPr>
          <p:cNvPr id="136" name="Google Shape;136;p13"/>
          <p:cNvSpPr txBox="1"/>
          <p:nvPr/>
        </p:nvSpPr>
        <p:spPr>
          <a:xfrm>
            <a:off x="2864485" y="434975"/>
            <a:ext cx="6189980" cy="90424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altLang="en-GB" sz="2440">
                <a:solidFill>
                  <a:srgbClr val="FFFFFF"/>
                </a:solidFill>
                <a:latin typeface="Nunito ExtraBold"/>
                <a:ea typeface="Nunito ExtraBold"/>
                <a:cs typeface="Nunito ExtraBold"/>
                <a:sym typeface="Nunito ExtraBold"/>
              </a:rPr>
              <a:t>CSE3002</a:t>
            </a:r>
            <a:r>
              <a:rPr lang="en-GB" sz="2440">
                <a:solidFill>
                  <a:srgbClr val="FFFFFF"/>
                </a:solidFill>
                <a:latin typeface="Nunito ExtraBold"/>
                <a:ea typeface="Nunito ExtraBold"/>
                <a:cs typeface="Nunito ExtraBold"/>
                <a:sym typeface="Nunito ExtraBold"/>
              </a:rPr>
              <a:t> - </a:t>
            </a:r>
            <a:r>
              <a:rPr lang="en-IN" altLang="en-GB" sz="2440">
                <a:solidFill>
                  <a:srgbClr val="FFFFFF"/>
                </a:solidFill>
                <a:latin typeface="Nunito ExtraBold"/>
                <a:ea typeface="Nunito ExtraBold"/>
                <a:cs typeface="Nunito ExtraBold"/>
                <a:sym typeface="Nunito ExtraBold"/>
              </a:rPr>
              <a:t>Internet and Web Programming</a:t>
            </a:r>
            <a:endParaRPr lang="en-IN" altLang="en-GB" sz="2440">
              <a:solidFill>
                <a:srgbClr val="FFFFFF"/>
              </a:solidFill>
              <a:latin typeface="Nunito ExtraBold"/>
              <a:ea typeface="Nunito ExtraBold"/>
              <a:cs typeface="Nunito ExtraBold"/>
              <a:sym typeface="Nunito ExtraBold"/>
            </a:endParaRPr>
          </a:p>
        </p:txBody>
      </p:sp>
      <p:sp>
        <p:nvSpPr>
          <p:cNvPr id="137" name="Google Shape;137;p13"/>
          <p:cNvSpPr txBox="1"/>
          <p:nvPr/>
        </p:nvSpPr>
        <p:spPr>
          <a:xfrm>
            <a:off x="5248200" y="3886300"/>
            <a:ext cx="3470700" cy="68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rgbClr val="FFFFFF"/>
                </a:solidFill>
                <a:latin typeface="Lato" panose="020F0502020204030203"/>
                <a:ea typeface="Lato" panose="020F0502020204030203"/>
                <a:cs typeface="Lato" panose="020F0502020204030203"/>
                <a:sym typeface="Lato" panose="020F0502020204030203"/>
              </a:rPr>
              <a:t>Slot: </a:t>
            </a:r>
            <a:r>
              <a:rPr lang="en-IN" altLang="en-GB" sz="1600" b="1">
                <a:solidFill>
                  <a:srgbClr val="FFFFFF"/>
                </a:solidFill>
                <a:latin typeface="Lato" panose="020F0502020204030203"/>
                <a:ea typeface="Lato" panose="020F0502020204030203"/>
                <a:cs typeface="Lato" panose="020F0502020204030203"/>
                <a:sym typeface="Lato" panose="020F0502020204030203"/>
              </a:rPr>
              <a:t>E1</a:t>
            </a:r>
            <a:endParaRPr sz="1600" b="1">
              <a:solidFill>
                <a:srgbClr val="FFFFFF"/>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600" b="1">
                <a:solidFill>
                  <a:srgbClr val="FFFFFF"/>
                </a:solidFill>
                <a:latin typeface="Lato" panose="020F0502020204030203"/>
                <a:ea typeface="Lato" panose="020F0502020204030203"/>
                <a:cs typeface="Lato" panose="020F0502020204030203"/>
                <a:sym typeface="Lato" panose="020F0502020204030203"/>
              </a:rPr>
              <a:t>Guided by: Dr </a:t>
            </a:r>
            <a:r>
              <a:rPr lang="en-IN" altLang="en-GB" sz="1600" b="1">
                <a:solidFill>
                  <a:srgbClr val="FFFFFF"/>
                </a:solidFill>
                <a:latin typeface="Lato" panose="020F0502020204030203"/>
                <a:ea typeface="Lato" panose="020F0502020204030203"/>
                <a:cs typeface="Lato" panose="020F0502020204030203"/>
                <a:sym typeface="Lato" panose="020F0502020204030203"/>
              </a:rPr>
              <a:t>Lokesh Kumar R</a:t>
            </a:r>
            <a:endParaRPr lang="en-IN" altLang="en-GB" sz="1600" b="1">
              <a:solidFill>
                <a:srgbClr val="FFFFFF"/>
              </a:solidFill>
              <a:latin typeface="Lato" panose="020F0502020204030203"/>
              <a:ea typeface="Lato" panose="020F0502020204030203"/>
              <a:cs typeface="Lato" panose="020F0502020204030203"/>
              <a:sym typeface="Lato" panose="020F0502020204030203"/>
            </a:endParaRPr>
          </a:p>
        </p:txBody>
      </p:sp>
      <p:sp>
        <p:nvSpPr>
          <p:cNvPr id="138" name="Google Shape;138;p13"/>
          <p:cNvSpPr txBox="1"/>
          <p:nvPr/>
        </p:nvSpPr>
        <p:spPr>
          <a:xfrm>
            <a:off x="226950" y="3195850"/>
            <a:ext cx="4173300" cy="17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b="1">
              <a:solidFill>
                <a:srgbClr val="FFFFFF"/>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US" sz="1600" b="1" dirty="0">
                <a:solidFill>
                  <a:schemeClr val="bg1"/>
                </a:solidFill>
                <a:latin typeface="Lato" panose="020F0502020204030203" charset="0"/>
                <a:cs typeface="Lato" panose="020F0502020204030203" charset="0"/>
                <a:sym typeface="+mn-ea"/>
              </a:rPr>
              <a:t>V. Venkata Narendra -18BCE0515</a:t>
            </a:r>
            <a:endParaRPr lang="en-US" sz="1600" b="1" dirty="0">
              <a:solidFill>
                <a:schemeClr val="bg1"/>
              </a:solidFill>
              <a:latin typeface="Lato" panose="020F0502020204030203" charset="0"/>
              <a:cs typeface="Lato" panose="020F0502020204030203" charset="0"/>
            </a:endParaRPr>
          </a:p>
          <a:p>
            <a:pPr marL="0" lvl="0" indent="0" algn="l" rtl="0">
              <a:spcBef>
                <a:spcPts val="0"/>
              </a:spcBef>
              <a:spcAft>
                <a:spcPts val="0"/>
              </a:spcAft>
              <a:buNone/>
            </a:pPr>
            <a:r>
              <a:rPr lang="en-US" sz="1600" b="1" dirty="0">
                <a:solidFill>
                  <a:schemeClr val="bg1"/>
                </a:solidFill>
                <a:latin typeface="Lato" panose="020F0502020204030203" charset="0"/>
                <a:cs typeface="Lato" panose="020F0502020204030203" charset="0"/>
                <a:sym typeface="+mn-ea"/>
              </a:rPr>
              <a:t>Rishabh Panchal -18BCE2275</a:t>
            </a:r>
            <a:endParaRPr lang="en-US" sz="1600" b="1" dirty="0">
              <a:solidFill>
                <a:schemeClr val="bg1"/>
              </a:solidFill>
              <a:latin typeface="Lato" panose="020F0502020204030203" charset="0"/>
              <a:cs typeface="Lato" panose="020F0502020204030203" charset="0"/>
            </a:endParaRPr>
          </a:p>
          <a:p>
            <a:pPr marL="0" lvl="0" indent="0" algn="l" rtl="0">
              <a:spcBef>
                <a:spcPts val="0"/>
              </a:spcBef>
              <a:spcAft>
                <a:spcPts val="0"/>
              </a:spcAft>
              <a:buNone/>
            </a:pPr>
            <a:r>
              <a:rPr lang="en-US" sz="1600" b="1" dirty="0" err="1">
                <a:solidFill>
                  <a:schemeClr val="bg1"/>
                </a:solidFill>
                <a:latin typeface="Lato" panose="020F0502020204030203" charset="0"/>
                <a:cs typeface="Lato" panose="020F0502020204030203" charset="0"/>
                <a:sym typeface="+mn-ea"/>
              </a:rPr>
              <a:t>Rtvik</a:t>
            </a:r>
            <a:r>
              <a:rPr lang="en-US" sz="1600" b="1" dirty="0">
                <a:solidFill>
                  <a:schemeClr val="bg1"/>
                </a:solidFill>
                <a:latin typeface="Lato" panose="020F0502020204030203" charset="0"/>
                <a:cs typeface="Lato" panose="020F0502020204030203" charset="0"/>
                <a:sym typeface="+mn-ea"/>
              </a:rPr>
              <a:t> </a:t>
            </a:r>
            <a:r>
              <a:rPr lang="en-US" sz="1600" b="1" dirty="0" err="1">
                <a:solidFill>
                  <a:schemeClr val="bg1"/>
                </a:solidFill>
                <a:latin typeface="Lato" panose="020F0502020204030203" charset="0"/>
                <a:cs typeface="Lato" panose="020F0502020204030203" charset="0"/>
                <a:sym typeface="+mn-ea"/>
              </a:rPr>
              <a:t>Katarya</a:t>
            </a:r>
            <a:r>
              <a:rPr lang="en-US" sz="1600" b="1" dirty="0">
                <a:solidFill>
                  <a:schemeClr val="bg1"/>
                </a:solidFill>
                <a:latin typeface="Lato" panose="020F0502020204030203" charset="0"/>
                <a:cs typeface="Lato" panose="020F0502020204030203" charset="0"/>
                <a:sym typeface="+mn-ea"/>
              </a:rPr>
              <a:t> -18BCE0837</a:t>
            </a:r>
            <a:endParaRPr lang="en-US" sz="1600" b="1" dirty="0">
              <a:solidFill>
                <a:schemeClr val="bg1"/>
              </a:solidFill>
              <a:latin typeface="Lato" panose="020F0502020204030203" charset="0"/>
              <a:cs typeface="Lato" panose="020F0502020204030203" charset="0"/>
            </a:endParaRPr>
          </a:p>
          <a:p>
            <a:pPr marL="0" lvl="0" indent="0" algn="l" rtl="0">
              <a:spcBef>
                <a:spcPts val="0"/>
              </a:spcBef>
              <a:spcAft>
                <a:spcPts val="0"/>
              </a:spcAft>
              <a:buNone/>
            </a:pPr>
            <a:r>
              <a:rPr lang="en-US" sz="1600" b="1" dirty="0" err="1">
                <a:solidFill>
                  <a:schemeClr val="bg1"/>
                </a:solidFill>
                <a:latin typeface="Lato" panose="020F0502020204030203" charset="0"/>
                <a:cs typeface="Lato" panose="020F0502020204030203" charset="0"/>
                <a:sym typeface="+mn-ea"/>
              </a:rPr>
              <a:t>S.Kishore</a:t>
            </a:r>
            <a:r>
              <a:rPr lang="en-US" sz="1600" b="1" dirty="0">
                <a:solidFill>
                  <a:schemeClr val="bg1"/>
                </a:solidFill>
                <a:latin typeface="Lato" panose="020F0502020204030203" charset="0"/>
                <a:cs typeface="Lato" panose="020F0502020204030203" charset="0"/>
                <a:sym typeface="+mn-ea"/>
              </a:rPr>
              <a:t> Kumar – 18BCE2221</a:t>
            </a:r>
            <a:endParaRPr lang="en-US" sz="1600" b="1" dirty="0">
              <a:solidFill>
                <a:schemeClr val="bg1"/>
              </a:solidFill>
              <a:latin typeface="Lato" panose="020F0502020204030203" charset="0"/>
              <a:cs typeface="Lato" panose="020F0502020204030203" charset="0"/>
            </a:endParaRPr>
          </a:p>
          <a:p>
            <a:pPr marL="0" lvl="0" indent="0" algn="l" rtl="0">
              <a:spcBef>
                <a:spcPts val="0"/>
              </a:spcBef>
              <a:spcAft>
                <a:spcPts val="0"/>
              </a:spcAft>
              <a:buNone/>
            </a:pPr>
            <a:endParaRPr lang="en-US" sz="1600" b="1" dirty="0">
              <a:solidFill>
                <a:schemeClr val="bg1"/>
              </a:solidFill>
              <a:latin typeface="Lato" panose="020F0502020204030203" charset="0"/>
              <a:ea typeface="Lato" panose="020F0502020204030203"/>
              <a:cs typeface="Lato" panose="020F0502020204030203" charset="0"/>
              <a:sym typeface="Lato" panose="020F0502020204030203"/>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022985" y="393700"/>
            <a:ext cx="7313295" cy="51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IN" sz="2660">
                <a:latin typeface="Arial" panose="020B0604020202020204" pitchFamily="34" charset="0"/>
                <a:cs typeface="Arial" panose="020B0604020202020204" pitchFamily="34" charset="0"/>
              </a:rPr>
              <a:t>Conclusion :-</a:t>
            </a:r>
            <a:endParaRPr lang="en-IN" sz="2660">
              <a:latin typeface="Arial" panose="020B0604020202020204" pitchFamily="34" charset="0"/>
              <a:cs typeface="Arial" panose="020B0604020202020204" pitchFamily="34" charset="0"/>
            </a:endParaRPr>
          </a:p>
        </p:txBody>
      </p:sp>
      <p:sp>
        <p:nvSpPr>
          <p:cNvPr id="150" name="Google Shape;150;p15"/>
          <p:cNvSpPr txBox="1"/>
          <p:nvPr>
            <p:ph type="body" idx="1"/>
          </p:nvPr>
        </p:nvSpPr>
        <p:spPr>
          <a:xfrm>
            <a:off x="970850" y="1027200"/>
            <a:ext cx="7743300" cy="37935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IN" altLang="en-GB" sz="1600">
                <a:latin typeface="Arial" panose="020B0604020202020204"/>
                <a:ea typeface="Arial" panose="020B0604020202020204"/>
                <a:cs typeface="Arial" panose="020B0604020202020204"/>
                <a:sym typeface="Arial" panose="020B0604020202020204"/>
              </a:rPr>
              <a:t>This project is designed in such a way that future modification can be done easily. The following conclusion can be deduced from the development of the project.</a:t>
            </a:r>
            <a:endParaRPr lang="en-IN" altLang="en-GB" sz="1600">
              <a:latin typeface="Arial" panose="020B0604020202020204"/>
              <a:ea typeface="Arial" panose="020B0604020202020204"/>
              <a:cs typeface="Arial" panose="020B0604020202020204"/>
              <a:sym typeface="Arial" panose="020B0604020202020204"/>
            </a:endParaRPr>
          </a:p>
          <a:p>
            <a:pPr marL="285750" lvl="0" indent="-285750" algn="l" rtl="0">
              <a:spcBef>
                <a:spcPts val="1200"/>
              </a:spcBef>
              <a:spcAft>
                <a:spcPts val="0"/>
              </a:spcAft>
              <a:buFont typeface="Wingdings" panose="05000000000000000000" charset="0"/>
              <a:buChar char="Ø"/>
            </a:pPr>
            <a:r>
              <a:rPr lang="en-IN" altLang="en-GB" sz="1600">
                <a:latin typeface="Arial" panose="020B0604020202020204"/>
                <a:ea typeface="Arial" panose="020B0604020202020204"/>
                <a:cs typeface="Arial" panose="020B0604020202020204"/>
                <a:sym typeface="Arial" panose="020B0604020202020204"/>
              </a:rPr>
              <a:t>Our project provides a friendly graphical user interface.</a:t>
            </a:r>
            <a:endParaRPr lang="en-IN" altLang="en-GB" sz="1600">
              <a:latin typeface="Arial" panose="020B0604020202020204"/>
              <a:ea typeface="Arial" panose="020B0604020202020204"/>
              <a:cs typeface="Arial" panose="020B0604020202020204"/>
              <a:sym typeface="Arial" panose="020B0604020202020204"/>
            </a:endParaRPr>
          </a:p>
          <a:p>
            <a:pPr marL="285750" lvl="0" indent="-285750" algn="l" rtl="0">
              <a:spcBef>
                <a:spcPts val="1200"/>
              </a:spcBef>
              <a:spcAft>
                <a:spcPts val="0"/>
              </a:spcAft>
              <a:buFont typeface="Wingdings" panose="05000000000000000000" charset="0"/>
              <a:buChar char="Ø"/>
            </a:pPr>
            <a:r>
              <a:rPr lang="en-IN" altLang="en-GB" sz="1600">
                <a:latin typeface="Arial" panose="020B0604020202020204"/>
                <a:ea typeface="Arial" panose="020B0604020202020204"/>
                <a:cs typeface="Arial" panose="020B0604020202020204"/>
                <a:sym typeface="Arial" panose="020B0604020202020204"/>
              </a:rPr>
              <a:t>Adding permission based acceptance for student to get enrolled in a particular subject .</a:t>
            </a:r>
            <a:endParaRPr lang="en-IN" altLang="en-GB" sz="1600">
              <a:latin typeface="Arial" panose="020B0604020202020204"/>
              <a:ea typeface="Arial" panose="020B0604020202020204"/>
              <a:cs typeface="Arial" panose="020B0604020202020204"/>
              <a:sym typeface="Arial" panose="020B0604020202020204"/>
            </a:endParaRPr>
          </a:p>
          <a:p>
            <a:pPr marL="285750" lvl="0" indent="-285750" algn="l" rtl="0">
              <a:spcBef>
                <a:spcPts val="1200"/>
              </a:spcBef>
              <a:spcAft>
                <a:spcPts val="0"/>
              </a:spcAft>
              <a:buFont typeface="Wingdings" panose="05000000000000000000" charset="0"/>
              <a:buChar char="Ø"/>
            </a:pPr>
            <a:r>
              <a:rPr lang="en-IN" altLang="en-GB" sz="1600">
                <a:latin typeface="Arial" panose="020B0604020202020204"/>
                <a:ea typeface="Arial" panose="020B0604020202020204"/>
                <a:cs typeface="Arial" panose="020B0604020202020204"/>
                <a:sym typeface="Arial" panose="020B0604020202020204"/>
              </a:rPr>
              <a:t>Making the admin make a priorities for teachers so that in his absence that particular teacher could handle the requirements .</a:t>
            </a:r>
            <a:endParaRPr lang="en-IN" altLang="en-GB" sz="1600">
              <a:latin typeface="Arial" panose="020B0604020202020204"/>
              <a:ea typeface="Arial" panose="020B0604020202020204"/>
              <a:cs typeface="Arial" panose="020B0604020202020204"/>
              <a:sym typeface="Arial" panose="020B0604020202020204"/>
            </a:endParaRPr>
          </a:p>
          <a:p>
            <a:pPr marL="285750" lvl="0" indent="-285750" algn="l" rtl="0">
              <a:spcBef>
                <a:spcPts val="1200"/>
              </a:spcBef>
              <a:spcAft>
                <a:spcPts val="0"/>
              </a:spcAft>
              <a:buFont typeface="Wingdings" panose="05000000000000000000" charset="0"/>
              <a:buChar char="Ø"/>
            </a:pPr>
            <a:r>
              <a:rPr lang="en-IN" altLang="en-GB" sz="1600">
                <a:latin typeface="Arial" panose="020B0604020202020204"/>
                <a:ea typeface="Arial" panose="020B0604020202020204"/>
                <a:cs typeface="Arial" panose="020B0604020202020204"/>
                <a:sym typeface="Arial" panose="020B0604020202020204"/>
              </a:rPr>
              <a:t>Adding a video solution to the question instead of theoritical explaination .</a:t>
            </a:r>
            <a:endParaRPr lang="en-IN" altLang="en-GB" sz="1600">
              <a:latin typeface="Arial" panose="020B0604020202020204"/>
              <a:ea typeface="Arial" panose="020B0604020202020204"/>
              <a:cs typeface="Arial" panose="020B0604020202020204"/>
              <a:sym typeface="Arial" panose="020B0604020202020204"/>
            </a:endParaRPr>
          </a:p>
          <a:p>
            <a:pPr marL="285750" lvl="0" indent="-285750" algn="l" rtl="0">
              <a:spcBef>
                <a:spcPts val="1200"/>
              </a:spcBef>
              <a:spcAft>
                <a:spcPts val="0"/>
              </a:spcAft>
              <a:buFont typeface="Wingdings" panose="05000000000000000000" charset="0"/>
              <a:buChar char="Ø"/>
            </a:pPr>
            <a:r>
              <a:rPr lang="en-IN" altLang="en-GB" sz="1600">
                <a:latin typeface="Arial" panose="020B0604020202020204"/>
                <a:ea typeface="Arial" panose="020B0604020202020204"/>
                <a:cs typeface="Arial" panose="020B0604020202020204"/>
                <a:sym typeface="Arial" panose="020B0604020202020204"/>
              </a:rPr>
              <a:t>Student can raise a doubt if he feels that answer is incorrect .</a:t>
            </a:r>
            <a:endParaRPr lang="en-IN" altLang="en-GB" sz="1600">
              <a:latin typeface="Arial" panose="020B0604020202020204"/>
              <a:ea typeface="Arial" panose="020B0604020202020204"/>
              <a:cs typeface="Arial" panose="020B0604020202020204"/>
              <a:sym typeface="Arial" panose="020B0604020202020204"/>
            </a:endParaRPr>
          </a:p>
          <a:p>
            <a:pPr marL="285750" lvl="0" indent="-285750" algn="l" rtl="0">
              <a:spcBef>
                <a:spcPts val="1200"/>
              </a:spcBef>
              <a:spcAft>
                <a:spcPts val="0"/>
              </a:spcAft>
              <a:buFont typeface="Wingdings" panose="05000000000000000000" charset="0"/>
              <a:buChar char="Ø"/>
            </a:pPr>
            <a:endParaRPr lang="en-IN" altLang="en-GB" sz="16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022985" y="393700"/>
            <a:ext cx="7313295" cy="51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IN" sz="2660">
                <a:latin typeface="Arial" panose="020B0604020202020204" pitchFamily="34" charset="0"/>
                <a:cs typeface="Arial" panose="020B0604020202020204" pitchFamily="34" charset="0"/>
              </a:rPr>
              <a:t>Aim </a:t>
            </a:r>
            <a:endParaRPr lang="en-IN" sz="2660">
              <a:latin typeface="Arial" panose="020B0604020202020204" pitchFamily="34" charset="0"/>
              <a:cs typeface="Arial" panose="020B0604020202020204" pitchFamily="34" charset="0"/>
            </a:endParaRPr>
          </a:p>
        </p:txBody>
      </p:sp>
      <p:sp>
        <p:nvSpPr>
          <p:cNvPr id="150" name="Google Shape;150;p15"/>
          <p:cNvSpPr txBox="1"/>
          <p:nvPr>
            <p:ph type="body" idx="1"/>
          </p:nvPr>
        </p:nvSpPr>
        <p:spPr>
          <a:xfrm>
            <a:off x="970850" y="1027200"/>
            <a:ext cx="7743300" cy="3793500"/>
          </a:xfrm>
          <a:prstGeom prst="rect">
            <a:avLst/>
          </a:prstGeom>
        </p:spPr>
        <p:txBody>
          <a:bodyPr spcFirstLastPara="1" wrap="square" lIns="91425" tIns="91425" rIns="91425" bIns="91425" anchor="t" anchorCtr="0">
            <a:noAutofit/>
          </a:bodyPr>
          <a:lstStyle/>
          <a:p>
            <a:pPr marL="0" indent="0" rtl="0">
              <a:spcBef>
                <a:spcPts val="0"/>
              </a:spcBef>
              <a:spcAft>
                <a:spcPts val="0"/>
              </a:spcAft>
              <a:buNone/>
            </a:pPr>
            <a:r>
              <a:rPr lang="en-IN" altLang="en-US" sz="1800" dirty="0">
                <a:solidFill>
                  <a:schemeClr val="bg1"/>
                </a:solidFill>
                <a:effectLst/>
                <a:latin typeface="Arial" panose="020B0604020202020204" pitchFamily="34" charset="0"/>
                <a:sym typeface="+mn-ea"/>
              </a:rPr>
              <a:t>Project :</a:t>
            </a:r>
            <a:r>
              <a:rPr lang="en-US" sz="1800" dirty="0">
                <a:solidFill>
                  <a:schemeClr val="bg1"/>
                </a:solidFill>
                <a:effectLst/>
                <a:latin typeface="Arial" panose="020B0604020202020204" pitchFamily="34" charset="0"/>
                <a:sym typeface="+mn-ea"/>
              </a:rPr>
              <a:t>ONLINE QUIZ SYSTEM</a:t>
            </a:r>
            <a:endParaRPr lang="en-US" sz="1800" dirty="0">
              <a:solidFill>
                <a:schemeClr val="bg1"/>
              </a:solidFill>
              <a:effectLst/>
              <a:latin typeface="Arial" panose="020B0604020202020204" pitchFamily="34" charset="0"/>
              <a:sym typeface="+mn-ea"/>
            </a:endParaRPr>
          </a:p>
          <a:p>
            <a:pPr marL="0" indent="0" rtl="0">
              <a:spcBef>
                <a:spcPts val="0"/>
              </a:spcBef>
              <a:spcAft>
                <a:spcPts val="0"/>
              </a:spcAft>
              <a:buNone/>
            </a:pPr>
            <a:endParaRPr lang="en-US" sz="1800" dirty="0">
              <a:solidFill>
                <a:schemeClr val="bg1"/>
              </a:solidFill>
              <a:effectLst/>
              <a:latin typeface="Arial" panose="020B0604020202020204" pitchFamily="34" charset="0"/>
              <a:sym typeface="+mn-ea"/>
            </a:endParaRPr>
          </a:p>
          <a:p>
            <a:pPr marL="0" indent="0" rtl="0">
              <a:spcBef>
                <a:spcPts val="0"/>
              </a:spcBef>
              <a:spcAft>
                <a:spcPts val="0"/>
              </a:spcAft>
              <a:buNone/>
            </a:pPr>
            <a:r>
              <a:rPr lang="en-US" sz="1800" dirty="0">
                <a:solidFill>
                  <a:schemeClr val="bg1"/>
                </a:solidFill>
                <a:effectLst/>
                <a:latin typeface="Arial" panose="020B0604020202020204" pitchFamily="34" charset="0"/>
                <a:sym typeface="+mn-ea"/>
              </a:rPr>
              <a:t>To develop a website that would full fill the requirement of instructor and student </a:t>
            </a:r>
            <a:r>
              <a:rPr lang="en-IN" altLang="en-US" sz="1800" dirty="0">
                <a:solidFill>
                  <a:schemeClr val="bg1"/>
                </a:solidFill>
                <a:effectLst/>
                <a:latin typeface="Arial" panose="020B0604020202020204" pitchFamily="34" charset="0"/>
                <a:sym typeface="+mn-ea"/>
              </a:rPr>
              <a:t>along with a administrator who could manage and provide few services like authentication and authorisation jobs like accepting teachers etc.. and  </a:t>
            </a:r>
            <a:r>
              <a:rPr lang="en-US" sz="1800" dirty="0">
                <a:solidFill>
                  <a:schemeClr val="bg1"/>
                </a:solidFill>
                <a:effectLst/>
                <a:latin typeface="Arial" panose="020B0604020202020204" pitchFamily="34" charset="0"/>
                <a:sym typeface="+mn-ea"/>
              </a:rPr>
              <a:t>for conducting and attempting the quiz more efficiently. </a:t>
            </a:r>
            <a:endParaRPr lang="en-US" sz="1800" b="0" dirty="0">
              <a:solidFill>
                <a:schemeClr val="bg1"/>
              </a:solidFill>
              <a:effectLst/>
            </a:endParaRPr>
          </a:p>
          <a:p>
            <a:pPr marL="0" indent="0">
              <a:buNone/>
            </a:pPr>
            <a:br>
              <a:rPr lang="en-US" sz="1800" dirty="0">
                <a:solidFill>
                  <a:schemeClr val="bg1"/>
                </a:solidFill>
                <a:sym typeface="+mn-ea"/>
              </a:rPr>
            </a:br>
            <a:endParaRPr lang="en-US" sz="1800" dirty="0">
              <a:solidFill>
                <a:schemeClr val="bg1"/>
              </a:solidFill>
              <a:effectLst/>
              <a:latin typeface="Arial" panose="020B0604020202020204" pitchFamily="34" charset="0"/>
              <a:ea typeface="Arial" panose="020B0604020202020204"/>
              <a:cs typeface="Arial" panose="020B0604020202020204"/>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022985" y="393700"/>
            <a:ext cx="7313295" cy="51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IN" sz="2660">
                <a:latin typeface="Arial" panose="020B0604020202020204" pitchFamily="34" charset="0"/>
                <a:cs typeface="Arial" panose="020B0604020202020204" pitchFamily="34" charset="0"/>
              </a:rPr>
              <a:t>Abstract</a:t>
            </a:r>
            <a:endParaRPr lang="en-IN" sz="2660">
              <a:latin typeface="Arial" panose="020B0604020202020204" pitchFamily="34" charset="0"/>
              <a:cs typeface="Arial" panose="020B0604020202020204" pitchFamily="34" charset="0"/>
            </a:endParaRPr>
          </a:p>
        </p:txBody>
      </p:sp>
      <p:sp>
        <p:nvSpPr>
          <p:cNvPr id="150" name="Google Shape;150;p15"/>
          <p:cNvSpPr txBox="1"/>
          <p:nvPr>
            <p:ph type="body" idx="1"/>
          </p:nvPr>
        </p:nvSpPr>
        <p:spPr>
          <a:xfrm>
            <a:off x="970850" y="1027200"/>
            <a:ext cx="7743300" cy="37935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IN" altLang="en-US" sz="1600" dirty="0">
                <a:solidFill>
                  <a:schemeClr val="bg1"/>
                </a:solidFill>
                <a:effectLst/>
                <a:latin typeface="Arial" panose="020B0604020202020204" pitchFamily="34" charset="0"/>
                <a:sym typeface="+mn-ea"/>
              </a:rPr>
              <a:t>Due to various reasons like COVID , more work in order to type questions then get it printed later evaluate manually one by one , mis counting etc.. has paved a better solution called online Quizzes .</a:t>
            </a:r>
            <a:endParaRPr lang="en-US" sz="1600" dirty="0">
              <a:solidFill>
                <a:schemeClr val="bg1"/>
              </a:solidFill>
              <a:effectLst/>
              <a:latin typeface="Arial" panose="020B0604020202020204" pitchFamily="34" charset="0"/>
              <a:sym typeface="+mn-ea"/>
            </a:endParaRPr>
          </a:p>
          <a:p>
            <a:pPr marL="0" lvl="0" indent="0" algn="l" rtl="0">
              <a:spcBef>
                <a:spcPts val="1200"/>
              </a:spcBef>
              <a:spcAft>
                <a:spcPts val="0"/>
              </a:spcAft>
              <a:buNone/>
            </a:pPr>
            <a:r>
              <a:rPr lang="en-US" sz="1600" dirty="0">
                <a:solidFill>
                  <a:schemeClr val="bg1"/>
                </a:solidFill>
                <a:effectLst/>
                <a:latin typeface="Arial" panose="020B0604020202020204" pitchFamily="34" charset="0"/>
                <a:sym typeface="+mn-ea"/>
              </a:rPr>
              <a:t>Today many online quizzes are set up to actually test knowledge or identify a person's attributes. Some companies use online quizzes as an efficient way of testing a potential hire's knowledge without that candidate needing to travel. Online quizzes are a popular form of entertainment for web surfers.</a:t>
            </a:r>
            <a:r>
              <a:rPr lang="en-IN" altLang="en-US" sz="1600" dirty="0">
                <a:solidFill>
                  <a:schemeClr val="bg1"/>
                </a:solidFill>
                <a:effectLst/>
                <a:latin typeface="Arial" panose="020B0604020202020204" pitchFamily="34" charset="0"/>
                <a:sym typeface="+mn-ea"/>
              </a:rPr>
              <a:t> Even almost all the govermnent or competitive exams are been taken through online these days and this online quiz can give almost the same feel of giving a real exam .</a:t>
            </a:r>
            <a:r>
              <a:rPr lang="en-US" sz="1600" dirty="0">
                <a:solidFill>
                  <a:schemeClr val="bg1"/>
                </a:solidFill>
                <a:effectLst/>
                <a:latin typeface="Arial" panose="020B0604020202020204" pitchFamily="34" charset="0"/>
                <a:sym typeface="+mn-ea"/>
              </a:rPr>
              <a:t> Online quizzes are generally free to play and for entertainment purposes only though some online quiz websites offer prizes. Websites feature online quizzes on many subjects.</a:t>
            </a:r>
            <a:endParaRPr lang="en-US" sz="1600" dirty="0">
              <a:solidFill>
                <a:schemeClr val="bg1"/>
              </a:solidFill>
              <a:effectLst/>
              <a:latin typeface="Arial" panose="020B0604020202020204" pitchFamily="34" charset="0"/>
              <a:ea typeface="Arial" panose="020B0604020202020204"/>
              <a:cs typeface="Arial" panose="020B0604020202020204"/>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022985" y="393700"/>
            <a:ext cx="7313295" cy="51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IN" sz="2660">
                <a:latin typeface="Arial" panose="020B0604020202020204" pitchFamily="34" charset="0"/>
                <a:cs typeface="Arial" panose="020B0604020202020204" pitchFamily="34" charset="0"/>
              </a:rPr>
              <a:t>Introduction :-</a:t>
            </a:r>
            <a:endParaRPr lang="en-IN" sz="2660">
              <a:latin typeface="Arial" panose="020B0604020202020204" pitchFamily="34" charset="0"/>
              <a:cs typeface="Arial" panose="020B0604020202020204" pitchFamily="34" charset="0"/>
            </a:endParaRPr>
          </a:p>
        </p:txBody>
      </p:sp>
      <p:sp>
        <p:nvSpPr>
          <p:cNvPr id="150" name="Google Shape;150;p15"/>
          <p:cNvSpPr txBox="1"/>
          <p:nvPr>
            <p:ph type="body" idx="1"/>
          </p:nvPr>
        </p:nvSpPr>
        <p:spPr>
          <a:xfrm>
            <a:off x="970850" y="1027200"/>
            <a:ext cx="7743300" cy="37935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GB" sz="1600">
                <a:latin typeface="Arial" panose="020B0604020202020204"/>
                <a:ea typeface="Arial" panose="020B0604020202020204"/>
                <a:cs typeface="Arial" panose="020B0604020202020204"/>
                <a:sym typeface="Arial" panose="020B0604020202020204"/>
              </a:rPr>
              <a:t>Online Examination System refers to service as conduct online examination or test. It will use for students progress evaluation using modern computer technology. It replaced the paperwork and overcome the outcomes of traditional way of examinations using paper or pen.It is web based platform can be used by Admin at any remote location. Online Examination System is fully developed automated system is to efficiently evaluate the candidate progress that not only save the time of Examination Controller and also gives fast result. The Administrator of the system has authority to propose tests or papers. It is cost effective and time effective.The candidate can login through proposed computer with their Enrollment number matching the details to the student’s database, then they can take the exam. Candidate can give their course’s examination in a specific duration and in specific number of questions.</a:t>
            </a:r>
            <a:endParaRPr lang="en-GB" sz="16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022985" y="393700"/>
            <a:ext cx="7313295" cy="51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IN" sz="2660">
                <a:latin typeface="Arial" panose="020B0604020202020204" pitchFamily="34" charset="0"/>
                <a:cs typeface="Arial" panose="020B0604020202020204" pitchFamily="34" charset="0"/>
              </a:rPr>
              <a:t>Objectives :-</a:t>
            </a:r>
            <a:endParaRPr lang="en-IN" sz="2660">
              <a:latin typeface="Arial" panose="020B0604020202020204" pitchFamily="34" charset="0"/>
              <a:cs typeface="Arial" panose="020B0604020202020204" pitchFamily="34" charset="0"/>
            </a:endParaRPr>
          </a:p>
        </p:txBody>
      </p:sp>
      <p:sp>
        <p:nvSpPr>
          <p:cNvPr id="150" name="Google Shape;150;p15"/>
          <p:cNvSpPr txBox="1"/>
          <p:nvPr>
            <p:ph type="body" idx="1"/>
          </p:nvPr>
        </p:nvSpPr>
        <p:spPr>
          <a:xfrm>
            <a:off x="970850" y="1027200"/>
            <a:ext cx="7743300" cy="3793500"/>
          </a:xfrm>
          <a:prstGeom prst="rect">
            <a:avLst/>
          </a:prstGeom>
        </p:spPr>
        <p:txBody>
          <a:bodyPr spcFirstLastPara="1" wrap="square" lIns="91425" tIns="91425" rIns="91425" bIns="91425" anchor="t" anchorCtr="0">
            <a:noAutofit/>
          </a:bodyPr>
          <a:lstStyle/>
          <a:p>
            <a:pPr rtl="0">
              <a:spcBef>
                <a:spcPts val="0"/>
              </a:spcBef>
              <a:spcAft>
                <a:spcPts val="0"/>
              </a:spcAft>
            </a:pPr>
            <a:r>
              <a:rPr lang="en-US" sz="1600" dirty="0">
                <a:solidFill>
                  <a:schemeClr val="bg1"/>
                </a:solidFill>
                <a:effectLst/>
                <a:latin typeface="+mn-lt"/>
                <a:cs typeface="+mn-lt"/>
                <a:sym typeface="+mn-ea"/>
              </a:rPr>
              <a:t>Any </a:t>
            </a:r>
            <a:r>
              <a:rPr lang="en-IN" altLang="en-US" sz="1600" dirty="0">
                <a:solidFill>
                  <a:schemeClr val="bg1"/>
                </a:solidFill>
                <a:effectLst/>
                <a:latin typeface="+mn-lt"/>
                <a:cs typeface="+mn-lt"/>
                <a:sym typeface="+mn-ea"/>
              </a:rPr>
              <a:t>student</a:t>
            </a:r>
            <a:r>
              <a:rPr lang="en-US" sz="1600" dirty="0">
                <a:solidFill>
                  <a:schemeClr val="bg1"/>
                </a:solidFill>
                <a:effectLst/>
                <a:latin typeface="+mn-lt"/>
                <a:cs typeface="+mn-lt"/>
                <a:sym typeface="+mn-ea"/>
              </a:rPr>
              <a:t> can register</a:t>
            </a:r>
            <a:r>
              <a:rPr lang="en-IN" altLang="en-US" sz="1600" dirty="0">
                <a:solidFill>
                  <a:schemeClr val="bg1"/>
                </a:solidFill>
                <a:effectLst/>
                <a:latin typeface="+mn-lt"/>
                <a:cs typeface="+mn-lt"/>
                <a:sym typeface="+mn-ea"/>
              </a:rPr>
              <a:t> with out permission , and teacher can register with the permission of admin .</a:t>
            </a:r>
            <a:endParaRPr lang="en-US" sz="1600" b="0" dirty="0">
              <a:solidFill>
                <a:schemeClr val="bg1"/>
              </a:solidFill>
              <a:effectLst/>
              <a:latin typeface="+mn-lt"/>
              <a:cs typeface="+mn-lt"/>
            </a:endParaRPr>
          </a:p>
          <a:p>
            <a:pPr rtl="0">
              <a:spcBef>
                <a:spcPts val="0"/>
              </a:spcBef>
              <a:spcAft>
                <a:spcPts val="0"/>
              </a:spcAft>
            </a:pPr>
            <a:r>
              <a:rPr lang="en-US" sz="1600" dirty="0">
                <a:solidFill>
                  <a:schemeClr val="bg1"/>
                </a:solidFill>
                <a:effectLst/>
                <a:latin typeface="+mn-lt"/>
                <a:cs typeface="+mn-lt"/>
                <a:sym typeface="+mn-ea"/>
              </a:rPr>
              <a:t>Only registered members view the quiz. </a:t>
            </a:r>
            <a:endParaRPr lang="en-US" sz="1600" b="0" dirty="0">
              <a:solidFill>
                <a:schemeClr val="bg1"/>
              </a:solidFill>
              <a:effectLst/>
              <a:latin typeface="+mn-lt"/>
              <a:cs typeface="+mn-lt"/>
            </a:endParaRPr>
          </a:p>
          <a:p>
            <a:pPr rtl="0">
              <a:spcBef>
                <a:spcPts val="0"/>
              </a:spcBef>
              <a:spcAft>
                <a:spcPts val="0"/>
              </a:spcAft>
            </a:pPr>
            <a:r>
              <a:rPr lang="en-US" sz="1600" dirty="0">
                <a:solidFill>
                  <a:schemeClr val="bg1"/>
                </a:solidFill>
                <a:effectLst/>
                <a:latin typeface="+mn-lt"/>
                <a:cs typeface="+mn-lt"/>
                <a:sym typeface="+mn-ea"/>
              </a:rPr>
              <a:t>There are </a:t>
            </a:r>
            <a:r>
              <a:rPr lang="en-IN" altLang="en-US" sz="1600" dirty="0">
                <a:solidFill>
                  <a:schemeClr val="bg1"/>
                </a:solidFill>
                <a:effectLst/>
                <a:latin typeface="+mn-lt"/>
                <a:cs typeface="+mn-lt"/>
                <a:sym typeface="+mn-ea"/>
              </a:rPr>
              <a:t>three</a:t>
            </a:r>
            <a:r>
              <a:rPr lang="en-US" sz="1600" dirty="0">
                <a:solidFill>
                  <a:schemeClr val="bg1"/>
                </a:solidFill>
                <a:effectLst/>
                <a:latin typeface="+mn-lt"/>
                <a:cs typeface="+mn-lt"/>
                <a:sym typeface="+mn-ea"/>
              </a:rPr>
              <a:t> roles available: Student</a:t>
            </a:r>
            <a:r>
              <a:rPr lang="en-IN" altLang="en-US" sz="1600" dirty="0">
                <a:solidFill>
                  <a:schemeClr val="bg1"/>
                </a:solidFill>
                <a:effectLst/>
                <a:latin typeface="+mn-lt"/>
                <a:cs typeface="+mn-lt"/>
                <a:sym typeface="+mn-ea"/>
              </a:rPr>
              <a:t>,teacher and admin</a:t>
            </a:r>
            <a:r>
              <a:rPr lang="en-US" sz="1600" dirty="0">
                <a:solidFill>
                  <a:schemeClr val="bg1"/>
                </a:solidFill>
                <a:effectLst/>
                <a:latin typeface="+mn-lt"/>
                <a:cs typeface="+mn-lt"/>
                <a:sym typeface="+mn-ea"/>
              </a:rPr>
              <a:t>. </a:t>
            </a:r>
            <a:endParaRPr lang="en-US" sz="1600" b="0" dirty="0">
              <a:solidFill>
                <a:schemeClr val="bg1"/>
              </a:solidFill>
              <a:effectLst/>
              <a:latin typeface="+mn-lt"/>
              <a:cs typeface="+mn-lt"/>
            </a:endParaRPr>
          </a:p>
          <a:p>
            <a:pPr rtl="0">
              <a:spcBef>
                <a:spcPts val="0"/>
              </a:spcBef>
              <a:spcAft>
                <a:spcPts val="0"/>
              </a:spcAft>
            </a:pPr>
            <a:r>
              <a:rPr lang="en-IN" altLang="en-US" sz="1600" dirty="0">
                <a:solidFill>
                  <a:schemeClr val="bg1"/>
                </a:solidFill>
                <a:effectLst/>
                <a:latin typeface="+mn-lt"/>
                <a:cs typeface="+mn-lt"/>
                <a:sym typeface="+mn-ea"/>
              </a:rPr>
              <a:t>A teacher can add subjects and set any number of questions along with different marks assigned for each question .</a:t>
            </a:r>
            <a:endParaRPr lang="en-US" sz="1600" b="0" dirty="0">
              <a:solidFill>
                <a:schemeClr val="bg1"/>
              </a:solidFill>
              <a:effectLst/>
              <a:latin typeface="+mn-lt"/>
              <a:cs typeface="+mn-lt"/>
            </a:endParaRPr>
          </a:p>
          <a:p>
            <a:pPr rtl="0">
              <a:spcBef>
                <a:spcPts val="0"/>
              </a:spcBef>
              <a:spcAft>
                <a:spcPts val="0"/>
              </a:spcAft>
            </a:pPr>
            <a:r>
              <a:rPr lang="en-IN" altLang="en-US" sz="1600" dirty="0">
                <a:solidFill>
                  <a:schemeClr val="bg1"/>
                </a:solidFill>
                <a:effectLst/>
                <a:latin typeface="+mn-lt"/>
                <a:cs typeface="+mn-lt"/>
                <a:sym typeface="+mn-ea"/>
              </a:rPr>
              <a:t>A student can attend a quiz of any subjects he selected . </a:t>
            </a:r>
            <a:endParaRPr lang="en-IN" altLang="en-US" sz="1600" dirty="0">
              <a:solidFill>
                <a:schemeClr val="bg1"/>
              </a:solidFill>
              <a:effectLst/>
              <a:latin typeface="+mn-lt"/>
              <a:cs typeface="+mn-lt"/>
              <a:sym typeface="+mn-ea"/>
            </a:endParaRPr>
          </a:p>
          <a:p>
            <a:pPr rtl="0">
              <a:spcBef>
                <a:spcPts val="0"/>
              </a:spcBef>
              <a:spcAft>
                <a:spcPts val="0"/>
              </a:spcAft>
            </a:pPr>
            <a:r>
              <a:rPr lang="en-US" sz="1600" dirty="0">
                <a:solidFill>
                  <a:schemeClr val="bg1"/>
                </a:solidFill>
                <a:effectLst/>
                <a:latin typeface="+mn-lt"/>
                <a:cs typeface="+mn-lt"/>
                <a:sym typeface="+mn-ea"/>
              </a:rPr>
              <a:t>Students can send feedback for the quiz. </a:t>
            </a:r>
            <a:endParaRPr lang="en-US" sz="1600" b="0" dirty="0">
              <a:solidFill>
                <a:schemeClr val="bg1"/>
              </a:solidFill>
              <a:effectLst/>
              <a:latin typeface="+mn-lt"/>
              <a:cs typeface="+mn-lt"/>
            </a:endParaRPr>
          </a:p>
          <a:p>
            <a:pPr rtl="0">
              <a:spcBef>
                <a:spcPts val="0"/>
              </a:spcBef>
              <a:spcAft>
                <a:spcPts val="0"/>
              </a:spcAft>
            </a:pPr>
            <a:r>
              <a:rPr lang="en-IN" altLang="en-US" sz="1600" dirty="0">
                <a:solidFill>
                  <a:schemeClr val="bg1"/>
                </a:solidFill>
                <a:effectLst/>
                <a:latin typeface="+mn-lt"/>
                <a:cs typeface="+mn-lt"/>
                <a:sym typeface="+mn-ea"/>
              </a:rPr>
              <a:t>Teachers and students</a:t>
            </a:r>
            <a:r>
              <a:rPr lang="en-US" sz="1600" dirty="0">
                <a:solidFill>
                  <a:schemeClr val="bg1"/>
                </a:solidFill>
                <a:effectLst/>
                <a:latin typeface="+mn-lt"/>
                <a:cs typeface="+mn-lt"/>
                <a:sym typeface="+mn-ea"/>
              </a:rPr>
              <a:t> can upload profile pictures. </a:t>
            </a:r>
            <a:endParaRPr lang="en-US" sz="1600" b="0" dirty="0">
              <a:solidFill>
                <a:schemeClr val="bg1"/>
              </a:solidFill>
              <a:effectLst/>
              <a:latin typeface="+mn-lt"/>
              <a:cs typeface="+mn-lt"/>
            </a:endParaRPr>
          </a:p>
          <a:p>
            <a:pPr rtl="0">
              <a:spcBef>
                <a:spcPts val="0"/>
              </a:spcBef>
              <a:spcAft>
                <a:spcPts val="0"/>
              </a:spcAft>
            </a:pPr>
            <a:r>
              <a:rPr lang="en-IN" altLang="en-US" sz="1600" dirty="0">
                <a:solidFill>
                  <a:schemeClr val="bg1"/>
                </a:solidFill>
                <a:effectLst/>
                <a:latin typeface="+mn-lt"/>
                <a:cs typeface="+mn-lt"/>
                <a:sym typeface="+mn-ea"/>
              </a:rPr>
              <a:t>Teacher can view the marks of student and delete an exam .</a:t>
            </a:r>
            <a:endParaRPr lang="en-US" sz="1600" b="0" dirty="0">
              <a:solidFill>
                <a:schemeClr val="bg1"/>
              </a:solidFill>
              <a:effectLst/>
              <a:latin typeface="+mn-lt"/>
              <a:cs typeface="+mn-lt"/>
            </a:endParaRPr>
          </a:p>
          <a:p>
            <a:pPr rtl="0">
              <a:spcBef>
                <a:spcPts val="0"/>
              </a:spcBef>
              <a:spcAft>
                <a:spcPts val="0"/>
              </a:spcAft>
            </a:pPr>
            <a:r>
              <a:rPr lang="en-IN" altLang="en-US" sz="1600" dirty="0">
                <a:solidFill>
                  <a:schemeClr val="bg1"/>
                </a:solidFill>
                <a:effectLst/>
                <a:latin typeface="+mn-lt"/>
                <a:cs typeface="+mn-lt"/>
                <a:sym typeface="+mn-ea"/>
              </a:rPr>
              <a:t>Admin can do all the works done by teacher along with it he is the one who sets salary for teacher and accepts his request</a:t>
            </a:r>
            <a:endParaRPr lang="en-US" sz="1600" b="0" dirty="0">
              <a:solidFill>
                <a:schemeClr val="bg1"/>
              </a:solidFill>
              <a:effectLst/>
              <a:latin typeface="+mn-lt"/>
              <a:cs typeface="+mn-lt"/>
            </a:endParaRPr>
          </a:p>
          <a:p>
            <a:pPr rtl="0">
              <a:spcBef>
                <a:spcPts val="0"/>
              </a:spcBef>
              <a:spcAft>
                <a:spcPts val="0"/>
              </a:spcAft>
            </a:pPr>
            <a:r>
              <a:rPr lang="en-IN" altLang="en-US" sz="1600" dirty="0">
                <a:solidFill>
                  <a:schemeClr val="bg1"/>
                </a:solidFill>
                <a:effectLst/>
                <a:latin typeface="+mn-lt"/>
                <a:ea typeface="Arial" panose="020B0604020202020204"/>
                <a:cs typeface="+mn-lt"/>
                <a:sym typeface="+mn-ea"/>
              </a:rPr>
              <a:t>About us page is available to display our project details .</a:t>
            </a:r>
            <a:endParaRPr lang="en-IN" altLang="en-US" sz="1600" dirty="0">
              <a:solidFill>
                <a:schemeClr val="bg1"/>
              </a:solidFill>
              <a:effectLst/>
              <a:latin typeface="+mn-lt"/>
              <a:ea typeface="Arial" panose="020B0604020202020204"/>
              <a:cs typeface="+mn-lt"/>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022985" y="393700"/>
            <a:ext cx="7313295" cy="51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IN" sz="2660">
                <a:latin typeface="Arial" panose="020B0604020202020204" pitchFamily="34" charset="0"/>
                <a:cs typeface="Arial" panose="020B0604020202020204" pitchFamily="34" charset="0"/>
              </a:rPr>
              <a:t>Technologies required :-</a:t>
            </a:r>
            <a:endParaRPr lang="en-IN" sz="2660">
              <a:latin typeface="Arial" panose="020B0604020202020204" pitchFamily="34" charset="0"/>
              <a:cs typeface="Arial" panose="020B0604020202020204" pitchFamily="34" charset="0"/>
            </a:endParaRPr>
          </a:p>
        </p:txBody>
      </p:sp>
      <p:sp>
        <p:nvSpPr>
          <p:cNvPr id="150" name="Google Shape;150;p15"/>
          <p:cNvSpPr txBox="1"/>
          <p:nvPr>
            <p:ph type="body" idx="1"/>
          </p:nvPr>
        </p:nvSpPr>
        <p:spPr>
          <a:xfrm>
            <a:off x="970850" y="1027200"/>
            <a:ext cx="7743300" cy="3793500"/>
          </a:xfrm>
          <a:prstGeom prst="rect">
            <a:avLst/>
          </a:prstGeom>
        </p:spPr>
        <p:txBody>
          <a:bodyPr spcFirstLastPara="1" wrap="square" lIns="91425" tIns="91425" rIns="91425" bIns="91425" anchor="t" anchorCtr="0">
            <a:noAutofit/>
          </a:bodyPr>
          <a:lstStyle/>
          <a:p>
            <a:pPr marL="285750" lvl="0" indent="-285750" algn="l" rtl="0">
              <a:spcBef>
                <a:spcPts val="1200"/>
              </a:spcBef>
              <a:spcAft>
                <a:spcPts val="0"/>
              </a:spcAft>
              <a:buFont typeface="Wingdings" panose="05000000000000000000" charset="0"/>
              <a:buChar char="q"/>
            </a:pPr>
            <a:r>
              <a:rPr lang="en-IN" altLang="en-GB" sz="1600">
                <a:latin typeface="Arial" panose="020B0604020202020204"/>
                <a:ea typeface="Arial" panose="020B0604020202020204"/>
                <a:cs typeface="Arial" panose="020B0604020202020204"/>
                <a:sym typeface="Arial" panose="020B0604020202020204"/>
              </a:rPr>
              <a:t>HTML</a:t>
            </a:r>
            <a:endParaRPr lang="en-GB" sz="1600">
              <a:latin typeface="Arial" panose="020B0604020202020204"/>
              <a:ea typeface="Arial" panose="020B0604020202020204"/>
              <a:cs typeface="Arial" panose="020B0604020202020204"/>
              <a:sym typeface="Arial" panose="020B0604020202020204"/>
            </a:endParaRPr>
          </a:p>
          <a:p>
            <a:pPr marL="285750" lvl="0" indent="-285750" algn="l" rtl="0">
              <a:spcBef>
                <a:spcPts val="1200"/>
              </a:spcBef>
              <a:spcAft>
                <a:spcPts val="0"/>
              </a:spcAft>
              <a:buFont typeface="Wingdings" panose="05000000000000000000" charset="0"/>
              <a:buChar char="q"/>
            </a:pPr>
            <a:r>
              <a:rPr lang="en-IN" altLang="en-GB" sz="1600">
                <a:latin typeface="Arial" panose="020B0604020202020204"/>
                <a:ea typeface="Arial" panose="020B0604020202020204"/>
                <a:cs typeface="Arial" panose="020B0604020202020204"/>
                <a:sym typeface="Arial" panose="020B0604020202020204"/>
              </a:rPr>
              <a:t>CSS</a:t>
            </a:r>
            <a:endParaRPr lang="en-GB" sz="1600">
              <a:latin typeface="Arial" panose="020B0604020202020204"/>
              <a:ea typeface="Arial" panose="020B0604020202020204"/>
              <a:cs typeface="Arial" panose="020B0604020202020204"/>
              <a:sym typeface="Arial" panose="020B0604020202020204"/>
            </a:endParaRPr>
          </a:p>
          <a:p>
            <a:pPr marL="285750" lvl="0" indent="-285750" algn="l" rtl="0">
              <a:spcBef>
                <a:spcPts val="1200"/>
              </a:spcBef>
              <a:spcAft>
                <a:spcPts val="0"/>
              </a:spcAft>
              <a:buFont typeface="Wingdings" panose="05000000000000000000" charset="0"/>
              <a:buChar char="q"/>
            </a:pPr>
            <a:r>
              <a:rPr lang="en-IN" altLang="en-GB" sz="1600">
                <a:latin typeface="Arial" panose="020B0604020202020204"/>
                <a:ea typeface="Arial" panose="020B0604020202020204"/>
                <a:cs typeface="Arial" panose="020B0604020202020204"/>
                <a:sym typeface="Arial" panose="020B0604020202020204"/>
              </a:rPr>
              <a:t>PHP</a:t>
            </a:r>
            <a:endParaRPr lang="en-GB" sz="1600">
              <a:latin typeface="Arial" panose="020B0604020202020204"/>
              <a:ea typeface="Arial" panose="020B0604020202020204"/>
              <a:cs typeface="Arial" panose="020B0604020202020204"/>
              <a:sym typeface="Arial" panose="020B0604020202020204"/>
            </a:endParaRPr>
          </a:p>
          <a:p>
            <a:pPr marL="285750" lvl="0" indent="-285750" algn="l" rtl="0">
              <a:spcBef>
                <a:spcPts val="1200"/>
              </a:spcBef>
              <a:spcAft>
                <a:spcPts val="0"/>
              </a:spcAft>
              <a:buFont typeface="Wingdings" panose="05000000000000000000" charset="0"/>
              <a:buChar char="q"/>
            </a:pPr>
            <a:r>
              <a:rPr lang="en-IN" altLang="en-GB" sz="1600">
                <a:latin typeface="Arial" panose="020B0604020202020204"/>
                <a:ea typeface="Arial" panose="020B0604020202020204"/>
                <a:cs typeface="Arial" panose="020B0604020202020204"/>
                <a:sym typeface="Arial" panose="020B0604020202020204"/>
              </a:rPr>
              <a:t>Java script</a:t>
            </a:r>
            <a:endParaRPr lang="en-GB" sz="1600">
              <a:latin typeface="Arial" panose="020B0604020202020204"/>
              <a:ea typeface="Arial" panose="020B0604020202020204"/>
              <a:cs typeface="Arial" panose="020B0604020202020204"/>
              <a:sym typeface="Arial" panose="020B0604020202020204"/>
            </a:endParaRPr>
          </a:p>
          <a:p>
            <a:pPr marL="285750" lvl="0" indent="-285750" algn="l" rtl="0">
              <a:spcBef>
                <a:spcPts val="1200"/>
              </a:spcBef>
              <a:spcAft>
                <a:spcPts val="0"/>
              </a:spcAft>
              <a:buFont typeface="Wingdings" panose="05000000000000000000" charset="0"/>
              <a:buChar char="q"/>
            </a:pPr>
            <a:r>
              <a:rPr lang="en-IN" altLang="en-GB" sz="1600">
                <a:latin typeface="Arial" panose="020B0604020202020204"/>
                <a:ea typeface="Arial" panose="020B0604020202020204"/>
                <a:cs typeface="Arial" panose="020B0604020202020204"/>
                <a:sym typeface="Arial" panose="020B0604020202020204"/>
              </a:rPr>
              <a:t>Django</a:t>
            </a:r>
            <a:endParaRPr lang="en-IN" altLang="en-GB" sz="16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022985" y="393700"/>
            <a:ext cx="7313295" cy="51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IN" sz="2660">
                <a:latin typeface="Arial" panose="020B0604020202020204" pitchFamily="34" charset="0"/>
                <a:cs typeface="Arial" panose="020B0604020202020204" pitchFamily="34" charset="0"/>
              </a:rPr>
              <a:t>Block diagram :-</a:t>
            </a:r>
            <a:endParaRPr lang="en-IN" sz="2660">
              <a:latin typeface="Arial" panose="020B0604020202020204" pitchFamily="34" charset="0"/>
              <a:cs typeface="Arial" panose="020B0604020202020204" pitchFamily="34" charset="0"/>
            </a:endParaRPr>
          </a:p>
        </p:txBody>
      </p:sp>
      <p:sp>
        <p:nvSpPr>
          <p:cNvPr id="150" name="Google Shape;150;p15"/>
          <p:cNvSpPr txBox="1"/>
          <p:nvPr>
            <p:ph type="body" idx="1"/>
          </p:nvPr>
        </p:nvSpPr>
        <p:spPr>
          <a:xfrm>
            <a:off x="970850" y="1027200"/>
            <a:ext cx="7743300" cy="37935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IN" altLang="en-GB" sz="1600">
                <a:latin typeface="Arial" panose="020B0604020202020204"/>
                <a:ea typeface="Arial" panose="020B0604020202020204"/>
                <a:cs typeface="Arial" panose="020B0604020202020204"/>
                <a:sym typeface="Arial" panose="020B0604020202020204"/>
              </a:rPr>
              <a:t>.</a:t>
            </a:r>
            <a:endParaRPr lang="en-IN" altLang="en-GB" sz="1600">
              <a:latin typeface="Arial" panose="020B0604020202020204"/>
              <a:ea typeface="Arial" panose="020B0604020202020204"/>
              <a:cs typeface="Arial" panose="020B0604020202020204"/>
              <a:sym typeface="Arial" panose="020B0604020202020204"/>
            </a:endParaRPr>
          </a:p>
        </p:txBody>
      </p:sp>
      <p:pic>
        <p:nvPicPr>
          <p:cNvPr id="3" name="Picture 2"/>
          <p:cNvPicPr>
            <a:picLocks noChangeAspect="1"/>
          </p:cNvPicPr>
          <p:nvPr/>
        </p:nvPicPr>
        <p:blipFill>
          <a:blip r:embed="rId1"/>
          <a:stretch>
            <a:fillRect/>
          </a:stretch>
        </p:blipFill>
        <p:spPr>
          <a:xfrm>
            <a:off x="895985" y="1027430"/>
            <a:ext cx="7893050" cy="38385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77165" y="1770380"/>
            <a:ext cx="8194040" cy="51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IN" sz="2660">
                <a:latin typeface="Arial" panose="020B0604020202020204" pitchFamily="34" charset="0"/>
                <a:cs typeface="Arial" panose="020B0604020202020204" pitchFamily="34" charset="0"/>
              </a:rPr>
              <a:t>Use case diagram :-</a:t>
            </a:r>
            <a:endParaRPr lang="en-IN" sz="2660">
              <a:latin typeface="Arial" panose="020B0604020202020204" pitchFamily="34" charset="0"/>
              <a:cs typeface="Arial" panose="020B0604020202020204" pitchFamily="34" charset="0"/>
            </a:endParaRPr>
          </a:p>
        </p:txBody>
      </p:sp>
      <p:sp>
        <p:nvSpPr>
          <p:cNvPr id="150" name="Google Shape;150;p15"/>
          <p:cNvSpPr txBox="1"/>
          <p:nvPr>
            <p:ph type="body" idx="1"/>
          </p:nvPr>
        </p:nvSpPr>
        <p:spPr>
          <a:xfrm>
            <a:off x="970850" y="1027200"/>
            <a:ext cx="7743300" cy="37935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IN" altLang="en-GB" sz="1600">
                <a:latin typeface="Arial" panose="020B0604020202020204"/>
                <a:ea typeface="Arial" panose="020B0604020202020204"/>
                <a:cs typeface="Arial" panose="020B0604020202020204"/>
                <a:sym typeface="Arial" panose="020B0604020202020204"/>
              </a:rPr>
              <a:t>.</a:t>
            </a:r>
            <a:endParaRPr lang="en-IN" altLang="en-GB" sz="1600">
              <a:latin typeface="Arial" panose="020B0604020202020204"/>
              <a:ea typeface="Arial" panose="020B0604020202020204"/>
              <a:cs typeface="Arial" panose="020B0604020202020204"/>
              <a:sym typeface="Arial" panose="020B0604020202020204"/>
            </a:endParaRPr>
          </a:p>
        </p:txBody>
      </p:sp>
      <p:pic>
        <p:nvPicPr>
          <p:cNvPr id="2" name="Picture 1"/>
          <p:cNvPicPr>
            <a:picLocks noChangeAspect="1"/>
          </p:cNvPicPr>
          <p:nvPr/>
        </p:nvPicPr>
        <p:blipFill>
          <a:blip r:embed="rId1"/>
          <a:stretch>
            <a:fillRect/>
          </a:stretch>
        </p:blipFill>
        <p:spPr>
          <a:xfrm>
            <a:off x="3514725" y="152400"/>
            <a:ext cx="4434840" cy="48387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022985" y="393700"/>
            <a:ext cx="7313295" cy="51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IN" sz="2660">
                <a:latin typeface="Arial" panose="020B0604020202020204" pitchFamily="34" charset="0"/>
                <a:cs typeface="Arial" panose="020B0604020202020204" pitchFamily="34" charset="0"/>
              </a:rPr>
              <a:t>Methodlogy :-</a:t>
            </a:r>
            <a:endParaRPr lang="en-IN" sz="2660">
              <a:latin typeface="Arial" panose="020B0604020202020204" pitchFamily="34" charset="0"/>
              <a:cs typeface="Arial" panose="020B0604020202020204" pitchFamily="34" charset="0"/>
            </a:endParaRPr>
          </a:p>
        </p:txBody>
      </p:sp>
      <p:sp>
        <p:nvSpPr>
          <p:cNvPr id="150" name="Google Shape;150;p15"/>
          <p:cNvSpPr txBox="1"/>
          <p:nvPr>
            <p:ph type="body" idx="1"/>
          </p:nvPr>
        </p:nvSpPr>
        <p:spPr>
          <a:xfrm>
            <a:off x="970850" y="1027200"/>
            <a:ext cx="7743300" cy="37935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IN" altLang="en-GB" sz="1600">
                <a:latin typeface="Arial" panose="020B0604020202020204"/>
                <a:ea typeface="Arial" panose="020B0604020202020204"/>
                <a:cs typeface="Arial" panose="020B0604020202020204"/>
                <a:sym typeface="Arial" panose="020B0604020202020204"/>
              </a:rPr>
              <a:t>Initially we have divided the project into 4 parts</a:t>
            </a:r>
            <a:endParaRPr lang="en-IN" altLang="en-GB" sz="16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IN" altLang="en-GB" sz="1600">
                <a:latin typeface="Arial" panose="020B0604020202020204"/>
                <a:ea typeface="Arial" panose="020B0604020202020204"/>
                <a:cs typeface="Arial" panose="020B0604020202020204"/>
                <a:sym typeface="Arial" panose="020B0604020202020204"/>
              </a:rPr>
              <a:t>1. Back end worked on django</a:t>
            </a:r>
            <a:endParaRPr lang="en-IN" altLang="en-GB" sz="16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IN" altLang="en-GB" sz="1600">
                <a:latin typeface="Arial" panose="020B0604020202020204"/>
                <a:ea typeface="Arial" panose="020B0604020202020204"/>
                <a:cs typeface="Arial" panose="020B0604020202020204"/>
                <a:sym typeface="Arial" panose="020B0604020202020204"/>
              </a:rPr>
              <a:t>2. Admin portion</a:t>
            </a:r>
            <a:endParaRPr lang="en-IN" altLang="en-GB" sz="16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IN" altLang="en-GB" sz="1600">
                <a:latin typeface="Arial" panose="020B0604020202020204"/>
                <a:ea typeface="Arial" panose="020B0604020202020204"/>
                <a:cs typeface="Arial" panose="020B0604020202020204"/>
                <a:sym typeface="Arial" panose="020B0604020202020204"/>
              </a:rPr>
              <a:t>3. Student portion</a:t>
            </a:r>
            <a:endParaRPr lang="en-IN" altLang="en-GB" sz="16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IN" altLang="en-GB" sz="1600">
                <a:latin typeface="Arial" panose="020B0604020202020204"/>
                <a:ea typeface="Arial" panose="020B0604020202020204"/>
                <a:cs typeface="Arial" panose="020B0604020202020204"/>
                <a:sym typeface="Arial" panose="020B0604020202020204"/>
              </a:rPr>
              <a:t>4.Teacher portion</a:t>
            </a:r>
            <a:endParaRPr lang="en-IN" altLang="en-GB" sz="16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IN" altLang="en-GB" sz="1600">
                <a:latin typeface="Arial" panose="020B0604020202020204"/>
                <a:ea typeface="Arial" panose="020B0604020202020204"/>
                <a:cs typeface="Arial" panose="020B0604020202020204"/>
                <a:sym typeface="Arial" panose="020B0604020202020204"/>
              </a:rPr>
              <a:t>For each interfaces pages are designed and connected based on the action is done like moving to next page or adding questions so on.. </a:t>
            </a:r>
            <a:endParaRPr lang="en-IN" altLang="en-GB" sz="16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3961</Words>
  <Application>WPS Presentation</Application>
  <PresentationFormat/>
  <Paragraphs>77</Paragraphs>
  <Slides>10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SimSun</vt:lpstr>
      <vt:lpstr>Wingdings</vt:lpstr>
      <vt:lpstr>Arial</vt:lpstr>
      <vt:lpstr>Montserrat</vt:lpstr>
      <vt:lpstr>Lato</vt:lpstr>
      <vt:lpstr>Maven Pro</vt:lpstr>
      <vt:lpstr>Nunito ExtraBold</vt:lpstr>
      <vt:lpstr>Lato</vt:lpstr>
      <vt:lpstr>Wingdings</vt:lpstr>
      <vt:lpstr>Microsoft YaHei</vt:lpstr>
      <vt:lpstr>Arial Unicode MS</vt:lpstr>
      <vt:lpstr>Focus</vt:lpstr>
      <vt:lpstr>PowerPoint 演示文稿</vt:lpstr>
      <vt:lpstr>Aim </vt:lpstr>
      <vt:lpstr>Abstract</vt:lpstr>
      <vt:lpstr>Introduction :-</vt:lpstr>
      <vt:lpstr>Objectives :-</vt:lpstr>
      <vt:lpstr>Technologies required :-</vt:lpstr>
      <vt:lpstr>Block diagram :-</vt:lpstr>
      <vt:lpstr>Use case diagram :-</vt:lpstr>
      <vt:lpstr>Methodlogy :-</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vvnar</cp:lastModifiedBy>
  <cp:revision>11</cp:revision>
  <dcterms:created xsi:type="dcterms:W3CDTF">2021-06-06T03:39:00Z</dcterms:created>
  <dcterms:modified xsi:type="dcterms:W3CDTF">2021-12-01T17:33:22Z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1033-11.2.0.10382</vt:lpwstr>
  </property>
  <property fmtid="{D5CDD505-2E9C-101B-9397-08002B2CF9AE}" pid="3" name="ICV">
    <vt:lpwstr>BA9B6A4FF50C425BACC03362E5787ECB</vt:lpwstr>
  </property>
</Properties>
</file>