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62" r:id="rId5"/>
    <p:sldId id="257" r:id="rId6"/>
    <p:sldId id="263" r:id="rId7"/>
    <p:sldId id="264" r:id="rId8"/>
    <p:sldId id="266" r:id="rId9"/>
    <p:sldId id="269" r:id="rId10"/>
    <p:sldId id="267" r:id="rId11"/>
    <p:sldId id="265" r:id="rId12"/>
    <p:sldId id="271" r:id="rId13"/>
    <p:sldId id="272" r:id="rId14"/>
    <p:sldId id="273" r:id="rId15"/>
    <p:sldId id="274" r:id="rId16"/>
    <p:sldId id="259" r:id="rId17"/>
    <p:sldId id="260" r:id="rId18"/>
    <p:sldId id="270"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4AEB-EE39-441A-A5F2-308F49B209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E503E2-B846-4CFA-9C91-09724BB8C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DE5B96-38FE-4AD1-8ACF-A973829DDE46}"/>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5" name="Footer Placeholder 4">
            <a:extLst>
              <a:ext uri="{FF2B5EF4-FFF2-40B4-BE49-F238E27FC236}">
                <a16:creationId xmlns:a16="http://schemas.microsoft.com/office/drawing/2014/main" id="{52179EA5-3D91-4A6A-9B55-C900A18B7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AE4F3-9886-4C1C-98AC-188C657CC522}"/>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105410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7156-DC9F-4DA6-B511-046835D8E4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2C356B-BBC2-41D4-A9B7-C6AABCD87C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C15E5-23BA-41EA-A857-2A0F67B85FCA}"/>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5" name="Footer Placeholder 4">
            <a:extLst>
              <a:ext uri="{FF2B5EF4-FFF2-40B4-BE49-F238E27FC236}">
                <a16:creationId xmlns:a16="http://schemas.microsoft.com/office/drawing/2014/main" id="{625A9F55-A24B-4A6C-BF4A-E3FA65A39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B8758-E34D-41B1-9248-4C8964E76642}"/>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340460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A4508-7743-47AF-976E-4E1179D235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F8914-434C-44AE-9505-16C1ADE8B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AC1AA-1FBD-4E4C-821D-F83A4AF83387}"/>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5" name="Footer Placeholder 4">
            <a:extLst>
              <a:ext uri="{FF2B5EF4-FFF2-40B4-BE49-F238E27FC236}">
                <a16:creationId xmlns:a16="http://schemas.microsoft.com/office/drawing/2014/main" id="{C7094919-1066-44AB-95A7-ED1325313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1CA09-1412-46DF-89BE-BB7E4EE7F11C}"/>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14268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CE70-DA28-4984-B1B1-4AC57CEBC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B9E36-77C2-4AE4-9E68-81A661ECB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9FAC9-60B1-48EC-95D9-4EABF222E419}"/>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5" name="Footer Placeholder 4">
            <a:extLst>
              <a:ext uri="{FF2B5EF4-FFF2-40B4-BE49-F238E27FC236}">
                <a16:creationId xmlns:a16="http://schemas.microsoft.com/office/drawing/2014/main" id="{D5B8E519-D9BA-42AB-8386-BF8B37369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6F42-2AD9-4B9C-94A9-770465C848E9}"/>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351138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85DE-E340-4C0A-BD8C-93EC2352B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90640-A4F4-4265-ACFA-F75C7EA0B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DF6E8-A456-4E0B-966D-99C0933BCF69}"/>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5" name="Footer Placeholder 4">
            <a:extLst>
              <a:ext uri="{FF2B5EF4-FFF2-40B4-BE49-F238E27FC236}">
                <a16:creationId xmlns:a16="http://schemas.microsoft.com/office/drawing/2014/main" id="{41997980-78A9-478B-B1B6-F12AB7634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234C2-8FFF-4FF5-87DA-2A87F10D363A}"/>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361886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60C9-C429-4D2C-AB6C-A6B8F3224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E5A59-2D12-47B5-9E7F-08A2A86BD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C2C7D-B570-4770-829C-3D78F2CBA7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84ABF4-F9F6-4BF0-8B8C-118B1F587DAA}"/>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6" name="Footer Placeholder 5">
            <a:extLst>
              <a:ext uri="{FF2B5EF4-FFF2-40B4-BE49-F238E27FC236}">
                <a16:creationId xmlns:a16="http://schemas.microsoft.com/office/drawing/2014/main" id="{BB3D3BFA-850F-46E5-89F5-43B4F337B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120ED-5581-4F77-9DF1-828E091EBB30}"/>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166663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266E-03F1-4E6E-9585-6C4F6133D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070EEC-33EB-403C-A4CD-AB55E7526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3B5729-684E-431E-BAEA-F91FF905F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B22819-0354-45D7-A1AD-CE3E2E2D5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6A8F8-6AA2-4958-937C-A0A11BCF4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E6DD1A-C159-4F0B-9157-9BA640D346E4}"/>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8" name="Footer Placeholder 7">
            <a:extLst>
              <a:ext uri="{FF2B5EF4-FFF2-40B4-BE49-F238E27FC236}">
                <a16:creationId xmlns:a16="http://schemas.microsoft.com/office/drawing/2014/main" id="{0C629753-2F7D-451D-8881-DAEDDEA38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6402D-8717-4419-81D9-79E73E5FB4CC}"/>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285654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319C-B9F7-4F6E-A891-2D2BFAC9B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07B18B-C035-4715-9C1D-97B9D60DFC54}"/>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4" name="Footer Placeholder 3">
            <a:extLst>
              <a:ext uri="{FF2B5EF4-FFF2-40B4-BE49-F238E27FC236}">
                <a16:creationId xmlns:a16="http://schemas.microsoft.com/office/drawing/2014/main" id="{4B13536D-529F-4CE4-84F9-DBF3126145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FBF72-06C5-4149-97B1-5E999F49852C}"/>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335046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B346B-012E-4FC0-98B0-509B5DD8034C}"/>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3" name="Footer Placeholder 2">
            <a:extLst>
              <a:ext uri="{FF2B5EF4-FFF2-40B4-BE49-F238E27FC236}">
                <a16:creationId xmlns:a16="http://schemas.microsoft.com/office/drawing/2014/main" id="{42147A3B-1669-4457-98B7-FD4757870A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494C5A-BD47-45CA-B7F6-1EF375162C31}"/>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352429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35BC-7F46-40C2-B422-4CE188DA8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6AEB8F-8596-43D3-B317-9FCF6E171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0DAE8-E7DB-41D7-A0DF-85A1EDF60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14B30-4374-4AB9-8CF8-D4DB95D8495F}"/>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6" name="Footer Placeholder 5">
            <a:extLst>
              <a:ext uri="{FF2B5EF4-FFF2-40B4-BE49-F238E27FC236}">
                <a16:creationId xmlns:a16="http://schemas.microsoft.com/office/drawing/2014/main" id="{FFD61378-A43E-4A62-9B17-848BEFE1E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17707-83DB-4DD4-9951-969DA8EE9A42}"/>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234188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A526-66E1-4941-AB54-36BE30298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014166-9C0D-4A29-BDB8-5C39A8A4F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FB87B-DBFF-4538-988F-1A173B637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83D3B-CE10-42E7-B8D5-D4A2ACAE1BF8}"/>
              </a:ext>
            </a:extLst>
          </p:cNvPr>
          <p:cNvSpPr>
            <a:spLocks noGrp="1"/>
          </p:cNvSpPr>
          <p:nvPr>
            <p:ph type="dt" sz="half" idx="10"/>
          </p:nvPr>
        </p:nvSpPr>
        <p:spPr/>
        <p:txBody>
          <a:bodyPr/>
          <a:lstStyle/>
          <a:p>
            <a:fld id="{DFA295AA-4385-4488-A140-3AA4A19DA848}" type="datetimeFigureOut">
              <a:rPr lang="en-US" smtClean="0"/>
              <a:t>9/13/2020</a:t>
            </a:fld>
            <a:endParaRPr lang="en-US"/>
          </a:p>
        </p:txBody>
      </p:sp>
      <p:sp>
        <p:nvSpPr>
          <p:cNvPr id="6" name="Footer Placeholder 5">
            <a:extLst>
              <a:ext uri="{FF2B5EF4-FFF2-40B4-BE49-F238E27FC236}">
                <a16:creationId xmlns:a16="http://schemas.microsoft.com/office/drawing/2014/main" id="{1BADB059-1058-40A2-AB38-E4AE6A27B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EFDF0-7D25-45BB-AFD4-3CFFC9CE8C55}"/>
              </a:ext>
            </a:extLst>
          </p:cNvPr>
          <p:cNvSpPr>
            <a:spLocks noGrp="1"/>
          </p:cNvSpPr>
          <p:nvPr>
            <p:ph type="sldNum" sz="quarter" idx="12"/>
          </p:nvPr>
        </p:nvSpPr>
        <p:spPr/>
        <p:txBody>
          <a:bodyPr/>
          <a:lstStyle/>
          <a:p>
            <a:fld id="{08705980-01B3-4E8B-BDCF-73B037DBD377}" type="slidenum">
              <a:rPr lang="en-US" smtClean="0"/>
              <a:t>‹#›</a:t>
            </a:fld>
            <a:endParaRPr lang="en-US"/>
          </a:p>
        </p:txBody>
      </p:sp>
    </p:spTree>
    <p:extLst>
      <p:ext uri="{BB962C8B-B14F-4D97-AF65-F5344CB8AC3E}">
        <p14:creationId xmlns:p14="http://schemas.microsoft.com/office/powerpoint/2010/main" val="245135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3604F-134D-4B98-84D1-B0BF8ACD7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CAEAA-7583-487D-9BDE-F62124A37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F2EE6-63F3-455E-B124-70B045789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295AA-4385-4488-A140-3AA4A19DA848}" type="datetimeFigureOut">
              <a:rPr lang="en-US" smtClean="0"/>
              <a:t>9/13/2020</a:t>
            </a:fld>
            <a:endParaRPr lang="en-US"/>
          </a:p>
        </p:txBody>
      </p:sp>
      <p:sp>
        <p:nvSpPr>
          <p:cNvPr id="5" name="Footer Placeholder 4">
            <a:extLst>
              <a:ext uri="{FF2B5EF4-FFF2-40B4-BE49-F238E27FC236}">
                <a16:creationId xmlns:a16="http://schemas.microsoft.com/office/drawing/2014/main" id="{A164E654-2051-4B59-9B10-9A6612A9B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DDDB5-9187-4D01-889B-9299A787E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05980-01B3-4E8B-BDCF-73B037DBD377}" type="slidenum">
              <a:rPr lang="en-US" smtClean="0"/>
              <a:t>‹#›</a:t>
            </a:fld>
            <a:endParaRPr lang="en-US"/>
          </a:p>
        </p:txBody>
      </p:sp>
    </p:spTree>
    <p:extLst>
      <p:ext uri="{BB962C8B-B14F-4D97-AF65-F5344CB8AC3E}">
        <p14:creationId xmlns:p14="http://schemas.microsoft.com/office/powerpoint/2010/main" val="327572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urkan.seattle.gov/2019/12/mayor-durkan-proposes-major-actions-to-achieve-vision-zero-goals-and-increase-traffic-safety/" TargetMode="External"/><Relationship Id="rId2" Type="http://schemas.openxmlformats.org/officeDocument/2006/relationships/hyperlink" Target="https://www.seattle.gov/Documents/Departments/SDOT/VisionZero/SDOT_Bike%20and%20Ped%20Safety%20Analysis_Ph2_2420(0).pdf" TargetMode="External"/><Relationship Id="rId1" Type="http://schemas.openxmlformats.org/officeDocument/2006/relationships/slideLayout" Target="../slideLayouts/slideLayout6.xml"/><Relationship Id="rId6" Type="http://schemas.openxmlformats.org/officeDocument/2006/relationships/hyperlink" Target="https://www.seattle.gov/Documents/Departments/SDOT/VisionZero/2019_VZ_Update_Report.pdf" TargetMode="External"/><Relationship Id="rId5" Type="http://schemas.openxmlformats.org/officeDocument/2006/relationships/hyperlink" Target="https://sdotblog.seattle.gov/2019/12/10/were-stepping-up-our-efforts-to-make-crossing-the-street-safer/" TargetMode="External"/><Relationship Id="rId4" Type="http://schemas.openxmlformats.org/officeDocument/2006/relationships/hyperlink" Target="https://sdotblog.seattle.gov/2019/12/10/slower-speeds-save-lives-a-path-to-end-traffic-deaths-serious-injuries-in-seatt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BDF6E110-FA68-4388-94A3-54EE4F8751CE}"/>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Coursera – IBM Data Science Capstone Project </a:t>
            </a:r>
          </a:p>
          <a:p>
            <a:r>
              <a:rPr lang="en-US" sz="2000">
                <a:solidFill>
                  <a:srgbClr val="080808"/>
                </a:solidFill>
              </a:rPr>
              <a:t>Narendra Jayaram</a:t>
            </a:r>
          </a:p>
        </p:txBody>
      </p:sp>
      <p:sp>
        <p:nvSpPr>
          <p:cNvPr id="2" name="Title 1">
            <a:extLst>
              <a:ext uri="{FF2B5EF4-FFF2-40B4-BE49-F238E27FC236}">
                <a16:creationId xmlns:a16="http://schemas.microsoft.com/office/drawing/2014/main" id="{13A09587-A90E-406B-AB1E-5DB276033737}"/>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Predict Collision Severity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8360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8B1E8D-ABD1-4FF3-ADD5-341EB78A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401626"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54B3F-D7CD-40AA-95B0-D78C4B83A43C}"/>
              </a:ext>
            </a:extLst>
          </p:cNvPr>
          <p:cNvSpPr>
            <a:spLocks noGrp="1"/>
          </p:cNvSpPr>
          <p:nvPr>
            <p:ph type="title"/>
          </p:nvPr>
        </p:nvSpPr>
        <p:spPr>
          <a:xfrm>
            <a:off x="1166648" y="679927"/>
            <a:ext cx="4685512" cy="2103120"/>
          </a:xfrm>
        </p:spPr>
        <p:txBody>
          <a:bodyPr vert="horz" lIns="91440" tIns="45720" rIns="91440" bIns="45720" rtlCol="0" anchor="ctr">
            <a:normAutofit/>
          </a:bodyPr>
          <a:lstStyle/>
          <a:p>
            <a:r>
              <a:rPr lang="en-US" sz="3600" b="1"/>
              <a:t>Exploratory Analysis</a:t>
            </a:r>
          </a:p>
        </p:txBody>
      </p:sp>
      <p:sp>
        <p:nvSpPr>
          <p:cNvPr id="18" name="Rectangle 1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3A4721F-AAFC-4D23-AE73-EFE60B5189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1" name="Rectangle 64">
              <a:extLst>
                <a:ext uri="{FF2B5EF4-FFF2-40B4-BE49-F238E27FC236}">
                  <a16:creationId xmlns:a16="http://schemas.microsoft.com/office/drawing/2014/main" id="{9D344419-63C8-4E11-A45F-B99472229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FF9F1968-AC54-4318-AAF7-096C78276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E7012065-266F-4029-B4B7-FD7BC243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B3FB1FF-9294-4753-A701-5F1A60DAA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7BF0361-A460-41A8-B8AB-AA8CB2977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D142FDE5-66C9-4994-8FE9-C38138C1E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68C08111-D16C-4AF8-8239-E0193D23E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5650E11-87AF-4EE8-A42B-B909954F3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9E0A44C1-AC53-45E1-A8E0-8A0387A19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F68D9D35-80B3-48D4-AF42-576CE1CBC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EB86BBF3-73C2-48FA-814D-63DAC0A62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D5377DFB-9945-4165-89F7-F81A63E26F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F43006E3-CBDD-4372-AEB8-ED4A061BA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73DE5F40-81CC-4D38-B274-E3A814ACD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CA7898E-913F-4C9B-B6ED-EE888B0B3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46864CF9-17C6-4128-8D51-654698352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1EE990D4-BCBB-42D6-98B2-BCE926B51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119FAE8A-261B-4451-BBDF-B75E89B10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5533D948-166C-481D-B8EC-B82502937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0A2CD0AD-F324-43BF-B854-F23D445E9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5391498E-0E9C-4B08-8297-3DBDA73EB01F}"/>
              </a:ext>
            </a:extLst>
          </p:cNvPr>
          <p:cNvSpPr/>
          <p:nvPr/>
        </p:nvSpPr>
        <p:spPr>
          <a:xfrm>
            <a:off x="6791498" y="416689"/>
            <a:ext cx="4956806" cy="260931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When bicycles are involved, injuries are more likely to occur.</a:t>
            </a:r>
            <a:endParaRPr lang="en-US"/>
          </a:p>
          <a:p>
            <a:pPr marL="285750" indent="-228600">
              <a:lnSpc>
                <a:spcPct val="90000"/>
              </a:lnSpc>
              <a:spcAft>
                <a:spcPts val="600"/>
              </a:spcAft>
              <a:buFont typeface="Arial" panose="020B0604020202020204" pitchFamily="34" charset="0"/>
              <a:buChar char="•"/>
            </a:pPr>
            <a:r>
              <a:rPr lang="en-US" dirty="0"/>
              <a:t>pedestrian and bicycle count showed obvious associations with injury rate, but these would make redundant features because collision type already captures these scenarios</a:t>
            </a:r>
            <a:endParaRPr lang="en-US"/>
          </a:p>
          <a:p>
            <a:pPr marL="285750" indent="-228600">
              <a:lnSpc>
                <a:spcPct val="90000"/>
              </a:lnSpc>
              <a:spcAft>
                <a:spcPts val="600"/>
              </a:spcAft>
              <a:buFont typeface="Arial" panose="020B0604020202020204" pitchFamily="34" charset="0"/>
              <a:buChar char="•"/>
            </a:pPr>
            <a:r>
              <a:rPr lang="en-US" dirty="0"/>
              <a:t>when the </a:t>
            </a:r>
            <a:r>
              <a:rPr lang="en-US"/>
              <a:t>pedcount</a:t>
            </a:r>
            <a:r>
              <a:rPr lang="en-US" dirty="0"/>
              <a:t> is &gt;1 (at least one pedestrian is involved) injuries are more likely to occur</a:t>
            </a:r>
            <a:endParaRPr lang="en-US"/>
          </a:p>
          <a:p>
            <a:pPr marL="285750" indent="-228600">
              <a:lnSpc>
                <a:spcPct val="90000"/>
              </a:lnSpc>
              <a:spcAft>
                <a:spcPts val="600"/>
              </a:spcAft>
              <a:buFont typeface="Arial" panose="020B0604020202020204" pitchFamily="34" charset="0"/>
              <a:buChar char="•"/>
            </a:pPr>
            <a:endParaRPr lang="en-US"/>
          </a:p>
        </p:txBody>
      </p:sp>
      <p:sp>
        <p:nvSpPr>
          <p:cNvPr id="42" name="Rectangle 4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0C5640-6501-42FF-8A29-B875C25FC90C}"/>
              </a:ext>
            </a:extLst>
          </p:cNvPr>
          <p:cNvPicPr>
            <a:picLocks noChangeAspect="1"/>
          </p:cNvPicPr>
          <p:nvPr/>
        </p:nvPicPr>
        <p:blipFill>
          <a:blip r:embed="rId2"/>
          <a:stretch>
            <a:fillRect/>
          </a:stretch>
        </p:blipFill>
        <p:spPr>
          <a:xfrm>
            <a:off x="843278" y="3383232"/>
            <a:ext cx="5320145" cy="3298490"/>
          </a:xfrm>
          <a:prstGeom prst="rect">
            <a:avLst/>
          </a:prstGeom>
        </p:spPr>
      </p:pic>
      <p:pic>
        <p:nvPicPr>
          <p:cNvPr id="8" name="Picture 7">
            <a:extLst>
              <a:ext uri="{FF2B5EF4-FFF2-40B4-BE49-F238E27FC236}">
                <a16:creationId xmlns:a16="http://schemas.microsoft.com/office/drawing/2014/main" id="{3A8641E2-CF2C-4B2D-B2D6-458AEDE00AFB}"/>
              </a:ext>
            </a:extLst>
          </p:cNvPr>
          <p:cNvPicPr>
            <a:picLocks noChangeAspect="1"/>
          </p:cNvPicPr>
          <p:nvPr/>
        </p:nvPicPr>
        <p:blipFill>
          <a:blip r:embed="rId3"/>
          <a:stretch>
            <a:fillRect/>
          </a:stretch>
        </p:blipFill>
        <p:spPr>
          <a:xfrm>
            <a:off x="6677011" y="3376571"/>
            <a:ext cx="5298900" cy="3311812"/>
          </a:xfrm>
          <a:prstGeom prst="rect">
            <a:avLst/>
          </a:prstGeom>
        </p:spPr>
      </p:pic>
      <p:sp>
        <p:nvSpPr>
          <p:cNvPr id="4" name="Rectangle 3">
            <a:extLst>
              <a:ext uri="{FF2B5EF4-FFF2-40B4-BE49-F238E27FC236}">
                <a16:creationId xmlns:a16="http://schemas.microsoft.com/office/drawing/2014/main" id="{1978337D-F3E2-4375-A52F-C00D4512B8A0}"/>
              </a:ext>
            </a:extLst>
          </p:cNvPr>
          <p:cNvSpPr/>
          <p:nvPr/>
        </p:nvSpPr>
        <p:spPr>
          <a:xfrm>
            <a:off x="1083098" y="1117485"/>
            <a:ext cx="2278188" cy="461665"/>
          </a:xfrm>
          <a:prstGeom prst="rect">
            <a:avLst/>
          </a:prstGeom>
        </p:spPr>
        <p:txBody>
          <a:bodyPr wrap="none">
            <a:spAutoFit/>
          </a:bodyPr>
          <a:lstStyle/>
          <a:p>
            <a:pPr>
              <a:spcAft>
                <a:spcPts val="600"/>
              </a:spcAft>
            </a:pPr>
            <a:r>
              <a:rPr lang="en-US" sz="2400" b="1" dirty="0"/>
              <a:t>Type of Collision</a:t>
            </a:r>
            <a:endParaRPr lang="en-US" sz="2400" b="1"/>
          </a:p>
        </p:txBody>
      </p:sp>
    </p:spTree>
    <p:extLst>
      <p:ext uri="{BB962C8B-B14F-4D97-AF65-F5344CB8AC3E}">
        <p14:creationId xmlns:p14="http://schemas.microsoft.com/office/powerpoint/2010/main" val="264086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54B3F-D7CD-40AA-95B0-D78C4B83A43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t>Exploratory Analysis</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F48D6A-A81B-4ABF-8090-B133D6B584AB}"/>
              </a:ext>
            </a:extLst>
          </p:cNvPr>
          <p:cNvSpPr/>
          <p:nvPr/>
        </p:nvSpPr>
        <p:spPr>
          <a:xfrm>
            <a:off x="590719" y="2330505"/>
            <a:ext cx="4559425"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Meanwhile, contrary to expectation, Weather, Road and Light conditions didn’t show remarkable patterns with respect to the rate of injury in collisions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0F1E0D-EC11-4600-A60A-D665B3429002}"/>
              </a:ext>
            </a:extLst>
          </p:cNvPr>
          <p:cNvPicPr>
            <a:picLocks noChangeAspect="1"/>
          </p:cNvPicPr>
          <p:nvPr/>
        </p:nvPicPr>
        <p:blipFill rotWithShape="1">
          <a:blip r:embed="rId2"/>
          <a:srcRect r="3" b="4034"/>
          <a:stretch/>
        </p:blipFill>
        <p:spPr>
          <a:xfrm>
            <a:off x="5977788" y="799352"/>
            <a:ext cx="5425410" cy="5259296"/>
          </a:xfrm>
          <a:prstGeom prst="rect">
            <a:avLst/>
          </a:prstGeom>
        </p:spPr>
      </p:pic>
      <p:sp>
        <p:nvSpPr>
          <p:cNvPr id="4" name="Rectangle 3">
            <a:extLst>
              <a:ext uri="{FF2B5EF4-FFF2-40B4-BE49-F238E27FC236}">
                <a16:creationId xmlns:a16="http://schemas.microsoft.com/office/drawing/2014/main" id="{1978337D-F3E2-4375-A52F-C00D4512B8A0}"/>
              </a:ext>
            </a:extLst>
          </p:cNvPr>
          <p:cNvSpPr/>
          <p:nvPr/>
        </p:nvSpPr>
        <p:spPr>
          <a:xfrm>
            <a:off x="1047681" y="452627"/>
            <a:ext cx="2278188" cy="461665"/>
          </a:xfrm>
          <a:prstGeom prst="rect">
            <a:avLst/>
          </a:prstGeom>
        </p:spPr>
        <p:txBody>
          <a:bodyPr wrap="none">
            <a:spAutoFit/>
          </a:bodyPr>
          <a:lstStyle/>
          <a:p>
            <a:pPr>
              <a:spcAft>
                <a:spcPts val="600"/>
              </a:spcAft>
            </a:pPr>
            <a:r>
              <a:rPr lang="en-US" sz="2400" b="1" dirty="0"/>
              <a:t>Type of Collision</a:t>
            </a:r>
          </a:p>
        </p:txBody>
      </p:sp>
    </p:spTree>
    <p:extLst>
      <p:ext uri="{BB962C8B-B14F-4D97-AF65-F5344CB8AC3E}">
        <p14:creationId xmlns:p14="http://schemas.microsoft.com/office/powerpoint/2010/main" val="389955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1447B58-4DC2-4AFA-AF8A-34AE43F65C9A}"/>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kern="1200">
                <a:solidFill>
                  <a:srgbClr val="FFFFFF"/>
                </a:solidFill>
                <a:latin typeface="+mj-lt"/>
                <a:ea typeface="+mj-ea"/>
                <a:cs typeface="+mj-cs"/>
              </a:rPr>
              <a:t>Final Feature Selection</a:t>
            </a:r>
          </a:p>
        </p:txBody>
      </p:sp>
      <p:sp>
        <p:nvSpPr>
          <p:cNvPr id="21" name="Rectangle 2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Rectangle 2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4286A9F-C13F-4DAC-BD33-231EB8FDB095}"/>
              </a:ext>
            </a:extLst>
          </p:cNvPr>
          <p:cNvSpPr/>
          <p:nvPr/>
        </p:nvSpPr>
        <p:spPr>
          <a:xfrm>
            <a:off x="4379709" y="686862"/>
            <a:ext cx="7037591" cy="5475129"/>
          </a:xfrm>
          <a:prstGeom prst="rect">
            <a:avLst/>
          </a:prstGeom>
        </p:spPr>
        <p:txBody>
          <a:bodyPr vert="horz" lIns="91440" tIns="45720" rIns="91440" bIns="45720" rtlCol="0" anchor="ctr">
            <a:normAutofit/>
          </a:bodyPr>
          <a:lstStyle/>
          <a:p>
            <a:pPr marL="114300" indent="-228600">
              <a:lnSpc>
                <a:spcPct val="90000"/>
              </a:lnSpc>
              <a:spcAft>
                <a:spcPts val="600"/>
              </a:spcAft>
              <a:buFont typeface="Arial" panose="020B0604020202020204" pitchFamily="34" charset="0"/>
              <a:buChar char="•"/>
            </a:pPr>
            <a:r>
              <a:rPr lang="en-US" sz="2400"/>
              <a:t>The parameters selected for model training included: </a:t>
            </a:r>
          </a:p>
          <a:p>
            <a:pPr marL="114300" indent="-228600">
              <a:lnSpc>
                <a:spcPct val="90000"/>
              </a:lnSpc>
              <a:spcAft>
                <a:spcPts val="600"/>
              </a:spcAft>
              <a:buFont typeface="Arial" panose="020B0604020202020204" pitchFamily="34" charset="0"/>
              <a:buChar char="•"/>
            </a:pPr>
            <a:r>
              <a:rPr lang="en-US" sz="2400"/>
              <a:t>Collision type – converted to one-hot encoding for the 10 unique types </a:t>
            </a:r>
          </a:p>
          <a:p>
            <a:pPr marL="114300" indent="-228600">
              <a:lnSpc>
                <a:spcPct val="90000"/>
              </a:lnSpc>
              <a:spcAft>
                <a:spcPts val="600"/>
              </a:spcAft>
              <a:buFont typeface="Arial" panose="020B0604020202020204" pitchFamily="34" charset="0"/>
              <a:buChar char="•"/>
            </a:pPr>
            <a:r>
              <a:rPr lang="en-US" sz="2400"/>
              <a:t>Person count – samples separated by 3 person threshold (more = 1, less = 0) </a:t>
            </a:r>
          </a:p>
          <a:p>
            <a:pPr marL="114300" indent="-228600">
              <a:lnSpc>
                <a:spcPct val="90000"/>
              </a:lnSpc>
              <a:spcAft>
                <a:spcPts val="600"/>
              </a:spcAft>
              <a:buFont typeface="Arial" panose="020B0604020202020204" pitchFamily="34" charset="0"/>
              <a:buChar char="•"/>
            </a:pPr>
            <a:r>
              <a:rPr lang="en-US" sz="2400"/>
              <a:t> Vehicle count – samples separated as 2-vehicle or otherwise (yes = 1, no = 0)</a:t>
            </a:r>
          </a:p>
          <a:p>
            <a:pPr marL="114300" indent="-228600">
              <a:lnSpc>
                <a:spcPct val="90000"/>
              </a:lnSpc>
              <a:spcAft>
                <a:spcPts val="600"/>
              </a:spcAft>
              <a:buFont typeface="Arial" panose="020B0604020202020204" pitchFamily="34" charset="0"/>
              <a:buChar char="•"/>
            </a:pPr>
            <a:r>
              <a:rPr lang="en-US" sz="2400"/>
              <a:t> Time – samples separated into rush-hour or non-rush-hour periods (yes = 1, no = 0) </a:t>
            </a:r>
          </a:p>
          <a:p>
            <a:pPr marL="114300" indent="-228600">
              <a:lnSpc>
                <a:spcPct val="90000"/>
              </a:lnSpc>
              <a:spcAft>
                <a:spcPts val="600"/>
              </a:spcAft>
              <a:buFont typeface="Arial" panose="020B0604020202020204" pitchFamily="34" charset="0"/>
              <a:buChar char="•"/>
            </a:pPr>
            <a:r>
              <a:rPr lang="en-US" sz="2400"/>
              <a:t>Inattention – existing Yes/No field, converted to 1/0</a:t>
            </a:r>
          </a:p>
          <a:p>
            <a:pPr marL="114300" indent="-228600">
              <a:lnSpc>
                <a:spcPct val="90000"/>
              </a:lnSpc>
              <a:spcAft>
                <a:spcPts val="600"/>
              </a:spcAft>
              <a:buFont typeface="Arial" panose="020B0604020202020204" pitchFamily="34" charset="0"/>
              <a:buChar char="•"/>
            </a:pPr>
            <a:r>
              <a:rPr lang="en-US" sz="2400"/>
              <a:t> Under influence – existing format mixed Y/N and 1/0, converted to 1/0 </a:t>
            </a:r>
          </a:p>
          <a:p>
            <a:pPr marL="114300" indent="-228600">
              <a:lnSpc>
                <a:spcPct val="90000"/>
              </a:lnSpc>
              <a:spcAft>
                <a:spcPts val="600"/>
              </a:spcAft>
              <a:buFont typeface="Arial" panose="020B0604020202020204" pitchFamily="34" charset="0"/>
              <a:buChar char="•"/>
            </a:pPr>
            <a:r>
              <a:rPr lang="en-US" sz="2400"/>
              <a:t>Speeding – existing Y/N field, converted to 1/0</a:t>
            </a:r>
          </a:p>
        </p:txBody>
      </p:sp>
    </p:spTree>
    <p:extLst>
      <p:ext uri="{BB962C8B-B14F-4D97-AF65-F5344CB8AC3E}">
        <p14:creationId xmlns:p14="http://schemas.microsoft.com/office/powerpoint/2010/main" val="124374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F657BB4-A727-43DD-AA37-A92EC87C5CB0}"/>
              </a:ext>
            </a:extLst>
          </p:cNvPr>
          <p:cNvSpPr/>
          <p:nvPr/>
        </p:nvSpPr>
        <p:spPr>
          <a:xfrm>
            <a:off x="4203700" y="635000"/>
            <a:ext cx="7340600" cy="2070100"/>
          </a:xfrm>
          <a:prstGeom prst="rect">
            <a:avLst/>
          </a:prstGeom>
        </p:spPr>
        <p:txBody>
          <a:bodyPr wrap="square" anchor="t">
            <a:normAutofit/>
          </a:bodyPr>
          <a:lstStyle/>
          <a:p>
            <a:pPr marL="285750" indent="-285750">
              <a:lnSpc>
                <a:spcPct val="90000"/>
              </a:lnSpc>
              <a:spcAft>
                <a:spcPts val="600"/>
              </a:spcAft>
              <a:buFont typeface="Wingdings" panose="05000000000000000000" pitchFamily="2" charset="2"/>
              <a:buChar char="ü"/>
            </a:pPr>
            <a:r>
              <a:rPr lang="en-US" dirty="0"/>
              <a:t>~4900 samples with blank COLLISIONTYPE and UNDERINFL :&gt;&gt;removed </a:t>
            </a:r>
            <a:endParaRPr lang="en-US"/>
          </a:p>
          <a:p>
            <a:pPr marL="285750" indent="-285750">
              <a:lnSpc>
                <a:spcPct val="90000"/>
              </a:lnSpc>
              <a:spcAft>
                <a:spcPts val="600"/>
              </a:spcAft>
              <a:buFont typeface="Wingdings" panose="05000000000000000000" pitchFamily="2" charset="2"/>
              <a:buChar char="ü"/>
            </a:pPr>
            <a:r>
              <a:rPr lang="en-US" dirty="0"/>
              <a:t> ~5500 samples with PERSONCOUNT of 0 </a:t>
            </a:r>
            <a:endParaRPr lang="en-US"/>
          </a:p>
          <a:p>
            <a:pPr marL="285750" indent="-285750">
              <a:lnSpc>
                <a:spcPct val="90000"/>
              </a:lnSpc>
              <a:spcAft>
                <a:spcPts val="600"/>
              </a:spcAft>
              <a:buFont typeface="Wingdings" panose="05000000000000000000" pitchFamily="2" charset="2"/>
              <a:buChar char="ü"/>
            </a:pPr>
            <a:r>
              <a:rPr lang="en-US" dirty="0"/>
              <a:t> &gt;&gt;removed </a:t>
            </a:r>
            <a:endParaRPr lang="en-US"/>
          </a:p>
          <a:p>
            <a:pPr marL="285750" indent="-285750">
              <a:lnSpc>
                <a:spcPct val="90000"/>
              </a:lnSpc>
              <a:spcAft>
                <a:spcPts val="600"/>
              </a:spcAft>
              <a:buFont typeface="Wingdings" panose="05000000000000000000" pitchFamily="2" charset="2"/>
              <a:buChar char="ü"/>
            </a:pPr>
            <a:r>
              <a:rPr lang="en-US" dirty="0"/>
              <a:t> ~25500 samples with no recorded time (default timestamp 00:00:00) </a:t>
            </a:r>
            <a:endParaRPr lang="en-US"/>
          </a:p>
          <a:p>
            <a:pPr marL="285750" indent="-285750">
              <a:lnSpc>
                <a:spcPct val="90000"/>
              </a:lnSpc>
              <a:spcAft>
                <a:spcPts val="600"/>
              </a:spcAft>
              <a:buFont typeface="Wingdings" panose="05000000000000000000" pitchFamily="2" charset="2"/>
              <a:buChar char="ü"/>
            </a:pPr>
            <a:r>
              <a:rPr lang="en-US" dirty="0"/>
              <a:t>&gt;&gt;removed</a:t>
            </a:r>
            <a:endParaRPr lang="en-US"/>
          </a:p>
        </p:txBody>
      </p:sp>
      <p:sp>
        <p:nvSpPr>
          <p:cNvPr id="4" name="Rectangle 3">
            <a:extLst>
              <a:ext uri="{FF2B5EF4-FFF2-40B4-BE49-F238E27FC236}">
                <a16:creationId xmlns:a16="http://schemas.microsoft.com/office/drawing/2014/main" id="{F8273812-2AA6-409B-9B01-CE07F0870856}"/>
              </a:ext>
            </a:extLst>
          </p:cNvPr>
          <p:cNvSpPr/>
          <p:nvPr/>
        </p:nvSpPr>
        <p:spPr>
          <a:xfrm>
            <a:off x="4203700" y="2768600"/>
            <a:ext cx="7340600" cy="3429000"/>
          </a:xfrm>
          <a:prstGeom prst="rect">
            <a:avLst/>
          </a:prstGeom>
        </p:spPr>
        <p:txBody>
          <a:bodyPr wrap="square" anchor="t">
            <a:normAutofit/>
          </a:bodyPr>
          <a:lstStyle/>
          <a:p>
            <a:pPr marL="285750" indent="-285750">
              <a:lnSpc>
                <a:spcPct val="90000"/>
              </a:lnSpc>
              <a:spcAft>
                <a:spcPts val="600"/>
              </a:spcAft>
              <a:buFont typeface="Wingdings" panose="05000000000000000000" pitchFamily="2" charset="2"/>
              <a:buChar char="Ø"/>
            </a:pPr>
            <a:r>
              <a:rPr lang="en-US" sz="2400"/>
              <a:t> PERSONCOUNT, VEHCOUNT and INCDTTM manipulated to create simplified features that split the samples according to:</a:t>
            </a:r>
          </a:p>
          <a:p>
            <a:pPr marL="285750" indent="-285750">
              <a:lnSpc>
                <a:spcPct val="90000"/>
              </a:lnSpc>
              <a:spcAft>
                <a:spcPts val="600"/>
              </a:spcAft>
              <a:buFont typeface="Wingdings" panose="05000000000000000000" pitchFamily="2" charset="2"/>
              <a:buChar char="Ø"/>
            </a:pPr>
            <a:r>
              <a:rPr lang="en-US" sz="2400"/>
              <a:t> More or less than 3 people involved </a:t>
            </a:r>
          </a:p>
          <a:p>
            <a:pPr marL="285750" indent="-285750">
              <a:lnSpc>
                <a:spcPct val="90000"/>
              </a:lnSpc>
              <a:spcAft>
                <a:spcPts val="600"/>
              </a:spcAft>
              <a:buFont typeface="Wingdings" panose="05000000000000000000" pitchFamily="2" charset="2"/>
              <a:buChar char="Ø"/>
            </a:pPr>
            <a:r>
              <a:rPr lang="en-US" sz="2400"/>
              <a:t>Collisions involving 2 vehicles or other </a:t>
            </a:r>
          </a:p>
          <a:p>
            <a:pPr marL="285750" indent="-285750">
              <a:lnSpc>
                <a:spcPct val="90000"/>
              </a:lnSpc>
              <a:spcAft>
                <a:spcPts val="600"/>
              </a:spcAft>
              <a:buFont typeface="Wingdings" panose="05000000000000000000" pitchFamily="2" charset="2"/>
              <a:buChar char="Ø"/>
            </a:pPr>
            <a:r>
              <a:rPr lang="en-US" sz="2400"/>
              <a:t>Collisions occurring during or outside of AM/PM rush-hour periods</a:t>
            </a:r>
          </a:p>
          <a:p>
            <a:pPr marL="285750" indent="-285750">
              <a:lnSpc>
                <a:spcPct val="90000"/>
              </a:lnSpc>
              <a:spcAft>
                <a:spcPts val="600"/>
              </a:spcAft>
              <a:buFont typeface="Wingdings" panose="05000000000000000000" pitchFamily="2" charset="2"/>
              <a:buChar char="Ø"/>
            </a:pPr>
            <a:r>
              <a:rPr lang="en-US" sz="2400"/>
              <a:t> COLLISIONTYPE transformed into one-hot encoding</a:t>
            </a:r>
          </a:p>
        </p:txBody>
      </p:sp>
      <p:sp>
        <p:nvSpPr>
          <p:cNvPr id="2" name="Title 1">
            <a:extLst>
              <a:ext uri="{FF2B5EF4-FFF2-40B4-BE49-F238E27FC236}">
                <a16:creationId xmlns:a16="http://schemas.microsoft.com/office/drawing/2014/main" id="{7786A777-28E9-45F0-8F84-DCAA3D6881B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Data Cleansing and processing</a:t>
            </a:r>
          </a:p>
        </p:txBody>
      </p:sp>
    </p:spTree>
    <p:extLst>
      <p:ext uri="{BB962C8B-B14F-4D97-AF65-F5344CB8AC3E}">
        <p14:creationId xmlns:p14="http://schemas.microsoft.com/office/powerpoint/2010/main" val="60371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E119D29-1DB0-440D-A998-6121282CA7C9}"/>
              </a:ext>
            </a:extLst>
          </p:cNvPr>
          <p:cNvSpPr>
            <a:spLocks noGrp="1"/>
          </p:cNvSpPr>
          <p:nvPr>
            <p:ph type="title"/>
          </p:nvPr>
        </p:nvSpPr>
        <p:spPr>
          <a:xfrm>
            <a:off x="888631" y="4760132"/>
            <a:ext cx="3947420" cy="1777829"/>
          </a:xfrm>
        </p:spPr>
        <p:txBody>
          <a:bodyPr vert="horz" lIns="91440" tIns="45720" rIns="91440" bIns="45720" rtlCol="0" anchor="ctr">
            <a:normAutofit/>
          </a:bodyPr>
          <a:lstStyle/>
          <a:p>
            <a:r>
              <a:rPr lang="en-US" sz="4000" kern="1200">
                <a:solidFill>
                  <a:schemeClr val="tx1"/>
                </a:solidFill>
                <a:latin typeface="+mj-lt"/>
                <a:ea typeface="+mj-ea"/>
                <a:cs typeface="+mj-cs"/>
              </a:rPr>
              <a:t>Final Dataset</a:t>
            </a:r>
          </a:p>
        </p:txBody>
      </p:sp>
      <p:sp>
        <p:nvSpPr>
          <p:cNvPr id="32" name="Freeform: Shape 3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98D9FFD4-A2F5-4630-A27F-0E4A4233C640}"/>
              </a:ext>
            </a:extLst>
          </p:cNvPr>
          <p:cNvPicPr>
            <a:picLocks noChangeAspect="1"/>
          </p:cNvPicPr>
          <p:nvPr/>
        </p:nvPicPr>
        <p:blipFill>
          <a:blip r:embed="rId2"/>
          <a:stretch>
            <a:fillRect/>
          </a:stretch>
        </p:blipFill>
        <p:spPr>
          <a:xfrm>
            <a:off x="643467" y="973604"/>
            <a:ext cx="10914060" cy="2755801"/>
          </a:xfrm>
          <a:prstGeom prst="rect">
            <a:avLst/>
          </a:prstGeom>
        </p:spPr>
      </p:pic>
      <p:sp>
        <p:nvSpPr>
          <p:cNvPr id="4" name="Rectangle 3">
            <a:extLst>
              <a:ext uri="{FF2B5EF4-FFF2-40B4-BE49-F238E27FC236}">
                <a16:creationId xmlns:a16="http://schemas.microsoft.com/office/drawing/2014/main" id="{9C2EEDD0-F039-4501-832C-5A83854A578D}"/>
              </a:ext>
            </a:extLst>
          </p:cNvPr>
          <p:cNvSpPr/>
          <p:nvPr/>
        </p:nvSpPr>
        <p:spPr>
          <a:xfrm>
            <a:off x="5118447" y="4767660"/>
            <a:ext cx="6281873" cy="17703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Final dataset of 17 one-hot encoded features </a:t>
            </a:r>
          </a:p>
          <a:p>
            <a:pPr indent="-228600">
              <a:lnSpc>
                <a:spcPct val="90000"/>
              </a:lnSpc>
              <a:spcAft>
                <a:spcPts val="600"/>
              </a:spcAft>
              <a:buFont typeface="Arial" panose="020B0604020202020204" pitchFamily="34" charset="0"/>
              <a:buChar char="•"/>
            </a:pPr>
            <a:r>
              <a:rPr lang="en-US" dirty="0"/>
              <a:t> 48052 (x2) samples from each class </a:t>
            </a:r>
          </a:p>
          <a:p>
            <a:pPr indent="-228600">
              <a:lnSpc>
                <a:spcPct val="90000"/>
              </a:lnSpc>
              <a:spcAft>
                <a:spcPts val="600"/>
              </a:spcAft>
              <a:buFont typeface="Arial" panose="020B0604020202020204" pitchFamily="34" charset="0"/>
              <a:buChar char="•"/>
            </a:pPr>
            <a:r>
              <a:rPr lang="en-US" dirty="0"/>
              <a:t> No normalization required</a:t>
            </a:r>
          </a:p>
        </p:txBody>
      </p:sp>
    </p:spTree>
    <p:extLst>
      <p:ext uri="{BB962C8B-B14F-4D97-AF65-F5344CB8AC3E}">
        <p14:creationId xmlns:p14="http://schemas.microsoft.com/office/powerpoint/2010/main" val="341855423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B2D75D7-8C57-4A59-B5DF-5B2EC58D1C9A}"/>
              </a:ext>
            </a:extLst>
          </p:cNvPr>
          <p:cNvSpPr>
            <a:spLocks noGrp="1"/>
          </p:cNvSpPr>
          <p:nvPr>
            <p:ph type="title"/>
          </p:nvPr>
        </p:nvSpPr>
        <p:spPr>
          <a:xfrm>
            <a:off x="888631" y="4760132"/>
            <a:ext cx="3947420" cy="1777829"/>
          </a:xfrm>
        </p:spPr>
        <p:txBody>
          <a:bodyPr vert="horz" lIns="91440" tIns="45720" rIns="91440" bIns="45720" rtlCol="0" anchor="ctr">
            <a:normAutofit/>
          </a:bodyPr>
          <a:lstStyle/>
          <a:p>
            <a:r>
              <a:rPr lang="en-US" sz="4000" kern="1200">
                <a:solidFill>
                  <a:schemeClr val="tx1"/>
                </a:solidFill>
                <a:latin typeface="+mj-lt"/>
                <a:ea typeface="+mj-ea"/>
                <a:cs typeface="+mj-cs"/>
              </a:rPr>
              <a:t>Modeling</a:t>
            </a:r>
          </a:p>
        </p:txBody>
      </p:sp>
      <p:sp>
        <p:nvSpPr>
          <p:cNvPr id="46" name="Freeform: Shape 4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D84FE4EE-EDED-4FA4-BCF0-01B5B3078E73}"/>
              </a:ext>
            </a:extLst>
          </p:cNvPr>
          <p:cNvPicPr>
            <a:picLocks noChangeAspect="1"/>
          </p:cNvPicPr>
          <p:nvPr/>
        </p:nvPicPr>
        <p:blipFill>
          <a:blip r:embed="rId2"/>
          <a:stretch>
            <a:fillRect/>
          </a:stretch>
        </p:blipFill>
        <p:spPr>
          <a:xfrm>
            <a:off x="643467" y="1451094"/>
            <a:ext cx="10914060" cy="1800821"/>
          </a:xfrm>
          <a:prstGeom prst="rect">
            <a:avLst/>
          </a:prstGeom>
        </p:spPr>
      </p:pic>
      <p:sp>
        <p:nvSpPr>
          <p:cNvPr id="3" name="Rectangle 2">
            <a:extLst>
              <a:ext uri="{FF2B5EF4-FFF2-40B4-BE49-F238E27FC236}">
                <a16:creationId xmlns:a16="http://schemas.microsoft.com/office/drawing/2014/main" id="{B543E0A1-AD50-4009-8D9A-CF08E518B94E}"/>
              </a:ext>
            </a:extLst>
          </p:cNvPr>
          <p:cNvSpPr/>
          <p:nvPr/>
        </p:nvSpPr>
        <p:spPr>
          <a:xfrm>
            <a:off x="5118447" y="4767660"/>
            <a:ext cx="6281873" cy="1770300"/>
          </a:xfrm>
          <a:prstGeom prst="rect">
            <a:avLst/>
          </a:prstGeom>
        </p:spPr>
        <p:txBody>
          <a:bodyPr vert="horz" lIns="91440" tIns="45720" rIns="91440" bIns="45720" rtlCol="0" anchor="ctr">
            <a:normAutofit/>
          </a:bodyPr>
          <a:lstStyle/>
          <a:p>
            <a:pPr marL="57150" indent="-228600">
              <a:lnSpc>
                <a:spcPct val="90000"/>
              </a:lnSpc>
              <a:spcAft>
                <a:spcPts val="600"/>
              </a:spcAft>
              <a:buFont typeface="Arial" panose="020B0604020202020204" pitchFamily="34" charset="0"/>
              <a:buChar char="•"/>
            </a:pPr>
            <a:r>
              <a:rPr lang="en-US" sz="1000"/>
              <a:t>4 different classification algorithms used: KNN, Decision Tree, SVM and Logistic Regression</a:t>
            </a:r>
          </a:p>
          <a:p>
            <a:pPr marL="57150" indent="-228600">
              <a:lnSpc>
                <a:spcPct val="90000"/>
              </a:lnSpc>
              <a:spcAft>
                <a:spcPts val="600"/>
              </a:spcAft>
              <a:buFont typeface="Arial" panose="020B0604020202020204" pitchFamily="34" charset="0"/>
              <a:buChar char="•"/>
            </a:pPr>
            <a:endParaRPr lang="en-US" sz="1000"/>
          </a:p>
          <a:p>
            <a:pPr marL="57150" indent="-228600">
              <a:lnSpc>
                <a:spcPct val="90000"/>
              </a:lnSpc>
              <a:spcAft>
                <a:spcPts val="600"/>
              </a:spcAft>
              <a:buFont typeface="Arial" panose="020B0604020202020204" pitchFamily="34" charset="0"/>
              <a:buChar char="•"/>
            </a:pPr>
            <a:r>
              <a:rPr lang="en-US" sz="1000"/>
              <a:t>Data was split into train (70%) and test (30%) sub-sets</a:t>
            </a:r>
          </a:p>
          <a:p>
            <a:pPr marL="57150" indent="-228600">
              <a:lnSpc>
                <a:spcPct val="90000"/>
              </a:lnSpc>
              <a:spcAft>
                <a:spcPts val="600"/>
              </a:spcAft>
              <a:buFont typeface="Arial" panose="020B0604020202020204" pitchFamily="34" charset="0"/>
              <a:buChar char="•"/>
            </a:pPr>
            <a:endParaRPr lang="en-US" sz="1000"/>
          </a:p>
          <a:p>
            <a:pPr marL="57150" indent="-228600">
              <a:lnSpc>
                <a:spcPct val="90000"/>
              </a:lnSpc>
              <a:spcAft>
                <a:spcPts val="600"/>
              </a:spcAft>
              <a:buFont typeface="Arial" panose="020B0604020202020204" pitchFamily="34" charset="0"/>
              <a:buChar char="•"/>
            </a:pPr>
            <a:r>
              <a:rPr lang="en-US" sz="1000"/>
              <a:t>Parameter tuning (optimization) completed as necessary within each algorithm </a:t>
            </a:r>
          </a:p>
          <a:p>
            <a:pPr marL="57150" indent="-228600">
              <a:lnSpc>
                <a:spcPct val="90000"/>
              </a:lnSpc>
              <a:spcAft>
                <a:spcPts val="600"/>
              </a:spcAft>
              <a:buFont typeface="Arial" panose="020B0604020202020204" pitchFamily="34" charset="0"/>
              <a:buChar char="•"/>
            </a:pPr>
            <a:r>
              <a:rPr lang="en-US" sz="1000"/>
              <a:t>	kernel function (SVM), solver and regularization (LR) </a:t>
            </a:r>
          </a:p>
          <a:p>
            <a:pPr marL="57150" indent="-228600">
              <a:lnSpc>
                <a:spcPct val="90000"/>
              </a:lnSpc>
              <a:spcAft>
                <a:spcPts val="600"/>
              </a:spcAft>
              <a:buFont typeface="Arial" panose="020B0604020202020204" pitchFamily="34" charset="0"/>
              <a:buChar char="•"/>
            </a:pPr>
            <a:endParaRPr lang="en-US" sz="1000"/>
          </a:p>
          <a:p>
            <a:pPr marL="57150" indent="-228600">
              <a:lnSpc>
                <a:spcPct val="90000"/>
              </a:lnSpc>
              <a:spcAft>
                <a:spcPts val="600"/>
              </a:spcAft>
              <a:buFont typeface="Arial" panose="020B0604020202020204" pitchFamily="34" charset="0"/>
              <a:buChar char="•"/>
            </a:pPr>
            <a:r>
              <a:rPr lang="en-US" sz="1000"/>
              <a:t>Best model from each method evaluated using: simple accuracy, Jaccard similarity, F1-score, log-loss   </a:t>
            </a:r>
          </a:p>
        </p:txBody>
      </p:sp>
    </p:spTree>
    <p:extLst>
      <p:ext uri="{BB962C8B-B14F-4D97-AF65-F5344CB8AC3E}">
        <p14:creationId xmlns:p14="http://schemas.microsoft.com/office/powerpoint/2010/main" val="333585481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7D008-819C-4BA9-BBCE-6453BD87E30C}"/>
              </a:ext>
            </a:extLst>
          </p:cNvPr>
          <p:cNvSpPr>
            <a:spLocks noGrp="1"/>
          </p:cNvSpPr>
          <p:nvPr>
            <p:ph type="title"/>
          </p:nvPr>
        </p:nvSpPr>
        <p:spPr>
          <a:xfrm>
            <a:off x="947446" y="1053711"/>
            <a:ext cx="4933490" cy="1424446"/>
          </a:xfrm>
        </p:spPr>
        <p:txBody>
          <a:bodyPr vert="horz" lIns="91440" tIns="45720" rIns="91440" bIns="45720" rtlCol="0" anchor="ctr">
            <a:normAutofit/>
          </a:bodyPr>
          <a:lstStyle/>
          <a:p>
            <a:r>
              <a:rPr lang="en-US" sz="4000">
                <a:solidFill>
                  <a:srgbClr val="FFFFFF"/>
                </a:solidFill>
              </a:rPr>
              <a:t>Modeling - K-nearest Neighbor</a:t>
            </a:r>
          </a:p>
        </p:txBody>
      </p:sp>
      <p:cxnSp>
        <p:nvCxnSpPr>
          <p:cNvPr id="45" name="Straight Connector 3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77487D-5B0F-4796-8432-9031C6ED2BEB}"/>
              </a:ext>
            </a:extLst>
          </p:cNvPr>
          <p:cNvSpPr txBox="1"/>
          <p:nvPr/>
        </p:nvSpPr>
        <p:spPr>
          <a:xfrm>
            <a:off x="947447" y="2799889"/>
            <a:ext cx="4933490" cy="298754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a:solidFill>
                  <a:srgbClr val="FFFFFF"/>
                </a:solidFill>
              </a:rPr>
              <a:t> k-value optimized by iterating through different values and plotting model accuracy </a:t>
            </a:r>
          </a:p>
          <a:p>
            <a:pPr marL="285750" indent="-228600">
              <a:lnSpc>
                <a:spcPct val="90000"/>
              </a:lnSpc>
              <a:spcAft>
                <a:spcPts val="600"/>
              </a:spcAft>
              <a:buFont typeface="Arial" panose="020B0604020202020204" pitchFamily="34" charset="0"/>
              <a:buChar char="•"/>
            </a:pPr>
            <a:r>
              <a:rPr lang="en-US" sz="2200">
                <a:solidFill>
                  <a:srgbClr val="FFFFFF"/>
                </a:solidFill>
              </a:rPr>
              <a:t> Model performance was choppy on both macro &amp; micro ranges of k </a:t>
            </a:r>
          </a:p>
          <a:p>
            <a:pPr marL="285750" indent="-228600">
              <a:lnSpc>
                <a:spcPct val="90000"/>
              </a:lnSpc>
              <a:spcAft>
                <a:spcPts val="600"/>
              </a:spcAft>
              <a:buFont typeface="Arial" panose="020B0604020202020204" pitchFamily="34" charset="0"/>
              <a:buChar char="•"/>
            </a:pPr>
            <a:r>
              <a:rPr lang="en-US" sz="2200">
                <a:solidFill>
                  <a:srgbClr val="FFFFFF"/>
                </a:solidFill>
              </a:rPr>
              <a:t> k=71 selected</a:t>
            </a:r>
          </a:p>
          <a:p>
            <a:pPr marL="285750" indent="-228600">
              <a:lnSpc>
                <a:spcPct val="90000"/>
              </a:lnSpc>
              <a:spcAft>
                <a:spcPts val="600"/>
              </a:spcAft>
              <a:buFont typeface="Arial" panose="020B0604020202020204" pitchFamily="34" charset="0"/>
              <a:buChar char="•"/>
            </a:pPr>
            <a:r>
              <a:rPr lang="en-US" sz="2200">
                <a:solidFill>
                  <a:srgbClr val="FFFFFF"/>
                </a:solidFill>
              </a:rPr>
              <a:t>The best accuracy was with 0.7097965766609438 with k= 71</a:t>
            </a:r>
          </a:p>
        </p:txBody>
      </p:sp>
      <p:pic>
        <p:nvPicPr>
          <p:cNvPr id="6" name="Picture 5" descr="A screenshot of a map&#10;&#10;Description automatically generated">
            <a:extLst>
              <a:ext uri="{FF2B5EF4-FFF2-40B4-BE49-F238E27FC236}">
                <a16:creationId xmlns:a16="http://schemas.microsoft.com/office/drawing/2014/main" id="{F25A3262-D86A-4EB7-8977-A645CE6B17B9}"/>
              </a:ext>
            </a:extLst>
          </p:cNvPr>
          <p:cNvPicPr>
            <a:picLocks noChangeAspect="1"/>
          </p:cNvPicPr>
          <p:nvPr/>
        </p:nvPicPr>
        <p:blipFill>
          <a:blip r:embed="rId2"/>
          <a:stretch>
            <a:fillRect/>
          </a:stretch>
        </p:blipFill>
        <p:spPr>
          <a:xfrm>
            <a:off x="6914157" y="347472"/>
            <a:ext cx="4698497" cy="2971800"/>
          </a:xfrm>
          <a:prstGeom prst="rect">
            <a:avLst/>
          </a:prstGeom>
        </p:spPr>
      </p:pic>
      <p:pic>
        <p:nvPicPr>
          <p:cNvPr id="4" name="Picture 3" descr="A close up of a device&#10;&#10;Description automatically generated">
            <a:extLst>
              <a:ext uri="{FF2B5EF4-FFF2-40B4-BE49-F238E27FC236}">
                <a16:creationId xmlns:a16="http://schemas.microsoft.com/office/drawing/2014/main" id="{1CB5A7D3-BE9C-4374-A0FB-47E939335E49}"/>
              </a:ext>
            </a:extLst>
          </p:cNvPr>
          <p:cNvPicPr>
            <a:picLocks noChangeAspect="1"/>
          </p:cNvPicPr>
          <p:nvPr/>
        </p:nvPicPr>
        <p:blipFill rotWithShape="1">
          <a:blip r:embed="rId3"/>
          <a:srcRect t="6161" r="-2" b="16134"/>
          <a:stretch/>
        </p:blipFill>
        <p:spPr>
          <a:xfrm>
            <a:off x="6835673" y="3934348"/>
            <a:ext cx="4855464" cy="2235423"/>
          </a:xfrm>
          <a:prstGeom prst="rect">
            <a:avLst/>
          </a:prstGeom>
        </p:spPr>
      </p:pic>
    </p:spTree>
    <p:extLst>
      <p:ext uri="{BB962C8B-B14F-4D97-AF65-F5344CB8AC3E}">
        <p14:creationId xmlns:p14="http://schemas.microsoft.com/office/powerpoint/2010/main" val="185700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7D008-819C-4BA9-BBCE-6453BD87E30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Modeling - Decision Tree</a:t>
            </a:r>
          </a:p>
        </p:txBody>
      </p:sp>
      <p:sp>
        <p:nvSpPr>
          <p:cNvPr id="3" name="TextBox 2">
            <a:extLst>
              <a:ext uri="{FF2B5EF4-FFF2-40B4-BE49-F238E27FC236}">
                <a16:creationId xmlns:a16="http://schemas.microsoft.com/office/drawing/2014/main" id="{E977487D-5B0F-4796-8432-9031C6ED2BEB}"/>
              </a:ext>
            </a:extLst>
          </p:cNvPr>
          <p:cNvSpPr txBox="1"/>
          <p:nvPr/>
        </p:nvSpPr>
        <p:spPr>
          <a:xfrm>
            <a:off x="4038600" y="4884873"/>
            <a:ext cx="7188199" cy="12920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t> Random Forest method used with no pre-set parameters </a:t>
            </a:r>
          </a:p>
          <a:p>
            <a:pPr marL="285750" indent="-228600">
              <a:lnSpc>
                <a:spcPct val="90000"/>
              </a:lnSpc>
              <a:spcAft>
                <a:spcPts val="600"/>
              </a:spcAft>
              <a:buFont typeface="Arial" panose="020B0604020202020204" pitchFamily="34" charset="0"/>
              <a:buChar char="•"/>
            </a:pPr>
            <a:endParaRPr lang="en-US"/>
          </a:p>
        </p:txBody>
      </p:sp>
      <p:graphicFrame>
        <p:nvGraphicFramePr>
          <p:cNvPr id="5" name="Table 4">
            <a:extLst>
              <a:ext uri="{FF2B5EF4-FFF2-40B4-BE49-F238E27FC236}">
                <a16:creationId xmlns:a16="http://schemas.microsoft.com/office/drawing/2014/main" id="{F725D9CA-BDBD-47C4-8677-6AE6109A8B22}"/>
              </a:ext>
            </a:extLst>
          </p:cNvPr>
          <p:cNvGraphicFramePr>
            <a:graphicFrameLocks noGrp="1"/>
          </p:cNvGraphicFramePr>
          <p:nvPr>
            <p:extLst>
              <p:ext uri="{D42A27DB-BD31-4B8C-83A1-F6EECF244321}">
                <p14:modId xmlns:p14="http://schemas.microsoft.com/office/powerpoint/2010/main" val="1198792519"/>
              </p:ext>
            </p:extLst>
          </p:nvPr>
        </p:nvGraphicFramePr>
        <p:xfrm>
          <a:off x="4038600" y="1523475"/>
          <a:ext cx="7188201" cy="2670795"/>
        </p:xfrm>
        <a:graphic>
          <a:graphicData uri="http://schemas.openxmlformats.org/drawingml/2006/table">
            <a:tbl>
              <a:tblPr firstRow="1" bandRow="1">
                <a:tableStyleId>{775DCB02-9BB8-47FD-8907-85C794F793BA}</a:tableStyleId>
              </a:tblPr>
              <a:tblGrid>
                <a:gridCol w="1467465">
                  <a:extLst>
                    <a:ext uri="{9D8B030D-6E8A-4147-A177-3AD203B41FA5}">
                      <a16:colId xmlns:a16="http://schemas.microsoft.com/office/drawing/2014/main" val="2199323626"/>
                    </a:ext>
                  </a:extLst>
                </a:gridCol>
                <a:gridCol w="1691148">
                  <a:extLst>
                    <a:ext uri="{9D8B030D-6E8A-4147-A177-3AD203B41FA5}">
                      <a16:colId xmlns:a16="http://schemas.microsoft.com/office/drawing/2014/main" val="193869051"/>
                    </a:ext>
                  </a:extLst>
                </a:gridCol>
                <a:gridCol w="1076017">
                  <a:extLst>
                    <a:ext uri="{9D8B030D-6E8A-4147-A177-3AD203B41FA5}">
                      <a16:colId xmlns:a16="http://schemas.microsoft.com/office/drawing/2014/main" val="3531382481"/>
                    </a:ext>
                  </a:extLst>
                </a:gridCol>
                <a:gridCol w="1504746">
                  <a:extLst>
                    <a:ext uri="{9D8B030D-6E8A-4147-A177-3AD203B41FA5}">
                      <a16:colId xmlns:a16="http://schemas.microsoft.com/office/drawing/2014/main" val="2193484750"/>
                    </a:ext>
                  </a:extLst>
                </a:gridCol>
                <a:gridCol w="1448825">
                  <a:extLst>
                    <a:ext uri="{9D8B030D-6E8A-4147-A177-3AD203B41FA5}">
                      <a16:colId xmlns:a16="http://schemas.microsoft.com/office/drawing/2014/main" val="1175858641"/>
                    </a:ext>
                  </a:extLst>
                </a:gridCol>
              </a:tblGrid>
              <a:tr h="467501">
                <a:tc>
                  <a:txBody>
                    <a:bodyPr/>
                    <a:lstStyle/>
                    <a:p>
                      <a:pPr algn="l" fontAlgn="b"/>
                      <a:endParaRPr lang="en-US" sz="2100" b="1" i="0" u="none" strike="noStrike">
                        <a:solidFill>
                          <a:sysClr val="windowText" lastClr="000000"/>
                        </a:solidFill>
                        <a:effectLst/>
                        <a:latin typeface="Calibri" panose="020F0502020204030204" pitchFamily="34" charset="0"/>
                      </a:endParaRPr>
                    </a:p>
                  </a:txBody>
                  <a:tcPr marL="11184" marR="11184" marT="11184" marB="0" anchor="b">
                    <a:solidFill>
                      <a:schemeClr val="accent3"/>
                    </a:solidFill>
                  </a:tcPr>
                </a:tc>
                <a:tc>
                  <a:txBody>
                    <a:bodyPr/>
                    <a:lstStyle/>
                    <a:p>
                      <a:pPr algn="ctr" fontAlgn="b"/>
                      <a:r>
                        <a:rPr lang="en-US" sz="2600" b="1" u="none" strike="noStrike">
                          <a:solidFill>
                            <a:sysClr val="windowText" lastClr="000000"/>
                          </a:solidFill>
                          <a:effectLst/>
                        </a:rPr>
                        <a:t>precision</a:t>
                      </a:r>
                      <a:endParaRPr lang="en-US" sz="26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600" b="1" u="none" strike="noStrike">
                          <a:solidFill>
                            <a:sysClr val="windowText" lastClr="000000"/>
                          </a:solidFill>
                          <a:effectLst/>
                        </a:rPr>
                        <a:t>recall</a:t>
                      </a:r>
                      <a:endParaRPr lang="en-US" sz="26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600" b="1" u="none" strike="noStrike">
                          <a:solidFill>
                            <a:sysClr val="windowText" lastClr="000000"/>
                          </a:solidFill>
                          <a:effectLst/>
                        </a:rPr>
                        <a:t>f1-score</a:t>
                      </a:r>
                      <a:endParaRPr lang="en-US" sz="26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600" b="1" u="none" strike="noStrike">
                          <a:solidFill>
                            <a:sysClr val="windowText" lastClr="000000"/>
                          </a:solidFill>
                          <a:effectLst/>
                        </a:rPr>
                        <a:t>support</a:t>
                      </a:r>
                      <a:endParaRPr lang="en-US" sz="26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extLst>
                  <a:ext uri="{0D108BD9-81ED-4DB2-BD59-A6C34878D82A}">
                    <a16:rowId xmlns:a16="http://schemas.microsoft.com/office/drawing/2014/main" val="3644511101"/>
                  </a:ext>
                </a:extLst>
              </a:tr>
              <a:tr h="378027">
                <a:tc>
                  <a:txBody>
                    <a:bodyPr/>
                    <a:lstStyle/>
                    <a:p>
                      <a:pPr algn="ctr" fontAlgn="b"/>
                      <a:r>
                        <a:rPr lang="en-US" sz="2100" b="1" u="none" strike="noStrike">
                          <a:solidFill>
                            <a:sysClr val="windowText" lastClr="000000"/>
                          </a:solidFill>
                          <a:effectLst/>
                        </a:rPr>
                        <a:t>1</a:t>
                      </a:r>
                      <a:endParaRPr lang="en-US" sz="21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100" b="1" u="none" strike="noStrike">
                          <a:solidFill>
                            <a:sysClr val="windowText" lastClr="000000"/>
                          </a:solidFill>
                          <a:effectLst/>
                        </a:rPr>
                        <a:t>0.760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0.590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0.660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14449</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extLst>
                  <a:ext uri="{0D108BD9-81ED-4DB2-BD59-A6C34878D82A}">
                    <a16:rowId xmlns:a16="http://schemas.microsoft.com/office/drawing/2014/main" val="426139754"/>
                  </a:ext>
                </a:extLst>
              </a:tr>
              <a:tr h="378027">
                <a:tc>
                  <a:txBody>
                    <a:bodyPr/>
                    <a:lstStyle/>
                    <a:p>
                      <a:pPr algn="ctr" fontAlgn="b"/>
                      <a:r>
                        <a:rPr lang="en-US" sz="2100" b="1" u="none" strike="noStrike">
                          <a:solidFill>
                            <a:sysClr val="windowText" lastClr="000000"/>
                          </a:solidFill>
                          <a:effectLst/>
                        </a:rPr>
                        <a:t>2</a:t>
                      </a:r>
                      <a:endParaRPr lang="en-US" sz="21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100" b="1" u="none" strike="noStrike">
                          <a:solidFill>
                            <a:sysClr val="windowText" lastClr="000000"/>
                          </a:solidFill>
                          <a:effectLst/>
                        </a:rPr>
                        <a:t>0.660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0.820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0.730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14383</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extLst>
                  <a:ext uri="{0D108BD9-81ED-4DB2-BD59-A6C34878D82A}">
                    <a16:rowId xmlns:a16="http://schemas.microsoft.com/office/drawing/2014/main" val="345908950"/>
                  </a:ext>
                </a:extLst>
              </a:tr>
              <a:tr h="378027">
                <a:tc>
                  <a:txBody>
                    <a:bodyPr/>
                    <a:lstStyle/>
                    <a:p>
                      <a:pPr algn="ctr" fontAlgn="b"/>
                      <a:r>
                        <a:rPr lang="en-US" sz="2100" b="1" u="none" strike="noStrike">
                          <a:solidFill>
                            <a:sysClr val="windowText" lastClr="000000"/>
                          </a:solidFill>
                          <a:effectLst/>
                        </a:rPr>
                        <a:t>micro avg</a:t>
                      </a:r>
                      <a:endParaRPr lang="en-US" sz="21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100" b="1" u="none" strike="noStrike">
                          <a:solidFill>
                            <a:sysClr val="windowText" lastClr="000000"/>
                          </a:solidFill>
                          <a:effectLst/>
                        </a:rPr>
                        <a:t>0.700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0.700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0.700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28832</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extLst>
                  <a:ext uri="{0D108BD9-81ED-4DB2-BD59-A6C34878D82A}">
                    <a16:rowId xmlns:a16="http://schemas.microsoft.com/office/drawing/2014/main" val="2116931893"/>
                  </a:ext>
                </a:extLst>
              </a:tr>
              <a:tr h="378027">
                <a:tc>
                  <a:txBody>
                    <a:bodyPr/>
                    <a:lstStyle/>
                    <a:p>
                      <a:pPr algn="ctr" fontAlgn="b"/>
                      <a:r>
                        <a:rPr lang="en-US" sz="2100" b="1" u="none" strike="noStrike">
                          <a:solidFill>
                            <a:sysClr val="windowText" lastClr="000000"/>
                          </a:solidFill>
                          <a:effectLst/>
                        </a:rPr>
                        <a:t>Macro avg</a:t>
                      </a:r>
                      <a:endParaRPr lang="en-US" sz="21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100" b="1" u="none" strike="noStrike">
                          <a:solidFill>
                            <a:sysClr val="windowText" lastClr="000000"/>
                          </a:solidFill>
                          <a:effectLst/>
                        </a:rPr>
                        <a:t>0.710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0.700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0.700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28832</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extLst>
                  <a:ext uri="{0D108BD9-81ED-4DB2-BD59-A6C34878D82A}">
                    <a16:rowId xmlns:a16="http://schemas.microsoft.com/office/drawing/2014/main" val="2643504242"/>
                  </a:ext>
                </a:extLst>
              </a:tr>
              <a:tr h="691186">
                <a:tc>
                  <a:txBody>
                    <a:bodyPr/>
                    <a:lstStyle/>
                    <a:p>
                      <a:pPr algn="ctr" fontAlgn="b"/>
                      <a:r>
                        <a:rPr lang="en-US" sz="2100" b="1" u="none" strike="noStrike">
                          <a:solidFill>
                            <a:sysClr val="windowText" lastClr="000000"/>
                          </a:solidFill>
                          <a:effectLst/>
                        </a:rPr>
                        <a:t>Weighted avg</a:t>
                      </a:r>
                      <a:endParaRPr lang="en-US" sz="2100" b="1" i="0" u="none" strike="noStrike">
                        <a:solidFill>
                          <a:sysClr val="windowText" lastClr="000000"/>
                        </a:solidFill>
                        <a:effectLst/>
                        <a:latin typeface="Calibri" panose="020F0502020204030204" pitchFamily="34" charset="0"/>
                      </a:endParaRPr>
                    </a:p>
                  </a:txBody>
                  <a:tcPr marL="11184" marR="11184" marT="11184" marB="0" anchor="ctr">
                    <a:solidFill>
                      <a:schemeClr val="accent3"/>
                    </a:solidFill>
                  </a:tcPr>
                </a:tc>
                <a:tc>
                  <a:txBody>
                    <a:bodyPr/>
                    <a:lstStyle/>
                    <a:p>
                      <a:pPr algn="ctr" fontAlgn="b"/>
                      <a:r>
                        <a:rPr lang="en-US" sz="2100" b="1" u="none" strike="noStrike">
                          <a:solidFill>
                            <a:sysClr val="windowText" lastClr="000000"/>
                          </a:solidFill>
                          <a:effectLst/>
                        </a:rPr>
                        <a:t>0.710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0.700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0.700</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tc>
                  <a:txBody>
                    <a:bodyPr/>
                    <a:lstStyle/>
                    <a:p>
                      <a:pPr algn="ctr" fontAlgn="b"/>
                      <a:r>
                        <a:rPr lang="en-US" sz="2100" b="1" u="none" strike="noStrike">
                          <a:solidFill>
                            <a:sysClr val="windowText" lastClr="000000"/>
                          </a:solidFill>
                          <a:effectLst/>
                        </a:rPr>
                        <a:t>28832</a:t>
                      </a:r>
                      <a:endParaRPr lang="en-US" sz="2100" b="1" i="0" u="none" strike="noStrike">
                        <a:solidFill>
                          <a:sysClr val="windowText" lastClr="000000"/>
                        </a:solidFill>
                        <a:effectLst/>
                        <a:latin typeface="Calibri" panose="020F0502020204030204" pitchFamily="34" charset="0"/>
                      </a:endParaRPr>
                    </a:p>
                  </a:txBody>
                  <a:tcPr marL="11184" marR="11184" marT="11184" marB="0" anchor="ctr"/>
                </a:tc>
                <a:extLst>
                  <a:ext uri="{0D108BD9-81ED-4DB2-BD59-A6C34878D82A}">
                    <a16:rowId xmlns:a16="http://schemas.microsoft.com/office/drawing/2014/main" val="3205499501"/>
                  </a:ext>
                </a:extLst>
              </a:tr>
            </a:tbl>
          </a:graphicData>
        </a:graphic>
      </p:graphicFrame>
    </p:spTree>
    <p:extLst>
      <p:ext uri="{BB962C8B-B14F-4D97-AF65-F5344CB8AC3E}">
        <p14:creationId xmlns:p14="http://schemas.microsoft.com/office/powerpoint/2010/main" val="17400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41FA0-A9EC-4601-B10B-27095A2F8D20}"/>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Modeling – Support Vector Machine</a:t>
            </a:r>
          </a:p>
        </p:txBody>
      </p:sp>
      <p:pic>
        <p:nvPicPr>
          <p:cNvPr id="8" name="Graphic 7" descr="Devices">
            <a:extLst>
              <a:ext uri="{FF2B5EF4-FFF2-40B4-BE49-F238E27FC236}">
                <a16:creationId xmlns:a16="http://schemas.microsoft.com/office/drawing/2014/main" id="{78DDAC0A-0785-4D01-9F80-D020CB9B76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4" name="Rectangle 3">
            <a:extLst>
              <a:ext uri="{FF2B5EF4-FFF2-40B4-BE49-F238E27FC236}">
                <a16:creationId xmlns:a16="http://schemas.microsoft.com/office/drawing/2014/main" id="{6984CEAA-7132-4C1E-9A66-33907E16EABD}"/>
              </a:ext>
            </a:extLst>
          </p:cNvPr>
          <p:cNvSpPr/>
          <p:nvPr/>
        </p:nvSpPr>
        <p:spPr>
          <a:xfrm>
            <a:off x="6090574"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a:solidFill>
                  <a:schemeClr val="tx2"/>
                </a:solidFill>
              </a:rPr>
              <a:t>Models train with ‘linear’, ‘radial-based (rbf)’, ‘polynomial’ and ‘sigmoid’ kernel functions </a:t>
            </a:r>
          </a:p>
          <a:p>
            <a:pPr marL="457200" indent="-228600">
              <a:lnSpc>
                <a:spcPct val="90000"/>
              </a:lnSpc>
              <a:spcAft>
                <a:spcPts val="600"/>
              </a:spcAft>
              <a:buFont typeface="Arial" panose="020B0604020202020204" pitchFamily="34" charset="0"/>
              <a:buChar char="•"/>
            </a:pPr>
            <a:r>
              <a:rPr lang="en-US" sz="1700">
                <a:solidFill>
                  <a:schemeClr val="tx2"/>
                </a:solidFill>
              </a:rPr>
              <a:t>‘Test Accuracy for SVM with RBF kernel: 0.7075594401956193</a:t>
            </a:r>
          </a:p>
          <a:p>
            <a:pPr marL="457200" indent="-228600">
              <a:lnSpc>
                <a:spcPct val="90000"/>
              </a:lnSpc>
              <a:spcAft>
                <a:spcPts val="600"/>
              </a:spcAft>
              <a:buFont typeface="Arial" panose="020B0604020202020204" pitchFamily="34" charset="0"/>
              <a:buChar char="•"/>
            </a:pPr>
            <a:r>
              <a:rPr lang="en-US" sz="1700">
                <a:solidFill>
                  <a:schemeClr val="tx2"/>
                </a:solidFill>
              </a:rPr>
              <a:t>Test Accuracy for SVM with Polynomial kernel: 0.7079756516310286</a:t>
            </a:r>
          </a:p>
          <a:p>
            <a:pPr marL="457200" indent="-228600">
              <a:lnSpc>
                <a:spcPct val="90000"/>
              </a:lnSpc>
              <a:spcAft>
                <a:spcPts val="600"/>
              </a:spcAft>
              <a:buFont typeface="Arial" panose="020B0604020202020204" pitchFamily="34" charset="0"/>
              <a:buChar char="•"/>
            </a:pPr>
            <a:r>
              <a:rPr lang="en-US" sz="1700">
                <a:solidFill>
                  <a:schemeClr val="tx2"/>
                </a:solidFill>
              </a:rPr>
              <a:t>Test Accuracy for SVM with Sigmoid kernel: 0.6331096196868009</a:t>
            </a:r>
          </a:p>
          <a:p>
            <a:pPr marL="457200" indent="-228600">
              <a:lnSpc>
                <a:spcPct val="90000"/>
              </a:lnSpc>
              <a:spcAft>
                <a:spcPts val="600"/>
              </a:spcAft>
              <a:buFont typeface="Arial" panose="020B0604020202020204" pitchFamily="34" charset="0"/>
              <a:buChar char="•"/>
            </a:pPr>
            <a:r>
              <a:rPr lang="en-US" sz="1700">
                <a:solidFill>
                  <a:schemeClr val="tx2"/>
                </a:solidFill>
              </a:rPr>
              <a:t>Test Accuracy for SVM with Linear kernel: 0.7044378544300505 </a:t>
            </a:r>
          </a:p>
          <a:p>
            <a:pPr marL="285750" indent="-228600">
              <a:lnSpc>
                <a:spcPct val="90000"/>
              </a:lnSpc>
              <a:spcAft>
                <a:spcPts val="600"/>
              </a:spcAft>
              <a:buFont typeface="Arial" panose="020B0604020202020204" pitchFamily="34" charset="0"/>
              <a:buChar char="•"/>
            </a:pPr>
            <a:endParaRPr lang="en-US" sz="1700">
              <a:solidFill>
                <a:schemeClr val="tx2"/>
              </a:solidFill>
            </a:endParaRPr>
          </a:p>
          <a:p>
            <a:pPr marL="285750" indent="-228600">
              <a:lnSpc>
                <a:spcPct val="90000"/>
              </a:lnSpc>
              <a:spcAft>
                <a:spcPts val="600"/>
              </a:spcAft>
              <a:buFont typeface="Arial" panose="020B0604020202020204" pitchFamily="34" charset="0"/>
              <a:buChar char="•"/>
            </a:pPr>
            <a:r>
              <a:rPr lang="en-US" sz="1700">
                <a:solidFill>
                  <a:schemeClr val="tx2"/>
                </a:solidFill>
              </a:rPr>
              <a:t>‘linear’ model selected due to accuracy and slightly more balance predictions between target classes</a:t>
            </a:r>
          </a:p>
        </p:txBody>
      </p:sp>
      <p:grpSp>
        <p:nvGrpSpPr>
          <p:cNvPr id="20" name="Group 1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6" name="Freeform: Shape 1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25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15406-B7AA-4F98-8109-4759852ABC42}"/>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rgbClr val="FFFFFF"/>
                </a:solidFill>
              </a:rPr>
              <a:t>Modeling  Logistic Regression</a:t>
            </a:r>
          </a:p>
        </p:txBody>
      </p:sp>
      <p:pic>
        <p:nvPicPr>
          <p:cNvPr id="3" name="Picture 2">
            <a:extLst>
              <a:ext uri="{FF2B5EF4-FFF2-40B4-BE49-F238E27FC236}">
                <a16:creationId xmlns:a16="http://schemas.microsoft.com/office/drawing/2014/main" id="{056AC33F-6A0F-43A3-BB97-5EA04A9AF5A3}"/>
              </a:ext>
            </a:extLst>
          </p:cNvPr>
          <p:cNvPicPr>
            <a:picLocks noChangeAspect="1"/>
          </p:cNvPicPr>
          <p:nvPr/>
        </p:nvPicPr>
        <p:blipFill rotWithShape="1">
          <a:blip r:embed="rId2"/>
          <a:srcRect r="12255" b="1"/>
          <a:stretch/>
        </p:blipFill>
        <p:spPr>
          <a:xfrm>
            <a:off x="841248" y="2516777"/>
            <a:ext cx="6236208" cy="3660185"/>
          </a:xfrm>
          <a:prstGeom prst="rect">
            <a:avLst/>
          </a:prstGeom>
        </p:spPr>
      </p:pic>
      <p:sp>
        <p:nvSpPr>
          <p:cNvPr id="4" name="Rectangle 3">
            <a:extLst>
              <a:ext uri="{FF2B5EF4-FFF2-40B4-BE49-F238E27FC236}">
                <a16:creationId xmlns:a16="http://schemas.microsoft.com/office/drawing/2014/main" id="{14AF9CA3-6932-41B7-84AA-93BBC8B54F2C}"/>
              </a:ext>
            </a:extLst>
          </p:cNvPr>
          <p:cNvSpPr/>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Models trained for ‘liblinear’, ‘newton-cg’ and ‘sag’ solver functions </a:t>
            </a:r>
          </a:p>
          <a:p>
            <a:pPr indent="-228600">
              <a:lnSpc>
                <a:spcPct val="90000"/>
              </a:lnSpc>
              <a:spcAft>
                <a:spcPts val="600"/>
              </a:spcAft>
              <a:buFont typeface="Arial" panose="020B0604020202020204" pitchFamily="34" charset="0"/>
              <a:buChar char="•"/>
            </a:pPr>
            <a:r>
              <a:rPr lang="en-US" sz="2000"/>
              <a:t>C parameter optimized for selected ‘liblinear’ model by iterating through values and plotting log-loss </a:t>
            </a:r>
          </a:p>
          <a:p>
            <a:pPr indent="-228600">
              <a:lnSpc>
                <a:spcPct val="90000"/>
              </a:lnSpc>
              <a:spcAft>
                <a:spcPts val="600"/>
              </a:spcAft>
              <a:buFont typeface="Arial" panose="020B0604020202020204" pitchFamily="34" charset="0"/>
              <a:buChar char="•"/>
            </a:pPr>
            <a:r>
              <a:rPr lang="en-US" sz="2000"/>
              <a:t>The best result is 0.5412 where C= 0.0699</a:t>
            </a:r>
          </a:p>
          <a:p>
            <a:pPr indent="-228600">
              <a:lnSpc>
                <a:spcPct val="90000"/>
              </a:lnSpc>
              <a:spcAft>
                <a:spcPts val="600"/>
              </a:spcAft>
              <a:buFont typeface="Arial" panose="020B0604020202020204" pitchFamily="34" charset="0"/>
              <a:buChar char="•"/>
            </a:pPr>
            <a:r>
              <a:rPr lang="en-US" sz="2000"/>
              <a:t>Final C value taken as 0.069 due to higher overall prediction accuracy</a:t>
            </a:r>
          </a:p>
        </p:txBody>
      </p:sp>
    </p:spTree>
    <p:extLst>
      <p:ext uri="{BB962C8B-B14F-4D97-AF65-F5344CB8AC3E}">
        <p14:creationId xmlns:p14="http://schemas.microsoft.com/office/powerpoint/2010/main" val="291912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38610-4C9A-47ED-ACBD-43935E1D623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Study</a:t>
            </a:r>
          </a:p>
        </p:txBody>
      </p:sp>
      <p:pic>
        <p:nvPicPr>
          <p:cNvPr id="6" name="Picture 5">
            <a:extLst>
              <a:ext uri="{FF2B5EF4-FFF2-40B4-BE49-F238E27FC236}">
                <a16:creationId xmlns:a16="http://schemas.microsoft.com/office/drawing/2014/main" id="{BF15498A-476A-48A5-AB74-EDF70DD3D580}"/>
              </a:ext>
            </a:extLst>
          </p:cNvPr>
          <p:cNvPicPr/>
          <p:nvPr/>
        </p:nvPicPr>
        <p:blipFill>
          <a:blip r:embed="rId2"/>
          <a:stretch>
            <a:fillRect/>
          </a:stretch>
        </p:blipFill>
        <p:spPr>
          <a:xfrm>
            <a:off x="320040" y="1433019"/>
            <a:ext cx="3425609" cy="1747060"/>
          </a:xfrm>
          <a:prstGeom prst="rect">
            <a:avLst/>
          </a:prstGeom>
        </p:spPr>
      </p:pic>
      <p:pic>
        <p:nvPicPr>
          <p:cNvPr id="5" name="Picture 4">
            <a:extLst>
              <a:ext uri="{FF2B5EF4-FFF2-40B4-BE49-F238E27FC236}">
                <a16:creationId xmlns:a16="http://schemas.microsoft.com/office/drawing/2014/main" id="{0F878BE7-F734-431A-873C-5A8752A4D618}"/>
              </a:ext>
            </a:extLst>
          </p:cNvPr>
          <p:cNvPicPr/>
          <p:nvPr/>
        </p:nvPicPr>
        <p:blipFill>
          <a:blip r:embed="rId3"/>
          <a:stretch>
            <a:fillRect/>
          </a:stretch>
        </p:blipFill>
        <p:spPr>
          <a:xfrm>
            <a:off x="4385729" y="1491135"/>
            <a:ext cx="3433324" cy="1630828"/>
          </a:xfrm>
          <a:prstGeom prst="rect">
            <a:avLst/>
          </a:prstGeom>
        </p:spPr>
      </p:pic>
      <p:cxnSp>
        <p:nvCxnSpPr>
          <p:cNvPr id="27" name="Straight Connector 26">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059BF63-313A-438B-8D29-BFD1778BE2C2}"/>
              </a:ext>
            </a:extLst>
          </p:cNvPr>
          <p:cNvPicPr>
            <a:picLocks noGrp="1"/>
          </p:cNvPicPr>
          <p:nvPr>
            <p:ph idx="1"/>
          </p:nvPr>
        </p:nvPicPr>
        <p:blipFill>
          <a:blip r:embed="rId4"/>
          <a:stretch>
            <a:fillRect/>
          </a:stretch>
        </p:blipFill>
        <p:spPr>
          <a:xfrm>
            <a:off x="8449725" y="1361607"/>
            <a:ext cx="3423916" cy="1934512"/>
          </a:xfrm>
          <a:prstGeom prst="rect">
            <a:avLst/>
          </a:prstGeom>
        </p:spPr>
      </p:pic>
      <p:cxnSp>
        <p:nvCxnSpPr>
          <p:cNvPr id="29" name="Straight Connector 28">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04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D6482D0-D590-4279-A42C-7DF1CB150DB9}"/>
              </a:ext>
            </a:extLst>
          </p:cNvPr>
          <p:cNvSpPr>
            <a:spLocks noGrp="1"/>
          </p:cNvSpPr>
          <p:nvPr>
            <p:ph type="title"/>
          </p:nvPr>
        </p:nvSpPr>
        <p:spPr>
          <a:xfrm>
            <a:off x="888631" y="4760132"/>
            <a:ext cx="3947420" cy="1777829"/>
          </a:xfrm>
        </p:spPr>
        <p:txBody>
          <a:bodyPr vert="horz" lIns="91440" tIns="45720" rIns="91440" bIns="45720" rtlCol="0" anchor="ctr">
            <a:normAutofit/>
          </a:bodyPr>
          <a:lstStyle/>
          <a:p>
            <a:r>
              <a:rPr lang="en-US" sz="4000" b="1" kern="1200">
                <a:solidFill>
                  <a:schemeClr val="tx1"/>
                </a:solidFill>
                <a:latin typeface="+mj-lt"/>
                <a:ea typeface="+mj-ea"/>
                <a:cs typeface="+mj-cs"/>
              </a:rPr>
              <a:t>Results</a:t>
            </a:r>
          </a:p>
        </p:txBody>
      </p:sp>
      <p:sp>
        <p:nvSpPr>
          <p:cNvPr id="57" name="Freeform: Shape 56">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Rectangle 2">
            <a:extLst>
              <a:ext uri="{FF2B5EF4-FFF2-40B4-BE49-F238E27FC236}">
                <a16:creationId xmlns:a16="http://schemas.microsoft.com/office/drawing/2014/main" id="{0A0D1C79-087F-47D7-965F-506D280E2EF2}"/>
              </a:ext>
            </a:extLst>
          </p:cNvPr>
          <p:cNvSpPr/>
          <p:nvPr/>
        </p:nvSpPr>
        <p:spPr>
          <a:xfrm>
            <a:off x="5118447" y="4767660"/>
            <a:ext cx="6281873" cy="17703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Performance metrics consistent across all models – unexpected </a:t>
            </a:r>
          </a:p>
          <a:p>
            <a:pPr indent="-228600">
              <a:lnSpc>
                <a:spcPct val="90000"/>
              </a:lnSpc>
              <a:spcAft>
                <a:spcPts val="600"/>
              </a:spcAft>
              <a:buFont typeface="Arial" panose="020B0604020202020204" pitchFamily="34" charset="0"/>
              <a:buChar char="•"/>
            </a:pPr>
            <a:r>
              <a:rPr lang="en-US" sz="1700"/>
              <a:t> Likely due to the specific features selected; some disorder still exists resulting in maximum achievable accuracy near 0.70 </a:t>
            </a:r>
          </a:p>
          <a:p>
            <a:pPr indent="-228600">
              <a:lnSpc>
                <a:spcPct val="90000"/>
              </a:lnSpc>
              <a:spcAft>
                <a:spcPts val="600"/>
              </a:spcAft>
              <a:buFont typeface="Arial" panose="020B0604020202020204" pitchFamily="34" charset="0"/>
              <a:buChar char="•"/>
            </a:pPr>
            <a:r>
              <a:rPr lang="en-US" sz="1700"/>
              <a:t> Logistic Regression model performed best in 2 of 5 metrics; KNN in other 2; SVM 1</a:t>
            </a:r>
          </a:p>
          <a:p>
            <a:pPr indent="-228600">
              <a:lnSpc>
                <a:spcPct val="90000"/>
              </a:lnSpc>
              <a:spcAft>
                <a:spcPts val="600"/>
              </a:spcAft>
              <a:buFont typeface="Arial" panose="020B0604020202020204" pitchFamily="34" charset="0"/>
              <a:buChar char="•"/>
            </a:pPr>
            <a:endParaRPr lang="en-US" sz="1700"/>
          </a:p>
        </p:txBody>
      </p:sp>
      <p:pic>
        <p:nvPicPr>
          <p:cNvPr id="4" name="Picture 3">
            <a:extLst>
              <a:ext uri="{FF2B5EF4-FFF2-40B4-BE49-F238E27FC236}">
                <a16:creationId xmlns:a16="http://schemas.microsoft.com/office/drawing/2014/main" id="{6C29C2E4-742A-4202-B258-56B5A6CD4DF7}"/>
              </a:ext>
            </a:extLst>
          </p:cNvPr>
          <p:cNvPicPr>
            <a:picLocks noChangeAspect="1"/>
          </p:cNvPicPr>
          <p:nvPr/>
        </p:nvPicPr>
        <p:blipFill>
          <a:blip r:embed="rId2"/>
          <a:stretch>
            <a:fillRect/>
          </a:stretch>
        </p:blipFill>
        <p:spPr>
          <a:xfrm>
            <a:off x="2204891" y="1552667"/>
            <a:ext cx="8088095" cy="1875501"/>
          </a:xfrm>
          <a:prstGeom prst="rect">
            <a:avLst/>
          </a:prstGeom>
        </p:spPr>
      </p:pic>
    </p:spTree>
    <p:extLst>
      <p:ext uri="{BB962C8B-B14F-4D97-AF65-F5344CB8AC3E}">
        <p14:creationId xmlns:p14="http://schemas.microsoft.com/office/powerpoint/2010/main" val="116564460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00A5D9-5B0E-47AA-A39C-9674B7734F6B}"/>
              </a:ext>
            </a:extLst>
          </p:cNvPr>
          <p:cNvSpPr>
            <a:spLocks noGrp="1"/>
          </p:cNvSpPr>
          <p:nvPr>
            <p:ph type="title"/>
          </p:nvPr>
        </p:nvSpPr>
        <p:spPr>
          <a:xfrm>
            <a:off x="838200" y="365125"/>
            <a:ext cx="5393361" cy="530225"/>
          </a:xfrm>
        </p:spPr>
        <p:txBody>
          <a:bodyPr vert="horz" lIns="91440" tIns="45720" rIns="91440" bIns="45720" rtlCol="0" anchor="ctr">
            <a:normAutofit fontScale="90000"/>
          </a:bodyPr>
          <a:lstStyle/>
          <a:p>
            <a:r>
              <a:rPr lang="en-US" sz="4800" b="1" kern="1200" dirty="0">
                <a:solidFill>
                  <a:schemeClr val="tx1"/>
                </a:solidFill>
                <a:latin typeface="+mj-lt"/>
                <a:ea typeface="+mj-ea"/>
                <a:cs typeface="+mj-cs"/>
              </a:rPr>
              <a:t>Conclusions</a:t>
            </a:r>
          </a:p>
        </p:txBody>
      </p:sp>
      <p:sp>
        <p:nvSpPr>
          <p:cNvPr id="45" name="Freeform: Shape 4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2">
            <a:extLst>
              <a:ext uri="{FF2B5EF4-FFF2-40B4-BE49-F238E27FC236}">
                <a16:creationId xmlns:a16="http://schemas.microsoft.com/office/drawing/2014/main" id="{B9ECE6DA-BB9F-452D-B836-49CB890EFA82}"/>
              </a:ext>
            </a:extLst>
          </p:cNvPr>
          <p:cNvSpPr/>
          <p:nvPr/>
        </p:nvSpPr>
        <p:spPr>
          <a:xfrm>
            <a:off x="838200" y="1825625"/>
            <a:ext cx="5393361"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100" dirty="0"/>
              <a:t>4 models built to predict collision severity using data from Seattle DOT and popular classification algorithms </a:t>
            </a:r>
          </a:p>
          <a:p>
            <a:pPr indent="-228600">
              <a:lnSpc>
                <a:spcPct val="90000"/>
              </a:lnSpc>
              <a:spcAft>
                <a:spcPts val="600"/>
              </a:spcAft>
              <a:buFont typeface="Arial" panose="020B0604020202020204" pitchFamily="34" charset="0"/>
              <a:buChar char="•"/>
            </a:pPr>
            <a:r>
              <a:rPr lang="en-US" sz="1100" dirty="0"/>
              <a:t> 	Prediction accuracy over 0.71 for each </a:t>
            </a:r>
          </a:p>
          <a:p>
            <a:pPr indent="-228600">
              <a:lnSpc>
                <a:spcPct val="90000"/>
              </a:lnSpc>
              <a:spcAft>
                <a:spcPts val="600"/>
              </a:spcAft>
              <a:buFont typeface="Arial" panose="020B0604020202020204" pitchFamily="34" charset="0"/>
              <a:buChar char="•"/>
            </a:pPr>
            <a:r>
              <a:rPr lang="en-US" sz="1100" dirty="0"/>
              <a:t> 	Slight variations in sensitivity to predicting more severe collisions </a:t>
            </a:r>
          </a:p>
          <a:p>
            <a:pPr indent="-228600">
              <a:lnSpc>
                <a:spcPct val="90000"/>
              </a:lnSpc>
              <a:spcAft>
                <a:spcPts val="600"/>
              </a:spcAft>
              <a:buFont typeface="Arial" panose="020B0604020202020204" pitchFamily="34" charset="0"/>
              <a:buChar char="•"/>
            </a:pPr>
            <a:endParaRPr lang="en-US" sz="1100" dirty="0"/>
          </a:p>
          <a:p>
            <a:pPr marL="285750" indent="-228600">
              <a:lnSpc>
                <a:spcPct val="90000"/>
              </a:lnSpc>
              <a:spcAft>
                <a:spcPts val="600"/>
              </a:spcAft>
              <a:buFont typeface="Arial" panose="020B0604020202020204" pitchFamily="34" charset="0"/>
              <a:buChar char="•"/>
            </a:pPr>
            <a:r>
              <a:rPr lang="en-US" sz="1100" dirty="0"/>
              <a:t> Optimum model could depend on: </a:t>
            </a:r>
          </a:p>
          <a:p>
            <a:pPr indent="-228600">
              <a:lnSpc>
                <a:spcPct val="90000"/>
              </a:lnSpc>
              <a:spcAft>
                <a:spcPts val="600"/>
              </a:spcAft>
              <a:buFont typeface="Arial" panose="020B0604020202020204" pitchFamily="34" charset="0"/>
              <a:buChar char="•"/>
            </a:pPr>
            <a:r>
              <a:rPr lang="en-US" sz="1100" dirty="0"/>
              <a:t> 	Conservative or liberal requirements re: impact of severe collisions</a:t>
            </a:r>
          </a:p>
          <a:p>
            <a:pPr indent="-228600">
              <a:lnSpc>
                <a:spcPct val="90000"/>
              </a:lnSpc>
              <a:spcAft>
                <a:spcPts val="600"/>
              </a:spcAft>
              <a:buFont typeface="Arial" panose="020B0604020202020204" pitchFamily="34" charset="0"/>
              <a:buChar char="•"/>
            </a:pPr>
            <a:r>
              <a:rPr lang="en-US" sz="1100" dirty="0"/>
              <a:t>	Time consumption: KNN, SVM and Decision Tree models were slow to process </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r>
              <a:rPr lang="en-US" sz="1100" dirty="0"/>
              <a:t> Next steps: </a:t>
            </a:r>
          </a:p>
          <a:p>
            <a:pPr indent="-228600">
              <a:lnSpc>
                <a:spcPct val="90000"/>
              </a:lnSpc>
              <a:spcAft>
                <a:spcPts val="600"/>
              </a:spcAft>
              <a:buFont typeface="Arial" panose="020B0604020202020204" pitchFamily="34" charset="0"/>
              <a:buChar char="•"/>
            </a:pPr>
            <a:endParaRPr lang="en-US" sz="1100" dirty="0"/>
          </a:p>
          <a:p>
            <a:pPr marL="285750" indent="-228600">
              <a:lnSpc>
                <a:spcPct val="90000"/>
              </a:lnSpc>
              <a:spcAft>
                <a:spcPts val="600"/>
              </a:spcAft>
              <a:buFont typeface="Arial" panose="020B0604020202020204" pitchFamily="34" charset="0"/>
              <a:buChar char="•"/>
            </a:pPr>
            <a:r>
              <a:rPr lang="en-US" sz="1100" dirty="0"/>
              <a:t>The thing is, traffic collisions aren't accidents - they're preventable through smarter street design, targeted enforcement, partnerships, and thoughtful public engagement. Together, we can make Seattle's streets safer for everyone</a:t>
            </a:r>
          </a:p>
          <a:p>
            <a:pPr marL="285750" indent="-228600">
              <a:lnSpc>
                <a:spcPct val="90000"/>
              </a:lnSpc>
              <a:spcAft>
                <a:spcPts val="600"/>
              </a:spcAft>
              <a:buFont typeface="Arial" panose="020B0604020202020204" pitchFamily="34" charset="0"/>
              <a:buChar char="•"/>
            </a:pPr>
            <a:r>
              <a:rPr lang="en-US" sz="1100" dirty="0"/>
              <a:t> Alternative features could be used from the same dataset </a:t>
            </a:r>
          </a:p>
          <a:p>
            <a:pPr marL="285750" indent="-228600">
              <a:lnSpc>
                <a:spcPct val="90000"/>
              </a:lnSpc>
              <a:spcAft>
                <a:spcPts val="600"/>
              </a:spcAft>
              <a:buFont typeface="Arial" panose="020B0604020202020204" pitchFamily="34" charset="0"/>
              <a:buChar char="•"/>
            </a:pPr>
            <a:r>
              <a:rPr lang="en-US" sz="1100" dirty="0"/>
              <a:t> Apply models to data from other sources or DOTs to evaluate effectiveness </a:t>
            </a:r>
          </a:p>
          <a:p>
            <a:pPr marL="285750" indent="-228600">
              <a:lnSpc>
                <a:spcPct val="90000"/>
              </a:lnSpc>
              <a:spcAft>
                <a:spcPts val="600"/>
              </a:spcAft>
              <a:buFont typeface="Arial" panose="020B0604020202020204" pitchFamily="34" charset="0"/>
              <a:buChar char="•"/>
            </a:pPr>
            <a:r>
              <a:rPr lang="en-US" sz="1100" dirty="0"/>
              <a:t> Explore impact of additional collision characteristics, such as vehicle make/model, posted vs actual vehicle speed, airbag release</a:t>
            </a:r>
          </a:p>
        </p:txBody>
      </p:sp>
      <p:sp>
        <p:nvSpPr>
          <p:cNvPr id="47" name="Oval 4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6" descr="Checkmark">
            <a:extLst>
              <a:ext uri="{FF2B5EF4-FFF2-40B4-BE49-F238E27FC236}">
                <a16:creationId xmlns:a16="http://schemas.microsoft.com/office/drawing/2014/main" id="{EE5983C1-88D2-402D-96B3-6FC425A9E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9" name="Freeform: Shape 4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1" name="Straight Connector 5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3" name="Freeform: Shape 5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59659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29C8A1F9-CEBC-4B7E-B7BC-D1E8F3093A94}"/>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b="1" kern="1200">
                <a:solidFill>
                  <a:srgbClr val="FFFFFF"/>
                </a:solidFill>
                <a:latin typeface="+mj-lt"/>
                <a:ea typeface="+mj-ea"/>
                <a:cs typeface="+mj-cs"/>
              </a:rPr>
              <a:t>Problem Statement</a:t>
            </a:r>
          </a:p>
        </p:txBody>
      </p:sp>
      <p:sp>
        <p:nvSpPr>
          <p:cNvPr id="2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CCC19638-E9CA-47E1-93AF-6A80F8BB18B3}"/>
              </a:ext>
            </a:extLst>
          </p:cNvPr>
          <p:cNvSpPr/>
          <p:nvPr/>
        </p:nvSpPr>
        <p:spPr>
          <a:xfrm>
            <a:off x="5221862" y="1719618"/>
            <a:ext cx="5948831" cy="4334629"/>
          </a:xfrm>
          <a:prstGeom prst="rect">
            <a:avLst/>
          </a:prstGeom>
        </p:spPr>
        <p:txBody>
          <a:bodyPr vert="horz" lIns="91440" tIns="45720" rIns="91440" bIns="45720" rtlCol="0" anchor="ctr">
            <a:normAutofit/>
          </a:bodyPr>
          <a:lstStyle/>
          <a:p>
            <a:pPr marL="342900" marR="0" lvl="0" indent="-228600">
              <a:lnSpc>
                <a:spcPct val="90000"/>
              </a:lnSpc>
              <a:spcBef>
                <a:spcPts val="0"/>
              </a:spcBef>
              <a:spcAft>
                <a:spcPts val="0"/>
              </a:spcAft>
              <a:buFont typeface="Arial" panose="020B0604020202020204" pitchFamily="34" charset="0"/>
              <a:buChar char="•"/>
            </a:pPr>
            <a:r>
              <a:rPr lang="en-US" sz="2200">
                <a:solidFill>
                  <a:srgbClr val="FEFFFF"/>
                </a:solidFill>
              </a:rPr>
              <a:t>To model the prediction of severity of an accident based on factors that are included in such an event.</a:t>
            </a:r>
          </a:p>
          <a:p>
            <a:pPr marL="342900" marR="0" lvl="0" indent="-228600">
              <a:lnSpc>
                <a:spcPct val="90000"/>
              </a:lnSpc>
              <a:spcBef>
                <a:spcPts val="0"/>
              </a:spcBef>
              <a:spcAft>
                <a:spcPts val="0"/>
              </a:spcAft>
              <a:buFont typeface="Arial" panose="020B0604020202020204" pitchFamily="34" charset="0"/>
              <a:buChar char="•"/>
            </a:pPr>
            <a:r>
              <a:rPr lang="en-US" sz="2200">
                <a:solidFill>
                  <a:srgbClr val="FEFFFF"/>
                </a:solidFill>
              </a:rPr>
              <a:t>This project will look at predicting the probability and severity of vehicular accidents based on weather and other characteristics, using historic collision data.</a:t>
            </a:r>
          </a:p>
          <a:p>
            <a:pPr marL="342900" marR="0" lvl="0" indent="-228600">
              <a:lnSpc>
                <a:spcPct val="90000"/>
              </a:lnSpc>
              <a:spcBef>
                <a:spcPts val="0"/>
              </a:spcBef>
              <a:spcAft>
                <a:spcPts val="800"/>
              </a:spcAft>
              <a:buFont typeface="Arial" panose="020B0604020202020204" pitchFamily="34" charset="0"/>
              <a:buChar char="•"/>
            </a:pPr>
            <a:r>
              <a:rPr lang="en-US" sz="2200">
                <a:solidFill>
                  <a:srgbClr val="FEFFFF"/>
                </a:solidFill>
              </a:rPr>
              <a:t>The thing is, traffic collisions aren't accidents - they're preventable through smarter street design, targeted enforcement, partnerships, and thoughtful public engagement. Together, we can make Seattle's streets safer for everyone</a:t>
            </a:r>
            <a:endParaRPr lang="en-US" sz="2200">
              <a:solidFill>
                <a:srgbClr val="FEFFFF"/>
              </a:solidFill>
              <a:effectLst/>
            </a:endParaRPr>
          </a:p>
        </p:txBody>
      </p:sp>
      <p:sp>
        <p:nvSpPr>
          <p:cNvPr id="7" name="Rectangle 6">
            <a:extLst>
              <a:ext uri="{FF2B5EF4-FFF2-40B4-BE49-F238E27FC236}">
                <a16:creationId xmlns:a16="http://schemas.microsoft.com/office/drawing/2014/main" id="{3E76711F-9F37-4804-B96A-3E3F1CF01012}"/>
              </a:ext>
            </a:extLst>
          </p:cNvPr>
          <p:cNvSpPr/>
          <p:nvPr/>
        </p:nvSpPr>
        <p:spPr>
          <a:xfrm>
            <a:off x="838200" y="1825625"/>
            <a:ext cx="10515600" cy="4351338"/>
          </a:xfrm>
          <a:prstGeom prst="rect">
            <a:avLst/>
          </a:prstGeom>
        </p:spPr>
        <p:txBody>
          <a:bodyPr vert="horz" lIns="91440" tIns="45720" rIns="91440" bIns="45720" rtlCol="0">
            <a:normAutofit/>
          </a:bodyPr>
          <a:lstStyle/>
          <a:p>
            <a:endParaRPr lang="en-US" dirty="0"/>
          </a:p>
        </p:txBody>
      </p:sp>
    </p:spTree>
    <p:extLst>
      <p:ext uri="{BB962C8B-B14F-4D97-AF65-F5344CB8AC3E}">
        <p14:creationId xmlns:p14="http://schemas.microsoft.com/office/powerpoint/2010/main" val="363925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E19E1-6F7F-4ECF-8B79-E94C980F5F4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400" b="1" kern="1200">
                <a:solidFill>
                  <a:srgbClr val="FFFFFF"/>
                </a:solidFill>
                <a:latin typeface="+mj-lt"/>
                <a:ea typeface="+mj-ea"/>
                <a:cs typeface="+mj-cs"/>
              </a:rPr>
              <a:t>INTRODUCTION: </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7DD91-46F3-45D2-B96F-CBCEE322E531}"/>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Bef>
                <a:spcPts val="225"/>
              </a:spcBef>
              <a:spcAft>
                <a:spcPts val="750"/>
              </a:spcAft>
              <a:buFont typeface="Arial" panose="020B0604020202020204" pitchFamily="34" charset="0"/>
              <a:buChar char="•"/>
            </a:pPr>
            <a:r>
              <a:rPr lang="en-US" sz="1700" b="1"/>
              <a:t>What’s new?</a:t>
            </a:r>
          </a:p>
          <a:p>
            <a:pPr marL="342900" marR="0" lvl="0" indent="-228600">
              <a:lnSpc>
                <a:spcPct val="90000"/>
              </a:lnSpc>
              <a:spcBef>
                <a:spcPts val="0"/>
              </a:spcBef>
              <a:spcAft>
                <a:spcPts val="0"/>
              </a:spcAft>
              <a:buSzPts val="1000"/>
              <a:buFont typeface="Arial" panose="020B0604020202020204" pitchFamily="34" charset="0"/>
              <a:buChar char="•"/>
              <a:tabLst>
                <a:tab pos="457200" algn="l"/>
              </a:tabLst>
            </a:pPr>
            <a:r>
              <a:rPr lang="en-US" sz="1700"/>
              <a:t>In February 2020, we released phase 2 of our </a:t>
            </a:r>
            <a:r>
              <a:rPr lang="en-US" sz="1700" b="1">
                <a:hlinkClick r:id="rId2"/>
              </a:rPr>
              <a:t>Bike and Pedestrian Safety Analysis</a:t>
            </a:r>
            <a:r>
              <a:rPr lang="en-US" sz="1700"/>
              <a:t>, to look at bicycle and pedestrian incident trends. This tool helps us proactively make safety enhancements across the city. This groundbreaking approach helps us prioritize locations, anticipate issues, and make decisions informed by data. </a:t>
            </a:r>
            <a:br>
              <a:rPr lang="en-US" sz="1700"/>
            </a:br>
            <a:endParaRPr lang="en-US" sz="1700"/>
          </a:p>
          <a:p>
            <a:pPr marL="342900" marR="0" lvl="0" indent="-228600">
              <a:lnSpc>
                <a:spcPct val="90000"/>
              </a:lnSpc>
              <a:spcBef>
                <a:spcPts val="0"/>
              </a:spcBef>
              <a:spcAft>
                <a:spcPts val="0"/>
              </a:spcAft>
              <a:buSzPts val="1000"/>
              <a:buFont typeface="Arial" panose="020B0604020202020204" pitchFamily="34" charset="0"/>
              <a:buChar char="•"/>
              <a:tabLst>
                <a:tab pos="457200" algn="l"/>
              </a:tabLst>
            </a:pPr>
            <a:r>
              <a:rPr lang="en-US" sz="1700"/>
              <a:t>On December 10, Mayor Jenny A. Durkan </a:t>
            </a:r>
            <a:r>
              <a:rPr lang="en-US" sz="1700" b="1">
                <a:hlinkClick r:id="rId3"/>
              </a:rPr>
              <a:t>announced a series of steps to improve safety on City streets </a:t>
            </a:r>
            <a:r>
              <a:rPr lang="en-US" sz="1700"/>
              <a:t>and reaffirm the City's commitment to achieving the Vision Zero goal of ending traffic deaths and serious injuries by 2030. Mayor Durkan announced the City will </a:t>
            </a:r>
            <a:r>
              <a:rPr lang="en-US" sz="1700" b="1">
                <a:hlinkClick r:id="rId4"/>
              </a:rPr>
              <a:t>reduce speed limits to 25 miles per hour (mph) throughout the city</a:t>
            </a:r>
            <a:r>
              <a:rPr lang="en-US" sz="1700"/>
              <a:t>, </a:t>
            </a:r>
            <a:r>
              <a:rPr lang="en-US" sz="1700" b="1">
                <a:hlinkClick r:id="rId5"/>
              </a:rPr>
              <a:t>double the number of safety-enhanced traffic signals</a:t>
            </a:r>
            <a:r>
              <a:rPr lang="en-US" sz="1700"/>
              <a:t>, invest in engineering changes to create safer streets, create a new crash review task force, and launch additional traffic safety education and enforcement tactics. Read our</a:t>
            </a:r>
            <a:r>
              <a:rPr lang="en-US" sz="1700" b="1">
                <a:hlinkClick r:id="rId6"/>
              </a:rPr>
              <a:t> 2019 update</a:t>
            </a:r>
            <a:r>
              <a:rPr lang="en-US" sz="1700"/>
              <a:t> to learn more.</a:t>
            </a:r>
            <a:br>
              <a:rPr lang="en-US" sz="1700"/>
            </a:br>
            <a:br>
              <a:rPr lang="en-US" sz="1700"/>
            </a:br>
            <a:r>
              <a:rPr lang="en-US" sz="1700"/>
              <a:t>While we're excited to implement these steps, we also want to take a moment to remind everyone that we all have a role to play in improving safety. As you're traveling Seattle's streets, look out for yourself and for each other. Recognize that every intersection is unique, so stay alert. If you're driving, pay attention, slow down, and expect people are walking and biking in every part of the city at all times of the day. </a:t>
            </a:r>
          </a:p>
        </p:txBody>
      </p:sp>
    </p:spTree>
    <p:extLst>
      <p:ext uri="{BB962C8B-B14F-4D97-AF65-F5344CB8AC3E}">
        <p14:creationId xmlns:p14="http://schemas.microsoft.com/office/powerpoint/2010/main" val="197615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29C8A1F9-CEBC-4B7E-B7BC-D1E8F3093A9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DATA</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a:extLst>
              <a:ext uri="{FF2B5EF4-FFF2-40B4-BE49-F238E27FC236}">
                <a16:creationId xmlns:a16="http://schemas.microsoft.com/office/drawing/2014/main" id="{3E76711F-9F37-4804-B96A-3E3F1CF01012}"/>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Data used for modeling comes from historic collision records maintained by the SDOT Traffic Management Division </a:t>
            </a:r>
          </a:p>
          <a:p>
            <a:pPr indent="-228600">
              <a:lnSpc>
                <a:spcPct val="90000"/>
              </a:lnSpc>
              <a:spcAft>
                <a:spcPts val="600"/>
              </a:spcAft>
              <a:buFont typeface="Arial" panose="020B0604020202020204" pitchFamily="34" charset="0"/>
              <a:buChar char="•"/>
            </a:pPr>
            <a:r>
              <a:rPr lang="en-US" dirty="0"/>
              <a:t> &gt;195,000 samples from January 2004 to May 2020 </a:t>
            </a:r>
          </a:p>
          <a:p>
            <a:pPr indent="-228600">
              <a:lnSpc>
                <a:spcPct val="90000"/>
              </a:lnSpc>
              <a:spcAft>
                <a:spcPts val="600"/>
              </a:spcAft>
              <a:buFont typeface="Arial" panose="020B0604020202020204" pitchFamily="34" charset="0"/>
              <a:buChar char="•"/>
            </a:pPr>
            <a:r>
              <a:rPr lang="en-US" dirty="0"/>
              <a:t> 36 different features that describe: </a:t>
            </a:r>
          </a:p>
          <a:p>
            <a:pPr indent="-228600">
              <a:lnSpc>
                <a:spcPct val="90000"/>
              </a:lnSpc>
              <a:spcAft>
                <a:spcPts val="600"/>
              </a:spcAft>
              <a:buFont typeface="Arial" panose="020B0604020202020204" pitchFamily="34" charset="0"/>
              <a:buChar char="•"/>
            </a:pPr>
            <a:r>
              <a:rPr lang="en-US" dirty="0"/>
              <a:t> Date, time and position of collisions </a:t>
            </a:r>
          </a:p>
          <a:p>
            <a:pPr indent="-228600">
              <a:lnSpc>
                <a:spcPct val="90000"/>
              </a:lnSpc>
              <a:spcAft>
                <a:spcPts val="600"/>
              </a:spcAft>
              <a:buFont typeface="Arial" panose="020B0604020202020204" pitchFamily="34" charset="0"/>
              <a:buChar char="•"/>
            </a:pPr>
            <a:r>
              <a:rPr lang="en-US" dirty="0"/>
              <a:t> Codes used by the DOT and state to categorize collisions </a:t>
            </a:r>
          </a:p>
          <a:p>
            <a:pPr indent="-228600">
              <a:lnSpc>
                <a:spcPct val="90000"/>
              </a:lnSpc>
              <a:spcAft>
                <a:spcPts val="600"/>
              </a:spcAft>
              <a:buFont typeface="Arial" panose="020B0604020202020204" pitchFamily="34" charset="0"/>
              <a:buChar char="•"/>
            </a:pPr>
            <a:r>
              <a:rPr lang="en-US" dirty="0"/>
              <a:t> Incident characteristics such as number of people, or vehicles </a:t>
            </a:r>
          </a:p>
          <a:p>
            <a:pPr indent="-228600">
              <a:lnSpc>
                <a:spcPct val="90000"/>
              </a:lnSpc>
              <a:spcAft>
                <a:spcPts val="600"/>
              </a:spcAft>
              <a:buFont typeface="Arial" panose="020B0604020202020204" pitchFamily="34" charset="0"/>
              <a:buChar char="•"/>
            </a:pPr>
            <a:r>
              <a:rPr lang="en-US" dirty="0"/>
              <a:t> Environmental conditions at the time of the collision </a:t>
            </a:r>
          </a:p>
          <a:p>
            <a:pPr indent="-228600">
              <a:lnSpc>
                <a:spcPct val="90000"/>
              </a:lnSpc>
              <a:spcAft>
                <a:spcPts val="600"/>
              </a:spcAft>
              <a:buFont typeface="Arial" panose="020B0604020202020204" pitchFamily="34" charset="0"/>
              <a:buChar char="•"/>
            </a:pPr>
            <a:r>
              <a:rPr lang="en-US" dirty="0"/>
              <a:t> Driver behaviors such as speeding, inattentiveness or drug/alcohol use </a:t>
            </a:r>
          </a:p>
          <a:p>
            <a:pPr indent="-228600">
              <a:lnSpc>
                <a:spcPct val="90000"/>
              </a:lnSpc>
              <a:spcAft>
                <a:spcPts val="600"/>
              </a:spcAft>
              <a:buFont typeface="Arial" panose="020B0604020202020204" pitchFamily="34" charset="0"/>
              <a:buChar char="•"/>
            </a:pPr>
            <a:r>
              <a:rPr lang="en-US" dirty="0"/>
              <a:t> Clear target variable, with cases labeled as either ‘1-property damage only’ or ‘2injury collision’  This makes it ideal for supervised classification models</a:t>
            </a:r>
          </a:p>
        </p:txBody>
      </p:sp>
    </p:spTree>
    <p:extLst>
      <p:ext uri="{BB962C8B-B14F-4D97-AF65-F5344CB8AC3E}">
        <p14:creationId xmlns:p14="http://schemas.microsoft.com/office/powerpoint/2010/main" val="200557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35DD-440F-492E-A2A1-2FE5DF3B8978}"/>
              </a:ext>
            </a:extLst>
          </p:cNvPr>
          <p:cNvSpPr>
            <a:spLocks noGrp="1"/>
          </p:cNvSpPr>
          <p:nvPr>
            <p:ph type="title"/>
          </p:nvPr>
        </p:nvSpPr>
        <p:spPr>
          <a:xfrm>
            <a:off x="1653363" y="365760"/>
            <a:ext cx="9367203" cy="1188720"/>
          </a:xfrm>
        </p:spPr>
        <p:txBody>
          <a:bodyPr vert="horz" lIns="91440" tIns="45720" rIns="91440" bIns="45720" rtlCol="0" anchor="ctr">
            <a:normAutofit/>
          </a:bodyPr>
          <a:lstStyle/>
          <a:p>
            <a:r>
              <a:rPr lang="en-US" b="1" kern="1200">
                <a:solidFill>
                  <a:schemeClr val="tx1"/>
                </a:solidFill>
                <a:latin typeface="+mj-lt"/>
                <a:ea typeface="+mj-ea"/>
                <a:cs typeface="+mj-cs"/>
              </a:rPr>
              <a:t>Methodology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2">
            <a:extLst>
              <a:ext uri="{FF2B5EF4-FFF2-40B4-BE49-F238E27FC236}">
                <a16:creationId xmlns:a16="http://schemas.microsoft.com/office/drawing/2014/main" id="{3C1C8DFC-C2FB-42EE-B506-D07110230E45}"/>
              </a:ext>
            </a:extLst>
          </p:cNvPr>
          <p:cNvSpPr/>
          <p:nvPr/>
        </p:nvSpPr>
        <p:spPr>
          <a:xfrm>
            <a:off x="1653363" y="2176272"/>
            <a:ext cx="9367204" cy="40416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a:t>Exploratory Analysis </a:t>
            </a:r>
          </a:p>
          <a:p>
            <a:pPr marL="285750" indent="-228600">
              <a:lnSpc>
                <a:spcPct val="90000"/>
              </a:lnSpc>
              <a:spcAft>
                <a:spcPts val="600"/>
              </a:spcAft>
              <a:buFont typeface="Arial" panose="020B0604020202020204" pitchFamily="34" charset="0"/>
              <a:buChar char="•"/>
            </a:pPr>
            <a:r>
              <a:rPr lang="en-US" sz="2400"/>
              <a:t>Feature selection </a:t>
            </a:r>
          </a:p>
          <a:p>
            <a:pPr marL="285750" indent="-228600">
              <a:lnSpc>
                <a:spcPct val="90000"/>
              </a:lnSpc>
              <a:spcAft>
                <a:spcPts val="600"/>
              </a:spcAft>
              <a:buFont typeface="Arial" panose="020B0604020202020204" pitchFamily="34" charset="0"/>
              <a:buChar char="•"/>
            </a:pPr>
            <a:r>
              <a:rPr lang="en-US" sz="2400"/>
              <a:t> Data cleansing, processing and balancing </a:t>
            </a:r>
          </a:p>
          <a:p>
            <a:pPr marL="285750" indent="-228600">
              <a:lnSpc>
                <a:spcPct val="90000"/>
              </a:lnSpc>
              <a:spcAft>
                <a:spcPts val="600"/>
              </a:spcAft>
              <a:buFont typeface="Arial" panose="020B0604020202020204" pitchFamily="34" charset="0"/>
              <a:buChar char="•"/>
            </a:pPr>
            <a:r>
              <a:rPr lang="en-US" sz="2400"/>
              <a:t> Model training and evaluation</a:t>
            </a:r>
          </a:p>
        </p:txBody>
      </p:sp>
    </p:spTree>
    <p:extLst>
      <p:ext uri="{BB962C8B-B14F-4D97-AF65-F5344CB8AC3E}">
        <p14:creationId xmlns:p14="http://schemas.microsoft.com/office/powerpoint/2010/main" val="392428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0A68B-2373-40C4-B6C3-B7302E611325}"/>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b="1">
                <a:solidFill>
                  <a:srgbClr val="FFFFFF"/>
                </a:solidFill>
              </a:rPr>
              <a:t>Initial Feature Selection</a:t>
            </a:r>
          </a:p>
        </p:txBody>
      </p:sp>
      <p:pic>
        <p:nvPicPr>
          <p:cNvPr id="4" name="Picture 3">
            <a:extLst>
              <a:ext uri="{FF2B5EF4-FFF2-40B4-BE49-F238E27FC236}">
                <a16:creationId xmlns:a16="http://schemas.microsoft.com/office/drawing/2014/main" id="{72F31526-D81F-4441-98C8-1E29A0C3A1E0}"/>
              </a:ext>
            </a:extLst>
          </p:cNvPr>
          <p:cNvPicPr>
            <a:picLocks noChangeAspect="1"/>
          </p:cNvPicPr>
          <p:nvPr/>
        </p:nvPicPr>
        <p:blipFill rotWithShape="1">
          <a:blip r:embed="rId2"/>
          <a:srcRect l="5618" r="15582" b="1"/>
          <a:stretch/>
        </p:blipFill>
        <p:spPr>
          <a:xfrm>
            <a:off x="841248" y="2516777"/>
            <a:ext cx="6236208" cy="3660185"/>
          </a:xfrm>
          <a:prstGeom prst="rect">
            <a:avLst/>
          </a:prstGeom>
        </p:spPr>
      </p:pic>
      <p:sp>
        <p:nvSpPr>
          <p:cNvPr id="3" name="Rectangle 2">
            <a:extLst>
              <a:ext uri="{FF2B5EF4-FFF2-40B4-BE49-F238E27FC236}">
                <a16:creationId xmlns:a16="http://schemas.microsoft.com/office/drawing/2014/main" id="{82F71E7A-170E-4FDD-9EA8-E5853F565F1B}"/>
              </a:ext>
            </a:extLst>
          </p:cNvPr>
          <p:cNvSpPr/>
          <p:nvPr/>
        </p:nvSpPr>
        <p:spPr>
          <a:xfrm>
            <a:off x="7546848" y="2516777"/>
            <a:ext cx="3803904"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a:t>12 features were initially identified as potential modeling features, including: collision type, weather, road and lighting conditions, date and time, etc.</a:t>
            </a:r>
          </a:p>
        </p:txBody>
      </p:sp>
    </p:spTree>
    <p:extLst>
      <p:ext uri="{BB962C8B-B14F-4D97-AF65-F5344CB8AC3E}">
        <p14:creationId xmlns:p14="http://schemas.microsoft.com/office/powerpoint/2010/main" val="378862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8F6B-E10D-499B-ACCA-462A4E8F7B5A}"/>
              </a:ext>
            </a:extLst>
          </p:cNvPr>
          <p:cNvSpPr>
            <a:spLocks noGrp="1"/>
          </p:cNvSpPr>
          <p:nvPr>
            <p:ph type="title"/>
          </p:nvPr>
        </p:nvSpPr>
        <p:spPr>
          <a:xfrm>
            <a:off x="5021821" y="4004732"/>
            <a:ext cx="6465287" cy="1324235"/>
          </a:xfrm>
        </p:spPr>
        <p:txBody>
          <a:bodyPr vert="horz" lIns="91440" tIns="45720" rIns="91440" bIns="45720" rtlCol="0" anchor="b">
            <a:normAutofit/>
          </a:bodyPr>
          <a:lstStyle/>
          <a:p>
            <a:r>
              <a:rPr lang="en-US" sz="4800" b="1"/>
              <a:t>Exploratory Analysis</a:t>
            </a:r>
            <a:endParaRPr lang="en-US" sz="4800"/>
          </a:p>
        </p:txBody>
      </p:sp>
      <p:sp>
        <p:nvSpPr>
          <p:cNvPr id="20" name="Rectangle 11">
            <a:extLst>
              <a:ext uri="{FF2B5EF4-FFF2-40B4-BE49-F238E27FC236}">
                <a16:creationId xmlns:a16="http://schemas.microsoft.com/office/drawing/2014/main" id="{2BE2D1B8-0887-4D2B-8C42-999040132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8EF98B9-5914-4875-8E93-51BDACDF6AE4}"/>
              </a:ext>
            </a:extLst>
          </p:cNvPr>
          <p:cNvPicPr>
            <a:picLocks noChangeAspect="1"/>
          </p:cNvPicPr>
          <p:nvPr/>
        </p:nvPicPr>
        <p:blipFill>
          <a:blip r:embed="rId2"/>
          <a:stretch>
            <a:fillRect/>
          </a:stretch>
        </p:blipFill>
        <p:spPr>
          <a:xfrm>
            <a:off x="639366" y="1086219"/>
            <a:ext cx="3483526" cy="1724345"/>
          </a:xfrm>
          <a:prstGeom prst="rect">
            <a:avLst/>
          </a:prstGeom>
        </p:spPr>
      </p:pic>
      <p:sp>
        <p:nvSpPr>
          <p:cNvPr id="21" name="Rectangle 13">
            <a:extLst>
              <a:ext uri="{FF2B5EF4-FFF2-40B4-BE49-F238E27FC236}">
                <a16:creationId xmlns:a16="http://schemas.microsoft.com/office/drawing/2014/main" id="{FA085277-BAF7-40CC-A608-B030CA969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A5216FD-D17B-4910-B622-518A4F1C112E}"/>
              </a:ext>
            </a:extLst>
          </p:cNvPr>
          <p:cNvPicPr>
            <a:picLocks noChangeAspect="1"/>
          </p:cNvPicPr>
          <p:nvPr/>
        </p:nvPicPr>
        <p:blipFill>
          <a:blip r:embed="rId3"/>
          <a:stretch>
            <a:fillRect/>
          </a:stretch>
        </p:blipFill>
        <p:spPr>
          <a:xfrm>
            <a:off x="5090338" y="1054521"/>
            <a:ext cx="2804299" cy="1787740"/>
          </a:xfrm>
          <a:prstGeom prst="rect">
            <a:avLst/>
          </a:prstGeom>
        </p:spPr>
      </p:pic>
      <p:sp>
        <p:nvSpPr>
          <p:cNvPr id="22" name="Rectangle 15">
            <a:extLst>
              <a:ext uri="{FF2B5EF4-FFF2-40B4-BE49-F238E27FC236}">
                <a16:creationId xmlns:a16="http://schemas.microsoft.com/office/drawing/2014/main" id="{64009F90-86BF-44AE-B0EB-D68140E0E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D422991-0EA8-4B81-8030-E0609A03566D}"/>
              </a:ext>
            </a:extLst>
          </p:cNvPr>
          <p:cNvPicPr>
            <a:picLocks noChangeAspect="1"/>
          </p:cNvPicPr>
          <p:nvPr/>
        </p:nvPicPr>
        <p:blipFill>
          <a:blip r:embed="rId4"/>
          <a:stretch>
            <a:fillRect/>
          </a:stretch>
        </p:blipFill>
        <p:spPr>
          <a:xfrm>
            <a:off x="8830415" y="977024"/>
            <a:ext cx="2775335" cy="1942734"/>
          </a:xfrm>
          <a:prstGeom prst="rect">
            <a:avLst/>
          </a:prstGeom>
        </p:spPr>
      </p:pic>
      <p:pic>
        <p:nvPicPr>
          <p:cNvPr id="4" name="Picture 3">
            <a:extLst>
              <a:ext uri="{FF2B5EF4-FFF2-40B4-BE49-F238E27FC236}">
                <a16:creationId xmlns:a16="http://schemas.microsoft.com/office/drawing/2014/main" id="{EB8F7C3E-CB91-4EC5-9007-461E772045A5}"/>
              </a:ext>
            </a:extLst>
          </p:cNvPr>
          <p:cNvPicPr>
            <a:picLocks noChangeAspect="1"/>
          </p:cNvPicPr>
          <p:nvPr/>
        </p:nvPicPr>
        <p:blipFill>
          <a:blip r:embed="rId5"/>
          <a:stretch>
            <a:fillRect/>
          </a:stretch>
        </p:blipFill>
        <p:spPr>
          <a:xfrm>
            <a:off x="639366" y="3819421"/>
            <a:ext cx="3483526" cy="1985610"/>
          </a:xfrm>
          <a:prstGeom prst="rect">
            <a:avLst/>
          </a:prstGeom>
        </p:spPr>
      </p:pic>
      <p:cxnSp>
        <p:nvCxnSpPr>
          <p:cNvPr id="23" name="Straight Connector 17">
            <a:extLst>
              <a:ext uri="{FF2B5EF4-FFF2-40B4-BE49-F238E27FC236}">
                <a16:creationId xmlns:a16="http://schemas.microsoft.com/office/drawing/2014/main" id="{14254369-4B26-4D6A-A4CD-BE3438297C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1496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ADDF6B-5DD7-4C92-AA0D-B67946BDDE34}"/>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4800" b="1">
                <a:solidFill>
                  <a:srgbClr val="FFFFFF"/>
                </a:solidFill>
              </a:rPr>
              <a:t>Exploratory Analysis</a:t>
            </a:r>
          </a:p>
        </p:txBody>
      </p:sp>
      <p:pic>
        <p:nvPicPr>
          <p:cNvPr id="3" name="Picture 2">
            <a:extLst>
              <a:ext uri="{FF2B5EF4-FFF2-40B4-BE49-F238E27FC236}">
                <a16:creationId xmlns:a16="http://schemas.microsoft.com/office/drawing/2014/main" id="{E719D458-9673-44F7-89BF-82D301827137}"/>
              </a:ext>
            </a:extLst>
          </p:cNvPr>
          <p:cNvPicPr>
            <a:picLocks noChangeAspect="1"/>
          </p:cNvPicPr>
          <p:nvPr/>
        </p:nvPicPr>
        <p:blipFill rotWithShape="1">
          <a:blip r:embed="rId2"/>
          <a:srcRect l="8769" r="-1" b="-1"/>
          <a:stretch/>
        </p:blipFill>
        <p:spPr>
          <a:xfrm>
            <a:off x="320040" y="320040"/>
            <a:ext cx="11548872" cy="4462272"/>
          </a:xfrm>
          <a:prstGeom prst="rect">
            <a:avLst/>
          </a:prstGeom>
        </p:spPr>
      </p:pic>
      <p:cxnSp>
        <p:nvCxnSpPr>
          <p:cNvPr id="10" name="Straight Connector 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36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927</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Predict Collision Severity </vt:lpstr>
      <vt:lpstr>Study</vt:lpstr>
      <vt:lpstr>Problem Statement</vt:lpstr>
      <vt:lpstr>INTRODUCTION: </vt:lpstr>
      <vt:lpstr>DATA</vt:lpstr>
      <vt:lpstr>Methodology</vt:lpstr>
      <vt:lpstr>Initial Feature Selection</vt:lpstr>
      <vt:lpstr>Exploratory Analysis</vt:lpstr>
      <vt:lpstr>Exploratory Analysis</vt:lpstr>
      <vt:lpstr>Exploratory Analysis</vt:lpstr>
      <vt:lpstr>Exploratory Analysis</vt:lpstr>
      <vt:lpstr>Final Feature Selection</vt:lpstr>
      <vt:lpstr>Data Cleansing and processing</vt:lpstr>
      <vt:lpstr>Final Dataset</vt:lpstr>
      <vt:lpstr>Modeling</vt:lpstr>
      <vt:lpstr>Modeling - K-nearest Neighbor</vt:lpstr>
      <vt:lpstr>Modeling - Decision Tree</vt:lpstr>
      <vt:lpstr>Modeling – Support Vector Machine</vt:lpstr>
      <vt:lpstr>Modeling  Logistic Regression</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Collision Severity</dc:title>
  <dc:creator>Jayaram, Narendra</dc:creator>
  <cp:lastModifiedBy>Jayaram, Narendra</cp:lastModifiedBy>
  <cp:revision>4</cp:revision>
  <dcterms:created xsi:type="dcterms:W3CDTF">2020-09-12T22:17:49Z</dcterms:created>
  <dcterms:modified xsi:type="dcterms:W3CDTF">2020-09-12T22:25:39Z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2020-09-12T22:25:26Z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b9662fc3-9a73-4690-a0f2-58e331977c29</vt:lpwstr>
  </property>
  <property fmtid="{D5CDD505-2E9C-101B-9397-08002B2CF9AE}" pid="8" name="MSIP_Label_d546e5e1-5d42-4630-bacd-c69bfdcbd5e8_ContentBits">
    <vt:lpwstr>0</vt:lpwstr>
  </property>
  <property fmtid="{D5CDD505-2E9C-101B-9397-08002B2CF9AE}" pid="9" name="SmartTag">
    <vt:lpwstr>4</vt:lpwstr>
  </property>
</Properties>
</file>