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24"/>
  </p:notesMasterIdLst>
  <p:handoutMasterIdLst>
    <p:handoutMasterId r:id="rId25"/>
  </p:handoutMasterIdLst>
  <p:sldIdLst>
    <p:sldId id="268" r:id="rId2"/>
    <p:sldId id="278" r:id="rId3"/>
    <p:sldId id="267" r:id="rId4"/>
    <p:sldId id="300" r:id="rId5"/>
    <p:sldId id="292" r:id="rId6"/>
    <p:sldId id="283" r:id="rId7"/>
    <p:sldId id="287" r:id="rId8"/>
    <p:sldId id="288" r:id="rId9"/>
    <p:sldId id="289" r:id="rId10"/>
    <p:sldId id="277" r:id="rId11"/>
    <p:sldId id="290" r:id="rId12"/>
    <p:sldId id="275" r:id="rId13"/>
    <p:sldId id="295" r:id="rId14"/>
    <p:sldId id="296" r:id="rId15"/>
    <p:sldId id="298" r:id="rId16"/>
    <p:sldId id="301" r:id="rId17"/>
    <p:sldId id="302" r:id="rId18"/>
    <p:sldId id="299" r:id="rId19"/>
    <p:sldId id="294" r:id="rId20"/>
    <p:sldId id="281" r:id="rId21"/>
    <p:sldId id="293" r:id="rId22"/>
    <p:sldId id="27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rendra Kumar Sivangula" initials="NKS" lastIdx="1" clrIdx="0">
    <p:extLst>
      <p:ext uri="{19B8F6BF-5375-455C-9EA6-DF929625EA0E}">
        <p15:presenceInfo xmlns:p15="http://schemas.microsoft.com/office/powerpoint/2012/main" userId="665eefb9f2e0fc5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3E57"/>
    <a:srgbClr val="184259"/>
    <a:srgbClr val="9C4E4E"/>
    <a:srgbClr val="700000"/>
    <a:srgbClr val="5E2001"/>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AEDF6D-1D76-4B1C-AC8D-374EEFDEEB57}" v="296" dt="2024-03-19T09:38:05.390"/>
  </p1510:revLst>
</p1510:revInfo>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52"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2BF7510-B9ED-40E0-8274-4F64AD62B8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5E24B0-B97F-4932-93CD-4307D6181DC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0AA17F-CB06-445B-ACD3-321E84E51A80}" type="datetimeFigureOut">
              <a:rPr lang="en-US" smtClean="0"/>
              <a:t>4/25/2024</a:t>
            </a:fld>
            <a:endParaRPr lang="en-US" dirty="0"/>
          </a:p>
        </p:txBody>
      </p:sp>
      <p:sp>
        <p:nvSpPr>
          <p:cNvPr id="4" name="Footer Placeholder 3">
            <a:extLst>
              <a:ext uri="{FF2B5EF4-FFF2-40B4-BE49-F238E27FC236}">
                <a16:creationId xmlns:a16="http://schemas.microsoft.com/office/drawing/2014/main" id="{7FC3A0DF-A8A7-4EF4-96E5-757FFFC2A93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2BEC987-E8F6-4FD2-BFB2-04815BD1D2F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078EF9-7F2B-4B20-A25C-9E80C16977B9}" type="slidenum">
              <a:rPr lang="en-US" smtClean="0"/>
              <a:t>‹#›</a:t>
            </a:fld>
            <a:endParaRPr lang="en-US" dirty="0"/>
          </a:p>
        </p:txBody>
      </p:sp>
    </p:spTree>
    <p:extLst>
      <p:ext uri="{BB962C8B-B14F-4D97-AF65-F5344CB8AC3E}">
        <p14:creationId xmlns:p14="http://schemas.microsoft.com/office/powerpoint/2010/main" val="2500114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6141C0-BF72-4A20-AFA7-D05563D549B7}" type="datetimeFigureOut">
              <a:rPr lang="en-US" smtClean="0"/>
              <a:t>4/25/2024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AAF9CF-D1E5-49FD-94F7-B246BB67E246}" type="slidenum">
              <a:rPr lang="en-US" smtClean="0"/>
              <a:t>‹#›</a:t>
            </a:fld>
            <a:endParaRPr lang="en-US" dirty="0"/>
          </a:p>
        </p:txBody>
      </p:sp>
    </p:spTree>
    <p:extLst>
      <p:ext uri="{BB962C8B-B14F-4D97-AF65-F5344CB8AC3E}">
        <p14:creationId xmlns:p14="http://schemas.microsoft.com/office/powerpoint/2010/main" val="1629285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4B7D2A-0DF8-424B-9572-B79AEBB2D9DC}" type="datetimeFigureOut">
              <a:rPr lang="en-US" noProof="0" smtClean="0"/>
              <a:t>4/25/2024</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101059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4B7D2A-0DF8-424B-9572-B79AEBB2D9DC}" type="datetimeFigureOut">
              <a:rPr lang="en-US" noProof="0" smtClean="0"/>
              <a:t>4/25/2024</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441372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4B7D2A-0DF8-424B-9572-B79AEBB2D9DC}" type="datetimeFigureOut">
              <a:rPr lang="en-US" noProof="0" smtClean="0"/>
              <a:t>4/25/2024</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
        <p:nvSpPr>
          <p:cNvPr id="7" name="Rectangle: Rounded Corners 6">
            <a:extLst>
              <a:ext uri="{FF2B5EF4-FFF2-40B4-BE49-F238E27FC236}">
                <a16:creationId xmlns:a16="http://schemas.microsoft.com/office/drawing/2014/main" id="{00E731A7-468A-F487-289A-E2763F806EAA}"/>
              </a:ext>
            </a:extLst>
          </p:cNvPr>
          <p:cNvSpPr/>
          <p:nvPr userDrawn="1"/>
        </p:nvSpPr>
        <p:spPr>
          <a:xfrm>
            <a:off x="1750844" y="3962401"/>
            <a:ext cx="8690313" cy="1908173"/>
          </a:xfrm>
          <a:prstGeom prst="roundRect">
            <a:avLst>
              <a:gd name="adj" fmla="val 6552"/>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11483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4B7D2A-0DF8-424B-9572-B79AEBB2D9DC}" type="datetimeFigureOut">
              <a:rPr lang="en-US" noProof="0" smtClean="0"/>
              <a:t>4/25/2024</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6114372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4B7D2A-0DF8-424B-9572-B79AEBB2D9DC}" type="datetimeFigureOut">
              <a:rPr lang="en-US" noProof="0" smtClean="0"/>
              <a:t>4/25/2024</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49727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4B7D2A-0DF8-424B-9572-B79AEBB2D9DC}" type="datetimeFigureOut">
              <a:rPr lang="en-US" noProof="0" smtClean="0"/>
              <a:t>4/25/2024</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7096296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4B7D2A-0DF8-424B-9572-B79AEBB2D9DC}" type="datetimeFigureOut">
              <a:rPr lang="en-US" noProof="0" smtClean="0"/>
              <a:t>4/25/2024</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8571037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4B7D2A-0DF8-424B-9572-B79AEBB2D9DC}" type="datetimeFigureOut">
              <a:rPr lang="en-US" noProof="0" smtClean="0"/>
              <a:t>4/25/2024</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2082784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Picture Righ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6657974" y="995968"/>
            <a:ext cx="4848225" cy="1260000"/>
          </a:xfrm>
        </p:spPr>
        <p:txBody>
          <a:bodyPr anchor="ctr" anchorCtr="0">
            <a:normAutofit/>
          </a:bodyPr>
          <a:lstStyle>
            <a:lvl1pPr algn="l">
              <a:defRPr sz="3000" b="0"/>
            </a:lvl1pPr>
          </a:lstStyle>
          <a:p>
            <a:r>
              <a:rPr lang="en-US" noProof="0"/>
              <a:t>Click to edit Master title style</a:t>
            </a:r>
          </a:p>
        </p:txBody>
      </p:sp>
      <p:sp>
        <p:nvSpPr>
          <p:cNvPr id="14" name="Picture Placeholder 2"/>
          <p:cNvSpPr>
            <a:spLocks noGrp="1" noChangeAspect="1"/>
          </p:cNvSpPr>
          <p:nvPr>
            <p:ph type="pic" idx="1"/>
          </p:nvPr>
        </p:nvSpPr>
        <p:spPr bwMode="blackGray">
          <a:xfrm>
            <a:off x="727574" y="914400"/>
            <a:ext cx="5749425" cy="4818185"/>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a:xfrm>
            <a:off x="6657974" y="2255968"/>
            <a:ext cx="4848225" cy="3476617"/>
          </a:xfrm>
        </p:spPr>
        <p:txBody>
          <a:bodyPr anchor="t">
            <a:normAutofit/>
          </a:bodyPr>
          <a:lstStyle>
            <a:lvl1pPr marL="0" indent="0" algn="l">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4/25/2024</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1065971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1457326" y="995967"/>
            <a:ext cx="6238874" cy="1260000"/>
          </a:xfrm>
        </p:spPr>
        <p:txBody>
          <a:bodyPr anchor="ctr" anchorCtr="0">
            <a:noAutofit/>
          </a:bodyPr>
          <a:lstStyle>
            <a:lvl1pPr algn="r">
              <a:defRPr sz="3000" b="0"/>
            </a:lvl1pPr>
          </a:lstStyle>
          <a:p>
            <a:r>
              <a:rPr lang="en-US" noProof="0"/>
              <a:t>Click to edit Master title style</a:t>
            </a:r>
          </a:p>
        </p:txBody>
      </p:sp>
      <p:sp>
        <p:nvSpPr>
          <p:cNvPr id="14" name="Picture Placeholder 2"/>
          <p:cNvSpPr>
            <a:spLocks noGrp="1" noChangeAspect="1"/>
          </p:cNvSpPr>
          <p:nvPr>
            <p:ph type="pic" idx="1"/>
          </p:nvPr>
        </p:nvSpPr>
        <p:spPr bwMode="blackGray">
          <a:xfrm>
            <a:off x="8014200" y="995968"/>
            <a:ext cx="3492000" cy="4866064"/>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a:xfrm>
            <a:off x="1085849" y="2255967"/>
            <a:ext cx="6610351" cy="3476618"/>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4/25/2024</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969382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4B7D2A-0DF8-424B-9572-B79AEBB2D9DC}" type="datetimeFigureOut">
              <a:rPr lang="en-US" noProof="0" smtClean="0"/>
              <a:t>4/25/2024</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7" name="Straight Connector 6">
            <a:extLst>
              <a:ext uri="{FF2B5EF4-FFF2-40B4-BE49-F238E27FC236}">
                <a16:creationId xmlns:a16="http://schemas.microsoft.com/office/drawing/2014/main" id="{361AD319-8310-CFE8-4D54-5AFE6AD97B60}"/>
              </a:ext>
              <a:ext uri="{C183D7F6-B498-43B3-948B-1728B52AA6E4}">
                <adec:decorative xmlns:adec="http://schemas.microsoft.com/office/drawing/2017/decorative" val="1"/>
              </a:ext>
            </a:extLst>
          </p:cNvPr>
          <p:cNvCxnSpPr>
            <a:cxnSpLocks/>
          </p:cNvCxnSpPr>
          <p:nvPr userDrawn="1"/>
        </p:nvCxnSpPr>
        <p:spPr>
          <a:xfrm rot="16200000">
            <a:off x="-185517" y="122343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54061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4B7D2A-0DF8-424B-9572-B79AEBB2D9DC}" type="datetimeFigureOut">
              <a:rPr lang="en-US" noProof="0" smtClean="0"/>
              <a:t>4/25/2024</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828476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4B7D2A-0DF8-424B-9572-B79AEBB2D9DC}" type="datetimeFigureOut">
              <a:rPr lang="en-US" noProof="0" smtClean="0"/>
              <a:t>4/25/2024</a:t>
            </a:fld>
            <a:endParaRPr lang="en-US" noProof="0" dirty="0"/>
          </a:p>
        </p:txBody>
      </p:sp>
      <p:sp>
        <p:nvSpPr>
          <p:cNvPr id="6" name="Footer Placeholder 5"/>
          <p:cNvSpPr>
            <a:spLocks noGrp="1"/>
          </p:cNvSpPr>
          <p:nvPr>
            <p:ph type="ftr" sz="quarter" idx="11"/>
          </p:nvPr>
        </p:nvSpPr>
        <p:spPr/>
        <p:txBody>
          <a:bodyPr/>
          <a:lstStyle/>
          <a:p>
            <a:r>
              <a:rPr lang="en-US" noProof="0"/>
              <a:t>Add a Footer</a:t>
            </a:r>
            <a:endParaRPr lang="en-US" noProof="0" dirty="0"/>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
        <p:nvSpPr>
          <p:cNvPr id="8" name="Rectangle: Rounded Corners 7">
            <a:extLst>
              <a:ext uri="{FF2B5EF4-FFF2-40B4-BE49-F238E27FC236}">
                <a16:creationId xmlns:a16="http://schemas.microsoft.com/office/drawing/2014/main" id="{C2B3AD87-67FD-186D-691F-7034471264C6}"/>
              </a:ext>
            </a:extLst>
          </p:cNvPr>
          <p:cNvSpPr/>
          <p:nvPr userDrawn="1"/>
        </p:nvSpPr>
        <p:spPr>
          <a:xfrm>
            <a:off x="663356" y="1790228"/>
            <a:ext cx="10863358" cy="4080348"/>
          </a:xfrm>
          <a:prstGeom prst="roundRect">
            <a:avLst>
              <a:gd name="adj" fmla="val 2634"/>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9" name="Straight Connector 8">
            <a:extLst>
              <a:ext uri="{FF2B5EF4-FFF2-40B4-BE49-F238E27FC236}">
                <a16:creationId xmlns:a16="http://schemas.microsoft.com/office/drawing/2014/main" id="{A2EC31A3-B6BA-2D30-193F-D1DD49315556}"/>
              </a:ext>
              <a:ext uri="{C183D7F6-B498-43B3-948B-1728B52AA6E4}">
                <adec:decorative xmlns:adec="http://schemas.microsoft.com/office/drawing/2017/decorative" val="1"/>
              </a:ext>
            </a:extLst>
          </p:cNvPr>
          <p:cNvCxnSpPr>
            <a:cxnSpLocks/>
          </p:cNvCxnSpPr>
          <p:nvPr userDrawn="1"/>
        </p:nvCxnSpPr>
        <p:spPr>
          <a:xfrm flipV="1">
            <a:off x="57150" y="99691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277449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4B7D2A-0DF8-424B-9572-B79AEBB2D9DC}" type="datetimeFigureOut">
              <a:rPr lang="en-US" noProof="0" smtClean="0"/>
              <a:t>4/25/2024</a:t>
            </a:fld>
            <a:endParaRPr lang="en-US" noProof="0" dirty="0"/>
          </a:p>
        </p:txBody>
      </p:sp>
      <p:sp>
        <p:nvSpPr>
          <p:cNvPr id="8" name="Footer Placeholder 7"/>
          <p:cNvSpPr>
            <a:spLocks noGrp="1"/>
          </p:cNvSpPr>
          <p:nvPr>
            <p:ph type="ftr" sz="quarter" idx="11"/>
          </p:nvPr>
        </p:nvSpPr>
        <p:spPr/>
        <p:txBody>
          <a:bodyPr/>
          <a:lstStyle/>
          <a:p>
            <a:r>
              <a:rPr lang="en-US" noProof="0"/>
              <a:t>Add a Footer</a:t>
            </a:r>
            <a:endParaRPr lang="en-US" noProof="0" dirty="0"/>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pic>
        <p:nvPicPr>
          <p:cNvPr id="10" name="Picture 9" descr="Celestia-R1---OverlayContentHD.png">
            <a:extLst>
              <a:ext uri="{FF2B5EF4-FFF2-40B4-BE49-F238E27FC236}">
                <a16:creationId xmlns:a16="http://schemas.microsoft.com/office/drawing/2014/main" id="{52EAD18D-25BD-18BA-2153-2EB3E66392C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cxnSp>
        <p:nvCxnSpPr>
          <p:cNvPr id="11" name="Straight Connector 10">
            <a:extLst>
              <a:ext uri="{FF2B5EF4-FFF2-40B4-BE49-F238E27FC236}">
                <a16:creationId xmlns:a16="http://schemas.microsoft.com/office/drawing/2014/main" id="{2363732B-0F42-59CF-3638-CDEA49CD85AD}"/>
              </a:ext>
              <a:ext uri="{C183D7F6-B498-43B3-948B-1728B52AA6E4}">
                <adec:decorative xmlns:adec="http://schemas.microsoft.com/office/drawing/2017/decorative" val="1"/>
              </a:ext>
            </a:extLst>
          </p:cNvPr>
          <p:cNvCxnSpPr>
            <a:cxnSpLocks/>
          </p:cNvCxnSpPr>
          <p:nvPr userDrawn="1"/>
        </p:nvCxnSpPr>
        <p:spPr>
          <a:xfrm flipV="1">
            <a:off x="57150" y="93976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866743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4B7D2A-0DF8-424B-9572-B79AEBB2D9DC}" type="datetimeFigureOut">
              <a:rPr lang="en-US" noProof="0" smtClean="0"/>
              <a:t>4/25/2024</a:t>
            </a:fld>
            <a:endParaRPr lang="en-US" noProof="0" dirty="0"/>
          </a:p>
        </p:txBody>
      </p:sp>
      <p:sp>
        <p:nvSpPr>
          <p:cNvPr id="4" name="Footer Placeholder 3"/>
          <p:cNvSpPr>
            <a:spLocks noGrp="1"/>
          </p:cNvSpPr>
          <p:nvPr>
            <p:ph type="ftr" sz="quarter" idx="11"/>
          </p:nvPr>
        </p:nvSpPr>
        <p:spPr/>
        <p:txBody>
          <a:bodyPr/>
          <a:lstStyle/>
          <a:p>
            <a:r>
              <a:rPr lang="en-US" noProof="0"/>
              <a:t>Add a Footer</a:t>
            </a:r>
            <a:endParaRPr lang="en-US" noProof="0" dirty="0"/>
          </a:p>
        </p:txBody>
      </p:sp>
      <p:sp>
        <p:nvSpPr>
          <p:cNvPr id="5" name="Slide Number Placeholder 4"/>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633341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4B7D2A-0DF8-424B-9572-B79AEBB2D9DC}" type="datetimeFigureOut">
              <a:rPr lang="en-US" noProof="0" smtClean="0"/>
              <a:t>4/25/2024</a:t>
            </a:fld>
            <a:endParaRPr lang="en-US" noProof="0" dirty="0"/>
          </a:p>
        </p:txBody>
      </p:sp>
      <p:sp>
        <p:nvSpPr>
          <p:cNvPr id="3" name="Footer Placeholder 2"/>
          <p:cNvSpPr>
            <a:spLocks noGrp="1"/>
          </p:cNvSpPr>
          <p:nvPr>
            <p:ph type="ftr" sz="quarter" idx="11"/>
          </p:nvPr>
        </p:nvSpPr>
        <p:spPr/>
        <p:txBody>
          <a:bodyPr/>
          <a:lstStyle/>
          <a:p>
            <a:r>
              <a:rPr lang="en-US" noProof="0"/>
              <a:t>Add a Footer</a:t>
            </a:r>
            <a:endParaRPr lang="en-US" noProof="0" dirty="0"/>
          </a:p>
        </p:txBody>
      </p:sp>
      <p:sp>
        <p:nvSpPr>
          <p:cNvPr id="4" name="Slide Number Placeholder 3"/>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4202722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4/25/2024</a:t>
            </a:fld>
            <a:endParaRPr lang="en-US" noProof="0" dirty="0"/>
          </a:p>
        </p:txBody>
      </p:sp>
      <p:sp>
        <p:nvSpPr>
          <p:cNvPr id="6" name="Footer Placeholder 5"/>
          <p:cNvSpPr>
            <a:spLocks noGrp="1"/>
          </p:cNvSpPr>
          <p:nvPr>
            <p:ph type="ftr" sz="quarter" idx="11"/>
          </p:nvPr>
        </p:nvSpPr>
        <p:spPr/>
        <p:txBody>
          <a:bodyPr/>
          <a:lstStyle/>
          <a:p>
            <a:r>
              <a:rPr lang="en-US" noProof="0"/>
              <a:t>Add a Footer</a:t>
            </a:r>
            <a:endParaRPr lang="en-US" noProof="0" dirty="0"/>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047143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4/25/2024</a:t>
            </a:fld>
            <a:endParaRPr lang="en-US" noProof="0" dirty="0"/>
          </a:p>
        </p:txBody>
      </p:sp>
      <p:sp>
        <p:nvSpPr>
          <p:cNvPr id="6" name="Footer Placeholder 5"/>
          <p:cNvSpPr>
            <a:spLocks noGrp="1"/>
          </p:cNvSpPr>
          <p:nvPr>
            <p:ph type="ftr" sz="quarter" idx="11"/>
          </p:nvPr>
        </p:nvSpPr>
        <p:spPr/>
        <p:txBody>
          <a:bodyPr/>
          <a:lstStyle/>
          <a:p>
            <a:r>
              <a:rPr lang="en-US" noProof="0"/>
              <a:t>Add a Footer</a:t>
            </a:r>
            <a:endParaRPr lang="en-US" noProof="0" dirty="0"/>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672438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84B7D2A-0DF8-424B-9572-B79AEBB2D9DC}" type="datetimeFigureOut">
              <a:rPr lang="en-US" noProof="0" smtClean="0"/>
              <a:t>4/25/2024</a:t>
            </a:fld>
            <a:endParaRPr lang="en-US" noProof="0"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noProof="0"/>
              <a:t>Add a Footer</a:t>
            </a:r>
            <a:endParaRPr lang="en-US" noProof="0"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96021152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8" r:id="rId17"/>
    <p:sldLayoutId id="2147483669" r:id="rId18"/>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5B398-1E7F-44AD-8356-8345134C958C}"/>
              </a:ext>
            </a:extLst>
          </p:cNvPr>
          <p:cNvSpPr>
            <a:spLocks noGrp="1"/>
          </p:cNvSpPr>
          <p:nvPr>
            <p:ph type="ctrTitle"/>
          </p:nvPr>
        </p:nvSpPr>
        <p:spPr>
          <a:xfrm>
            <a:off x="0" y="0"/>
            <a:ext cx="10931817" cy="2421464"/>
          </a:xfrm>
        </p:spPr>
        <p:txBody>
          <a:bodyPr>
            <a:normAutofit fontScale="90000"/>
          </a:bodyPr>
          <a:lstStyle/>
          <a:p>
            <a:pPr algn="l"/>
            <a:br>
              <a:rPr lang="en-IN" sz="5000" dirty="0">
                <a:effectLst/>
                <a:latin typeface="Times New Roman" panose="02020603050405020304" pitchFamily="18" charset="0"/>
              </a:rPr>
            </a:br>
            <a:r>
              <a:rPr lang="en-IN" sz="5000" dirty="0">
                <a:effectLst/>
                <a:latin typeface="Times New Roman" panose="02020603050405020304" pitchFamily="18" charset="0"/>
              </a:rPr>
              <a:t>                         </a:t>
            </a:r>
            <a:br>
              <a:rPr lang="en-IN" sz="2900" dirty="0">
                <a:solidFill>
                  <a:schemeClr val="tx1"/>
                </a:solidFill>
                <a:effectLst/>
                <a:latin typeface="Times New Roman" panose="02020603050405020304" pitchFamily="18" charset="0"/>
              </a:rPr>
            </a:br>
            <a:r>
              <a:rPr lang="en-IN" sz="2900" dirty="0">
                <a:solidFill>
                  <a:schemeClr val="tx1"/>
                </a:solidFill>
                <a:effectLst/>
                <a:latin typeface="Times New Roman" panose="02020603050405020304" pitchFamily="18" charset="0"/>
              </a:rPr>
              <a:t>              </a:t>
            </a:r>
            <a:r>
              <a:rPr lang="en-IN" sz="5000" dirty="0">
                <a:solidFill>
                  <a:schemeClr val="tx1"/>
                </a:solidFill>
                <a:effectLst/>
                <a:latin typeface="Times New Roman" panose="02020603050405020304" pitchFamily="18" charset="0"/>
              </a:rPr>
              <a:t>Towards  Robust  Image</a:t>
            </a:r>
            <a:r>
              <a:rPr lang="en-IN" sz="5000" dirty="0">
                <a:solidFill>
                  <a:schemeClr val="tx1"/>
                </a:solidFill>
                <a:latin typeface="Times New Roman" panose="02020603050405020304" pitchFamily="18" charset="0"/>
              </a:rPr>
              <a:t> </a:t>
            </a:r>
            <a:r>
              <a:rPr lang="en-IN" sz="5000" dirty="0">
                <a:solidFill>
                  <a:schemeClr val="tx1"/>
                </a:solidFill>
                <a:effectLst/>
                <a:latin typeface="Times New Roman" panose="02020603050405020304" pitchFamily="18" charset="0"/>
              </a:rPr>
              <a:t>Steganography</a:t>
            </a:r>
            <a:endParaRPr lang="en-US" sz="5000" dirty="0">
              <a:solidFill>
                <a:schemeClr val="tx1"/>
              </a:solidFill>
            </a:endParaRPr>
          </a:p>
        </p:txBody>
      </p:sp>
      <p:sp>
        <p:nvSpPr>
          <p:cNvPr id="3" name="Subtitle 2">
            <a:extLst>
              <a:ext uri="{FF2B5EF4-FFF2-40B4-BE49-F238E27FC236}">
                <a16:creationId xmlns:a16="http://schemas.microsoft.com/office/drawing/2014/main" id="{852A3D91-AB3F-4EDF-B87E-FDDF6C5DC4CF}"/>
              </a:ext>
            </a:extLst>
          </p:cNvPr>
          <p:cNvSpPr>
            <a:spLocks noGrp="1"/>
          </p:cNvSpPr>
          <p:nvPr>
            <p:ph type="subTitle" idx="1"/>
          </p:nvPr>
        </p:nvSpPr>
        <p:spPr>
          <a:xfrm>
            <a:off x="470146" y="3992948"/>
            <a:ext cx="5220439" cy="2070932"/>
          </a:xfrm>
        </p:spPr>
        <p:txBody>
          <a:bodyPr>
            <a:normAutofit fontScale="25000" lnSpcReduction="20000"/>
          </a:bodyPr>
          <a:lstStyle/>
          <a:p>
            <a:r>
              <a:rPr lang="en-US" sz="7200" dirty="0"/>
              <a:t>.</a:t>
            </a:r>
          </a:p>
          <a:p>
            <a:pPr algn="l"/>
            <a:r>
              <a:rPr lang="en-US" sz="11200" b="1" cap="none" dirty="0">
                <a:solidFill>
                  <a:schemeClr val="tx1"/>
                </a:solidFill>
                <a:latin typeface="Times New Roman" panose="02020603050405020304" pitchFamily="18" charset="0"/>
                <a:cs typeface="Times New Roman" panose="02020603050405020304" pitchFamily="18" charset="0"/>
              </a:rPr>
              <a:t>Presented by :</a:t>
            </a:r>
          </a:p>
          <a:p>
            <a:pPr marL="685800" indent="-685800" algn="l">
              <a:buFont typeface="Wingdings" panose="05000000000000000000" pitchFamily="2" charset="2"/>
              <a:buChar char="ü"/>
            </a:pPr>
            <a:r>
              <a:rPr lang="en-US" sz="9600" cap="none" dirty="0">
                <a:solidFill>
                  <a:schemeClr val="tx1"/>
                </a:solidFill>
                <a:latin typeface="Times New Roman" panose="02020603050405020304" pitchFamily="18" charset="0"/>
                <a:cs typeface="Times New Roman" panose="02020603050405020304" pitchFamily="18" charset="0"/>
              </a:rPr>
              <a:t>Sivangula Narendra(Y20IT112)</a:t>
            </a:r>
          </a:p>
          <a:p>
            <a:pPr marL="685800" indent="-685800" algn="l">
              <a:buFont typeface="Wingdings" panose="05000000000000000000" pitchFamily="2" charset="2"/>
              <a:buChar char="ü"/>
            </a:pPr>
            <a:r>
              <a:rPr lang="en-US" sz="9600" cap="none" dirty="0">
                <a:solidFill>
                  <a:schemeClr val="tx1"/>
                </a:solidFill>
                <a:latin typeface="Times New Roman" panose="02020603050405020304" pitchFamily="18" charset="0"/>
                <a:cs typeface="Times New Roman" panose="02020603050405020304" pitchFamily="18" charset="0"/>
              </a:rPr>
              <a:t>Shaik Arshad </a:t>
            </a:r>
            <a:r>
              <a:rPr lang="en-US" sz="9600" cap="none" dirty="0" err="1">
                <a:solidFill>
                  <a:schemeClr val="tx1"/>
                </a:solidFill>
                <a:latin typeface="Times New Roman" panose="02020603050405020304" pitchFamily="18" charset="0"/>
                <a:cs typeface="Times New Roman" panose="02020603050405020304" pitchFamily="18" charset="0"/>
              </a:rPr>
              <a:t>Ayub</a:t>
            </a:r>
            <a:r>
              <a:rPr lang="en-US" sz="9600" cap="none" dirty="0">
                <a:solidFill>
                  <a:schemeClr val="tx1"/>
                </a:solidFill>
                <a:latin typeface="Times New Roman" panose="02020603050405020304" pitchFamily="18" charset="0"/>
                <a:cs typeface="Times New Roman" panose="02020603050405020304" pitchFamily="18" charset="0"/>
              </a:rPr>
              <a:t>(Y20IT103)</a:t>
            </a:r>
          </a:p>
          <a:p>
            <a:pPr marL="685800" indent="-685800" algn="l">
              <a:buFont typeface="Wingdings" panose="05000000000000000000" pitchFamily="2" charset="2"/>
              <a:buChar char="ü"/>
            </a:pPr>
            <a:r>
              <a:rPr lang="en-US" sz="9600" cap="none" dirty="0">
                <a:solidFill>
                  <a:schemeClr val="tx1"/>
                </a:solidFill>
                <a:latin typeface="Times New Roman" panose="02020603050405020304" pitchFamily="18" charset="0"/>
                <a:cs typeface="Times New Roman" panose="02020603050405020304" pitchFamily="18" charset="0"/>
              </a:rPr>
              <a:t>Shaik Meera Hussain(Y20IT106</a:t>
            </a:r>
            <a:r>
              <a:rPr lang="en-US" sz="9600" dirty="0">
                <a:solidFill>
                  <a:schemeClr val="tx1"/>
                </a:solidFill>
                <a:latin typeface="Times New Roman" panose="02020603050405020304" pitchFamily="18" charset="0"/>
                <a:cs typeface="Times New Roman" panose="02020603050405020304" pitchFamily="18" charset="0"/>
              </a:rPr>
              <a:t>)</a:t>
            </a:r>
            <a:endParaRPr lang="en-US" sz="9600" cap="none" dirty="0">
              <a:latin typeface="Times New Roman" panose="02020603050405020304" pitchFamily="18" charset="0"/>
              <a:cs typeface="Times New Roman" panose="02020603050405020304" pitchFamily="18" charset="0"/>
            </a:endParaRPr>
          </a:p>
          <a:p>
            <a:pPr marL="685800" indent="-685800" algn="l">
              <a:buFont typeface="Wingdings" panose="05000000000000000000" pitchFamily="2" charset="2"/>
              <a:buChar char="ü"/>
            </a:pPr>
            <a:endParaRPr lang="en-US" sz="3300" cap="none" dirty="0">
              <a:latin typeface="Arial" panose="020B0604020202020204" pitchFamily="34" charset="0"/>
              <a:cs typeface="Arial" panose="020B0604020202020204" pitchFamily="34" charset="0"/>
            </a:endParaRPr>
          </a:p>
          <a:p>
            <a:pPr marL="685800" indent="-685800" algn="l">
              <a:buFont typeface="Wingdings" panose="05000000000000000000" pitchFamily="2" charset="2"/>
              <a:buChar char="ü"/>
            </a:pPr>
            <a:endParaRPr lang="en-US" sz="2600" cap="none" dirty="0">
              <a:latin typeface="Arial" panose="020B0604020202020204" pitchFamily="34" charset="0"/>
              <a:cs typeface="Arial" panose="020B0604020202020204" pitchFamily="34" charset="0"/>
            </a:endParaRPr>
          </a:p>
          <a:p>
            <a:pPr algn="l"/>
            <a:r>
              <a:rPr lang="en-US" sz="3300" cap="none" dirty="0"/>
              <a:t>          </a:t>
            </a:r>
          </a:p>
          <a:p>
            <a:endParaRPr lang="en-US" sz="5000" dirty="0"/>
          </a:p>
        </p:txBody>
      </p:sp>
      <p:sp>
        <p:nvSpPr>
          <p:cNvPr id="10" name="TextBox 9">
            <a:extLst>
              <a:ext uri="{FF2B5EF4-FFF2-40B4-BE49-F238E27FC236}">
                <a16:creationId xmlns:a16="http://schemas.microsoft.com/office/drawing/2014/main" id="{EC6C2799-FD97-3EB3-D1F4-41DBD62B3629}"/>
              </a:ext>
            </a:extLst>
          </p:cNvPr>
          <p:cNvSpPr txBox="1"/>
          <p:nvPr/>
        </p:nvSpPr>
        <p:spPr>
          <a:xfrm>
            <a:off x="6909787" y="4276362"/>
            <a:ext cx="6094520" cy="1169551"/>
          </a:xfrm>
          <a:prstGeom prst="rect">
            <a:avLst/>
          </a:prstGeom>
          <a:noFill/>
        </p:spPr>
        <p:txBody>
          <a:bodyPr wrap="square">
            <a:spAutoFit/>
          </a:bodyPr>
          <a:lstStyle/>
          <a:p>
            <a:pPr algn="l"/>
            <a:r>
              <a:rPr lang="en-US" sz="2800" b="1" dirty="0">
                <a:latin typeface="Times New Roman" panose="02020603050405020304" pitchFamily="18" charset="0"/>
                <a:cs typeface="Times New Roman" panose="02020603050405020304" pitchFamily="18" charset="0"/>
              </a:rPr>
              <a:t>Guided By :</a:t>
            </a:r>
          </a:p>
          <a:p>
            <a:pPr algn="l"/>
            <a:r>
              <a:rPr lang="en-US" sz="1400" cap="none" dirty="0">
                <a:latin typeface="Times New Roman" panose="02020603050405020304" pitchFamily="18" charset="0"/>
                <a:cs typeface="Times New Roman" panose="02020603050405020304" pitchFamily="18" charset="0"/>
              </a:rPr>
              <a:t>                  </a:t>
            </a:r>
          </a:p>
          <a:p>
            <a:pPr algn="l"/>
            <a:r>
              <a:rPr lang="en-US" sz="2800" cap="none" dirty="0">
                <a:latin typeface="Times New Roman" panose="02020603050405020304" pitchFamily="18" charset="0"/>
                <a:cs typeface="Times New Roman" panose="02020603050405020304" pitchFamily="18" charset="0"/>
              </a:rPr>
              <a:t>        </a:t>
            </a:r>
            <a:r>
              <a:rPr lang="en-US" sz="2800" cap="none" dirty="0" err="1">
                <a:latin typeface="Times New Roman" panose="02020603050405020304" pitchFamily="18" charset="0"/>
                <a:cs typeface="Times New Roman" panose="02020603050405020304" pitchFamily="18" charset="0"/>
              </a:rPr>
              <a:t>Dr.B.Hemanth</a:t>
            </a:r>
            <a:r>
              <a:rPr lang="en-US" sz="2800" cap="none" dirty="0">
                <a:latin typeface="Times New Roman" panose="02020603050405020304" pitchFamily="18" charset="0"/>
                <a:cs typeface="Times New Roman" panose="02020603050405020304" pitchFamily="18" charset="0"/>
              </a:rPr>
              <a:t> Kumar</a:t>
            </a:r>
          </a:p>
        </p:txBody>
      </p:sp>
    </p:spTree>
    <p:extLst>
      <p:ext uri="{BB962C8B-B14F-4D97-AF65-F5344CB8AC3E}">
        <p14:creationId xmlns:p14="http://schemas.microsoft.com/office/powerpoint/2010/main" val="2352749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44FA16B2-6A61-4B79-B91C-B41F21F14F7D}"/>
                  </a:ext>
                </a:extLst>
              </p:cNvPr>
              <p:cNvSpPr>
                <a:spLocks noGrp="1"/>
              </p:cNvSpPr>
              <p:nvPr>
                <p:ph type="body" sz="half" idx="2"/>
              </p:nvPr>
            </p:nvSpPr>
            <p:spPr>
              <a:xfrm>
                <a:off x="589279" y="314632"/>
                <a:ext cx="9666829" cy="6145162"/>
              </a:xfrm>
            </p:spPr>
            <p:txBody>
              <a:bodyPr>
                <a:normAutofit/>
              </a:bodyPr>
              <a:lstStyle/>
              <a:p>
                <a:r>
                  <a:rPr lang="en-IN" sz="2400" b="1" dirty="0">
                    <a:solidFill>
                      <a:schemeClr val="tx1"/>
                    </a:solidFill>
                    <a:latin typeface="Times New Roman" panose="02020603050405020304" pitchFamily="18" charset="0"/>
                    <a:cs typeface="Times New Roman" panose="02020603050405020304" pitchFamily="18" charset="0"/>
                  </a:rPr>
                  <a:t>   UNIFORM</a:t>
                </a:r>
                <a:r>
                  <a:rPr lang="en-IN" sz="2400" b="1" i="0" dirty="0">
                    <a:solidFill>
                      <a:schemeClr val="tx1"/>
                    </a:solidFill>
                    <a:effectLst/>
                    <a:latin typeface="Times New Roman" panose="02020603050405020304" pitchFamily="18" charset="0"/>
                    <a:cs typeface="Times New Roman" panose="02020603050405020304" pitchFamily="18" charset="0"/>
                  </a:rPr>
                  <a:t> </a:t>
                </a:r>
                <a:r>
                  <a:rPr lang="en-IN" sz="2400" b="1" dirty="0">
                    <a:solidFill>
                      <a:schemeClr val="tx1"/>
                    </a:solidFill>
                    <a:latin typeface="Times New Roman" panose="02020603050405020304" pitchFamily="18" charset="0"/>
                    <a:cs typeface="Times New Roman" panose="02020603050405020304" pitchFamily="18" charset="0"/>
                  </a:rPr>
                  <a:t>EMBEDDING</a:t>
                </a:r>
                <a:r>
                  <a:rPr lang="en-IN" sz="2400" b="1" i="0" dirty="0">
                    <a:solidFill>
                      <a:schemeClr val="tx1"/>
                    </a:solidFill>
                    <a:effectLst/>
                    <a:latin typeface="Times New Roman" panose="02020603050405020304" pitchFamily="18" charset="0"/>
                    <a:cs typeface="Times New Roman" panose="02020603050405020304" pitchFamily="18" charset="0"/>
                  </a:rPr>
                  <a:t> </a:t>
                </a:r>
                <a:r>
                  <a:rPr lang="en-IN" sz="2400" b="1" dirty="0">
                    <a:solidFill>
                      <a:schemeClr val="tx1"/>
                    </a:solidFill>
                    <a:latin typeface="Times New Roman" panose="02020603050405020304" pitchFamily="18" charset="0"/>
                    <a:cs typeface="Times New Roman" panose="02020603050405020304" pitchFamily="18" charset="0"/>
                  </a:rPr>
                  <a:t>REVISITED</a:t>
                </a:r>
                <a:r>
                  <a:rPr lang="en-IN" sz="2400" b="1" i="0" dirty="0">
                    <a:solidFill>
                      <a:schemeClr val="tx1"/>
                    </a:solidFill>
                    <a:effectLst/>
                    <a:latin typeface="Times New Roman" panose="02020603050405020304" pitchFamily="18" charset="0"/>
                    <a:cs typeface="Times New Roman" panose="02020603050405020304" pitchFamily="18" charset="0"/>
                  </a:rPr>
                  <a:t> </a:t>
                </a:r>
                <a:r>
                  <a:rPr lang="en-IN" sz="2400" b="1" dirty="0">
                    <a:solidFill>
                      <a:schemeClr val="tx1"/>
                    </a:solidFill>
                    <a:latin typeface="Times New Roman" panose="02020603050405020304" pitchFamily="18" charset="0"/>
                    <a:cs typeface="Times New Roman" panose="02020603050405020304" pitchFamily="18" charset="0"/>
                  </a:rPr>
                  <a:t>DISTORTION</a:t>
                </a:r>
                <a:r>
                  <a:rPr lang="en-IN" sz="2400" b="1" i="0" dirty="0">
                    <a:solidFill>
                      <a:schemeClr val="tx1"/>
                    </a:solidFill>
                    <a:effectLst/>
                    <a:latin typeface="Times New Roman" panose="02020603050405020304" pitchFamily="18" charset="0"/>
                    <a:cs typeface="Times New Roman" panose="02020603050405020304" pitchFamily="18" charset="0"/>
                  </a:rPr>
                  <a:t> (UERD)</a:t>
                </a:r>
              </a:p>
              <a:p>
                <a:endParaRPr lang="en-IN" sz="2400" b="1" i="0" dirty="0">
                  <a:solidFill>
                    <a:schemeClr val="tx1"/>
                  </a:solidFill>
                  <a:effectLst/>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IN" sz="2500" i="0" dirty="0">
                    <a:solidFill>
                      <a:schemeClr val="tx1"/>
                    </a:solidFill>
                    <a:effectLst/>
                    <a:latin typeface="Times New Roman" panose="02020603050405020304" pitchFamily="18" charset="0"/>
                    <a:cs typeface="Times New Roman" panose="02020603050405020304" pitchFamily="18" charset="0"/>
                  </a:rPr>
                  <a:t>Algorithm takes cover image and secret data to be embedded as input.</a:t>
                </a:r>
                <a:endParaRPr lang="en-US" sz="2500" i="0" dirty="0">
                  <a:solidFill>
                    <a:schemeClr val="tx1"/>
                  </a:solidFill>
                  <a:effectLst/>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US" sz="2500" dirty="0">
                    <a:solidFill>
                      <a:schemeClr val="tx1"/>
                    </a:solidFill>
                    <a:latin typeface="Times New Roman" panose="02020603050405020304" pitchFamily="18" charset="0"/>
                    <a:cs typeface="Times New Roman" panose="02020603050405020304" pitchFamily="18" charset="0"/>
                  </a:rPr>
                  <a:t>Convert the cover image into Discrete Cosine Transform(DCT).</a:t>
                </a:r>
                <a:r>
                  <a:rPr lang="en-US" sz="2500" b="0" i="0" dirty="0">
                    <a:solidFill>
                      <a:srgbClr val="1F1F1F"/>
                    </a:solidFill>
                    <a:effectLst/>
                    <a:latin typeface="Times New Roman" panose="02020603050405020304" pitchFamily="18" charset="0"/>
                    <a:cs typeface="Times New Roman" panose="02020603050405020304" pitchFamily="18" charset="0"/>
                  </a:rPr>
                  <a:t> And </a:t>
                </a:r>
                <a:r>
                  <a:rPr lang="en-US" sz="2500" dirty="0">
                    <a:solidFill>
                      <a:srgbClr val="1F1F1F"/>
                    </a:solidFill>
                    <a:latin typeface="Times New Roman" panose="02020603050405020304" pitchFamily="18" charset="0"/>
                    <a:cs typeface="Times New Roman" panose="02020603050405020304" pitchFamily="18" charset="0"/>
                  </a:rPr>
                  <a:t>d</a:t>
                </a:r>
                <a:r>
                  <a:rPr lang="en-US" sz="2500" b="0" i="0" dirty="0">
                    <a:solidFill>
                      <a:srgbClr val="1F1F1F"/>
                    </a:solidFill>
                    <a:effectLst/>
                    <a:latin typeface="Times New Roman" panose="02020603050405020304" pitchFamily="18" charset="0"/>
                    <a:cs typeface="Times New Roman" panose="02020603050405020304" pitchFamily="18" charset="0"/>
                  </a:rPr>
                  <a:t>ivide the DCT coefficients into two groups.</a:t>
                </a:r>
              </a:p>
              <a:p>
                <a:pPr marL="514350" indent="-514350" algn="just">
                  <a:buFont typeface="+mj-lt"/>
                  <a:buAutoNum type="arabicPeriod"/>
                </a:pPr>
                <a:endParaRPr lang="en-US" sz="2500" b="0" i="0" dirty="0">
                  <a:solidFill>
                    <a:srgbClr val="1F1F1F"/>
                  </a:solidFill>
                  <a:effectLst/>
                  <a:latin typeface="Times New Roman" panose="02020603050405020304" pitchFamily="18" charset="0"/>
                  <a:cs typeface="Times New Roman" panose="02020603050405020304" pitchFamily="18" charset="0"/>
                </a:endParaRPr>
              </a:p>
              <a:p>
                <a:pPr algn="just"/>
                <a:r>
                  <a:rPr lang="en-US" sz="2600" b="1" i="0" dirty="0">
                    <a:solidFill>
                      <a:schemeClr val="tx1"/>
                    </a:solidFill>
                    <a:effectLst/>
                    <a:latin typeface="Times New Roman" panose="02020603050405020304" pitchFamily="18" charset="0"/>
                    <a:cs typeface="Times New Roman" panose="02020603050405020304" pitchFamily="18" charset="0"/>
                  </a:rPr>
                  <a:t>        </a:t>
                </a:r>
                <a14:m>
                  <m:oMath xmlns:m="http://schemas.openxmlformats.org/officeDocument/2006/math">
                    <m:r>
                      <a:rPr lang="en-US" sz="2600" b="1" i="1" smtClean="0">
                        <a:solidFill>
                          <a:schemeClr val="tx1"/>
                        </a:solidFill>
                        <a:effectLst/>
                        <a:latin typeface="Cambria Math" panose="02040503050406030204" pitchFamily="18" charset="0"/>
                        <a:cs typeface="Times New Roman" panose="02020603050405020304" pitchFamily="18" charset="0"/>
                      </a:rPr>
                      <m:t>𝑫𝑪</m:t>
                    </m:r>
                    <m:d>
                      <m:dPr>
                        <m:ctrlPr>
                          <a:rPr lang="en-US" sz="2600" b="1" i="1" smtClean="0">
                            <a:solidFill>
                              <a:schemeClr val="tx1"/>
                            </a:solidFill>
                            <a:effectLst/>
                            <a:latin typeface="Cambria Math" panose="02040503050406030204" pitchFamily="18" charset="0"/>
                            <a:cs typeface="Times New Roman" panose="02020603050405020304" pitchFamily="18" charset="0"/>
                          </a:rPr>
                        </m:ctrlPr>
                      </m:dPr>
                      <m:e>
                        <m:r>
                          <a:rPr lang="en-US" sz="2600" b="1" i="1" smtClean="0">
                            <a:solidFill>
                              <a:schemeClr val="tx1"/>
                            </a:solidFill>
                            <a:effectLst/>
                            <a:latin typeface="Cambria Math" panose="02040503050406030204" pitchFamily="18" charset="0"/>
                            <a:cs typeface="Times New Roman" panose="02020603050405020304" pitchFamily="18" charset="0"/>
                          </a:rPr>
                          <m:t>𝒊</m:t>
                        </m:r>
                        <m:r>
                          <a:rPr lang="en-US" sz="2600" b="1" i="1" smtClean="0">
                            <a:solidFill>
                              <a:schemeClr val="tx1"/>
                            </a:solidFill>
                            <a:effectLst/>
                            <a:latin typeface="Cambria Math" panose="02040503050406030204" pitchFamily="18" charset="0"/>
                            <a:cs typeface="Times New Roman" panose="02020603050405020304" pitchFamily="18" charset="0"/>
                          </a:rPr>
                          <m:t>,</m:t>
                        </m:r>
                        <m:r>
                          <a:rPr lang="en-US" sz="2600" b="1" i="1" smtClean="0">
                            <a:solidFill>
                              <a:schemeClr val="tx1"/>
                            </a:solidFill>
                            <a:effectLst/>
                            <a:latin typeface="Cambria Math" panose="02040503050406030204" pitchFamily="18" charset="0"/>
                            <a:cs typeface="Times New Roman" panose="02020603050405020304" pitchFamily="18" charset="0"/>
                          </a:rPr>
                          <m:t>𝒋</m:t>
                        </m:r>
                      </m:e>
                    </m:d>
                    <m:r>
                      <a:rPr lang="en-US" sz="2600" b="1" i="1" smtClean="0">
                        <a:solidFill>
                          <a:schemeClr val="tx1"/>
                        </a:solidFill>
                        <a:effectLst/>
                        <a:latin typeface="Cambria Math" panose="02040503050406030204" pitchFamily="18" charset="0"/>
                        <a:cs typeface="Times New Roman" panose="02020603050405020304" pitchFamily="18" charset="0"/>
                      </a:rPr>
                      <m:t>=</m:t>
                    </m:r>
                    <m:r>
                      <a:rPr lang="en-US" sz="2600" b="1" i="1" smtClean="0">
                        <a:solidFill>
                          <a:schemeClr val="tx1"/>
                        </a:solidFill>
                        <a:effectLst/>
                        <a:latin typeface="Cambria Math" panose="02040503050406030204" pitchFamily="18" charset="0"/>
                        <a:cs typeface="Times New Roman" panose="02020603050405020304" pitchFamily="18" charset="0"/>
                      </a:rPr>
                      <m:t>𝑫𝑪𝑻</m:t>
                    </m:r>
                    <m:d>
                      <m:dPr>
                        <m:ctrlPr>
                          <a:rPr lang="en-US" sz="2600" b="1" i="1" smtClean="0">
                            <a:solidFill>
                              <a:schemeClr val="tx1"/>
                            </a:solidFill>
                            <a:effectLst/>
                            <a:latin typeface="Cambria Math" panose="02040503050406030204" pitchFamily="18" charset="0"/>
                            <a:cs typeface="Times New Roman" panose="02020603050405020304" pitchFamily="18" charset="0"/>
                          </a:rPr>
                        </m:ctrlPr>
                      </m:dPr>
                      <m:e>
                        <m:r>
                          <a:rPr lang="en-US" sz="2600" b="1" i="1" smtClean="0">
                            <a:solidFill>
                              <a:schemeClr val="tx1"/>
                            </a:solidFill>
                            <a:effectLst/>
                            <a:latin typeface="Cambria Math" panose="02040503050406030204" pitchFamily="18" charset="0"/>
                            <a:cs typeface="Times New Roman" panose="02020603050405020304" pitchFamily="18" charset="0"/>
                          </a:rPr>
                          <m:t>𝒊</m:t>
                        </m:r>
                        <m:r>
                          <a:rPr lang="en-US" sz="2600" b="1" i="1" smtClean="0">
                            <a:solidFill>
                              <a:schemeClr val="tx1"/>
                            </a:solidFill>
                            <a:effectLst/>
                            <a:latin typeface="Cambria Math" panose="02040503050406030204" pitchFamily="18" charset="0"/>
                            <a:cs typeface="Times New Roman" panose="02020603050405020304" pitchFamily="18" charset="0"/>
                          </a:rPr>
                          <m:t>,</m:t>
                        </m:r>
                        <m:r>
                          <a:rPr lang="en-US" sz="2600" b="1" i="1" smtClean="0">
                            <a:solidFill>
                              <a:schemeClr val="tx1"/>
                            </a:solidFill>
                            <a:effectLst/>
                            <a:latin typeface="Cambria Math" panose="02040503050406030204" pitchFamily="18" charset="0"/>
                            <a:cs typeface="Times New Roman" panose="02020603050405020304" pitchFamily="18" charset="0"/>
                          </a:rPr>
                          <m:t>𝒋</m:t>
                        </m:r>
                      </m:e>
                    </m:d>
                    <m:d>
                      <m:dPr>
                        <m:begChr m:val="["/>
                        <m:endChr m:val="]"/>
                        <m:ctrlPr>
                          <a:rPr lang="en-US" sz="2600" b="1" i="1" smtClean="0">
                            <a:solidFill>
                              <a:schemeClr val="tx1"/>
                            </a:solidFill>
                            <a:effectLst/>
                            <a:latin typeface="Cambria Math" panose="02040503050406030204" pitchFamily="18" charset="0"/>
                            <a:cs typeface="Times New Roman" panose="02020603050405020304" pitchFamily="18" charset="0"/>
                          </a:rPr>
                        </m:ctrlPr>
                      </m:dPr>
                      <m:e>
                        <m:r>
                          <a:rPr lang="en-US" sz="2600" b="1" i="1" smtClean="0">
                            <a:solidFill>
                              <a:schemeClr val="tx1"/>
                            </a:solidFill>
                            <a:effectLst/>
                            <a:latin typeface="Cambria Math" panose="02040503050406030204" pitchFamily="18" charset="0"/>
                            <a:cs typeface="Times New Roman" panose="02020603050405020304" pitchFamily="18" charset="0"/>
                          </a:rPr>
                          <m:t>𝟎</m:t>
                        </m:r>
                        <m:r>
                          <a:rPr lang="en-US" sz="2600" b="1" i="1" smtClean="0">
                            <a:solidFill>
                              <a:schemeClr val="tx1"/>
                            </a:solidFill>
                            <a:effectLst/>
                            <a:latin typeface="Cambria Math" panose="02040503050406030204" pitchFamily="18" charset="0"/>
                            <a:cs typeface="Times New Roman" panose="02020603050405020304" pitchFamily="18" charset="0"/>
                          </a:rPr>
                          <m:t>,</m:t>
                        </m:r>
                        <m:r>
                          <a:rPr lang="en-US" sz="2600" b="1" i="1" smtClean="0">
                            <a:solidFill>
                              <a:schemeClr val="tx1"/>
                            </a:solidFill>
                            <a:effectLst/>
                            <a:latin typeface="Cambria Math" panose="02040503050406030204" pitchFamily="18" charset="0"/>
                            <a:cs typeface="Times New Roman" panose="02020603050405020304" pitchFamily="18" charset="0"/>
                          </a:rPr>
                          <m:t>𝟎</m:t>
                        </m:r>
                      </m:e>
                    </m:d>
                    <m:r>
                      <a:rPr lang="en-US" sz="2600" b="1" i="1" smtClean="0">
                        <a:solidFill>
                          <a:schemeClr val="tx1"/>
                        </a:solidFill>
                        <a:effectLst/>
                        <a:latin typeface="Cambria Math" panose="02040503050406030204" pitchFamily="18" charset="0"/>
                        <a:cs typeface="Times New Roman" panose="02020603050405020304" pitchFamily="18" charset="0"/>
                      </a:rPr>
                      <m:t> </m:t>
                    </m:r>
                  </m:oMath>
                </a14:m>
                <a:r>
                  <a:rPr lang="en-US" sz="2600" b="1" i="0" dirty="0">
                    <a:solidFill>
                      <a:schemeClr val="tx1"/>
                    </a:solidFill>
                    <a:effectLst/>
                    <a:latin typeface="Times New Roman" panose="02020603050405020304" pitchFamily="18" charset="0"/>
                    <a:cs typeface="Times New Roman" panose="02020603050405020304" pitchFamily="18" charset="0"/>
                  </a:rPr>
                  <a:t>                       Dc Coefficients</a:t>
                </a:r>
              </a:p>
              <a:p>
                <a:pPr algn="just"/>
                <a:r>
                  <a:rPr lang="en-US" sz="2600" b="0" i="0" dirty="0">
                    <a:solidFill>
                      <a:schemeClr val="tx1"/>
                    </a:solidFill>
                    <a:effectLst/>
                    <a:latin typeface="Times New Roman" panose="02020603050405020304" pitchFamily="18" charset="0"/>
                    <a:cs typeface="Times New Roman" panose="02020603050405020304" pitchFamily="18" charset="0"/>
                  </a:rPr>
                  <a:t>     here, above represents the top-left element of the DCT.</a:t>
                </a:r>
              </a:p>
              <a:p>
                <a:pPr algn="just"/>
                <a:endParaRPr lang="en-US" sz="2600" dirty="0">
                  <a:solidFill>
                    <a:schemeClr val="tx1"/>
                  </a:solidFill>
                  <a:latin typeface="Times New Roman" panose="02020603050405020304" pitchFamily="18" charset="0"/>
                  <a:cs typeface="Times New Roman" panose="02020603050405020304" pitchFamily="18" charset="0"/>
                </a:endParaRPr>
              </a:p>
              <a:p>
                <a:pPr algn="just"/>
                <a:r>
                  <a:rPr lang="en-US" sz="26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n-US" sz="2800" b="1" i="1" smtClean="0">
                        <a:solidFill>
                          <a:schemeClr val="tx1"/>
                        </a:solidFill>
                        <a:effectLst/>
                        <a:latin typeface="Cambria Math" panose="02040503050406030204" pitchFamily="18" charset="0"/>
                        <a:cs typeface="Times New Roman" panose="02020603050405020304" pitchFamily="18" charset="0"/>
                      </a:rPr>
                      <m:t>𝑨𝑪</m:t>
                    </m:r>
                    <m:d>
                      <m:dPr>
                        <m:ctrlPr>
                          <a:rPr lang="en-US" sz="2800" b="1" i="1" smtClean="0">
                            <a:solidFill>
                              <a:schemeClr val="tx1"/>
                            </a:solidFill>
                            <a:effectLst/>
                            <a:latin typeface="Cambria Math" panose="02040503050406030204" pitchFamily="18" charset="0"/>
                            <a:cs typeface="Times New Roman" panose="02020603050405020304" pitchFamily="18" charset="0"/>
                          </a:rPr>
                        </m:ctrlPr>
                      </m:dPr>
                      <m:e>
                        <m:r>
                          <a:rPr lang="en-US" sz="2800" b="1" i="1" smtClean="0">
                            <a:solidFill>
                              <a:schemeClr val="tx1"/>
                            </a:solidFill>
                            <a:effectLst/>
                            <a:latin typeface="Cambria Math" panose="02040503050406030204" pitchFamily="18" charset="0"/>
                            <a:cs typeface="Times New Roman" panose="02020603050405020304" pitchFamily="18" charset="0"/>
                          </a:rPr>
                          <m:t>𝒊</m:t>
                        </m:r>
                        <m:r>
                          <a:rPr lang="en-US" sz="2800" b="1" i="1" smtClean="0">
                            <a:solidFill>
                              <a:schemeClr val="tx1"/>
                            </a:solidFill>
                            <a:effectLst/>
                            <a:latin typeface="Cambria Math" panose="02040503050406030204" pitchFamily="18" charset="0"/>
                            <a:cs typeface="Times New Roman" panose="02020603050405020304" pitchFamily="18" charset="0"/>
                          </a:rPr>
                          <m:t>,</m:t>
                        </m:r>
                        <m:r>
                          <a:rPr lang="en-US" sz="2800" b="1" i="1" smtClean="0">
                            <a:solidFill>
                              <a:schemeClr val="tx1"/>
                            </a:solidFill>
                            <a:effectLst/>
                            <a:latin typeface="Cambria Math" panose="02040503050406030204" pitchFamily="18" charset="0"/>
                            <a:cs typeface="Times New Roman" panose="02020603050405020304" pitchFamily="18" charset="0"/>
                          </a:rPr>
                          <m:t>𝒋</m:t>
                        </m:r>
                        <m:r>
                          <a:rPr lang="en-US" sz="2800" b="1" i="1" smtClean="0">
                            <a:solidFill>
                              <a:schemeClr val="tx1"/>
                            </a:solidFill>
                            <a:effectLst/>
                            <a:latin typeface="Cambria Math" panose="02040503050406030204" pitchFamily="18" charset="0"/>
                            <a:cs typeface="Times New Roman" panose="02020603050405020304" pitchFamily="18" charset="0"/>
                          </a:rPr>
                          <m:t>,</m:t>
                        </m:r>
                        <m:r>
                          <a:rPr lang="en-US" sz="2800" b="1" i="1" smtClean="0">
                            <a:solidFill>
                              <a:schemeClr val="tx1"/>
                            </a:solidFill>
                            <a:effectLst/>
                            <a:latin typeface="Cambria Math" panose="02040503050406030204" pitchFamily="18" charset="0"/>
                            <a:cs typeface="Times New Roman" panose="02020603050405020304" pitchFamily="18" charset="0"/>
                          </a:rPr>
                          <m:t>𝒌</m:t>
                        </m:r>
                        <m:r>
                          <a:rPr lang="en-US" sz="2800" b="1" i="1" smtClean="0">
                            <a:solidFill>
                              <a:schemeClr val="tx1"/>
                            </a:solidFill>
                            <a:effectLst/>
                            <a:latin typeface="Cambria Math" panose="02040503050406030204" pitchFamily="18" charset="0"/>
                            <a:cs typeface="Times New Roman" panose="02020603050405020304" pitchFamily="18" charset="0"/>
                          </a:rPr>
                          <m:t>,</m:t>
                        </m:r>
                        <m:r>
                          <a:rPr lang="en-US" sz="2800" b="1" i="1" smtClean="0">
                            <a:solidFill>
                              <a:schemeClr val="tx1"/>
                            </a:solidFill>
                            <a:effectLst/>
                            <a:latin typeface="Cambria Math" panose="02040503050406030204" pitchFamily="18" charset="0"/>
                            <a:cs typeface="Times New Roman" panose="02020603050405020304" pitchFamily="18" charset="0"/>
                          </a:rPr>
                          <m:t>𝒍</m:t>
                        </m:r>
                      </m:e>
                    </m:d>
                    <m:r>
                      <a:rPr lang="en-US" sz="2800" b="1" i="1" smtClean="0">
                        <a:solidFill>
                          <a:schemeClr val="tx1"/>
                        </a:solidFill>
                        <a:effectLst/>
                        <a:latin typeface="Cambria Math" panose="02040503050406030204" pitchFamily="18" charset="0"/>
                        <a:cs typeface="Times New Roman" panose="02020603050405020304" pitchFamily="18" charset="0"/>
                      </a:rPr>
                      <m:t>=</m:t>
                    </m:r>
                    <m:r>
                      <a:rPr lang="en-US" sz="2800" b="1" i="1" smtClean="0">
                        <a:solidFill>
                          <a:schemeClr val="tx1"/>
                        </a:solidFill>
                        <a:effectLst/>
                        <a:latin typeface="Cambria Math" panose="02040503050406030204" pitchFamily="18" charset="0"/>
                        <a:cs typeface="Times New Roman" panose="02020603050405020304" pitchFamily="18" charset="0"/>
                      </a:rPr>
                      <m:t>𝑫𝑪𝑻</m:t>
                    </m:r>
                    <m:d>
                      <m:dPr>
                        <m:ctrlPr>
                          <a:rPr lang="en-US" sz="2800" b="1" i="1" smtClean="0">
                            <a:solidFill>
                              <a:schemeClr val="tx1"/>
                            </a:solidFill>
                            <a:effectLst/>
                            <a:latin typeface="Cambria Math" panose="02040503050406030204" pitchFamily="18" charset="0"/>
                            <a:cs typeface="Times New Roman" panose="02020603050405020304" pitchFamily="18" charset="0"/>
                          </a:rPr>
                        </m:ctrlPr>
                      </m:dPr>
                      <m:e>
                        <m:r>
                          <a:rPr lang="en-US" sz="2800" b="1" i="1" smtClean="0">
                            <a:solidFill>
                              <a:schemeClr val="tx1"/>
                            </a:solidFill>
                            <a:effectLst/>
                            <a:latin typeface="Cambria Math" panose="02040503050406030204" pitchFamily="18" charset="0"/>
                            <a:cs typeface="Times New Roman" panose="02020603050405020304" pitchFamily="18" charset="0"/>
                          </a:rPr>
                          <m:t>𝒊</m:t>
                        </m:r>
                        <m:r>
                          <a:rPr lang="en-US" sz="2800" b="1" i="1" smtClean="0">
                            <a:solidFill>
                              <a:schemeClr val="tx1"/>
                            </a:solidFill>
                            <a:effectLst/>
                            <a:latin typeface="Cambria Math" panose="02040503050406030204" pitchFamily="18" charset="0"/>
                            <a:cs typeface="Times New Roman" panose="02020603050405020304" pitchFamily="18" charset="0"/>
                          </a:rPr>
                          <m:t>,</m:t>
                        </m:r>
                        <m:r>
                          <a:rPr lang="en-US" sz="2800" b="1" i="1" smtClean="0">
                            <a:solidFill>
                              <a:schemeClr val="tx1"/>
                            </a:solidFill>
                            <a:effectLst/>
                            <a:latin typeface="Cambria Math" panose="02040503050406030204" pitchFamily="18" charset="0"/>
                            <a:cs typeface="Times New Roman" panose="02020603050405020304" pitchFamily="18" charset="0"/>
                          </a:rPr>
                          <m:t>𝒋</m:t>
                        </m:r>
                      </m:e>
                    </m:d>
                    <m:d>
                      <m:dPr>
                        <m:begChr m:val="["/>
                        <m:endChr m:val="]"/>
                        <m:ctrlPr>
                          <a:rPr lang="en-US" sz="2800" b="1" i="1" smtClean="0">
                            <a:solidFill>
                              <a:schemeClr val="tx1"/>
                            </a:solidFill>
                            <a:effectLst/>
                            <a:latin typeface="Cambria Math" panose="02040503050406030204" pitchFamily="18" charset="0"/>
                            <a:cs typeface="Times New Roman" panose="02020603050405020304" pitchFamily="18" charset="0"/>
                          </a:rPr>
                        </m:ctrlPr>
                      </m:dPr>
                      <m:e>
                        <m:r>
                          <a:rPr lang="en-US" sz="2800" b="1" i="1" smtClean="0">
                            <a:solidFill>
                              <a:schemeClr val="tx1"/>
                            </a:solidFill>
                            <a:effectLst/>
                            <a:latin typeface="Cambria Math" panose="02040503050406030204" pitchFamily="18" charset="0"/>
                            <a:cs typeface="Times New Roman" panose="02020603050405020304" pitchFamily="18" charset="0"/>
                          </a:rPr>
                          <m:t>𝒌</m:t>
                        </m:r>
                        <m:r>
                          <a:rPr lang="en-US" sz="2800" b="1" i="1" smtClean="0">
                            <a:solidFill>
                              <a:schemeClr val="tx1"/>
                            </a:solidFill>
                            <a:effectLst/>
                            <a:latin typeface="Cambria Math" panose="02040503050406030204" pitchFamily="18" charset="0"/>
                            <a:cs typeface="Times New Roman" panose="02020603050405020304" pitchFamily="18" charset="0"/>
                          </a:rPr>
                          <m:t>,</m:t>
                        </m:r>
                        <m:r>
                          <a:rPr lang="en-US" sz="2800" b="1" i="1" smtClean="0">
                            <a:solidFill>
                              <a:schemeClr val="tx1"/>
                            </a:solidFill>
                            <a:effectLst/>
                            <a:latin typeface="Cambria Math" panose="02040503050406030204" pitchFamily="18" charset="0"/>
                            <a:cs typeface="Times New Roman" panose="02020603050405020304" pitchFamily="18" charset="0"/>
                          </a:rPr>
                          <m:t>𝒍</m:t>
                        </m:r>
                      </m:e>
                    </m:d>
                  </m:oMath>
                </a14:m>
                <a:r>
                  <a:rPr lang="en-US" sz="2800" b="1" i="0" dirty="0">
                    <a:solidFill>
                      <a:schemeClr val="tx1"/>
                    </a:solidFill>
                    <a:effectLst/>
                    <a:latin typeface="Times New Roman" panose="02020603050405020304" pitchFamily="18" charset="0"/>
                    <a:cs typeface="Times New Roman" panose="02020603050405020304" pitchFamily="18" charset="0"/>
                  </a:rPr>
                  <a:t>                 Ac Coefficients</a:t>
                </a:r>
              </a:p>
              <a:p>
                <a:pPr algn="just"/>
                <a:r>
                  <a:rPr lang="en-US" sz="2800" b="0" i="0" dirty="0">
                    <a:solidFill>
                      <a:schemeClr val="tx1"/>
                    </a:solidFill>
                    <a:effectLst/>
                    <a:latin typeface="Times New Roman" panose="02020603050405020304" pitchFamily="18" charset="0"/>
                    <a:cs typeface="Times New Roman" panose="02020603050405020304" pitchFamily="18" charset="0"/>
                  </a:rPr>
                  <a:t>    here, </a:t>
                </a:r>
                <a:r>
                  <a:rPr lang="en-US" sz="2800" dirty="0">
                    <a:solidFill>
                      <a:schemeClr val="tx1"/>
                    </a:solidFill>
                    <a:latin typeface="Times New Roman" panose="02020603050405020304" pitchFamily="18" charset="0"/>
                    <a:cs typeface="Times New Roman" panose="02020603050405020304" pitchFamily="18" charset="0"/>
                  </a:rPr>
                  <a:t>above</a:t>
                </a:r>
                <a:r>
                  <a:rPr lang="en-US" sz="2800" b="0" i="0" dirty="0">
                    <a:solidFill>
                      <a:schemeClr val="tx1"/>
                    </a:solidFill>
                    <a:effectLst/>
                    <a:latin typeface="Times New Roman" panose="02020603050405020304" pitchFamily="18" charset="0"/>
                    <a:cs typeface="Times New Roman" panose="02020603050405020304" pitchFamily="18" charset="0"/>
                  </a:rPr>
                  <a:t> represents the (</a:t>
                </a:r>
                <a:r>
                  <a:rPr lang="en-US" sz="2800" b="0" i="0" dirty="0" err="1">
                    <a:solidFill>
                      <a:schemeClr val="tx1"/>
                    </a:solidFill>
                    <a:effectLst/>
                    <a:latin typeface="Times New Roman" panose="02020603050405020304" pitchFamily="18" charset="0"/>
                    <a:cs typeface="Times New Roman" panose="02020603050405020304" pitchFamily="18" charset="0"/>
                  </a:rPr>
                  <a:t>k,l</a:t>
                </a:r>
                <a:r>
                  <a:rPr lang="en-US" sz="2800" b="0" i="0" dirty="0">
                    <a:solidFill>
                      <a:schemeClr val="tx1"/>
                    </a:solidFill>
                    <a:effectLst/>
                    <a:latin typeface="Times New Roman" panose="02020603050405020304" pitchFamily="18" charset="0"/>
                    <a:cs typeface="Times New Roman" panose="02020603050405020304" pitchFamily="18" charset="0"/>
                  </a:rPr>
                  <a:t>)-</a:t>
                </a:r>
                <a:r>
                  <a:rPr lang="en-US" sz="2800" b="0" i="0" dirty="0" err="1">
                    <a:solidFill>
                      <a:schemeClr val="tx1"/>
                    </a:solidFill>
                    <a:effectLst/>
                    <a:latin typeface="Times New Roman" panose="02020603050405020304" pitchFamily="18" charset="0"/>
                    <a:cs typeface="Times New Roman" panose="02020603050405020304" pitchFamily="18" charset="0"/>
                  </a:rPr>
                  <a:t>th</a:t>
                </a:r>
                <a:r>
                  <a:rPr lang="en-US" sz="2800" b="0" i="0" dirty="0">
                    <a:solidFill>
                      <a:schemeClr val="tx1"/>
                    </a:solidFill>
                    <a:effectLst/>
                    <a:latin typeface="Times New Roman" panose="02020603050405020304" pitchFamily="18" charset="0"/>
                    <a:cs typeface="Times New Roman" panose="02020603050405020304" pitchFamily="18" charset="0"/>
                  </a:rPr>
                  <a:t> element of the DCT.</a:t>
                </a:r>
                <a:endParaRPr lang="en-US" sz="26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4" name="Text Placeholder 3">
                <a:extLst>
                  <a:ext uri="{FF2B5EF4-FFF2-40B4-BE49-F238E27FC236}">
                    <a16:creationId xmlns:a16="http://schemas.microsoft.com/office/drawing/2014/main" id="{44FA16B2-6A61-4B79-B91C-B41F21F14F7D}"/>
                  </a:ext>
                </a:extLst>
              </p:cNvPr>
              <p:cNvSpPr>
                <a:spLocks noGrp="1" noRot="1" noChangeAspect="1" noMove="1" noResize="1" noEditPoints="1" noAdjustHandles="1" noChangeArrowheads="1" noChangeShapeType="1" noTextEdit="1"/>
              </p:cNvSpPr>
              <p:nvPr>
                <p:ph type="body" sz="half" idx="2"/>
              </p:nvPr>
            </p:nvSpPr>
            <p:spPr>
              <a:xfrm>
                <a:off x="589279" y="314632"/>
                <a:ext cx="9666829" cy="6145162"/>
              </a:xfrm>
              <a:blipFill>
                <a:blip r:embed="rId2"/>
                <a:stretch>
                  <a:fillRect l="-568" t="-794" r="-1073"/>
                </a:stretch>
              </a:blipFill>
            </p:spPr>
            <p:txBody>
              <a:bodyPr/>
              <a:lstStyle/>
              <a:p>
                <a:r>
                  <a:rPr lang="en-IN">
                    <a:noFill/>
                  </a:rPr>
                  <a:t> </a:t>
                </a:r>
              </a:p>
            </p:txBody>
          </p:sp>
        </mc:Fallback>
      </mc:AlternateContent>
      <p:cxnSp>
        <p:nvCxnSpPr>
          <p:cNvPr id="6" name="Straight Arrow Connector 5">
            <a:extLst>
              <a:ext uri="{FF2B5EF4-FFF2-40B4-BE49-F238E27FC236}">
                <a16:creationId xmlns:a16="http://schemas.microsoft.com/office/drawing/2014/main" id="{03135EF5-8C1B-1575-3506-E732733C2C1B}"/>
              </a:ext>
            </a:extLst>
          </p:cNvPr>
          <p:cNvCxnSpPr/>
          <p:nvPr/>
        </p:nvCxnSpPr>
        <p:spPr>
          <a:xfrm>
            <a:off x="5135776" y="3459634"/>
            <a:ext cx="1224000" cy="0"/>
          </a:xfrm>
          <a:prstGeom prst="straightConnector1">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60B67E0-5E47-7235-A1B4-E2ED52A50969}"/>
              </a:ext>
            </a:extLst>
          </p:cNvPr>
          <p:cNvCxnSpPr/>
          <p:nvPr/>
        </p:nvCxnSpPr>
        <p:spPr>
          <a:xfrm>
            <a:off x="5657850" y="5029200"/>
            <a:ext cx="933450" cy="0"/>
          </a:xfrm>
          <a:prstGeom prst="straightConnector1">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0925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89E3F3D3-E33B-4CC0-A31E-7554F6BAEA6C}"/>
                  </a:ext>
                </a:extLst>
              </p:cNvPr>
              <p:cNvSpPr>
                <a:spLocks noGrp="1"/>
              </p:cNvSpPr>
              <p:nvPr>
                <p:ph type="body" sz="half" idx="2"/>
              </p:nvPr>
            </p:nvSpPr>
            <p:spPr>
              <a:xfrm>
                <a:off x="482017" y="363794"/>
                <a:ext cx="9049161" cy="6179246"/>
              </a:xfrm>
            </p:spPr>
            <p:txBody>
              <a:bodyPr>
                <a:normAutofit/>
              </a:bodyPr>
              <a:lstStyle/>
              <a:p>
                <a:pPr marL="514350" indent="-514350" algn="just">
                  <a:buFont typeface="+mj-lt"/>
                  <a:buAutoNum type="arabicPeriod" startAt="3"/>
                </a:pPr>
                <a:r>
                  <a:rPr lang="en-US" sz="2500" dirty="0">
                    <a:solidFill>
                      <a:schemeClr val="tx1"/>
                    </a:solidFill>
                    <a:latin typeface="Times New Roman" panose="02020603050405020304" pitchFamily="18" charset="0"/>
                    <a:cs typeface="Times New Roman" panose="02020603050405020304" pitchFamily="18" charset="0"/>
                  </a:rPr>
                  <a:t>Now choose a distortion function that determines </a:t>
                </a:r>
                <a:r>
                  <a:rPr lang="en-US" sz="2500" b="0" i="0" dirty="0">
                    <a:solidFill>
                      <a:schemeClr val="tx1"/>
                    </a:solidFill>
                    <a:effectLst/>
                    <a:latin typeface="Times New Roman" panose="02020603050405020304" pitchFamily="18" charset="0"/>
                    <a:cs typeface="Times New Roman" panose="02020603050405020304" pitchFamily="18" charset="0"/>
                  </a:rPr>
                  <a:t>how much noise is added to the DC coefficients.</a:t>
                </a:r>
              </a:p>
              <a:p>
                <a:pPr algn="just"/>
                <a:r>
                  <a:rPr lang="en-US" sz="26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n-US" sz="2800" b="1" i="1" smtClean="0">
                        <a:solidFill>
                          <a:srgbClr val="1F1F1F"/>
                        </a:solidFill>
                        <a:effectLst/>
                        <a:latin typeface="Cambria Math" panose="02040503050406030204" pitchFamily="18" charset="0"/>
                      </a:rPr>
                      <m:t>𝒇</m:t>
                    </m:r>
                    <m:d>
                      <m:dPr>
                        <m:ctrlPr>
                          <a:rPr lang="en-US" sz="2800" b="1" i="1" smtClean="0">
                            <a:solidFill>
                              <a:srgbClr val="1F1F1F"/>
                            </a:solidFill>
                            <a:effectLst/>
                            <a:latin typeface="Cambria Math" panose="02040503050406030204" pitchFamily="18" charset="0"/>
                          </a:rPr>
                        </m:ctrlPr>
                      </m:dPr>
                      <m:e>
                        <m:r>
                          <a:rPr lang="en-US" sz="2800" b="1" i="1" smtClean="0">
                            <a:solidFill>
                              <a:srgbClr val="1F1F1F"/>
                            </a:solidFill>
                            <a:effectLst/>
                            <a:latin typeface="Cambria Math" panose="02040503050406030204" pitchFamily="18" charset="0"/>
                          </a:rPr>
                          <m:t>𝒙</m:t>
                        </m:r>
                      </m:e>
                    </m:d>
                    <m:r>
                      <a:rPr lang="en-US" sz="2800" b="1" i="1" smtClean="0">
                        <a:solidFill>
                          <a:srgbClr val="1F1F1F"/>
                        </a:solidFill>
                        <a:effectLst/>
                        <a:latin typeface="Cambria Math" panose="02040503050406030204" pitchFamily="18" charset="0"/>
                      </a:rPr>
                      <m:t>=</m:t>
                    </m:r>
                    <m:r>
                      <a:rPr lang="en-US" sz="2800" b="1" i="1" smtClean="0">
                        <a:solidFill>
                          <a:srgbClr val="1F1F1F"/>
                        </a:solidFill>
                        <a:effectLst/>
                        <a:latin typeface="Cambria Math" panose="02040503050406030204" pitchFamily="18" charset="0"/>
                      </a:rPr>
                      <m:t>𝒙</m:t>
                    </m:r>
                    <m:r>
                      <a:rPr lang="en-US" sz="2800" b="1" i="1" smtClean="0">
                        <a:solidFill>
                          <a:srgbClr val="1F1F1F"/>
                        </a:solidFill>
                        <a:effectLst/>
                        <a:latin typeface="Cambria Math" panose="02040503050406030204" pitchFamily="18" charset="0"/>
                      </a:rPr>
                      <m:t>∗(</m:t>
                    </m:r>
                    <m:r>
                      <a:rPr lang="en-US" sz="2800" b="1" i="1" smtClean="0">
                        <a:solidFill>
                          <a:srgbClr val="1F1F1F"/>
                        </a:solidFill>
                        <a:effectLst/>
                        <a:latin typeface="Cambria Math" panose="02040503050406030204" pitchFamily="18" charset="0"/>
                      </a:rPr>
                      <m:t>𝟏</m:t>
                    </m:r>
                    <m:r>
                      <a:rPr lang="en-US" sz="2800" b="1" i="1" smtClean="0">
                        <a:solidFill>
                          <a:srgbClr val="1F1F1F"/>
                        </a:solidFill>
                        <a:effectLst/>
                        <a:latin typeface="Cambria Math" panose="02040503050406030204" pitchFamily="18" charset="0"/>
                      </a:rPr>
                      <m:t>−</m:t>
                    </m:r>
                    <m:sSup>
                      <m:sSupPr>
                        <m:ctrlPr>
                          <a:rPr lang="en-US" sz="2800" b="1" i="1" smtClean="0">
                            <a:solidFill>
                              <a:srgbClr val="1F1F1F"/>
                            </a:solidFill>
                            <a:effectLst/>
                            <a:latin typeface="Cambria Math" panose="02040503050406030204" pitchFamily="18" charset="0"/>
                          </a:rPr>
                        </m:ctrlPr>
                      </m:sSupPr>
                      <m:e>
                        <m:r>
                          <a:rPr lang="en-US" sz="2800" b="1" i="1" smtClean="0">
                            <a:solidFill>
                              <a:srgbClr val="1F1F1F"/>
                            </a:solidFill>
                            <a:effectLst/>
                            <a:latin typeface="Cambria Math" panose="02040503050406030204" pitchFamily="18" charset="0"/>
                          </a:rPr>
                          <m:t>𝒆</m:t>
                        </m:r>
                      </m:e>
                      <m:sup>
                        <m:d>
                          <m:dPr>
                            <m:ctrlPr>
                              <a:rPr lang="en-US" sz="2800" b="1" i="1" smtClean="0">
                                <a:solidFill>
                                  <a:srgbClr val="1F1F1F"/>
                                </a:solidFill>
                                <a:effectLst/>
                                <a:latin typeface="Cambria Math" panose="02040503050406030204" pitchFamily="18" charset="0"/>
                              </a:rPr>
                            </m:ctrlPr>
                          </m:dPr>
                          <m:e>
                            <m:r>
                              <a:rPr lang="en-US" sz="2800" b="1" i="1" smtClean="0">
                                <a:solidFill>
                                  <a:srgbClr val="1F1F1F"/>
                                </a:solidFill>
                                <a:effectLst/>
                                <a:latin typeface="Cambria Math" panose="02040503050406030204" pitchFamily="18" charset="0"/>
                              </a:rPr>
                              <m:t>−</m:t>
                            </m:r>
                            <m:f>
                              <m:fPr>
                                <m:ctrlPr>
                                  <a:rPr lang="en-US" sz="2800" b="1" i="1" smtClean="0">
                                    <a:solidFill>
                                      <a:srgbClr val="1F1F1F"/>
                                    </a:solidFill>
                                    <a:effectLst/>
                                    <a:latin typeface="Cambria Math" panose="02040503050406030204" pitchFamily="18" charset="0"/>
                                  </a:rPr>
                                </m:ctrlPr>
                              </m:fPr>
                              <m:num>
                                <m:sSup>
                                  <m:sSupPr>
                                    <m:ctrlPr>
                                      <a:rPr lang="en-US" sz="2800" b="1" i="1" smtClean="0">
                                        <a:solidFill>
                                          <a:srgbClr val="1F1F1F"/>
                                        </a:solidFill>
                                        <a:effectLst/>
                                        <a:latin typeface="Cambria Math" panose="02040503050406030204" pitchFamily="18" charset="0"/>
                                      </a:rPr>
                                    </m:ctrlPr>
                                  </m:sSupPr>
                                  <m:e>
                                    <m:r>
                                      <a:rPr lang="en-US" sz="2800" b="1" i="1" smtClean="0">
                                        <a:solidFill>
                                          <a:srgbClr val="1F1F1F"/>
                                        </a:solidFill>
                                        <a:effectLst/>
                                        <a:latin typeface="Cambria Math" panose="02040503050406030204" pitchFamily="18" charset="0"/>
                                      </a:rPr>
                                      <m:t>𝒙</m:t>
                                    </m:r>
                                  </m:e>
                                  <m:sup>
                                    <m:r>
                                      <a:rPr lang="en-US" sz="2800" b="1" i="1" smtClean="0">
                                        <a:solidFill>
                                          <a:srgbClr val="1F1F1F"/>
                                        </a:solidFill>
                                        <a:effectLst/>
                                        <a:latin typeface="Cambria Math" panose="02040503050406030204" pitchFamily="18" charset="0"/>
                                      </a:rPr>
                                      <m:t>𝟐</m:t>
                                    </m:r>
                                  </m:sup>
                                </m:sSup>
                              </m:num>
                              <m:den>
                                <m:sSup>
                                  <m:sSupPr>
                                    <m:ctrlPr>
                                      <a:rPr lang="en-US" sz="2800" b="1" i="1" smtClean="0">
                                        <a:solidFill>
                                          <a:srgbClr val="1F1F1F"/>
                                        </a:solidFill>
                                        <a:effectLst/>
                                        <a:latin typeface="Cambria Math" panose="02040503050406030204" pitchFamily="18" charset="0"/>
                                        <a:sym typeface="Symbol" panose="05050102010706020507" pitchFamily="18" charset="2"/>
                                      </a:rPr>
                                    </m:ctrlPr>
                                  </m:sSupPr>
                                  <m:e>
                                    <m:r>
                                      <a:rPr lang="en-US" sz="2800" b="1" i="1" smtClean="0">
                                        <a:solidFill>
                                          <a:srgbClr val="1F1F1F"/>
                                        </a:solidFill>
                                        <a:effectLst/>
                                        <a:latin typeface="Cambria Math" panose="02040503050406030204" pitchFamily="18" charset="0"/>
                                        <a:sym typeface="Symbol" panose="05050102010706020507" pitchFamily="18" charset="2"/>
                                      </a:rPr>
                                      <m:t></m:t>
                                    </m:r>
                                  </m:e>
                                  <m:sup>
                                    <m:r>
                                      <a:rPr lang="en-US" sz="2800" b="1" i="1" smtClean="0">
                                        <a:solidFill>
                                          <a:srgbClr val="1F1F1F"/>
                                        </a:solidFill>
                                        <a:effectLst/>
                                        <a:latin typeface="Cambria Math" panose="02040503050406030204" pitchFamily="18" charset="0"/>
                                        <a:sym typeface="Symbol" panose="05050102010706020507" pitchFamily="18" charset="2"/>
                                      </a:rPr>
                                      <m:t>𝟐</m:t>
                                    </m:r>
                                  </m:sup>
                                </m:sSup>
                              </m:den>
                            </m:f>
                          </m:e>
                        </m:d>
                      </m:sup>
                    </m:sSup>
                    <m:r>
                      <a:rPr lang="en-US" sz="2800" b="1" i="1" smtClean="0">
                        <a:solidFill>
                          <a:srgbClr val="1F1F1F"/>
                        </a:solidFill>
                        <a:effectLst/>
                        <a:latin typeface="Cambria Math" panose="02040503050406030204" pitchFamily="18" charset="0"/>
                      </a:rPr>
                      <m:t>)</m:t>
                    </m:r>
                  </m:oMath>
                </a14:m>
                <a:r>
                  <a:rPr lang="en-US" sz="2800" b="1" i="0" dirty="0">
                    <a:solidFill>
                      <a:srgbClr val="1F1F1F"/>
                    </a:solidFill>
                    <a:effectLst/>
                    <a:latin typeface="Google Sans"/>
                  </a:rPr>
                  <a:t>  </a:t>
                </a:r>
              </a:p>
              <a:p>
                <a:pPr algn="just"/>
                <a:endParaRPr lang="en-US" sz="2600" b="1" i="0" dirty="0">
                  <a:solidFill>
                    <a:schemeClr val="tx1"/>
                  </a:solidFill>
                  <a:effectLst/>
                  <a:latin typeface="Times New Roman" panose="02020603050405020304" pitchFamily="18" charset="0"/>
                  <a:cs typeface="Times New Roman" panose="02020603050405020304" pitchFamily="18" charset="0"/>
                </a:endParaRPr>
              </a:p>
              <a:p>
                <a:pPr marL="514350" indent="-514350" algn="just">
                  <a:buFont typeface="+mj-lt"/>
                  <a:buAutoNum type="arabicPeriod" startAt="4"/>
                </a:pPr>
                <a:r>
                  <a:rPr lang="en-US" sz="2500" b="0" i="0" dirty="0">
                    <a:solidFill>
                      <a:schemeClr val="tx1"/>
                    </a:solidFill>
                    <a:effectLst/>
                    <a:latin typeface="Times New Roman" panose="02020603050405020304" pitchFamily="18" charset="0"/>
                    <a:cs typeface="Times New Roman" panose="02020603050405020304" pitchFamily="18" charset="0"/>
                  </a:rPr>
                  <a:t>For each DC coefficient, add </a:t>
                </a:r>
                <a:r>
                  <a:rPr lang="en-US" sz="2500" dirty="0">
                    <a:solidFill>
                      <a:schemeClr val="tx1"/>
                    </a:solidFill>
                    <a:latin typeface="Times New Roman" panose="02020603050405020304" pitchFamily="18" charset="0"/>
                    <a:cs typeface="Times New Roman" panose="02020603050405020304" pitchFamily="18" charset="0"/>
                  </a:rPr>
                  <a:t>data</a:t>
                </a:r>
                <a:r>
                  <a:rPr lang="en-US" sz="2500" b="0" i="0" dirty="0">
                    <a:solidFill>
                      <a:schemeClr val="tx1"/>
                    </a:solidFill>
                    <a:effectLst/>
                    <a:latin typeface="Times New Roman" panose="02020603050405020304" pitchFamily="18" charset="0"/>
                    <a:cs typeface="Times New Roman" panose="02020603050405020304" pitchFamily="18" charset="0"/>
                  </a:rPr>
                  <a:t> to the coefficient using the distortion function</a:t>
                </a:r>
                <a:r>
                  <a:rPr lang="en-US" sz="2500" b="0" i="0" dirty="0">
                    <a:solidFill>
                      <a:srgbClr val="1F1F1F"/>
                    </a:solidFill>
                    <a:effectLst/>
                    <a:latin typeface="Google Sans"/>
                  </a:rPr>
                  <a:t>.</a:t>
                </a:r>
              </a:p>
              <a:p>
                <a:pPr algn="just"/>
                <a:r>
                  <a:rPr lang="en-US" sz="26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n-US" sz="2600" b="1" i="1" smtClean="0">
                        <a:solidFill>
                          <a:schemeClr val="tx1"/>
                        </a:solidFill>
                        <a:latin typeface="Cambria Math" panose="02040503050406030204" pitchFamily="18" charset="0"/>
                        <a:cs typeface="Times New Roman" panose="02020603050405020304" pitchFamily="18" charset="0"/>
                      </a:rPr>
                      <m:t>𝒚</m:t>
                    </m:r>
                    <m:r>
                      <a:rPr lang="en-US" sz="2600" b="1" i="1" smtClean="0">
                        <a:solidFill>
                          <a:schemeClr val="tx1"/>
                        </a:solidFill>
                        <a:latin typeface="Cambria Math" panose="02040503050406030204" pitchFamily="18" charset="0"/>
                        <a:cs typeface="Times New Roman" panose="02020603050405020304" pitchFamily="18" charset="0"/>
                      </a:rPr>
                      <m:t>=</m:t>
                    </m:r>
                    <m:r>
                      <a:rPr lang="en-US" sz="2600" b="1" i="1" smtClean="0">
                        <a:solidFill>
                          <a:schemeClr val="tx1"/>
                        </a:solidFill>
                        <a:latin typeface="Cambria Math" panose="02040503050406030204" pitchFamily="18" charset="0"/>
                        <a:cs typeface="Times New Roman" panose="02020603050405020304" pitchFamily="18" charset="0"/>
                      </a:rPr>
                      <m:t>𝒙</m:t>
                    </m:r>
                    <m:r>
                      <a:rPr lang="en-US" sz="2600" b="1" i="1" smtClean="0">
                        <a:solidFill>
                          <a:schemeClr val="tx1"/>
                        </a:solidFill>
                        <a:latin typeface="Cambria Math" panose="02040503050406030204" pitchFamily="18" charset="0"/>
                        <a:cs typeface="Times New Roman" panose="02020603050405020304" pitchFamily="18" charset="0"/>
                      </a:rPr>
                      <m:t>+</m:t>
                    </m:r>
                    <m:r>
                      <a:rPr lang="en-US" sz="2600" b="1" i="1" smtClean="0">
                        <a:solidFill>
                          <a:schemeClr val="tx1"/>
                        </a:solidFill>
                        <a:latin typeface="Cambria Math" panose="02040503050406030204" pitchFamily="18" charset="0"/>
                        <a:cs typeface="Times New Roman" panose="02020603050405020304" pitchFamily="18" charset="0"/>
                      </a:rPr>
                      <m:t>𝒇</m:t>
                    </m:r>
                    <m:d>
                      <m:dPr>
                        <m:ctrlPr>
                          <a:rPr lang="en-US" sz="2600" b="1" i="1" smtClean="0">
                            <a:solidFill>
                              <a:schemeClr val="tx1"/>
                            </a:solidFill>
                            <a:latin typeface="Cambria Math" panose="02040503050406030204" pitchFamily="18" charset="0"/>
                            <a:cs typeface="Times New Roman" panose="02020603050405020304" pitchFamily="18" charset="0"/>
                          </a:rPr>
                        </m:ctrlPr>
                      </m:dPr>
                      <m:e>
                        <m:r>
                          <a:rPr lang="en-US" sz="2600" b="1" i="1" smtClean="0">
                            <a:solidFill>
                              <a:schemeClr val="tx1"/>
                            </a:solidFill>
                            <a:latin typeface="Cambria Math" panose="02040503050406030204" pitchFamily="18" charset="0"/>
                            <a:cs typeface="Times New Roman" panose="02020603050405020304" pitchFamily="18" charset="0"/>
                          </a:rPr>
                          <m:t>𝒙</m:t>
                        </m:r>
                      </m:e>
                    </m:d>
                    <m:r>
                      <a:rPr lang="en-US" sz="2600" b="1" i="1" smtClean="0">
                        <a:solidFill>
                          <a:schemeClr val="tx1"/>
                        </a:solidFill>
                        <a:latin typeface="Cambria Math" panose="02040503050406030204" pitchFamily="18" charset="0"/>
                        <a:cs typeface="Times New Roman" panose="02020603050405020304" pitchFamily="18" charset="0"/>
                      </a:rPr>
                      <m:t>∗</m:t>
                    </m:r>
                    <m:r>
                      <a:rPr lang="en-US" sz="2600" b="1" i="1" smtClean="0">
                        <a:solidFill>
                          <a:schemeClr val="tx1"/>
                        </a:solidFill>
                        <a:latin typeface="Cambria Math" panose="02040503050406030204" pitchFamily="18" charset="0"/>
                        <a:cs typeface="Times New Roman" panose="02020603050405020304" pitchFamily="18" charset="0"/>
                      </a:rPr>
                      <m:t>𝑵</m:t>
                    </m:r>
                    <m:r>
                      <a:rPr lang="en-US" sz="2600" b="1" i="1" smtClean="0">
                        <a:solidFill>
                          <a:schemeClr val="tx1"/>
                        </a:solidFill>
                        <a:latin typeface="Cambria Math" panose="02040503050406030204" pitchFamily="18" charset="0"/>
                        <a:cs typeface="Times New Roman" panose="02020603050405020304" pitchFamily="18" charset="0"/>
                      </a:rPr>
                      <m:t>(</m:t>
                    </m:r>
                    <m:r>
                      <a:rPr lang="en-US" sz="2600" b="1" i="1" smtClean="0">
                        <a:solidFill>
                          <a:schemeClr val="tx1"/>
                        </a:solidFill>
                        <a:latin typeface="Cambria Math" panose="02040503050406030204" pitchFamily="18" charset="0"/>
                        <a:cs typeface="Times New Roman" panose="02020603050405020304" pitchFamily="18" charset="0"/>
                      </a:rPr>
                      <m:t>𝟎</m:t>
                    </m:r>
                    <m:r>
                      <a:rPr lang="en-US" sz="2600" b="1" i="1" smtClean="0">
                        <a:solidFill>
                          <a:schemeClr val="tx1"/>
                        </a:solidFill>
                        <a:latin typeface="Cambria Math" panose="02040503050406030204" pitchFamily="18" charset="0"/>
                        <a:cs typeface="Times New Roman" panose="02020603050405020304" pitchFamily="18" charset="0"/>
                      </a:rPr>
                      <m:t>, </m:t>
                    </m:r>
                    <m:sSup>
                      <m:sSupPr>
                        <m:ctrlPr>
                          <a:rPr lang="en-US" sz="2600" b="1" i="1" smtClean="0">
                            <a:solidFill>
                              <a:schemeClr val="tx1"/>
                            </a:solidFill>
                            <a:latin typeface="Cambria Math" panose="02040503050406030204" pitchFamily="18" charset="0"/>
                            <a:cs typeface="Times New Roman" panose="02020603050405020304" pitchFamily="18" charset="0"/>
                            <a:sym typeface="Symbol" panose="05050102010706020507" pitchFamily="18" charset="2"/>
                          </a:rPr>
                        </m:ctrlPr>
                      </m:sSupPr>
                      <m:e>
                        <m:r>
                          <a:rPr lang="en-US" sz="2600" b="1" i="1" smtClean="0">
                            <a:solidFill>
                              <a:schemeClr val="tx1"/>
                            </a:solidFill>
                            <a:latin typeface="Cambria Math" panose="02040503050406030204" pitchFamily="18" charset="0"/>
                            <a:cs typeface="Times New Roman" panose="02020603050405020304" pitchFamily="18" charset="0"/>
                            <a:sym typeface="Symbol" panose="05050102010706020507" pitchFamily="18" charset="2"/>
                          </a:rPr>
                          <m:t></m:t>
                        </m:r>
                      </m:e>
                      <m:sup>
                        <m:r>
                          <a:rPr lang="en-US" sz="2600" b="1" i="1" smtClean="0">
                            <a:solidFill>
                              <a:schemeClr val="tx1"/>
                            </a:solidFill>
                            <a:latin typeface="Cambria Math" panose="02040503050406030204" pitchFamily="18" charset="0"/>
                            <a:cs typeface="Times New Roman" panose="02020603050405020304" pitchFamily="18" charset="0"/>
                            <a:sym typeface="Symbol" panose="05050102010706020507" pitchFamily="18" charset="2"/>
                          </a:rPr>
                          <m:t>𝟐</m:t>
                        </m:r>
                      </m:sup>
                    </m:sSup>
                    <m:r>
                      <a:rPr lang="en-US" sz="2600" b="1" i="1" smtClean="0">
                        <a:solidFill>
                          <a:schemeClr val="tx1"/>
                        </a:solidFill>
                        <a:latin typeface="Cambria Math" panose="02040503050406030204" pitchFamily="18" charset="0"/>
                        <a:cs typeface="Times New Roman" panose="02020603050405020304" pitchFamily="18" charset="0"/>
                        <a:sym typeface="Symbol" panose="05050102010706020507" pitchFamily="18" charset="2"/>
                      </a:rPr>
                      <m:t>)</m:t>
                    </m:r>
                  </m:oMath>
                </a14:m>
                <a:endParaRPr lang="en-US" sz="2600" b="1" dirty="0">
                  <a:solidFill>
                    <a:schemeClr val="tx1"/>
                  </a:solidFill>
                  <a:latin typeface="Times New Roman" panose="02020603050405020304" pitchFamily="18" charset="0"/>
                  <a:cs typeface="Times New Roman" panose="02020603050405020304" pitchFamily="18" charset="0"/>
                </a:endParaRPr>
              </a:p>
              <a:p>
                <a:pPr algn="just"/>
                <a:r>
                  <a:rPr lang="en-US" sz="2800" b="0" i="0" dirty="0">
                    <a:solidFill>
                      <a:srgbClr val="1F1F1F"/>
                    </a:solidFill>
                    <a:effectLst/>
                    <a:latin typeface="Google Sans"/>
                    <a:cs typeface="Times New Roman" panose="02020603050405020304" pitchFamily="18" charset="0"/>
                  </a:rPr>
                  <a:t>                             </a:t>
                </a:r>
                <a:endParaRPr lang="en-US" sz="2500" b="0" i="0" dirty="0">
                  <a:solidFill>
                    <a:srgbClr val="1F1F1F"/>
                  </a:solidFill>
                  <a:effectLst/>
                  <a:latin typeface="Times New Roman" panose="02020603050405020304" pitchFamily="18" charset="0"/>
                  <a:cs typeface="Times New Roman" panose="02020603050405020304" pitchFamily="18" charset="0"/>
                </a:endParaRPr>
              </a:p>
              <a:p>
                <a:pPr marL="514350" indent="-514350" algn="just">
                  <a:buFont typeface="+mj-lt"/>
                  <a:buAutoNum type="arabicPeriod" startAt="5"/>
                </a:pPr>
                <a:r>
                  <a:rPr lang="en-US" sz="2500" b="0" i="0" dirty="0">
                    <a:solidFill>
                      <a:schemeClr val="tx1"/>
                    </a:solidFill>
                    <a:effectLst/>
                    <a:latin typeface="Times New Roman" panose="02020603050405020304" pitchFamily="18" charset="0"/>
                    <a:cs typeface="Times New Roman" panose="02020603050405020304" pitchFamily="18" charset="0"/>
                  </a:rPr>
                  <a:t>Convert the DCT coefficients back to the spatial domain</a:t>
                </a:r>
                <a:r>
                  <a:rPr lang="en-US" sz="2800" b="0" i="0" dirty="0">
                    <a:solidFill>
                      <a:srgbClr val="444746"/>
                    </a:solidFill>
                    <a:effectLst/>
                    <a:latin typeface="Google Sans Mono"/>
                  </a:rPr>
                  <a:t>.</a:t>
                </a:r>
              </a:p>
              <a:p>
                <a:pPr marL="514350" indent="-514350" algn="just">
                  <a:buFont typeface="+mj-lt"/>
                  <a:buAutoNum type="arabicPeriod" startAt="5"/>
                </a:pPr>
                <a:r>
                  <a:rPr lang="en-IN" sz="2500" dirty="0">
                    <a:solidFill>
                      <a:schemeClr val="tx1"/>
                    </a:solidFill>
                    <a:latin typeface="Times New Roman" panose="02020603050405020304" pitchFamily="18" charset="0"/>
                    <a:cs typeface="Times New Roman" panose="02020603050405020304" pitchFamily="18" charset="0"/>
                  </a:rPr>
                  <a:t>Output the </a:t>
                </a:r>
                <a:r>
                  <a:rPr lang="en-IN" sz="2500" dirty="0" err="1">
                    <a:solidFill>
                      <a:schemeClr val="tx1"/>
                    </a:solidFill>
                    <a:latin typeface="Times New Roman" panose="02020603050405020304" pitchFamily="18" charset="0"/>
                    <a:cs typeface="Times New Roman" panose="02020603050405020304" pitchFamily="18" charset="0"/>
                  </a:rPr>
                  <a:t>Stego</a:t>
                </a:r>
                <a:r>
                  <a:rPr lang="en-IN" sz="2500" dirty="0">
                    <a:solidFill>
                      <a:schemeClr val="tx1"/>
                    </a:solidFill>
                    <a:latin typeface="Times New Roman" panose="02020603050405020304" pitchFamily="18" charset="0"/>
                    <a:cs typeface="Times New Roman" panose="02020603050405020304" pitchFamily="18" charset="0"/>
                  </a:rPr>
                  <a:t> Image.</a:t>
                </a:r>
              </a:p>
              <a:p>
                <a:pPr marL="514350" indent="-514350">
                  <a:buFont typeface="+mj-lt"/>
                  <a:buAutoNum type="arabicPeriod" startAt="5"/>
                </a:pPr>
                <a:endParaRPr lang="en-US" sz="2800" b="0" i="0" dirty="0">
                  <a:solidFill>
                    <a:srgbClr val="444746"/>
                  </a:solidFill>
                  <a:effectLst/>
                  <a:latin typeface="Google Sans Mono"/>
                </a:endParaRPr>
              </a:p>
              <a:p>
                <a:pPr marL="514350" indent="-514350">
                  <a:buFont typeface="+mj-lt"/>
                  <a:buAutoNum type="arabicPeriod" startAt="5"/>
                </a:pPr>
                <a:endParaRPr lang="en-US" sz="2800" dirty="0">
                  <a:solidFill>
                    <a:srgbClr val="444746"/>
                  </a:solidFill>
                  <a:latin typeface="Google Sans Mono"/>
                  <a:cs typeface="Times New Roman" panose="02020603050405020304" pitchFamily="18" charset="0"/>
                </a:endParaRPr>
              </a:p>
              <a:p>
                <a:pPr marL="514350" indent="-514350">
                  <a:buFont typeface="+mj-lt"/>
                  <a:buAutoNum type="arabicPeriod" startAt="5"/>
                </a:pPr>
                <a:endParaRPr lang="en-US" sz="2600" dirty="0">
                  <a:solidFill>
                    <a:schemeClr val="tx1"/>
                  </a:solidFill>
                  <a:latin typeface="Times New Roman" panose="02020603050405020304" pitchFamily="18" charset="0"/>
                  <a:cs typeface="Times New Roman" panose="02020603050405020304" pitchFamily="18" charset="0"/>
                </a:endParaRPr>
              </a:p>
              <a:p>
                <a:pPr algn="ctr">
                  <a:buFont typeface="Arial" panose="020B0604020202020204" pitchFamily="34" charset="0"/>
                  <a:buChar char="•"/>
                </a:pPr>
                <a:endParaRPr lang="en-US" sz="2800" b="0" i="0" dirty="0">
                  <a:solidFill>
                    <a:srgbClr val="1F1F1F"/>
                  </a:solidFill>
                  <a:effectLst/>
                  <a:latin typeface="Google Sans"/>
                </a:endParaRPr>
              </a:p>
            </p:txBody>
          </p:sp>
        </mc:Choice>
        <mc:Fallback xmlns="">
          <p:sp>
            <p:nvSpPr>
              <p:cNvPr id="4" name="Text Placeholder 3">
                <a:extLst>
                  <a:ext uri="{FF2B5EF4-FFF2-40B4-BE49-F238E27FC236}">
                    <a16:creationId xmlns:a16="http://schemas.microsoft.com/office/drawing/2014/main" id="{89E3F3D3-E33B-4CC0-A31E-7554F6BAEA6C}"/>
                  </a:ext>
                </a:extLst>
              </p:cNvPr>
              <p:cNvSpPr>
                <a:spLocks noGrp="1" noRot="1" noChangeAspect="1" noMove="1" noResize="1" noEditPoints="1" noAdjustHandles="1" noChangeArrowheads="1" noChangeShapeType="1" noTextEdit="1"/>
              </p:cNvSpPr>
              <p:nvPr>
                <p:ph type="body" sz="half" idx="2"/>
              </p:nvPr>
            </p:nvSpPr>
            <p:spPr>
              <a:xfrm>
                <a:off x="482017" y="363794"/>
                <a:ext cx="9049161" cy="6179246"/>
              </a:xfrm>
              <a:blipFill>
                <a:blip r:embed="rId2"/>
                <a:stretch>
                  <a:fillRect l="-539" t="-888" r="-1077"/>
                </a:stretch>
              </a:blipFill>
            </p:spPr>
            <p:txBody>
              <a:bodyPr/>
              <a:lstStyle/>
              <a:p>
                <a:r>
                  <a:rPr lang="en-IN">
                    <a:noFill/>
                  </a:rPr>
                  <a:t> </a:t>
                </a:r>
              </a:p>
            </p:txBody>
          </p:sp>
        </mc:Fallback>
      </mc:AlternateContent>
    </p:spTree>
    <p:extLst>
      <p:ext uri="{BB962C8B-B14F-4D97-AF65-F5344CB8AC3E}">
        <p14:creationId xmlns:p14="http://schemas.microsoft.com/office/powerpoint/2010/main" val="1468190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E8A47E-9D4A-4D70-B23A-B0AC3757292F}"/>
                  </a:ext>
                </a:extLst>
              </p:cNvPr>
              <p:cNvSpPr>
                <a:spLocks noGrp="1"/>
              </p:cNvSpPr>
              <p:nvPr>
                <p:ph idx="1"/>
              </p:nvPr>
            </p:nvSpPr>
            <p:spPr>
              <a:xfrm>
                <a:off x="330854" y="262513"/>
                <a:ext cx="9809925" cy="6195952"/>
              </a:xfrm>
            </p:spPr>
            <p:txBody>
              <a:bodyPr>
                <a:normAutofit/>
              </a:bodyPr>
              <a:lstStyle/>
              <a:p>
                <a:pPr marL="0" indent="0" algn="just">
                  <a:buNone/>
                </a:pPr>
                <a:r>
                  <a:rPr lang="en-US" sz="2700" b="1" i="0" u="sng" dirty="0">
                    <a:solidFill>
                      <a:schemeClr val="accent1">
                        <a:lumMod val="75000"/>
                      </a:schemeClr>
                    </a:solidFill>
                    <a:effectLst/>
                    <a:latin typeface="Times New Roman" panose="02020603050405020304" pitchFamily="18" charset="0"/>
                    <a:cs typeface="Times New Roman" panose="02020603050405020304" pitchFamily="18" charset="0"/>
                  </a:rPr>
                  <a:t>Coefficient Adjustment:</a:t>
                </a:r>
              </a:p>
              <a:p>
                <a:pPr marL="514350" indent="-514350" algn="just">
                  <a:buFont typeface="+mj-lt"/>
                  <a:buAutoNum type="arabicParenR"/>
                </a:pPr>
                <a:r>
                  <a:rPr lang="en-US" sz="2500" b="0" i="0" dirty="0">
                    <a:solidFill>
                      <a:schemeClr val="tx1"/>
                    </a:solidFill>
                    <a:effectLst/>
                    <a:latin typeface="Times New Roman" panose="02020603050405020304" pitchFamily="18" charset="0"/>
                    <a:cs typeface="Times New Roman" panose="02020603050405020304" pitchFamily="18" charset="0"/>
                  </a:rPr>
                  <a:t>First we will modify the coefficients of original image by taking </a:t>
                </a:r>
                <a:r>
                  <a:rPr lang="en-US" sz="2500" b="0" i="0" dirty="0" err="1">
                    <a:solidFill>
                      <a:schemeClr val="tx1"/>
                    </a:solidFill>
                    <a:effectLst/>
                    <a:latin typeface="Times New Roman" panose="02020603050405020304" pitchFamily="18" charset="0"/>
                    <a:cs typeface="Times New Roman" panose="02020603050405020304" pitchFamily="18" charset="0"/>
                  </a:rPr>
                  <a:t>stego</a:t>
                </a:r>
                <a:r>
                  <a:rPr lang="en-US" sz="2500" b="0" i="0" dirty="0">
                    <a:solidFill>
                      <a:schemeClr val="tx1"/>
                    </a:solidFill>
                    <a:effectLst/>
                    <a:latin typeface="Times New Roman" panose="02020603050405020304" pitchFamily="18" charset="0"/>
                    <a:cs typeface="Times New Roman" panose="02020603050405020304" pitchFamily="18" charset="0"/>
                  </a:rPr>
                  <a:t> image as reference.</a:t>
                </a:r>
              </a:p>
              <a:p>
                <a:pPr marL="0" indent="0" algn="just">
                  <a:buNone/>
                </a:pPr>
                <a:r>
                  <a:rPr lang="en-US" sz="2500" dirty="0">
                    <a:solidFill>
                      <a:schemeClr val="tx1"/>
                    </a:solidFill>
                    <a:latin typeface="Times New Roman" panose="02020603050405020304" pitchFamily="18" charset="0"/>
                    <a:cs typeface="Times New Roman" panose="02020603050405020304" pitchFamily="18" charset="0"/>
                  </a:rPr>
                  <a:t>                                                                  </a:t>
                </a:r>
              </a:p>
              <a:p>
                <a:pPr algn="ctr">
                  <a:buFont typeface="Arial" panose="020B0604020202020204" pitchFamily="34" charset="0"/>
                  <a:buChar char="•"/>
                </a:pPr>
                <a14:m>
                  <m:oMath xmlns:m="http://schemas.openxmlformats.org/officeDocument/2006/math">
                    <m:r>
                      <a:rPr lang="en-US" sz="2100" b="0" i="1" smtClean="0">
                        <a:solidFill>
                          <a:schemeClr val="tx1"/>
                        </a:solidFill>
                        <a:effectLst/>
                        <a:latin typeface="Cambria Math" panose="02040503050406030204" pitchFamily="18" charset="0"/>
                        <a:cs typeface="Times New Roman" panose="02020603050405020304" pitchFamily="18" charset="0"/>
                      </a:rPr>
                      <m:t>𝐼</m:t>
                    </m:r>
                    <m:d>
                      <m:dPr>
                        <m:ctrlPr>
                          <a:rPr lang="en-US" sz="2100" b="0" i="1" smtClean="0">
                            <a:solidFill>
                              <a:schemeClr val="tx1"/>
                            </a:solidFill>
                            <a:effectLst/>
                            <a:latin typeface="Cambria Math" panose="02040503050406030204" pitchFamily="18" charset="0"/>
                            <a:cs typeface="Times New Roman" panose="02020603050405020304" pitchFamily="18" charset="0"/>
                          </a:rPr>
                        </m:ctrlPr>
                      </m:dPr>
                      <m:e>
                        <m:r>
                          <a:rPr lang="en-US" sz="2100" b="0" i="1" smtClean="0">
                            <a:solidFill>
                              <a:schemeClr val="tx1"/>
                            </a:solidFill>
                            <a:effectLst/>
                            <a:latin typeface="Cambria Math" panose="02040503050406030204" pitchFamily="18" charset="0"/>
                            <a:cs typeface="Times New Roman" panose="02020603050405020304" pitchFamily="18" charset="0"/>
                          </a:rPr>
                          <m:t>𝑖</m:t>
                        </m:r>
                        <m:r>
                          <a:rPr lang="en-US" sz="2100" b="0" i="1" smtClean="0">
                            <a:solidFill>
                              <a:schemeClr val="tx1"/>
                            </a:solidFill>
                            <a:effectLst/>
                            <a:latin typeface="Cambria Math" panose="02040503050406030204" pitchFamily="18" charset="0"/>
                            <a:cs typeface="Times New Roman" panose="02020603050405020304" pitchFamily="18" charset="0"/>
                          </a:rPr>
                          <m:t>,</m:t>
                        </m:r>
                        <m:r>
                          <a:rPr lang="en-US" sz="2100" b="0" i="1" smtClean="0">
                            <a:solidFill>
                              <a:schemeClr val="tx1"/>
                            </a:solidFill>
                            <a:effectLst/>
                            <a:latin typeface="Cambria Math" panose="02040503050406030204" pitchFamily="18" charset="0"/>
                            <a:cs typeface="Times New Roman" panose="02020603050405020304" pitchFamily="18" charset="0"/>
                          </a:rPr>
                          <m:t>𝑗</m:t>
                        </m:r>
                      </m:e>
                    </m:d>
                  </m:oMath>
                </a14:m>
                <a:r>
                  <a:rPr lang="en-US" sz="2100" b="0" i="0" dirty="0">
                    <a:solidFill>
                      <a:schemeClr val="tx1"/>
                    </a:solidFill>
                    <a:effectLst/>
                    <a:latin typeface="Times New Roman" panose="02020603050405020304" pitchFamily="18" charset="0"/>
                    <a:cs typeface="Times New Roman" panose="02020603050405020304" pitchFamily="18" charset="0"/>
                  </a:rPr>
                  <a:t> &amp; </a:t>
                </a:r>
                <a14:m>
                  <m:oMath xmlns:m="http://schemas.openxmlformats.org/officeDocument/2006/math">
                    <m:r>
                      <a:rPr lang="en-US" sz="2100" b="0" i="1" smtClean="0">
                        <a:solidFill>
                          <a:schemeClr val="tx1"/>
                        </a:solidFill>
                        <a:effectLst/>
                        <a:latin typeface="Cambria Math" panose="02040503050406030204" pitchFamily="18" charset="0"/>
                        <a:cs typeface="Times New Roman" panose="02020603050405020304" pitchFamily="18" charset="0"/>
                      </a:rPr>
                      <m:t>𝑂</m:t>
                    </m:r>
                    <m:d>
                      <m:dPr>
                        <m:ctrlPr>
                          <a:rPr lang="en-US" sz="2100" b="0" i="1" smtClean="0">
                            <a:solidFill>
                              <a:schemeClr val="tx1"/>
                            </a:solidFill>
                            <a:effectLst/>
                            <a:latin typeface="Cambria Math" panose="02040503050406030204" pitchFamily="18" charset="0"/>
                            <a:cs typeface="Times New Roman" panose="02020603050405020304" pitchFamily="18" charset="0"/>
                          </a:rPr>
                        </m:ctrlPr>
                      </m:dPr>
                      <m:e>
                        <m:r>
                          <a:rPr lang="en-US" sz="2100" b="0" i="1" smtClean="0">
                            <a:solidFill>
                              <a:schemeClr val="tx1"/>
                            </a:solidFill>
                            <a:effectLst/>
                            <a:latin typeface="Cambria Math" panose="02040503050406030204" pitchFamily="18" charset="0"/>
                            <a:cs typeface="Times New Roman" panose="02020603050405020304" pitchFamily="18" charset="0"/>
                          </a:rPr>
                          <m:t>𝑖</m:t>
                        </m:r>
                        <m:r>
                          <a:rPr lang="en-US" sz="2100" b="0" i="1" smtClean="0">
                            <a:solidFill>
                              <a:schemeClr val="tx1"/>
                            </a:solidFill>
                            <a:effectLst/>
                            <a:latin typeface="Cambria Math" panose="02040503050406030204" pitchFamily="18" charset="0"/>
                            <a:cs typeface="Times New Roman" panose="02020603050405020304" pitchFamily="18" charset="0"/>
                          </a:rPr>
                          <m:t>,</m:t>
                        </m:r>
                        <m:r>
                          <a:rPr lang="en-US" sz="2100" b="0" i="1" smtClean="0">
                            <a:solidFill>
                              <a:schemeClr val="tx1"/>
                            </a:solidFill>
                            <a:effectLst/>
                            <a:latin typeface="Cambria Math" panose="02040503050406030204" pitchFamily="18" charset="0"/>
                            <a:cs typeface="Times New Roman" panose="02020603050405020304" pitchFamily="18" charset="0"/>
                          </a:rPr>
                          <m:t>𝑗</m:t>
                        </m:r>
                      </m:e>
                    </m:d>
                  </m:oMath>
                </a14:m>
                <a:r>
                  <a:rPr lang="en-US" sz="2100" b="0" i="0" dirty="0">
                    <a:solidFill>
                      <a:schemeClr val="tx1"/>
                    </a:solidFill>
                    <a:effectLst/>
                    <a:latin typeface="Times New Roman" panose="02020603050405020304" pitchFamily="18" charset="0"/>
                    <a:cs typeface="Times New Roman" panose="02020603050405020304" pitchFamily="18" charset="0"/>
                  </a:rPr>
                  <a:t>  -  Intermediate &amp; Original image </a:t>
                </a:r>
              </a:p>
              <a:p>
                <a:pPr marL="514350" indent="-514350" algn="just">
                  <a:buFont typeface="+mj-lt"/>
                  <a:buAutoNum type="arabicParenR" startAt="2"/>
                </a:pPr>
                <a:r>
                  <a:rPr lang="en-US" sz="2500" dirty="0">
                    <a:solidFill>
                      <a:schemeClr val="tx1"/>
                    </a:solidFill>
                    <a:latin typeface="Times New Roman" panose="02020603050405020304" pitchFamily="18" charset="0"/>
                    <a:cs typeface="Times New Roman" panose="02020603050405020304" pitchFamily="18" charset="0"/>
                  </a:rPr>
                  <a:t>Here </a:t>
                </a:r>
                <a14:m>
                  <m:oMath xmlns:m="http://schemas.openxmlformats.org/officeDocument/2006/math">
                    <m:r>
                      <a:rPr lang="en-US" sz="2500" i="1" smtClean="0">
                        <a:solidFill>
                          <a:schemeClr val="tx1"/>
                        </a:solidFill>
                        <a:latin typeface="Cambria Math" panose="02040503050406030204" pitchFamily="18" charset="0"/>
                      </a:rPr>
                      <m:t>𝛼</m:t>
                    </m:r>
                    <m:d>
                      <m:dPr>
                        <m:ctrlPr>
                          <a:rPr lang="en-US" sz="2500" b="0" i="1" smtClean="0">
                            <a:solidFill>
                              <a:schemeClr val="tx1"/>
                            </a:solidFill>
                            <a:latin typeface="Cambria Math" panose="02040503050406030204" pitchFamily="18" charset="0"/>
                          </a:rPr>
                        </m:ctrlPr>
                      </m:dPr>
                      <m:e>
                        <m:r>
                          <m:rPr>
                            <m:sty m:val="p"/>
                          </m:rPr>
                          <a:rPr lang="en-US" sz="2500" b="0" i="0" smtClean="0">
                            <a:solidFill>
                              <a:schemeClr val="tx1"/>
                            </a:solidFill>
                            <a:latin typeface="Cambria Math" panose="02040503050406030204" pitchFamily="18" charset="0"/>
                          </a:rPr>
                          <m:t>i</m:t>
                        </m:r>
                        <m:r>
                          <a:rPr lang="en-US" sz="2500" b="0" i="0" smtClean="0">
                            <a:solidFill>
                              <a:schemeClr val="tx1"/>
                            </a:solidFill>
                            <a:latin typeface="Cambria Math" panose="02040503050406030204" pitchFamily="18" charset="0"/>
                          </a:rPr>
                          <m:t>,</m:t>
                        </m:r>
                        <m:r>
                          <m:rPr>
                            <m:sty m:val="p"/>
                          </m:rPr>
                          <a:rPr lang="en-US" sz="2500" b="0" i="0" smtClean="0">
                            <a:solidFill>
                              <a:schemeClr val="tx1"/>
                            </a:solidFill>
                            <a:latin typeface="Cambria Math" panose="02040503050406030204" pitchFamily="18" charset="0"/>
                          </a:rPr>
                          <m:t>j</m:t>
                        </m:r>
                      </m:e>
                    </m:d>
                  </m:oMath>
                </a14:m>
                <a:r>
                  <a:rPr lang="en-US" sz="2500" dirty="0">
                    <a:solidFill>
                      <a:schemeClr val="tx1"/>
                    </a:solidFill>
                    <a:latin typeface="Times New Roman" panose="02020603050405020304" pitchFamily="18" charset="0"/>
                    <a:cs typeface="Times New Roman" panose="02020603050405020304" pitchFamily="18" charset="0"/>
                  </a:rPr>
                  <a:t> is extra data calculated by</a:t>
                </a:r>
              </a:p>
              <a:p>
                <a:pPr marL="514350" indent="-514350" algn="just">
                  <a:buFont typeface="+mj-lt"/>
                  <a:buAutoNum type="arabicParenR" startAt="2"/>
                </a:pPr>
                <a:endParaRPr lang="en-US" sz="25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sz="2500" dirty="0">
                    <a:solidFill>
                      <a:schemeClr val="tx1"/>
                    </a:solidFill>
                    <a:latin typeface="Times New Roman" panose="02020603050405020304" pitchFamily="18" charset="0"/>
                    <a:cs typeface="Times New Roman" panose="02020603050405020304" pitchFamily="18" charset="0"/>
                  </a:rPr>
                  <a:t>                                                                                                   </a:t>
                </a:r>
              </a:p>
              <a:p>
                <a:pPr marL="0" indent="0" algn="just">
                  <a:buNone/>
                </a:pPr>
                <a:r>
                  <a:rPr lang="en-US" sz="2500" dirty="0">
                    <a:solidFill>
                      <a:schemeClr val="tx1"/>
                    </a:solidFill>
                    <a:latin typeface="Times New Roman" panose="02020603050405020304" pitchFamily="18" charset="0"/>
                    <a:cs typeface="Times New Roman" panose="02020603050405020304" pitchFamily="18" charset="0"/>
                  </a:rPr>
                  <a:t> </a:t>
                </a:r>
              </a:p>
              <a:p>
                <a:pPr marL="457200" indent="-457200" algn="just">
                  <a:buFont typeface="+mj-lt"/>
                  <a:buAutoNum type="arabicParenR" startAt="3"/>
                </a:pPr>
                <a:r>
                  <a:rPr lang="en-US" sz="2500" dirty="0">
                    <a:solidFill>
                      <a:schemeClr val="tx1"/>
                    </a:solidFill>
                    <a:latin typeface="Times New Roman" panose="02020603050405020304" pitchFamily="18" charset="0"/>
                    <a:cs typeface="Times New Roman" panose="02020603050405020304" pitchFamily="18" charset="0"/>
                  </a:rPr>
                  <a:t>After generating the intermediate image we will perform JPEG compression which is same as </a:t>
                </a:r>
                <a:r>
                  <a:rPr lang="en-US" sz="2500" dirty="0" err="1">
                    <a:solidFill>
                      <a:schemeClr val="tx1"/>
                    </a:solidFill>
                    <a:latin typeface="Times New Roman" panose="02020603050405020304" pitchFamily="18" charset="0"/>
                    <a:cs typeface="Times New Roman" panose="02020603050405020304" pitchFamily="18" charset="0"/>
                  </a:rPr>
                  <a:t>stego</a:t>
                </a:r>
                <a:r>
                  <a:rPr lang="en-US" sz="2500" dirty="0">
                    <a:solidFill>
                      <a:schemeClr val="tx1"/>
                    </a:solidFill>
                    <a:latin typeface="Times New Roman" panose="02020603050405020304" pitchFamily="18" charset="0"/>
                    <a:cs typeface="Times New Roman" panose="02020603050405020304" pitchFamily="18" charset="0"/>
                  </a:rPr>
                  <a:t> image.</a:t>
                </a:r>
              </a:p>
              <a:p>
                <a:pPr marL="457200" indent="-457200" algn="just">
                  <a:buFont typeface="+mj-lt"/>
                  <a:buAutoNum type="arabicParenR" startAt="3"/>
                </a:pPr>
                <a:r>
                  <a:rPr lang="en-US" sz="2700" b="0" i="0" dirty="0">
                    <a:solidFill>
                      <a:schemeClr val="tx1"/>
                    </a:solidFill>
                    <a:effectLst/>
                    <a:latin typeface="Times New Roman" panose="02020603050405020304" pitchFamily="18" charset="0"/>
                    <a:cs typeface="Times New Roman" panose="02020603050405020304" pitchFamily="18" charset="0"/>
                  </a:rPr>
                  <a:t> </a:t>
                </a:r>
                <a:r>
                  <a:rPr lang="en-US" sz="2500" b="0" i="0" dirty="0">
                    <a:solidFill>
                      <a:schemeClr val="tx1"/>
                    </a:solidFill>
                    <a:effectLst/>
                    <a:latin typeface="Times New Roman" panose="02020603050405020304" pitchFamily="18" charset="0"/>
                    <a:cs typeface="Times New Roman" panose="02020603050405020304" pitchFamily="18" charset="0"/>
                  </a:rPr>
                  <a:t>Finally we can use the </a:t>
                </a:r>
                <a:r>
                  <a:rPr lang="en-US" sz="2500" b="0" i="0" dirty="0" err="1">
                    <a:solidFill>
                      <a:schemeClr val="tx1"/>
                    </a:solidFill>
                    <a:effectLst/>
                    <a:latin typeface="Times New Roman" panose="02020603050405020304" pitchFamily="18" charset="0"/>
                    <a:cs typeface="Times New Roman" panose="02020603050405020304" pitchFamily="18" charset="0"/>
                  </a:rPr>
                  <a:t>stego</a:t>
                </a:r>
                <a:r>
                  <a:rPr lang="en-US" sz="2500" b="0" i="0" dirty="0">
                    <a:solidFill>
                      <a:schemeClr val="tx1"/>
                    </a:solidFill>
                    <a:effectLst/>
                    <a:latin typeface="Times New Roman" panose="02020603050405020304" pitchFamily="18" charset="0"/>
                    <a:cs typeface="Times New Roman" panose="02020603050405020304" pitchFamily="18" charset="0"/>
                  </a:rPr>
                  <a:t> image for retrieving the message.</a:t>
                </a:r>
              </a:p>
            </p:txBody>
          </p:sp>
        </mc:Choice>
        <mc:Fallback xmlns="">
          <p:sp>
            <p:nvSpPr>
              <p:cNvPr id="3" name="Content Placeholder 2">
                <a:extLst>
                  <a:ext uri="{FF2B5EF4-FFF2-40B4-BE49-F238E27FC236}">
                    <a16:creationId xmlns:a16="http://schemas.microsoft.com/office/drawing/2014/main" id="{90E8A47E-9D4A-4D70-B23A-B0AC3757292F}"/>
                  </a:ext>
                </a:extLst>
              </p:cNvPr>
              <p:cNvSpPr>
                <a:spLocks noGrp="1" noRot="1" noChangeAspect="1" noMove="1" noResize="1" noEditPoints="1" noAdjustHandles="1" noChangeArrowheads="1" noChangeShapeType="1" noTextEdit="1"/>
              </p:cNvSpPr>
              <p:nvPr>
                <p:ph idx="1"/>
              </p:nvPr>
            </p:nvSpPr>
            <p:spPr>
              <a:xfrm>
                <a:off x="330854" y="262513"/>
                <a:ext cx="9809925" cy="6195952"/>
              </a:xfrm>
              <a:blipFill>
                <a:blip r:embed="rId2"/>
                <a:stretch>
                  <a:fillRect l="-1180" t="-984" r="-994"/>
                </a:stretch>
              </a:blipFill>
            </p:spPr>
            <p:txBody>
              <a:bodyPr/>
              <a:lstStyle/>
              <a:p>
                <a:r>
                  <a:rPr lang="en-IN">
                    <a:noFill/>
                  </a:rPr>
                  <a:t> </a:t>
                </a:r>
              </a:p>
            </p:txBody>
          </p:sp>
        </mc:Fallback>
      </mc:AlternateContent>
      <p:pic>
        <p:nvPicPr>
          <p:cNvPr id="7" name="Picture 6">
            <a:extLst>
              <a:ext uri="{FF2B5EF4-FFF2-40B4-BE49-F238E27FC236}">
                <a16:creationId xmlns:a16="http://schemas.microsoft.com/office/drawing/2014/main" id="{AF7B4440-1303-CBDD-B2E1-53ADCA1DD3B0}"/>
              </a:ext>
            </a:extLst>
          </p:cNvPr>
          <p:cNvPicPr>
            <a:picLocks noChangeAspect="1"/>
          </p:cNvPicPr>
          <p:nvPr/>
        </p:nvPicPr>
        <p:blipFill>
          <a:blip r:embed="rId3"/>
          <a:stretch>
            <a:fillRect/>
          </a:stretch>
        </p:blipFill>
        <p:spPr>
          <a:xfrm>
            <a:off x="2220951" y="1683614"/>
            <a:ext cx="3369091" cy="429930"/>
          </a:xfrm>
          <a:prstGeom prst="rect">
            <a:avLst/>
          </a:prstGeom>
        </p:spPr>
      </p:pic>
      <p:pic>
        <p:nvPicPr>
          <p:cNvPr id="9" name="Picture 8">
            <a:extLst>
              <a:ext uri="{FF2B5EF4-FFF2-40B4-BE49-F238E27FC236}">
                <a16:creationId xmlns:a16="http://schemas.microsoft.com/office/drawing/2014/main" id="{A6026BB9-02E9-A285-EFC0-FF86BEFBF1E2}"/>
              </a:ext>
            </a:extLst>
          </p:cNvPr>
          <p:cNvPicPr>
            <a:picLocks noChangeAspect="1"/>
          </p:cNvPicPr>
          <p:nvPr/>
        </p:nvPicPr>
        <p:blipFill>
          <a:blip r:embed="rId4"/>
          <a:stretch>
            <a:fillRect/>
          </a:stretch>
        </p:blipFill>
        <p:spPr>
          <a:xfrm>
            <a:off x="1578742" y="3534645"/>
            <a:ext cx="6767146" cy="922100"/>
          </a:xfrm>
          <a:prstGeom prst="rect">
            <a:avLst/>
          </a:prstGeom>
        </p:spPr>
      </p:pic>
    </p:spTree>
    <p:extLst>
      <p:ext uri="{BB962C8B-B14F-4D97-AF65-F5344CB8AC3E}">
        <p14:creationId xmlns:p14="http://schemas.microsoft.com/office/powerpoint/2010/main" val="277620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8E215-7F0B-D0BF-718B-E47AE7567B1A}"/>
              </a:ext>
            </a:extLst>
          </p:cNvPr>
          <p:cNvSpPr>
            <a:spLocks noGrp="1"/>
          </p:cNvSpPr>
          <p:nvPr>
            <p:ph type="title"/>
          </p:nvPr>
        </p:nvSpPr>
        <p:spPr>
          <a:xfrm>
            <a:off x="791634" y="149290"/>
            <a:ext cx="8596668" cy="947351"/>
          </a:xfrm>
        </p:spPr>
        <p:txBody>
          <a:bodyPr/>
          <a:lstStyle/>
          <a:p>
            <a:pPr algn="ctr"/>
            <a:r>
              <a:rPr lang="en-US" dirty="0">
                <a:solidFill>
                  <a:schemeClr val="tx1"/>
                </a:solidFill>
                <a:latin typeface="Times New Roman" panose="02020603050405020304" pitchFamily="18" charset="0"/>
                <a:cs typeface="Times New Roman" panose="02020603050405020304" pitchFamily="18" charset="0"/>
              </a:rPr>
              <a:t>RESULTS &amp; DISCUSSIONS</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900EFD9-6EE5-16FF-E9E9-1A4605678E8B}"/>
              </a:ext>
            </a:extLst>
          </p:cNvPr>
          <p:cNvSpPr>
            <a:spLocks noGrp="1"/>
          </p:cNvSpPr>
          <p:nvPr>
            <p:ph idx="1"/>
          </p:nvPr>
        </p:nvSpPr>
        <p:spPr>
          <a:xfrm>
            <a:off x="331343" y="1186248"/>
            <a:ext cx="10468462" cy="4797448"/>
          </a:xfrm>
        </p:spPr>
        <p:txBody>
          <a:bodyPr/>
          <a:lstStyle/>
          <a:p>
            <a:pPr marL="0" indent="0">
              <a:buNone/>
            </a:pPr>
            <a:endParaRPr lang="en-US" sz="2600" b="0" i="0" u="none" strike="noStrike" baseline="0" dirty="0">
              <a:solidFill>
                <a:srgbClr val="231F20"/>
              </a:solidFill>
              <a:latin typeface="Times New Roman" panose="02020603050405020304" pitchFamily="18" charset="0"/>
              <a:cs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id="{2E67BD37-D404-21BC-5B0C-C2E858440A2E}"/>
              </a:ext>
            </a:extLst>
          </p:cNvPr>
          <p:cNvPicPr>
            <a:picLocks noChangeAspect="1"/>
          </p:cNvPicPr>
          <p:nvPr/>
        </p:nvPicPr>
        <p:blipFill>
          <a:blip r:embed="rId2"/>
          <a:stretch>
            <a:fillRect/>
          </a:stretch>
        </p:blipFill>
        <p:spPr>
          <a:xfrm>
            <a:off x="398394" y="874304"/>
            <a:ext cx="10536795" cy="5834406"/>
          </a:xfrm>
          <a:prstGeom prst="rect">
            <a:avLst/>
          </a:prstGeom>
        </p:spPr>
      </p:pic>
      <p:sp>
        <p:nvSpPr>
          <p:cNvPr id="4" name="Rectangle: Rounded Corners 3">
            <a:extLst>
              <a:ext uri="{FF2B5EF4-FFF2-40B4-BE49-F238E27FC236}">
                <a16:creationId xmlns:a16="http://schemas.microsoft.com/office/drawing/2014/main" id="{8445184A-9266-FB6B-61AF-228B2070F296}"/>
              </a:ext>
            </a:extLst>
          </p:cNvPr>
          <p:cNvSpPr/>
          <p:nvPr/>
        </p:nvSpPr>
        <p:spPr>
          <a:xfrm>
            <a:off x="2024743" y="5215812"/>
            <a:ext cx="1707502" cy="382555"/>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Arrow Connector 6">
            <a:extLst>
              <a:ext uri="{FF2B5EF4-FFF2-40B4-BE49-F238E27FC236}">
                <a16:creationId xmlns:a16="http://schemas.microsoft.com/office/drawing/2014/main" id="{6B5DA2DC-B437-3791-A9D2-81F977EBA68A}"/>
              </a:ext>
            </a:extLst>
          </p:cNvPr>
          <p:cNvCxnSpPr/>
          <p:nvPr/>
        </p:nvCxnSpPr>
        <p:spPr>
          <a:xfrm flipH="1">
            <a:off x="3732245" y="4730620"/>
            <a:ext cx="914400" cy="48519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8736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188D26D-6FF8-8A6A-0641-1C015E4969F8}"/>
              </a:ext>
            </a:extLst>
          </p:cNvPr>
          <p:cNvPicPr>
            <a:picLocks noChangeAspect="1"/>
          </p:cNvPicPr>
          <p:nvPr/>
        </p:nvPicPr>
        <p:blipFill>
          <a:blip r:embed="rId2"/>
          <a:stretch>
            <a:fillRect/>
          </a:stretch>
        </p:blipFill>
        <p:spPr>
          <a:xfrm>
            <a:off x="550506" y="877078"/>
            <a:ext cx="10440956" cy="5567448"/>
          </a:xfrm>
          <a:prstGeom prst="rect">
            <a:avLst/>
          </a:prstGeom>
        </p:spPr>
      </p:pic>
      <p:sp>
        <p:nvSpPr>
          <p:cNvPr id="2" name="Title 1">
            <a:extLst>
              <a:ext uri="{FF2B5EF4-FFF2-40B4-BE49-F238E27FC236}">
                <a16:creationId xmlns:a16="http://schemas.microsoft.com/office/drawing/2014/main" id="{216AA6D6-EB07-B4A8-4D08-3F32A64A1407}"/>
              </a:ext>
            </a:extLst>
          </p:cNvPr>
          <p:cNvSpPr>
            <a:spLocks noGrp="1"/>
          </p:cNvSpPr>
          <p:nvPr>
            <p:ph type="title"/>
          </p:nvPr>
        </p:nvSpPr>
        <p:spPr>
          <a:xfrm>
            <a:off x="998375" y="139860"/>
            <a:ext cx="10496550" cy="947351"/>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     </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Embedding Message Into The Image</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5819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90DD6F-EFEF-78C7-44E2-156669A94A2C}"/>
              </a:ext>
            </a:extLst>
          </p:cNvPr>
          <p:cNvPicPr>
            <a:picLocks noChangeAspect="1"/>
          </p:cNvPicPr>
          <p:nvPr/>
        </p:nvPicPr>
        <p:blipFill>
          <a:blip r:embed="rId2"/>
          <a:stretch>
            <a:fillRect/>
          </a:stretch>
        </p:blipFill>
        <p:spPr>
          <a:xfrm>
            <a:off x="800099" y="514349"/>
            <a:ext cx="4552951" cy="4867275"/>
          </a:xfrm>
          <a:prstGeom prst="rect">
            <a:avLst/>
          </a:prstGeom>
        </p:spPr>
      </p:pic>
      <p:pic>
        <p:nvPicPr>
          <p:cNvPr id="6" name="Picture 5">
            <a:extLst>
              <a:ext uri="{FF2B5EF4-FFF2-40B4-BE49-F238E27FC236}">
                <a16:creationId xmlns:a16="http://schemas.microsoft.com/office/drawing/2014/main" id="{71B83FA1-8383-C116-05BA-E4A0591BDE6E}"/>
              </a:ext>
            </a:extLst>
          </p:cNvPr>
          <p:cNvPicPr>
            <a:picLocks noChangeAspect="1"/>
          </p:cNvPicPr>
          <p:nvPr/>
        </p:nvPicPr>
        <p:blipFill>
          <a:blip r:embed="rId2"/>
          <a:stretch>
            <a:fillRect/>
          </a:stretch>
        </p:blipFill>
        <p:spPr>
          <a:xfrm>
            <a:off x="6667499" y="514349"/>
            <a:ext cx="4552951" cy="4867275"/>
          </a:xfrm>
          <a:prstGeom prst="rect">
            <a:avLst/>
          </a:prstGeom>
        </p:spPr>
      </p:pic>
      <p:sp>
        <p:nvSpPr>
          <p:cNvPr id="7" name="Title 1">
            <a:extLst>
              <a:ext uri="{FF2B5EF4-FFF2-40B4-BE49-F238E27FC236}">
                <a16:creationId xmlns:a16="http://schemas.microsoft.com/office/drawing/2014/main" id="{07682DBA-4E95-8CFF-1A07-54626ED7C5D2}"/>
              </a:ext>
            </a:extLst>
          </p:cNvPr>
          <p:cNvSpPr>
            <a:spLocks noGrp="1"/>
          </p:cNvSpPr>
          <p:nvPr>
            <p:ph type="title"/>
          </p:nvPr>
        </p:nvSpPr>
        <p:spPr>
          <a:xfrm>
            <a:off x="800100" y="5691574"/>
            <a:ext cx="10496550" cy="947351"/>
          </a:xfrm>
        </p:spPr>
        <p:txBody>
          <a:bodyPr>
            <a:normAutofit fontScale="90000"/>
          </a:bodyPr>
          <a:lstStyle/>
          <a:p>
            <a:r>
              <a:rPr lang="en-US" dirty="0">
                <a:latin typeface="Times New Roman" panose="02020603050405020304" pitchFamily="18" charset="0"/>
                <a:cs typeface="Times New Roman" panose="02020603050405020304" pitchFamily="18" charset="0"/>
              </a:rPr>
              <a:t>     </a:t>
            </a:r>
            <a:r>
              <a:rPr lang="en-US" sz="3100" dirty="0">
                <a:solidFill>
                  <a:schemeClr val="tx1">
                    <a:lumMod val="95000"/>
                    <a:lumOff val="5000"/>
                  </a:schemeClr>
                </a:solidFill>
                <a:latin typeface="Times New Roman" panose="02020603050405020304" pitchFamily="18" charset="0"/>
                <a:cs typeface="Times New Roman" panose="02020603050405020304" pitchFamily="18" charset="0"/>
              </a:rPr>
              <a:t>Original Image (5761 Bytes)</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dirty="0" err="1">
                <a:solidFill>
                  <a:schemeClr val="tx1">
                    <a:lumMod val="95000"/>
                    <a:lumOff val="5000"/>
                  </a:schemeClr>
                </a:solidFill>
                <a:latin typeface="Times New Roman" panose="02020603050405020304" pitchFamily="18" charset="0"/>
                <a:cs typeface="Times New Roman" panose="02020603050405020304" pitchFamily="18" charset="0"/>
              </a:rPr>
              <a:t>Stego</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 Image </a:t>
            </a:r>
            <a:r>
              <a:rPr lang="en-US" sz="3100" dirty="0">
                <a:solidFill>
                  <a:schemeClr val="tx1">
                    <a:lumMod val="95000"/>
                    <a:lumOff val="5000"/>
                  </a:schemeClr>
                </a:solidFill>
                <a:latin typeface="Times New Roman" panose="02020603050405020304" pitchFamily="18" charset="0"/>
                <a:cs typeface="Times New Roman" panose="02020603050405020304" pitchFamily="18" charset="0"/>
              </a:rPr>
              <a:t>(	5937 Bytes)</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7689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8AE86-B876-ABD2-3A22-5264FD43212A}"/>
              </a:ext>
            </a:extLst>
          </p:cNvPr>
          <p:cNvSpPr>
            <a:spLocks noGrp="1"/>
          </p:cNvSpPr>
          <p:nvPr>
            <p:ph type="title"/>
          </p:nvPr>
        </p:nvSpPr>
        <p:spPr>
          <a:xfrm>
            <a:off x="658673" y="149290"/>
            <a:ext cx="8596668" cy="594049"/>
          </a:xfrm>
        </p:spPr>
        <p:txBody>
          <a:bodyPr>
            <a:normAutofit fontScale="90000"/>
          </a:bodyPr>
          <a:lstStyle/>
          <a:p>
            <a:pPr algn="ctr"/>
            <a:r>
              <a:rPr lang="en-IN" dirty="0">
                <a:solidFill>
                  <a:schemeClr val="tx1">
                    <a:lumMod val="95000"/>
                    <a:lumOff val="5000"/>
                  </a:schemeClr>
                </a:solidFill>
                <a:latin typeface="Times New Roman" panose="02020603050405020304" pitchFamily="18" charset="0"/>
                <a:cs typeface="Times New Roman" panose="02020603050405020304" pitchFamily="18" charset="0"/>
              </a:rPr>
              <a:t>Retrieving Message From </a:t>
            </a:r>
            <a:r>
              <a:rPr lang="en-IN" dirty="0" err="1">
                <a:solidFill>
                  <a:schemeClr val="tx1">
                    <a:lumMod val="95000"/>
                    <a:lumOff val="5000"/>
                  </a:schemeClr>
                </a:solidFill>
                <a:latin typeface="Times New Roman" panose="02020603050405020304" pitchFamily="18" charset="0"/>
                <a:cs typeface="Times New Roman" panose="02020603050405020304" pitchFamily="18" charset="0"/>
              </a:rPr>
              <a:t>Stego</a:t>
            </a:r>
            <a:r>
              <a:rPr lang="en-IN" dirty="0">
                <a:solidFill>
                  <a:schemeClr val="tx1">
                    <a:lumMod val="95000"/>
                    <a:lumOff val="5000"/>
                  </a:schemeClr>
                </a:solidFill>
                <a:latin typeface="Times New Roman" panose="02020603050405020304" pitchFamily="18" charset="0"/>
                <a:cs typeface="Times New Roman" panose="02020603050405020304" pitchFamily="18" charset="0"/>
              </a:rPr>
              <a:t> Image</a:t>
            </a:r>
          </a:p>
        </p:txBody>
      </p:sp>
      <p:pic>
        <p:nvPicPr>
          <p:cNvPr id="4" name="Picture 3">
            <a:extLst>
              <a:ext uri="{FF2B5EF4-FFF2-40B4-BE49-F238E27FC236}">
                <a16:creationId xmlns:a16="http://schemas.microsoft.com/office/drawing/2014/main" id="{D76CB6B8-A9BB-1F31-2147-AC8E1EEBE8E4}"/>
              </a:ext>
            </a:extLst>
          </p:cNvPr>
          <p:cNvPicPr>
            <a:picLocks noChangeAspect="1"/>
          </p:cNvPicPr>
          <p:nvPr/>
        </p:nvPicPr>
        <p:blipFill>
          <a:blip r:embed="rId2"/>
          <a:stretch>
            <a:fillRect/>
          </a:stretch>
        </p:blipFill>
        <p:spPr>
          <a:xfrm>
            <a:off x="398394" y="874304"/>
            <a:ext cx="11404830" cy="5834406"/>
          </a:xfrm>
          <a:prstGeom prst="rect">
            <a:avLst/>
          </a:prstGeom>
        </p:spPr>
      </p:pic>
      <p:sp>
        <p:nvSpPr>
          <p:cNvPr id="5" name="Rectangle: Rounded Corners 4">
            <a:extLst>
              <a:ext uri="{FF2B5EF4-FFF2-40B4-BE49-F238E27FC236}">
                <a16:creationId xmlns:a16="http://schemas.microsoft.com/office/drawing/2014/main" id="{39F2D979-05E7-BADE-C035-6C965D4BAE27}"/>
              </a:ext>
            </a:extLst>
          </p:cNvPr>
          <p:cNvSpPr/>
          <p:nvPr/>
        </p:nvSpPr>
        <p:spPr>
          <a:xfrm>
            <a:off x="6096000" y="5178489"/>
            <a:ext cx="1937657" cy="457201"/>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Arrow Connector 5">
            <a:extLst>
              <a:ext uri="{FF2B5EF4-FFF2-40B4-BE49-F238E27FC236}">
                <a16:creationId xmlns:a16="http://schemas.microsoft.com/office/drawing/2014/main" id="{E07A9D13-5DDA-C26B-73E2-DED10D0C3C01}"/>
              </a:ext>
            </a:extLst>
          </p:cNvPr>
          <p:cNvCxnSpPr/>
          <p:nvPr/>
        </p:nvCxnSpPr>
        <p:spPr>
          <a:xfrm flipH="1">
            <a:off x="8033657" y="4693297"/>
            <a:ext cx="914400" cy="48519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7611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EB4E5-527D-756D-C155-684ACD639872}"/>
              </a:ext>
            </a:extLst>
          </p:cNvPr>
          <p:cNvSpPr>
            <a:spLocks noGrp="1"/>
          </p:cNvSpPr>
          <p:nvPr>
            <p:ph type="title"/>
          </p:nvPr>
        </p:nvSpPr>
        <p:spPr>
          <a:xfrm>
            <a:off x="649342" y="161731"/>
            <a:ext cx="8596668" cy="929951"/>
          </a:xfrm>
        </p:spPr>
        <p:txBody>
          <a:bodyPr/>
          <a:lstStyle/>
          <a:p>
            <a:pPr algn="ctr"/>
            <a:r>
              <a:rPr lang="en-IN" dirty="0">
                <a:solidFill>
                  <a:schemeClr val="tx1">
                    <a:lumMod val="95000"/>
                    <a:lumOff val="5000"/>
                  </a:schemeClr>
                </a:solidFill>
                <a:latin typeface="Times New Roman" panose="02020603050405020304" pitchFamily="18" charset="0"/>
                <a:cs typeface="Times New Roman" panose="02020603050405020304" pitchFamily="18" charset="0"/>
              </a:rPr>
              <a:t>Selecting The </a:t>
            </a:r>
            <a:r>
              <a:rPr lang="en-IN" dirty="0" err="1">
                <a:solidFill>
                  <a:schemeClr val="tx1">
                    <a:lumMod val="95000"/>
                    <a:lumOff val="5000"/>
                  </a:schemeClr>
                </a:solidFill>
                <a:latin typeface="Times New Roman" panose="02020603050405020304" pitchFamily="18" charset="0"/>
                <a:cs typeface="Times New Roman" panose="02020603050405020304" pitchFamily="18" charset="0"/>
              </a:rPr>
              <a:t>Stego</a:t>
            </a:r>
            <a:r>
              <a:rPr lang="en-IN" dirty="0">
                <a:solidFill>
                  <a:schemeClr val="tx1">
                    <a:lumMod val="95000"/>
                    <a:lumOff val="5000"/>
                  </a:schemeClr>
                </a:solidFill>
                <a:latin typeface="Times New Roman" panose="02020603050405020304" pitchFamily="18" charset="0"/>
                <a:cs typeface="Times New Roman" panose="02020603050405020304" pitchFamily="18" charset="0"/>
              </a:rPr>
              <a:t> Image</a:t>
            </a:r>
          </a:p>
        </p:txBody>
      </p:sp>
      <p:pic>
        <p:nvPicPr>
          <p:cNvPr id="5" name="Picture 4">
            <a:extLst>
              <a:ext uri="{FF2B5EF4-FFF2-40B4-BE49-F238E27FC236}">
                <a16:creationId xmlns:a16="http://schemas.microsoft.com/office/drawing/2014/main" id="{FCDE1121-2B1E-70D1-30AA-94010A06C436}"/>
              </a:ext>
            </a:extLst>
          </p:cNvPr>
          <p:cNvPicPr>
            <a:picLocks noChangeAspect="1"/>
          </p:cNvPicPr>
          <p:nvPr/>
        </p:nvPicPr>
        <p:blipFill>
          <a:blip r:embed="rId2"/>
          <a:stretch>
            <a:fillRect/>
          </a:stretch>
        </p:blipFill>
        <p:spPr>
          <a:xfrm>
            <a:off x="649342" y="970382"/>
            <a:ext cx="11140752" cy="5514393"/>
          </a:xfrm>
          <a:prstGeom prst="rect">
            <a:avLst/>
          </a:prstGeom>
        </p:spPr>
      </p:pic>
    </p:spTree>
    <p:extLst>
      <p:ext uri="{BB962C8B-B14F-4D97-AF65-F5344CB8AC3E}">
        <p14:creationId xmlns:p14="http://schemas.microsoft.com/office/powerpoint/2010/main" val="1262807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2C94A11-1EC1-990C-86D9-CE834BF6DBC7}"/>
              </a:ext>
            </a:extLst>
          </p:cNvPr>
          <p:cNvPicPr>
            <a:picLocks noChangeAspect="1"/>
          </p:cNvPicPr>
          <p:nvPr/>
        </p:nvPicPr>
        <p:blipFill>
          <a:blip r:embed="rId2"/>
          <a:stretch>
            <a:fillRect/>
          </a:stretch>
        </p:blipFill>
        <p:spPr>
          <a:xfrm>
            <a:off x="638757" y="1332334"/>
            <a:ext cx="10734675" cy="4829175"/>
          </a:xfrm>
          <a:prstGeom prst="rect">
            <a:avLst/>
          </a:prstGeom>
        </p:spPr>
      </p:pic>
      <p:sp>
        <p:nvSpPr>
          <p:cNvPr id="2" name="Title 1">
            <a:extLst>
              <a:ext uri="{FF2B5EF4-FFF2-40B4-BE49-F238E27FC236}">
                <a16:creationId xmlns:a16="http://schemas.microsoft.com/office/drawing/2014/main" id="{E896615F-0ECD-DA3C-86D4-EAAEDB287CF8}"/>
              </a:ext>
            </a:extLst>
          </p:cNvPr>
          <p:cNvSpPr>
            <a:spLocks noGrp="1"/>
          </p:cNvSpPr>
          <p:nvPr>
            <p:ph type="title"/>
          </p:nvPr>
        </p:nvSpPr>
        <p:spPr>
          <a:xfrm>
            <a:off x="1479766" y="143069"/>
            <a:ext cx="8596668" cy="929951"/>
          </a:xfrm>
        </p:spPr>
        <p:txBody>
          <a:bodyPr/>
          <a:lstStyle/>
          <a:p>
            <a:pPr algn="ctr"/>
            <a:r>
              <a:rPr lang="en-IN" dirty="0">
                <a:solidFill>
                  <a:schemeClr val="tx1">
                    <a:lumMod val="95000"/>
                    <a:lumOff val="5000"/>
                  </a:schemeClr>
                </a:solidFill>
                <a:latin typeface="Times New Roman" panose="02020603050405020304" pitchFamily="18" charset="0"/>
                <a:cs typeface="Times New Roman" panose="02020603050405020304" pitchFamily="18" charset="0"/>
              </a:rPr>
              <a:t>Retrieved Message</a:t>
            </a:r>
          </a:p>
        </p:txBody>
      </p:sp>
    </p:spTree>
    <p:extLst>
      <p:ext uri="{BB962C8B-B14F-4D97-AF65-F5344CB8AC3E}">
        <p14:creationId xmlns:p14="http://schemas.microsoft.com/office/powerpoint/2010/main" val="30136045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7B85C-9C45-23C4-B68F-B2C11958B128}"/>
              </a:ext>
            </a:extLst>
          </p:cNvPr>
          <p:cNvSpPr>
            <a:spLocks noGrp="1"/>
          </p:cNvSpPr>
          <p:nvPr>
            <p:ph type="title"/>
          </p:nvPr>
        </p:nvSpPr>
        <p:spPr>
          <a:xfrm>
            <a:off x="842091" y="156238"/>
            <a:ext cx="8596668" cy="1005297"/>
          </a:xfrm>
        </p:spPr>
        <p:txBody>
          <a:bodyPr>
            <a:normAutofit/>
          </a:bodyPr>
          <a:lstStyle/>
          <a:p>
            <a:pPr algn="ctr"/>
            <a:r>
              <a:rPr lang="en-US" sz="3500" b="1" dirty="0">
                <a:latin typeface="Times New Roman" panose="02020603050405020304" pitchFamily="18" charset="0"/>
                <a:cs typeface="Times New Roman" panose="02020603050405020304" pitchFamily="18" charset="0"/>
              </a:rPr>
              <a:t>CONCLUSION</a:t>
            </a:r>
            <a:endParaRPr lang="en-IN" sz="35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39BBAFB-DE50-F004-5CE8-BF0E513308B9}"/>
              </a:ext>
            </a:extLst>
          </p:cNvPr>
          <p:cNvSpPr>
            <a:spLocks noGrp="1"/>
          </p:cNvSpPr>
          <p:nvPr>
            <p:ph idx="1"/>
          </p:nvPr>
        </p:nvSpPr>
        <p:spPr>
          <a:xfrm>
            <a:off x="520814" y="1254427"/>
            <a:ext cx="9216309" cy="4619151"/>
          </a:xfrm>
        </p:spPr>
        <p:txBody>
          <a:bodyPr/>
          <a:lstStyle/>
          <a:p>
            <a:pPr algn="just"/>
            <a:r>
              <a:rPr lang="en-US" sz="2500" b="0" i="0" u="none" strike="noStrike" baseline="0" dirty="0">
                <a:solidFill>
                  <a:srgbClr val="231F20"/>
                </a:solidFill>
                <a:latin typeface="Times New Roman" panose="02020603050405020304" pitchFamily="18" charset="0"/>
                <a:cs typeface="Times New Roman" panose="02020603050405020304" pitchFamily="18" charset="0"/>
              </a:rPr>
              <a:t>A novel framework for robust image steganography is proposed, which is able to resist the </a:t>
            </a:r>
            <a:r>
              <a:rPr lang="en-US" sz="2500" dirty="0">
                <a:solidFill>
                  <a:srgbClr val="231F20"/>
                </a:solidFill>
                <a:latin typeface="Times New Roman" panose="02020603050405020304" pitchFamily="18" charset="0"/>
                <a:cs typeface="Times New Roman" panose="02020603050405020304" pitchFamily="18" charset="0"/>
              </a:rPr>
              <a:t>Data </a:t>
            </a:r>
            <a:r>
              <a:rPr lang="en-US" sz="2500" b="0" i="0" u="none" strike="noStrike" baseline="0" dirty="0">
                <a:solidFill>
                  <a:srgbClr val="231F20"/>
                </a:solidFill>
                <a:latin typeface="Times New Roman" panose="02020603050405020304" pitchFamily="18" charset="0"/>
                <a:cs typeface="Times New Roman" panose="02020603050405020304" pitchFamily="18" charset="0"/>
              </a:rPr>
              <a:t>compression of the communication channel. In this framework, first </a:t>
            </a:r>
            <a:r>
              <a:rPr lang="en-US" sz="2500" b="0" i="0" u="none" strike="noStrike" baseline="0" dirty="0" err="1">
                <a:solidFill>
                  <a:srgbClr val="231F20"/>
                </a:solidFill>
                <a:latin typeface="Times New Roman" panose="02020603050405020304" pitchFamily="18" charset="0"/>
                <a:cs typeface="Times New Roman" panose="02020603050405020304" pitchFamily="18" charset="0"/>
              </a:rPr>
              <a:t>stego</a:t>
            </a:r>
            <a:r>
              <a:rPr lang="en-US" sz="2500" b="0" i="0" u="none" strike="noStrike" baseline="0" dirty="0">
                <a:solidFill>
                  <a:srgbClr val="231F20"/>
                </a:solidFill>
                <a:latin typeface="Times New Roman" panose="02020603050405020304" pitchFamily="18" charset="0"/>
                <a:cs typeface="Times New Roman" panose="02020603050405020304" pitchFamily="18" charset="0"/>
              </a:rPr>
              <a:t>-image is obtained by embedding the </a:t>
            </a:r>
            <a:r>
              <a:rPr lang="en-US" sz="2500" dirty="0">
                <a:solidFill>
                  <a:srgbClr val="231F20"/>
                </a:solidFill>
                <a:latin typeface="Times New Roman" panose="02020603050405020304" pitchFamily="18" charset="0"/>
                <a:cs typeface="Times New Roman" panose="02020603050405020304" pitchFamily="18" charset="0"/>
              </a:rPr>
              <a:t>compressed </a:t>
            </a:r>
            <a:r>
              <a:rPr lang="en-US" sz="2500" b="0" i="0" u="none" strike="noStrike" baseline="0" dirty="0">
                <a:solidFill>
                  <a:srgbClr val="231F20"/>
                </a:solidFill>
                <a:latin typeface="Times New Roman" panose="02020603050405020304" pitchFamily="18" charset="0"/>
                <a:cs typeface="Times New Roman" panose="02020603050405020304" pitchFamily="18" charset="0"/>
              </a:rPr>
              <a:t>data into the image using any of the existing JPEG steganographic schemes.</a:t>
            </a:r>
          </a:p>
          <a:p>
            <a:pPr algn="just"/>
            <a:endParaRPr lang="en-US" sz="2500" dirty="0">
              <a:solidFill>
                <a:srgbClr val="231F20"/>
              </a:solidFill>
              <a:effectLst/>
              <a:latin typeface="Times New Roman" panose="02020603050405020304" pitchFamily="18" charset="0"/>
              <a:cs typeface="Times New Roman" panose="02020603050405020304" pitchFamily="18" charset="0"/>
            </a:endParaRPr>
          </a:p>
          <a:p>
            <a:pPr algn="just"/>
            <a:r>
              <a:rPr lang="en-US" sz="2500" b="0" i="0" u="none" strike="noStrike" baseline="0" dirty="0">
                <a:solidFill>
                  <a:schemeClr val="tx1"/>
                </a:solidFill>
                <a:latin typeface="Times New Roman" panose="02020603050405020304" pitchFamily="18" charset="0"/>
                <a:cs typeface="Times New Roman" panose="02020603050405020304" pitchFamily="18" charset="0"/>
              </a:rPr>
              <a:t>Therefore, it is guaranteed that the secret data can be recovered from our </a:t>
            </a:r>
            <a:r>
              <a:rPr lang="en-US" sz="2500" b="0" i="0" u="none" strike="noStrike" baseline="0" dirty="0" err="1">
                <a:solidFill>
                  <a:schemeClr val="tx1"/>
                </a:solidFill>
                <a:latin typeface="Times New Roman" panose="02020603050405020304" pitchFamily="18" charset="0"/>
                <a:cs typeface="Times New Roman" panose="02020603050405020304" pitchFamily="18" charset="0"/>
              </a:rPr>
              <a:t>stego</a:t>
            </a:r>
            <a:r>
              <a:rPr lang="en-US" sz="2500" b="0" i="0" u="none" strike="noStrike" baseline="0" dirty="0">
                <a:solidFill>
                  <a:schemeClr val="tx1"/>
                </a:solidFill>
                <a:latin typeface="Times New Roman" panose="02020603050405020304" pitchFamily="18" charset="0"/>
                <a:cs typeface="Times New Roman" panose="02020603050405020304" pitchFamily="18" charset="0"/>
              </a:rPr>
              <a:t>-image with 100% accuracy.</a:t>
            </a:r>
            <a:endParaRPr lang="en-US" sz="2500" b="0" i="0" dirty="0">
              <a:solidFill>
                <a:schemeClr val="tx1"/>
              </a:solidFill>
              <a:effectLst/>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495736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AD7EE-C2A8-2A7E-9CDF-3F596765C486}"/>
              </a:ext>
            </a:extLst>
          </p:cNvPr>
          <p:cNvSpPr>
            <a:spLocks noGrp="1"/>
          </p:cNvSpPr>
          <p:nvPr>
            <p:ph type="ctrTitle"/>
          </p:nvPr>
        </p:nvSpPr>
        <p:spPr>
          <a:xfrm>
            <a:off x="859053" y="90617"/>
            <a:ext cx="8683625" cy="788275"/>
          </a:xfrm>
        </p:spPr>
        <p:txBody>
          <a:bodyPr/>
          <a:lstStyle/>
          <a:p>
            <a:pPr algn="ctr"/>
            <a:r>
              <a:rPr lang="en-GB" dirty="0">
                <a:latin typeface="Times New Roman" panose="02020603050405020304" pitchFamily="18" charset="0"/>
                <a:cs typeface="Times New Roman" panose="02020603050405020304" pitchFamily="18" charset="0"/>
              </a:rPr>
              <a:t>CONTENTS</a:t>
            </a:r>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11DF7E2-7070-13C8-9560-A5D983EEC7C1}"/>
              </a:ext>
            </a:extLst>
          </p:cNvPr>
          <p:cNvSpPr txBox="1"/>
          <p:nvPr/>
        </p:nvSpPr>
        <p:spPr>
          <a:xfrm>
            <a:off x="917809" y="1084838"/>
            <a:ext cx="10583917" cy="5032147"/>
          </a:xfrm>
          <a:prstGeom prst="rect">
            <a:avLst/>
          </a:prstGeom>
          <a:noFill/>
        </p:spPr>
        <p:txBody>
          <a:bodyPr wrap="square" rtlCol="0">
            <a:spAutoFit/>
          </a:bodyPr>
          <a:lstStyle/>
          <a:p>
            <a:r>
              <a:rPr lang="en-IN" sz="2500" b="1" dirty="0">
                <a:latin typeface="Times New Roman" panose="02020603050405020304" pitchFamily="18" charset="0"/>
                <a:cs typeface="Times New Roman" panose="02020603050405020304" pitchFamily="18" charset="0"/>
              </a:rPr>
              <a:t>1. PROBLEM STATEMENT</a:t>
            </a:r>
          </a:p>
          <a:p>
            <a:endParaRPr lang="en-IN" sz="2500" b="1" dirty="0">
              <a:latin typeface="Times New Roman" panose="02020603050405020304" pitchFamily="18" charset="0"/>
              <a:cs typeface="Times New Roman" panose="02020603050405020304" pitchFamily="18" charset="0"/>
            </a:endParaRPr>
          </a:p>
          <a:p>
            <a:r>
              <a:rPr lang="en-IN" sz="2500" b="1" dirty="0">
                <a:latin typeface="Times New Roman" panose="02020603050405020304" pitchFamily="18" charset="0"/>
                <a:cs typeface="Times New Roman" panose="02020603050405020304" pitchFamily="18" charset="0"/>
              </a:rPr>
              <a:t>2. PROPOSED METHOD</a:t>
            </a:r>
          </a:p>
          <a:p>
            <a:endParaRPr lang="en-IN" sz="2400" b="1" dirty="0">
              <a:latin typeface="Times New Roman" panose="02020603050405020304" pitchFamily="18" charset="0"/>
              <a:cs typeface="Times New Roman" panose="02020603050405020304" pitchFamily="18" charset="0"/>
            </a:endParaRPr>
          </a:p>
          <a:p>
            <a:r>
              <a:rPr lang="en-IN" sz="2500" b="1" dirty="0">
                <a:latin typeface="Times New Roman" panose="02020603050405020304" pitchFamily="18" charset="0"/>
                <a:cs typeface="Times New Roman" panose="02020603050405020304" pitchFamily="18" charset="0"/>
              </a:rPr>
              <a:t>3.  BLOCK DIAGRAM</a:t>
            </a:r>
          </a:p>
          <a:p>
            <a:endParaRPr lang="en-IN" sz="2500" b="1" dirty="0">
              <a:latin typeface="Times New Roman" panose="02020603050405020304" pitchFamily="18" charset="0"/>
              <a:cs typeface="Times New Roman" panose="02020603050405020304" pitchFamily="18" charset="0"/>
            </a:endParaRPr>
          </a:p>
          <a:p>
            <a:r>
              <a:rPr lang="en-IN" sz="2500" b="1" dirty="0">
                <a:latin typeface="Times New Roman" panose="02020603050405020304" pitchFamily="18" charset="0"/>
                <a:cs typeface="Times New Roman" panose="02020603050405020304" pitchFamily="18" charset="0"/>
              </a:rPr>
              <a:t>4.  PROPOSED METHOD ALGORITHMS</a:t>
            </a:r>
          </a:p>
          <a:p>
            <a:endParaRPr lang="en-IN" sz="2400" b="1" dirty="0">
              <a:latin typeface="Times New Roman" panose="02020603050405020304" pitchFamily="18" charset="0"/>
              <a:cs typeface="Times New Roman" panose="02020603050405020304" pitchFamily="18" charset="0"/>
            </a:endParaRPr>
          </a:p>
          <a:p>
            <a:r>
              <a:rPr lang="en-IN" sz="2500" b="1" dirty="0">
                <a:latin typeface="Times New Roman" panose="02020603050405020304" pitchFamily="18" charset="0"/>
                <a:cs typeface="Times New Roman" panose="02020603050405020304" pitchFamily="18" charset="0"/>
              </a:rPr>
              <a:t>5.  RESULTS &amp; DISCUSSIONS</a:t>
            </a:r>
          </a:p>
          <a:p>
            <a:endParaRPr lang="en-IN" sz="2400" b="1" dirty="0">
              <a:latin typeface="Times New Roman" panose="02020603050405020304" pitchFamily="18" charset="0"/>
              <a:cs typeface="Times New Roman" panose="02020603050405020304" pitchFamily="18" charset="0"/>
            </a:endParaRPr>
          </a:p>
          <a:p>
            <a:r>
              <a:rPr lang="en-IN" sz="2500" b="1" dirty="0">
                <a:latin typeface="Times New Roman" panose="02020603050405020304" pitchFamily="18" charset="0"/>
                <a:cs typeface="Times New Roman" panose="02020603050405020304" pitchFamily="18" charset="0"/>
              </a:rPr>
              <a:t>6.  CONCLUSION</a:t>
            </a:r>
          </a:p>
          <a:p>
            <a:endParaRPr lang="en-IN" sz="2400" b="1" dirty="0">
              <a:latin typeface="Times New Roman" panose="02020603050405020304" pitchFamily="18" charset="0"/>
              <a:cs typeface="Times New Roman" panose="02020603050405020304" pitchFamily="18" charset="0"/>
            </a:endParaRPr>
          </a:p>
          <a:p>
            <a:r>
              <a:rPr lang="en-IN" sz="2500" b="1" dirty="0">
                <a:latin typeface="Times New Roman" panose="02020603050405020304" pitchFamily="18" charset="0"/>
                <a:cs typeface="Times New Roman" panose="02020603050405020304" pitchFamily="18" charset="0"/>
              </a:rPr>
              <a:t>7.  REFERENCES</a:t>
            </a:r>
          </a:p>
        </p:txBody>
      </p:sp>
    </p:spTree>
    <p:extLst>
      <p:ext uri="{BB962C8B-B14F-4D97-AF65-F5344CB8AC3E}">
        <p14:creationId xmlns:p14="http://schemas.microsoft.com/office/powerpoint/2010/main" val="8830426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617C5-9BA2-45E0-B26E-473EB0194923}"/>
              </a:ext>
            </a:extLst>
          </p:cNvPr>
          <p:cNvSpPr>
            <a:spLocks noGrp="1"/>
          </p:cNvSpPr>
          <p:nvPr>
            <p:ph type="title"/>
          </p:nvPr>
        </p:nvSpPr>
        <p:spPr>
          <a:xfrm>
            <a:off x="0" y="72540"/>
            <a:ext cx="10840914" cy="916275"/>
          </a:xfrm>
        </p:spPr>
        <p:txBody>
          <a:bodyPr>
            <a:normAutofit/>
          </a:bodyPr>
          <a:lstStyle/>
          <a:p>
            <a:pPr algn="ctr"/>
            <a:r>
              <a:rPr lang="en-IN" sz="3500"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EDB060DA-03C9-066F-39BE-5168241527F6}"/>
              </a:ext>
            </a:extLst>
          </p:cNvPr>
          <p:cNvSpPr>
            <a:spLocks noGrp="1"/>
          </p:cNvSpPr>
          <p:nvPr>
            <p:ph idx="1"/>
          </p:nvPr>
        </p:nvSpPr>
        <p:spPr>
          <a:xfrm>
            <a:off x="370743" y="1212826"/>
            <a:ext cx="10840914" cy="4950355"/>
          </a:xfrm>
        </p:spPr>
        <p:txBody>
          <a:bodyPr/>
          <a:lstStyle/>
          <a:p>
            <a:pPr algn="just"/>
            <a:r>
              <a:rPr lang="en-US" sz="2600" b="0" i="0" u="none" strike="noStrike" baseline="0" dirty="0">
                <a:solidFill>
                  <a:schemeClr val="tx1"/>
                </a:solidFill>
                <a:latin typeface="Times New Roman" panose="02020603050405020304" pitchFamily="18" charset="0"/>
              </a:rPr>
              <a:t>A. </a:t>
            </a:r>
            <a:r>
              <a:rPr lang="en-US" sz="2600" b="0" i="0" u="none" strike="noStrike" baseline="0" dirty="0" err="1">
                <a:solidFill>
                  <a:schemeClr val="tx1"/>
                </a:solidFill>
                <a:latin typeface="Times New Roman" panose="02020603050405020304" pitchFamily="18" charset="0"/>
              </a:rPr>
              <a:t>Westfeld</a:t>
            </a:r>
            <a:r>
              <a:rPr lang="en-US" sz="2600" b="0" i="0" u="none" strike="noStrike" baseline="0" dirty="0">
                <a:solidFill>
                  <a:schemeClr val="tx1"/>
                </a:solidFill>
                <a:latin typeface="Times New Roman" panose="02020603050405020304" pitchFamily="18" charset="0"/>
              </a:rPr>
              <a:t>, “F5-a steganographic algorithm,” in </a:t>
            </a:r>
            <a:r>
              <a:rPr lang="en-US" sz="2600" b="0" i="1" u="none" strike="noStrike" baseline="0" dirty="0">
                <a:solidFill>
                  <a:schemeClr val="tx1"/>
                </a:solidFill>
                <a:latin typeface="Times New Roman" panose="02020603050405020304" pitchFamily="18" charset="0"/>
              </a:rPr>
              <a:t>Proc. Int. Workshop </a:t>
            </a:r>
            <a:r>
              <a:rPr lang="en-IN" sz="2600" b="0" i="1" u="none" strike="noStrike" baseline="0" dirty="0">
                <a:solidFill>
                  <a:schemeClr val="tx1"/>
                </a:solidFill>
                <a:latin typeface="Times New Roman" panose="02020603050405020304" pitchFamily="18" charset="0"/>
              </a:rPr>
              <a:t>Inf. hiding</a:t>
            </a:r>
            <a:r>
              <a:rPr lang="en-IN" sz="2600" b="0" i="0" u="none" strike="noStrike" baseline="0" dirty="0">
                <a:solidFill>
                  <a:schemeClr val="tx1"/>
                </a:solidFill>
                <a:latin typeface="Times New Roman" panose="02020603050405020304" pitchFamily="18" charset="0"/>
              </a:rPr>
              <a:t>. Springer, 2001, pp. 289–302.</a:t>
            </a:r>
          </a:p>
          <a:p>
            <a:pPr marL="0" indent="0" algn="just">
              <a:buNone/>
            </a:pPr>
            <a:endParaRPr lang="en-IN" sz="2600" dirty="0">
              <a:solidFill>
                <a:schemeClr val="tx1"/>
              </a:solidFill>
              <a:latin typeface="Times New Roman" panose="02020603050405020304" pitchFamily="18" charset="0"/>
            </a:endParaRPr>
          </a:p>
          <a:p>
            <a:pPr algn="just"/>
            <a:r>
              <a:rPr lang="en-US" sz="2600" b="0" i="0" u="none" strike="noStrike" baseline="0" dirty="0">
                <a:solidFill>
                  <a:schemeClr val="tx1"/>
                </a:solidFill>
                <a:latin typeface="Times New Roman" panose="02020603050405020304" pitchFamily="18" charset="0"/>
              </a:rPr>
              <a:t>X. Zhang and S. Wang, “Efficient steganographic embedding by exploiting </a:t>
            </a:r>
            <a:r>
              <a:rPr lang="fr-FR" sz="2600" b="0" i="0" u="none" strike="noStrike" baseline="0" dirty="0">
                <a:solidFill>
                  <a:schemeClr val="tx1"/>
                </a:solidFill>
                <a:latin typeface="Times New Roman" panose="02020603050405020304" pitchFamily="18" charset="0"/>
              </a:rPr>
              <a:t>modification direction,” </a:t>
            </a:r>
            <a:r>
              <a:rPr lang="fr-FR" sz="2600" b="0" i="1" u="none" strike="noStrike" baseline="0" dirty="0">
                <a:solidFill>
                  <a:schemeClr val="tx1"/>
                </a:solidFill>
                <a:latin typeface="Times New Roman" panose="02020603050405020304" pitchFamily="18" charset="0"/>
              </a:rPr>
              <a:t>IEEE Commun. </a:t>
            </a:r>
            <a:r>
              <a:rPr lang="fr-FR" sz="2600" b="0" i="1" u="none" strike="noStrike" baseline="0" dirty="0" err="1">
                <a:solidFill>
                  <a:schemeClr val="tx1"/>
                </a:solidFill>
                <a:latin typeface="Times New Roman" panose="02020603050405020304" pitchFamily="18" charset="0"/>
              </a:rPr>
              <a:t>Lett</a:t>
            </a:r>
            <a:r>
              <a:rPr lang="fr-FR" sz="2600" b="0" i="1" u="none" strike="noStrike" baseline="0" dirty="0">
                <a:solidFill>
                  <a:schemeClr val="tx1"/>
                </a:solidFill>
                <a:latin typeface="Times New Roman" panose="02020603050405020304" pitchFamily="18" charset="0"/>
              </a:rPr>
              <a:t>.</a:t>
            </a:r>
            <a:r>
              <a:rPr lang="fr-FR" sz="2600" b="0" i="0" u="none" strike="noStrike" baseline="0" dirty="0">
                <a:solidFill>
                  <a:schemeClr val="tx1"/>
                </a:solidFill>
                <a:latin typeface="Times New Roman" panose="02020603050405020304" pitchFamily="18" charset="0"/>
              </a:rPr>
              <a:t>, vol. 10, no. 11,</a:t>
            </a:r>
            <a:r>
              <a:rPr lang="en-IN" sz="2600" b="0" i="0" u="none" strike="noStrike" baseline="0" dirty="0">
                <a:solidFill>
                  <a:schemeClr val="tx1"/>
                </a:solidFill>
                <a:latin typeface="Times New Roman" panose="02020603050405020304" pitchFamily="18" charset="0"/>
              </a:rPr>
              <a:t>2006.</a:t>
            </a:r>
          </a:p>
          <a:p>
            <a:pPr algn="just"/>
            <a:endParaRPr lang="en-IN" sz="2600" dirty="0">
              <a:latin typeface="Times New Roman" panose="02020603050405020304" pitchFamily="18" charset="0"/>
            </a:endParaRPr>
          </a:p>
          <a:p>
            <a:pPr algn="just"/>
            <a:r>
              <a:rPr lang="en-US" sz="2600" b="0" i="0" u="none" strike="noStrike" baseline="0" dirty="0">
                <a:solidFill>
                  <a:schemeClr val="tx1"/>
                </a:solidFill>
                <a:latin typeface="Times New Roman" panose="02020603050405020304" pitchFamily="18" charset="0"/>
              </a:rPr>
              <a:t>H. Wu and J. Huang, “Secure JPEG steganography by LSB+ matching and multi-band embedding,” in </a:t>
            </a:r>
            <a:r>
              <a:rPr lang="en-US" sz="2600" b="0" i="1" u="none" strike="noStrike" baseline="0" dirty="0">
                <a:solidFill>
                  <a:schemeClr val="tx1"/>
                </a:solidFill>
                <a:latin typeface="Times New Roman" panose="02020603050405020304" pitchFamily="18" charset="0"/>
              </a:rPr>
              <a:t>Proc. IEEE Int. Conf. Image Process.</a:t>
            </a:r>
            <a:r>
              <a:rPr lang="en-US" sz="2600" b="0" i="0" u="none" strike="noStrike" baseline="0" dirty="0">
                <a:solidFill>
                  <a:schemeClr val="tx1"/>
                </a:solidFill>
                <a:latin typeface="Times New Roman" panose="02020603050405020304" pitchFamily="18" charset="0"/>
              </a:rPr>
              <a:t>,</a:t>
            </a:r>
            <a:r>
              <a:rPr lang="en-IN" sz="2600" b="0" i="0" u="none" strike="noStrike" baseline="0" dirty="0">
                <a:solidFill>
                  <a:schemeClr val="tx1"/>
                </a:solidFill>
                <a:latin typeface="Times New Roman" panose="02020603050405020304" pitchFamily="18" charset="0"/>
              </a:rPr>
              <a:t>2011, pp. 2737–2740.</a:t>
            </a:r>
            <a:endParaRPr lang="en-IN" sz="2600" dirty="0">
              <a:solidFill>
                <a:schemeClr val="tx1"/>
              </a:solidFill>
            </a:endParaRPr>
          </a:p>
        </p:txBody>
      </p:sp>
    </p:spTree>
    <p:extLst>
      <p:ext uri="{BB962C8B-B14F-4D97-AF65-F5344CB8AC3E}">
        <p14:creationId xmlns:p14="http://schemas.microsoft.com/office/powerpoint/2010/main" val="26328986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617C5-9BA2-45E0-B26E-473EB0194923}"/>
              </a:ext>
            </a:extLst>
          </p:cNvPr>
          <p:cNvSpPr>
            <a:spLocks noGrp="1"/>
          </p:cNvSpPr>
          <p:nvPr>
            <p:ph type="title"/>
          </p:nvPr>
        </p:nvSpPr>
        <p:spPr>
          <a:xfrm>
            <a:off x="41207" y="129589"/>
            <a:ext cx="10840914" cy="916275"/>
          </a:xfrm>
        </p:spPr>
        <p:txBody>
          <a:bodyPr>
            <a:normAutofit/>
          </a:bodyPr>
          <a:lstStyle/>
          <a:p>
            <a:pPr algn="ctr"/>
            <a:r>
              <a:rPr lang="en-IN" sz="3500"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EDB060DA-03C9-066F-39BE-5168241527F6}"/>
              </a:ext>
            </a:extLst>
          </p:cNvPr>
          <p:cNvSpPr>
            <a:spLocks noGrp="1"/>
          </p:cNvSpPr>
          <p:nvPr>
            <p:ph idx="1"/>
          </p:nvPr>
        </p:nvSpPr>
        <p:spPr>
          <a:xfrm>
            <a:off x="337790" y="1319918"/>
            <a:ext cx="11005711" cy="4950355"/>
          </a:xfrm>
        </p:spPr>
        <p:txBody>
          <a:bodyPr/>
          <a:lstStyle/>
          <a:p>
            <a:pPr algn="just"/>
            <a:r>
              <a:rPr lang="en-US" sz="2600" b="0" i="0" u="none" strike="noStrike" baseline="0" dirty="0">
                <a:solidFill>
                  <a:srgbClr val="231F20"/>
                </a:solidFill>
                <a:latin typeface="Times New Roman" panose="02020603050405020304" pitchFamily="18" charset="0"/>
                <a:cs typeface="Times New Roman" panose="02020603050405020304" pitchFamily="18" charset="0"/>
              </a:rPr>
              <a:t>V. Holub, J. Fridrich, and T. </a:t>
            </a:r>
            <a:r>
              <a:rPr lang="en-US" sz="2600" b="0" i="0" u="none" strike="noStrike" baseline="0" dirty="0" err="1">
                <a:solidFill>
                  <a:srgbClr val="231F20"/>
                </a:solidFill>
                <a:latin typeface="Times New Roman" panose="02020603050405020304" pitchFamily="18" charset="0"/>
                <a:cs typeface="Times New Roman" panose="02020603050405020304" pitchFamily="18" charset="0"/>
              </a:rPr>
              <a:t>Denemark</a:t>
            </a:r>
            <a:r>
              <a:rPr lang="en-US" sz="2600" b="0" i="0" u="none" strike="noStrike" baseline="0" dirty="0">
                <a:solidFill>
                  <a:srgbClr val="231F20"/>
                </a:solidFill>
                <a:latin typeface="Times New Roman" panose="02020603050405020304" pitchFamily="18" charset="0"/>
                <a:cs typeface="Times New Roman" panose="02020603050405020304" pitchFamily="18" charset="0"/>
              </a:rPr>
              <a:t>, “Universal distortion function for steganography in an arbitrary domain,” </a:t>
            </a:r>
            <a:r>
              <a:rPr lang="en-US" sz="2600" b="0" i="1" u="none" strike="noStrike" baseline="0" dirty="0">
                <a:solidFill>
                  <a:srgbClr val="231F20"/>
                </a:solidFill>
                <a:latin typeface="Times New Roman" panose="02020603050405020304" pitchFamily="18" charset="0"/>
                <a:cs typeface="Times New Roman" panose="02020603050405020304" pitchFamily="18" charset="0"/>
              </a:rPr>
              <a:t>EURASIP J. Inf. </a:t>
            </a:r>
            <a:r>
              <a:rPr lang="en-US" sz="2600" b="0" i="1" u="none" strike="noStrike" baseline="0" dirty="0" err="1">
                <a:solidFill>
                  <a:srgbClr val="231F20"/>
                </a:solidFill>
                <a:latin typeface="Times New Roman" panose="02020603050405020304" pitchFamily="18" charset="0"/>
                <a:cs typeface="Times New Roman" panose="02020603050405020304" pitchFamily="18" charset="0"/>
              </a:rPr>
              <a:t>Secur</a:t>
            </a:r>
            <a:r>
              <a:rPr lang="en-US" sz="2600" b="0" i="1" u="none" strike="noStrike" baseline="0" dirty="0">
                <a:solidFill>
                  <a:srgbClr val="231F20"/>
                </a:solidFill>
                <a:latin typeface="Times New Roman" panose="02020603050405020304" pitchFamily="18" charset="0"/>
                <a:cs typeface="Times New Roman" panose="02020603050405020304" pitchFamily="18" charset="0"/>
              </a:rPr>
              <a:t>.</a:t>
            </a:r>
            <a:r>
              <a:rPr lang="en-US" sz="2600" b="0" i="0" u="none" strike="noStrike" baseline="0" dirty="0">
                <a:solidFill>
                  <a:srgbClr val="231F20"/>
                </a:solidFill>
                <a:latin typeface="Times New Roman" panose="02020603050405020304" pitchFamily="18" charset="0"/>
                <a:cs typeface="Times New Roman" panose="02020603050405020304" pitchFamily="18" charset="0"/>
              </a:rPr>
              <a:t>, </a:t>
            </a:r>
            <a:r>
              <a:rPr lang="en-IN" sz="2600" b="0" i="0" u="none" strike="noStrike" baseline="0" dirty="0">
                <a:solidFill>
                  <a:srgbClr val="231F20"/>
                </a:solidFill>
                <a:latin typeface="Times New Roman" panose="02020603050405020304" pitchFamily="18" charset="0"/>
                <a:cs typeface="Times New Roman" panose="02020603050405020304" pitchFamily="18" charset="0"/>
              </a:rPr>
              <a:t>vol. 2014.</a:t>
            </a:r>
          </a:p>
          <a:p>
            <a:pPr marL="0" indent="0" algn="just">
              <a:buNone/>
            </a:pPr>
            <a:endParaRPr lang="en-IN" sz="2600" dirty="0">
              <a:solidFill>
                <a:schemeClr val="tx1"/>
              </a:solidFill>
              <a:latin typeface="Times New Roman" panose="02020603050405020304" pitchFamily="18" charset="0"/>
              <a:cs typeface="Times New Roman" panose="02020603050405020304" pitchFamily="18" charset="0"/>
            </a:endParaRPr>
          </a:p>
          <a:p>
            <a:pPr algn="just"/>
            <a:r>
              <a:rPr lang="en-US" sz="2600" b="0" i="0" u="none" strike="noStrike" baseline="0" dirty="0">
                <a:solidFill>
                  <a:srgbClr val="231F20"/>
                </a:solidFill>
                <a:latin typeface="Times New Roman" panose="02020603050405020304" pitchFamily="18" charset="0"/>
                <a:cs typeface="Times New Roman" panose="02020603050405020304" pitchFamily="18" charset="0"/>
              </a:rPr>
              <a:t>L. Guo, J. Ni, W. Su, C. Tang, and Y.-Q. Shi, “Using statistical image </a:t>
            </a:r>
            <a:r>
              <a:rPr lang="en-IN" sz="2600" b="0" i="0" u="none" strike="noStrike" baseline="0" dirty="0">
                <a:solidFill>
                  <a:srgbClr val="231F20"/>
                </a:solidFill>
                <a:latin typeface="Times New Roman" panose="02020603050405020304" pitchFamily="18" charset="0"/>
                <a:cs typeface="Times New Roman" panose="02020603050405020304" pitchFamily="18" charset="0"/>
              </a:rPr>
              <a:t>model for JPEG steganography: Uniform embedding revisited,” </a:t>
            </a:r>
            <a:r>
              <a:rPr lang="en-IN" sz="2600" b="0" i="1" u="none" strike="noStrike" baseline="0" dirty="0">
                <a:solidFill>
                  <a:srgbClr val="231F20"/>
                </a:solidFill>
                <a:latin typeface="Times New Roman" panose="02020603050405020304" pitchFamily="18" charset="0"/>
                <a:cs typeface="Times New Roman" panose="02020603050405020304" pitchFamily="18" charset="0"/>
              </a:rPr>
              <a:t>IEEE </a:t>
            </a:r>
            <a:r>
              <a:rPr lang="en-US" sz="2600" b="0" i="1" u="none" strike="noStrike" baseline="0" dirty="0">
                <a:solidFill>
                  <a:srgbClr val="231F20"/>
                </a:solidFill>
                <a:latin typeface="Times New Roman" panose="02020603050405020304" pitchFamily="18" charset="0"/>
                <a:cs typeface="Times New Roman" panose="02020603050405020304" pitchFamily="18" charset="0"/>
              </a:rPr>
              <a:t>Trans. Inf. Forensics Security</a:t>
            </a:r>
            <a:r>
              <a:rPr lang="en-US" sz="2600" b="0" i="0" u="none" strike="noStrike" baseline="0" dirty="0">
                <a:solidFill>
                  <a:srgbClr val="231F20"/>
                </a:solidFill>
                <a:latin typeface="Times New Roman" panose="02020603050405020304" pitchFamily="18" charset="0"/>
                <a:cs typeface="Times New Roman" panose="02020603050405020304" pitchFamily="18" charset="0"/>
              </a:rPr>
              <a:t>, vol. 10, no. 12, pp. 2669–2680, Dec. 2015.</a:t>
            </a:r>
          </a:p>
          <a:p>
            <a:pPr marL="0" indent="0" algn="just">
              <a:buNone/>
            </a:pPr>
            <a:endParaRPr lang="en-IN" sz="2600" dirty="0">
              <a:latin typeface="Times New Roman" panose="02020603050405020304" pitchFamily="18" charset="0"/>
              <a:cs typeface="Times New Roman" panose="02020603050405020304" pitchFamily="18" charset="0"/>
            </a:endParaRPr>
          </a:p>
          <a:p>
            <a:pPr algn="just"/>
            <a:r>
              <a:rPr lang="en-IN" sz="2600" b="0" i="0" u="none" strike="noStrike" baseline="0" dirty="0">
                <a:solidFill>
                  <a:srgbClr val="231F20"/>
                </a:solidFill>
                <a:latin typeface="Times New Roman" panose="02020603050405020304" pitchFamily="18" charset="0"/>
                <a:cs typeface="Times New Roman" panose="02020603050405020304" pitchFamily="18" charset="0"/>
              </a:rPr>
              <a:t>Y. Zhang, X. Zhu, C. Qin, C. Yang, and X. Luo, “Dither modulation </a:t>
            </a:r>
            <a:r>
              <a:rPr lang="en-US" sz="2600" b="0" i="0" u="none" strike="noStrike" baseline="0" dirty="0">
                <a:solidFill>
                  <a:srgbClr val="231F20"/>
                </a:solidFill>
                <a:latin typeface="Times New Roman" panose="02020603050405020304" pitchFamily="18" charset="0"/>
                <a:cs typeface="Times New Roman" panose="02020603050405020304" pitchFamily="18" charset="0"/>
              </a:rPr>
              <a:t>based adaptive steganography resisting JPEG compression and statistic detection,” </a:t>
            </a:r>
            <a:r>
              <a:rPr lang="en-US" sz="2600" b="0" i="1" u="none" strike="noStrike" baseline="0" dirty="0">
                <a:solidFill>
                  <a:srgbClr val="231F20"/>
                </a:solidFill>
                <a:latin typeface="Times New Roman" panose="02020603050405020304" pitchFamily="18" charset="0"/>
                <a:cs typeface="Times New Roman" panose="02020603050405020304" pitchFamily="18" charset="0"/>
              </a:rPr>
              <a:t>Multimedia Tools Appl.</a:t>
            </a:r>
            <a:r>
              <a:rPr lang="en-US" sz="2600" b="0" i="0" u="none" strike="noStrike" baseline="0" dirty="0">
                <a:solidFill>
                  <a:srgbClr val="231F20"/>
                </a:solidFill>
                <a:latin typeface="Times New Roman" panose="02020603050405020304" pitchFamily="18" charset="0"/>
                <a:cs typeface="Times New Roman" panose="02020603050405020304" pitchFamily="18" charset="0"/>
              </a:rPr>
              <a:t>, vol. 77, no. 14, pp. 17913–17935, </a:t>
            </a:r>
            <a:r>
              <a:rPr lang="en-IN" sz="2600" b="0" i="0" u="none" strike="noStrike" baseline="0" dirty="0">
                <a:solidFill>
                  <a:srgbClr val="231F20"/>
                </a:solidFill>
                <a:latin typeface="Times New Roman" panose="02020603050405020304" pitchFamily="18" charset="0"/>
                <a:cs typeface="Times New Roman" panose="02020603050405020304" pitchFamily="18" charset="0"/>
              </a:rPr>
              <a:t>2017.</a:t>
            </a:r>
            <a:endParaRPr lang="en-IN" sz="2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99236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F44E6-7A5D-0555-CE27-BF6EB1ECBAEE}"/>
              </a:ext>
            </a:extLst>
          </p:cNvPr>
          <p:cNvSpPr>
            <a:spLocks noGrp="1"/>
          </p:cNvSpPr>
          <p:nvPr>
            <p:ph type="ctrTitle"/>
          </p:nvPr>
        </p:nvSpPr>
        <p:spPr>
          <a:xfrm>
            <a:off x="1579856" y="1579930"/>
            <a:ext cx="8683625" cy="2421464"/>
          </a:xfrm>
        </p:spPr>
        <p:txBody>
          <a:bodyPr>
            <a:normAutofit/>
          </a:bodyPr>
          <a:lstStyle/>
          <a:p>
            <a:pPr algn="ctr"/>
            <a:r>
              <a:rPr lang="en-IN" sz="60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908509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305F2-4D75-4D76-BA59-F00627AB838F}"/>
              </a:ext>
            </a:extLst>
          </p:cNvPr>
          <p:cNvSpPr>
            <a:spLocks noGrp="1"/>
          </p:cNvSpPr>
          <p:nvPr>
            <p:ph type="title"/>
          </p:nvPr>
        </p:nvSpPr>
        <p:spPr>
          <a:xfrm>
            <a:off x="2166552" y="106197"/>
            <a:ext cx="5403328" cy="1039576"/>
          </a:xfrm>
        </p:spPr>
        <p:txBody>
          <a:bodyPr>
            <a:normAutofit fontScale="90000"/>
          </a:bodyPr>
          <a:lstStyle/>
          <a:p>
            <a:r>
              <a:rPr lang="en-US" sz="3800" b="1"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88CB4E0E-ECE5-4628-8AFC-87C9EFB0840C}"/>
              </a:ext>
            </a:extLst>
          </p:cNvPr>
          <p:cNvSpPr>
            <a:spLocks noGrp="1"/>
          </p:cNvSpPr>
          <p:nvPr>
            <p:ph idx="1"/>
          </p:nvPr>
        </p:nvSpPr>
        <p:spPr>
          <a:xfrm>
            <a:off x="569550" y="1342646"/>
            <a:ext cx="9266429" cy="5605145"/>
          </a:xfrm>
        </p:spPr>
        <p:txBody>
          <a:bodyPr>
            <a:normAutofit/>
          </a:bodyPr>
          <a:lstStyle/>
          <a:p>
            <a:pPr algn="just"/>
            <a:r>
              <a:rPr lang="en-US" sz="2600" dirty="0">
                <a:solidFill>
                  <a:schemeClr val="tx1"/>
                </a:solidFill>
                <a:latin typeface="Times New Roman" panose="02020603050405020304" pitchFamily="18" charset="0"/>
                <a:cs typeface="Times New Roman" panose="02020603050405020304" pitchFamily="18" charset="0"/>
              </a:rPr>
              <a:t>Existing Steganographic methods are not that much efficient for Embedding the secret data into media files. This is because the secret data can be  easily detected using Steganalysis Tools.</a:t>
            </a:r>
          </a:p>
          <a:p>
            <a:pPr marL="0" indent="0" algn="just">
              <a:buNone/>
            </a:pPr>
            <a:endParaRPr lang="en-US" sz="2600" dirty="0">
              <a:solidFill>
                <a:schemeClr val="tx1"/>
              </a:solidFill>
              <a:latin typeface="Times New Roman" panose="02020603050405020304" pitchFamily="18" charset="0"/>
              <a:cs typeface="Times New Roman" panose="02020603050405020304" pitchFamily="18" charset="0"/>
            </a:endParaRPr>
          </a:p>
          <a:p>
            <a:pPr algn="just"/>
            <a:r>
              <a:rPr lang="en-US" sz="2600" dirty="0">
                <a:solidFill>
                  <a:schemeClr val="tx1"/>
                </a:solidFill>
                <a:latin typeface="Times New Roman" panose="02020603050405020304" pitchFamily="18" charset="0"/>
                <a:cs typeface="Times New Roman" panose="02020603050405020304" pitchFamily="18" charset="0"/>
              </a:rPr>
              <a:t>The main aim is to embed information </a:t>
            </a:r>
            <a:r>
              <a:rPr lang="en-US" sz="2600" dirty="0" err="1">
                <a:solidFill>
                  <a:schemeClr val="tx1"/>
                </a:solidFill>
                <a:latin typeface="Times New Roman" panose="02020603050405020304" pitchFamily="18" charset="0"/>
                <a:cs typeface="Times New Roman" panose="02020603050405020304" pitchFamily="18" charset="0"/>
              </a:rPr>
              <a:t>inorder</a:t>
            </a:r>
            <a:r>
              <a:rPr lang="en-US" sz="2600" dirty="0">
                <a:solidFill>
                  <a:schemeClr val="tx1"/>
                </a:solidFill>
                <a:latin typeface="Times New Roman" panose="02020603050405020304" pitchFamily="18" charset="0"/>
                <a:cs typeface="Times New Roman" panose="02020603050405020304" pitchFamily="18" charset="0"/>
              </a:rPr>
              <a:t> to avoid the detectability of the secret information. For achieving this the paper proposes an efficient way that is Compression, followed by data embedding using </a:t>
            </a:r>
            <a:r>
              <a:rPr lang="en-IN" sz="2600" b="1" dirty="0">
                <a:solidFill>
                  <a:schemeClr val="tx1"/>
                </a:solidFill>
                <a:latin typeface="Times New Roman" panose="02020603050405020304" pitchFamily="18" charset="0"/>
                <a:cs typeface="Times New Roman" panose="02020603050405020304" pitchFamily="18" charset="0"/>
              </a:rPr>
              <a:t>U</a:t>
            </a:r>
            <a:r>
              <a:rPr lang="en-IN" sz="2600" b="1" i="0" dirty="0">
                <a:solidFill>
                  <a:schemeClr val="tx1"/>
                </a:solidFill>
                <a:effectLst/>
                <a:latin typeface="Times New Roman" panose="02020603050405020304" pitchFamily="18" charset="0"/>
                <a:cs typeface="Times New Roman" panose="02020603050405020304" pitchFamily="18" charset="0"/>
              </a:rPr>
              <a:t>niversal </a:t>
            </a:r>
            <a:r>
              <a:rPr lang="en-IN" sz="2600" b="1" dirty="0">
                <a:solidFill>
                  <a:schemeClr val="tx1"/>
                </a:solidFill>
                <a:latin typeface="Times New Roman" panose="02020603050405020304" pitchFamily="18" charset="0"/>
                <a:cs typeface="Times New Roman" panose="02020603050405020304" pitchFamily="18" charset="0"/>
              </a:rPr>
              <a:t>W</a:t>
            </a:r>
            <a:r>
              <a:rPr lang="en-IN" sz="2600" b="1" i="0" dirty="0">
                <a:solidFill>
                  <a:schemeClr val="tx1"/>
                </a:solidFill>
                <a:effectLst/>
                <a:latin typeface="Times New Roman" panose="02020603050405020304" pitchFamily="18" charset="0"/>
                <a:cs typeface="Times New Roman" panose="02020603050405020304" pitchFamily="18" charset="0"/>
              </a:rPr>
              <a:t>avelet </a:t>
            </a:r>
            <a:r>
              <a:rPr lang="en-IN" sz="2600" b="1" dirty="0">
                <a:solidFill>
                  <a:schemeClr val="tx1"/>
                </a:solidFill>
                <a:latin typeface="Times New Roman" panose="02020603050405020304" pitchFamily="18" charset="0"/>
                <a:cs typeface="Times New Roman" panose="02020603050405020304" pitchFamily="18" charset="0"/>
              </a:rPr>
              <a:t>R</a:t>
            </a:r>
            <a:r>
              <a:rPr lang="en-IN" sz="2600" b="1" i="0" dirty="0">
                <a:solidFill>
                  <a:schemeClr val="tx1"/>
                </a:solidFill>
                <a:effectLst/>
                <a:latin typeface="Times New Roman" panose="02020603050405020304" pitchFamily="18" charset="0"/>
                <a:cs typeface="Times New Roman" panose="02020603050405020304" pitchFamily="18" charset="0"/>
              </a:rPr>
              <a:t>elative </a:t>
            </a:r>
            <a:r>
              <a:rPr lang="en-IN" sz="2600" b="1" dirty="0">
                <a:solidFill>
                  <a:schemeClr val="tx1"/>
                </a:solidFill>
                <a:latin typeface="Times New Roman" panose="02020603050405020304" pitchFamily="18" charset="0"/>
                <a:cs typeface="Times New Roman" panose="02020603050405020304" pitchFamily="18" charset="0"/>
              </a:rPr>
              <a:t>D</a:t>
            </a:r>
            <a:r>
              <a:rPr lang="en-IN" sz="2600" b="1" i="0" dirty="0">
                <a:solidFill>
                  <a:schemeClr val="tx1"/>
                </a:solidFill>
                <a:effectLst/>
                <a:latin typeface="Times New Roman" panose="02020603050405020304" pitchFamily="18" charset="0"/>
                <a:cs typeface="Times New Roman" panose="02020603050405020304" pitchFamily="18" charset="0"/>
              </a:rPr>
              <a:t>istortion (UNIWARD)</a:t>
            </a:r>
            <a:r>
              <a:rPr lang="en-IN" sz="2600" b="0" i="0" dirty="0">
                <a:solidFill>
                  <a:schemeClr val="tx1"/>
                </a:solidFill>
                <a:effectLst/>
                <a:latin typeface="Times New Roman" panose="02020603050405020304" pitchFamily="18" charset="0"/>
                <a:cs typeface="Times New Roman" panose="02020603050405020304" pitchFamily="18" charset="0"/>
              </a:rPr>
              <a:t> and </a:t>
            </a:r>
            <a:r>
              <a:rPr lang="en-IN" sz="2600" b="1" dirty="0">
                <a:solidFill>
                  <a:schemeClr val="tx1"/>
                </a:solidFill>
                <a:latin typeface="Times New Roman" panose="02020603050405020304" pitchFamily="18" charset="0"/>
                <a:cs typeface="Times New Roman" panose="02020603050405020304" pitchFamily="18" charset="0"/>
              </a:rPr>
              <a:t>U</a:t>
            </a:r>
            <a:r>
              <a:rPr lang="en-IN" sz="2600" b="1" i="0" dirty="0">
                <a:solidFill>
                  <a:schemeClr val="tx1"/>
                </a:solidFill>
                <a:effectLst/>
                <a:latin typeface="Times New Roman" panose="02020603050405020304" pitchFamily="18" charset="0"/>
                <a:cs typeface="Times New Roman" panose="02020603050405020304" pitchFamily="18" charset="0"/>
              </a:rPr>
              <a:t>niform </a:t>
            </a:r>
            <a:r>
              <a:rPr lang="en-IN" sz="2600" b="1" dirty="0">
                <a:solidFill>
                  <a:schemeClr val="tx1"/>
                </a:solidFill>
                <a:latin typeface="Times New Roman" panose="02020603050405020304" pitchFamily="18" charset="0"/>
                <a:cs typeface="Times New Roman" panose="02020603050405020304" pitchFamily="18" charset="0"/>
              </a:rPr>
              <a:t>E</a:t>
            </a:r>
            <a:r>
              <a:rPr lang="en-IN" sz="2600" b="1" i="0" dirty="0">
                <a:solidFill>
                  <a:schemeClr val="tx1"/>
                </a:solidFill>
                <a:effectLst/>
                <a:latin typeface="Times New Roman" panose="02020603050405020304" pitchFamily="18" charset="0"/>
                <a:cs typeface="Times New Roman" panose="02020603050405020304" pitchFamily="18" charset="0"/>
              </a:rPr>
              <a:t>mbedding </a:t>
            </a:r>
            <a:r>
              <a:rPr lang="en-IN" sz="2600" b="1" dirty="0">
                <a:solidFill>
                  <a:schemeClr val="tx1"/>
                </a:solidFill>
                <a:latin typeface="Times New Roman" panose="02020603050405020304" pitchFamily="18" charset="0"/>
                <a:cs typeface="Times New Roman" panose="02020603050405020304" pitchFamily="18" charset="0"/>
              </a:rPr>
              <a:t>R</a:t>
            </a:r>
            <a:r>
              <a:rPr lang="en-IN" sz="2600" b="1" i="0" dirty="0">
                <a:solidFill>
                  <a:schemeClr val="tx1"/>
                </a:solidFill>
                <a:effectLst/>
                <a:latin typeface="Times New Roman" panose="02020603050405020304" pitchFamily="18" charset="0"/>
                <a:cs typeface="Times New Roman" panose="02020603050405020304" pitchFamily="18" charset="0"/>
              </a:rPr>
              <a:t>evisited </a:t>
            </a:r>
            <a:r>
              <a:rPr lang="en-IN" sz="2600" b="1" dirty="0">
                <a:solidFill>
                  <a:schemeClr val="tx1"/>
                </a:solidFill>
                <a:latin typeface="Times New Roman" panose="02020603050405020304" pitchFamily="18" charset="0"/>
                <a:cs typeface="Times New Roman" panose="02020603050405020304" pitchFamily="18" charset="0"/>
              </a:rPr>
              <a:t>D</a:t>
            </a:r>
            <a:r>
              <a:rPr lang="en-IN" sz="2600" b="1" i="0" dirty="0">
                <a:solidFill>
                  <a:schemeClr val="tx1"/>
                </a:solidFill>
                <a:effectLst/>
                <a:latin typeface="Times New Roman" panose="02020603050405020304" pitchFamily="18" charset="0"/>
                <a:cs typeface="Times New Roman" panose="02020603050405020304" pitchFamily="18" charset="0"/>
              </a:rPr>
              <a:t>istortion (UERD). </a:t>
            </a:r>
            <a:r>
              <a:rPr lang="en-IN" sz="2600" i="0" dirty="0">
                <a:solidFill>
                  <a:schemeClr val="tx1"/>
                </a:solidFill>
                <a:effectLst/>
                <a:latin typeface="Times New Roman" panose="02020603050405020304" pitchFamily="18" charset="0"/>
                <a:cs typeface="Times New Roman" panose="02020603050405020304" pitchFamily="18" charset="0"/>
              </a:rPr>
              <a:t>After that coefficient adjustment is performed on original image based on </a:t>
            </a:r>
            <a:r>
              <a:rPr lang="en-IN" sz="2600" i="0" dirty="0" err="1">
                <a:solidFill>
                  <a:schemeClr val="tx1"/>
                </a:solidFill>
                <a:effectLst/>
                <a:latin typeface="Times New Roman" panose="02020603050405020304" pitchFamily="18" charset="0"/>
                <a:cs typeface="Times New Roman" panose="02020603050405020304" pitchFamily="18" charset="0"/>
              </a:rPr>
              <a:t>stego</a:t>
            </a:r>
            <a:r>
              <a:rPr lang="en-IN" sz="2600" i="0" dirty="0">
                <a:solidFill>
                  <a:schemeClr val="tx1"/>
                </a:solidFill>
                <a:effectLst/>
                <a:latin typeface="Times New Roman" panose="02020603050405020304" pitchFamily="18" charset="0"/>
                <a:cs typeface="Times New Roman" panose="02020603050405020304" pitchFamily="18" charset="0"/>
              </a:rPr>
              <a:t> image.</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2656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6C44F-77F3-0B67-3746-7AF33DCFCF46}"/>
              </a:ext>
            </a:extLst>
          </p:cNvPr>
          <p:cNvSpPr>
            <a:spLocks noGrp="1"/>
          </p:cNvSpPr>
          <p:nvPr>
            <p:ph type="title"/>
          </p:nvPr>
        </p:nvSpPr>
        <p:spPr>
          <a:xfrm>
            <a:off x="677334" y="68424"/>
            <a:ext cx="8596668" cy="827314"/>
          </a:xfrm>
        </p:spPr>
        <p:txBody>
          <a:bodyPr/>
          <a:lstStyle/>
          <a:p>
            <a:pPr algn="ctr"/>
            <a:r>
              <a:rPr lang="en-US" dirty="0">
                <a:latin typeface="Times New Roman" panose="02020603050405020304" pitchFamily="18" charset="0"/>
                <a:cs typeface="Times New Roman" panose="02020603050405020304" pitchFamily="18" charset="0"/>
              </a:rPr>
              <a:t>PROPOSED METHOD</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685D876-CA16-D3CE-D776-D9C4637AB65F}"/>
              </a:ext>
            </a:extLst>
          </p:cNvPr>
          <p:cNvSpPr>
            <a:spLocks noGrp="1"/>
          </p:cNvSpPr>
          <p:nvPr>
            <p:ph idx="1"/>
          </p:nvPr>
        </p:nvSpPr>
        <p:spPr>
          <a:xfrm>
            <a:off x="677334" y="895738"/>
            <a:ext cx="9343744" cy="5570377"/>
          </a:xfrm>
        </p:spPr>
        <p:txBody>
          <a:bodyPr>
            <a:normAutofit/>
          </a:bodyPr>
          <a:lstStyle/>
          <a:p>
            <a:pPr marL="0" indent="0" algn="just">
              <a:lnSpc>
                <a:spcPct val="150000"/>
              </a:lnSpc>
              <a:buNone/>
            </a:pPr>
            <a:r>
              <a:rPr lang="en-US" sz="2600" b="1" i="0" dirty="0">
                <a:solidFill>
                  <a:schemeClr val="tx1"/>
                </a:solidFill>
                <a:effectLst/>
                <a:latin typeface="Times New Roman" panose="02020603050405020304" pitchFamily="18" charset="0"/>
                <a:cs typeface="Times New Roman" panose="02020603050405020304" pitchFamily="18" charset="0"/>
              </a:rPr>
              <a:t>Robust Image Steganography: </a:t>
            </a:r>
            <a:r>
              <a:rPr lang="en-US" sz="2500" dirty="0">
                <a:solidFill>
                  <a:schemeClr val="tx1"/>
                </a:solidFill>
                <a:latin typeface="Times New Roman" panose="02020603050405020304" pitchFamily="18" charset="0"/>
                <a:cs typeface="Times New Roman" panose="02020603050405020304" pitchFamily="18" charset="0"/>
              </a:rPr>
              <a:t>It is a novel image steganography frame work which is useful for transmitting secret information through the image files. This frame work is especially robust incase of JPEG images. This frame work involves Compression followed by Data Embedding which results a </a:t>
            </a:r>
            <a:r>
              <a:rPr lang="en-US" sz="2500" dirty="0" err="1">
                <a:solidFill>
                  <a:schemeClr val="tx1"/>
                </a:solidFill>
                <a:latin typeface="Times New Roman" panose="02020603050405020304" pitchFamily="18" charset="0"/>
                <a:cs typeface="Times New Roman" panose="02020603050405020304" pitchFamily="18" charset="0"/>
              </a:rPr>
              <a:t>stego</a:t>
            </a:r>
            <a:r>
              <a:rPr lang="en-US" sz="2500" dirty="0">
                <a:solidFill>
                  <a:schemeClr val="tx1"/>
                </a:solidFill>
                <a:latin typeface="Times New Roman" panose="02020603050405020304" pitchFamily="18" charset="0"/>
                <a:cs typeface="Times New Roman" panose="02020603050405020304" pitchFamily="18" charset="0"/>
              </a:rPr>
              <a:t> image which is non detectable.</a:t>
            </a:r>
          </a:p>
          <a:p>
            <a:pPr marL="0" indent="0" algn="just">
              <a:lnSpc>
                <a:spcPct val="150000"/>
              </a:lnSpc>
              <a:buNone/>
            </a:pPr>
            <a:r>
              <a:rPr lang="en-US" sz="2500" i="0" dirty="0">
                <a:solidFill>
                  <a:schemeClr val="tx1"/>
                </a:solidFill>
                <a:effectLst/>
                <a:latin typeface="Times New Roman" panose="02020603050405020304" pitchFamily="18" charset="0"/>
                <a:cs typeface="Times New Roman" panose="02020603050405020304" pitchFamily="18" charset="0"/>
              </a:rPr>
              <a:t>The performance of the proposed frame</a:t>
            </a:r>
            <a:r>
              <a:rPr lang="en-US" sz="2500" dirty="0">
                <a:solidFill>
                  <a:schemeClr val="tx1"/>
                </a:solidFill>
                <a:latin typeface="Times New Roman" panose="02020603050405020304" pitchFamily="18" charset="0"/>
                <a:cs typeface="Times New Roman" panose="02020603050405020304" pitchFamily="18" charset="0"/>
              </a:rPr>
              <a:t> work is robust due to its non detectable nature of information hidden in the image files. This frame work is also useful for working with other type of images.</a:t>
            </a:r>
            <a:endParaRPr lang="en-US" sz="2500" i="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5648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78200-0985-4DED-A84B-D6ADED92FAE6}"/>
              </a:ext>
            </a:extLst>
          </p:cNvPr>
          <p:cNvSpPr>
            <a:spLocks noGrp="1"/>
          </p:cNvSpPr>
          <p:nvPr>
            <p:ph type="title"/>
          </p:nvPr>
        </p:nvSpPr>
        <p:spPr>
          <a:xfrm>
            <a:off x="-469476" y="76940"/>
            <a:ext cx="10840914" cy="918741"/>
          </a:xfrm>
        </p:spPr>
        <p:txBody>
          <a:bodyPr>
            <a:normAutofit/>
          </a:bodyPr>
          <a:lstStyle/>
          <a:p>
            <a:pPr algn="ctr"/>
            <a:r>
              <a:rPr lang="en-US" sz="3200" b="1" dirty="0">
                <a:latin typeface="Times New Roman" panose="02020603050405020304" pitchFamily="18" charset="0"/>
                <a:cs typeface="Times New Roman" panose="02020603050405020304" pitchFamily="18" charset="0"/>
              </a:rPr>
              <a:t>BLOCK DIAGRAM</a:t>
            </a:r>
          </a:p>
        </p:txBody>
      </p:sp>
      <p:pic>
        <p:nvPicPr>
          <p:cNvPr id="4" name="Picture 3">
            <a:extLst>
              <a:ext uri="{FF2B5EF4-FFF2-40B4-BE49-F238E27FC236}">
                <a16:creationId xmlns:a16="http://schemas.microsoft.com/office/drawing/2014/main" id="{6D1D506C-C43E-521F-AA34-8EEA199112FB}"/>
              </a:ext>
            </a:extLst>
          </p:cNvPr>
          <p:cNvPicPr>
            <a:picLocks noChangeAspect="1"/>
          </p:cNvPicPr>
          <p:nvPr/>
        </p:nvPicPr>
        <p:blipFill>
          <a:blip r:embed="rId2"/>
          <a:stretch>
            <a:fillRect/>
          </a:stretch>
        </p:blipFill>
        <p:spPr>
          <a:xfrm>
            <a:off x="1078510" y="995681"/>
            <a:ext cx="7744941" cy="5225914"/>
          </a:xfrm>
          <a:prstGeom prst="rect">
            <a:avLst/>
          </a:prstGeom>
        </p:spPr>
      </p:pic>
    </p:spTree>
    <p:extLst>
      <p:ext uri="{BB962C8B-B14F-4D97-AF65-F5344CB8AC3E}">
        <p14:creationId xmlns:p14="http://schemas.microsoft.com/office/powerpoint/2010/main" val="2647452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2BE18-BCA0-D0C8-CCB2-3216DE60C217}"/>
              </a:ext>
            </a:extLst>
          </p:cNvPr>
          <p:cNvSpPr>
            <a:spLocks noGrp="1"/>
          </p:cNvSpPr>
          <p:nvPr>
            <p:ph type="title"/>
          </p:nvPr>
        </p:nvSpPr>
        <p:spPr>
          <a:xfrm>
            <a:off x="677334" y="203200"/>
            <a:ext cx="8596668" cy="701040"/>
          </a:xfrm>
        </p:spPr>
        <p:txBody>
          <a:bodyPr>
            <a:normAutofit/>
          </a:bodyPr>
          <a:lstStyle/>
          <a:p>
            <a:pPr algn="ctr"/>
            <a:r>
              <a:rPr lang="en-US" b="1" dirty="0">
                <a:latin typeface="Times New Roman" panose="02020603050405020304" pitchFamily="18" charset="0"/>
                <a:cs typeface="Times New Roman" panose="02020603050405020304" pitchFamily="18" charset="0"/>
              </a:rPr>
              <a:t>PROPOSED METHOD ALGORITHM</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D9707D8-AA69-1FF6-AEB9-63464D5BC130}"/>
              </a:ext>
            </a:extLst>
          </p:cNvPr>
          <p:cNvSpPr>
            <a:spLocks noGrp="1"/>
          </p:cNvSpPr>
          <p:nvPr>
            <p:ph idx="1"/>
          </p:nvPr>
        </p:nvSpPr>
        <p:spPr>
          <a:xfrm>
            <a:off x="677334" y="974890"/>
            <a:ext cx="9502986" cy="5615380"/>
          </a:xfrm>
        </p:spPr>
        <p:txBody>
          <a:bodyPr>
            <a:normAutofit/>
          </a:bodyPr>
          <a:lstStyle/>
          <a:p>
            <a:pPr marL="0" indent="0" algn="l">
              <a:buNone/>
            </a:pPr>
            <a:r>
              <a:rPr lang="en-US" sz="2500" b="1" u="sng" dirty="0">
                <a:solidFill>
                  <a:schemeClr val="accent1">
                    <a:lumMod val="75000"/>
                  </a:schemeClr>
                </a:solidFill>
                <a:latin typeface="Times New Roman" panose="02020603050405020304" pitchFamily="18" charset="0"/>
                <a:cs typeface="Times New Roman" panose="02020603050405020304" pitchFamily="18" charset="0"/>
              </a:rPr>
              <a:t>Stego Image Generation:</a:t>
            </a:r>
          </a:p>
          <a:p>
            <a:pPr marL="0" indent="0" algn="l">
              <a:buNone/>
            </a:pPr>
            <a:endParaRPr lang="en-US" sz="2500" b="1" u="sng" dirty="0">
              <a:solidFill>
                <a:schemeClr val="accent1">
                  <a:lumMod val="75000"/>
                </a:schemeClr>
              </a:solidFill>
              <a:latin typeface="Times New Roman" panose="02020603050405020304" pitchFamily="18" charset="0"/>
              <a:cs typeface="Times New Roman" panose="02020603050405020304" pitchFamily="18" charset="0"/>
            </a:endParaRPr>
          </a:p>
          <a:p>
            <a:pPr marL="457200" indent="-457200" algn="just">
              <a:buFont typeface="+mj-lt"/>
              <a:buAutoNum type="arabicParenR"/>
            </a:pPr>
            <a:r>
              <a:rPr lang="en-US" sz="2500" dirty="0">
                <a:solidFill>
                  <a:schemeClr val="tx1"/>
                </a:solidFill>
                <a:latin typeface="Times New Roman" panose="02020603050405020304" pitchFamily="18" charset="0"/>
                <a:cs typeface="Times New Roman" panose="02020603050405020304" pitchFamily="18" charset="0"/>
              </a:rPr>
              <a:t>First we will take the Secret Data as input and perform the  compression.</a:t>
            </a:r>
          </a:p>
          <a:p>
            <a:pPr marL="2286000" lvl="5" indent="0" algn="ctr">
              <a:buNone/>
            </a:pPr>
            <a:endParaRPr lang="en-US" sz="2100" dirty="0">
              <a:solidFill>
                <a:schemeClr val="tx1"/>
              </a:solidFill>
              <a:latin typeface="Times New Roman" panose="02020603050405020304" pitchFamily="18" charset="0"/>
              <a:cs typeface="Times New Roman" panose="02020603050405020304" pitchFamily="18" charset="0"/>
            </a:endParaRPr>
          </a:p>
          <a:p>
            <a:pPr marL="514350" indent="-514350" algn="just">
              <a:buFont typeface="+mj-lt"/>
              <a:buAutoNum type="arabicParenR" startAt="2"/>
            </a:pPr>
            <a:r>
              <a:rPr lang="en-US" sz="2500" dirty="0">
                <a:solidFill>
                  <a:schemeClr val="tx1"/>
                </a:solidFill>
                <a:latin typeface="Times New Roman" panose="02020603050405020304" pitchFamily="18" charset="0"/>
                <a:cs typeface="Times New Roman" panose="02020603050405020304" pitchFamily="18" charset="0"/>
              </a:rPr>
              <a:t>After that we will get the compressed Data as output.</a:t>
            </a:r>
          </a:p>
          <a:p>
            <a:pPr marL="0" indent="0" algn="just">
              <a:buNone/>
            </a:pPr>
            <a:endParaRPr lang="en-US" sz="2500" dirty="0">
              <a:solidFill>
                <a:schemeClr val="tx1"/>
              </a:solidFill>
              <a:latin typeface="Times New Roman" panose="02020603050405020304" pitchFamily="18" charset="0"/>
              <a:cs typeface="Times New Roman" panose="02020603050405020304" pitchFamily="18" charset="0"/>
            </a:endParaRPr>
          </a:p>
          <a:p>
            <a:pPr marL="514350" indent="-514350" algn="just">
              <a:buFont typeface="+mj-lt"/>
              <a:buAutoNum type="arabicParenR" startAt="2"/>
            </a:pPr>
            <a:r>
              <a:rPr lang="en-US" sz="2500" dirty="0">
                <a:solidFill>
                  <a:schemeClr val="tx1"/>
                </a:solidFill>
                <a:latin typeface="Times New Roman" panose="02020603050405020304" pitchFamily="18" charset="0"/>
                <a:cs typeface="Times New Roman" panose="02020603050405020304" pitchFamily="18" charset="0"/>
              </a:rPr>
              <a:t>Next we will embed the data into the  image using any of the two steganography schemes i.e., UNIWARD or UERD.</a:t>
            </a:r>
          </a:p>
        </p:txBody>
      </p:sp>
    </p:spTree>
    <p:extLst>
      <p:ext uri="{BB962C8B-B14F-4D97-AF65-F5344CB8AC3E}">
        <p14:creationId xmlns:p14="http://schemas.microsoft.com/office/powerpoint/2010/main" val="1152020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07526EB7-56DB-FBD0-A857-B57BC2A159C0}"/>
                  </a:ext>
                </a:extLst>
              </p:cNvPr>
              <p:cNvSpPr>
                <a:spLocks noGrp="1"/>
              </p:cNvSpPr>
              <p:nvPr>
                <p:ph idx="1"/>
              </p:nvPr>
            </p:nvSpPr>
            <p:spPr>
              <a:xfrm>
                <a:off x="265441" y="511544"/>
                <a:ext cx="9784721" cy="5427407"/>
              </a:xfrm>
            </p:spPr>
            <p:txBody>
              <a:bodyPr>
                <a:normAutofit fontScale="92500"/>
              </a:bodyPr>
              <a:lstStyle/>
              <a:p>
                <a:pPr marL="0" indent="0">
                  <a:buNone/>
                </a:pPr>
                <a:r>
                  <a:rPr lang="en-IN" sz="2400" b="1" dirty="0">
                    <a:solidFill>
                      <a:schemeClr val="tx1"/>
                    </a:solidFill>
                    <a:latin typeface="Times New Roman" panose="02020603050405020304" pitchFamily="18" charset="0"/>
                    <a:cs typeface="Times New Roman" panose="02020603050405020304" pitchFamily="18" charset="0"/>
                  </a:rPr>
                  <a:t>     </a:t>
                </a:r>
                <a:r>
                  <a:rPr lang="en-IN" sz="2600" b="1" dirty="0">
                    <a:solidFill>
                      <a:schemeClr val="tx1"/>
                    </a:solidFill>
                    <a:latin typeface="Times New Roman" panose="02020603050405020304" pitchFamily="18" charset="0"/>
                    <a:cs typeface="Times New Roman" panose="02020603050405020304" pitchFamily="18" charset="0"/>
                  </a:rPr>
                  <a:t>U</a:t>
                </a:r>
                <a:r>
                  <a:rPr lang="en-IN" sz="2600" b="1" i="0" dirty="0">
                    <a:solidFill>
                      <a:schemeClr val="tx1"/>
                    </a:solidFill>
                    <a:effectLst/>
                    <a:latin typeface="Times New Roman" panose="02020603050405020304" pitchFamily="18" charset="0"/>
                    <a:cs typeface="Times New Roman" panose="02020603050405020304" pitchFamily="18" charset="0"/>
                  </a:rPr>
                  <a:t>NIVERSAL  </a:t>
                </a:r>
                <a:r>
                  <a:rPr lang="en-IN" sz="2600" b="1" dirty="0">
                    <a:solidFill>
                      <a:schemeClr val="tx1"/>
                    </a:solidFill>
                    <a:latin typeface="Times New Roman" panose="02020603050405020304" pitchFamily="18" charset="0"/>
                    <a:cs typeface="Times New Roman" panose="02020603050405020304" pitchFamily="18" charset="0"/>
                  </a:rPr>
                  <a:t>WAVELET</a:t>
                </a:r>
                <a:r>
                  <a:rPr lang="en-IN" sz="2600" b="1" i="0" dirty="0">
                    <a:solidFill>
                      <a:schemeClr val="tx1"/>
                    </a:solidFill>
                    <a:effectLst/>
                    <a:latin typeface="Times New Roman" panose="02020603050405020304" pitchFamily="18" charset="0"/>
                    <a:cs typeface="Times New Roman" panose="02020603050405020304" pitchFamily="18" charset="0"/>
                  </a:rPr>
                  <a:t> </a:t>
                </a:r>
                <a:r>
                  <a:rPr lang="en-IN" sz="2600" b="1" dirty="0">
                    <a:solidFill>
                      <a:schemeClr val="tx1"/>
                    </a:solidFill>
                    <a:latin typeface="Times New Roman" panose="02020603050405020304" pitchFamily="18" charset="0"/>
                    <a:cs typeface="Times New Roman" panose="02020603050405020304" pitchFamily="18" charset="0"/>
                  </a:rPr>
                  <a:t>RELATIVE</a:t>
                </a:r>
                <a:r>
                  <a:rPr lang="en-IN" sz="2600" b="1" i="0" dirty="0">
                    <a:solidFill>
                      <a:schemeClr val="tx1"/>
                    </a:solidFill>
                    <a:effectLst/>
                    <a:latin typeface="Times New Roman" panose="02020603050405020304" pitchFamily="18" charset="0"/>
                    <a:cs typeface="Times New Roman" panose="02020603050405020304" pitchFamily="18" charset="0"/>
                  </a:rPr>
                  <a:t> </a:t>
                </a:r>
                <a:r>
                  <a:rPr lang="en-IN" sz="2600" b="1" dirty="0">
                    <a:solidFill>
                      <a:schemeClr val="tx1"/>
                    </a:solidFill>
                    <a:latin typeface="Times New Roman" panose="02020603050405020304" pitchFamily="18" charset="0"/>
                    <a:cs typeface="Times New Roman" panose="02020603050405020304" pitchFamily="18" charset="0"/>
                  </a:rPr>
                  <a:t>DISTORTION</a:t>
                </a:r>
                <a:r>
                  <a:rPr lang="en-IN" sz="2600" b="1" i="0" dirty="0">
                    <a:solidFill>
                      <a:schemeClr val="tx1"/>
                    </a:solidFill>
                    <a:effectLst/>
                    <a:latin typeface="Times New Roman" panose="02020603050405020304" pitchFamily="18" charset="0"/>
                    <a:cs typeface="Times New Roman" panose="02020603050405020304" pitchFamily="18" charset="0"/>
                  </a:rPr>
                  <a:t> (UNIWARD) </a:t>
                </a:r>
              </a:p>
              <a:p>
                <a:pPr marL="0" indent="0">
                  <a:buNone/>
                </a:pPr>
                <a:endParaRPr lang="en-IN" sz="2400" b="1" i="0" dirty="0">
                  <a:solidFill>
                    <a:schemeClr val="tx1"/>
                  </a:solidFill>
                  <a:effectLst/>
                  <a:latin typeface="Times New Roman" panose="02020603050405020304" pitchFamily="18" charset="0"/>
                  <a:cs typeface="Times New Roman" panose="02020603050405020304" pitchFamily="18" charset="0"/>
                </a:endParaRPr>
              </a:p>
              <a:p>
                <a:pPr marL="457200" indent="-457200" algn="just">
                  <a:buClr>
                    <a:schemeClr val="accent1">
                      <a:lumMod val="75000"/>
                    </a:schemeClr>
                  </a:buClr>
                  <a:buSzPct val="85000"/>
                  <a:buFont typeface="+mj-lt"/>
                  <a:buAutoNum type="arabicPeriod"/>
                </a:pPr>
                <a:r>
                  <a:rPr lang="en-IN" sz="2700" i="0" dirty="0">
                    <a:solidFill>
                      <a:schemeClr val="tx1"/>
                    </a:solidFill>
                    <a:effectLst/>
                    <a:latin typeface="Times New Roman" panose="02020603050405020304" pitchFamily="18" charset="0"/>
                    <a:cs typeface="Times New Roman" panose="02020603050405020304" pitchFamily="18" charset="0"/>
                  </a:rPr>
                  <a:t>Algorithm takes cover image and secret data to be embedded as input.</a:t>
                </a:r>
              </a:p>
              <a:p>
                <a:pPr marL="457200" indent="-457200" algn="just">
                  <a:buClr>
                    <a:schemeClr val="accent1">
                      <a:lumMod val="75000"/>
                    </a:schemeClr>
                  </a:buClr>
                  <a:buSzPct val="85000"/>
                  <a:buFont typeface="+mj-lt"/>
                  <a:buAutoNum type="arabicPeriod"/>
                </a:pPr>
                <a:r>
                  <a:rPr lang="en-US" sz="2700" b="0" i="0" dirty="0">
                    <a:solidFill>
                      <a:schemeClr val="tx1"/>
                    </a:solidFill>
                    <a:effectLst/>
                    <a:latin typeface="Times New Roman" panose="02020603050405020304" pitchFamily="18" charset="0"/>
                    <a:cs typeface="Times New Roman" panose="02020603050405020304" pitchFamily="18" charset="0"/>
                  </a:rPr>
                  <a:t>We will perform Discrete Cosine Transform (DCT) on each block of the image.</a:t>
                </a:r>
                <a:endParaRPr lang="en-IN" sz="2700" i="0" dirty="0">
                  <a:solidFill>
                    <a:schemeClr val="tx1"/>
                  </a:solidFill>
                  <a:effectLst/>
                  <a:latin typeface="Times New Roman" panose="02020603050405020304" pitchFamily="18" charset="0"/>
                  <a:cs typeface="Times New Roman" panose="02020603050405020304" pitchFamily="18" charset="0"/>
                </a:endParaRPr>
              </a:p>
              <a:p>
                <a:pPr marL="0" indent="0" algn="just">
                  <a:buNone/>
                </a:pPr>
                <a:r>
                  <a:rPr lang="en-IN" sz="2400" b="1" dirty="0">
                    <a:solidFill>
                      <a:schemeClr val="tx1"/>
                    </a:solidFill>
                    <a:latin typeface="Times New Roman" panose="02020603050405020304" pitchFamily="18" charset="0"/>
                    <a:cs typeface="Times New Roman" panose="02020603050405020304" pitchFamily="18" charset="0"/>
                  </a:rPr>
                  <a:t>  </a:t>
                </a:r>
                <a:endParaRPr lang="en-IN" sz="2400" b="1" i="0" dirty="0">
                  <a:solidFill>
                    <a:schemeClr val="tx1"/>
                  </a:solidFill>
                  <a:effectLst/>
                  <a:latin typeface="Times New Roman" panose="02020603050405020304" pitchFamily="18" charset="0"/>
                  <a:cs typeface="Times New Roman" panose="02020603050405020304" pitchFamily="18" charset="0"/>
                </a:endParaRPr>
              </a:p>
              <a:p>
                <a:pPr marL="0" indent="0" algn="just">
                  <a:buNone/>
                </a:pPr>
                <a:r>
                  <a:rPr lang="en-US" sz="2500" b="0" dirty="0"/>
                  <a:t>       </a:t>
                </a:r>
                <a14:m>
                  <m:oMath xmlns:m="http://schemas.openxmlformats.org/officeDocument/2006/math">
                    <m:r>
                      <a:rPr lang="en-US" sz="2500" b="1" i="1" smtClean="0">
                        <a:latin typeface="Cambria Math" panose="02040503050406030204" pitchFamily="18" charset="0"/>
                      </a:rPr>
                      <m:t>𝑭</m:t>
                    </m:r>
                    <m:d>
                      <m:dPr>
                        <m:ctrlPr>
                          <a:rPr lang="en-US" sz="2500" b="1" i="1" smtClean="0">
                            <a:latin typeface="Cambria Math" panose="02040503050406030204" pitchFamily="18" charset="0"/>
                          </a:rPr>
                        </m:ctrlPr>
                      </m:dPr>
                      <m:e>
                        <m:r>
                          <a:rPr lang="en-US" sz="2500" b="1" i="1" smtClean="0">
                            <a:latin typeface="Cambria Math" panose="02040503050406030204" pitchFamily="18" charset="0"/>
                          </a:rPr>
                          <m:t>𝒖</m:t>
                        </m:r>
                        <m:r>
                          <a:rPr lang="en-US" sz="2500" b="1" i="1" smtClean="0">
                            <a:latin typeface="Cambria Math" panose="02040503050406030204" pitchFamily="18" charset="0"/>
                          </a:rPr>
                          <m:t>,</m:t>
                        </m:r>
                        <m:r>
                          <a:rPr lang="en-US" sz="2500" b="1" i="1" smtClean="0">
                            <a:latin typeface="Cambria Math" panose="02040503050406030204" pitchFamily="18" charset="0"/>
                          </a:rPr>
                          <m:t>𝒗</m:t>
                        </m:r>
                      </m:e>
                    </m:d>
                    <m:r>
                      <a:rPr lang="en-US" sz="2500" b="1" i="1" smtClean="0">
                        <a:latin typeface="Cambria Math" panose="02040503050406030204" pitchFamily="18" charset="0"/>
                      </a:rPr>
                      <m:t>=</m:t>
                    </m:r>
                    <m:f>
                      <m:fPr>
                        <m:ctrlPr>
                          <a:rPr lang="en-US" sz="2500" b="1" i="1" smtClean="0">
                            <a:latin typeface="Cambria Math" panose="02040503050406030204" pitchFamily="18" charset="0"/>
                          </a:rPr>
                        </m:ctrlPr>
                      </m:fPr>
                      <m:num>
                        <m:r>
                          <a:rPr lang="en-US" sz="2500" b="1" i="1" smtClean="0">
                            <a:latin typeface="Cambria Math" panose="02040503050406030204" pitchFamily="18" charset="0"/>
                          </a:rPr>
                          <m:t>𝟏</m:t>
                        </m:r>
                      </m:num>
                      <m:den>
                        <m:r>
                          <a:rPr lang="en-US" sz="2500" b="1" i="1" smtClean="0">
                            <a:latin typeface="Cambria Math" panose="02040503050406030204" pitchFamily="18" charset="0"/>
                          </a:rPr>
                          <m:t>𝟒</m:t>
                        </m:r>
                      </m:den>
                    </m:f>
                  </m:oMath>
                </a14:m>
                <a:r>
                  <a:rPr lang="en-IN" sz="2500" b="1" dirty="0"/>
                  <a:t> C(u)C(v)[ </a:t>
                </a:r>
                <a14:m>
                  <m:oMath xmlns:m="http://schemas.openxmlformats.org/officeDocument/2006/math">
                    <m:nary>
                      <m:naryPr>
                        <m:chr m:val="∑"/>
                        <m:limLoc m:val="undOvr"/>
                        <m:grow m:val="on"/>
                        <m:ctrlPr>
                          <a:rPr lang="en-IN" sz="2500" b="1" i="1" dirty="0" smtClean="0">
                            <a:latin typeface="Cambria Math" panose="02040503050406030204" pitchFamily="18" charset="0"/>
                          </a:rPr>
                        </m:ctrlPr>
                      </m:naryPr>
                      <m:sub>
                        <m:r>
                          <a:rPr lang="en-IN" sz="2500" b="1" i="1" dirty="0">
                            <a:latin typeface="Cambria Math" panose="02040503050406030204" pitchFamily="18" charset="0"/>
                          </a:rPr>
                          <m:t>𝒙</m:t>
                        </m:r>
                        <m:r>
                          <a:rPr lang="en-IN" sz="2500" b="1" i="0" dirty="0">
                            <a:latin typeface="Cambria Math" panose="02040503050406030204" pitchFamily="18" charset="0"/>
                          </a:rPr>
                          <m:t>=</m:t>
                        </m:r>
                        <m:r>
                          <a:rPr lang="en-IN" sz="2500" b="1" i="0" dirty="0">
                            <a:latin typeface="Cambria Math" panose="02040503050406030204" pitchFamily="18" charset="0"/>
                          </a:rPr>
                          <m:t>𝟎</m:t>
                        </m:r>
                      </m:sub>
                      <m:sup>
                        <m:r>
                          <a:rPr lang="en-IN" sz="2500" b="1" i="0" dirty="0">
                            <a:latin typeface="Cambria Math" panose="02040503050406030204" pitchFamily="18" charset="0"/>
                          </a:rPr>
                          <m:t>𝟕</m:t>
                        </m:r>
                      </m:sup>
                      <m:e>
                        <m:nary>
                          <m:naryPr>
                            <m:chr m:val="∑"/>
                            <m:limLoc m:val="undOvr"/>
                            <m:grow m:val="on"/>
                            <m:ctrlPr>
                              <a:rPr lang="en-IN" sz="2500" b="1" i="1" dirty="0">
                                <a:latin typeface="Cambria Math" panose="02040503050406030204" pitchFamily="18" charset="0"/>
                              </a:rPr>
                            </m:ctrlPr>
                          </m:naryPr>
                          <m:sub>
                            <m:r>
                              <a:rPr lang="en-IN" sz="2500" b="1" i="1" dirty="0">
                                <a:latin typeface="Cambria Math" panose="02040503050406030204" pitchFamily="18" charset="0"/>
                              </a:rPr>
                              <m:t>𝒚</m:t>
                            </m:r>
                            <m:r>
                              <a:rPr lang="en-IN" sz="2500" b="1" i="0" dirty="0">
                                <a:latin typeface="Cambria Math" panose="02040503050406030204" pitchFamily="18" charset="0"/>
                              </a:rPr>
                              <m:t>=</m:t>
                            </m:r>
                            <m:r>
                              <a:rPr lang="en-IN" sz="2500" b="1" i="0" dirty="0">
                                <a:latin typeface="Cambria Math" panose="02040503050406030204" pitchFamily="18" charset="0"/>
                              </a:rPr>
                              <m:t>𝟎</m:t>
                            </m:r>
                          </m:sub>
                          <m:sup>
                            <m:r>
                              <a:rPr lang="en-IN" sz="2500" b="1" i="0" dirty="0">
                                <a:latin typeface="Cambria Math" panose="02040503050406030204" pitchFamily="18" charset="0"/>
                              </a:rPr>
                              <m:t>𝟕</m:t>
                            </m:r>
                          </m:sup>
                          <m:e>
                            <m:r>
                              <a:rPr lang="en-US" sz="2500" b="1" i="1" dirty="0" smtClean="0">
                                <a:latin typeface="Cambria Math" panose="02040503050406030204" pitchFamily="18" charset="0"/>
                              </a:rPr>
                              <m:t>𝒇</m:t>
                            </m:r>
                            <m:d>
                              <m:dPr>
                                <m:ctrlPr>
                                  <a:rPr lang="en-US" sz="2500" b="1" i="1" dirty="0" smtClean="0">
                                    <a:latin typeface="Cambria Math" panose="02040503050406030204" pitchFamily="18" charset="0"/>
                                  </a:rPr>
                                </m:ctrlPr>
                              </m:dPr>
                              <m:e>
                                <m:r>
                                  <a:rPr lang="en-US" sz="2500" b="1" i="1" dirty="0" smtClean="0">
                                    <a:latin typeface="Cambria Math" panose="02040503050406030204" pitchFamily="18" charset="0"/>
                                  </a:rPr>
                                  <m:t>𝒙</m:t>
                                </m:r>
                                <m:r>
                                  <a:rPr lang="en-US" sz="2500" b="1" i="1" dirty="0" smtClean="0">
                                    <a:latin typeface="Cambria Math" panose="02040503050406030204" pitchFamily="18" charset="0"/>
                                  </a:rPr>
                                  <m:t>,</m:t>
                                </m:r>
                                <m:r>
                                  <a:rPr lang="en-US" sz="2500" b="1" i="1" dirty="0" smtClean="0">
                                    <a:latin typeface="Cambria Math" panose="02040503050406030204" pitchFamily="18" charset="0"/>
                                  </a:rPr>
                                  <m:t>𝒚</m:t>
                                </m:r>
                              </m:e>
                            </m:d>
                          </m:e>
                        </m:nary>
                      </m:e>
                    </m:nary>
                    <m:func>
                      <m:funcPr>
                        <m:ctrlPr>
                          <a:rPr lang="en-IN" sz="2500" b="1" i="1" dirty="0" smtClean="0">
                            <a:latin typeface="Cambria Math" panose="02040503050406030204" pitchFamily="18" charset="0"/>
                          </a:rPr>
                        </m:ctrlPr>
                      </m:funcPr>
                      <m:fName>
                        <m:r>
                          <a:rPr lang="en-IN" sz="2500" b="1" i="1" dirty="0">
                            <a:latin typeface="Cambria Math" panose="02040503050406030204" pitchFamily="18" charset="0"/>
                          </a:rPr>
                          <m:t>𝒄𝒐𝒔</m:t>
                        </m:r>
                      </m:fName>
                      <m:e>
                        <m:f>
                          <m:fPr>
                            <m:ctrlPr>
                              <a:rPr lang="en-IN" sz="2500" b="1" i="1" dirty="0">
                                <a:solidFill>
                                  <a:srgbClr val="836967"/>
                                </a:solidFill>
                                <a:latin typeface="Cambria Math" panose="02040503050406030204" pitchFamily="18" charset="0"/>
                              </a:rPr>
                            </m:ctrlPr>
                          </m:fPr>
                          <m:num>
                            <m:d>
                              <m:dPr>
                                <m:ctrlPr>
                                  <a:rPr lang="en-IN" sz="2500" b="1" i="1" dirty="0">
                                    <a:solidFill>
                                      <a:srgbClr val="836967"/>
                                    </a:solidFill>
                                    <a:latin typeface="Cambria Math" panose="02040503050406030204" pitchFamily="18" charset="0"/>
                                  </a:rPr>
                                </m:ctrlPr>
                              </m:dPr>
                              <m:e>
                                <m:r>
                                  <a:rPr lang="en-IN" sz="2500" b="1" i="0" dirty="0">
                                    <a:latin typeface="Cambria Math" panose="02040503050406030204" pitchFamily="18" charset="0"/>
                                  </a:rPr>
                                  <m:t>𝟐</m:t>
                                </m:r>
                                <m:r>
                                  <a:rPr lang="en-IN" sz="2500" b="1" i="1" dirty="0">
                                    <a:latin typeface="Cambria Math" panose="02040503050406030204" pitchFamily="18" charset="0"/>
                                  </a:rPr>
                                  <m:t>𝒙</m:t>
                                </m:r>
                                <m:r>
                                  <a:rPr lang="en-IN" sz="2500" b="1" i="0" dirty="0">
                                    <a:latin typeface="Cambria Math" panose="02040503050406030204" pitchFamily="18" charset="0"/>
                                  </a:rPr>
                                  <m:t>+</m:t>
                                </m:r>
                                <m:r>
                                  <a:rPr lang="en-IN" sz="2500" b="1" i="0" dirty="0">
                                    <a:latin typeface="Cambria Math" panose="02040503050406030204" pitchFamily="18" charset="0"/>
                                  </a:rPr>
                                  <m:t>𝟏</m:t>
                                </m:r>
                              </m:e>
                            </m:d>
                            <m:r>
                              <a:rPr lang="en-IN" sz="2500" b="1" i="1" dirty="0">
                                <a:latin typeface="Cambria Math" panose="02040503050406030204" pitchFamily="18" charset="0"/>
                              </a:rPr>
                              <m:t>𝒖</m:t>
                            </m:r>
                            <m:r>
                              <a:rPr lang="en-IN" sz="2500" b="1" i="1" dirty="0">
                                <a:latin typeface="Cambria Math" panose="02040503050406030204" pitchFamily="18" charset="0"/>
                              </a:rPr>
                              <m:t>𝝅</m:t>
                            </m:r>
                          </m:num>
                          <m:den>
                            <m:r>
                              <a:rPr lang="en-IN" sz="2500" b="1" i="0" dirty="0">
                                <a:latin typeface="Cambria Math" panose="02040503050406030204" pitchFamily="18" charset="0"/>
                              </a:rPr>
                              <m:t>𝟏𝟔</m:t>
                            </m:r>
                          </m:den>
                        </m:f>
                      </m:e>
                    </m:func>
                    <m:r>
                      <a:rPr lang="en-IN" sz="2500" b="1" i="0" dirty="0">
                        <a:latin typeface="Cambria Math" panose="02040503050406030204" pitchFamily="18" charset="0"/>
                      </a:rPr>
                      <m:t>⋅</m:t>
                    </m:r>
                    <m:func>
                      <m:funcPr>
                        <m:ctrlPr>
                          <a:rPr lang="en-IN" sz="2500" b="1" i="1" dirty="0">
                            <a:latin typeface="Cambria Math" panose="02040503050406030204" pitchFamily="18" charset="0"/>
                          </a:rPr>
                        </m:ctrlPr>
                      </m:funcPr>
                      <m:fName>
                        <m:r>
                          <a:rPr lang="en-IN" sz="2500" b="1" i="0" dirty="0">
                            <a:latin typeface="Cambria Math" panose="02040503050406030204" pitchFamily="18" charset="0"/>
                          </a:rPr>
                          <m:t>𝐜𝐨𝐬</m:t>
                        </m:r>
                      </m:fName>
                      <m:e>
                        <m:f>
                          <m:fPr>
                            <m:ctrlPr>
                              <a:rPr lang="en-IN" sz="2500" b="1" i="1" dirty="0">
                                <a:solidFill>
                                  <a:srgbClr val="836967"/>
                                </a:solidFill>
                                <a:latin typeface="Cambria Math" panose="02040503050406030204" pitchFamily="18" charset="0"/>
                              </a:rPr>
                            </m:ctrlPr>
                          </m:fPr>
                          <m:num>
                            <m:d>
                              <m:dPr>
                                <m:ctrlPr>
                                  <a:rPr lang="en-IN" sz="2500" b="1" i="1" dirty="0">
                                    <a:solidFill>
                                      <a:srgbClr val="836967"/>
                                    </a:solidFill>
                                    <a:latin typeface="Cambria Math" panose="02040503050406030204" pitchFamily="18" charset="0"/>
                                  </a:rPr>
                                </m:ctrlPr>
                              </m:dPr>
                              <m:e>
                                <m:r>
                                  <a:rPr lang="en-IN" sz="2500" b="1" i="0" dirty="0">
                                    <a:latin typeface="Cambria Math" panose="02040503050406030204" pitchFamily="18" charset="0"/>
                                  </a:rPr>
                                  <m:t>𝟐</m:t>
                                </m:r>
                                <m:r>
                                  <a:rPr lang="en-IN" sz="2500" b="1" i="1" dirty="0">
                                    <a:latin typeface="Cambria Math" panose="02040503050406030204" pitchFamily="18" charset="0"/>
                                  </a:rPr>
                                  <m:t>𝒚</m:t>
                                </m:r>
                                <m:r>
                                  <a:rPr lang="en-IN" sz="2500" b="1" i="0" dirty="0">
                                    <a:latin typeface="Cambria Math" panose="02040503050406030204" pitchFamily="18" charset="0"/>
                                  </a:rPr>
                                  <m:t>+</m:t>
                                </m:r>
                                <m:r>
                                  <a:rPr lang="en-IN" sz="2500" b="1" i="0" dirty="0">
                                    <a:latin typeface="Cambria Math" panose="02040503050406030204" pitchFamily="18" charset="0"/>
                                  </a:rPr>
                                  <m:t>𝟏</m:t>
                                </m:r>
                              </m:e>
                            </m:d>
                            <m:r>
                              <a:rPr lang="en-IN" sz="2500" b="1" i="1" dirty="0">
                                <a:latin typeface="Cambria Math" panose="02040503050406030204" pitchFamily="18" charset="0"/>
                              </a:rPr>
                              <m:t>𝒗</m:t>
                            </m:r>
                            <m:r>
                              <a:rPr lang="en-IN" sz="2500" b="1" i="1" dirty="0">
                                <a:latin typeface="Cambria Math" panose="02040503050406030204" pitchFamily="18" charset="0"/>
                              </a:rPr>
                              <m:t>𝝅</m:t>
                            </m:r>
                          </m:num>
                          <m:den>
                            <m:r>
                              <a:rPr lang="en-IN" sz="2500" b="1" i="0" dirty="0">
                                <a:latin typeface="Cambria Math" panose="02040503050406030204" pitchFamily="18" charset="0"/>
                              </a:rPr>
                              <m:t>𝟏𝟔</m:t>
                            </m:r>
                          </m:den>
                        </m:f>
                      </m:e>
                    </m:func>
                    <m:r>
                      <a:rPr lang="en-US" sz="2500" b="1" i="1" dirty="0" smtClean="0">
                        <a:latin typeface="Cambria Math" panose="02040503050406030204" pitchFamily="18" charset="0"/>
                      </a:rPr>
                      <m:t>] </m:t>
                    </m:r>
                  </m:oMath>
                </a14:m>
                <a:endParaRPr lang="en-IN" sz="2500" b="1" dirty="0"/>
              </a:p>
              <a:p>
                <a:pPr marL="0" indent="0" algn="just">
                  <a:buSzPct val="85000"/>
                  <a:buNone/>
                </a:pPr>
                <a:endParaRPr lang="en-IN" dirty="0"/>
              </a:p>
              <a:p>
                <a:pPr algn="just">
                  <a:buSzPct val="85000"/>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F(u, v) represents the DCT coefficient at frequency position (u, v).</a:t>
                </a:r>
              </a:p>
              <a:p>
                <a:pPr algn="just">
                  <a:buSzPct val="85000"/>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C(u) and C(v) are normalization factors that depend  on u and v   .</a:t>
                </a:r>
              </a:p>
              <a:p>
                <a:pPr algn="just">
                  <a:buSzPct val="85000"/>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f(x, y) represents the pixel intensity at position (x, y) of the block</a:t>
                </a:r>
                <a:r>
                  <a:rPr lang="en-US" sz="2000" b="0" i="0" dirty="0">
                    <a:solidFill>
                      <a:srgbClr val="374151"/>
                    </a:solidFill>
                    <a:effectLst/>
                    <a:latin typeface="Times New Roman" panose="02020603050405020304" pitchFamily="18" charset="0"/>
                    <a:cs typeface="Times New Roman" panose="02020603050405020304" pitchFamily="18" charset="0"/>
                  </a:rPr>
                  <a:t>.</a:t>
                </a:r>
                <a:r>
                  <a:rPr lang="en-US" sz="2000" b="0" i="0" dirty="0">
                    <a:solidFill>
                      <a:schemeClr val="tx1"/>
                    </a:solidFill>
                    <a:effectLst/>
                    <a:latin typeface="Times New Roman" panose="02020603050405020304" pitchFamily="18" charset="0"/>
                    <a:cs typeface="Times New Roman" panose="02020603050405020304" pitchFamily="18" charset="0"/>
                  </a:rPr>
                  <a:t>     </a:t>
                </a:r>
                <a:endParaRPr lang="en-IN" sz="20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4" name="Content Placeholder 3">
                <a:extLst>
                  <a:ext uri="{FF2B5EF4-FFF2-40B4-BE49-F238E27FC236}">
                    <a16:creationId xmlns:a16="http://schemas.microsoft.com/office/drawing/2014/main" id="{07526EB7-56DB-FBD0-A857-B57BC2A159C0}"/>
                  </a:ext>
                </a:extLst>
              </p:cNvPr>
              <p:cNvSpPr>
                <a:spLocks noGrp="1" noRot="1" noChangeAspect="1" noMove="1" noResize="1" noEditPoints="1" noAdjustHandles="1" noChangeArrowheads="1" noChangeShapeType="1" noTextEdit="1"/>
              </p:cNvSpPr>
              <p:nvPr>
                <p:ph idx="1"/>
              </p:nvPr>
            </p:nvSpPr>
            <p:spPr>
              <a:xfrm>
                <a:off x="265441" y="511544"/>
                <a:ext cx="9784721" cy="5427407"/>
              </a:xfrm>
              <a:blipFill>
                <a:blip r:embed="rId2"/>
                <a:stretch>
                  <a:fillRect l="-623" t="-899" r="-997"/>
                </a:stretch>
              </a:blipFill>
            </p:spPr>
            <p:txBody>
              <a:bodyPr/>
              <a:lstStyle/>
              <a:p>
                <a:r>
                  <a:rPr lang="en-IN">
                    <a:noFill/>
                  </a:rPr>
                  <a:t> </a:t>
                </a:r>
              </a:p>
            </p:txBody>
          </p:sp>
        </mc:Fallback>
      </mc:AlternateContent>
    </p:spTree>
    <p:extLst>
      <p:ext uri="{BB962C8B-B14F-4D97-AF65-F5344CB8AC3E}">
        <p14:creationId xmlns:p14="http://schemas.microsoft.com/office/powerpoint/2010/main" val="3372955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alpha val="90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71896DC0-C936-8962-DEB7-7F6416B2D938}"/>
                  </a:ext>
                </a:extLst>
              </p:cNvPr>
              <p:cNvSpPr>
                <a:spLocks noGrp="1"/>
              </p:cNvSpPr>
              <p:nvPr>
                <p:ph idx="1"/>
              </p:nvPr>
            </p:nvSpPr>
            <p:spPr>
              <a:xfrm>
                <a:off x="311444" y="425178"/>
                <a:ext cx="9994091" cy="6272981"/>
              </a:xfrm>
            </p:spPr>
            <p:txBody>
              <a:bodyPr>
                <a:normAutofit/>
              </a:bodyPr>
              <a:lstStyle/>
              <a:p>
                <a:pPr algn="just">
                  <a:buFont typeface="+mj-lt"/>
                  <a:buAutoNum type="arabicPeriod" startAt="3"/>
                </a:pPr>
                <a:r>
                  <a:rPr lang="en-US" sz="2600" b="0" i="0" dirty="0">
                    <a:solidFill>
                      <a:schemeClr val="tx1"/>
                    </a:solidFill>
                    <a:effectLst/>
                    <a:latin typeface="Times New Roman" panose="02020603050405020304" pitchFamily="18" charset="0"/>
                    <a:cs typeface="Times New Roman" panose="02020603050405020304" pitchFamily="18" charset="0"/>
                  </a:rPr>
                  <a:t>After obtaining the DCT coefficients, we perform Quantization. </a:t>
                </a:r>
                <a:br>
                  <a:rPr lang="en-US" sz="2600" dirty="0">
                    <a:solidFill>
                      <a:schemeClr val="tx1"/>
                    </a:solidFill>
                    <a:latin typeface="Times New Roman" panose="02020603050405020304" pitchFamily="18" charset="0"/>
                    <a:cs typeface="Times New Roman" panose="02020603050405020304" pitchFamily="18" charset="0"/>
                  </a:rPr>
                </a:br>
                <a:br>
                  <a:rPr lang="en-US" sz="2600" dirty="0">
                    <a:solidFill>
                      <a:schemeClr val="tx1"/>
                    </a:solidFill>
                    <a:latin typeface="Times New Roman" panose="02020603050405020304" pitchFamily="18" charset="0"/>
                    <a:cs typeface="Times New Roman" panose="02020603050405020304" pitchFamily="18" charset="0"/>
                  </a:rPr>
                </a:br>
                <a:r>
                  <a:rPr lang="en-US" sz="26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n-US" sz="2800" b="0" i="0" smtClean="0">
                        <a:solidFill>
                          <a:schemeClr val="tx1"/>
                        </a:solidFill>
                        <a:latin typeface="Cambria Math" panose="02040503050406030204" pitchFamily="18" charset="0"/>
                        <a:cs typeface="Times New Roman" panose="02020603050405020304" pitchFamily="18" charset="0"/>
                      </a:rPr>
                      <m:t>                           </m:t>
                    </m:r>
                    <m:r>
                      <a:rPr lang="en-US" sz="2800" b="1" i="1" smtClean="0">
                        <a:solidFill>
                          <a:schemeClr val="tx1"/>
                        </a:solidFill>
                        <a:latin typeface="Cambria Math" panose="02040503050406030204" pitchFamily="18" charset="0"/>
                        <a:cs typeface="Times New Roman" panose="02020603050405020304" pitchFamily="18" charset="0"/>
                      </a:rPr>
                      <m:t>𝑸𝒖𝒂</m:t>
                    </m:r>
                    <m:sSub>
                      <m:sSubPr>
                        <m:ctrlPr>
                          <a:rPr lang="en-US" sz="2800" b="1" i="1" smtClean="0">
                            <a:solidFill>
                              <a:schemeClr val="tx1"/>
                            </a:solidFill>
                            <a:latin typeface="Cambria Math" panose="02040503050406030204" pitchFamily="18" charset="0"/>
                            <a:cs typeface="Times New Roman" panose="02020603050405020304" pitchFamily="18" charset="0"/>
                          </a:rPr>
                        </m:ctrlPr>
                      </m:sSubPr>
                      <m:e>
                        <m:r>
                          <a:rPr lang="en-US" sz="2800" b="1" i="1" smtClean="0">
                            <a:solidFill>
                              <a:schemeClr val="tx1"/>
                            </a:solidFill>
                            <a:latin typeface="Cambria Math" panose="02040503050406030204" pitchFamily="18" charset="0"/>
                            <a:cs typeface="Times New Roman" panose="02020603050405020304" pitchFamily="18" charset="0"/>
                          </a:rPr>
                          <m:t>𝒏𝒕</m:t>
                        </m:r>
                      </m:e>
                      <m:sub>
                        <m:r>
                          <a:rPr lang="en-US" sz="2800" b="1" i="1" smtClean="0">
                            <a:solidFill>
                              <a:schemeClr val="tx1"/>
                            </a:solidFill>
                            <a:latin typeface="Cambria Math" panose="02040503050406030204" pitchFamily="18" charset="0"/>
                            <a:cs typeface="Times New Roman" panose="02020603050405020304" pitchFamily="18" charset="0"/>
                          </a:rPr>
                          <m:t>𝒄𝒐𝒆𝒇𝒇</m:t>
                        </m:r>
                      </m:sub>
                    </m:sSub>
                    <m:r>
                      <a:rPr lang="en-US" sz="2800" b="1" i="1" smtClean="0">
                        <a:solidFill>
                          <a:schemeClr val="tx1"/>
                        </a:solidFill>
                        <a:latin typeface="Cambria Math" panose="02040503050406030204" pitchFamily="18" charset="0"/>
                        <a:cs typeface="Times New Roman" panose="02020603050405020304" pitchFamily="18" charset="0"/>
                      </a:rPr>
                      <m:t>=</m:t>
                    </m:r>
                    <m:f>
                      <m:fPr>
                        <m:ctrlPr>
                          <a:rPr lang="en-US" sz="2800" b="1" i="1" smtClean="0">
                            <a:solidFill>
                              <a:schemeClr val="tx1"/>
                            </a:solidFill>
                            <a:latin typeface="Cambria Math" panose="02040503050406030204" pitchFamily="18" charset="0"/>
                            <a:cs typeface="Times New Roman" panose="02020603050405020304" pitchFamily="18" charset="0"/>
                          </a:rPr>
                        </m:ctrlPr>
                      </m:fPr>
                      <m:num>
                        <m:r>
                          <a:rPr lang="en-US" sz="2800" b="1" i="1" smtClean="0">
                            <a:solidFill>
                              <a:schemeClr val="tx1"/>
                            </a:solidFill>
                            <a:latin typeface="Cambria Math" panose="02040503050406030204" pitchFamily="18" charset="0"/>
                            <a:cs typeface="Times New Roman" panose="02020603050405020304" pitchFamily="18" charset="0"/>
                          </a:rPr>
                          <m:t>𝑭</m:t>
                        </m:r>
                        <m:d>
                          <m:dPr>
                            <m:ctrlPr>
                              <a:rPr lang="en-US" sz="2800" b="1" i="1" smtClean="0">
                                <a:solidFill>
                                  <a:schemeClr val="tx1"/>
                                </a:solidFill>
                                <a:latin typeface="Cambria Math" panose="02040503050406030204" pitchFamily="18" charset="0"/>
                                <a:cs typeface="Times New Roman" panose="02020603050405020304" pitchFamily="18" charset="0"/>
                              </a:rPr>
                            </m:ctrlPr>
                          </m:dPr>
                          <m:e>
                            <m:r>
                              <a:rPr lang="en-US" sz="2800" b="1" i="1" smtClean="0">
                                <a:solidFill>
                                  <a:schemeClr val="tx1"/>
                                </a:solidFill>
                                <a:latin typeface="Cambria Math" panose="02040503050406030204" pitchFamily="18" charset="0"/>
                                <a:cs typeface="Times New Roman" panose="02020603050405020304" pitchFamily="18" charset="0"/>
                              </a:rPr>
                              <m:t>𝒊</m:t>
                            </m:r>
                            <m:r>
                              <a:rPr lang="en-US" sz="2800" b="1" i="1" smtClean="0">
                                <a:solidFill>
                                  <a:schemeClr val="tx1"/>
                                </a:solidFill>
                                <a:latin typeface="Cambria Math" panose="02040503050406030204" pitchFamily="18" charset="0"/>
                                <a:cs typeface="Times New Roman" panose="02020603050405020304" pitchFamily="18" charset="0"/>
                              </a:rPr>
                              <m:t>,</m:t>
                            </m:r>
                            <m:r>
                              <a:rPr lang="en-US" sz="2800" b="1" i="1" smtClean="0">
                                <a:solidFill>
                                  <a:schemeClr val="tx1"/>
                                </a:solidFill>
                                <a:latin typeface="Cambria Math" panose="02040503050406030204" pitchFamily="18" charset="0"/>
                                <a:cs typeface="Times New Roman" panose="02020603050405020304" pitchFamily="18" charset="0"/>
                              </a:rPr>
                              <m:t>𝒋</m:t>
                            </m:r>
                          </m:e>
                        </m:d>
                      </m:num>
                      <m:den>
                        <m:r>
                          <a:rPr lang="en-US" sz="2800" b="1" i="1" smtClean="0">
                            <a:solidFill>
                              <a:schemeClr val="tx1"/>
                            </a:solidFill>
                            <a:latin typeface="Cambria Math" panose="02040503050406030204" pitchFamily="18" charset="0"/>
                            <a:cs typeface="Times New Roman" panose="02020603050405020304" pitchFamily="18" charset="0"/>
                          </a:rPr>
                          <m:t>𝑸𝒖𝒂𝒏</m:t>
                        </m:r>
                        <m:sSub>
                          <m:sSubPr>
                            <m:ctrlPr>
                              <a:rPr lang="en-US" sz="2800" b="1" i="1" smtClean="0">
                                <a:solidFill>
                                  <a:schemeClr val="tx1"/>
                                </a:solidFill>
                                <a:latin typeface="Cambria Math" panose="02040503050406030204" pitchFamily="18" charset="0"/>
                                <a:cs typeface="Times New Roman" panose="02020603050405020304" pitchFamily="18" charset="0"/>
                              </a:rPr>
                            </m:ctrlPr>
                          </m:sSubPr>
                          <m:e>
                            <m:r>
                              <a:rPr lang="en-US" sz="2800" b="1" i="1" smtClean="0">
                                <a:solidFill>
                                  <a:schemeClr val="tx1"/>
                                </a:solidFill>
                                <a:latin typeface="Cambria Math" panose="02040503050406030204" pitchFamily="18" charset="0"/>
                                <a:cs typeface="Times New Roman" panose="02020603050405020304" pitchFamily="18" charset="0"/>
                              </a:rPr>
                              <m:t>𝒕</m:t>
                            </m:r>
                          </m:e>
                          <m:sub>
                            <m:r>
                              <a:rPr lang="en-US" sz="2800" b="1" i="1" smtClean="0">
                                <a:solidFill>
                                  <a:schemeClr val="tx1"/>
                                </a:solidFill>
                                <a:latin typeface="Cambria Math" panose="02040503050406030204" pitchFamily="18" charset="0"/>
                                <a:cs typeface="Times New Roman" panose="02020603050405020304" pitchFamily="18" charset="0"/>
                              </a:rPr>
                              <m:t>𝒎𝒂𝒕𝒓𝒊𝒙</m:t>
                            </m:r>
                          </m:sub>
                        </m:sSub>
                        <m:r>
                          <a:rPr lang="en-US" sz="2800" b="1" i="1" smtClean="0">
                            <a:solidFill>
                              <a:schemeClr val="tx1"/>
                            </a:solidFill>
                            <a:latin typeface="Cambria Math" panose="02040503050406030204" pitchFamily="18" charset="0"/>
                            <a:cs typeface="Times New Roman" panose="02020603050405020304" pitchFamily="18" charset="0"/>
                          </a:rPr>
                          <m:t>(</m:t>
                        </m:r>
                        <m:r>
                          <a:rPr lang="en-US" sz="2800" b="1" i="1" smtClean="0">
                            <a:solidFill>
                              <a:schemeClr val="tx1"/>
                            </a:solidFill>
                            <a:latin typeface="Cambria Math" panose="02040503050406030204" pitchFamily="18" charset="0"/>
                            <a:cs typeface="Times New Roman" panose="02020603050405020304" pitchFamily="18" charset="0"/>
                          </a:rPr>
                          <m:t>𝒊</m:t>
                        </m:r>
                        <m:r>
                          <a:rPr lang="en-US" sz="2800" b="1" i="1" smtClean="0">
                            <a:solidFill>
                              <a:schemeClr val="tx1"/>
                            </a:solidFill>
                            <a:latin typeface="Cambria Math" panose="02040503050406030204" pitchFamily="18" charset="0"/>
                            <a:cs typeface="Times New Roman" panose="02020603050405020304" pitchFamily="18" charset="0"/>
                          </a:rPr>
                          <m:t>,</m:t>
                        </m:r>
                        <m:r>
                          <a:rPr lang="en-US" sz="2800" b="1" i="1" smtClean="0">
                            <a:solidFill>
                              <a:schemeClr val="tx1"/>
                            </a:solidFill>
                            <a:latin typeface="Cambria Math" panose="02040503050406030204" pitchFamily="18" charset="0"/>
                            <a:cs typeface="Times New Roman" panose="02020603050405020304" pitchFamily="18" charset="0"/>
                          </a:rPr>
                          <m:t>𝒋</m:t>
                        </m:r>
                        <m:r>
                          <a:rPr lang="en-US" sz="2800" b="1" i="1" smtClean="0">
                            <a:solidFill>
                              <a:schemeClr val="tx1"/>
                            </a:solidFill>
                            <a:latin typeface="Cambria Math" panose="02040503050406030204" pitchFamily="18" charset="0"/>
                            <a:cs typeface="Times New Roman" panose="02020603050405020304" pitchFamily="18" charset="0"/>
                          </a:rPr>
                          <m:t>)</m:t>
                        </m:r>
                      </m:den>
                    </m:f>
                  </m:oMath>
                </a14:m>
                <a:endParaRPr lang="en-US" sz="2800" b="1"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US" sz="2600" b="1"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sz="2000" b="1" dirty="0">
                    <a:solidFill>
                      <a:schemeClr val="accent1">
                        <a:lumMod val="60000"/>
                        <a:lumOff val="40000"/>
                      </a:schemeClr>
                    </a:solidFill>
                    <a:latin typeface="Times New Roman" panose="02020603050405020304" pitchFamily="18" charset="0"/>
                    <a:cs typeface="Times New Roman" panose="02020603050405020304" pitchFamily="18" charset="0"/>
                  </a:rPr>
                  <a:t>4. </a:t>
                </a:r>
                <a:r>
                  <a:rPr lang="en-US" sz="2600" dirty="0">
                    <a:solidFill>
                      <a:schemeClr val="tx1"/>
                    </a:solidFill>
                    <a:latin typeface="Times New Roman" panose="02020603050405020304" pitchFamily="18" charset="0"/>
                    <a:cs typeface="Times New Roman" panose="02020603050405020304" pitchFamily="18" charset="0"/>
                  </a:rPr>
                  <a:t>Next the LSB’S of the Quantized Coefficients are modified to embed the secret information.</a:t>
                </a:r>
              </a:p>
              <a:p>
                <a:pPr algn="just">
                  <a:buFont typeface="+mj-lt"/>
                  <a:buAutoNum type="arabicPeriod" startAt="3"/>
                </a:pPr>
                <a:endParaRPr lang="en-US" sz="26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sz="2000" dirty="0">
                    <a:solidFill>
                      <a:schemeClr val="accent1">
                        <a:lumMod val="60000"/>
                        <a:lumOff val="40000"/>
                      </a:schemeClr>
                    </a:solidFill>
                    <a:latin typeface="Times New Roman" panose="02020603050405020304" pitchFamily="18" charset="0"/>
                    <a:cs typeface="Times New Roman" panose="02020603050405020304" pitchFamily="18" charset="0"/>
                  </a:rPr>
                  <a:t>5</a:t>
                </a:r>
                <a:r>
                  <a:rPr lang="en-US" sz="2600" dirty="0">
                    <a:solidFill>
                      <a:schemeClr val="tx1"/>
                    </a:solidFill>
                    <a:latin typeface="Times New Roman" panose="02020603050405020304" pitchFamily="18" charset="0"/>
                    <a:cs typeface="Times New Roman" panose="02020603050405020304" pitchFamily="18" charset="0"/>
                  </a:rPr>
                  <a:t>. Next Inverse Quantization is performed. </a:t>
                </a:r>
              </a:p>
              <a:p>
                <a:pPr marL="0" indent="0" algn="just">
                  <a:buNone/>
                </a:pPr>
                <a:endParaRPr lang="en-US" sz="2600" dirty="0">
                  <a:solidFill>
                    <a:schemeClr val="tx1"/>
                  </a:solidFill>
                  <a:latin typeface="Times New Roman" panose="02020603050405020304" pitchFamily="18"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US" sz="2800" b="1" i="1" smtClean="0">
                          <a:solidFill>
                            <a:schemeClr val="tx1"/>
                          </a:solidFill>
                          <a:latin typeface="Cambria Math" panose="02040503050406030204" pitchFamily="18" charset="0"/>
                          <a:cs typeface="Times New Roman" panose="02020603050405020304" pitchFamily="18" charset="0"/>
                        </a:rPr>
                        <m:t>𝑰𝒏</m:t>
                      </m:r>
                      <m:sSub>
                        <m:sSubPr>
                          <m:ctrlPr>
                            <a:rPr lang="en-US" sz="2800" b="1" i="1" smtClean="0">
                              <a:solidFill>
                                <a:schemeClr val="tx1"/>
                              </a:solidFill>
                              <a:latin typeface="Cambria Math" panose="02040503050406030204" pitchFamily="18" charset="0"/>
                              <a:cs typeface="Times New Roman" panose="02020603050405020304" pitchFamily="18" charset="0"/>
                            </a:rPr>
                          </m:ctrlPr>
                        </m:sSubPr>
                        <m:e>
                          <m:r>
                            <a:rPr lang="en-US" sz="2800" b="1" i="1" smtClean="0">
                              <a:solidFill>
                                <a:schemeClr val="tx1"/>
                              </a:solidFill>
                              <a:latin typeface="Cambria Math" panose="02040503050406030204" pitchFamily="18" charset="0"/>
                              <a:cs typeface="Times New Roman" panose="02020603050405020304" pitchFamily="18" charset="0"/>
                            </a:rPr>
                            <m:t>𝒗</m:t>
                          </m:r>
                        </m:e>
                        <m:sub>
                          <m:r>
                            <a:rPr lang="en-US" sz="2800" b="1" i="1" smtClean="0">
                              <a:solidFill>
                                <a:schemeClr val="tx1"/>
                              </a:solidFill>
                              <a:latin typeface="Cambria Math" panose="02040503050406030204" pitchFamily="18" charset="0"/>
                              <a:cs typeface="Times New Roman" panose="02020603050405020304" pitchFamily="18" charset="0"/>
                            </a:rPr>
                            <m:t>𝑸𝒖𝒂𝒏𝒕</m:t>
                          </m:r>
                        </m:sub>
                      </m:sSub>
                      <m:r>
                        <a:rPr lang="en-US" sz="2800" b="1" i="1" smtClean="0">
                          <a:solidFill>
                            <a:schemeClr val="tx1"/>
                          </a:solidFill>
                          <a:latin typeface="Cambria Math" panose="02040503050406030204" pitchFamily="18" charset="0"/>
                          <a:cs typeface="Times New Roman" panose="02020603050405020304" pitchFamily="18" charset="0"/>
                        </a:rPr>
                        <m:t>=</m:t>
                      </m:r>
                      <m:r>
                        <a:rPr lang="en-US" sz="2800" b="1" i="1" smtClean="0">
                          <a:solidFill>
                            <a:schemeClr val="tx1"/>
                          </a:solidFill>
                          <a:latin typeface="Cambria Math" panose="02040503050406030204" pitchFamily="18" charset="0"/>
                          <a:cs typeface="Times New Roman" panose="02020603050405020304" pitchFamily="18" charset="0"/>
                        </a:rPr>
                        <m:t>𝑸𝒖𝒂𝒏</m:t>
                      </m:r>
                      <m:sSub>
                        <m:sSubPr>
                          <m:ctrlPr>
                            <a:rPr lang="en-US" sz="2800" b="1" i="1" smtClean="0">
                              <a:solidFill>
                                <a:schemeClr val="tx1"/>
                              </a:solidFill>
                              <a:latin typeface="Cambria Math" panose="02040503050406030204" pitchFamily="18" charset="0"/>
                              <a:cs typeface="Times New Roman" panose="02020603050405020304" pitchFamily="18" charset="0"/>
                            </a:rPr>
                          </m:ctrlPr>
                        </m:sSubPr>
                        <m:e>
                          <m:r>
                            <a:rPr lang="en-US" sz="2800" b="1" i="1" smtClean="0">
                              <a:solidFill>
                                <a:schemeClr val="tx1"/>
                              </a:solidFill>
                              <a:latin typeface="Cambria Math" panose="02040503050406030204" pitchFamily="18" charset="0"/>
                              <a:cs typeface="Times New Roman" panose="02020603050405020304" pitchFamily="18" charset="0"/>
                            </a:rPr>
                            <m:t>𝒕</m:t>
                          </m:r>
                        </m:e>
                        <m:sub>
                          <m:r>
                            <a:rPr lang="en-US" sz="2800" b="1" i="1" smtClean="0">
                              <a:solidFill>
                                <a:schemeClr val="tx1"/>
                              </a:solidFill>
                              <a:latin typeface="Cambria Math" panose="02040503050406030204" pitchFamily="18" charset="0"/>
                              <a:cs typeface="Times New Roman" panose="02020603050405020304" pitchFamily="18" charset="0"/>
                            </a:rPr>
                            <m:t>𝒄𝒐𝒆𝒇𝒇</m:t>
                          </m:r>
                        </m:sub>
                      </m:sSub>
                      <m:d>
                        <m:dPr>
                          <m:ctrlPr>
                            <a:rPr lang="en-US" sz="2800" b="1" i="1" smtClean="0">
                              <a:solidFill>
                                <a:schemeClr val="tx1"/>
                              </a:solidFill>
                              <a:latin typeface="Cambria Math" panose="02040503050406030204" pitchFamily="18" charset="0"/>
                              <a:cs typeface="Times New Roman" panose="02020603050405020304" pitchFamily="18" charset="0"/>
                            </a:rPr>
                          </m:ctrlPr>
                        </m:dPr>
                        <m:e>
                          <m:r>
                            <a:rPr lang="en-US" sz="2800" b="1" i="1" smtClean="0">
                              <a:solidFill>
                                <a:schemeClr val="tx1"/>
                              </a:solidFill>
                              <a:latin typeface="Cambria Math" panose="02040503050406030204" pitchFamily="18" charset="0"/>
                              <a:cs typeface="Times New Roman" panose="02020603050405020304" pitchFamily="18" charset="0"/>
                            </a:rPr>
                            <m:t>𝒊</m:t>
                          </m:r>
                          <m:r>
                            <a:rPr lang="en-US" sz="2800" b="1" i="1" smtClean="0">
                              <a:solidFill>
                                <a:schemeClr val="tx1"/>
                              </a:solidFill>
                              <a:latin typeface="Cambria Math" panose="02040503050406030204" pitchFamily="18" charset="0"/>
                              <a:cs typeface="Times New Roman" panose="02020603050405020304" pitchFamily="18" charset="0"/>
                            </a:rPr>
                            <m:t>,</m:t>
                          </m:r>
                          <m:r>
                            <a:rPr lang="en-US" sz="2800" b="1" i="1" smtClean="0">
                              <a:solidFill>
                                <a:schemeClr val="tx1"/>
                              </a:solidFill>
                              <a:latin typeface="Cambria Math" panose="02040503050406030204" pitchFamily="18" charset="0"/>
                              <a:cs typeface="Times New Roman" panose="02020603050405020304" pitchFamily="18" charset="0"/>
                            </a:rPr>
                            <m:t>𝒋</m:t>
                          </m:r>
                        </m:e>
                      </m:d>
                      <m:r>
                        <a:rPr lang="en-US" sz="2800" b="1" i="1" smtClean="0">
                          <a:solidFill>
                            <a:schemeClr val="tx1"/>
                          </a:solidFill>
                          <a:latin typeface="Cambria Math" panose="02040503050406030204" pitchFamily="18" charset="0"/>
                          <a:cs typeface="Times New Roman" panose="02020603050405020304" pitchFamily="18" charset="0"/>
                        </a:rPr>
                        <m:t>∗</m:t>
                      </m:r>
                      <m:r>
                        <a:rPr lang="en-US" sz="2800" b="1" i="1" smtClean="0">
                          <a:solidFill>
                            <a:schemeClr val="tx1"/>
                          </a:solidFill>
                          <a:latin typeface="Cambria Math" panose="02040503050406030204" pitchFamily="18" charset="0"/>
                          <a:cs typeface="Times New Roman" panose="02020603050405020304" pitchFamily="18" charset="0"/>
                        </a:rPr>
                        <m:t>𝑸𝒖𝒂𝒏</m:t>
                      </m:r>
                      <m:sSub>
                        <m:sSubPr>
                          <m:ctrlPr>
                            <a:rPr lang="en-US" sz="2800" b="1" i="1" smtClean="0">
                              <a:solidFill>
                                <a:schemeClr val="tx1"/>
                              </a:solidFill>
                              <a:latin typeface="Cambria Math" panose="02040503050406030204" pitchFamily="18" charset="0"/>
                              <a:cs typeface="Times New Roman" panose="02020603050405020304" pitchFamily="18" charset="0"/>
                            </a:rPr>
                          </m:ctrlPr>
                        </m:sSubPr>
                        <m:e>
                          <m:r>
                            <a:rPr lang="en-US" sz="2800" b="1" i="1" smtClean="0">
                              <a:solidFill>
                                <a:schemeClr val="tx1"/>
                              </a:solidFill>
                              <a:latin typeface="Cambria Math" panose="02040503050406030204" pitchFamily="18" charset="0"/>
                              <a:cs typeface="Times New Roman" panose="02020603050405020304" pitchFamily="18" charset="0"/>
                            </a:rPr>
                            <m:t>𝒕</m:t>
                          </m:r>
                        </m:e>
                        <m:sub>
                          <m:r>
                            <a:rPr lang="en-US" sz="2800" b="1" i="1" smtClean="0">
                              <a:solidFill>
                                <a:schemeClr val="tx1"/>
                              </a:solidFill>
                              <a:latin typeface="Cambria Math" panose="02040503050406030204" pitchFamily="18" charset="0"/>
                              <a:cs typeface="Times New Roman" panose="02020603050405020304" pitchFamily="18" charset="0"/>
                            </a:rPr>
                            <m:t>𝒎𝒂𝒕𝒓𝒊𝒙</m:t>
                          </m:r>
                        </m:sub>
                      </m:sSub>
                      <m:r>
                        <a:rPr lang="en-US" sz="2800" b="1" i="1" smtClean="0">
                          <a:solidFill>
                            <a:schemeClr val="tx1"/>
                          </a:solidFill>
                          <a:latin typeface="Cambria Math" panose="02040503050406030204" pitchFamily="18" charset="0"/>
                          <a:cs typeface="Times New Roman" panose="02020603050405020304" pitchFamily="18" charset="0"/>
                        </a:rPr>
                        <m:t>(</m:t>
                      </m:r>
                      <m:r>
                        <a:rPr lang="en-US" sz="2800" b="1" i="1" smtClean="0">
                          <a:solidFill>
                            <a:schemeClr val="tx1"/>
                          </a:solidFill>
                          <a:latin typeface="Cambria Math" panose="02040503050406030204" pitchFamily="18" charset="0"/>
                          <a:cs typeface="Times New Roman" panose="02020603050405020304" pitchFamily="18" charset="0"/>
                        </a:rPr>
                        <m:t>𝒊</m:t>
                      </m:r>
                      <m:r>
                        <a:rPr lang="en-US" sz="2800" b="1" i="1" smtClean="0">
                          <a:solidFill>
                            <a:schemeClr val="tx1"/>
                          </a:solidFill>
                          <a:latin typeface="Cambria Math" panose="02040503050406030204" pitchFamily="18" charset="0"/>
                          <a:cs typeface="Times New Roman" panose="02020603050405020304" pitchFamily="18" charset="0"/>
                        </a:rPr>
                        <m:t>,</m:t>
                      </m:r>
                      <m:r>
                        <a:rPr lang="en-US" sz="2800" b="1" i="1" smtClean="0">
                          <a:solidFill>
                            <a:schemeClr val="tx1"/>
                          </a:solidFill>
                          <a:latin typeface="Cambria Math" panose="02040503050406030204" pitchFamily="18" charset="0"/>
                          <a:cs typeface="Times New Roman" panose="02020603050405020304" pitchFamily="18" charset="0"/>
                        </a:rPr>
                        <m:t>𝒋</m:t>
                      </m:r>
                      <m:r>
                        <a:rPr lang="en-US" sz="2800" b="1" i="1" smtClean="0">
                          <a:solidFill>
                            <a:schemeClr val="tx1"/>
                          </a:solidFill>
                          <a:latin typeface="Cambria Math" panose="02040503050406030204" pitchFamily="18" charset="0"/>
                          <a:cs typeface="Times New Roman" panose="02020603050405020304" pitchFamily="18" charset="0"/>
                        </a:rPr>
                        <m:t>)</m:t>
                      </m:r>
                    </m:oMath>
                  </m:oMathPara>
                </a14:m>
                <a:br>
                  <a:rPr lang="en-US" sz="2600" b="1" dirty="0">
                    <a:solidFill>
                      <a:schemeClr val="tx1"/>
                    </a:solidFill>
                    <a:latin typeface="Times New Roman" panose="02020603050405020304" pitchFamily="18" charset="0"/>
                    <a:cs typeface="Times New Roman" panose="02020603050405020304" pitchFamily="18" charset="0"/>
                  </a:rPr>
                </a:br>
                <a:br>
                  <a:rPr lang="en-US" sz="1800" b="1" dirty="0">
                    <a:solidFill>
                      <a:schemeClr val="tx1"/>
                    </a:solidFill>
                    <a:latin typeface="Times New Roman" panose="02020603050405020304" pitchFamily="18" charset="0"/>
                    <a:cs typeface="Times New Roman" panose="02020603050405020304" pitchFamily="18" charset="0"/>
                  </a:rPr>
                </a:br>
                <a:endParaRPr lang="en-IN" b="1" dirty="0">
                  <a:solidFill>
                    <a:schemeClr val="tx1"/>
                  </a:solidFill>
                </a:endParaRPr>
              </a:p>
            </p:txBody>
          </p:sp>
        </mc:Choice>
        <mc:Fallback xmlns="">
          <p:sp>
            <p:nvSpPr>
              <p:cNvPr id="7" name="Content Placeholder 6">
                <a:extLst>
                  <a:ext uri="{FF2B5EF4-FFF2-40B4-BE49-F238E27FC236}">
                    <a16:creationId xmlns:a16="http://schemas.microsoft.com/office/drawing/2014/main" id="{71896DC0-C936-8962-DEB7-7F6416B2D938}"/>
                  </a:ext>
                </a:extLst>
              </p:cNvPr>
              <p:cNvSpPr>
                <a:spLocks noGrp="1" noRot="1" noChangeAspect="1" noMove="1" noResize="1" noEditPoints="1" noAdjustHandles="1" noChangeArrowheads="1" noChangeShapeType="1" noTextEdit="1"/>
              </p:cNvSpPr>
              <p:nvPr>
                <p:ph idx="1"/>
              </p:nvPr>
            </p:nvSpPr>
            <p:spPr>
              <a:xfrm>
                <a:off x="311444" y="425178"/>
                <a:ext cx="9994091" cy="6272981"/>
              </a:xfrm>
              <a:blipFill>
                <a:blip r:embed="rId2"/>
                <a:stretch>
                  <a:fillRect l="-1098" t="-972" r="-1037"/>
                </a:stretch>
              </a:blipFill>
            </p:spPr>
            <p:txBody>
              <a:bodyPr/>
              <a:lstStyle/>
              <a:p>
                <a:r>
                  <a:rPr lang="en-IN">
                    <a:noFill/>
                  </a:rPr>
                  <a:t> </a:t>
                </a:r>
              </a:p>
            </p:txBody>
          </p:sp>
        </mc:Fallback>
      </mc:AlternateContent>
    </p:spTree>
    <p:extLst>
      <p:ext uri="{BB962C8B-B14F-4D97-AF65-F5344CB8AC3E}">
        <p14:creationId xmlns:p14="http://schemas.microsoft.com/office/powerpoint/2010/main" val="2053205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A3D701-CD0B-5644-4034-EC3869D22210}"/>
                  </a:ext>
                </a:extLst>
              </p:cNvPr>
              <p:cNvSpPr>
                <a:spLocks noGrp="1"/>
              </p:cNvSpPr>
              <p:nvPr>
                <p:ph idx="1"/>
              </p:nvPr>
            </p:nvSpPr>
            <p:spPr>
              <a:xfrm>
                <a:off x="430197" y="838667"/>
                <a:ext cx="9548215" cy="6312308"/>
              </a:xfrm>
            </p:spPr>
            <p:txBody>
              <a:bodyPr/>
              <a:lstStyle/>
              <a:p>
                <a:pPr marL="514350" indent="-514350" algn="just">
                  <a:buFont typeface="+mj-lt"/>
                  <a:buAutoNum type="arabicPeriod" startAt="6"/>
                </a:pPr>
                <a:r>
                  <a:rPr lang="en-US" sz="2600" dirty="0">
                    <a:solidFill>
                      <a:schemeClr val="tx1"/>
                    </a:solidFill>
                    <a:latin typeface="Times New Roman" panose="02020603050405020304" pitchFamily="18" charset="0"/>
                    <a:cs typeface="Times New Roman" panose="02020603050405020304" pitchFamily="18" charset="0"/>
                  </a:rPr>
                  <a:t>N</a:t>
                </a:r>
                <a:r>
                  <a:rPr lang="en-US" sz="2600" b="0" i="0" dirty="0">
                    <a:solidFill>
                      <a:schemeClr val="tx1"/>
                    </a:solidFill>
                    <a:effectLst/>
                    <a:latin typeface="Times New Roman" panose="02020603050405020304" pitchFamily="18" charset="0"/>
                    <a:cs typeface="Times New Roman" panose="02020603050405020304" pitchFamily="18" charset="0"/>
                  </a:rPr>
                  <a:t>ext step is to apply inverse DCT (Discrete Cosine Transform) to  reconstruct the image in spatial domain.</a:t>
                </a:r>
              </a:p>
              <a:p>
                <a:pPr marL="0" indent="0" algn="just">
                  <a:buNone/>
                </a:pPr>
                <a:endParaRPr lang="en-US" sz="2600" dirty="0">
                  <a:solidFill>
                    <a:schemeClr val="tx1"/>
                  </a:solidFill>
                  <a:latin typeface="Times New Roman" panose="02020603050405020304" pitchFamily="18"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US" sz="2300" b="0" i="1" smtClean="0">
                          <a:latin typeface="Cambria Math" panose="02040503050406030204" pitchFamily="18" charset="0"/>
                        </a:rPr>
                        <m:t>𝐹</m:t>
                      </m:r>
                      <m:d>
                        <m:dPr>
                          <m:ctrlPr>
                            <a:rPr lang="en-US" sz="2300" b="0" i="1" smtClean="0">
                              <a:latin typeface="Cambria Math" panose="02040503050406030204" pitchFamily="18" charset="0"/>
                            </a:rPr>
                          </m:ctrlPr>
                        </m:dPr>
                        <m:e>
                          <m:r>
                            <a:rPr lang="en-US" sz="2300" b="0" i="1" smtClean="0">
                              <a:latin typeface="Cambria Math" panose="02040503050406030204" pitchFamily="18" charset="0"/>
                            </a:rPr>
                            <m:t>𝑥</m:t>
                          </m:r>
                          <m:r>
                            <a:rPr lang="en-US" sz="2300" b="0" i="1" smtClean="0">
                              <a:latin typeface="Cambria Math" panose="02040503050406030204" pitchFamily="18" charset="0"/>
                            </a:rPr>
                            <m:t>,</m:t>
                          </m:r>
                          <m:r>
                            <a:rPr lang="en-US" sz="2300" b="0" i="1" smtClean="0">
                              <a:latin typeface="Cambria Math" panose="02040503050406030204" pitchFamily="18" charset="0"/>
                            </a:rPr>
                            <m:t>𝑦</m:t>
                          </m:r>
                        </m:e>
                      </m:d>
                      <m:r>
                        <a:rPr lang="en-US" sz="2300" b="0" i="1" smtClean="0">
                          <a:latin typeface="Cambria Math" panose="02040503050406030204" pitchFamily="18" charset="0"/>
                        </a:rPr>
                        <m:t>=</m:t>
                      </m:r>
                      <m:f>
                        <m:fPr>
                          <m:ctrlPr>
                            <a:rPr lang="en-US" sz="2300" b="0" i="1" smtClean="0">
                              <a:latin typeface="Cambria Math" panose="02040503050406030204" pitchFamily="18" charset="0"/>
                            </a:rPr>
                          </m:ctrlPr>
                        </m:fPr>
                        <m:num>
                          <m:r>
                            <a:rPr lang="en-US" sz="2300" b="0" i="1" smtClean="0">
                              <a:latin typeface="Cambria Math" panose="02040503050406030204" pitchFamily="18" charset="0"/>
                            </a:rPr>
                            <m:t>1</m:t>
                          </m:r>
                        </m:num>
                        <m:den>
                          <m:r>
                            <a:rPr lang="en-US" sz="2300" b="0" i="1" smtClean="0">
                              <a:latin typeface="Cambria Math" panose="02040503050406030204" pitchFamily="18" charset="0"/>
                            </a:rPr>
                            <m:t>4</m:t>
                          </m:r>
                        </m:den>
                      </m:f>
                      <m:nary>
                        <m:naryPr>
                          <m:chr m:val="∑"/>
                          <m:limLoc m:val="undOvr"/>
                          <m:grow m:val="on"/>
                          <m:ctrlPr>
                            <a:rPr lang="en-IN" sz="2300" i="1" dirty="0">
                              <a:latin typeface="Cambria Math" panose="02040503050406030204" pitchFamily="18" charset="0"/>
                            </a:rPr>
                          </m:ctrlPr>
                        </m:naryPr>
                        <m:sub>
                          <m:r>
                            <m:rPr>
                              <m:sty m:val="p"/>
                              <m:brk/>
                              <m:aln/>
                            </m:rPr>
                            <a:rPr lang="en-US" sz="2300" b="0" i="0" dirty="0" smtClean="0">
                              <a:latin typeface="Cambria Math" panose="02040503050406030204" pitchFamily="18" charset="0"/>
                            </a:rPr>
                            <m:t>u</m:t>
                          </m:r>
                          <m:r>
                            <a:rPr lang="en-IN" sz="2300" dirty="0">
                              <a:latin typeface="Cambria Math" panose="02040503050406030204" pitchFamily="18" charset="0"/>
                            </a:rPr>
                            <m:t>=0</m:t>
                          </m:r>
                        </m:sub>
                        <m:sup>
                          <m:r>
                            <a:rPr lang="en-IN" sz="2300" dirty="0">
                              <a:latin typeface="Cambria Math" panose="02040503050406030204" pitchFamily="18" charset="0"/>
                            </a:rPr>
                            <m:t>7</m:t>
                          </m:r>
                        </m:sup>
                        <m:e>
                          <m:nary>
                            <m:naryPr>
                              <m:chr m:val="∑"/>
                              <m:limLoc m:val="undOvr"/>
                              <m:grow m:val="on"/>
                              <m:ctrlPr>
                                <a:rPr lang="en-IN" sz="2300" i="1" dirty="0">
                                  <a:latin typeface="Cambria Math" panose="02040503050406030204" pitchFamily="18" charset="0"/>
                                </a:rPr>
                              </m:ctrlPr>
                            </m:naryPr>
                            <m:sub>
                              <m:r>
                                <m:rPr>
                                  <m:sty m:val="p"/>
                                  <m:brk/>
                                  <m:aln/>
                                </m:rPr>
                                <a:rPr lang="en-US" sz="2300" b="0" i="0" dirty="0" smtClean="0">
                                  <a:latin typeface="Cambria Math" panose="02040503050406030204" pitchFamily="18" charset="0"/>
                                </a:rPr>
                                <m:t>v</m:t>
                              </m:r>
                              <m:r>
                                <a:rPr lang="en-IN" sz="2300" dirty="0">
                                  <a:latin typeface="Cambria Math" panose="02040503050406030204" pitchFamily="18" charset="0"/>
                                </a:rPr>
                                <m:t>=0</m:t>
                              </m:r>
                            </m:sub>
                            <m:sup>
                              <m:r>
                                <a:rPr lang="en-IN" sz="2300" dirty="0">
                                  <a:latin typeface="Cambria Math" panose="02040503050406030204" pitchFamily="18" charset="0"/>
                                </a:rPr>
                                <m:t>7</m:t>
                              </m:r>
                            </m:sup>
                            <m:e>
                              <m:r>
                                <m:rPr>
                                  <m:nor/>
                                </m:rPr>
                                <a:rPr lang="en-IN" sz="2300" dirty="0"/>
                                <m:t>C</m:t>
                              </m:r>
                              <m:r>
                                <m:rPr>
                                  <m:nor/>
                                </m:rPr>
                                <a:rPr lang="en-IN" sz="2300" dirty="0"/>
                                <m:t>(</m:t>
                              </m:r>
                              <m:r>
                                <m:rPr>
                                  <m:nor/>
                                </m:rPr>
                                <a:rPr lang="en-IN" sz="2300" dirty="0"/>
                                <m:t>u</m:t>
                              </m:r>
                              <m:r>
                                <m:rPr>
                                  <m:nor/>
                                </m:rPr>
                                <a:rPr lang="en-IN" sz="2300" dirty="0"/>
                                <m:t>)</m:t>
                              </m:r>
                              <m:r>
                                <m:rPr>
                                  <m:nor/>
                                </m:rPr>
                                <a:rPr lang="en-IN" sz="2300" dirty="0"/>
                                <m:t>C</m:t>
                              </m:r>
                              <m:r>
                                <m:rPr>
                                  <m:nor/>
                                </m:rPr>
                                <a:rPr lang="en-IN" sz="2300" dirty="0"/>
                                <m:t>(</m:t>
                              </m:r>
                              <m:r>
                                <m:rPr>
                                  <m:nor/>
                                </m:rPr>
                                <a:rPr lang="en-IN" sz="2300" dirty="0"/>
                                <m:t>v</m:t>
                              </m:r>
                              <m:r>
                                <m:rPr>
                                  <m:nor/>
                                </m:rPr>
                                <a:rPr lang="en-IN" sz="2300" dirty="0"/>
                                <m:t>)</m:t>
                              </m:r>
                              <m:r>
                                <a:rPr lang="en-US" sz="2300" i="1" dirty="0">
                                  <a:latin typeface="Cambria Math" panose="02040503050406030204" pitchFamily="18" charset="0"/>
                                </a:rPr>
                                <m:t>𝑓</m:t>
                              </m:r>
                              <m:d>
                                <m:dPr>
                                  <m:ctrlPr>
                                    <a:rPr lang="en-US" sz="2300" i="1" dirty="0">
                                      <a:latin typeface="Cambria Math" panose="02040503050406030204" pitchFamily="18" charset="0"/>
                                    </a:rPr>
                                  </m:ctrlPr>
                                </m:dPr>
                                <m:e>
                                  <m:r>
                                    <a:rPr lang="en-US" sz="2300" b="0" i="1" dirty="0" smtClean="0">
                                      <a:latin typeface="Cambria Math" panose="02040503050406030204" pitchFamily="18" charset="0"/>
                                    </a:rPr>
                                    <m:t>𝑢</m:t>
                                  </m:r>
                                  <m:r>
                                    <a:rPr lang="en-US" sz="2300" i="1" dirty="0">
                                      <a:latin typeface="Cambria Math" panose="02040503050406030204" pitchFamily="18" charset="0"/>
                                    </a:rPr>
                                    <m:t>,</m:t>
                                  </m:r>
                                  <m:r>
                                    <a:rPr lang="en-US" sz="2300" b="0" i="1" dirty="0" smtClean="0">
                                      <a:latin typeface="Cambria Math" panose="02040503050406030204" pitchFamily="18" charset="0"/>
                                    </a:rPr>
                                    <m:t>𝑣</m:t>
                                  </m:r>
                                </m:e>
                              </m:d>
                            </m:e>
                          </m:nary>
                        </m:e>
                      </m:nary>
                      <m:func>
                        <m:funcPr>
                          <m:ctrlPr>
                            <a:rPr lang="en-IN" sz="2300" i="1" dirty="0" smtClean="0">
                              <a:latin typeface="Cambria Math" panose="02040503050406030204" pitchFamily="18" charset="0"/>
                            </a:rPr>
                          </m:ctrlPr>
                        </m:funcPr>
                        <m:fName>
                          <m:r>
                            <m:rPr>
                              <m:sty m:val="p"/>
                            </m:rPr>
                            <a:rPr lang="en-IN" sz="2300" dirty="0">
                              <a:latin typeface="Cambria Math" panose="02040503050406030204" pitchFamily="18" charset="0"/>
                            </a:rPr>
                            <m:t>cos</m:t>
                          </m:r>
                        </m:fName>
                        <m:e>
                          <m:f>
                            <m:fPr>
                              <m:ctrlPr>
                                <a:rPr lang="en-IN" sz="2300" i="1" dirty="0">
                                  <a:solidFill>
                                    <a:srgbClr val="836967"/>
                                  </a:solidFill>
                                  <a:latin typeface="Cambria Math" panose="02040503050406030204" pitchFamily="18" charset="0"/>
                                </a:rPr>
                              </m:ctrlPr>
                            </m:fPr>
                            <m:num>
                              <m:d>
                                <m:dPr>
                                  <m:ctrlPr>
                                    <a:rPr lang="en-IN" sz="2300" i="1" dirty="0">
                                      <a:solidFill>
                                        <a:srgbClr val="836967"/>
                                      </a:solidFill>
                                      <a:latin typeface="Cambria Math" panose="02040503050406030204" pitchFamily="18" charset="0"/>
                                    </a:rPr>
                                  </m:ctrlPr>
                                </m:dPr>
                                <m:e>
                                  <m:r>
                                    <a:rPr lang="en-IN" sz="2300" i="0" dirty="0">
                                      <a:latin typeface="Cambria Math" panose="02040503050406030204" pitchFamily="18" charset="0"/>
                                    </a:rPr>
                                    <m:t>2</m:t>
                                  </m:r>
                                  <m:r>
                                    <a:rPr lang="en-IN" sz="2300" i="1" dirty="0">
                                      <a:latin typeface="Cambria Math" panose="02040503050406030204" pitchFamily="18" charset="0"/>
                                    </a:rPr>
                                    <m:t>𝑥</m:t>
                                  </m:r>
                                  <m:r>
                                    <a:rPr lang="en-IN" sz="2300" i="0" dirty="0">
                                      <a:latin typeface="Cambria Math" panose="02040503050406030204" pitchFamily="18" charset="0"/>
                                    </a:rPr>
                                    <m:t>+1</m:t>
                                  </m:r>
                                </m:e>
                              </m:d>
                              <m:r>
                                <a:rPr lang="en-IN" sz="2300" i="1" dirty="0">
                                  <a:latin typeface="Cambria Math" panose="02040503050406030204" pitchFamily="18" charset="0"/>
                                </a:rPr>
                                <m:t>𝑢</m:t>
                              </m:r>
                              <m:r>
                                <a:rPr lang="en-IN" sz="2300" i="1" dirty="0">
                                  <a:latin typeface="Cambria Math" panose="02040503050406030204" pitchFamily="18" charset="0"/>
                                </a:rPr>
                                <m:t>𝜋</m:t>
                              </m:r>
                            </m:num>
                            <m:den>
                              <m:r>
                                <a:rPr lang="en-IN" sz="2300" i="0" dirty="0">
                                  <a:latin typeface="Cambria Math" panose="02040503050406030204" pitchFamily="18" charset="0"/>
                                </a:rPr>
                                <m:t>16</m:t>
                              </m:r>
                            </m:den>
                          </m:f>
                        </m:e>
                      </m:func>
                      <m:r>
                        <a:rPr lang="en-IN" sz="2300" i="0" dirty="0">
                          <a:latin typeface="Cambria Math" panose="02040503050406030204" pitchFamily="18" charset="0"/>
                        </a:rPr>
                        <m:t>⋅</m:t>
                      </m:r>
                      <m:func>
                        <m:funcPr>
                          <m:ctrlPr>
                            <a:rPr lang="en-IN" sz="2300" i="1" dirty="0">
                              <a:latin typeface="Cambria Math" panose="02040503050406030204" pitchFamily="18" charset="0"/>
                            </a:rPr>
                          </m:ctrlPr>
                        </m:funcPr>
                        <m:fName>
                          <m:r>
                            <m:rPr>
                              <m:sty m:val="p"/>
                            </m:rPr>
                            <a:rPr lang="en-IN" sz="2300" i="0" dirty="0">
                              <a:latin typeface="Cambria Math" panose="02040503050406030204" pitchFamily="18" charset="0"/>
                            </a:rPr>
                            <m:t>cos</m:t>
                          </m:r>
                        </m:fName>
                        <m:e>
                          <m:f>
                            <m:fPr>
                              <m:ctrlPr>
                                <a:rPr lang="en-IN" sz="2300" i="1" dirty="0">
                                  <a:solidFill>
                                    <a:srgbClr val="836967"/>
                                  </a:solidFill>
                                  <a:latin typeface="Cambria Math" panose="02040503050406030204" pitchFamily="18" charset="0"/>
                                </a:rPr>
                              </m:ctrlPr>
                            </m:fPr>
                            <m:num>
                              <m:d>
                                <m:dPr>
                                  <m:ctrlPr>
                                    <a:rPr lang="en-IN" sz="2300" i="1" dirty="0">
                                      <a:solidFill>
                                        <a:srgbClr val="836967"/>
                                      </a:solidFill>
                                      <a:latin typeface="Cambria Math" panose="02040503050406030204" pitchFamily="18" charset="0"/>
                                    </a:rPr>
                                  </m:ctrlPr>
                                </m:dPr>
                                <m:e>
                                  <m:r>
                                    <a:rPr lang="en-IN" sz="2300" i="0" dirty="0">
                                      <a:latin typeface="Cambria Math" panose="02040503050406030204" pitchFamily="18" charset="0"/>
                                    </a:rPr>
                                    <m:t>2</m:t>
                                  </m:r>
                                  <m:r>
                                    <a:rPr lang="en-IN" sz="2300" i="1" dirty="0">
                                      <a:latin typeface="Cambria Math" panose="02040503050406030204" pitchFamily="18" charset="0"/>
                                    </a:rPr>
                                    <m:t>𝑦</m:t>
                                  </m:r>
                                  <m:r>
                                    <a:rPr lang="en-IN" sz="2300" i="0" dirty="0">
                                      <a:latin typeface="Cambria Math" panose="02040503050406030204" pitchFamily="18" charset="0"/>
                                    </a:rPr>
                                    <m:t>+1</m:t>
                                  </m:r>
                                </m:e>
                              </m:d>
                              <m:r>
                                <a:rPr lang="en-IN" sz="2300" i="1" dirty="0">
                                  <a:latin typeface="Cambria Math" panose="02040503050406030204" pitchFamily="18" charset="0"/>
                                </a:rPr>
                                <m:t>𝑣</m:t>
                              </m:r>
                              <m:r>
                                <a:rPr lang="en-IN" sz="2300" i="1" dirty="0">
                                  <a:latin typeface="Cambria Math" panose="02040503050406030204" pitchFamily="18" charset="0"/>
                                </a:rPr>
                                <m:t>𝜋</m:t>
                              </m:r>
                            </m:num>
                            <m:den>
                              <m:r>
                                <a:rPr lang="en-IN" sz="2300" i="0" dirty="0">
                                  <a:latin typeface="Cambria Math" panose="02040503050406030204" pitchFamily="18" charset="0"/>
                                </a:rPr>
                                <m:t>16</m:t>
                              </m:r>
                            </m:den>
                          </m:f>
                        </m:e>
                      </m:func>
                    </m:oMath>
                  </m:oMathPara>
                </a14:m>
                <a:endParaRPr lang="en-IN" sz="2300" dirty="0"/>
              </a:p>
              <a:p>
                <a:pPr marL="0" indent="0" algn="just">
                  <a:buNone/>
                </a:pPr>
                <a:endParaRPr lang="en-US" sz="2600" dirty="0">
                  <a:solidFill>
                    <a:schemeClr val="tx1"/>
                  </a:solidFill>
                  <a:latin typeface="Times New Roman" panose="02020603050405020304" pitchFamily="18" charset="0"/>
                  <a:cs typeface="Times New Roman" panose="02020603050405020304" pitchFamily="18" charset="0"/>
                </a:endParaRPr>
              </a:p>
              <a:p>
                <a:pPr marL="514350" indent="-514350" algn="just">
                  <a:buFont typeface="+mj-lt"/>
                  <a:buAutoNum type="arabicPeriod" startAt="6"/>
                </a:pPr>
                <a:endParaRPr lang="en-US" sz="2600" b="0" i="0" dirty="0">
                  <a:solidFill>
                    <a:schemeClr val="tx1"/>
                  </a:solidFill>
                  <a:effectLst/>
                  <a:latin typeface="Times New Roman" panose="02020603050405020304" pitchFamily="18" charset="0"/>
                  <a:cs typeface="Times New Roman" panose="02020603050405020304" pitchFamily="18" charset="0"/>
                </a:endParaRPr>
              </a:p>
              <a:p>
                <a:pPr marL="0" indent="0" algn="just">
                  <a:buNone/>
                </a:pPr>
                <a:r>
                  <a:rPr lang="en-US" sz="2000" b="0" i="0" dirty="0">
                    <a:solidFill>
                      <a:schemeClr val="accent1">
                        <a:lumMod val="75000"/>
                      </a:schemeClr>
                    </a:solidFill>
                    <a:effectLst/>
                    <a:latin typeface="Times New Roman" panose="02020603050405020304" pitchFamily="18" charset="0"/>
                    <a:cs typeface="Times New Roman" panose="02020603050405020304" pitchFamily="18" charset="0"/>
                  </a:rPr>
                  <a:t>7. </a:t>
                </a:r>
                <a:r>
                  <a:rPr lang="en-US" sz="2600" b="0" i="0" dirty="0">
                    <a:solidFill>
                      <a:schemeClr val="tx1"/>
                    </a:solidFill>
                    <a:effectLst/>
                    <a:latin typeface="Times New Roman" panose="02020603050405020304" pitchFamily="18" charset="0"/>
                    <a:cs typeface="Times New Roman" panose="02020603050405020304" pitchFamily="18" charset="0"/>
                  </a:rPr>
                  <a:t>The modified cover image, known as the </a:t>
                </a:r>
                <a:r>
                  <a:rPr lang="en-US" sz="2600" b="0" i="0" dirty="0" err="1">
                    <a:solidFill>
                      <a:schemeClr val="tx1"/>
                    </a:solidFill>
                    <a:effectLst/>
                    <a:latin typeface="Times New Roman" panose="02020603050405020304" pitchFamily="18" charset="0"/>
                    <a:cs typeface="Times New Roman" panose="02020603050405020304" pitchFamily="18" charset="0"/>
                  </a:rPr>
                  <a:t>stego</a:t>
                </a:r>
                <a:r>
                  <a:rPr lang="en-US" sz="2600" b="0" i="0" dirty="0">
                    <a:solidFill>
                      <a:schemeClr val="tx1"/>
                    </a:solidFill>
                    <a:effectLst/>
                    <a:latin typeface="Times New Roman" panose="02020603050405020304" pitchFamily="18" charset="0"/>
                    <a:cs typeface="Times New Roman" panose="02020603050405020304" pitchFamily="18" charset="0"/>
                  </a:rPr>
                  <a:t> image, is generated and can be saved or transmitted.</a:t>
                </a:r>
                <a:endParaRPr lang="en-US" sz="26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15A3D701-CD0B-5644-4034-EC3869D22210}"/>
                  </a:ext>
                </a:extLst>
              </p:cNvPr>
              <p:cNvSpPr>
                <a:spLocks noGrp="1" noRot="1" noChangeAspect="1" noMove="1" noResize="1" noEditPoints="1" noAdjustHandles="1" noChangeArrowheads="1" noChangeShapeType="1" noTextEdit="1"/>
              </p:cNvSpPr>
              <p:nvPr>
                <p:ph idx="1"/>
              </p:nvPr>
            </p:nvSpPr>
            <p:spPr>
              <a:xfrm>
                <a:off x="430197" y="838667"/>
                <a:ext cx="9548215" cy="6312308"/>
              </a:xfrm>
              <a:blipFill>
                <a:blip r:embed="rId2"/>
                <a:stretch>
                  <a:fillRect l="-1149" t="-966" r="-1149"/>
                </a:stretch>
              </a:blipFill>
            </p:spPr>
            <p:txBody>
              <a:bodyPr/>
              <a:lstStyle/>
              <a:p>
                <a:r>
                  <a:rPr lang="en-IN">
                    <a:noFill/>
                  </a:rPr>
                  <a:t> </a:t>
                </a:r>
              </a:p>
            </p:txBody>
          </p:sp>
        </mc:Fallback>
      </mc:AlternateContent>
    </p:spTree>
    <p:extLst>
      <p:ext uri="{BB962C8B-B14F-4D97-AF65-F5344CB8AC3E}">
        <p14:creationId xmlns:p14="http://schemas.microsoft.com/office/powerpoint/2010/main" val="299152891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1203</TotalTime>
  <Words>1133</Words>
  <Application>Microsoft Office PowerPoint</Application>
  <PresentationFormat>Widescreen</PresentationFormat>
  <Paragraphs>118</Paragraphs>
  <Slides>22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Arial</vt:lpstr>
      <vt:lpstr>Calibri</vt:lpstr>
      <vt:lpstr>Cambria Math</vt:lpstr>
      <vt:lpstr>Google Sans</vt:lpstr>
      <vt:lpstr>Google Sans Mono</vt:lpstr>
      <vt:lpstr>Times New Roman</vt:lpstr>
      <vt:lpstr>Trebuchet MS</vt:lpstr>
      <vt:lpstr>Wingdings</vt:lpstr>
      <vt:lpstr>Wingdings 3</vt:lpstr>
      <vt:lpstr>Facet</vt:lpstr>
      <vt:lpstr>                                         Towards  Robust  Image Steganography</vt:lpstr>
      <vt:lpstr>CONTENTS</vt:lpstr>
      <vt:lpstr>PROBLEM STATEMENT</vt:lpstr>
      <vt:lpstr>PROPOSED METHOD</vt:lpstr>
      <vt:lpstr>BLOCK DIAGRAM</vt:lpstr>
      <vt:lpstr>PROPOSED METHOD ALGORITHM</vt:lpstr>
      <vt:lpstr>PowerPoint Presentation</vt:lpstr>
      <vt:lpstr>PowerPoint Presentation</vt:lpstr>
      <vt:lpstr>PowerPoint Presentation</vt:lpstr>
      <vt:lpstr>PowerPoint Presentation</vt:lpstr>
      <vt:lpstr>PowerPoint Presentation</vt:lpstr>
      <vt:lpstr>PowerPoint Presentation</vt:lpstr>
      <vt:lpstr>RESULTS &amp; DISCUSSIONS</vt:lpstr>
      <vt:lpstr>     Embedding Message Into The Image       </vt:lpstr>
      <vt:lpstr>     Original Image (5761 Bytes)   Stego Image ( 5937 Bytes)   </vt:lpstr>
      <vt:lpstr>Retrieving Message From Stego Image</vt:lpstr>
      <vt:lpstr>Selecting The Stego Image</vt:lpstr>
      <vt:lpstr>Retrieved Message</vt:lpstr>
      <vt:lpstr>CONCLUSION</vt:lpstr>
      <vt:lpstr>REFERENCES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Towards  Robust  Image Steganography</dc:title>
  <dc:creator>Narendra Kumar Sivangula</dc:creator>
  <cp:lastModifiedBy>Narendra Sivangula</cp:lastModifiedBy>
  <cp:revision>307</cp:revision>
  <dcterms:created xsi:type="dcterms:W3CDTF">2023-04-21T13:36:23Z</dcterms:created>
  <dcterms:modified xsi:type="dcterms:W3CDTF">2024-04-25T14:12:56Z</dcterms:modified>
</cp:coreProperties>
</file>