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45"/>
  </p:notesMasterIdLst>
  <p:sldIdLst>
    <p:sldId id="256" r:id="rId5"/>
    <p:sldId id="265" r:id="rId6"/>
    <p:sldId id="264" r:id="rId7"/>
    <p:sldId id="267" r:id="rId8"/>
    <p:sldId id="268" r:id="rId9"/>
    <p:sldId id="261" r:id="rId10"/>
    <p:sldId id="270" r:id="rId11"/>
    <p:sldId id="274" r:id="rId12"/>
    <p:sldId id="273" r:id="rId13"/>
    <p:sldId id="275" r:id="rId14"/>
    <p:sldId id="272" r:id="rId15"/>
    <p:sldId id="280" r:id="rId16"/>
    <p:sldId id="282" r:id="rId17"/>
    <p:sldId id="284" r:id="rId18"/>
    <p:sldId id="283" r:id="rId19"/>
    <p:sldId id="278" r:id="rId20"/>
    <p:sldId id="281" r:id="rId21"/>
    <p:sldId id="276" r:id="rId22"/>
    <p:sldId id="277" r:id="rId23"/>
    <p:sldId id="279"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35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c/kaggle-survey-2021/data"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c/kaggle-survey-2021/data"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6E12D-BEFA-4257-9A8D-C92C6F17E0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9EFEB9-F6B5-4A9D-985B-49E3EA62F91F}">
      <dgm:prSet/>
      <dgm:spPr/>
      <dgm:t>
        <a:bodyPr/>
        <a:lstStyle/>
        <a:p>
          <a:pPr>
            <a:lnSpc>
              <a:spcPct val="100000"/>
            </a:lnSpc>
          </a:pPr>
          <a:r>
            <a:rPr lang="en-US" b="1">
              <a:latin typeface="Calibri"/>
              <a:cs typeface="Calibri"/>
            </a:rPr>
            <a:t>With this survey we can identify the major streams which are using the technology and can be used by businesses which can decide whether they can adopt the technology based on their requirement and competition of this technology in the market.</a:t>
          </a:r>
          <a:endParaRPr lang="en-US">
            <a:latin typeface="Calibri"/>
            <a:cs typeface="Calibri"/>
          </a:endParaRPr>
        </a:p>
      </dgm:t>
    </dgm:pt>
    <dgm:pt modelId="{15F722AB-0AE5-4418-9BCB-271F2727F8AC}" type="parTrans" cxnId="{4B4F4CAC-98F5-4397-82DC-273366D23C92}">
      <dgm:prSet/>
      <dgm:spPr/>
      <dgm:t>
        <a:bodyPr/>
        <a:lstStyle/>
        <a:p>
          <a:endParaRPr lang="en-US"/>
        </a:p>
      </dgm:t>
    </dgm:pt>
    <dgm:pt modelId="{7C2B60C8-9B2B-4853-88E9-BD75ECBB3761}" type="sibTrans" cxnId="{4B4F4CAC-98F5-4397-82DC-273366D23C92}">
      <dgm:prSet/>
      <dgm:spPr/>
      <dgm:t>
        <a:bodyPr/>
        <a:lstStyle/>
        <a:p>
          <a:endParaRPr lang="en-US"/>
        </a:p>
      </dgm:t>
    </dgm:pt>
    <dgm:pt modelId="{35CDCA91-922D-4D63-984F-AAC79C67370A}">
      <dgm:prSet/>
      <dgm:spPr/>
      <dgm:t>
        <a:bodyPr/>
        <a:lstStyle/>
        <a:p>
          <a:pPr>
            <a:lnSpc>
              <a:spcPct val="100000"/>
            </a:lnSpc>
          </a:pPr>
          <a:r>
            <a:rPr lang="en-US" b="1">
              <a:latin typeface="Calibri"/>
              <a:cs typeface="Calibri"/>
            </a:rPr>
            <a:t>It can help future data scientists how they can break into field and can know what's happening with machine learning in different industries.</a:t>
          </a:r>
          <a:endParaRPr lang="en-US">
            <a:latin typeface="Calibri"/>
            <a:cs typeface="Calibri"/>
          </a:endParaRPr>
        </a:p>
      </dgm:t>
    </dgm:pt>
    <dgm:pt modelId="{737F9CB7-2468-4157-A631-AF5FE75BEF67}" type="parTrans" cxnId="{1AC816DD-3D3A-40DB-B90A-B57CC303F040}">
      <dgm:prSet/>
      <dgm:spPr/>
      <dgm:t>
        <a:bodyPr/>
        <a:lstStyle/>
        <a:p>
          <a:endParaRPr lang="en-US"/>
        </a:p>
      </dgm:t>
    </dgm:pt>
    <dgm:pt modelId="{87061BFA-C352-47EF-86AE-3046B3E603B7}" type="sibTrans" cxnId="{1AC816DD-3D3A-40DB-B90A-B57CC303F040}">
      <dgm:prSet/>
      <dgm:spPr/>
      <dgm:t>
        <a:bodyPr/>
        <a:lstStyle/>
        <a:p>
          <a:endParaRPr lang="en-US"/>
        </a:p>
      </dgm:t>
    </dgm:pt>
    <dgm:pt modelId="{E7B69691-5856-415E-B41D-E9935A0E048E}">
      <dgm:prSet/>
      <dgm:spPr/>
      <dgm:t>
        <a:bodyPr/>
        <a:lstStyle/>
        <a:p>
          <a:pPr>
            <a:lnSpc>
              <a:spcPct val="100000"/>
            </a:lnSpc>
          </a:pPr>
          <a:r>
            <a:rPr lang="en-US" b="1">
              <a:latin typeface="Calibri"/>
              <a:cs typeface="Calibri"/>
            </a:rPr>
            <a:t>Rather than assumptions we can accurately predict the usage of Data science and machine learning in industries.</a:t>
          </a:r>
          <a:endParaRPr lang="en-US">
            <a:latin typeface="Calibri"/>
            <a:cs typeface="Calibri"/>
          </a:endParaRPr>
        </a:p>
      </dgm:t>
    </dgm:pt>
    <dgm:pt modelId="{26BAD3BF-B4E6-43FE-A4D8-76DC75D342E9}" type="parTrans" cxnId="{D0E79224-FF7D-4A1E-AFAD-F3A3D2454D73}">
      <dgm:prSet/>
      <dgm:spPr/>
      <dgm:t>
        <a:bodyPr/>
        <a:lstStyle/>
        <a:p>
          <a:endParaRPr lang="en-US"/>
        </a:p>
      </dgm:t>
    </dgm:pt>
    <dgm:pt modelId="{C45CBAB4-D7DC-4E65-A1B2-4F96088E99F7}" type="sibTrans" cxnId="{D0E79224-FF7D-4A1E-AFAD-F3A3D2454D73}">
      <dgm:prSet/>
      <dgm:spPr/>
      <dgm:t>
        <a:bodyPr/>
        <a:lstStyle/>
        <a:p>
          <a:endParaRPr lang="en-US"/>
        </a:p>
      </dgm:t>
    </dgm:pt>
    <dgm:pt modelId="{9B22B8C5-9A4D-4631-9626-5D2939058C44}" type="pres">
      <dgm:prSet presAssocID="{EDF6E12D-BEFA-4257-9A8D-C92C6F17E0EC}" presName="root" presStyleCnt="0">
        <dgm:presLayoutVars>
          <dgm:dir/>
          <dgm:resizeHandles val="exact"/>
        </dgm:presLayoutVars>
      </dgm:prSet>
      <dgm:spPr/>
    </dgm:pt>
    <dgm:pt modelId="{21C3ACBF-4A18-47E9-A591-2D383E47471A}" type="pres">
      <dgm:prSet presAssocID="{8E9EFEB9-F6B5-4A9D-985B-49E3EA62F91F}" presName="compNode" presStyleCnt="0"/>
      <dgm:spPr/>
    </dgm:pt>
    <dgm:pt modelId="{589BFB41-82B5-4106-90F1-56ED6DB9F690}" type="pres">
      <dgm:prSet presAssocID="{8E9EFEB9-F6B5-4A9D-985B-49E3EA62F91F}" presName="bgRect" presStyleLbl="bgShp" presStyleIdx="0" presStyleCnt="3"/>
      <dgm:spPr/>
    </dgm:pt>
    <dgm:pt modelId="{E386CE59-678C-4E47-A93E-636CDEA69E31}" type="pres">
      <dgm:prSet presAssocID="{8E9EFEB9-F6B5-4A9D-985B-49E3EA62F9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B281F23-7366-408A-92B6-D7DEEB82816B}" type="pres">
      <dgm:prSet presAssocID="{8E9EFEB9-F6B5-4A9D-985B-49E3EA62F91F}" presName="spaceRect" presStyleCnt="0"/>
      <dgm:spPr/>
    </dgm:pt>
    <dgm:pt modelId="{001E3AFE-DCCF-443D-817C-DA430AF34A49}" type="pres">
      <dgm:prSet presAssocID="{8E9EFEB9-F6B5-4A9D-985B-49E3EA62F91F}" presName="parTx" presStyleLbl="revTx" presStyleIdx="0" presStyleCnt="3">
        <dgm:presLayoutVars>
          <dgm:chMax val="0"/>
          <dgm:chPref val="0"/>
        </dgm:presLayoutVars>
      </dgm:prSet>
      <dgm:spPr/>
    </dgm:pt>
    <dgm:pt modelId="{5A3E1AD1-F206-4D4D-9405-8B64E43B6EA2}" type="pres">
      <dgm:prSet presAssocID="{7C2B60C8-9B2B-4853-88E9-BD75ECBB3761}" presName="sibTrans" presStyleCnt="0"/>
      <dgm:spPr/>
    </dgm:pt>
    <dgm:pt modelId="{876EF3E1-2E96-4458-BBB9-0AFAA2C5CF13}" type="pres">
      <dgm:prSet presAssocID="{35CDCA91-922D-4D63-984F-AAC79C67370A}" presName="compNode" presStyleCnt="0"/>
      <dgm:spPr/>
    </dgm:pt>
    <dgm:pt modelId="{D0CFF115-967D-4489-808A-2BDF7A3B36EC}" type="pres">
      <dgm:prSet presAssocID="{35CDCA91-922D-4D63-984F-AAC79C67370A}" presName="bgRect" presStyleLbl="bgShp" presStyleIdx="1" presStyleCnt="3"/>
      <dgm:spPr/>
    </dgm:pt>
    <dgm:pt modelId="{A776648D-51A3-48F5-B3C5-D2D0061FB2C8}" type="pres">
      <dgm:prSet presAssocID="{35CDCA91-922D-4D63-984F-AAC79C6737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894A4F6C-4EE6-4AA9-9EFB-6AA4B7DECF64}" type="pres">
      <dgm:prSet presAssocID="{35CDCA91-922D-4D63-984F-AAC79C67370A}" presName="spaceRect" presStyleCnt="0"/>
      <dgm:spPr/>
    </dgm:pt>
    <dgm:pt modelId="{A2B7B3C8-E938-4282-83CF-6EC44BA8C047}" type="pres">
      <dgm:prSet presAssocID="{35CDCA91-922D-4D63-984F-AAC79C67370A}" presName="parTx" presStyleLbl="revTx" presStyleIdx="1" presStyleCnt="3">
        <dgm:presLayoutVars>
          <dgm:chMax val="0"/>
          <dgm:chPref val="0"/>
        </dgm:presLayoutVars>
      </dgm:prSet>
      <dgm:spPr/>
    </dgm:pt>
    <dgm:pt modelId="{8C3D9E2B-F859-4EE6-B318-9613A57F0AE6}" type="pres">
      <dgm:prSet presAssocID="{87061BFA-C352-47EF-86AE-3046B3E603B7}" presName="sibTrans" presStyleCnt="0"/>
      <dgm:spPr/>
    </dgm:pt>
    <dgm:pt modelId="{46C466BE-34BF-4167-B3EE-4C68FD422E1C}" type="pres">
      <dgm:prSet presAssocID="{E7B69691-5856-415E-B41D-E9935A0E048E}" presName="compNode" presStyleCnt="0"/>
      <dgm:spPr/>
    </dgm:pt>
    <dgm:pt modelId="{D8A4B650-C00F-48E6-A402-5B18F19B694F}" type="pres">
      <dgm:prSet presAssocID="{E7B69691-5856-415E-B41D-E9935A0E048E}" presName="bgRect" presStyleLbl="bgShp" presStyleIdx="2" presStyleCnt="3"/>
      <dgm:spPr/>
    </dgm:pt>
    <dgm:pt modelId="{36A23623-4E3E-4281-B905-17B459B3424B}" type="pres">
      <dgm:prSet presAssocID="{E7B69691-5856-415E-B41D-E9935A0E04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EBF8F07E-2EF4-4E03-A43D-88639EE450D3}" type="pres">
      <dgm:prSet presAssocID="{E7B69691-5856-415E-B41D-E9935A0E048E}" presName="spaceRect" presStyleCnt="0"/>
      <dgm:spPr/>
    </dgm:pt>
    <dgm:pt modelId="{D7E68FA9-9E81-4201-924C-5091D1E840AF}" type="pres">
      <dgm:prSet presAssocID="{E7B69691-5856-415E-B41D-E9935A0E048E}" presName="parTx" presStyleLbl="revTx" presStyleIdx="2" presStyleCnt="3">
        <dgm:presLayoutVars>
          <dgm:chMax val="0"/>
          <dgm:chPref val="0"/>
        </dgm:presLayoutVars>
      </dgm:prSet>
      <dgm:spPr/>
    </dgm:pt>
  </dgm:ptLst>
  <dgm:cxnLst>
    <dgm:cxn modelId="{42CE8C08-2FE6-404D-963E-E94AAB7BFD43}" type="presOf" srcId="{8E9EFEB9-F6B5-4A9D-985B-49E3EA62F91F}" destId="{001E3AFE-DCCF-443D-817C-DA430AF34A49}" srcOrd="0" destOrd="0" presId="urn:microsoft.com/office/officeart/2018/2/layout/IconVerticalSolidList"/>
    <dgm:cxn modelId="{E8E30B0A-BAF8-477C-B758-671DF91EF528}" type="presOf" srcId="{EDF6E12D-BEFA-4257-9A8D-C92C6F17E0EC}" destId="{9B22B8C5-9A4D-4631-9626-5D2939058C44}" srcOrd="0" destOrd="0" presId="urn:microsoft.com/office/officeart/2018/2/layout/IconVerticalSolidList"/>
    <dgm:cxn modelId="{D0E79224-FF7D-4A1E-AFAD-F3A3D2454D73}" srcId="{EDF6E12D-BEFA-4257-9A8D-C92C6F17E0EC}" destId="{E7B69691-5856-415E-B41D-E9935A0E048E}" srcOrd="2" destOrd="0" parTransId="{26BAD3BF-B4E6-43FE-A4D8-76DC75D342E9}" sibTransId="{C45CBAB4-D7DC-4E65-A1B2-4F96088E99F7}"/>
    <dgm:cxn modelId="{CC89EE67-1A53-4AFA-8431-DF52EA5B779C}" type="presOf" srcId="{35CDCA91-922D-4D63-984F-AAC79C67370A}" destId="{A2B7B3C8-E938-4282-83CF-6EC44BA8C047}" srcOrd="0" destOrd="0" presId="urn:microsoft.com/office/officeart/2018/2/layout/IconVerticalSolidList"/>
    <dgm:cxn modelId="{28C29C5A-FAAA-4DBA-9E6D-C584415AD087}" type="presOf" srcId="{E7B69691-5856-415E-B41D-E9935A0E048E}" destId="{D7E68FA9-9E81-4201-924C-5091D1E840AF}" srcOrd="0" destOrd="0" presId="urn:microsoft.com/office/officeart/2018/2/layout/IconVerticalSolidList"/>
    <dgm:cxn modelId="{4B4F4CAC-98F5-4397-82DC-273366D23C92}" srcId="{EDF6E12D-BEFA-4257-9A8D-C92C6F17E0EC}" destId="{8E9EFEB9-F6B5-4A9D-985B-49E3EA62F91F}" srcOrd="0" destOrd="0" parTransId="{15F722AB-0AE5-4418-9BCB-271F2727F8AC}" sibTransId="{7C2B60C8-9B2B-4853-88E9-BD75ECBB3761}"/>
    <dgm:cxn modelId="{1AC816DD-3D3A-40DB-B90A-B57CC303F040}" srcId="{EDF6E12D-BEFA-4257-9A8D-C92C6F17E0EC}" destId="{35CDCA91-922D-4D63-984F-AAC79C67370A}" srcOrd="1" destOrd="0" parTransId="{737F9CB7-2468-4157-A631-AF5FE75BEF67}" sibTransId="{87061BFA-C352-47EF-86AE-3046B3E603B7}"/>
    <dgm:cxn modelId="{5F900D08-4902-4A25-9AC3-E0833D67F2E5}" type="presParOf" srcId="{9B22B8C5-9A4D-4631-9626-5D2939058C44}" destId="{21C3ACBF-4A18-47E9-A591-2D383E47471A}" srcOrd="0" destOrd="0" presId="urn:microsoft.com/office/officeart/2018/2/layout/IconVerticalSolidList"/>
    <dgm:cxn modelId="{6DFCF96A-5714-48BA-B9DF-AD062BFE2BD6}" type="presParOf" srcId="{21C3ACBF-4A18-47E9-A591-2D383E47471A}" destId="{589BFB41-82B5-4106-90F1-56ED6DB9F690}" srcOrd="0" destOrd="0" presId="urn:microsoft.com/office/officeart/2018/2/layout/IconVerticalSolidList"/>
    <dgm:cxn modelId="{FAF8DA2F-85EE-40F4-B66D-254F3D5DCD8D}" type="presParOf" srcId="{21C3ACBF-4A18-47E9-A591-2D383E47471A}" destId="{E386CE59-678C-4E47-A93E-636CDEA69E31}" srcOrd="1" destOrd="0" presId="urn:microsoft.com/office/officeart/2018/2/layout/IconVerticalSolidList"/>
    <dgm:cxn modelId="{4DC86B15-E58F-4DB4-AF8E-4FAF664BC05F}" type="presParOf" srcId="{21C3ACBF-4A18-47E9-A591-2D383E47471A}" destId="{AB281F23-7366-408A-92B6-D7DEEB82816B}" srcOrd="2" destOrd="0" presId="urn:microsoft.com/office/officeart/2018/2/layout/IconVerticalSolidList"/>
    <dgm:cxn modelId="{DD6A59A7-B2B0-4B07-B04E-CD2D10677AD1}" type="presParOf" srcId="{21C3ACBF-4A18-47E9-A591-2D383E47471A}" destId="{001E3AFE-DCCF-443D-817C-DA430AF34A49}" srcOrd="3" destOrd="0" presId="urn:microsoft.com/office/officeart/2018/2/layout/IconVerticalSolidList"/>
    <dgm:cxn modelId="{54D718AE-AFA2-4356-B439-C39C372B6A4F}" type="presParOf" srcId="{9B22B8C5-9A4D-4631-9626-5D2939058C44}" destId="{5A3E1AD1-F206-4D4D-9405-8B64E43B6EA2}" srcOrd="1" destOrd="0" presId="urn:microsoft.com/office/officeart/2018/2/layout/IconVerticalSolidList"/>
    <dgm:cxn modelId="{2A00D699-265B-4FA8-86C4-8770DAB20F7D}" type="presParOf" srcId="{9B22B8C5-9A4D-4631-9626-5D2939058C44}" destId="{876EF3E1-2E96-4458-BBB9-0AFAA2C5CF13}" srcOrd="2" destOrd="0" presId="urn:microsoft.com/office/officeart/2018/2/layout/IconVerticalSolidList"/>
    <dgm:cxn modelId="{87E47FA0-D600-46B8-8CCA-B869FFC26B4F}" type="presParOf" srcId="{876EF3E1-2E96-4458-BBB9-0AFAA2C5CF13}" destId="{D0CFF115-967D-4489-808A-2BDF7A3B36EC}" srcOrd="0" destOrd="0" presId="urn:microsoft.com/office/officeart/2018/2/layout/IconVerticalSolidList"/>
    <dgm:cxn modelId="{846CE4A2-20EF-4F06-8E25-11D60C6DCDE1}" type="presParOf" srcId="{876EF3E1-2E96-4458-BBB9-0AFAA2C5CF13}" destId="{A776648D-51A3-48F5-B3C5-D2D0061FB2C8}" srcOrd="1" destOrd="0" presId="urn:microsoft.com/office/officeart/2018/2/layout/IconVerticalSolidList"/>
    <dgm:cxn modelId="{9FF2381E-4452-44A7-BB9B-C649A2ED8610}" type="presParOf" srcId="{876EF3E1-2E96-4458-BBB9-0AFAA2C5CF13}" destId="{894A4F6C-4EE6-4AA9-9EFB-6AA4B7DECF64}" srcOrd="2" destOrd="0" presId="urn:microsoft.com/office/officeart/2018/2/layout/IconVerticalSolidList"/>
    <dgm:cxn modelId="{654A10C0-E152-45FF-93CD-97439F43CFD7}" type="presParOf" srcId="{876EF3E1-2E96-4458-BBB9-0AFAA2C5CF13}" destId="{A2B7B3C8-E938-4282-83CF-6EC44BA8C047}" srcOrd="3" destOrd="0" presId="urn:microsoft.com/office/officeart/2018/2/layout/IconVerticalSolidList"/>
    <dgm:cxn modelId="{45D2B60B-F022-4BF6-A4D2-442B266B036A}" type="presParOf" srcId="{9B22B8C5-9A4D-4631-9626-5D2939058C44}" destId="{8C3D9E2B-F859-4EE6-B318-9613A57F0AE6}" srcOrd="3" destOrd="0" presId="urn:microsoft.com/office/officeart/2018/2/layout/IconVerticalSolidList"/>
    <dgm:cxn modelId="{2C60256A-76AA-48D7-B198-9057B9256078}" type="presParOf" srcId="{9B22B8C5-9A4D-4631-9626-5D2939058C44}" destId="{46C466BE-34BF-4167-B3EE-4C68FD422E1C}" srcOrd="4" destOrd="0" presId="urn:microsoft.com/office/officeart/2018/2/layout/IconVerticalSolidList"/>
    <dgm:cxn modelId="{E5659162-5F25-4F97-8CDA-C6BF785C53EB}" type="presParOf" srcId="{46C466BE-34BF-4167-B3EE-4C68FD422E1C}" destId="{D8A4B650-C00F-48E6-A402-5B18F19B694F}" srcOrd="0" destOrd="0" presId="urn:microsoft.com/office/officeart/2018/2/layout/IconVerticalSolidList"/>
    <dgm:cxn modelId="{BD0681FF-45FD-40AB-BD56-C28D3DEF20AF}" type="presParOf" srcId="{46C466BE-34BF-4167-B3EE-4C68FD422E1C}" destId="{36A23623-4E3E-4281-B905-17B459B3424B}" srcOrd="1" destOrd="0" presId="urn:microsoft.com/office/officeart/2018/2/layout/IconVerticalSolidList"/>
    <dgm:cxn modelId="{3C847594-6568-4717-A863-F252399848AE}" type="presParOf" srcId="{46C466BE-34BF-4167-B3EE-4C68FD422E1C}" destId="{EBF8F07E-2EF4-4E03-A43D-88639EE450D3}" srcOrd="2" destOrd="0" presId="urn:microsoft.com/office/officeart/2018/2/layout/IconVerticalSolidList"/>
    <dgm:cxn modelId="{D3A5F879-3E28-4716-8682-6D22D94B051F}" type="presParOf" srcId="{46C466BE-34BF-4167-B3EE-4C68FD422E1C}" destId="{D7E68FA9-9E81-4201-924C-5091D1E840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A25435-9EB9-4B6F-A806-ED7680D07C0E}" type="doc">
      <dgm:prSet loTypeId="urn:microsoft.com/office/officeart/2005/8/layout/vList2" loCatId="list" qsTypeId="urn:microsoft.com/office/officeart/2005/8/quickstyle/3d3" qsCatId="3D" csTypeId="urn:microsoft.com/office/officeart/2005/8/colors/accent0_3" csCatId="mainScheme" phldr="1"/>
      <dgm:spPr/>
      <dgm:t>
        <a:bodyPr/>
        <a:lstStyle/>
        <a:p>
          <a:endParaRPr lang="en-IN"/>
        </a:p>
      </dgm:t>
    </dgm:pt>
    <dgm:pt modelId="{2E1B639E-0E28-47D2-9ECA-4E8ECCE0EC20}">
      <dgm:prSet/>
      <dgm:spPr>
        <a:solidFill>
          <a:schemeClr val="accent1"/>
        </a:solidFill>
      </dgm:spPr>
      <dgm:t>
        <a:bodyPr/>
        <a:lstStyle/>
        <a:p>
          <a:pPr rtl="0"/>
          <a:r>
            <a:rPr lang="en-US" b="1" dirty="0">
              <a:solidFill>
                <a:schemeClr val="bg1"/>
              </a:solidFill>
              <a:latin typeface="Calibri"/>
              <a:cs typeface="Calibri"/>
            </a:rPr>
            <a:t>1.What type of people like age, Gender , Formal education and Years of experience are using DS &amp; ML ?</a:t>
          </a:r>
          <a:endParaRPr lang="en-IN" b="1" dirty="0">
            <a:solidFill>
              <a:schemeClr val="bg1"/>
            </a:solidFill>
            <a:latin typeface="Calibri"/>
            <a:cs typeface="Calibri"/>
          </a:endParaRPr>
        </a:p>
      </dgm:t>
    </dgm:pt>
    <dgm:pt modelId="{714BEE16-4B68-480D-90A0-34956319A005}" type="parTrans" cxnId="{9E2E0AE1-D7E8-4641-94DE-3335F1F80261}">
      <dgm:prSet/>
      <dgm:spPr/>
      <dgm:t>
        <a:bodyPr/>
        <a:lstStyle/>
        <a:p>
          <a:endParaRPr lang="en-IN"/>
        </a:p>
      </dgm:t>
    </dgm:pt>
    <dgm:pt modelId="{FB435DEF-A441-4A5B-A0EC-6939B0A75445}" type="sibTrans" cxnId="{9E2E0AE1-D7E8-4641-94DE-3335F1F80261}">
      <dgm:prSet/>
      <dgm:spPr/>
      <dgm:t>
        <a:bodyPr/>
        <a:lstStyle/>
        <a:p>
          <a:endParaRPr lang="en-IN"/>
        </a:p>
      </dgm:t>
    </dgm:pt>
    <dgm:pt modelId="{C8182186-5D21-42C8-A050-B3C8473131E2}">
      <dgm:prSet/>
      <dgm:spPr>
        <a:solidFill>
          <a:schemeClr val="accent1"/>
        </a:solidFill>
      </dgm:spPr>
      <dgm:t>
        <a:bodyPr/>
        <a:lstStyle/>
        <a:p>
          <a:pPr rtl="0"/>
          <a:r>
            <a:rPr lang="en-US" b="1" dirty="0">
              <a:solidFill>
                <a:schemeClr val="bg1"/>
              </a:solidFill>
              <a:latin typeface="Calibri"/>
              <a:cs typeface="Calibri"/>
            </a:rPr>
            <a:t>2.which Tools &amp; skills making impact and people want to become familiar with ?</a:t>
          </a:r>
          <a:endParaRPr lang="en-IN" b="1" dirty="0">
            <a:solidFill>
              <a:schemeClr val="bg1"/>
            </a:solidFill>
            <a:latin typeface="Calibri"/>
            <a:cs typeface="Calibri"/>
          </a:endParaRPr>
        </a:p>
      </dgm:t>
    </dgm:pt>
    <dgm:pt modelId="{962056A4-08EA-4656-82D5-DB73F36930FD}" type="parTrans" cxnId="{CD62F633-8DAD-4701-8EFA-BE4736F80A0C}">
      <dgm:prSet/>
      <dgm:spPr/>
      <dgm:t>
        <a:bodyPr/>
        <a:lstStyle/>
        <a:p>
          <a:endParaRPr lang="en-IN"/>
        </a:p>
      </dgm:t>
    </dgm:pt>
    <dgm:pt modelId="{9784E010-BFFB-4AC0-B4A5-750715ACA729}" type="sibTrans" cxnId="{CD62F633-8DAD-4701-8EFA-BE4736F80A0C}">
      <dgm:prSet/>
      <dgm:spPr/>
      <dgm:t>
        <a:bodyPr/>
        <a:lstStyle/>
        <a:p>
          <a:endParaRPr lang="en-IN"/>
        </a:p>
      </dgm:t>
    </dgm:pt>
    <dgm:pt modelId="{A330A92B-F287-4AF5-849B-A364A5C74093}">
      <dgm:prSet/>
      <dgm:spPr>
        <a:solidFill>
          <a:schemeClr val="accent1"/>
        </a:solidFill>
      </dgm:spPr>
      <dgm:t>
        <a:bodyPr/>
        <a:lstStyle/>
        <a:p>
          <a:pPr rtl="0"/>
          <a:r>
            <a:rPr lang="en-US" b="1" dirty="0">
              <a:solidFill>
                <a:schemeClr val="bg1"/>
              </a:solidFill>
              <a:latin typeface="Calibri"/>
              <a:cs typeface="Calibri"/>
            </a:rPr>
            <a:t>3.In Which Industry people are using these skills much ?</a:t>
          </a:r>
          <a:endParaRPr lang="en-IN" b="1" dirty="0">
            <a:solidFill>
              <a:schemeClr val="bg1"/>
            </a:solidFill>
            <a:latin typeface="Calibri"/>
            <a:cs typeface="Calibri"/>
          </a:endParaRPr>
        </a:p>
      </dgm:t>
    </dgm:pt>
    <dgm:pt modelId="{1F59A9CA-330E-4C4A-937B-C95837148AB2}" type="parTrans" cxnId="{FF6916AD-9387-4262-8155-B09A4BCE3BF0}">
      <dgm:prSet/>
      <dgm:spPr/>
      <dgm:t>
        <a:bodyPr/>
        <a:lstStyle/>
        <a:p>
          <a:endParaRPr lang="en-IN"/>
        </a:p>
      </dgm:t>
    </dgm:pt>
    <dgm:pt modelId="{116913B7-82BE-403A-BDA3-AD0D0A8D2B4F}" type="sibTrans" cxnId="{FF6916AD-9387-4262-8155-B09A4BCE3BF0}">
      <dgm:prSet/>
      <dgm:spPr/>
      <dgm:t>
        <a:bodyPr/>
        <a:lstStyle/>
        <a:p>
          <a:endParaRPr lang="en-IN"/>
        </a:p>
      </dgm:t>
    </dgm:pt>
    <dgm:pt modelId="{1B9B339E-3C62-4077-BA6E-B23DAF7A51E0}">
      <dgm:prSet/>
      <dgm:spPr>
        <a:solidFill>
          <a:schemeClr val="accent1"/>
        </a:solidFill>
      </dgm:spPr>
      <dgm:t>
        <a:bodyPr/>
        <a:lstStyle/>
        <a:p>
          <a:pPr rtl="0"/>
          <a:r>
            <a:rPr lang="en-IN" b="1" dirty="0">
              <a:solidFill>
                <a:schemeClr val="bg1"/>
              </a:solidFill>
              <a:latin typeface="Calibri"/>
              <a:cs typeface="Calibri"/>
            </a:rPr>
            <a:t>4.Does this Kaggle survey determine the impact and priorities of DS &amp; ML practitioners ?</a:t>
          </a:r>
        </a:p>
      </dgm:t>
    </dgm:pt>
    <dgm:pt modelId="{2A889795-8747-4496-ABC4-764C843D10E3}" type="parTrans" cxnId="{E1DB54A9-8BBB-47BC-8F1F-8BE4ECEB3DCE}">
      <dgm:prSet/>
      <dgm:spPr/>
      <dgm:t>
        <a:bodyPr/>
        <a:lstStyle/>
        <a:p>
          <a:endParaRPr lang="en-IN"/>
        </a:p>
      </dgm:t>
    </dgm:pt>
    <dgm:pt modelId="{99A5D5BE-1733-4E39-B7B9-428574118707}" type="sibTrans" cxnId="{E1DB54A9-8BBB-47BC-8F1F-8BE4ECEB3DCE}">
      <dgm:prSet/>
      <dgm:spPr/>
      <dgm:t>
        <a:bodyPr/>
        <a:lstStyle/>
        <a:p>
          <a:endParaRPr lang="en-IN"/>
        </a:p>
      </dgm:t>
    </dgm:pt>
    <dgm:pt modelId="{05F84527-D5AF-4244-A249-F8672FCB9AAC}" type="pres">
      <dgm:prSet presAssocID="{10A25435-9EB9-4B6F-A806-ED7680D07C0E}" presName="linear" presStyleCnt="0">
        <dgm:presLayoutVars>
          <dgm:animLvl val="lvl"/>
          <dgm:resizeHandles val="exact"/>
        </dgm:presLayoutVars>
      </dgm:prSet>
      <dgm:spPr/>
    </dgm:pt>
    <dgm:pt modelId="{6EF1F3F2-26C2-4B66-91AB-044C43E8C9FD}" type="pres">
      <dgm:prSet presAssocID="{2E1B639E-0E28-47D2-9ECA-4E8ECCE0EC20}" presName="parentText" presStyleLbl="node1" presStyleIdx="0" presStyleCnt="4" custLinFactNeighborX="-176" custLinFactNeighborY="4885">
        <dgm:presLayoutVars>
          <dgm:chMax val="0"/>
          <dgm:bulletEnabled val="1"/>
        </dgm:presLayoutVars>
      </dgm:prSet>
      <dgm:spPr/>
    </dgm:pt>
    <dgm:pt modelId="{65AAA5C9-83E7-4330-8201-8FDCB8C79097}" type="pres">
      <dgm:prSet presAssocID="{FB435DEF-A441-4A5B-A0EC-6939B0A75445}" presName="spacer" presStyleCnt="0"/>
      <dgm:spPr/>
    </dgm:pt>
    <dgm:pt modelId="{1958FE01-95FA-4406-9E98-9D3E5F4F20F7}" type="pres">
      <dgm:prSet presAssocID="{C8182186-5D21-42C8-A050-B3C8473131E2}" presName="parentText" presStyleLbl="node1" presStyleIdx="1" presStyleCnt="4">
        <dgm:presLayoutVars>
          <dgm:chMax val="0"/>
          <dgm:bulletEnabled val="1"/>
        </dgm:presLayoutVars>
      </dgm:prSet>
      <dgm:spPr/>
    </dgm:pt>
    <dgm:pt modelId="{435F5330-5C70-4DF1-9E0B-EB4CA23FB343}" type="pres">
      <dgm:prSet presAssocID="{9784E010-BFFB-4AC0-B4A5-750715ACA729}" presName="spacer" presStyleCnt="0"/>
      <dgm:spPr/>
    </dgm:pt>
    <dgm:pt modelId="{97F602A4-E933-4804-AD66-6650A45A38EC}" type="pres">
      <dgm:prSet presAssocID="{A330A92B-F287-4AF5-849B-A364A5C74093}" presName="parentText" presStyleLbl="node1" presStyleIdx="2" presStyleCnt="4">
        <dgm:presLayoutVars>
          <dgm:chMax val="0"/>
          <dgm:bulletEnabled val="1"/>
        </dgm:presLayoutVars>
      </dgm:prSet>
      <dgm:spPr/>
    </dgm:pt>
    <dgm:pt modelId="{8DE5C851-412F-47A6-BDC2-FFC1324E8A5C}" type="pres">
      <dgm:prSet presAssocID="{116913B7-82BE-403A-BDA3-AD0D0A8D2B4F}" presName="spacer" presStyleCnt="0"/>
      <dgm:spPr/>
    </dgm:pt>
    <dgm:pt modelId="{FCB146A1-F9EA-44FF-884F-BB38782B5244}" type="pres">
      <dgm:prSet presAssocID="{1B9B339E-3C62-4077-BA6E-B23DAF7A51E0}" presName="parentText" presStyleLbl="node1" presStyleIdx="3" presStyleCnt="4">
        <dgm:presLayoutVars>
          <dgm:chMax val="0"/>
          <dgm:bulletEnabled val="1"/>
        </dgm:presLayoutVars>
      </dgm:prSet>
      <dgm:spPr/>
    </dgm:pt>
  </dgm:ptLst>
  <dgm:cxnLst>
    <dgm:cxn modelId="{DC5ECB0C-4A20-430E-AA1F-791B2B081573}" type="presOf" srcId="{2E1B639E-0E28-47D2-9ECA-4E8ECCE0EC20}" destId="{6EF1F3F2-26C2-4B66-91AB-044C43E8C9FD}" srcOrd="0" destOrd="0" presId="urn:microsoft.com/office/officeart/2005/8/layout/vList2"/>
    <dgm:cxn modelId="{CD62F633-8DAD-4701-8EFA-BE4736F80A0C}" srcId="{10A25435-9EB9-4B6F-A806-ED7680D07C0E}" destId="{C8182186-5D21-42C8-A050-B3C8473131E2}" srcOrd="1" destOrd="0" parTransId="{962056A4-08EA-4656-82D5-DB73F36930FD}" sibTransId="{9784E010-BFFB-4AC0-B4A5-750715ACA729}"/>
    <dgm:cxn modelId="{AE2E3A50-C515-439E-99B1-8952DE4723DA}" type="presOf" srcId="{C8182186-5D21-42C8-A050-B3C8473131E2}" destId="{1958FE01-95FA-4406-9E98-9D3E5F4F20F7}" srcOrd="0" destOrd="0" presId="urn:microsoft.com/office/officeart/2005/8/layout/vList2"/>
    <dgm:cxn modelId="{E1DB54A9-8BBB-47BC-8F1F-8BE4ECEB3DCE}" srcId="{10A25435-9EB9-4B6F-A806-ED7680D07C0E}" destId="{1B9B339E-3C62-4077-BA6E-B23DAF7A51E0}" srcOrd="3" destOrd="0" parTransId="{2A889795-8747-4496-ABC4-764C843D10E3}" sibTransId="{99A5D5BE-1733-4E39-B7B9-428574118707}"/>
    <dgm:cxn modelId="{FF6916AD-9387-4262-8155-B09A4BCE3BF0}" srcId="{10A25435-9EB9-4B6F-A806-ED7680D07C0E}" destId="{A330A92B-F287-4AF5-849B-A364A5C74093}" srcOrd="2" destOrd="0" parTransId="{1F59A9CA-330E-4C4A-937B-C95837148AB2}" sibTransId="{116913B7-82BE-403A-BDA3-AD0D0A8D2B4F}"/>
    <dgm:cxn modelId="{DCB793AD-A65C-4C12-B73B-9CDF114533CC}" type="presOf" srcId="{A330A92B-F287-4AF5-849B-A364A5C74093}" destId="{97F602A4-E933-4804-AD66-6650A45A38EC}" srcOrd="0" destOrd="0" presId="urn:microsoft.com/office/officeart/2005/8/layout/vList2"/>
    <dgm:cxn modelId="{B5D9F2BB-34BB-4028-A2F9-6FD44B861498}" type="presOf" srcId="{1B9B339E-3C62-4077-BA6E-B23DAF7A51E0}" destId="{FCB146A1-F9EA-44FF-884F-BB38782B5244}" srcOrd="0" destOrd="0" presId="urn:microsoft.com/office/officeart/2005/8/layout/vList2"/>
    <dgm:cxn modelId="{E56E6CBC-46EA-4138-9F25-ADCB6C227C17}" type="presOf" srcId="{10A25435-9EB9-4B6F-A806-ED7680D07C0E}" destId="{05F84527-D5AF-4244-A249-F8672FCB9AAC}" srcOrd="0" destOrd="0" presId="urn:microsoft.com/office/officeart/2005/8/layout/vList2"/>
    <dgm:cxn modelId="{9E2E0AE1-D7E8-4641-94DE-3335F1F80261}" srcId="{10A25435-9EB9-4B6F-A806-ED7680D07C0E}" destId="{2E1B639E-0E28-47D2-9ECA-4E8ECCE0EC20}" srcOrd="0" destOrd="0" parTransId="{714BEE16-4B68-480D-90A0-34956319A005}" sibTransId="{FB435DEF-A441-4A5B-A0EC-6939B0A75445}"/>
    <dgm:cxn modelId="{9CC7E618-1592-4D47-93F6-EB6DB4F74981}" type="presParOf" srcId="{05F84527-D5AF-4244-A249-F8672FCB9AAC}" destId="{6EF1F3F2-26C2-4B66-91AB-044C43E8C9FD}" srcOrd="0" destOrd="0" presId="urn:microsoft.com/office/officeart/2005/8/layout/vList2"/>
    <dgm:cxn modelId="{ECB5EAA1-AD9B-4D9F-9624-D0B4E9EEFC4B}" type="presParOf" srcId="{05F84527-D5AF-4244-A249-F8672FCB9AAC}" destId="{65AAA5C9-83E7-4330-8201-8FDCB8C79097}" srcOrd="1" destOrd="0" presId="urn:microsoft.com/office/officeart/2005/8/layout/vList2"/>
    <dgm:cxn modelId="{1F8A2E42-8F58-49C6-9085-8C53EB9C2A54}" type="presParOf" srcId="{05F84527-D5AF-4244-A249-F8672FCB9AAC}" destId="{1958FE01-95FA-4406-9E98-9D3E5F4F20F7}" srcOrd="2" destOrd="0" presId="urn:microsoft.com/office/officeart/2005/8/layout/vList2"/>
    <dgm:cxn modelId="{C7CD1192-5CC2-41E9-BA71-A648FC8D3D92}" type="presParOf" srcId="{05F84527-D5AF-4244-A249-F8672FCB9AAC}" destId="{435F5330-5C70-4DF1-9E0B-EB4CA23FB343}" srcOrd="3" destOrd="0" presId="urn:microsoft.com/office/officeart/2005/8/layout/vList2"/>
    <dgm:cxn modelId="{B8C0D8B1-81E4-4893-BB00-D761259CEAC6}" type="presParOf" srcId="{05F84527-D5AF-4244-A249-F8672FCB9AAC}" destId="{97F602A4-E933-4804-AD66-6650A45A38EC}" srcOrd="4" destOrd="0" presId="urn:microsoft.com/office/officeart/2005/8/layout/vList2"/>
    <dgm:cxn modelId="{650B9CD9-B02E-4B60-AA2C-2BFF97B81FB2}" type="presParOf" srcId="{05F84527-D5AF-4244-A249-F8672FCB9AAC}" destId="{8DE5C851-412F-47A6-BDC2-FFC1324E8A5C}" srcOrd="5" destOrd="0" presId="urn:microsoft.com/office/officeart/2005/8/layout/vList2"/>
    <dgm:cxn modelId="{36AF6F72-6BCD-4F27-BFB4-AAF2AE29AD52}" type="presParOf" srcId="{05F84527-D5AF-4244-A249-F8672FCB9AAC}" destId="{FCB146A1-F9EA-44FF-884F-BB38782B524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58B0E5-FE2F-4B56-BCA2-2751452F6985}"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3E77EBC5-C21E-4CFC-B53A-DB35418E08A9}">
      <dgm:prSet custT="1"/>
      <dgm:spPr/>
      <dgm:t>
        <a:bodyPr/>
        <a:lstStyle/>
        <a:p>
          <a:r>
            <a:rPr lang="en-IN" sz="2800" b="1">
              <a:solidFill>
                <a:schemeClr val="bg1"/>
              </a:solidFill>
            </a:rPr>
            <a:t>Source</a:t>
          </a:r>
          <a:endParaRPr lang="en-US" sz="2800">
            <a:solidFill>
              <a:schemeClr val="bg1"/>
            </a:solidFill>
          </a:endParaRPr>
        </a:p>
      </dgm:t>
    </dgm:pt>
    <dgm:pt modelId="{0A661699-E4C2-4AB8-9BFF-5A976EBF5723}" type="parTrans" cxnId="{C2331070-F4FE-461B-9DAE-62B3FB1770E9}">
      <dgm:prSet/>
      <dgm:spPr/>
      <dgm:t>
        <a:bodyPr/>
        <a:lstStyle/>
        <a:p>
          <a:endParaRPr lang="en-US"/>
        </a:p>
      </dgm:t>
    </dgm:pt>
    <dgm:pt modelId="{2C0A6513-2533-4D03-BFDE-CDEC7306FAF9}" type="sibTrans" cxnId="{C2331070-F4FE-461B-9DAE-62B3FB1770E9}">
      <dgm:prSet/>
      <dgm:spPr/>
      <dgm:t>
        <a:bodyPr/>
        <a:lstStyle/>
        <a:p>
          <a:endParaRPr lang="en-US"/>
        </a:p>
      </dgm:t>
    </dgm:pt>
    <dgm:pt modelId="{E762BF0F-0D8D-4A94-BC1D-9E31AC4DFD2E}">
      <dgm:prSet custT="1"/>
      <dgm:spPr/>
      <dgm:t>
        <a:bodyPr/>
        <a:lstStyle/>
        <a:p>
          <a:r>
            <a:rPr lang="en-US" sz="1600">
              <a:solidFill>
                <a:schemeClr val="bg1"/>
              </a:solidFill>
            </a:rPr>
            <a:t>The analysis will be based 2021 Kaggle Machine Learning &amp; Data Science Survey dataset obtained from Kaggle.</a:t>
          </a:r>
        </a:p>
      </dgm:t>
    </dgm:pt>
    <dgm:pt modelId="{A842CFAE-DB48-4BB0-8082-481C613382E6}" type="parTrans" cxnId="{81FABE0C-1E8D-472A-95E9-92170BCD34AA}">
      <dgm:prSet/>
      <dgm:spPr/>
      <dgm:t>
        <a:bodyPr/>
        <a:lstStyle/>
        <a:p>
          <a:endParaRPr lang="en-US"/>
        </a:p>
      </dgm:t>
    </dgm:pt>
    <dgm:pt modelId="{F2786B74-7F58-4DFB-BB20-915AAB452E5E}" type="sibTrans" cxnId="{81FABE0C-1E8D-472A-95E9-92170BCD34AA}">
      <dgm:prSet/>
      <dgm:spPr/>
      <dgm:t>
        <a:bodyPr/>
        <a:lstStyle/>
        <a:p>
          <a:endParaRPr lang="en-US"/>
        </a:p>
      </dgm:t>
    </dgm:pt>
    <dgm:pt modelId="{952D1F0B-9610-40E5-B0BE-310D41F96D5C}">
      <dgm:prSet custT="1"/>
      <dgm:spPr/>
      <dgm:t>
        <a:bodyPr/>
        <a:lstStyle/>
        <a:p>
          <a:r>
            <a:rPr lang="en-US" sz="1600">
              <a:solidFill>
                <a:schemeClr val="bg1"/>
              </a:solidFill>
            </a:rPr>
            <a:t>The dataset included data for the year 2021</a:t>
          </a:r>
          <a:r>
            <a:rPr lang="en-US" sz="1600">
              <a:solidFill>
                <a:schemeClr val="tx1"/>
              </a:solidFill>
            </a:rPr>
            <a:t>.</a:t>
          </a:r>
        </a:p>
      </dgm:t>
    </dgm:pt>
    <dgm:pt modelId="{9D83D842-17A6-4C7B-9F41-B7F35A544CA0}" type="parTrans" cxnId="{B0F4E0EB-CF3E-4F04-AE96-D8A74B44A6CF}">
      <dgm:prSet/>
      <dgm:spPr/>
      <dgm:t>
        <a:bodyPr/>
        <a:lstStyle/>
        <a:p>
          <a:endParaRPr lang="en-US"/>
        </a:p>
      </dgm:t>
    </dgm:pt>
    <dgm:pt modelId="{E0AB1E14-EEA2-4110-ADEE-D0D9EC950278}" type="sibTrans" cxnId="{B0F4E0EB-CF3E-4F04-AE96-D8A74B44A6CF}">
      <dgm:prSet/>
      <dgm:spPr/>
      <dgm:t>
        <a:bodyPr/>
        <a:lstStyle/>
        <a:p>
          <a:endParaRPr lang="en-US"/>
        </a:p>
      </dgm:t>
    </dgm:pt>
    <dgm:pt modelId="{4D656C7F-F0A3-4619-AFBA-D0CAB991C5F2}">
      <dgm:prSet/>
      <dgm:spPr/>
      <dgm:t>
        <a:bodyPr/>
        <a:lstStyle/>
        <a:p>
          <a:r>
            <a:rPr lang="en-US">
              <a:solidFill>
                <a:schemeClr val="bg1"/>
              </a:solidFill>
            </a:rPr>
            <a:t>The Link of the Dataset </a:t>
          </a:r>
          <a:r>
            <a:rPr lang="en-IN">
              <a:solidFill>
                <a:srgbClr val="FF0000"/>
              </a:solidFill>
              <a:hlinkClick xmlns:r="http://schemas.openxmlformats.org/officeDocument/2006/relationships" r:id="rId1">
                <a:extLst>
                  <a:ext uri="{A12FA001-AC4F-418D-AE19-62706E023703}">
                    <ahyp:hlinkClr xmlns:ahyp="http://schemas.microsoft.com/office/drawing/2018/hyperlinkcolor" val="tx"/>
                  </a:ext>
                </a:extLst>
              </a:hlinkClick>
            </a:rPr>
            <a:t>https://www.kaggle.com/c/kaggle-survey-2021/data</a:t>
          </a:r>
          <a:r>
            <a:rPr lang="en-IN">
              <a:solidFill>
                <a:srgbClr val="FF0000"/>
              </a:solidFill>
            </a:rPr>
            <a:t>.</a:t>
          </a:r>
          <a:endParaRPr lang="en-US">
            <a:solidFill>
              <a:srgbClr val="FF0000"/>
            </a:solidFill>
          </a:endParaRPr>
        </a:p>
      </dgm:t>
    </dgm:pt>
    <dgm:pt modelId="{CA67B1BD-1960-4735-9E30-80CFC74B0A67}" type="parTrans" cxnId="{AFCA5174-7743-4470-8529-656ED7107D3B}">
      <dgm:prSet/>
      <dgm:spPr/>
      <dgm:t>
        <a:bodyPr/>
        <a:lstStyle/>
        <a:p>
          <a:endParaRPr lang="en-US"/>
        </a:p>
      </dgm:t>
    </dgm:pt>
    <dgm:pt modelId="{F3EAF892-887A-4D48-9DF3-E28E015F5B82}" type="sibTrans" cxnId="{AFCA5174-7743-4470-8529-656ED7107D3B}">
      <dgm:prSet/>
      <dgm:spPr/>
      <dgm:t>
        <a:bodyPr/>
        <a:lstStyle/>
        <a:p>
          <a:endParaRPr lang="en-US"/>
        </a:p>
      </dgm:t>
    </dgm:pt>
    <dgm:pt modelId="{29B5D371-19C1-4DF5-8252-31CB19D8A55B}" type="pres">
      <dgm:prSet presAssocID="{6158B0E5-FE2F-4B56-BCA2-2751452F6985}" presName="linearFlow" presStyleCnt="0">
        <dgm:presLayoutVars>
          <dgm:resizeHandles val="exact"/>
        </dgm:presLayoutVars>
      </dgm:prSet>
      <dgm:spPr/>
    </dgm:pt>
    <dgm:pt modelId="{0327E5C3-EC39-4112-8FA6-51A2151AB6B3}" type="pres">
      <dgm:prSet presAssocID="{3E77EBC5-C21E-4CFC-B53A-DB35418E08A9}" presName="node" presStyleLbl="node1" presStyleIdx="0" presStyleCnt="2">
        <dgm:presLayoutVars>
          <dgm:bulletEnabled val="1"/>
        </dgm:presLayoutVars>
      </dgm:prSet>
      <dgm:spPr/>
    </dgm:pt>
    <dgm:pt modelId="{65ADA507-16DE-42B2-BC9D-192923C113C7}" type="pres">
      <dgm:prSet presAssocID="{2C0A6513-2533-4D03-BFDE-CDEC7306FAF9}" presName="sibTrans" presStyleLbl="sibTrans2D1" presStyleIdx="0" presStyleCnt="1"/>
      <dgm:spPr/>
    </dgm:pt>
    <dgm:pt modelId="{C30F289C-345F-4227-9734-CDF0C9D05734}" type="pres">
      <dgm:prSet presAssocID="{2C0A6513-2533-4D03-BFDE-CDEC7306FAF9}" presName="connectorText" presStyleLbl="sibTrans2D1" presStyleIdx="0" presStyleCnt="1"/>
      <dgm:spPr/>
    </dgm:pt>
    <dgm:pt modelId="{28ACBE98-DEE0-4914-BBE9-CFD94E2DBBD4}" type="pres">
      <dgm:prSet presAssocID="{4D656C7F-F0A3-4619-AFBA-D0CAB991C5F2}" presName="node" presStyleLbl="node1" presStyleIdx="1" presStyleCnt="2">
        <dgm:presLayoutVars>
          <dgm:bulletEnabled val="1"/>
        </dgm:presLayoutVars>
      </dgm:prSet>
      <dgm:spPr/>
    </dgm:pt>
  </dgm:ptLst>
  <dgm:cxnLst>
    <dgm:cxn modelId="{BCE60504-1E02-4FE5-B79A-86E0B8D6E801}" type="presOf" srcId="{E762BF0F-0D8D-4A94-BC1D-9E31AC4DFD2E}" destId="{0327E5C3-EC39-4112-8FA6-51A2151AB6B3}" srcOrd="0" destOrd="1" presId="urn:microsoft.com/office/officeart/2005/8/layout/process2"/>
    <dgm:cxn modelId="{7848A905-1C5D-4207-8D13-0AA4FFFD66DA}" type="presOf" srcId="{6158B0E5-FE2F-4B56-BCA2-2751452F6985}" destId="{29B5D371-19C1-4DF5-8252-31CB19D8A55B}" srcOrd="0" destOrd="0" presId="urn:microsoft.com/office/officeart/2005/8/layout/process2"/>
    <dgm:cxn modelId="{81FABE0C-1E8D-472A-95E9-92170BCD34AA}" srcId="{3E77EBC5-C21E-4CFC-B53A-DB35418E08A9}" destId="{E762BF0F-0D8D-4A94-BC1D-9E31AC4DFD2E}" srcOrd="0" destOrd="0" parTransId="{A842CFAE-DB48-4BB0-8082-481C613382E6}" sibTransId="{F2786B74-7F58-4DFB-BB20-915AAB452E5E}"/>
    <dgm:cxn modelId="{2A989141-2ABC-4500-9D3B-6E4CA021E484}" type="presOf" srcId="{2C0A6513-2533-4D03-BFDE-CDEC7306FAF9}" destId="{65ADA507-16DE-42B2-BC9D-192923C113C7}" srcOrd="0" destOrd="0" presId="urn:microsoft.com/office/officeart/2005/8/layout/process2"/>
    <dgm:cxn modelId="{54566D45-540F-43E6-B9A0-DA23C14CDE40}" type="presOf" srcId="{952D1F0B-9610-40E5-B0BE-310D41F96D5C}" destId="{0327E5C3-EC39-4112-8FA6-51A2151AB6B3}" srcOrd="0" destOrd="2" presId="urn:microsoft.com/office/officeart/2005/8/layout/process2"/>
    <dgm:cxn modelId="{C2331070-F4FE-461B-9DAE-62B3FB1770E9}" srcId="{6158B0E5-FE2F-4B56-BCA2-2751452F6985}" destId="{3E77EBC5-C21E-4CFC-B53A-DB35418E08A9}" srcOrd="0" destOrd="0" parTransId="{0A661699-E4C2-4AB8-9BFF-5A976EBF5723}" sibTransId="{2C0A6513-2533-4D03-BFDE-CDEC7306FAF9}"/>
    <dgm:cxn modelId="{4E5E1D51-FFA0-4748-B528-5540CCDB7FC1}" type="presOf" srcId="{2C0A6513-2533-4D03-BFDE-CDEC7306FAF9}" destId="{C30F289C-345F-4227-9734-CDF0C9D05734}" srcOrd="1" destOrd="0" presId="urn:microsoft.com/office/officeart/2005/8/layout/process2"/>
    <dgm:cxn modelId="{AFCA5174-7743-4470-8529-656ED7107D3B}" srcId="{6158B0E5-FE2F-4B56-BCA2-2751452F6985}" destId="{4D656C7F-F0A3-4619-AFBA-D0CAB991C5F2}" srcOrd="1" destOrd="0" parTransId="{CA67B1BD-1960-4735-9E30-80CFC74B0A67}" sibTransId="{F3EAF892-887A-4D48-9DF3-E28E015F5B82}"/>
    <dgm:cxn modelId="{BAAF9F55-4D29-4F9C-84CE-569A95706A17}" type="presOf" srcId="{3E77EBC5-C21E-4CFC-B53A-DB35418E08A9}" destId="{0327E5C3-EC39-4112-8FA6-51A2151AB6B3}" srcOrd="0" destOrd="0" presId="urn:microsoft.com/office/officeart/2005/8/layout/process2"/>
    <dgm:cxn modelId="{12F3D08B-ECD1-4BE5-8929-2D8C29955FE9}" type="presOf" srcId="{4D656C7F-F0A3-4619-AFBA-D0CAB991C5F2}" destId="{28ACBE98-DEE0-4914-BBE9-CFD94E2DBBD4}" srcOrd="0" destOrd="0" presId="urn:microsoft.com/office/officeart/2005/8/layout/process2"/>
    <dgm:cxn modelId="{B0F4E0EB-CF3E-4F04-AE96-D8A74B44A6CF}" srcId="{3E77EBC5-C21E-4CFC-B53A-DB35418E08A9}" destId="{952D1F0B-9610-40E5-B0BE-310D41F96D5C}" srcOrd="1" destOrd="0" parTransId="{9D83D842-17A6-4C7B-9F41-B7F35A544CA0}" sibTransId="{E0AB1E14-EEA2-4110-ADEE-D0D9EC950278}"/>
    <dgm:cxn modelId="{FCE5076A-D1C5-4116-A387-AE1DA9792784}" type="presParOf" srcId="{29B5D371-19C1-4DF5-8252-31CB19D8A55B}" destId="{0327E5C3-EC39-4112-8FA6-51A2151AB6B3}" srcOrd="0" destOrd="0" presId="urn:microsoft.com/office/officeart/2005/8/layout/process2"/>
    <dgm:cxn modelId="{138BC9E3-0625-49DB-9E72-FF0F97F4E522}" type="presParOf" srcId="{29B5D371-19C1-4DF5-8252-31CB19D8A55B}" destId="{65ADA507-16DE-42B2-BC9D-192923C113C7}" srcOrd="1" destOrd="0" presId="urn:microsoft.com/office/officeart/2005/8/layout/process2"/>
    <dgm:cxn modelId="{F0C26C1A-A5CE-404E-B764-1865CB631CF0}" type="presParOf" srcId="{65ADA507-16DE-42B2-BC9D-192923C113C7}" destId="{C30F289C-345F-4227-9734-CDF0C9D05734}" srcOrd="0" destOrd="0" presId="urn:microsoft.com/office/officeart/2005/8/layout/process2"/>
    <dgm:cxn modelId="{41F4F245-C996-4773-AAF2-B4D3A847383C}" type="presParOf" srcId="{29B5D371-19C1-4DF5-8252-31CB19D8A55B}" destId="{28ACBE98-DEE0-4914-BBE9-CFD94E2DBBD4}"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C3ECD5-D972-4E23-8CC5-C6A0D72B802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2EEA711-2E58-4DC4-A67F-17F9801D5979}">
      <dgm:prSet/>
      <dgm:spPr/>
      <dgm:t>
        <a:bodyPr/>
        <a:lstStyle/>
        <a:p>
          <a:r>
            <a:rPr lang="en-US" b="0" i="0">
              <a:latin typeface="Calibri"/>
              <a:cs typeface="Calibri"/>
            </a:rPr>
            <a:t>This dataset is taken from industry-wide survey that presents a truly comprehensive view of the state of data science and machine learning.</a:t>
          </a:r>
          <a:endParaRPr lang="en-US">
            <a:latin typeface="Calibri"/>
            <a:cs typeface="Calibri"/>
          </a:endParaRPr>
        </a:p>
      </dgm:t>
    </dgm:pt>
    <dgm:pt modelId="{03BBE03F-AE38-4B7F-A22E-85E1AEAB48EB}" type="parTrans" cxnId="{D91202D0-A487-4C8C-AE30-23679D3D7099}">
      <dgm:prSet/>
      <dgm:spPr/>
      <dgm:t>
        <a:bodyPr/>
        <a:lstStyle/>
        <a:p>
          <a:endParaRPr lang="en-US"/>
        </a:p>
      </dgm:t>
    </dgm:pt>
    <dgm:pt modelId="{CBF514B3-94F6-438C-ABC5-1B6EC5086C87}" type="sibTrans" cxnId="{D91202D0-A487-4C8C-AE30-23679D3D7099}">
      <dgm:prSet/>
      <dgm:spPr/>
      <dgm:t>
        <a:bodyPr/>
        <a:lstStyle/>
        <a:p>
          <a:endParaRPr lang="en-US"/>
        </a:p>
      </dgm:t>
    </dgm:pt>
    <dgm:pt modelId="{CABE3008-4583-4E08-B1DE-921B5DD327BE}">
      <dgm:prSet/>
      <dgm:spPr/>
      <dgm:t>
        <a:bodyPr/>
        <a:lstStyle/>
        <a:p>
          <a:r>
            <a:rPr lang="en-US" b="0" i="0">
              <a:latin typeface="Calibri"/>
              <a:cs typeface="Calibri"/>
            </a:rPr>
            <a:t>The survey was live from 09/01/2021 to 10/04/2021</a:t>
          </a:r>
          <a:endParaRPr lang="en-US">
            <a:latin typeface="Calibri"/>
            <a:cs typeface="Calibri"/>
          </a:endParaRPr>
        </a:p>
      </dgm:t>
    </dgm:pt>
    <dgm:pt modelId="{26F8EE8A-DBFA-4D89-A197-5BBA3FB94511}" type="parTrans" cxnId="{9005F612-1434-46DA-95D5-39D9F9F96CA6}">
      <dgm:prSet/>
      <dgm:spPr/>
      <dgm:t>
        <a:bodyPr/>
        <a:lstStyle/>
        <a:p>
          <a:endParaRPr lang="en-US"/>
        </a:p>
      </dgm:t>
    </dgm:pt>
    <dgm:pt modelId="{47683D19-0845-4843-913E-080476FBBE9A}" type="sibTrans" cxnId="{9005F612-1434-46DA-95D5-39D9F9F96CA6}">
      <dgm:prSet/>
      <dgm:spPr/>
      <dgm:t>
        <a:bodyPr/>
        <a:lstStyle/>
        <a:p>
          <a:endParaRPr lang="en-US"/>
        </a:p>
      </dgm:t>
    </dgm:pt>
    <dgm:pt modelId="{54580C81-3AF6-41AF-B5D1-CB2CE39ED9E4}">
      <dgm:prSet phldr="0"/>
      <dgm:spPr/>
      <dgm:t>
        <a:bodyPr/>
        <a:lstStyle/>
        <a:p>
          <a:pPr algn="l" rtl="0"/>
          <a:r>
            <a:rPr lang="en-US" dirty="0">
              <a:latin typeface="Calibri"/>
              <a:cs typeface="Calibri"/>
            </a:rPr>
            <a:t>The 2021 Kaggle DS &amp; ML Survey received 25,973 usable responses from participants in 171 different countries and territories.</a:t>
          </a:r>
        </a:p>
      </dgm:t>
    </dgm:pt>
    <dgm:pt modelId="{C9D8AD5E-ECCF-40FE-A7B4-89E4C6C2D8D7}" type="parTrans" cxnId="{3DE40C42-4A7C-40C6-A5B0-F309F5332EDD}">
      <dgm:prSet/>
      <dgm:spPr/>
    </dgm:pt>
    <dgm:pt modelId="{1F0EDACB-BA72-4036-AE03-4AE02041EB72}" type="sibTrans" cxnId="{3DE40C42-4A7C-40C6-A5B0-F309F5332EDD}">
      <dgm:prSet/>
      <dgm:spPr/>
    </dgm:pt>
    <dgm:pt modelId="{13F19CF8-9AC3-4295-94EB-6DECC3F2A042}" type="pres">
      <dgm:prSet presAssocID="{6DC3ECD5-D972-4E23-8CC5-C6A0D72B8023}" presName="hierChild1" presStyleCnt="0">
        <dgm:presLayoutVars>
          <dgm:chPref val="1"/>
          <dgm:dir/>
          <dgm:animOne val="branch"/>
          <dgm:animLvl val="lvl"/>
          <dgm:resizeHandles/>
        </dgm:presLayoutVars>
      </dgm:prSet>
      <dgm:spPr/>
    </dgm:pt>
    <dgm:pt modelId="{E46A103E-6E42-4014-868B-CA79FCAFD232}" type="pres">
      <dgm:prSet presAssocID="{B2EEA711-2E58-4DC4-A67F-17F9801D5979}" presName="hierRoot1" presStyleCnt="0"/>
      <dgm:spPr/>
    </dgm:pt>
    <dgm:pt modelId="{C0D748C1-98C3-475D-9FDE-2C5F7837A119}" type="pres">
      <dgm:prSet presAssocID="{B2EEA711-2E58-4DC4-A67F-17F9801D5979}" presName="composite" presStyleCnt="0"/>
      <dgm:spPr/>
    </dgm:pt>
    <dgm:pt modelId="{9904F20F-90C8-46DC-AAD1-BAEEC3C58109}" type="pres">
      <dgm:prSet presAssocID="{B2EEA711-2E58-4DC4-A67F-17F9801D5979}" presName="background" presStyleLbl="node0" presStyleIdx="0" presStyleCnt="3"/>
      <dgm:spPr/>
    </dgm:pt>
    <dgm:pt modelId="{5DAEAE4A-4807-4DFD-AE0B-F51C6E8FB6DD}" type="pres">
      <dgm:prSet presAssocID="{B2EEA711-2E58-4DC4-A67F-17F9801D5979}" presName="text" presStyleLbl="fgAcc0" presStyleIdx="0" presStyleCnt="3">
        <dgm:presLayoutVars>
          <dgm:chPref val="3"/>
        </dgm:presLayoutVars>
      </dgm:prSet>
      <dgm:spPr/>
    </dgm:pt>
    <dgm:pt modelId="{1D8E1B43-C99F-404C-BEC0-A938EE12B477}" type="pres">
      <dgm:prSet presAssocID="{B2EEA711-2E58-4DC4-A67F-17F9801D5979}" presName="hierChild2" presStyleCnt="0"/>
      <dgm:spPr/>
    </dgm:pt>
    <dgm:pt modelId="{802430DC-ABD0-470E-B8D4-45F7646FB8ED}" type="pres">
      <dgm:prSet presAssocID="{CABE3008-4583-4E08-B1DE-921B5DD327BE}" presName="hierRoot1" presStyleCnt="0"/>
      <dgm:spPr/>
    </dgm:pt>
    <dgm:pt modelId="{00B63A7B-E48D-4DD4-9B66-6F5E0F2DC1A1}" type="pres">
      <dgm:prSet presAssocID="{CABE3008-4583-4E08-B1DE-921B5DD327BE}" presName="composite" presStyleCnt="0"/>
      <dgm:spPr/>
    </dgm:pt>
    <dgm:pt modelId="{F9456C0D-7CF5-4946-BAB4-62C32BA7F6A2}" type="pres">
      <dgm:prSet presAssocID="{CABE3008-4583-4E08-B1DE-921B5DD327BE}" presName="background" presStyleLbl="node0" presStyleIdx="1" presStyleCnt="3"/>
      <dgm:spPr/>
    </dgm:pt>
    <dgm:pt modelId="{49921C74-8293-47E5-BCA7-F8FD1AC2EFD3}" type="pres">
      <dgm:prSet presAssocID="{CABE3008-4583-4E08-B1DE-921B5DD327BE}" presName="text" presStyleLbl="fgAcc0" presStyleIdx="1" presStyleCnt="3">
        <dgm:presLayoutVars>
          <dgm:chPref val="3"/>
        </dgm:presLayoutVars>
      </dgm:prSet>
      <dgm:spPr/>
    </dgm:pt>
    <dgm:pt modelId="{49543767-EDBE-456F-9C50-B17AD62627B5}" type="pres">
      <dgm:prSet presAssocID="{CABE3008-4583-4E08-B1DE-921B5DD327BE}" presName="hierChild2" presStyleCnt="0"/>
      <dgm:spPr/>
    </dgm:pt>
    <dgm:pt modelId="{ADA6541A-26F2-4858-BBFB-97DDDCFA0127}" type="pres">
      <dgm:prSet presAssocID="{54580C81-3AF6-41AF-B5D1-CB2CE39ED9E4}" presName="hierRoot1" presStyleCnt="0"/>
      <dgm:spPr/>
    </dgm:pt>
    <dgm:pt modelId="{64C0AD35-2631-4227-AF18-EC078B1925F0}" type="pres">
      <dgm:prSet presAssocID="{54580C81-3AF6-41AF-B5D1-CB2CE39ED9E4}" presName="composite" presStyleCnt="0"/>
      <dgm:spPr/>
    </dgm:pt>
    <dgm:pt modelId="{E3344E6A-326E-48A8-9971-48205C1C865E}" type="pres">
      <dgm:prSet presAssocID="{54580C81-3AF6-41AF-B5D1-CB2CE39ED9E4}" presName="background" presStyleLbl="node0" presStyleIdx="2" presStyleCnt="3"/>
      <dgm:spPr/>
    </dgm:pt>
    <dgm:pt modelId="{6D03723B-8B19-4ACD-9D78-FB10BF76BDE7}" type="pres">
      <dgm:prSet presAssocID="{54580C81-3AF6-41AF-B5D1-CB2CE39ED9E4}" presName="text" presStyleLbl="fgAcc0" presStyleIdx="2" presStyleCnt="3">
        <dgm:presLayoutVars>
          <dgm:chPref val="3"/>
        </dgm:presLayoutVars>
      </dgm:prSet>
      <dgm:spPr/>
    </dgm:pt>
    <dgm:pt modelId="{89302E94-41AC-4D7A-98D4-67A43BAB4EC6}" type="pres">
      <dgm:prSet presAssocID="{54580C81-3AF6-41AF-B5D1-CB2CE39ED9E4}" presName="hierChild2" presStyleCnt="0"/>
      <dgm:spPr/>
    </dgm:pt>
  </dgm:ptLst>
  <dgm:cxnLst>
    <dgm:cxn modelId="{9005F612-1434-46DA-95D5-39D9F9F96CA6}" srcId="{6DC3ECD5-D972-4E23-8CC5-C6A0D72B8023}" destId="{CABE3008-4583-4E08-B1DE-921B5DD327BE}" srcOrd="1" destOrd="0" parTransId="{26F8EE8A-DBFA-4D89-A197-5BBA3FB94511}" sibTransId="{47683D19-0845-4843-913E-080476FBBE9A}"/>
    <dgm:cxn modelId="{0D530828-D3A5-4B86-B004-200A0ECB412B}" type="presOf" srcId="{CABE3008-4583-4E08-B1DE-921B5DD327BE}" destId="{49921C74-8293-47E5-BCA7-F8FD1AC2EFD3}" srcOrd="0" destOrd="0" presId="urn:microsoft.com/office/officeart/2005/8/layout/hierarchy1"/>
    <dgm:cxn modelId="{3DE40C42-4A7C-40C6-A5B0-F309F5332EDD}" srcId="{6DC3ECD5-D972-4E23-8CC5-C6A0D72B8023}" destId="{54580C81-3AF6-41AF-B5D1-CB2CE39ED9E4}" srcOrd="2" destOrd="0" parTransId="{C9D8AD5E-ECCF-40FE-A7B4-89E4C6C2D8D7}" sibTransId="{1F0EDACB-BA72-4036-AE03-4AE02041EB72}"/>
    <dgm:cxn modelId="{0030749D-0CCF-455A-B9FD-6AC5B691B7F7}" type="presOf" srcId="{6DC3ECD5-D972-4E23-8CC5-C6A0D72B8023}" destId="{13F19CF8-9AC3-4295-94EB-6DECC3F2A042}" srcOrd="0" destOrd="0" presId="urn:microsoft.com/office/officeart/2005/8/layout/hierarchy1"/>
    <dgm:cxn modelId="{750D539E-35D8-41F5-B52F-3ECEF416DBF7}" type="presOf" srcId="{B2EEA711-2E58-4DC4-A67F-17F9801D5979}" destId="{5DAEAE4A-4807-4DFD-AE0B-F51C6E8FB6DD}" srcOrd="0" destOrd="0" presId="urn:microsoft.com/office/officeart/2005/8/layout/hierarchy1"/>
    <dgm:cxn modelId="{D91202D0-A487-4C8C-AE30-23679D3D7099}" srcId="{6DC3ECD5-D972-4E23-8CC5-C6A0D72B8023}" destId="{B2EEA711-2E58-4DC4-A67F-17F9801D5979}" srcOrd="0" destOrd="0" parTransId="{03BBE03F-AE38-4B7F-A22E-85E1AEAB48EB}" sibTransId="{CBF514B3-94F6-438C-ABC5-1B6EC5086C87}"/>
    <dgm:cxn modelId="{1DB6C8D4-B82D-49A6-9BBE-F56D55F4C35B}" type="presOf" srcId="{54580C81-3AF6-41AF-B5D1-CB2CE39ED9E4}" destId="{6D03723B-8B19-4ACD-9D78-FB10BF76BDE7}" srcOrd="0" destOrd="0" presId="urn:microsoft.com/office/officeart/2005/8/layout/hierarchy1"/>
    <dgm:cxn modelId="{91E78087-8D73-4B41-80E8-03DEC49B2318}" type="presParOf" srcId="{13F19CF8-9AC3-4295-94EB-6DECC3F2A042}" destId="{E46A103E-6E42-4014-868B-CA79FCAFD232}" srcOrd="0" destOrd="0" presId="urn:microsoft.com/office/officeart/2005/8/layout/hierarchy1"/>
    <dgm:cxn modelId="{6D43EDEE-B333-4CE1-A628-3B11A93BE9AE}" type="presParOf" srcId="{E46A103E-6E42-4014-868B-CA79FCAFD232}" destId="{C0D748C1-98C3-475D-9FDE-2C5F7837A119}" srcOrd="0" destOrd="0" presId="urn:microsoft.com/office/officeart/2005/8/layout/hierarchy1"/>
    <dgm:cxn modelId="{C25C954A-44B8-4214-A8E2-B8F1A7F25E5C}" type="presParOf" srcId="{C0D748C1-98C3-475D-9FDE-2C5F7837A119}" destId="{9904F20F-90C8-46DC-AAD1-BAEEC3C58109}" srcOrd="0" destOrd="0" presId="urn:microsoft.com/office/officeart/2005/8/layout/hierarchy1"/>
    <dgm:cxn modelId="{EE345012-6140-4673-9454-560699EE9769}" type="presParOf" srcId="{C0D748C1-98C3-475D-9FDE-2C5F7837A119}" destId="{5DAEAE4A-4807-4DFD-AE0B-F51C6E8FB6DD}" srcOrd="1" destOrd="0" presId="urn:microsoft.com/office/officeart/2005/8/layout/hierarchy1"/>
    <dgm:cxn modelId="{ACF26C4D-874E-487E-B16E-59983941FE28}" type="presParOf" srcId="{E46A103E-6E42-4014-868B-CA79FCAFD232}" destId="{1D8E1B43-C99F-404C-BEC0-A938EE12B477}" srcOrd="1" destOrd="0" presId="urn:microsoft.com/office/officeart/2005/8/layout/hierarchy1"/>
    <dgm:cxn modelId="{B6B142EC-DA36-424E-BA4D-EFB437019FE8}" type="presParOf" srcId="{13F19CF8-9AC3-4295-94EB-6DECC3F2A042}" destId="{802430DC-ABD0-470E-B8D4-45F7646FB8ED}" srcOrd="1" destOrd="0" presId="urn:microsoft.com/office/officeart/2005/8/layout/hierarchy1"/>
    <dgm:cxn modelId="{1AC0B9A0-1C4B-4DDA-AF37-ADF4079A096D}" type="presParOf" srcId="{802430DC-ABD0-470E-B8D4-45F7646FB8ED}" destId="{00B63A7B-E48D-4DD4-9B66-6F5E0F2DC1A1}" srcOrd="0" destOrd="0" presId="urn:microsoft.com/office/officeart/2005/8/layout/hierarchy1"/>
    <dgm:cxn modelId="{0B959DE2-EDF5-4D04-92D9-BB9F67056DCF}" type="presParOf" srcId="{00B63A7B-E48D-4DD4-9B66-6F5E0F2DC1A1}" destId="{F9456C0D-7CF5-4946-BAB4-62C32BA7F6A2}" srcOrd="0" destOrd="0" presId="urn:microsoft.com/office/officeart/2005/8/layout/hierarchy1"/>
    <dgm:cxn modelId="{976EC2A5-7169-4BEF-B547-77E618713D35}" type="presParOf" srcId="{00B63A7B-E48D-4DD4-9B66-6F5E0F2DC1A1}" destId="{49921C74-8293-47E5-BCA7-F8FD1AC2EFD3}" srcOrd="1" destOrd="0" presId="urn:microsoft.com/office/officeart/2005/8/layout/hierarchy1"/>
    <dgm:cxn modelId="{FBCC372B-9219-4DA2-A656-BA7BAB1B9D93}" type="presParOf" srcId="{802430DC-ABD0-470E-B8D4-45F7646FB8ED}" destId="{49543767-EDBE-456F-9C50-B17AD62627B5}" srcOrd="1" destOrd="0" presId="urn:microsoft.com/office/officeart/2005/8/layout/hierarchy1"/>
    <dgm:cxn modelId="{E165021D-E51C-45B9-A669-00EC585B70D6}" type="presParOf" srcId="{13F19CF8-9AC3-4295-94EB-6DECC3F2A042}" destId="{ADA6541A-26F2-4858-BBFB-97DDDCFA0127}" srcOrd="2" destOrd="0" presId="urn:microsoft.com/office/officeart/2005/8/layout/hierarchy1"/>
    <dgm:cxn modelId="{5F6E7C2B-F953-4CD1-96DC-1DEE306B262F}" type="presParOf" srcId="{ADA6541A-26F2-4858-BBFB-97DDDCFA0127}" destId="{64C0AD35-2631-4227-AF18-EC078B1925F0}" srcOrd="0" destOrd="0" presId="urn:microsoft.com/office/officeart/2005/8/layout/hierarchy1"/>
    <dgm:cxn modelId="{B6283C9B-71A5-4A1E-95D7-A6AB7E4AB63F}" type="presParOf" srcId="{64C0AD35-2631-4227-AF18-EC078B1925F0}" destId="{E3344E6A-326E-48A8-9971-48205C1C865E}" srcOrd="0" destOrd="0" presId="urn:microsoft.com/office/officeart/2005/8/layout/hierarchy1"/>
    <dgm:cxn modelId="{D420A4D5-2F43-40EB-BEE5-2D4D58763967}" type="presParOf" srcId="{64C0AD35-2631-4227-AF18-EC078B1925F0}" destId="{6D03723B-8B19-4ACD-9D78-FB10BF76BDE7}" srcOrd="1" destOrd="0" presId="urn:microsoft.com/office/officeart/2005/8/layout/hierarchy1"/>
    <dgm:cxn modelId="{FFB9B24B-C0B0-4484-A981-3CC5F140FA66}" type="presParOf" srcId="{ADA6541A-26F2-4858-BBFB-97DDDCFA0127}" destId="{89302E94-41AC-4D7A-98D4-67A43BAB4E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B4C967-C78D-4D4F-A678-A6218F31EC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E39F242-FAE5-4AF4-BE28-65245F383804}">
      <dgm:prSet/>
      <dgm:spPr/>
      <dgm:t>
        <a:bodyPr/>
        <a:lstStyle/>
        <a:p>
          <a:r>
            <a:rPr lang="en-IN">
              <a:latin typeface="Calibri"/>
              <a:cs typeface="Calibri"/>
            </a:rPr>
            <a:t>The data is collected from the survey conducted by Kaggle</a:t>
          </a:r>
          <a:endParaRPr lang="en-US">
            <a:latin typeface="Calibri"/>
            <a:cs typeface="Calibri"/>
          </a:endParaRPr>
        </a:p>
      </dgm:t>
    </dgm:pt>
    <dgm:pt modelId="{572F9986-B934-46B7-BE93-AD0DBBB35DA1}" type="parTrans" cxnId="{CB7BC0BF-9B46-4C14-AA47-797548C9A274}">
      <dgm:prSet/>
      <dgm:spPr/>
      <dgm:t>
        <a:bodyPr/>
        <a:lstStyle/>
        <a:p>
          <a:endParaRPr lang="en-US"/>
        </a:p>
      </dgm:t>
    </dgm:pt>
    <dgm:pt modelId="{3A536817-EBC9-41DF-892C-7ACDAEC72218}" type="sibTrans" cxnId="{CB7BC0BF-9B46-4C14-AA47-797548C9A274}">
      <dgm:prSet/>
      <dgm:spPr/>
      <dgm:t>
        <a:bodyPr/>
        <a:lstStyle/>
        <a:p>
          <a:endParaRPr lang="en-US"/>
        </a:p>
      </dgm:t>
    </dgm:pt>
    <dgm:pt modelId="{AE75F852-08E9-4B30-B7FF-822ABDF419D5}">
      <dgm:prSet/>
      <dgm:spPr/>
      <dgm:t>
        <a:bodyPr/>
        <a:lstStyle/>
        <a:p>
          <a:r>
            <a:rPr lang="en-US">
              <a:latin typeface="Calibri"/>
              <a:cs typeface="Calibri"/>
            </a:rPr>
            <a:t>This is their 5th year conducting an in-depth user survey &amp; publicly sharing the results.</a:t>
          </a:r>
        </a:p>
      </dgm:t>
    </dgm:pt>
    <dgm:pt modelId="{14A318E7-6068-4F78-887E-133F95265B0F}" type="parTrans" cxnId="{90488689-E85C-4BA8-8DA9-DB45024F1946}">
      <dgm:prSet/>
      <dgm:spPr/>
      <dgm:t>
        <a:bodyPr/>
        <a:lstStyle/>
        <a:p>
          <a:endParaRPr lang="en-US"/>
        </a:p>
      </dgm:t>
    </dgm:pt>
    <dgm:pt modelId="{7F1737B4-E59B-4C5E-9102-90AF6FCAF9FB}" type="sibTrans" cxnId="{90488689-E85C-4BA8-8DA9-DB45024F1946}">
      <dgm:prSet/>
      <dgm:spPr/>
      <dgm:t>
        <a:bodyPr/>
        <a:lstStyle/>
        <a:p>
          <a:endParaRPr lang="en-US"/>
        </a:p>
      </dgm:t>
    </dgm:pt>
    <dgm:pt modelId="{960CBCA9-C4D7-4F10-87BB-7CC7D82C0D8D}">
      <dgm:prSet/>
      <dgm:spPr/>
      <dgm:t>
        <a:bodyPr/>
        <a:lstStyle/>
        <a:p>
          <a:r>
            <a:rPr lang="en-US">
              <a:latin typeface="Calibri"/>
              <a:cs typeface="Calibri"/>
            </a:rPr>
            <a:t>Over 25,000 data scientists and ML engineers submitted responses on their backgrounds and day to day experience everything from educational details to salaries to preferred technologies and techniques.</a:t>
          </a:r>
        </a:p>
      </dgm:t>
    </dgm:pt>
    <dgm:pt modelId="{60B644A7-F1AC-47BC-AEE7-378EE95F4704}" type="parTrans" cxnId="{4ABE4566-65B1-4612-8D90-1DFD0EDBC4F7}">
      <dgm:prSet/>
      <dgm:spPr/>
      <dgm:t>
        <a:bodyPr/>
        <a:lstStyle/>
        <a:p>
          <a:endParaRPr lang="en-US"/>
        </a:p>
      </dgm:t>
    </dgm:pt>
    <dgm:pt modelId="{FFDE0F56-9E6D-4FD4-A1AB-0BC775728203}" type="sibTrans" cxnId="{4ABE4566-65B1-4612-8D90-1DFD0EDBC4F7}">
      <dgm:prSet/>
      <dgm:spPr/>
      <dgm:t>
        <a:bodyPr/>
        <a:lstStyle/>
        <a:p>
          <a:endParaRPr lang="en-US"/>
        </a:p>
      </dgm:t>
    </dgm:pt>
    <dgm:pt modelId="{5102F8D0-2812-4F7B-9A5D-4C6855113813}" type="pres">
      <dgm:prSet presAssocID="{F0B4C967-C78D-4D4F-A678-A6218F31ECEC}" presName="linear" presStyleCnt="0">
        <dgm:presLayoutVars>
          <dgm:animLvl val="lvl"/>
          <dgm:resizeHandles val="exact"/>
        </dgm:presLayoutVars>
      </dgm:prSet>
      <dgm:spPr/>
    </dgm:pt>
    <dgm:pt modelId="{36A6AEEB-7C4A-41A4-A8D5-EEF2AFF54420}" type="pres">
      <dgm:prSet presAssocID="{CE39F242-FAE5-4AF4-BE28-65245F383804}" presName="parentText" presStyleLbl="node1" presStyleIdx="0" presStyleCnt="3">
        <dgm:presLayoutVars>
          <dgm:chMax val="0"/>
          <dgm:bulletEnabled val="1"/>
        </dgm:presLayoutVars>
      </dgm:prSet>
      <dgm:spPr/>
    </dgm:pt>
    <dgm:pt modelId="{A5E66158-4796-41BB-AD37-C6CBF88FBD48}" type="pres">
      <dgm:prSet presAssocID="{3A536817-EBC9-41DF-892C-7ACDAEC72218}" presName="spacer" presStyleCnt="0"/>
      <dgm:spPr/>
    </dgm:pt>
    <dgm:pt modelId="{0793FFBF-31C9-4B8E-AF3A-9479B77E9C98}" type="pres">
      <dgm:prSet presAssocID="{AE75F852-08E9-4B30-B7FF-822ABDF419D5}" presName="parentText" presStyleLbl="node1" presStyleIdx="1" presStyleCnt="3">
        <dgm:presLayoutVars>
          <dgm:chMax val="0"/>
          <dgm:bulletEnabled val="1"/>
        </dgm:presLayoutVars>
      </dgm:prSet>
      <dgm:spPr/>
    </dgm:pt>
    <dgm:pt modelId="{E7990E26-693E-46F2-8C13-5906719A6893}" type="pres">
      <dgm:prSet presAssocID="{7F1737B4-E59B-4C5E-9102-90AF6FCAF9FB}" presName="spacer" presStyleCnt="0"/>
      <dgm:spPr/>
    </dgm:pt>
    <dgm:pt modelId="{2C1A60C1-9C55-4AF2-83C5-85625386D94E}" type="pres">
      <dgm:prSet presAssocID="{960CBCA9-C4D7-4F10-87BB-7CC7D82C0D8D}" presName="parentText" presStyleLbl="node1" presStyleIdx="2" presStyleCnt="3">
        <dgm:presLayoutVars>
          <dgm:chMax val="0"/>
          <dgm:bulletEnabled val="1"/>
        </dgm:presLayoutVars>
      </dgm:prSet>
      <dgm:spPr/>
    </dgm:pt>
  </dgm:ptLst>
  <dgm:cxnLst>
    <dgm:cxn modelId="{6925B409-A0E8-4789-9DED-B6ABAE01EE95}" type="presOf" srcId="{960CBCA9-C4D7-4F10-87BB-7CC7D82C0D8D}" destId="{2C1A60C1-9C55-4AF2-83C5-85625386D94E}" srcOrd="0" destOrd="0" presId="urn:microsoft.com/office/officeart/2005/8/layout/vList2"/>
    <dgm:cxn modelId="{347BD45D-6D3F-4F8A-8CF9-F377A40EF2C8}" type="presOf" srcId="{F0B4C967-C78D-4D4F-A678-A6218F31ECEC}" destId="{5102F8D0-2812-4F7B-9A5D-4C6855113813}" srcOrd="0" destOrd="0" presId="urn:microsoft.com/office/officeart/2005/8/layout/vList2"/>
    <dgm:cxn modelId="{4ABE4566-65B1-4612-8D90-1DFD0EDBC4F7}" srcId="{F0B4C967-C78D-4D4F-A678-A6218F31ECEC}" destId="{960CBCA9-C4D7-4F10-87BB-7CC7D82C0D8D}" srcOrd="2" destOrd="0" parTransId="{60B644A7-F1AC-47BC-AEE7-378EE95F4704}" sibTransId="{FFDE0F56-9E6D-4FD4-A1AB-0BC775728203}"/>
    <dgm:cxn modelId="{90488689-E85C-4BA8-8DA9-DB45024F1946}" srcId="{F0B4C967-C78D-4D4F-A678-A6218F31ECEC}" destId="{AE75F852-08E9-4B30-B7FF-822ABDF419D5}" srcOrd="1" destOrd="0" parTransId="{14A318E7-6068-4F78-887E-133F95265B0F}" sibTransId="{7F1737B4-E59B-4C5E-9102-90AF6FCAF9FB}"/>
    <dgm:cxn modelId="{79498B91-CF25-4F00-9BB4-2F7F324590B4}" type="presOf" srcId="{AE75F852-08E9-4B30-B7FF-822ABDF419D5}" destId="{0793FFBF-31C9-4B8E-AF3A-9479B77E9C98}" srcOrd="0" destOrd="0" presId="urn:microsoft.com/office/officeart/2005/8/layout/vList2"/>
    <dgm:cxn modelId="{CB7BC0BF-9B46-4C14-AA47-797548C9A274}" srcId="{F0B4C967-C78D-4D4F-A678-A6218F31ECEC}" destId="{CE39F242-FAE5-4AF4-BE28-65245F383804}" srcOrd="0" destOrd="0" parTransId="{572F9986-B934-46B7-BE93-AD0DBBB35DA1}" sibTransId="{3A536817-EBC9-41DF-892C-7ACDAEC72218}"/>
    <dgm:cxn modelId="{CDAC54F0-9375-4517-AF72-38EA78FF40A7}" type="presOf" srcId="{CE39F242-FAE5-4AF4-BE28-65245F383804}" destId="{36A6AEEB-7C4A-41A4-A8D5-EEF2AFF54420}" srcOrd="0" destOrd="0" presId="urn:microsoft.com/office/officeart/2005/8/layout/vList2"/>
    <dgm:cxn modelId="{71710D24-023F-42C2-80F1-2921136467CD}" type="presParOf" srcId="{5102F8D0-2812-4F7B-9A5D-4C6855113813}" destId="{36A6AEEB-7C4A-41A4-A8D5-EEF2AFF54420}" srcOrd="0" destOrd="0" presId="urn:microsoft.com/office/officeart/2005/8/layout/vList2"/>
    <dgm:cxn modelId="{91D881D5-A816-4532-A550-4373DC3AE10C}" type="presParOf" srcId="{5102F8D0-2812-4F7B-9A5D-4C6855113813}" destId="{A5E66158-4796-41BB-AD37-C6CBF88FBD48}" srcOrd="1" destOrd="0" presId="urn:microsoft.com/office/officeart/2005/8/layout/vList2"/>
    <dgm:cxn modelId="{0BF7D3B2-3990-4F1C-AED1-98ABC18643ED}" type="presParOf" srcId="{5102F8D0-2812-4F7B-9A5D-4C6855113813}" destId="{0793FFBF-31C9-4B8E-AF3A-9479B77E9C98}" srcOrd="2" destOrd="0" presId="urn:microsoft.com/office/officeart/2005/8/layout/vList2"/>
    <dgm:cxn modelId="{22B63D33-C8E3-454C-A943-1097F4AFBD80}" type="presParOf" srcId="{5102F8D0-2812-4F7B-9A5D-4C6855113813}" destId="{E7990E26-693E-46F2-8C13-5906719A6893}" srcOrd="3" destOrd="0" presId="urn:microsoft.com/office/officeart/2005/8/layout/vList2"/>
    <dgm:cxn modelId="{FAC75049-4C64-43AF-B1FA-CE022F936B14}" type="presParOf" srcId="{5102F8D0-2812-4F7B-9A5D-4C6855113813}" destId="{2C1A60C1-9C55-4AF2-83C5-85625386D94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BFB41-82B5-4106-90F1-56ED6DB9F690}">
      <dsp:nvSpPr>
        <dsp:cNvPr id="0" name=""/>
        <dsp:cNvSpPr/>
      </dsp:nvSpPr>
      <dsp:spPr>
        <a:xfrm>
          <a:off x="0" y="621"/>
          <a:ext cx="7728267" cy="1453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6CE59-678C-4E47-A93E-636CDEA69E31}">
      <dsp:nvSpPr>
        <dsp:cNvPr id="0" name=""/>
        <dsp:cNvSpPr/>
      </dsp:nvSpPr>
      <dsp:spPr>
        <a:xfrm>
          <a:off x="439582" y="327583"/>
          <a:ext cx="799241" cy="799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1E3AFE-DCCF-443D-817C-DA430AF34A49}">
      <dsp:nvSpPr>
        <dsp:cNvPr id="0" name=""/>
        <dsp:cNvSpPr/>
      </dsp:nvSpPr>
      <dsp:spPr>
        <a:xfrm>
          <a:off x="1678407" y="621"/>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755650">
            <a:lnSpc>
              <a:spcPct val="100000"/>
            </a:lnSpc>
            <a:spcBef>
              <a:spcPct val="0"/>
            </a:spcBef>
            <a:spcAft>
              <a:spcPct val="35000"/>
            </a:spcAft>
            <a:buNone/>
          </a:pPr>
          <a:r>
            <a:rPr lang="en-US" sz="1700" b="1" kern="1200">
              <a:latin typeface="Calibri"/>
              <a:cs typeface="Calibri"/>
            </a:rPr>
            <a:t>With this survey we can identify the major streams which are using the technology and can be used by businesses which can decide whether they can adopt the technology based on their requirement and competition of this technology in the market.</a:t>
          </a:r>
          <a:endParaRPr lang="en-US" sz="1700" kern="1200">
            <a:latin typeface="Calibri"/>
            <a:cs typeface="Calibri"/>
          </a:endParaRPr>
        </a:p>
      </dsp:txBody>
      <dsp:txXfrm>
        <a:off x="1678407" y="621"/>
        <a:ext cx="6049859" cy="1453166"/>
      </dsp:txXfrm>
    </dsp:sp>
    <dsp:sp modelId="{D0CFF115-967D-4489-808A-2BDF7A3B36EC}">
      <dsp:nvSpPr>
        <dsp:cNvPr id="0" name=""/>
        <dsp:cNvSpPr/>
      </dsp:nvSpPr>
      <dsp:spPr>
        <a:xfrm>
          <a:off x="0" y="1817078"/>
          <a:ext cx="7728267" cy="1453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6648D-51A3-48F5-B3C5-D2D0061FB2C8}">
      <dsp:nvSpPr>
        <dsp:cNvPr id="0" name=""/>
        <dsp:cNvSpPr/>
      </dsp:nvSpPr>
      <dsp:spPr>
        <a:xfrm>
          <a:off x="439582" y="2144041"/>
          <a:ext cx="799241" cy="799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B7B3C8-E938-4282-83CF-6EC44BA8C047}">
      <dsp:nvSpPr>
        <dsp:cNvPr id="0" name=""/>
        <dsp:cNvSpPr/>
      </dsp:nvSpPr>
      <dsp:spPr>
        <a:xfrm>
          <a:off x="1678407" y="1817078"/>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755650">
            <a:lnSpc>
              <a:spcPct val="100000"/>
            </a:lnSpc>
            <a:spcBef>
              <a:spcPct val="0"/>
            </a:spcBef>
            <a:spcAft>
              <a:spcPct val="35000"/>
            </a:spcAft>
            <a:buNone/>
          </a:pPr>
          <a:r>
            <a:rPr lang="en-US" sz="1700" b="1" kern="1200">
              <a:latin typeface="Calibri"/>
              <a:cs typeface="Calibri"/>
            </a:rPr>
            <a:t>It can help future data scientists how they can break into field and can know what's happening with machine learning in different industries.</a:t>
          </a:r>
          <a:endParaRPr lang="en-US" sz="1700" kern="1200">
            <a:latin typeface="Calibri"/>
            <a:cs typeface="Calibri"/>
          </a:endParaRPr>
        </a:p>
      </dsp:txBody>
      <dsp:txXfrm>
        <a:off x="1678407" y="1817078"/>
        <a:ext cx="6049859" cy="1453166"/>
      </dsp:txXfrm>
    </dsp:sp>
    <dsp:sp modelId="{D8A4B650-C00F-48E6-A402-5B18F19B694F}">
      <dsp:nvSpPr>
        <dsp:cNvPr id="0" name=""/>
        <dsp:cNvSpPr/>
      </dsp:nvSpPr>
      <dsp:spPr>
        <a:xfrm>
          <a:off x="0" y="3633536"/>
          <a:ext cx="7728267" cy="1453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23623-4E3E-4281-B905-17B459B3424B}">
      <dsp:nvSpPr>
        <dsp:cNvPr id="0" name=""/>
        <dsp:cNvSpPr/>
      </dsp:nvSpPr>
      <dsp:spPr>
        <a:xfrm>
          <a:off x="439582" y="3960499"/>
          <a:ext cx="799241" cy="799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E68FA9-9E81-4201-924C-5091D1E840AF}">
      <dsp:nvSpPr>
        <dsp:cNvPr id="0" name=""/>
        <dsp:cNvSpPr/>
      </dsp:nvSpPr>
      <dsp:spPr>
        <a:xfrm>
          <a:off x="1678407" y="3633536"/>
          <a:ext cx="6049859" cy="1453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793" tIns="153793" rIns="153793" bIns="153793" numCol="1" spcCol="1270" anchor="ctr" anchorCtr="0">
          <a:noAutofit/>
        </a:bodyPr>
        <a:lstStyle/>
        <a:p>
          <a:pPr marL="0" lvl="0" indent="0" algn="l" defTabSz="755650">
            <a:lnSpc>
              <a:spcPct val="100000"/>
            </a:lnSpc>
            <a:spcBef>
              <a:spcPct val="0"/>
            </a:spcBef>
            <a:spcAft>
              <a:spcPct val="35000"/>
            </a:spcAft>
            <a:buNone/>
          </a:pPr>
          <a:r>
            <a:rPr lang="en-US" sz="1700" b="1" kern="1200">
              <a:latin typeface="Calibri"/>
              <a:cs typeface="Calibri"/>
            </a:rPr>
            <a:t>Rather than assumptions we can accurately predict the usage of Data science and machine learning in industries.</a:t>
          </a:r>
          <a:endParaRPr lang="en-US" sz="1700" kern="1200">
            <a:latin typeface="Calibri"/>
            <a:cs typeface="Calibri"/>
          </a:endParaRPr>
        </a:p>
      </dsp:txBody>
      <dsp:txXfrm>
        <a:off x="1678407" y="3633536"/>
        <a:ext cx="6049859" cy="1453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1F3F2-26C2-4B66-91AB-044C43E8C9FD}">
      <dsp:nvSpPr>
        <dsp:cNvPr id="0" name=""/>
        <dsp:cNvSpPr/>
      </dsp:nvSpPr>
      <dsp:spPr>
        <a:xfrm>
          <a:off x="0" y="78377"/>
          <a:ext cx="7416824" cy="875160"/>
        </a:xfrm>
        <a:prstGeom prst="roundRect">
          <a:avLst/>
        </a:prstGeom>
        <a:solidFill>
          <a:schemeClr val="accent1"/>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solidFill>
                <a:schemeClr val="bg1"/>
              </a:solidFill>
              <a:latin typeface="Calibri"/>
              <a:cs typeface="Calibri"/>
            </a:rPr>
            <a:t>1.What type of people like age, Gender , Formal education and Years of experience are using DS &amp; ML ?</a:t>
          </a:r>
          <a:endParaRPr lang="en-IN" sz="2200" b="1" kern="1200" dirty="0">
            <a:solidFill>
              <a:schemeClr val="bg1"/>
            </a:solidFill>
            <a:latin typeface="Calibri"/>
            <a:cs typeface="Calibri"/>
          </a:endParaRPr>
        </a:p>
      </dsp:txBody>
      <dsp:txXfrm>
        <a:off x="42722" y="121099"/>
        <a:ext cx="7331380" cy="789716"/>
      </dsp:txXfrm>
    </dsp:sp>
    <dsp:sp modelId="{1958FE01-95FA-4406-9E98-9D3E5F4F20F7}">
      <dsp:nvSpPr>
        <dsp:cNvPr id="0" name=""/>
        <dsp:cNvSpPr/>
      </dsp:nvSpPr>
      <dsp:spPr>
        <a:xfrm>
          <a:off x="0" y="1013801"/>
          <a:ext cx="7416824" cy="875160"/>
        </a:xfrm>
        <a:prstGeom prst="roundRect">
          <a:avLst/>
        </a:prstGeom>
        <a:solidFill>
          <a:schemeClr val="accent1"/>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solidFill>
                <a:schemeClr val="bg1"/>
              </a:solidFill>
              <a:latin typeface="Calibri"/>
              <a:cs typeface="Calibri"/>
            </a:rPr>
            <a:t>2.which Tools &amp; skills making impact and people want to become familiar with ?</a:t>
          </a:r>
          <a:endParaRPr lang="en-IN" sz="2200" b="1" kern="1200" dirty="0">
            <a:solidFill>
              <a:schemeClr val="bg1"/>
            </a:solidFill>
            <a:latin typeface="Calibri"/>
            <a:cs typeface="Calibri"/>
          </a:endParaRPr>
        </a:p>
      </dsp:txBody>
      <dsp:txXfrm>
        <a:off x="42722" y="1056523"/>
        <a:ext cx="7331380" cy="789716"/>
      </dsp:txXfrm>
    </dsp:sp>
    <dsp:sp modelId="{97F602A4-E933-4804-AD66-6650A45A38EC}">
      <dsp:nvSpPr>
        <dsp:cNvPr id="0" name=""/>
        <dsp:cNvSpPr/>
      </dsp:nvSpPr>
      <dsp:spPr>
        <a:xfrm>
          <a:off x="0" y="1952322"/>
          <a:ext cx="7416824" cy="875160"/>
        </a:xfrm>
        <a:prstGeom prst="roundRect">
          <a:avLst/>
        </a:prstGeom>
        <a:solidFill>
          <a:schemeClr val="accent1"/>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b="1" kern="1200" dirty="0">
              <a:solidFill>
                <a:schemeClr val="bg1"/>
              </a:solidFill>
              <a:latin typeface="Calibri"/>
              <a:cs typeface="Calibri"/>
            </a:rPr>
            <a:t>3.In Which Industry people are using these skills much ?</a:t>
          </a:r>
          <a:endParaRPr lang="en-IN" sz="2200" b="1" kern="1200" dirty="0">
            <a:solidFill>
              <a:schemeClr val="bg1"/>
            </a:solidFill>
            <a:latin typeface="Calibri"/>
            <a:cs typeface="Calibri"/>
          </a:endParaRPr>
        </a:p>
      </dsp:txBody>
      <dsp:txXfrm>
        <a:off x="42722" y="1995044"/>
        <a:ext cx="7331380" cy="789716"/>
      </dsp:txXfrm>
    </dsp:sp>
    <dsp:sp modelId="{FCB146A1-F9EA-44FF-884F-BB38782B5244}">
      <dsp:nvSpPr>
        <dsp:cNvPr id="0" name=""/>
        <dsp:cNvSpPr/>
      </dsp:nvSpPr>
      <dsp:spPr>
        <a:xfrm>
          <a:off x="0" y="2890842"/>
          <a:ext cx="7416824" cy="875160"/>
        </a:xfrm>
        <a:prstGeom prst="roundRect">
          <a:avLst/>
        </a:prstGeom>
        <a:solidFill>
          <a:schemeClr val="accent1"/>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b="1" kern="1200" dirty="0">
              <a:solidFill>
                <a:schemeClr val="bg1"/>
              </a:solidFill>
              <a:latin typeface="Calibri"/>
              <a:cs typeface="Calibri"/>
            </a:rPr>
            <a:t>4.Does this Kaggle survey determine the impact and priorities of DS &amp; ML practitioners ?</a:t>
          </a:r>
        </a:p>
      </dsp:txBody>
      <dsp:txXfrm>
        <a:off x="42722" y="2933564"/>
        <a:ext cx="7331380" cy="789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7E5C3-EC39-4112-8FA6-51A2151AB6B3}">
      <dsp:nvSpPr>
        <dsp:cNvPr id="0" name=""/>
        <dsp:cNvSpPr/>
      </dsp:nvSpPr>
      <dsp:spPr>
        <a:xfrm>
          <a:off x="0" y="3125"/>
          <a:ext cx="3475038" cy="204600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a:solidFill>
                <a:schemeClr val="bg1"/>
              </a:solidFill>
            </a:rPr>
            <a:t>Source</a:t>
          </a:r>
          <a:endParaRPr lang="en-US" sz="2800" kern="1200">
            <a:solidFill>
              <a:schemeClr val="bg1"/>
            </a:solidFill>
          </a:endParaRPr>
        </a:p>
        <a:p>
          <a:pPr marL="171450" lvl="1" indent="-171450" algn="l" defTabSz="711200">
            <a:lnSpc>
              <a:spcPct val="90000"/>
            </a:lnSpc>
            <a:spcBef>
              <a:spcPct val="0"/>
            </a:spcBef>
            <a:spcAft>
              <a:spcPct val="15000"/>
            </a:spcAft>
            <a:buChar char="•"/>
          </a:pPr>
          <a:r>
            <a:rPr lang="en-US" sz="1600" kern="1200">
              <a:solidFill>
                <a:schemeClr val="bg1"/>
              </a:solidFill>
            </a:rPr>
            <a:t>The analysis will be based 2021 Kaggle Machine Learning &amp; Data Science Survey dataset obtained from Kaggle.</a:t>
          </a:r>
        </a:p>
        <a:p>
          <a:pPr marL="171450" lvl="1" indent="-171450" algn="l" defTabSz="711200">
            <a:lnSpc>
              <a:spcPct val="90000"/>
            </a:lnSpc>
            <a:spcBef>
              <a:spcPct val="0"/>
            </a:spcBef>
            <a:spcAft>
              <a:spcPct val="15000"/>
            </a:spcAft>
            <a:buChar char="•"/>
          </a:pPr>
          <a:r>
            <a:rPr lang="en-US" sz="1600" kern="1200">
              <a:solidFill>
                <a:schemeClr val="bg1"/>
              </a:solidFill>
            </a:rPr>
            <a:t>The dataset included data for the year 2021</a:t>
          </a:r>
          <a:r>
            <a:rPr lang="en-US" sz="1600" kern="1200">
              <a:solidFill>
                <a:schemeClr val="tx1"/>
              </a:solidFill>
            </a:rPr>
            <a:t>.</a:t>
          </a:r>
        </a:p>
      </dsp:txBody>
      <dsp:txXfrm>
        <a:off x="59926" y="63051"/>
        <a:ext cx="3355186" cy="1926157"/>
      </dsp:txXfrm>
    </dsp:sp>
    <dsp:sp modelId="{65ADA507-16DE-42B2-BC9D-192923C113C7}">
      <dsp:nvSpPr>
        <dsp:cNvPr id="0" name=""/>
        <dsp:cNvSpPr/>
      </dsp:nvSpPr>
      <dsp:spPr>
        <a:xfrm rot="5400000">
          <a:off x="1353892" y="2100285"/>
          <a:ext cx="767253" cy="9207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461308" y="2177010"/>
        <a:ext cx="552422" cy="537077"/>
      </dsp:txXfrm>
    </dsp:sp>
    <dsp:sp modelId="{28ACBE98-DEE0-4914-BBE9-CFD94E2DBBD4}">
      <dsp:nvSpPr>
        <dsp:cNvPr id="0" name=""/>
        <dsp:cNvSpPr/>
      </dsp:nvSpPr>
      <dsp:spPr>
        <a:xfrm>
          <a:off x="0" y="3072139"/>
          <a:ext cx="3475038" cy="204600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solidFill>
                <a:schemeClr val="bg1"/>
              </a:solidFill>
            </a:rPr>
            <a:t>The Link of the Dataset </a:t>
          </a:r>
          <a:r>
            <a:rPr lang="en-IN" sz="1700" kern="1200">
              <a:solidFill>
                <a:srgbClr val="FF0000"/>
              </a:solidFill>
              <a:hlinkClick xmlns:r="http://schemas.openxmlformats.org/officeDocument/2006/relationships" r:id="rId1">
                <a:extLst>
                  <a:ext uri="{A12FA001-AC4F-418D-AE19-62706E023703}">
                    <ahyp:hlinkClr xmlns:ahyp="http://schemas.microsoft.com/office/drawing/2018/hyperlinkcolor" val="tx"/>
                  </a:ext>
                </a:extLst>
              </a:hlinkClick>
            </a:rPr>
            <a:t>https://www.kaggle.com/c/kaggle-survey-2021/data</a:t>
          </a:r>
          <a:r>
            <a:rPr lang="en-IN" sz="1700" kern="1200">
              <a:solidFill>
                <a:srgbClr val="FF0000"/>
              </a:solidFill>
            </a:rPr>
            <a:t>.</a:t>
          </a:r>
          <a:endParaRPr lang="en-US" sz="1700" kern="1200">
            <a:solidFill>
              <a:srgbClr val="FF0000"/>
            </a:solidFill>
          </a:endParaRPr>
        </a:p>
      </dsp:txBody>
      <dsp:txXfrm>
        <a:off x="59926" y="3132065"/>
        <a:ext cx="3355186" cy="1926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4F20F-90C8-46DC-AAD1-BAEEC3C58109}">
      <dsp:nvSpPr>
        <dsp:cNvPr id="0" name=""/>
        <dsp:cNvSpPr/>
      </dsp:nvSpPr>
      <dsp:spPr>
        <a:xfrm>
          <a:off x="0" y="1761353"/>
          <a:ext cx="2051327" cy="130259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AEAE4A-4807-4DFD-AE0B-F51C6E8FB6DD}">
      <dsp:nvSpPr>
        <dsp:cNvPr id="0" name=""/>
        <dsp:cNvSpPr/>
      </dsp:nvSpPr>
      <dsp:spPr>
        <a:xfrm>
          <a:off x="227925" y="1977882"/>
          <a:ext cx="2051327" cy="130259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latin typeface="Calibri"/>
              <a:cs typeface="Calibri"/>
            </a:rPr>
            <a:t>This dataset is taken from industry-wide survey that presents a truly comprehensive view of the state of data science and machine learning.</a:t>
          </a:r>
          <a:endParaRPr lang="en-US" sz="1300" kern="1200">
            <a:latin typeface="Calibri"/>
            <a:cs typeface="Calibri"/>
          </a:endParaRPr>
        </a:p>
      </dsp:txBody>
      <dsp:txXfrm>
        <a:off x="266077" y="2016034"/>
        <a:ext cx="1975023" cy="1226289"/>
      </dsp:txXfrm>
    </dsp:sp>
    <dsp:sp modelId="{F9456C0D-7CF5-4946-BAB4-62C32BA7F6A2}">
      <dsp:nvSpPr>
        <dsp:cNvPr id="0" name=""/>
        <dsp:cNvSpPr/>
      </dsp:nvSpPr>
      <dsp:spPr>
        <a:xfrm>
          <a:off x="2507178" y="1761353"/>
          <a:ext cx="2051327" cy="130259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921C74-8293-47E5-BCA7-F8FD1AC2EFD3}">
      <dsp:nvSpPr>
        <dsp:cNvPr id="0" name=""/>
        <dsp:cNvSpPr/>
      </dsp:nvSpPr>
      <dsp:spPr>
        <a:xfrm>
          <a:off x="2735103" y="1977882"/>
          <a:ext cx="2051327" cy="130259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a:latin typeface="Calibri"/>
              <a:cs typeface="Calibri"/>
            </a:rPr>
            <a:t>The survey was live from 09/01/2021 to 10/04/2021</a:t>
          </a:r>
          <a:endParaRPr lang="en-US" sz="1300" kern="1200">
            <a:latin typeface="Calibri"/>
            <a:cs typeface="Calibri"/>
          </a:endParaRPr>
        </a:p>
      </dsp:txBody>
      <dsp:txXfrm>
        <a:off x="2773255" y="2016034"/>
        <a:ext cx="1975023" cy="1226289"/>
      </dsp:txXfrm>
    </dsp:sp>
    <dsp:sp modelId="{E3344E6A-326E-48A8-9971-48205C1C865E}">
      <dsp:nvSpPr>
        <dsp:cNvPr id="0" name=""/>
        <dsp:cNvSpPr/>
      </dsp:nvSpPr>
      <dsp:spPr>
        <a:xfrm>
          <a:off x="5014356" y="1761353"/>
          <a:ext cx="2051327" cy="130259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3723B-8B19-4ACD-9D78-FB10BF76BDE7}">
      <dsp:nvSpPr>
        <dsp:cNvPr id="0" name=""/>
        <dsp:cNvSpPr/>
      </dsp:nvSpPr>
      <dsp:spPr>
        <a:xfrm>
          <a:off x="5242282" y="1977882"/>
          <a:ext cx="2051327" cy="1302593"/>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Calibri"/>
              <a:cs typeface="Calibri"/>
            </a:rPr>
            <a:t>The 2021 Kaggle DS &amp; ML Survey received 25,973 usable responses from participants in 171 different countries and territories.</a:t>
          </a:r>
        </a:p>
      </dsp:txBody>
      <dsp:txXfrm>
        <a:off x="5280434" y="2016034"/>
        <a:ext cx="1975023" cy="12262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6AEEB-7C4A-41A4-A8D5-EEF2AFF54420}">
      <dsp:nvSpPr>
        <dsp:cNvPr id="0" name=""/>
        <dsp:cNvSpPr/>
      </dsp:nvSpPr>
      <dsp:spPr>
        <a:xfrm>
          <a:off x="0" y="52845"/>
          <a:ext cx="7315200" cy="16274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latin typeface="Calibri"/>
              <a:cs typeface="Calibri"/>
            </a:rPr>
            <a:t>The data is collected from the survey conducted by Kaggle</a:t>
          </a:r>
          <a:endParaRPr lang="en-US" sz="2300" kern="1200">
            <a:latin typeface="Calibri"/>
            <a:cs typeface="Calibri"/>
          </a:endParaRPr>
        </a:p>
      </dsp:txBody>
      <dsp:txXfrm>
        <a:off x="79447" y="132292"/>
        <a:ext cx="7156306" cy="1468595"/>
      </dsp:txXfrm>
    </dsp:sp>
    <dsp:sp modelId="{0793FFBF-31C9-4B8E-AF3A-9479B77E9C98}">
      <dsp:nvSpPr>
        <dsp:cNvPr id="0" name=""/>
        <dsp:cNvSpPr/>
      </dsp:nvSpPr>
      <dsp:spPr>
        <a:xfrm>
          <a:off x="0" y="1746575"/>
          <a:ext cx="7315200" cy="16274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Calibri"/>
              <a:cs typeface="Calibri"/>
            </a:rPr>
            <a:t>This is their 5th year conducting an in-depth user survey &amp; publicly sharing the results.</a:t>
          </a:r>
        </a:p>
      </dsp:txBody>
      <dsp:txXfrm>
        <a:off x="79447" y="1826022"/>
        <a:ext cx="7156306" cy="1468595"/>
      </dsp:txXfrm>
    </dsp:sp>
    <dsp:sp modelId="{2C1A60C1-9C55-4AF2-83C5-85625386D94E}">
      <dsp:nvSpPr>
        <dsp:cNvPr id="0" name=""/>
        <dsp:cNvSpPr/>
      </dsp:nvSpPr>
      <dsp:spPr>
        <a:xfrm>
          <a:off x="0" y="3440304"/>
          <a:ext cx="7315200" cy="162748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latin typeface="Calibri"/>
              <a:cs typeface="Calibri"/>
            </a:rPr>
            <a:t>Over 25,000 data scientists and ML engineers submitted responses on their backgrounds and day to day experience everything from educational details to salaries to preferred technologies and techniques.</a:t>
          </a:r>
        </a:p>
      </dsp:txBody>
      <dsp:txXfrm>
        <a:off x="79447" y="3519751"/>
        <a:ext cx="7156306" cy="14685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55F0C-120F-4D55-B294-F35B2FBEF984}" type="datetimeFigureOut">
              <a:rPr lang="en-IN" smtClean="0"/>
              <a:t>04-12-2021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4235B-27D6-4C73-A6C6-CA6193DBE305}" type="slidenum">
              <a:rPr lang="en-IN" smtClean="0"/>
              <a:t>‹#›</a:t>
            </a:fld>
            <a:endParaRPr lang="en-IN"/>
          </a:p>
        </p:txBody>
      </p:sp>
    </p:spTree>
    <p:extLst>
      <p:ext uri="{BB962C8B-B14F-4D97-AF65-F5344CB8AC3E}">
        <p14:creationId xmlns:p14="http://schemas.microsoft.com/office/powerpoint/2010/main" val="381070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AC4235B-27D6-4C73-A6C6-CA6193DBE305}" type="slidenum">
              <a:rPr lang="en-IN" smtClean="0"/>
              <a:t>1</a:t>
            </a:fld>
            <a:endParaRPr lang="en-IN"/>
          </a:p>
        </p:txBody>
      </p:sp>
    </p:spTree>
    <p:extLst>
      <p:ext uri="{BB962C8B-B14F-4D97-AF65-F5344CB8AC3E}">
        <p14:creationId xmlns:p14="http://schemas.microsoft.com/office/powerpoint/2010/main" val="3185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4744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08332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53798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558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04120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12/4/2021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50713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12/4/2021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00511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12/4/2021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2351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94963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94180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12/4/2021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75102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12/4/2021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5529515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Narendra-Somasi/DAB103_21F/blob/main/DAB103_FINAL-PROJECT-EDA.ipyn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Narendra-Somasi/DAB103_21F/blob/main/Data%20Cleaning%20and%20Transformation.ipynb" TargetMode="External"/><Relationship Id="rId2" Type="http://schemas.openxmlformats.org/officeDocument/2006/relationships/hyperlink" Target="https://github.com/Narendra-Somasi/DAB103_21F/blob/main/DAB103_FINAL-PROJECT-EDA.ipynb"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python-delete-rows-columns-from-dataframe-using-pandas-drop/?ref=lbp" TargetMode="External"/><Relationship Id="rId2" Type="http://schemas.openxmlformats.org/officeDocument/2006/relationships/hyperlink" Target="https://www.kite.com/python/answers/how-to-convert-a-pandas-dataframe-row-to-column-headers-in-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0">
            <a:extLst>
              <a:ext uri="{FF2B5EF4-FFF2-40B4-BE49-F238E27FC236}">
                <a16:creationId xmlns:a16="http://schemas.microsoft.com/office/drawing/2014/main" id="{D70AD2B3-D7CD-4A41-A8EF-0D3F75EA5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5" descr="Bar chart with solid fill">
            <a:extLst>
              <a:ext uri="{FF2B5EF4-FFF2-40B4-BE49-F238E27FC236}">
                <a16:creationId xmlns:a16="http://schemas.microsoft.com/office/drawing/2014/main" id="{0CCF20C9-C257-4A27-814C-3E4F24D024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0003" y="758951"/>
            <a:ext cx="2585044" cy="2585044"/>
          </a:xfrm>
          <a:prstGeom prst="rect">
            <a:avLst/>
          </a:prstGeom>
        </p:spPr>
      </p:pic>
      <p:pic>
        <p:nvPicPr>
          <p:cNvPr id="4" name="Graphic 4" descr="Clipboard with solid fill">
            <a:extLst>
              <a:ext uri="{FF2B5EF4-FFF2-40B4-BE49-F238E27FC236}">
                <a16:creationId xmlns:a16="http://schemas.microsoft.com/office/drawing/2014/main" id="{7EEF7E08-1222-42FD-BC8F-7BBD92C599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5088" y="3504861"/>
            <a:ext cx="2585041" cy="2585041"/>
          </a:xfrm>
          <a:prstGeom prst="rect">
            <a:avLst/>
          </a:prstGeom>
        </p:spPr>
      </p:pic>
      <p:sp>
        <p:nvSpPr>
          <p:cNvPr id="44" name="Rectangle 32">
            <a:extLst>
              <a:ext uri="{FF2B5EF4-FFF2-40B4-BE49-F238E27FC236}">
                <a16:creationId xmlns:a16="http://schemas.microsoft.com/office/drawing/2014/main" id="{FFE73CB6-C3D9-4CA8-8EF7-4E6B39480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5709" y="758952"/>
            <a:ext cx="5933257"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024244" y="1298448"/>
            <a:ext cx="5191433" cy="3255264"/>
          </a:xfrm>
        </p:spPr>
        <p:txBody>
          <a:bodyPr>
            <a:normAutofit/>
          </a:bodyPr>
          <a:lstStyle/>
          <a:p>
            <a:r>
              <a:rPr lang="en">
                <a:latin typeface="Calibri"/>
                <a:ea typeface="Average"/>
                <a:cs typeface="Average"/>
                <a:sym typeface="Average"/>
              </a:rPr>
              <a:t>Analytic Tools &amp; Decision Making: Final -Project</a:t>
            </a:r>
            <a:endParaRPr lang="en">
              <a:latin typeface="Calibri"/>
            </a:endParaRPr>
          </a:p>
        </p:txBody>
      </p:sp>
      <p:sp>
        <p:nvSpPr>
          <p:cNvPr id="3" name="Subtitle 2"/>
          <p:cNvSpPr>
            <a:spLocks noGrp="1"/>
          </p:cNvSpPr>
          <p:nvPr>
            <p:ph type="subTitle" idx="1"/>
          </p:nvPr>
        </p:nvSpPr>
        <p:spPr>
          <a:xfrm>
            <a:off x="4054411" y="4670246"/>
            <a:ext cx="5191433" cy="914400"/>
          </a:xfrm>
        </p:spPr>
        <p:txBody>
          <a:bodyPr>
            <a:normAutofit/>
          </a:bodyPr>
          <a:lstStyle/>
          <a:p>
            <a:pPr>
              <a:spcBef>
                <a:spcPts val="0"/>
              </a:spcBef>
              <a:spcAft>
                <a:spcPts val="600"/>
              </a:spcAft>
            </a:pPr>
            <a:r>
              <a:rPr lang="en-US" sz="2000" b="1">
                <a:latin typeface="Calibri"/>
                <a:cs typeface="Calibri"/>
              </a:rPr>
              <a:t>Project Proposal, Descriptive Statistics and EDA of  2021 Kaggle Machine Learning &amp; Data Science Survey.</a:t>
            </a:r>
          </a:p>
        </p:txBody>
      </p:sp>
      <p:sp>
        <p:nvSpPr>
          <p:cNvPr id="45" name="Rectangle 34">
            <a:extLst>
              <a:ext uri="{FF2B5EF4-FFF2-40B4-BE49-F238E27FC236}">
                <a16:creationId xmlns:a16="http://schemas.microsoft.com/office/drawing/2014/main" id="{EA75504B-408C-4C25-A00D-F02208A82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9833" y="758952"/>
            <a:ext cx="2430079"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940239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8509-326C-4E44-9196-B55A3C11BF3B}"/>
              </a:ext>
            </a:extLst>
          </p:cNvPr>
          <p:cNvSpPr>
            <a:spLocks noGrp="1"/>
          </p:cNvSpPr>
          <p:nvPr>
            <p:ph type="title"/>
          </p:nvPr>
        </p:nvSpPr>
        <p:spPr/>
        <p:txBody>
          <a:bodyPr/>
          <a:lstStyle/>
          <a:p>
            <a:r>
              <a:rPr lang="en-IN">
                <a:latin typeface="Calibri"/>
                <a:cs typeface="Calibri"/>
              </a:rPr>
              <a:t>How was the data collected</a:t>
            </a:r>
          </a:p>
        </p:txBody>
      </p:sp>
      <p:graphicFrame>
        <p:nvGraphicFramePr>
          <p:cNvPr id="5" name="Content Placeholder 2">
            <a:extLst>
              <a:ext uri="{FF2B5EF4-FFF2-40B4-BE49-F238E27FC236}">
                <a16:creationId xmlns:a16="http://schemas.microsoft.com/office/drawing/2014/main" id="{ACDDE122-2227-4D0E-9E1B-628C0494E785}"/>
              </a:ext>
            </a:extLst>
          </p:cNvPr>
          <p:cNvGraphicFramePr>
            <a:graphicFrameLocks noGrp="1"/>
          </p:cNvGraphicFramePr>
          <p:nvPr>
            <p:ph idx="1"/>
            <p:extLst>
              <p:ext uri="{D42A27DB-BD31-4B8C-83A1-F6EECF244321}">
                <p14:modId xmlns:p14="http://schemas.microsoft.com/office/powerpoint/2010/main" val="3233584367"/>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998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6F26-D20A-4213-B1A0-EE5D8A89C41C}"/>
              </a:ext>
            </a:extLst>
          </p:cNvPr>
          <p:cNvSpPr>
            <a:spLocks noGrp="1"/>
          </p:cNvSpPr>
          <p:nvPr>
            <p:ph type="title"/>
          </p:nvPr>
        </p:nvSpPr>
        <p:spPr>
          <a:xfrm>
            <a:off x="252919" y="1123837"/>
            <a:ext cx="2947482" cy="4601183"/>
          </a:xfrm>
        </p:spPr>
        <p:txBody>
          <a:bodyPr>
            <a:normAutofit/>
          </a:bodyPr>
          <a:lstStyle/>
          <a:p>
            <a:r>
              <a:rPr lang="en-IN">
                <a:latin typeface="Calibri"/>
                <a:cs typeface="Calibri"/>
              </a:rPr>
              <a:t>SAMPLE-SURVEY QUESTIONS</a:t>
            </a:r>
          </a:p>
        </p:txBody>
      </p:sp>
      <p:graphicFrame>
        <p:nvGraphicFramePr>
          <p:cNvPr id="12" name="Content Placeholder 11">
            <a:extLst>
              <a:ext uri="{FF2B5EF4-FFF2-40B4-BE49-F238E27FC236}">
                <a16:creationId xmlns:a16="http://schemas.microsoft.com/office/drawing/2014/main" id="{82170A22-F61D-4C2F-A81D-0E75C764E722}"/>
              </a:ext>
            </a:extLst>
          </p:cNvPr>
          <p:cNvGraphicFramePr>
            <a:graphicFrameLocks noGrp="1"/>
          </p:cNvGraphicFramePr>
          <p:nvPr>
            <p:ph idx="1"/>
            <p:extLst>
              <p:ext uri="{D42A27DB-BD31-4B8C-83A1-F6EECF244321}">
                <p14:modId xmlns:p14="http://schemas.microsoft.com/office/powerpoint/2010/main" val="4204376155"/>
              </p:ext>
            </p:extLst>
          </p:nvPr>
        </p:nvGraphicFramePr>
        <p:xfrm>
          <a:off x="4205137" y="885459"/>
          <a:ext cx="6837786" cy="5087328"/>
        </p:xfrm>
        <a:graphic>
          <a:graphicData uri="http://schemas.openxmlformats.org/drawingml/2006/table">
            <a:tbl>
              <a:tblPr firstRow="1" bandRow="1">
                <a:tableStyleId>{5C22544A-7EE6-4342-B048-85BDC9FD1C3A}</a:tableStyleId>
              </a:tblPr>
              <a:tblGrid>
                <a:gridCol w="2247847">
                  <a:extLst>
                    <a:ext uri="{9D8B030D-6E8A-4147-A177-3AD203B41FA5}">
                      <a16:colId xmlns:a16="http://schemas.microsoft.com/office/drawing/2014/main" val="2556340232"/>
                    </a:ext>
                  </a:extLst>
                </a:gridCol>
                <a:gridCol w="4589939">
                  <a:extLst>
                    <a:ext uri="{9D8B030D-6E8A-4147-A177-3AD203B41FA5}">
                      <a16:colId xmlns:a16="http://schemas.microsoft.com/office/drawing/2014/main" val="3608943949"/>
                    </a:ext>
                  </a:extLst>
                </a:gridCol>
              </a:tblGrid>
              <a:tr h="504150">
                <a:tc>
                  <a:txBody>
                    <a:bodyPr/>
                    <a:lstStyle/>
                    <a:p>
                      <a:pPr algn="r" fontAlgn="ctr"/>
                      <a:r>
                        <a:rPr lang="en-US" sz="2300">
                          <a:effectLst/>
                        </a:rPr>
                        <a:t>Number</a:t>
                      </a:r>
                      <a:endParaRPr lang="en-US" sz="2300" b="1">
                        <a:effectLst/>
                      </a:endParaRPr>
                    </a:p>
                  </a:txBody>
                  <a:tcPr marL="114579" marR="114579" marT="57290" marB="57290" anchor="ctr"/>
                </a:tc>
                <a:tc>
                  <a:txBody>
                    <a:bodyPr/>
                    <a:lstStyle/>
                    <a:p>
                      <a:pPr algn="r" fontAlgn="ctr"/>
                      <a:r>
                        <a:rPr lang="en-US" sz="2300">
                          <a:effectLst/>
                        </a:rPr>
                        <a:t>Question</a:t>
                      </a:r>
                      <a:endParaRPr lang="en-US" sz="2300" b="1">
                        <a:effectLst/>
                      </a:endParaRPr>
                    </a:p>
                  </a:txBody>
                  <a:tcPr marL="114579" marR="114579" marT="57290" marB="57290" anchor="ctr"/>
                </a:tc>
                <a:extLst>
                  <a:ext uri="{0D108BD9-81ED-4DB2-BD59-A6C34878D82A}">
                    <a16:rowId xmlns:a16="http://schemas.microsoft.com/office/drawing/2014/main" val="3802837729"/>
                  </a:ext>
                </a:extLst>
              </a:tr>
              <a:tr h="504150">
                <a:tc>
                  <a:txBody>
                    <a:bodyPr/>
                    <a:lstStyle/>
                    <a:p>
                      <a:pPr algn="r" fontAlgn="ctr"/>
                      <a:r>
                        <a:rPr lang="en-US" sz="2300">
                          <a:effectLst/>
                        </a:rPr>
                        <a:t>Q1</a:t>
                      </a:r>
                    </a:p>
                  </a:txBody>
                  <a:tcPr marL="114579" marR="114579" marT="57290" marB="57290" anchor="ctr"/>
                </a:tc>
                <a:tc>
                  <a:txBody>
                    <a:bodyPr/>
                    <a:lstStyle/>
                    <a:p>
                      <a:pPr algn="r" fontAlgn="ctr"/>
                      <a:r>
                        <a:rPr lang="en-US" sz="2300">
                          <a:effectLst/>
                        </a:rPr>
                        <a:t>What is your age (# years)?</a:t>
                      </a:r>
                    </a:p>
                  </a:txBody>
                  <a:tcPr marL="114579" marR="114579" marT="57290" marB="57290" anchor="ctr"/>
                </a:tc>
                <a:extLst>
                  <a:ext uri="{0D108BD9-81ED-4DB2-BD59-A6C34878D82A}">
                    <a16:rowId xmlns:a16="http://schemas.microsoft.com/office/drawing/2014/main" val="3283605313"/>
                  </a:ext>
                </a:extLst>
              </a:tr>
              <a:tr h="504150">
                <a:tc>
                  <a:txBody>
                    <a:bodyPr/>
                    <a:lstStyle/>
                    <a:p>
                      <a:pPr algn="r" fontAlgn="ctr"/>
                      <a:r>
                        <a:rPr lang="en-US" sz="2300">
                          <a:effectLst/>
                        </a:rPr>
                        <a:t>Q2</a:t>
                      </a:r>
                    </a:p>
                  </a:txBody>
                  <a:tcPr marL="114579" marR="114579" marT="57290" marB="57290" anchor="ctr"/>
                </a:tc>
                <a:tc>
                  <a:txBody>
                    <a:bodyPr/>
                    <a:lstStyle/>
                    <a:p>
                      <a:pPr algn="r" fontAlgn="ctr"/>
                      <a:r>
                        <a:rPr lang="en-US" sz="2300">
                          <a:effectLst/>
                        </a:rPr>
                        <a:t>What is your gender?</a:t>
                      </a:r>
                    </a:p>
                  </a:txBody>
                  <a:tcPr marL="114579" marR="114579" marT="57290" marB="57290" anchor="ctr"/>
                </a:tc>
                <a:extLst>
                  <a:ext uri="{0D108BD9-81ED-4DB2-BD59-A6C34878D82A}">
                    <a16:rowId xmlns:a16="http://schemas.microsoft.com/office/drawing/2014/main" val="578342066"/>
                  </a:ext>
                </a:extLst>
              </a:tr>
              <a:tr h="847888">
                <a:tc>
                  <a:txBody>
                    <a:bodyPr/>
                    <a:lstStyle/>
                    <a:p>
                      <a:pPr algn="r" fontAlgn="ctr"/>
                      <a:r>
                        <a:rPr lang="en-US" sz="2300">
                          <a:effectLst/>
                        </a:rPr>
                        <a:t>Q3</a:t>
                      </a:r>
                    </a:p>
                  </a:txBody>
                  <a:tcPr marL="114579" marR="114579" marT="57290" marB="57290" anchor="ctr"/>
                </a:tc>
                <a:tc>
                  <a:txBody>
                    <a:bodyPr/>
                    <a:lstStyle/>
                    <a:p>
                      <a:pPr algn="r" fontAlgn="ctr"/>
                      <a:r>
                        <a:rPr lang="en-US" sz="2300">
                          <a:effectLst/>
                        </a:rPr>
                        <a:t>In which country do you currently reside?</a:t>
                      </a:r>
                    </a:p>
                  </a:txBody>
                  <a:tcPr marL="114579" marR="114579" marT="57290" marB="57290" anchor="ctr"/>
                </a:tc>
                <a:extLst>
                  <a:ext uri="{0D108BD9-81ED-4DB2-BD59-A6C34878D82A}">
                    <a16:rowId xmlns:a16="http://schemas.microsoft.com/office/drawing/2014/main" val="2923540892"/>
                  </a:ext>
                </a:extLst>
              </a:tr>
              <a:tr h="1535364">
                <a:tc>
                  <a:txBody>
                    <a:bodyPr/>
                    <a:lstStyle/>
                    <a:p>
                      <a:pPr algn="r" fontAlgn="ctr"/>
                      <a:r>
                        <a:rPr lang="en-US" sz="2300">
                          <a:effectLst/>
                        </a:rPr>
                        <a:t>Q4</a:t>
                      </a:r>
                    </a:p>
                  </a:txBody>
                  <a:tcPr marL="114579" marR="114579" marT="57290" marB="57290" anchor="ctr"/>
                </a:tc>
                <a:tc>
                  <a:txBody>
                    <a:bodyPr/>
                    <a:lstStyle/>
                    <a:p>
                      <a:pPr algn="r" fontAlgn="ctr"/>
                      <a:r>
                        <a:rPr lang="en-US" sz="2300">
                          <a:effectLst/>
                        </a:rPr>
                        <a:t>What is the highest level of formal education that you have attained or plan to attain within the next 2 years?</a:t>
                      </a:r>
                    </a:p>
                  </a:txBody>
                  <a:tcPr marL="114579" marR="114579" marT="57290" marB="57290" anchor="ctr"/>
                </a:tc>
                <a:extLst>
                  <a:ext uri="{0D108BD9-81ED-4DB2-BD59-A6C34878D82A}">
                    <a16:rowId xmlns:a16="http://schemas.microsoft.com/office/drawing/2014/main" val="669931413"/>
                  </a:ext>
                </a:extLst>
              </a:tr>
              <a:tr h="1191626">
                <a:tc>
                  <a:txBody>
                    <a:bodyPr/>
                    <a:lstStyle/>
                    <a:p>
                      <a:pPr algn="r" fontAlgn="ctr"/>
                      <a:r>
                        <a:rPr lang="en-US" sz="2300">
                          <a:effectLst/>
                        </a:rPr>
                        <a:t>Q5</a:t>
                      </a:r>
                    </a:p>
                  </a:txBody>
                  <a:tcPr marL="114579" marR="114579" marT="57290" marB="57290" anchor="ctr"/>
                </a:tc>
                <a:tc>
                  <a:txBody>
                    <a:bodyPr/>
                    <a:lstStyle/>
                    <a:p>
                      <a:pPr algn="r" fontAlgn="ctr"/>
                      <a:r>
                        <a:rPr lang="en-US" sz="2300">
                          <a:effectLst/>
                        </a:rPr>
                        <a:t>Select the title most similar to your current role (or most recent title if retired)</a:t>
                      </a:r>
                    </a:p>
                  </a:txBody>
                  <a:tcPr marL="114579" marR="114579" marT="57290" marB="57290" anchor="ctr"/>
                </a:tc>
                <a:extLst>
                  <a:ext uri="{0D108BD9-81ED-4DB2-BD59-A6C34878D82A}">
                    <a16:rowId xmlns:a16="http://schemas.microsoft.com/office/drawing/2014/main" val="2155311015"/>
                  </a:ext>
                </a:extLst>
              </a:tr>
            </a:tbl>
          </a:graphicData>
        </a:graphic>
      </p:graphicFrame>
    </p:spTree>
    <p:extLst>
      <p:ext uri="{BB962C8B-B14F-4D97-AF65-F5344CB8AC3E}">
        <p14:creationId xmlns:p14="http://schemas.microsoft.com/office/powerpoint/2010/main" val="118428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5">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7">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29">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1">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D328B08-50A9-40FA-B121-E48904692EFB}"/>
              </a:ext>
            </a:extLst>
          </p:cNvPr>
          <p:cNvSpPr>
            <a:spLocks noGrp="1"/>
          </p:cNvSpPr>
          <p:nvPr>
            <p:ph type="title"/>
          </p:nvPr>
        </p:nvSpPr>
        <p:spPr>
          <a:xfrm>
            <a:off x="543015" y="1594104"/>
            <a:ext cx="3258688" cy="3255264"/>
          </a:xfrm>
        </p:spPr>
        <p:txBody>
          <a:bodyPr vert="horz" lIns="91440" tIns="45720" rIns="91440" bIns="45720" rtlCol="0" anchor="b">
            <a:normAutofit/>
          </a:bodyPr>
          <a:lstStyle/>
          <a:p>
            <a:r>
              <a:rPr lang="en-US" sz="4800" spc="-100" dirty="0">
                <a:latin typeface="Calibri"/>
                <a:cs typeface="Calibri"/>
              </a:rPr>
              <a:t>Unique values in each column</a:t>
            </a:r>
          </a:p>
        </p:txBody>
      </p:sp>
      <p:sp>
        <p:nvSpPr>
          <p:cNvPr id="35" name="Rectangle 33">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4ADE0CAD-EBAC-4AD3-991C-B800F790D91E}"/>
              </a:ext>
            </a:extLst>
          </p:cNvPr>
          <p:cNvSpPr txBox="1"/>
          <p:nvPr/>
        </p:nvSpPr>
        <p:spPr>
          <a:xfrm>
            <a:off x="252920" y="1386506"/>
            <a:ext cx="3838878" cy="45197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182880" defTabSz="914400">
              <a:lnSpc>
                <a:spcPct val="90000"/>
              </a:lnSpc>
              <a:spcAft>
                <a:spcPts val="600"/>
              </a:spcAft>
              <a:buClr>
                <a:schemeClr val="accent1"/>
              </a:buClr>
              <a:buFont typeface="Wingdings 2" pitchFamily="18" charset="2"/>
              <a:buChar char=""/>
            </a:pPr>
            <a:endParaRPr lang="en-US" sz="1600">
              <a:solidFill>
                <a:srgbClr val="FFFFFF"/>
              </a:solidFill>
            </a:endParaRPr>
          </a:p>
        </p:txBody>
      </p:sp>
      <p:pic>
        <p:nvPicPr>
          <p:cNvPr id="37" name="Picture 37">
            <a:extLst>
              <a:ext uri="{FF2B5EF4-FFF2-40B4-BE49-F238E27FC236}">
                <a16:creationId xmlns:a16="http://schemas.microsoft.com/office/drawing/2014/main" id="{B79F5165-02C9-4795-AFA8-B59870BC83F7}"/>
              </a:ext>
            </a:extLst>
          </p:cNvPr>
          <p:cNvPicPr>
            <a:picLocks noGrp="1" noChangeAspect="1"/>
          </p:cNvPicPr>
          <p:nvPr>
            <p:ph idx="1"/>
          </p:nvPr>
        </p:nvPicPr>
        <p:blipFill>
          <a:blip r:embed="rId2"/>
          <a:stretch>
            <a:fillRect/>
          </a:stretch>
        </p:blipFill>
        <p:spPr>
          <a:xfrm>
            <a:off x="5007237" y="1301971"/>
            <a:ext cx="6031299" cy="4431820"/>
          </a:xfrm>
        </p:spPr>
      </p:pic>
    </p:spTree>
    <p:extLst>
      <p:ext uri="{BB962C8B-B14F-4D97-AF65-F5344CB8AC3E}">
        <p14:creationId xmlns:p14="http://schemas.microsoft.com/office/powerpoint/2010/main" val="3682524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C3A0-5877-40CB-9018-961A4D7AAA2A}"/>
              </a:ext>
            </a:extLst>
          </p:cNvPr>
          <p:cNvSpPr>
            <a:spLocks noGrp="1"/>
          </p:cNvSpPr>
          <p:nvPr>
            <p:ph type="title"/>
          </p:nvPr>
        </p:nvSpPr>
        <p:spPr/>
        <p:txBody>
          <a:bodyPr/>
          <a:lstStyle/>
          <a:p>
            <a:r>
              <a:rPr lang="en-US">
                <a:latin typeface="Calibri"/>
                <a:cs typeface="Calibri"/>
              </a:rPr>
              <a:t>Data Segments</a:t>
            </a:r>
          </a:p>
        </p:txBody>
      </p:sp>
      <p:sp>
        <p:nvSpPr>
          <p:cNvPr id="3" name="Content Placeholder 2">
            <a:extLst>
              <a:ext uri="{FF2B5EF4-FFF2-40B4-BE49-F238E27FC236}">
                <a16:creationId xmlns:a16="http://schemas.microsoft.com/office/drawing/2014/main" id="{7C9E9DCE-DCB4-49FA-AEC6-5C3994449249}"/>
              </a:ext>
            </a:extLst>
          </p:cNvPr>
          <p:cNvSpPr>
            <a:spLocks noGrp="1"/>
          </p:cNvSpPr>
          <p:nvPr>
            <p:ph idx="1"/>
          </p:nvPr>
        </p:nvSpPr>
        <p:spPr/>
        <p:txBody>
          <a:bodyPr/>
          <a:lstStyle/>
          <a:p>
            <a:r>
              <a:rPr lang="en-US" sz="2800">
                <a:solidFill>
                  <a:schemeClr val="tx1"/>
                </a:solidFill>
                <a:latin typeface="Calibri"/>
                <a:cs typeface="Calibri"/>
              </a:rPr>
              <a:t>The Dataset is segmented into groups such as Age , Gender , Years of Experience etc.</a:t>
            </a:r>
          </a:p>
          <a:p>
            <a:r>
              <a:rPr lang="en-US" sz="2800">
                <a:solidFill>
                  <a:schemeClr val="tx1"/>
                </a:solidFill>
                <a:latin typeface="Calibri"/>
                <a:cs typeface="Calibri"/>
              </a:rPr>
              <a:t>Programming languages like Python, Java, C , C++.</a:t>
            </a:r>
          </a:p>
          <a:p>
            <a:r>
              <a:rPr lang="en-US" sz="2800">
                <a:solidFill>
                  <a:schemeClr val="tx1"/>
                </a:solidFill>
                <a:latin typeface="Calibri"/>
                <a:cs typeface="Calibri"/>
              </a:rPr>
              <a:t>Based on Countries etc.</a:t>
            </a:r>
          </a:p>
        </p:txBody>
      </p:sp>
    </p:spTree>
    <p:extLst>
      <p:ext uri="{BB962C8B-B14F-4D97-AF65-F5344CB8AC3E}">
        <p14:creationId xmlns:p14="http://schemas.microsoft.com/office/powerpoint/2010/main" val="54792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C7A0-AC6D-4A04-A2B6-405700319E57}"/>
              </a:ext>
            </a:extLst>
          </p:cNvPr>
          <p:cNvSpPr>
            <a:spLocks noGrp="1"/>
          </p:cNvSpPr>
          <p:nvPr>
            <p:ph type="title"/>
          </p:nvPr>
        </p:nvSpPr>
        <p:spPr/>
        <p:txBody>
          <a:bodyPr/>
          <a:lstStyle/>
          <a:p>
            <a:r>
              <a:rPr lang="en-US">
                <a:latin typeface="Calibri"/>
                <a:cs typeface="Calibri"/>
              </a:rPr>
              <a:t>Data Imbalance</a:t>
            </a:r>
          </a:p>
        </p:txBody>
      </p:sp>
      <p:sp>
        <p:nvSpPr>
          <p:cNvPr id="3" name="Content Placeholder 2">
            <a:extLst>
              <a:ext uri="{FF2B5EF4-FFF2-40B4-BE49-F238E27FC236}">
                <a16:creationId xmlns:a16="http://schemas.microsoft.com/office/drawing/2014/main" id="{E45A2829-DCC0-4D6B-902D-D0D244316DCC}"/>
              </a:ext>
            </a:extLst>
          </p:cNvPr>
          <p:cNvSpPr>
            <a:spLocks noGrp="1"/>
          </p:cNvSpPr>
          <p:nvPr>
            <p:ph idx="1"/>
          </p:nvPr>
        </p:nvSpPr>
        <p:spPr/>
        <p:txBody>
          <a:bodyPr/>
          <a:lstStyle/>
          <a:p>
            <a:pPr marL="0" indent="0">
              <a:buNone/>
            </a:pPr>
            <a:endParaRPr lang="en-US" sz="2800">
              <a:solidFill>
                <a:schemeClr val="tx1"/>
              </a:solidFill>
              <a:latin typeface="Calibri"/>
              <a:ea typeface="+mn-lt"/>
              <a:cs typeface="+mn-lt"/>
            </a:endParaRPr>
          </a:p>
          <a:p>
            <a:pPr marL="0" indent="0">
              <a:buNone/>
            </a:pPr>
            <a:endParaRPr lang="en-US" sz="2800">
              <a:solidFill>
                <a:schemeClr val="tx1"/>
              </a:solidFill>
              <a:latin typeface="Calibri"/>
              <a:ea typeface="+mn-lt"/>
              <a:cs typeface="+mn-lt"/>
            </a:endParaRPr>
          </a:p>
          <a:p>
            <a:pPr marL="0" indent="0">
              <a:buNone/>
            </a:pPr>
            <a:endParaRPr lang="en-US" sz="2800">
              <a:solidFill>
                <a:schemeClr val="tx1"/>
              </a:solidFill>
              <a:latin typeface="Calibri"/>
              <a:ea typeface="+mn-lt"/>
              <a:cs typeface="+mn-lt"/>
            </a:endParaRPr>
          </a:p>
          <a:p>
            <a:pPr marL="0" indent="0">
              <a:buNone/>
            </a:pPr>
            <a:endParaRPr lang="en-US" sz="2800">
              <a:solidFill>
                <a:schemeClr val="tx1"/>
              </a:solidFill>
              <a:latin typeface="Calibri"/>
              <a:ea typeface="+mn-lt"/>
              <a:cs typeface="+mn-lt"/>
            </a:endParaRPr>
          </a:p>
          <a:p>
            <a:pPr marL="0" indent="0">
              <a:buNone/>
            </a:pPr>
            <a:r>
              <a:rPr lang="en-US" sz="2800">
                <a:solidFill>
                  <a:schemeClr val="tx1"/>
                </a:solidFill>
                <a:latin typeface="Calibri"/>
                <a:ea typeface="+mn-lt"/>
                <a:cs typeface="+mn-lt"/>
              </a:rPr>
              <a:t>There are few records in the dataset which are imbalanced, as the observations in each country or territory received less than 50 respondents, grouped them into a group named "Other"</a:t>
            </a:r>
            <a:endParaRPr lang="en-US" sz="2800">
              <a:solidFill>
                <a:schemeClr val="tx1"/>
              </a:solidFill>
              <a:latin typeface="Calibri"/>
              <a:cs typeface="Calibri"/>
            </a:endParaRPr>
          </a:p>
          <a:p>
            <a:pPr marL="0" indent="0">
              <a:buNone/>
            </a:pPr>
            <a:endParaRPr lang="en-US" sz="2800">
              <a:solidFill>
                <a:schemeClr val="tx1"/>
              </a:solidFill>
              <a:latin typeface="Calibri"/>
              <a:cs typeface="Calibri"/>
            </a:endParaRPr>
          </a:p>
          <a:p>
            <a:pPr>
              <a:buNone/>
            </a:pPr>
            <a:endParaRPr lang="en-US" sz="2800">
              <a:solidFill>
                <a:schemeClr val="tx1"/>
              </a:solidFill>
              <a:latin typeface="Calibri"/>
              <a:cs typeface="Calibri"/>
            </a:endParaRPr>
          </a:p>
          <a:p>
            <a:pPr marL="0" indent="0">
              <a:buNone/>
            </a:pPr>
            <a:endParaRPr lang="en-US" sz="2800">
              <a:solidFill>
                <a:schemeClr val="tx1"/>
              </a:solidFill>
              <a:latin typeface="Calibri"/>
              <a:cs typeface="Calibri"/>
            </a:endParaRPr>
          </a:p>
          <a:p>
            <a:endParaRPr lang="en-US" sz="2800">
              <a:solidFill>
                <a:schemeClr val="tx1"/>
              </a:solidFill>
              <a:latin typeface="Calibri"/>
              <a:cs typeface="Calibri"/>
            </a:endParaRPr>
          </a:p>
        </p:txBody>
      </p:sp>
    </p:spTree>
    <p:extLst>
      <p:ext uri="{BB962C8B-B14F-4D97-AF65-F5344CB8AC3E}">
        <p14:creationId xmlns:p14="http://schemas.microsoft.com/office/powerpoint/2010/main" val="2851744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09A2-4AE3-490C-84A1-676082648FDE}"/>
              </a:ext>
            </a:extLst>
          </p:cNvPr>
          <p:cNvSpPr>
            <a:spLocks noGrp="1"/>
          </p:cNvSpPr>
          <p:nvPr>
            <p:ph type="title"/>
          </p:nvPr>
        </p:nvSpPr>
        <p:spPr/>
        <p:txBody>
          <a:bodyPr/>
          <a:lstStyle/>
          <a:p>
            <a:r>
              <a:rPr lang="en-US" dirty="0">
                <a:latin typeface="Calibri"/>
                <a:cs typeface="Calibri"/>
              </a:rPr>
              <a:t>Inclusion Criteria</a:t>
            </a:r>
          </a:p>
        </p:txBody>
      </p:sp>
      <p:sp>
        <p:nvSpPr>
          <p:cNvPr id="3" name="Content Placeholder 2">
            <a:extLst>
              <a:ext uri="{FF2B5EF4-FFF2-40B4-BE49-F238E27FC236}">
                <a16:creationId xmlns:a16="http://schemas.microsoft.com/office/drawing/2014/main" id="{A2B10C08-8C48-4E8C-A1D4-F3BF96400C4A}"/>
              </a:ext>
            </a:extLst>
          </p:cNvPr>
          <p:cNvSpPr>
            <a:spLocks noGrp="1"/>
          </p:cNvSpPr>
          <p:nvPr>
            <p:ph idx="1"/>
          </p:nvPr>
        </p:nvSpPr>
        <p:spPr/>
        <p:txBody>
          <a:bodyPr/>
          <a:lstStyle/>
          <a:p>
            <a:pPr marL="0" indent="0">
              <a:buNone/>
            </a:pPr>
            <a:r>
              <a:rPr lang="en-US" sz="2800" u="sng">
                <a:solidFill>
                  <a:schemeClr val="tx1"/>
                </a:solidFill>
                <a:latin typeface="Calibri"/>
                <a:ea typeface="+mn-lt"/>
                <a:cs typeface="+mn-lt"/>
              </a:rPr>
              <a:t>Considering the Data:</a:t>
            </a:r>
            <a:endParaRPr lang="en-US" sz="2800">
              <a:solidFill>
                <a:schemeClr val="tx1"/>
              </a:solidFill>
              <a:latin typeface="Calibri"/>
              <a:cs typeface="Calibri"/>
            </a:endParaRPr>
          </a:p>
          <a:p>
            <a:pPr marL="0" indent="0">
              <a:buNone/>
            </a:pPr>
            <a:r>
              <a:rPr lang="en-US" sz="2800">
                <a:solidFill>
                  <a:schemeClr val="tx1"/>
                </a:solidFill>
                <a:latin typeface="Calibri"/>
                <a:ea typeface="+mn-lt"/>
                <a:cs typeface="+mn-lt"/>
              </a:rPr>
              <a:t>Geographically : Across the Globe</a:t>
            </a:r>
            <a:endParaRPr lang="en-US" sz="2800">
              <a:solidFill>
                <a:schemeClr val="tx1"/>
              </a:solidFill>
              <a:latin typeface="Calibri"/>
              <a:cs typeface="Calibri"/>
            </a:endParaRPr>
          </a:p>
          <a:p>
            <a:pPr marL="0" indent="0">
              <a:buNone/>
            </a:pPr>
            <a:r>
              <a:rPr lang="en-US" sz="2800">
                <a:solidFill>
                  <a:schemeClr val="tx1"/>
                </a:solidFill>
                <a:latin typeface="Calibri"/>
                <a:ea typeface="+mn-lt"/>
                <a:cs typeface="+mn-lt"/>
              </a:rPr>
              <a:t>Time Period :  09/01/2021 to 10/04/2021</a:t>
            </a:r>
            <a:endParaRPr lang="en-US" sz="2800">
              <a:solidFill>
                <a:schemeClr val="tx1"/>
              </a:solidFill>
              <a:latin typeface="Calibri"/>
              <a:cs typeface="Calibri"/>
            </a:endParaRPr>
          </a:p>
          <a:p>
            <a:pPr marL="0" indent="0">
              <a:buNone/>
            </a:pPr>
            <a:r>
              <a:rPr lang="en-US" sz="2800">
                <a:solidFill>
                  <a:schemeClr val="tx1"/>
                </a:solidFill>
                <a:latin typeface="Calibri"/>
                <a:ea typeface="+mn-lt"/>
                <a:cs typeface="+mn-lt"/>
              </a:rPr>
              <a:t>Parameters : Age, Experience, Current Position, Country, Gender, Programming Languages, Company size, Company type and yearly Compensation etc.</a:t>
            </a:r>
            <a:endParaRPr lang="en-US" sz="2800">
              <a:solidFill>
                <a:schemeClr val="tx1"/>
              </a:solidFill>
              <a:latin typeface="Calibri"/>
              <a:cs typeface="Calibri"/>
            </a:endParaRPr>
          </a:p>
          <a:p>
            <a:endParaRPr lang="en-US" sz="2800">
              <a:solidFill>
                <a:schemeClr val="tx1"/>
              </a:solidFill>
              <a:latin typeface="Calibri"/>
              <a:cs typeface="Calibri"/>
            </a:endParaRPr>
          </a:p>
        </p:txBody>
      </p:sp>
    </p:spTree>
    <p:extLst>
      <p:ext uri="{BB962C8B-B14F-4D97-AF65-F5344CB8AC3E}">
        <p14:creationId xmlns:p14="http://schemas.microsoft.com/office/powerpoint/2010/main" val="72115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Shape 20">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728E0F-2A19-4626-A38B-D207392D86C3}"/>
              </a:ext>
            </a:extLst>
          </p:cNvPr>
          <p:cNvSpPr>
            <a:spLocks noGrp="1"/>
          </p:cNvSpPr>
          <p:nvPr>
            <p:ph type="ctrTitle"/>
          </p:nvPr>
        </p:nvSpPr>
        <p:spPr>
          <a:xfrm>
            <a:off x="4084398" y="1298448"/>
            <a:ext cx="7315200" cy="3255264"/>
          </a:xfrm>
        </p:spPr>
        <p:txBody>
          <a:bodyPr>
            <a:normAutofit/>
          </a:bodyPr>
          <a:lstStyle/>
          <a:p>
            <a:r>
              <a:rPr lang="en-IN" dirty="0">
                <a:solidFill>
                  <a:schemeClr val="tx2"/>
                </a:solidFill>
              </a:rPr>
              <a:t>Preliminary visualizations</a:t>
            </a:r>
          </a:p>
        </p:txBody>
      </p:sp>
    </p:spTree>
    <p:extLst>
      <p:ext uri="{BB962C8B-B14F-4D97-AF65-F5344CB8AC3E}">
        <p14:creationId xmlns:p14="http://schemas.microsoft.com/office/powerpoint/2010/main" val="779476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5B3C-BF62-4576-8F71-3A08A678EFF0}"/>
              </a:ext>
            </a:extLst>
          </p:cNvPr>
          <p:cNvSpPr>
            <a:spLocks noGrp="1"/>
          </p:cNvSpPr>
          <p:nvPr>
            <p:ph type="title"/>
          </p:nvPr>
        </p:nvSpPr>
        <p:spPr/>
        <p:txBody>
          <a:bodyPr/>
          <a:lstStyle/>
          <a:p>
            <a:r>
              <a:rPr lang="en-US">
                <a:latin typeface="Calibri"/>
                <a:cs typeface="Calibri"/>
              </a:rPr>
              <a:t>EDA Code Repository</a:t>
            </a:r>
            <a:endParaRPr lang="en-US"/>
          </a:p>
        </p:txBody>
      </p:sp>
      <p:sp>
        <p:nvSpPr>
          <p:cNvPr id="3" name="Content Placeholder 2">
            <a:extLst>
              <a:ext uri="{FF2B5EF4-FFF2-40B4-BE49-F238E27FC236}">
                <a16:creationId xmlns:a16="http://schemas.microsoft.com/office/drawing/2014/main" id="{A04F52BE-72AF-4A05-9363-54E654B8ABF9}"/>
              </a:ext>
            </a:extLst>
          </p:cNvPr>
          <p:cNvSpPr>
            <a:spLocks noGrp="1"/>
          </p:cNvSpPr>
          <p:nvPr>
            <p:ph idx="1"/>
          </p:nvPr>
        </p:nvSpPr>
        <p:spPr>
          <a:xfrm>
            <a:off x="3581721" y="763466"/>
            <a:ext cx="8220973" cy="5336301"/>
          </a:xfrm>
        </p:spPr>
        <p:txBody>
          <a:bodyPr/>
          <a:lstStyle/>
          <a:p>
            <a:pPr marL="0" indent="0" algn="ctr">
              <a:buNone/>
            </a:pPr>
            <a:r>
              <a:rPr lang="en-US" sz="2800" dirty="0">
                <a:latin typeface="Calibri"/>
                <a:cs typeface="Calibri"/>
              </a:rPr>
              <a:t>       </a:t>
            </a:r>
            <a:r>
              <a:rPr lang="en-US" sz="2800" dirty="0">
                <a:solidFill>
                  <a:schemeClr val="tx1"/>
                </a:solidFill>
                <a:latin typeface="Calibri"/>
                <a:cs typeface="Calibri"/>
              </a:rPr>
              <a:t>   We have done EDA Analysis for the Dataset and uploaded in our code repository in GitHub</a:t>
            </a:r>
          </a:p>
          <a:p>
            <a:pPr marL="0" indent="0" algn="ctr">
              <a:buNone/>
            </a:pPr>
            <a:r>
              <a:rPr lang="en-US" sz="2800" dirty="0">
                <a:solidFill>
                  <a:schemeClr val="tx1"/>
                </a:solidFill>
                <a:latin typeface="Calibri"/>
                <a:cs typeface="Calibri"/>
              </a:rPr>
              <a:t>            Use below link which route to Repository</a:t>
            </a:r>
          </a:p>
          <a:p>
            <a:pPr marL="0" indent="0" algn="ctr">
              <a:buNone/>
            </a:pPr>
            <a:r>
              <a:rPr lang="en-US" sz="2800" dirty="0">
                <a:latin typeface="Calibri"/>
                <a:ea typeface="+mn-lt"/>
                <a:cs typeface="+mn-lt"/>
                <a:hlinkClick r:id="rId2"/>
              </a:rPr>
              <a:t>  https://github.com/Narendra- Somasi/DAB103_21F/blob/main/DAB103_FINAL-PROJECT-EDA.ipynb</a:t>
            </a:r>
            <a:endParaRPr lang="en-US" sz="2800" dirty="0">
              <a:latin typeface="Calibri"/>
              <a:ea typeface="+mn-lt"/>
              <a:cs typeface="+mn-lt"/>
            </a:endParaRPr>
          </a:p>
          <a:p>
            <a:pPr algn="ctr"/>
            <a:endParaRPr lang="en-US" sz="2800" dirty="0">
              <a:latin typeface="Calibri"/>
              <a:cs typeface="Calibri"/>
            </a:endParaRPr>
          </a:p>
        </p:txBody>
      </p:sp>
    </p:spTree>
    <p:extLst>
      <p:ext uri="{BB962C8B-B14F-4D97-AF65-F5344CB8AC3E}">
        <p14:creationId xmlns:p14="http://schemas.microsoft.com/office/powerpoint/2010/main" val="832225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7D13B7-5E31-4D21-A0A0-41F76CB58C75}"/>
              </a:ext>
            </a:extLst>
          </p:cNvPr>
          <p:cNvSpPr>
            <a:spLocks noGrp="1"/>
          </p:cNvSpPr>
          <p:nvPr>
            <p:ph type="title"/>
          </p:nvPr>
        </p:nvSpPr>
        <p:spPr/>
        <p:txBody>
          <a:bodyPr vert="horz" lIns="91440" tIns="45720" rIns="91440" bIns="45720" rtlCol="0" anchor="ctr">
            <a:normAutofit/>
          </a:bodyPr>
          <a:lstStyle/>
          <a:p>
            <a:pPr fontAlgn="base">
              <a:spcAft>
                <a:spcPct val="0"/>
              </a:spcAft>
            </a:pPr>
            <a:r>
              <a:rPr lang="en-US" altLang="en-US" b="1">
                <a:latin typeface="Calibri"/>
                <a:cs typeface="Calibri"/>
              </a:rPr>
              <a:t>Age-Groups</a:t>
            </a:r>
            <a:endParaRPr lang="en-US" altLang="en-US" b="1" i="0" u="none" strike="noStrike" cap="none" normalizeH="0">
              <a:ln>
                <a:noFill/>
              </a:ln>
              <a:effectLst/>
              <a:latin typeface="Calibri"/>
              <a:cs typeface="Calibri"/>
            </a:endParaRPr>
          </a:p>
          <a:p>
            <a:pPr marL="0" marR="0" lvl="0" indent="0" fontAlgn="base">
              <a:spcAft>
                <a:spcPct val="0"/>
              </a:spcAft>
              <a:buClrTx/>
              <a:buSzTx/>
              <a:tabLst/>
            </a:pPr>
            <a:endParaRPr lang="en-US" altLang="en-US" b="0" i="0" u="none" strike="noStrike" cap="none" normalizeH="0">
              <a:ln>
                <a:noFill/>
              </a:ln>
              <a:effectLst/>
              <a:latin typeface="Calibri"/>
              <a:cs typeface="Calibri"/>
            </a:endParaRPr>
          </a:p>
        </p:txBody>
      </p:sp>
      <p:sp>
        <p:nvSpPr>
          <p:cNvPr id="5" name="Rectangle 2">
            <a:extLst>
              <a:ext uri="{FF2B5EF4-FFF2-40B4-BE49-F238E27FC236}">
                <a16:creationId xmlns:a16="http://schemas.microsoft.com/office/drawing/2014/main" id="{E0654ADA-CF14-43AC-A58F-06E6F7AB8354}"/>
              </a:ext>
            </a:extLst>
          </p:cNvPr>
          <p:cNvSpPr>
            <a:spLocks noChangeArrowheads="1"/>
          </p:cNvSpPr>
          <p:nvPr/>
        </p:nvSpPr>
        <p:spPr bwMode="auto">
          <a:xfrm>
            <a:off x="3559127" y="4220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914" tIns="45720" rIns="-447534" bIns="17457" numCol="1" anchor="ctr" anchorCtr="0" compatLnSpc="1">
            <a:prstTxWarp prst="textNoShape">
              <a:avLst/>
            </a:prstTxWarp>
            <a:spAutoFit/>
          </a:bodyPr>
          <a:lstStyle/>
          <a:p>
            <a:endParaRPr lang="en-IN"/>
          </a:p>
        </p:txBody>
      </p:sp>
      <p:pic>
        <p:nvPicPr>
          <p:cNvPr id="8" name="Picture 8" descr="Chart, bar chart&#10;&#10;Description automatically generated">
            <a:extLst>
              <a:ext uri="{FF2B5EF4-FFF2-40B4-BE49-F238E27FC236}">
                <a16:creationId xmlns:a16="http://schemas.microsoft.com/office/drawing/2014/main" id="{ABD17954-C3E6-4E3E-B1F9-C438C2E659B2}"/>
              </a:ext>
            </a:extLst>
          </p:cNvPr>
          <p:cNvPicPr>
            <a:picLocks noGrp="1" noChangeAspect="1"/>
          </p:cNvPicPr>
          <p:nvPr>
            <p:ph idx="1"/>
          </p:nvPr>
        </p:nvPicPr>
        <p:blipFill>
          <a:blip r:embed="rId2"/>
          <a:stretch>
            <a:fillRect/>
          </a:stretch>
        </p:blipFill>
        <p:spPr>
          <a:xfrm>
            <a:off x="3304598" y="753924"/>
            <a:ext cx="8789597" cy="5355384"/>
          </a:xfrm>
        </p:spPr>
      </p:pic>
    </p:spTree>
    <p:extLst>
      <p:ext uri="{BB962C8B-B14F-4D97-AF65-F5344CB8AC3E}">
        <p14:creationId xmlns:p14="http://schemas.microsoft.com/office/powerpoint/2010/main" val="120537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itle 1">
            <a:extLst>
              <a:ext uri="{FF2B5EF4-FFF2-40B4-BE49-F238E27FC236}">
                <a16:creationId xmlns:a16="http://schemas.microsoft.com/office/drawing/2014/main" id="{CD408EC8-6A4C-443B-9C3B-0F940A12DF88}"/>
              </a:ext>
            </a:extLst>
          </p:cNvPr>
          <p:cNvSpPr>
            <a:spLocks noGrp="1"/>
          </p:cNvSpPr>
          <p:nvPr>
            <p:ph type="title"/>
          </p:nvPr>
        </p:nvSpPr>
        <p:spPr>
          <a:xfrm>
            <a:off x="509132" y="2578033"/>
            <a:ext cx="3301820" cy="1271189"/>
          </a:xfrm>
        </p:spPr>
        <p:txBody>
          <a:bodyPr vert="horz" lIns="91440" tIns="45720" rIns="91440" bIns="45720" rtlCol="0" anchor="b">
            <a:normAutofit fontScale="90000"/>
          </a:bodyPr>
          <a:lstStyle/>
          <a:p>
            <a:r>
              <a:rPr lang="en-US" sz="4600" spc="-100">
                <a:latin typeface="Calibri"/>
                <a:cs typeface="Calibri"/>
              </a:rPr>
              <a:t>Gender Distribution</a:t>
            </a:r>
          </a:p>
        </p:txBody>
      </p:sp>
      <p:sp>
        <p:nvSpPr>
          <p:cNvPr id="48" name="Rectangle 4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5" descr="Chart, bar chart&#10;&#10;Description automatically generated">
            <a:extLst>
              <a:ext uri="{FF2B5EF4-FFF2-40B4-BE49-F238E27FC236}">
                <a16:creationId xmlns:a16="http://schemas.microsoft.com/office/drawing/2014/main" id="{54442B6A-C68D-44F6-AB69-37468B2E3064}"/>
              </a:ext>
            </a:extLst>
          </p:cNvPr>
          <p:cNvPicPr>
            <a:picLocks noGrp="1" noChangeAspect="1"/>
          </p:cNvPicPr>
          <p:nvPr>
            <p:ph idx="1"/>
          </p:nvPr>
        </p:nvPicPr>
        <p:blipFill>
          <a:blip r:embed="rId2"/>
          <a:stretch>
            <a:fillRect/>
          </a:stretch>
        </p:blipFill>
        <p:spPr>
          <a:xfrm>
            <a:off x="4646724" y="754016"/>
            <a:ext cx="7543079" cy="5326449"/>
          </a:xfrm>
        </p:spPr>
      </p:pic>
    </p:spTree>
    <p:extLst>
      <p:ext uri="{BB962C8B-B14F-4D97-AF65-F5344CB8AC3E}">
        <p14:creationId xmlns:p14="http://schemas.microsoft.com/office/powerpoint/2010/main" val="54173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2BD1-12ED-48AD-83E0-37E2FA71A58B}"/>
              </a:ext>
            </a:extLst>
          </p:cNvPr>
          <p:cNvSpPr>
            <a:spLocks noGrp="1"/>
          </p:cNvSpPr>
          <p:nvPr>
            <p:ph type="title"/>
          </p:nvPr>
        </p:nvSpPr>
        <p:spPr>
          <a:xfrm>
            <a:off x="252919" y="1166969"/>
            <a:ext cx="3048123" cy="4558051"/>
          </a:xfrm>
        </p:spPr>
        <p:txBody>
          <a:bodyPr/>
          <a:lstStyle/>
          <a:p>
            <a:r>
              <a:rPr lang="en-US" sz="4200" b="1">
                <a:solidFill>
                  <a:schemeClr val="tx1"/>
                </a:solidFill>
                <a:latin typeface="Calibri"/>
                <a:cs typeface="Calibri"/>
              </a:rPr>
              <a:t>Section: 002</a:t>
            </a:r>
            <a:br>
              <a:rPr lang="en-US" sz="4200" b="1">
                <a:latin typeface="Calibri"/>
              </a:rPr>
            </a:br>
            <a:r>
              <a:rPr lang="en-US" sz="4200" b="1">
                <a:solidFill>
                  <a:schemeClr val="tx1"/>
                </a:solidFill>
                <a:latin typeface="Calibri"/>
                <a:cs typeface="Calibri"/>
              </a:rPr>
              <a:t>    Group: 6</a:t>
            </a:r>
          </a:p>
        </p:txBody>
      </p:sp>
      <p:sp>
        <p:nvSpPr>
          <p:cNvPr id="3" name="Content Placeholder 2">
            <a:extLst>
              <a:ext uri="{FF2B5EF4-FFF2-40B4-BE49-F238E27FC236}">
                <a16:creationId xmlns:a16="http://schemas.microsoft.com/office/drawing/2014/main" id="{23AE5C3E-6C90-43F0-874E-11846F932EAB}"/>
              </a:ext>
            </a:extLst>
          </p:cNvPr>
          <p:cNvSpPr>
            <a:spLocks noGrp="1"/>
          </p:cNvSpPr>
          <p:nvPr>
            <p:ph idx="1"/>
          </p:nvPr>
        </p:nvSpPr>
        <p:spPr>
          <a:xfrm>
            <a:off x="3869268" y="864108"/>
            <a:ext cx="7689010" cy="5120640"/>
          </a:xfrm>
        </p:spPr>
        <p:txBody>
          <a:bodyPr/>
          <a:lstStyle/>
          <a:p>
            <a:pPr>
              <a:buNone/>
            </a:pPr>
            <a:r>
              <a:rPr lang="en-US" dirty="0">
                <a:latin typeface="Calibri"/>
                <a:cs typeface="Calibri"/>
              </a:rPr>
              <a:t>                                                  </a:t>
            </a:r>
            <a:r>
              <a:rPr lang="en-US" dirty="0">
                <a:latin typeface="Calibri"/>
                <a:cs typeface="Aharoni"/>
              </a:rPr>
              <a:t> </a:t>
            </a:r>
            <a:r>
              <a:rPr lang="en-US" sz="2800" u="sng" dirty="0">
                <a:solidFill>
                  <a:schemeClr val="tx1"/>
                </a:solidFill>
                <a:latin typeface="Calibri"/>
                <a:cs typeface="Cavolini"/>
              </a:rPr>
              <a:t>Team Members:</a:t>
            </a:r>
          </a:p>
          <a:p>
            <a:pPr>
              <a:buNone/>
            </a:pPr>
            <a:endParaRPr lang="en-US" sz="2800" dirty="0">
              <a:solidFill>
                <a:schemeClr val="tx1"/>
              </a:solidFill>
              <a:latin typeface="Calibri"/>
              <a:cs typeface="Cavolini"/>
            </a:endParaRPr>
          </a:p>
          <a:p>
            <a:pPr>
              <a:buNone/>
            </a:pPr>
            <a:r>
              <a:rPr lang="en-US" sz="2800" dirty="0">
                <a:solidFill>
                  <a:schemeClr val="tx1"/>
                </a:solidFill>
                <a:latin typeface="Calibri"/>
                <a:cs typeface="Cavolini"/>
              </a:rPr>
              <a:t>1. Narendra </a:t>
            </a:r>
            <a:r>
              <a:rPr lang="en-US" sz="2800" dirty="0" err="1">
                <a:solidFill>
                  <a:schemeClr val="tx1"/>
                </a:solidFill>
                <a:latin typeface="Calibri"/>
                <a:cs typeface="Cavolini"/>
              </a:rPr>
              <a:t>Somasi</a:t>
            </a:r>
            <a:endParaRPr lang="en-US" sz="2800" u="sng" dirty="0">
              <a:solidFill>
                <a:schemeClr val="tx1"/>
              </a:solidFill>
              <a:latin typeface="Calibri"/>
              <a:cs typeface="Cavolini"/>
            </a:endParaRPr>
          </a:p>
          <a:p>
            <a:pPr>
              <a:buNone/>
            </a:pPr>
            <a:r>
              <a:rPr lang="en-US" sz="2800" dirty="0">
                <a:solidFill>
                  <a:schemeClr val="tx1"/>
                </a:solidFill>
                <a:latin typeface="Calibri"/>
                <a:cs typeface="Cavolini"/>
              </a:rPr>
              <a:t>2.</a:t>
            </a:r>
            <a:r>
              <a:rPr lang="en-US" sz="2800" dirty="0">
                <a:solidFill>
                  <a:schemeClr val="tx1"/>
                </a:solidFill>
                <a:latin typeface="Calibri"/>
                <a:ea typeface="+mn-lt"/>
                <a:cs typeface="Cavolini"/>
              </a:rPr>
              <a:t> </a:t>
            </a:r>
            <a:r>
              <a:rPr lang="en-US" sz="2800" dirty="0">
                <a:solidFill>
                  <a:schemeClr val="tx1"/>
                </a:solidFill>
                <a:latin typeface="Calibri"/>
                <a:ea typeface="+mn-lt"/>
                <a:cs typeface="+mn-lt"/>
              </a:rPr>
              <a:t>Mounika </a:t>
            </a:r>
            <a:r>
              <a:rPr lang="en-US" sz="2800" dirty="0" err="1">
                <a:solidFill>
                  <a:schemeClr val="tx1"/>
                </a:solidFill>
                <a:latin typeface="Calibri"/>
                <a:ea typeface="+mn-lt"/>
                <a:cs typeface="+mn-lt"/>
              </a:rPr>
              <a:t>PeddayerramaReddy</a:t>
            </a:r>
            <a:endParaRPr lang="en-US" sz="2800" dirty="0">
              <a:solidFill>
                <a:schemeClr val="tx1"/>
              </a:solidFill>
              <a:latin typeface="Calibri"/>
              <a:cs typeface="Cavolini"/>
            </a:endParaRPr>
          </a:p>
          <a:p>
            <a:pPr>
              <a:buNone/>
            </a:pPr>
            <a:r>
              <a:rPr lang="en-US" sz="2800" dirty="0">
                <a:solidFill>
                  <a:schemeClr val="tx1"/>
                </a:solidFill>
                <a:latin typeface="Calibri"/>
                <a:cs typeface="Cavolini"/>
              </a:rPr>
              <a:t>3. Pavan </a:t>
            </a:r>
            <a:r>
              <a:rPr lang="en-US" sz="2800" dirty="0" err="1">
                <a:solidFill>
                  <a:schemeClr val="tx1"/>
                </a:solidFill>
                <a:latin typeface="Calibri"/>
                <a:cs typeface="Cavolini"/>
              </a:rPr>
              <a:t>kalyan</a:t>
            </a:r>
            <a:r>
              <a:rPr lang="en-US" sz="2800" dirty="0">
                <a:solidFill>
                  <a:schemeClr val="tx1"/>
                </a:solidFill>
                <a:latin typeface="Calibri"/>
                <a:cs typeface="Cavolini"/>
              </a:rPr>
              <a:t> karri</a:t>
            </a:r>
          </a:p>
          <a:p>
            <a:pPr>
              <a:buNone/>
            </a:pPr>
            <a:r>
              <a:rPr lang="en-US" sz="2800" dirty="0">
                <a:solidFill>
                  <a:schemeClr val="tx1"/>
                </a:solidFill>
                <a:latin typeface="Calibri"/>
                <a:cs typeface="Cavolini"/>
              </a:rPr>
              <a:t>4. Srinidhi Kasireddy</a:t>
            </a:r>
          </a:p>
          <a:p>
            <a:pPr>
              <a:buNone/>
            </a:pPr>
            <a:r>
              <a:rPr lang="en-US" sz="2800" dirty="0">
                <a:solidFill>
                  <a:schemeClr val="tx1"/>
                </a:solidFill>
                <a:latin typeface="Calibri"/>
                <a:cs typeface="Cavolini"/>
              </a:rPr>
              <a:t>5. Sai </a:t>
            </a:r>
            <a:r>
              <a:rPr lang="en-US" sz="2800" dirty="0" err="1">
                <a:solidFill>
                  <a:schemeClr val="tx1"/>
                </a:solidFill>
                <a:latin typeface="Calibri"/>
                <a:cs typeface="Cavolini"/>
              </a:rPr>
              <a:t>Susmitha</a:t>
            </a:r>
            <a:r>
              <a:rPr lang="en-US" sz="2800" dirty="0">
                <a:solidFill>
                  <a:schemeClr val="tx1"/>
                </a:solidFill>
                <a:latin typeface="Calibri"/>
                <a:cs typeface="Cavolini"/>
              </a:rPr>
              <a:t> </a:t>
            </a:r>
            <a:r>
              <a:rPr lang="en-US" sz="2800" dirty="0" err="1">
                <a:solidFill>
                  <a:schemeClr val="tx1"/>
                </a:solidFill>
                <a:latin typeface="Calibri"/>
                <a:cs typeface="Cavolini"/>
              </a:rPr>
              <a:t>Vanarasa</a:t>
            </a:r>
            <a:endParaRPr lang="en-US" sz="2800" dirty="0">
              <a:solidFill>
                <a:schemeClr val="tx1"/>
              </a:solidFill>
              <a:latin typeface="Calibri"/>
              <a:cs typeface="Cavolini"/>
            </a:endParaRPr>
          </a:p>
        </p:txBody>
      </p:sp>
    </p:spTree>
    <p:extLst>
      <p:ext uri="{BB962C8B-B14F-4D97-AF65-F5344CB8AC3E}">
        <p14:creationId xmlns:p14="http://schemas.microsoft.com/office/powerpoint/2010/main" val="1942361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1">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23">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0" name="Rectangle 25">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B5E6CB-60A1-4035-85B3-86539B694039}"/>
              </a:ext>
            </a:extLst>
          </p:cNvPr>
          <p:cNvSpPr>
            <a:spLocks noGrp="1"/>
          </p:cNvSpPr>
          <p:nvPr>
            <p:ph type="title"/>
          </p:nvPr>
        </p:nvSpPr>
        <p:spPr>
          <a:xfrm>
            <a:off x="1069849" y="1298448"/>
            <a:ext cx="3258688" cy="3255264"/>
          </a:xfrm>
        </p:spPr>
        <p:txBody>
          <a:bodyPr vert="horz" lIns="91440" tIns="45720" rIns="91440" bIns="45720" rtlCol="0" anchor="b">
            <a:normAutofit/>
          </a:bodyPr>
          <a:lstStyle/>
          <a:p>
            <a:r>
              <a:rPr lang="en-US" sz="4600" b="1" spc="-100">
                <a:effectLst/>
                <a:latin typeface="Calibri"/>
                <a:cs typeface="Calibri"/>
              </a:rPr>
              <a:t>Company Size of Data Science Employers</a:t>
            </a:r>
            <a:br>
              <a:rPr lang="en-US" sz="4600" b="1" spc="-100">
                <a:effectLst/>
                <a:latin typeface="Calibri"/>
              </a:rPr>
            </a:br>
            <a:endParaRPr lang="en-US" sz="4600" spc="-100">
              <a:latin typeface="Calibri"/>
              <a:cs typeface="Calibri"/>
            </a:endParaRPr>
          </a:p>
        </p:txBody>
      </p:sp>
      <p:sp>
        <p:nvSpPr>
          <p:cNvPr id="42" name="Rectangle 29">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6" descr="Chart, bar chart&#10;&#10;Description automatically generated">
            <a:extLst>
              <a:ext uri="{FF2B5EF4-FFF2-40B4-BE49-F238E27FC236}">
                <a16:creationId xmlns:a16="http://schemas.microsoft.com/office/drawing/2014/main" id="{D4560B98-E3E2-4017-A254-2B5E1C37DC5C}"/>
              </a:ext>
            </a:extLst>
          </p:cNvPr>
          <p:cNvPicPr>
            <a:picLocks noGrp="1" noChangeAspect="1"/>
          </p:cNvPicPr>
          <p:nvPr>
            <p:ph idx="1"/>
          </p:nvPr>
        </p:nvPicPr>
        <p:blipFill>
          <a:blip r:embed="rId2"/>
          <a:stretch>
            <a:fillRect/>
          </a:stretch>
        </p:blipFill>
        <p:spPr>
          <a:xfrm>
            <a:off x="4752847" y="768391"/>
            <a:ext cx="7445852" cy="5326451"/>
          </a:xfrm>
        </p:spPr>
      </p:pic>
    </p:spTree>
    <p:extLst>
      <p:ext uri="{BB962C8B-B14F-4D97-AF65-F5344CB8AC3E}">
        <p14:creationId xmlns:p14="http://schemas.microsoft.com/office/powerpoint/2010/main" val="121732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Shape 20">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728E0F-2A19-4626-A38B-D207392D86C3}"/>
              </a:ext>
            </a:extLst>
          </p:cNvPr>
          <p:cNvSpPr>
            <a:spLocks noGrp="1"/>
          </p:cNvSpPr>
          <p:nvPr>
            <p:ph type="ctrTitle"/>
          </p:nvPr>
        </p:nvSpPr>
        <p:spPr>
          <a:xfrm>
            <a:off x="4084398" y="1298448"/>
            <a:ext cx="7315200" cy="3255264"/>
          </a:xfrm>
        </p:spPr>
        <p:txBody>
          <a:bodyPr>
            <a:normAutofit/>
          </a:bodyPr>
          <a:lstStyle/>
          <a:p>
            <a:r>
              <a:rPr lang="en-IN" dirty="0">
                <a:solidFill>
                  <a:schemeClr val="tx2"/>
                </a:solidFill>
              </a:rPr>
              <a:t>Data Cleaning And  Transformation</a:t>
            </a:r>
          </a:p>
        </p:txBody>
      </p:sp>
    </p:spTree>
    <p:extLst>
      <p:ext uri="{BB962C8B-B14F-4D97-AF65-F5344CB8AC3E}">
        <p14:creationId xmlns:p14="http://schemas.microsoft.com/office/powerpoint/2010/main" val="70834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5B3C-BF62-4576-8F71-3A08A678EFF0}"/>
              </a:ext>
            </a:extLst>
          </p:cNvPr>
          <p:cNvSpPr>
            <a:spLocks noGrp="1"/>
          </p:cNvSpPr>
          <p:nvPr>
            <p:ph type="title"/>
          </p:nvPr>
        </p:nvSpPr>
        <p:spPr/>
        <p:txBody>
          <a:bodyPr/>
          <a:lstStyle/>
          <a:p>
            <a:r>
              <a:rPr lang="en-GB" dirty="0">
                <a:latin typeface="Calibri"/>
                <a:cs typeface="Calibri"/>
              </a:rPr>
              <a:t>DC &amp; T -Code Repository</a:t>
            </a:r>
            <a:endParaRPr lang="en-US" dirty="0"/>
          </a:p>
        </p:txBody>
      </p:sp>
      <p:sp>
        <p:nvSpPr>
          <p:cNvPr id="3" name="Content Placeholder 2">
            <a:extLst>
              <a:ext uri="{FF2B5EF4-FFF2-40B4-BE49-F238E27FC236}">
                <a16:creationId xmlns:a16="http://schemas.microsoft.com/office/drawing/2014/main" id="{A04F52BE-72AF-4A05-9363-54E654B8ABF9}"/>
              </a:ext>
            </a:extLst>
          </p:cNvPr>
          <p:cNvSpPr>
            <a:spLocks noGrp="1"/>
          </p:cNvSpPr>
          <p:nvPr>
            <p:ph idx="1"/>
          </p:nvPr>
        </p:nvSpPr>
        <p:spPr>
          <a:xfrm>
            <a:off x="3581721" y="763466"/>
            <a:ext cx="8220973" cy="5336301"/>
          </a:xfrm>
        </p:spPr>
        <p:txBody>
          <a:bodyPr/>
          <a:lstStyle/>
          <a:p>
            <a:pPr marL="0" indent="0" algn="ctr">
              <a:buNone/>
            </a:pPr>
            <a:r>
              <a:rPr lang="en-US" sz="2800" dirty="0">
                <a:latin typeface="Calibri"/>
                <a:cs typeface="Calibri"/>
              </a:rPr>
              <a:t>       </a:t>
            </a:r>
            <a:r>
              <a:rPr lang="en-US" sz="2800" dirty="0">
                <a:solidFill>
                  <a:schemeClr val="tx1"/>
                </a:solidFill>
                <a:latin typeface="Calibri"/>
                <a:cs typeface="Calibri"/>
              </a:rPr>
              <a:t>   We have done our Data Cleaning and Transformation for the Dataset and uploaded in our code repository in GitHub</a:t>
            </a:r>
          </a:p>
          <a:p>
            <a:pPr marL="0" indent="0" algn="ctr">
              <a:buNone/>
            </a:pPr>
            <a:r>
              <a:rPr lang="en-US" sz="2800" dirty="0">
                <a:solidFill>
                  <a:schemeClr val="tx1"/>
                </a:solidFill>
                <a:latin typeface="Calibri"/>
                <a:cs typeface="Calibri"/>
              </a:rPr>
              <a:t>            Use below link which route to Repository</a:t>
            </a:r>
          </a:p>
          <a:p>
            <a:pPr marL="0" indent="0" algn="ctr">
              <a:buNone/>
            </a:pPr>
            <a:r>
              <a:rPr lang="en-US" sz="2800" dirty="0">
                <a:latin typeface="Calibri"/>
                <a:ea typeface="+mn-lt"/>
                <a:cs typeface="+mn-lt"/>
                <a:hlinkClick r:id="rId2"/>
              </a:rPr>
              <a:t> </a:t>
            </a:r>
            <a:r>
              <a:rPr lang="en-US" sz="2800" dirty="0">
                <a:latin typeface="Calibri"/>
                <a:ea typeface="+mn-lt"/>
                <a:cs typeface="+mn-lt"/>
              </a:rPr>
              <a:t> </a:t>
            </a:r>
            <a:r>
              <a:rPr lang="en-US" sz="2800" dirty="0">
                <a:latin typeface="Calibri"/>
                <a:ea typeface="+mn-lt"/>
                <a:cs typeface="+mn-lt"/>
                <a:hlinkClick r:id="rId3"/>
              </a:rPr>
              <a:t>https://github.com/Narendra-Somasi/DAB103_21F/blob/main/Data%20Cleaning%20and%20Transformation.ipynb</a:t>
            </a:r>
            <a:endParaRPr lang="en-US" sz="2800" dirty="0">
              <a:latin typeface="Calibri"/>
              <a:ea typeface="+mn-lt"/>
              <a:cs typeface="+mn-lt"/>
            </a:endParaRPr>
          </a:p>
          <a:p>
            <a:pPr marL="0" indent="0" algn="ctr">
              <a:buNone/>
            </a:pPr>
            <a:endParaRPr lang="en-US" sz="2800" dirty="0">
              <a:latin typeface="Calibri"/>
              <a:ea typeface="+mn-lt"/>
              <a:cs typeface="+mn-lt"/>
            </a:endParaRPr>
          </a:p>
          <a:p>
            <a:pPr algn="ctr"/>
            <a:endParaRPr lang="en-US" sz="2800" dirty="0">
              <a:latin typeface="Calibri"/>
              <a:cs typeface="Calibri"/>
            </a:endParaRPr>
          </a:p>
        </p:txBody>
      </p:sp>
    </p:spTree>
    <p:extLst>
      <p:ext uri="{BB962C8B-B14F-4D97-AF65-F5344CB8AC3E}">
        <p14:creationId xmlns:p14="http://schemas.microsoft.com/office/powerpoint/2010/main" val="3327829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7D13B7-5E31-4D21-A0A0-41F76CB58C75}"/>
              </a:ext>
            </a:extLst>
          </p:cNvPr>
          <p:cNvSpPr>
            <a:spLocks noGrp="1"/>
          </p:cNvSpPr>
          <p:nvPr>
            <p:ph type="title"/>
          </p:nvPr>
        </p:nvSpPr>
        <p:spPr/>
        <p:txBody>
          <a:bodyPr vert="horz" lIns="91440" tIns="45720" rIns="91440" bIns="45720" rtlCol="0" anchor="ctr">
            <a:normAutofit/>
          </a:bodyPr>
          <a:lstStyle/>
          <a:p>
            <a:pPr fontAlgn="base">
              <a:spcAft>
                <a:spcPct val="0"/>
              </a:spcAft>
            </a:pPr>
            <a:r>
              <a:rPr lang="en-US" altLang="en-US" b="1" i="0" u="none" strike="noStrike" cap="none" normalizeH="0" dirty="0">
                <a:ln>
                  <a:noFill/>
                </a:ln>
                <a:effectLst/>
                <a:latin typeface="Calibri"/>
                <a:cs typeface="Calibri"/>
              </a:rPr>
              <a:t>Outliers-Check</a:t>
            </a:r>
          </a:p>
          <a:p>
            <a:pPr marL="0" marR="0" lvl="0" indent="0" fontAlgn="base">
              <a:spcAft>
                <a:spcPct val="0"/>
              </a:spcAft>
              <a:buClrTx/>
              <a:buSzTx/>
              <a:tabLst/>
            </a:pPr>
            <a:endParaRPr lang="en-US" altLang="en-US" b="0" i="0" u="none" strike="noStrike" cap="none" normalizeH="0" dirty="0">
              <a:ln>
                <a:noFill/>
              </a:ln>
              <a:effectLst/>
              <a:latin typeface="Calibri"/>
              <a:cs typeface="Calibri"/>
            </a:endParaRPr>
          </a:p>
        </p:txBody>
      </p:sp>
      <p:sp>
        <p:nvSpPr>
          <p:cNvPr id="5" name="Rectangle 2">
            <a:extLst>
              <a:ext uri="{FF2B5EF4-FFF2-40B4-BE49-F238E27FC236}">
                <a16:creationId xmlns:a16="http://schemas.microsoft.com/office/drawing/2014/main" id="{E0654ADA-CF14-43AC-A58F-06E6F7AB8354}"/>
              </a:ext>
            </a:extLst>
          </p:cNvPr>
          <p:cNvSpPr>
            <a:spLocks noChangeArrowheads="1"/>
          </p:cNvSpPr>
          <p:nvPr/>
        </p:nvSpPr>
        <p:spPr bwMode="auto">
          <a:xfrm>
            <a:off x="3559127" y="4220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914" tIns="45720" rIns="-447534" bIns="17457" numCol="1" anchor="ctr" anchorCtr="0" compatLnSpc="1">
            <a:prstTxWarp prst="textNoShape">
              <a:avLst/>
            </a:prstTxWarp>
            <a:spAutoFit/>
          </a:bodyPr>
          <a:lstStyle/>
          <a:p>
            <a:endParaRPr lang="en-IN"/>
          </a:p>
        </p:txBody>
      </p:sp>
      <p:pic>
        <p:nvPicPr>
          <p:cNvPr id="1026" name="Picture 2">
            <a:extLst>
              <a:ext uri="{FF2B5EF4-FFF2-40B4-BE49-F238E27FC236}">
                <a16:creationId xmlns:a16="http://schemas.microsoft.com/office/drawing/2014/main" id="{EC92115C-8AAF-47E9-BE78-56466DC99A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1122" y="716280"/>
            <a:ext cx="8487959" cy="545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243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09A2-4AE3-490C-84A1-676082648FDE}"/>
              </a:ext>
            </a:extLst>
          </p:cNvPr>
          <p:cNvSpPr>
            <a:spLocks noGrp="1"/>
          </p:cNvSpPr>
          <p:nvPr>
            <p:ph type="title"/>
          </p:nvPr>
        </p:nvSpPr>
        <p:spPr>
          <a:xfrm>
            <a:off x="252918" y="1123837"/>
            <a:ext cx="3168708" cy="4601183"/>
          </a:xfrm>
        </p:spPr>
        <p:txBody>
          <a:bodyPr/>
          <a:lstStyle/>
          <a:p>
            <a:r>
              <a:rPr lang="en-IN" b="1" i="0" dirty="0">
                <a:effectLst/>
                <a:latin typeface="-apple-system"/>
              </a:rPr>
              <a:t>Data Transformation</a:t>
            </a:r>
            <a:br>
              <a:rPr lang="en-IN" b="1" i="0" dirty="0">
                <a:effectLst/>
                <a:latin typeface="-apple-system"/>
              </a:rPr>
            </a:br>
            <a:endParaRPr lang="en-US" dirty="0">
              <a:latin typeface="Calibri"/>
              <a:cs typeface="Calibri"/>
            </a:endParaRPr>
          </a:p>
        </p:txBody>
      </p:sp>
      <p:sp>
        <p:nvSpPr>
          <p:cNvPr id="3" name="Content Placeholder 2">
            <a:extLst>
              <a:ext uri="{FF2B5EF4-FFF2-40B4-BE49-F238E27FC236}">
                <a16:creationId xmlns:a16="http://schemas.microsoft.com/office/drawing/2014/main" id="{A2B10C08-8C48-4E8C-A1D4-F3BF96400C4A}"/>
              </a:ext>
            </a:extLst>
          </p:cNvPr>
          <p:cNvSpPr>
            <a:spLocks noGrp="1"/>
          </p:cNvSpPr>
          <p:nvPr>
            <p:ph idx="1"/>
          </p:nvPr>
        </p:nvSpPr>
        <p:spPr/>
        <p:txBody>
          <a:bodyPr/>
          <a:lstStyle/>
          <a:p>
            <a:pPr>
              <a:buFont typeface="Arial" panose="020B0604020202020204" pitchFamily="34" charset="0"/>
              <a:buChar char="•"/>
            </a:pPr>
            <a:r>
              <a:rPr lang="en-GB" sz="2400" b="0" i="0" dirty="0">
                <a:solidFill>
                  <a:schemeClr val="tx1"/>
                </a:solidFill>
                <a:effectLst/>
                <a:latin typeface="-apple-system"/>
              </a:rPr>
              <a:t>Survey have multiple  choice questions </a:t>
            </a:r>
          </a:p>
          <a:p>
            <a:pPr>
              <a:buFont typeface="Arial" panose="020B0604020202020204" pitchFamily="34" charset="0"/>
              <a:buChar char="•"/>
            </a:pPr>
            <a:r>
              <a:rPr lang="en-GB" sz="2400" b="0" i="0" dirty="0">
                <a:solidFill>
                  <a:schemeClr val="tx1"/>
                </a:solidFill>
                <a:effectLst/>
                <a:latin typeface="-apple-system"/>
              </a:rPr>
              <a:t>only a single choice can be selected were recorded in individual columns.</a:t>
            </a:r>
            <a:endParaRPr lang="en-US" sz="2800" dirty="0">
              <a:solidFill>
                <a:schemeClr val="tx1"/>
              </a:solidFill>
              <a:latin typeface="Calibri"/>
              <a:cs typeface="Calibri"/>
            </a:endParaRPr>
          </a:p>
          <a:p>
            <a:pPr>
              <a:buFont typeface="Arial" panose="020B0604020202020204" pitchFamily="34" charset="0"/>
              <a:buChar char="•"/>
            </a:pPr>
            <a:r>
              <a:rPr lang="en-GB" sz="2400" dirty="0">
                <a:solidFill>
                  <a:schemeClr val="tx1"/>
                </a:solidFill>
                <a:latin typeface="-apple-system"/>
              </a:rPr>
              <a:t>M</a:t>
            </a:r>
            <a:r>
              <a:rPr lang="en-GB" sz="2400" b="0" i="0" dirty="0">
                <a:solidFill>
                  <a:schemeClr val="tx1"/>
                </a:solidFill>
                <a:effectLst/>
                <a:latin typeface="-apple-system"/>
              </a:rPr>
              <a:t>ultiple selection questions (multiple choices can be selected) were split into multiple columns</a:t>
            </a:r>
            <a:endParaRPr lang="en-US" sz="2800" dirty="0">
              <a:solidFill>
                <a:schemeClr val="tx1"/>
              </a:solidFill>
              <a:latin typeface="Calibri"/>
              <a:cs typeface="Calibri"/>
            </a:endParaRPr>
          </a:p>
        </p:txBody>
      </p:sp>
    </p:spTree>
    <p:extLst>
      <p:ext uri="{BB962C8B-B14F-4D97-AF65-F5344CB8AC3E}">
        <p14:creationId xmlns:p14="http://schemas.microsoft.com/office/powerpoint/2010/main" val="1900261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Shape 20">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728E0F-2A19-4626-A38B-D207392D86C3}"/>
              </a:ext>
            </a:extLst>
          </p:cNvPr>
          <p:cNvSpPr>
            <a:spLocks noGrp="1"/>
          </p:cNvSpPr>
          <p:nvPr>
            <p:ph type="ctrTitle"/>
          </p:nvPr>
        </p:nvSpPr>
        <p:spPr>
          <a:xfrm>
            <a:off x="4084398" y="1298448"/>
            <a:ext cx="7315200" cy="3255264"/>
          </a:xfrm>
        </p:spPr>
        <p:txBody>
          <a:bodyPr>
            <a:normAutofit/>
          </a:bodyPr>
          <a:lstStyle/>
          <a:p>
            <a:r>
              <a:rPr lang="en-IN" dirty="0">
                <a:solidFill>
                  <a:schemeClr val="tx2"/>
                </a:solidFill>
              </a:rPr>
              <a:t>Data Analysis</a:t>
            </a:r>
          </a:p>
        </p:txBody>
      </p:sp>
    </p:spTree>
    <p:extLst>
      <p:ext uri="{BB962C8B-B14F-4D97-AF65-F5344CB8AC3E}">
        <p14:creationId xmlns:p14="http://schemas.microsoft.com/office/powerpoint/2010/main" val="1271167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F82EA30-6E2A-429C-B732-2F8EB339BAF4}"/>
              </a:ext>
            </a:extLst>
          </p:cNvPr>
          <p:cNvSpPr>
            <a:spLocks noGrp="1"/>
          </p:cNvSpPr>
          <p:nvPr>
            <p:ph type="title"/>
          </p:nvPr>
        </p:nvSpPr>
        <p:spPr>
          <a:xfrm>
            <a:off x="1600754" y="1087374"/>
            <a:ext cx="8983489" cy="1000978"/>
          </a:xfrm>
        </p:spPr>
        <p:txBody>
          <a:bodyPr>
            <a:normAutofit/>
          </a:bodyPr>
          <a:lstStyle/>
          <a:p>
            <a:r>
              <a:rPr lang="en-GB" sz="2800" dirty="0">
                <a:latin typeface="Calibri" panose="020F0502020204030204" pitchFamily="34" charset="0"/>
                <a:cs typeface="Calibri" panose="020F0502020204030204" pitchFamily="34" charset="0"/>
              </a:rPr>
              <a:t>1</a:t>
            </a:r>
            <a:r>
              <a:rPr lang="en-GB" dirty="0">
                <a:latin typeface="Calibri" panose="020F0502020204030204" pitchFamily="34" charset="0"/>
                <a:cs typeface="Calibri" panose="020F0502020204030204" pitchFamily="34" charset="0"/>
              </a:rPr>
              <a:t>.</a:t>
            </a:r>
            <a:r>
              <a:rPr lang="en-GB" sz="2700" dirty="0">
                <a:latin typeface="Calibri" panose="020F0502020204030204" pitchFamily="34" charset="0"/>
                <a:cs typeface="Calibri" panose="020F0502020204030204" pitchFamily="34" charset="0"/>
              </a:rPr>
              <a:t>What type of people like age, Gender , Formal education and Years of experience are using DS &amp; ML ?</a:t>
            </a:r>
            <a:endParaRPr lang="en-IN" sz="27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47CE295-AC51-4411-8630-D883992D99FD}"/>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
            </a:pPr>
            <a:r>
              <a:rPr lang="en-GB" dirty="0">
                <a:solidFill>
                  <a:schemeClr val="tx1"/>
                </a:solidFill>
              </a:rPr>
              <a:t>Analysis shows us which groups are mostly using DS &amp; ML </a:t>
            </a:r>
          </a:p>
          <a:p>
            <a:pPr>
              <a:buFont typeface="Wingdings" panose="05000000000000000000" pitchFamily="2" charset="2"/>
              <a:buChar char="§"/>
            </a:pPr>
            <a:r>
              <a:rPr lang="en-GB" dirty="0">
                <a:solidFill>
                  <a:schemeClr val="tx1"/>
                </a:solidFill>
              </a:rPr>
              <a:t>Below visualizations shows that age groups 18-29 are high</a:t>
            </a:r>
          </a:p>
          <a:p>
            <a:pPr>
              <a:buFont typeface="Wingdings" panose="05000000000000000000" pitchFamily="2" charset="2"/>
              <a:buChar char="§"/>
            </a:pPr>
            <a:r>
              <a:rPr lang="en-GB" dirty="0">
                <a:solidFill>
                  <a:schemeClr val="tx1"/>
                </a:solidFill>
              </a:rPr>
              <a:t>Male practitioners are considerably high than Female.</a:t>
            </a:r>
          </a:p>
          <a:p>
            <a:pPr>
              <a:buFont typeface="Wingdings" panose="05000000000000000000" pitchFamily="2" charset="2"/>
              <a:buChar char="§"/>
            </a:pPr>
            <a:r>
              <a:rPr lang="en-GB" dirty="0">
                <a:solidFill>
                  <a:schemeClr val="tx1"/>
                </a:solidFill>
              </a:rPr>
              <a:t>Most of them having less than 4 years of experience and holding a Bachelor’s or Master’s degree.</a:t>
            </a:r>
          </a:p>
        </p:txBody>
      </p:sp>
    </p:spTree>
    <p:extLst>
      <p:ext uri="{BB962C8B-B14F-4D97-AF65-F5344CB8AC3E}">
        <p14:creationId xmlns:p14="http://schemas.microsoft.com/office/powerpoint/2010/main" val="395999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C8514-C3EB-4B94-B01F-17F807A7A739}"/>
              </a:ext>
            </a:extLst>
          </p:cNvPr>
          <p:cNvSpPr>
            <a:spLocks noGrp="1"/>
          </p:cNvSpPr>
          <p:nvPr>
            <p:ph type="title"/>
          </p:nvPr>
        </p:nvSpPr>
        <p:spPr>
          <a:xfrm>
            <a:off x="1286935" y="762001"/>
            <a:ext cx="10397052" cy="5328172"/>
          </a:xfrm>
        </p:spPr>
        <p:txBody>
          <a:bodyPr vert="horz" lIns="91440" tIns="45720" rIns="91440" bIns="45720" rtlCol="0" anchor="b">
            <a:normAutofit/>
          </a:bodyPr>
          <a:lstStyle/>
          <a:p>
            <a:endParaRPr lang="en-US" sz="7200" spc="-100" dirty="0">
              <a:solidFill>
                <a:schemeClr val="accent1"/>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slide2" descr="Age_Distribution">
            <a:extLst>
              <a:ext uri="{FF2B5EF4-FFF2-40B4-BE49-F238E27FC236}">
                <a16:creationId xmlns:a16="http://schemas.microsoft.com/office/drawing/2014/main" id="{52E019CB-9E10-4019-B52B-357EAB29F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850" y="756173"/>
            <a:ext cx="9258300" cy="5249339"/>
          </a:xfrm>
          <a:prstGeom prst="rect">
            <a:avLst/>
          </a:prstGeom>
        </p:spPr>
      </p:pic>
    </p:spTree>
    <p:extLst>
      <p:ext uri="{BB962C8B-B14F-4D97-AF65-F5344CB8AC3E}">
        <p14:creationId xmlns:p14="http://schemas.microsoft.com/office/powerpoint/2010/main" val="69541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C8514-C3EB-4B94-B01F-17F807A7A739}"/>
              </a:ext>
            </a:extLst>
          </p:cNvPr>
          <p:cNvSpPr>
            <a:spLocks noGrp="1"/>
          </p:cNvSpPr>
          <p:nvPr>
            <p:ph type="title"/>
          </p:nvPr>
        </p:nvSpPr>
        <p:spPr>
          <a:xfrm>
            <a:off x="1128712" y="762001"/>
            <a:ext cx="10555275" cy="5328172"/>
          </a:xfrm>
        </p:spPr>
        <p:txBody>
          <a:bodyPr vert="horz" lIns="91440" tIns="45720" rIns="91440" bIns="45720" rtlCol="0" anchor="b">
            <a:normAutofit/>
          </a:bodyPr>
          <a:lstStyle/>
          <a:p>
            <a:endParaRPr lang="en-US" sz="7200" spc="-100" dirty="0">
              <a:solidFill>
                <a:schemeClr val="accent1"/>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lide3" descr="GenderDistribution">
            <a:extLst>
              <a:ext uri="{FF2B5EF4-FFF2-40B4-BE49-F238E27FC236}">
                <a16:creationId xmlns:a16="http://schemas.microsoft.com/office/drawing/2014/main" id="{463DED78-B8D3-47AF-890E-D3F656F49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12" y="790575"/>
            <a:ext cx="9934575" cy="5276850"/>
          </a:xfrm>
          <a:prstGeom prst="rect">
            <a:avLst/>
          </a:prstGeom>
        </p:spPr>
      </p:pic>
    </p:spTree>
    <p:extLst>
      <p:ext uri="{BB962C8B-B14F-4D97-AF65-F5344CB8AC3E}">
        <p14:creationId xmlns:p14="http://schemas.microsoft.com/office/powerpoint/2010/main" val="1343796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C8514-C3EB-4B94-B01F-17F807A7A739}"/>
              </a:ext>
            </a:extLst>
          </p:cNvPr>
          <p:cNvSpPr>
            <a:spLocks noGrp="1"/>
          </p:cNvSpPr>
          <p:nvPr>
            <p:ph type="title"/>
          </p:nvPr>
        </p:nvSpPr>
        <p:spPr>
          <a:xfrm>
            <a:off x="1128712" y="762001"/>
            <a:ext cx="10555275" cy="5328172"/>
          </a:xfrm>
        </p:spPr>
        <p:txBody>
          <a:bodyPr vert="horz" lIns="91440" tIns="45720" rIns="91440" bIns="45720" rtlCol="0" anchor="b">
            <a:normAutofit/>
          </a:bodyPr>
          <a:lstStyle/>
          <a:p>
            <a:endParaRPr lang="en-US" sz="7200" spc="-100" dirty="0">
              <a:solidFill>
                <a:schemeClr val="accent1"/>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slide4" descr="FormalEducation-ExperienceInCoding">
            <a:extLst>
              <a:ext uri="{FF2B5EF4-FFF2-40B4-BE49-F238E27FC236}">
                <a16:creationId xmlns:a16="http://schemas.microsoft.com/office/drawing/2014/main" id="{5916DF25-F2BE-44C6-BA7D-ABC76839B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4" y="767823"/>
            <a:ext cx="10397053" cy="5323261"/>
          </a:xfrm>
          <a:prstGeom prst="rect">
            <a:avLst/>
          </a:prstGeom>
        </p:spPr>
      </p:pic>
    </p:spTree>
    <p:extLst>
      <p:ext uri="{BB962C8B-B14F-4D97-AF65-F5344CB8AC3E}">
        <p14:creationId xmlns:p14="http://schemas.microsoft.com/office/powerpoint/2010/main" val="421691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3B289BD-2160-4693-91F7-5F50EFE62E26}"/>
              </a:ext>
            </a:extLst>
          </p:cNvPr>
          <p:cNvSpPr txBox="1"/>
          <p:nvPr/>
        </p:nvSpPr>
        <p:spPr>
          <a:xfrm>
            <a:off x="339183" y="1123837"/>
            <a:ext cx="2947482" cy="460118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3600" b="1" spc="-60">
                <a:solidFill>
                  <a:schemeClr val="tx1"/>
                </a:solidFill>
                <a:latin typeface="Calibri"/>
                <a:ea typeface="+mj-ea"/>
                <a:cs typeface="Calibri"/>
              </a:rPr>
              <a:t>Motivation for this Project</a:t>
            </a:r>
            <a:endParaRPr lang="en-US">
              <a:solidFill>
                <a:schemeClr val="tx1"/>
              </a:solidFill>
              <a:latin typeface="Calibri"/>
              <a:ea typeface="+mj-ea"/>
              <a:cs typeface="Calibri"/>
            </a:endParaRPr>
          </a:p>
        </p:txBody>
      </p:sp>
      <p:graphicFrame>
        <p:nvGraphicFramePr>
          <p:cNvPr id="7" name="TextBox 4">
            <a:extLst>
              <a:ext uri="{FF2B5EF4-FFF2-40B4-BE49-F238E27FC236}">
                <a16:creationId xmlns:a16="http://schemas.microsoft.com/office/drawing/2014/main" id="{F6F483A1-0E17-4E4B-9121-A1875C0AB025}"/>
              </a:ext>
            </a:extLst>
          </p:cNvPr>
          <p:cNvGraphicFramePr/>
          <p:nvPr>
            <p:extLst>
              <p:ext uri="{D42A27DB-BD31-4B8C-83A1-F6EECF244321}">
                <p14:modId xmlns:p14="http://schemas.microsoft.com/office/powerpoint/2010/main" val="23759057"/>
              </p:ext>
            </p:extLst>
          </p:nvPr>
        </p:nvGraphicFramePr>
        <p:xfrm>
          <a:off x="3860538" y="712931"/>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146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F82EA30-6E2A-429C-B732-2F8EB339BAF4}"/>
              </a:ext>
            </a:extLst>
          </p:cNvPr>
          <p:cNvSpPr>
            <a:spLocks noGrp="1"/>
          </p:cNvSpPr>
          <p:nvPr>
            <p:ph type="title"/>
          </p:nvPr>
        </p:nvSpPr>
        <p:spPr>
          <a:xfrm>
            <a:off x="1600754" y="1087374"/>
            <a:ext cx="8983489" cy="1000978"/>
          </a:xfrm>
        </p:spPr>
        <p:txBody>
          <a:bodyPr>
            <a:normAutofit/>
          </a:bodyPr>
          <a:lstStyle/>
          <a:p>
            <a:r>
              <a:rPr lang="en-GB" sz="2800" dirty="0">
                <a:latin typeface="Calibri" panose="020F0502020204030204" pitchFamily="34" charset="0"/>
                <a:cs typeface="Calibri" panose="020F0502020204030204" pitchFamily="34" charset="0"/>
              </a:rPr>
              <a:t>2.which Tools &amp; skills making impact and people want to become familiar with ?</a:t>
            </a:r>
            <a:endParaRPr lang="en-IN" sz="27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47CE295-AC51-4411-8630-D883992D99FD}"/>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
            </a:pPr>
            <a:r>
              <a:rPr lang="en-GB" dirty="0">
                <a:solidFill>
                  <a:schemeClr val="tx1"/>
                </a:solidFill>
              </a:rPr>
              <a:t>From the  Analysis concluded that :</a:t>
            </a:r>
          </a:p>
          <a:p>
            <a:pPr>
              <a:buFont typeface="Wingdings" panose="05000000000000000000" pitchFamily="2" charset="2"/>
              <a:buChar char="§"/>
            </a:pPr>
            <a:r>
              <a:rPr lang="en-GB" dirty="0">
                <a:solidFill>
                  <a:schemeClr val="tx1"/>
                </a:solidFill>
              </a:rPr>
              <a:t>Python is used very often for Data Science projects.</a:t>
            </a:r>
          </a:p>
          <a:p>
            <a:pPr>
              <a:buFont typeface="Wingdings" panose="05000000000000000000" pitchFamily="2" charset="2"/>
              <a:buChar char="§"/>
            </a:pPr>
            <a:r>
              <a:rPr lang="en-GB" dirty="0">
                <a:solidFill>
                  <a:schemeClr val="tx1"/>
                </a:solidFill>
              </a:rPr>
              <a:t>Most of the groups recommended Python is best language for Data Scientist aspirants.</a:t>
            </a:r>
          </a:p>
          <a:p>
            <a:pPr>
              <a:buFont typeface="Wingdings" panose="05000000000000000000" pitchFamily="2" charset="2"/>
              <a:buChar char="§"/>
            </a:pPr>
            <a:r>
              <a:rPr lang="en-GB" dirty="0">
                <a:solidFill>
                  <a:schemeClr val="tx1"/>
                </a:solidFill>
              </a:rPr>
              <a:t>Data Scientist’s are preferably using  tools like Jupiter notebook, Excel, R-studio and Google sheets.</a:t>
            </a:r>
          </a:p>
          <a:p>
            <a:pPr>
              <a:buFont typeface="Wingdings" panose="05000000000000000000" pitchFamily="2" charset="2"/>
              <a:buChar char="§"/>
            </a:pPr>
            <a:r>
              <a:rPr lang="en-GB" dirty="0">
                <a:solidFill>
                  <a:schemeClr val="tx1"/>
                </a:solidFill>
              </a:rPr>
              <a:t>Personal Laptop is the most platform used for Data science Projects.</a:t>
            </a:r>
          </a:p>
          <a:p>
            <a:pPr>
              <a:buFont typeface="Wingdings" panose="05000000000000000000" pitchFamily="2" charset="2"/>
              <a:buChar char="§"/>
            </a:pPr>
            <a:endParaRPr lang="en-GB"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1571120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C8514-C3EB-4B94-B01F-17F807A7A739}"/>
              </a:ext>
            </a:extLst>
          </p:cNvPr>
          <p:cNvSpPr>
            <a:spLocks noGrp="1"/>
          </p:cNvSpPr>
          <p:nvPr>
            <p:ph type="title"/>
          </p:nvPr>
        </p:nvSpPr>
        <p:spPr>
          <a:xfrm>
            <a:off x="1286934" y="762001"/>
            <a:ext cx="10397053" cy="5328172"/>
          </a:xfrm>
        </p:spPr>
        <p:txBody>
          <a:bodyPr vert="horz" lIns="91440" tIns="45720" rIns="91440" bIns="45720" rtlCol="0" anchor="b">
            <a:normAutofit/>
          </a:bodyPr>
          <a:lstStyle/>
          <a:p>
            <a:endParaRPr lang="en-US" sz="7200" spc="-100" dirty="0">
              <a:solidFill>
                <a:schemeClr val="accent1"/>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lide5" descr="Languages-used-Often">
            <a:extLst>
              <a:ext uri="{FF2B5EF4-FFF2-40B4-BE49-F238E27FC236}">
                <a16:creationId xmlns:a16="http://schemas.microsoft.com/office/drawing/2014/main" id="{DA9B0D7B-A847-4A6F-B61B-0F5188404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4" y="871537"/>
            <a:ext cx="9438216" cy="5218636"/>
          </a:xfrm>
          <a:prstGeom prst="rect">
            <a:avLst/>
          </a:prstGeom>
        </p:spPr>
      </p:pic>
    </p:spTree>
    <p:extLst>
      <p:ext uri="{BB962C8B-B14F-4D97-AF65-F5344CB8AC3E}">
        <p14:creationId xmlns:p14="http://schemas.microsoft.com/office/powerpoint/2010/main" val="3507454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C8514-C3EB-4B94-B01F-17F807A7A739}"/>
              </a:ext>
            </a:extLst>
          </p:cNvPr>
          <p:cNvSpPr>
            <a:spLocks noGrp="1"/>
          </p:cNvSpPr>
          <p:nvPr>
            <p:ph type="title"/>
          </p:nvPr>
        </p:nvSpPr>
        <p:spPr>
          <a:xfrm>
            <a:off x="1286934" y="762001"/>
            <a:ext cx="10397053" cy="5328172"/>
          </a:xfrm>
        </p:spPr>
        <p:txBody>
          <a:bodyPr vert="horz" lIns="91440" tIns="45720" rIns="91440" bIns="45720" rtlCol="0" anchor="b">
            <a:normAutofit/>
          </a:bodyPr>
          <a:lstStyle/>
          <a:p>
            <a:endParaRPr lang="en-US" sz="7200" spc="-100" dirty="0">
              <a:solidFill>
                <a:schemeClr val="accent1"/>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slide6" descr="Recomended-Language For DataScientist">
            <a:extLst>
              <a:ext uri="{FF2B5EF4-FFF2-40B4-BE49-F238E27FC236}">
                <a16:creationId xmlns:a16="http://schemas.microsoft.com/office/drawing/2014/main" id="{4D27F6D6-C668-4E20-9097-14B9E0F7C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42" y="767824"/>
            <a:ext cx="10397053" cy="5322350"/>
          </a:xfrm>
          <a:prstGeom prst="rect">
            <a:avLst/>
          </a:prstGeom>
        </p:spPr>
      </p:pic>
    </p:spTree>
    <p:extLst>
      <p:ext uri="{BB962C8B-B14F-4D97-AF65-F5344CB8AC3E}">
        <p14:creationId xmlns:p14="http://schemas.microsoft.com/office/powerpoint/2010/main" val="22650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C8514-C3EB-4B94-B01F-17F807A7A739}"/>
              </a:ext>
            </a:extLst>
          </p:cNvPr>
          <p:cNvSpPr>
            <a:spLocks noGrp="1"/>
          </p:cNvSpPr>
          <p:nvPr>
            <p:ph type="title"/>
          </p:nvPr>
        </p:nvSpPr>
        <p:spPr>
          <a:xfrm>
            <a:off x="1286934" y="762001"/>
            <a:ext cx="10397053" cy="5328172"/>
          </a:xfrm>
        </p:spPr>
        <p:txBody>
          <a:bodyPr vert="horz" lIns="91440" tIns="45720" rIns="91440" bIns="45720" rtlCol="0" anchor="b">
            <a:normAutofit/>
          </a:bodyPr>
          <a:lstStyle/>
          <a:p>
            <a:endParaRPr lang="en-US" sz="7200" spc="-100" dirty="0">
              <a:solidFill>
                <a:schemeClr val="accent1"/>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lide7" descr="PrimaryTool-To AnalyzeData">
            <a:extLst>
              <a:ext uri="{FF2B5EF4-FFF2-40B4-BE49-F238E27FC236}">
                <a16:creationId xmlns:a16="http://schemas.microsoft.com/office/drawing/2014/main" id="{C6729E93-90C0-4876-8FA8-055E1078D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4" y="752168"/>
            <a:ext cx="10397053" cy="5338005"/>
          </a:xfrm>
          <a:prstGeom prst="rect">
            <a:avLst/>
          </a:prstGeom>
        </p:spPr>
      </p:pic>
    </p:spTree>
    <p:extLst>
      <p:ext uri="{BB962C8B-B14F-4D97-AF65-F5344CB8AC3E}">
        <p14:creationId xmlns:p14="http://schemas.microsoft.com/office/powerpoint/2010/main" val="1551770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C8514-C3EB-4B94-B01F-17F807A7A739}"/>
              </a:ext>
            </a:extLst>
          </p:cNvPr>
          <p:cNvSpPr>
            <a:spLocks noGrp="1"/>
          </p:cNvSpPr>
          <p:nvPr>
            <p:ph type="title"/>
          </p:nvPr>
        </p:nvSpPr>
        <p:spPr>
          <a:xfrm>
            <a:off x="1286934" y="762001"/>
            <a:ext cx="10397053" cy="5328172"/>
          </a:xfrm>
        </p:spPr>
        <p:txBody>
          <a:bodyPr vert="horz" lIns="91440" tIns="45720" rIns="91440" bIns="45720" rtlCol="0" anchor="b">
            <a:normAutofit/>
          </a:bodyPr>
          <a:lstStyle/>
          <a:p>
            <a:endParaRPr lang="en-US" sz="7200" spc="-100" dirty="0">
              <a:solidFill>
                <a:schemeClr val="accent1"/>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slide8" descr="Computing-Platform">
            <a:extLst>
              <a:ext uri="{FF2B5EF4-FFF2-40B4-BE49-F238E27FC236}">
                <a16:creationId xmlns:a16="http://schemas.microsoft.com/office/drawing/2014/main" id="{20A99DA9-B8FB-48BC-B443-56B7C9761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4" y="756172"/>
            <a:ext cx="10397053" cy="5334001"/>
          </a:xfrm>
          <a:prstGeom prst="rect">
            <a:avLst/>
          </a:prstGeom>
        </p:spPr>
      </p:pic>
    </p:spTree>
    <p:extLst>
      <p:ext uri="{BB962C8B-B14F-4D97-AF65-F5344CB8AC3E}">
        <p14:creationId xmlns:p14="http://schemas.microsoft.com/office/powerpoint/2010/main" val="1294057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F82EA30-6E2A-429C-B732-2F8EB339BAF4}"/>
              </a:ext>
            </a:extLst>
          </p:cNvPr>
          <p:cNvSpPr>
            <a:spLocks noGrp="1"/>
          </p:cNvSpPr>
          <p:nvPr>
            <p:ph type="title"/>
          </p:nvPr>
        </p:nvSpPr>
        <p:spPr>
          <a:xfrm>
            <a:off x="1600754" y="1087374"/>
            <a:ext cx="8983489" cy="1000978"/>
          </a:xfrm>
        </p:spPr>
        <p:txBody>
          <a:bodyPr>
            <a:normAutofit/>
          </a:bodyPr>
          <a:lstStyle/>
          <a:p>
            <a:r>
              <a:rPr lang="en-GB" sz="2800" dirty="0">
                <a:latin typeface="Calibri" panose="020F0502020204030204" pitchFamily="34" charset="0"/>
                <a:cs typeface="Calibri" panose="020F0502020204030204" pitchFamily="34" charset="0"/>
              </a:rPr>
              <a:t>3.In Which Industry people are using these skills much ?</a:t>
            </a:r>
            <a:endParaRPr lang="en-IN" sz="27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47CE295-AC51-4411-8630-D883992D99FD}"/>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
            </a:pPr>
            <a:r>
              <a:rPr lang="en-GB" dirty="0">
                <a:solidFill>
                  <a:schemeClr val="tx1"/>
                </a:solidFill>
              </a:rPr>
              <a:t>From the  Analysis Concluded that :</a:t>
            </a:r>
          </a:p>
          <a:p>
            <a:pPr>
              <a:buFont typeface="Wingdings" panose="05000000000000000000" pitchFamily="2" charset="2"/>
              <a:buChar char="§"/>
            </a:pPr>
            <a:r>
              <a:rPr lang="en-GB" dirty="0">
                <a:solidFill>
                  <a:schemeClr val="tx1"/>
                </a:solidFill>
              </a:rPr>
              <a:t>Computers /Technology industry is majorly using DS &amp; ML techniques.</a:t>
            </a:r>
          </a:p>
          <a:p>
            <a:pPr>
              <a:buFont typeface="Wingdings" panose="05000000000000000000" pitchFamily="2" charset="2"/>
              <a:buChar char="§"/>
            </a:pPr>
            <a:r>
              <a:rPr lang="en-GB" dirty="0">
                <a:solidFill>
                  <a:schemeClr val="tx1"/>
                </a:solidFill>
              </a:rPr>
              <a:t>Academics / Education is also likely using these techniques more</a:t>
            </a:r>
          </a:p>
          <a:p>
            <a:pPr>
              <a:buFont typeface="Wingdings" panose="05000000000000000000" pitchFamily="2" charset="2"/>
              <a:buChar char="§"/>
            </a:pPr>
            <a:r>
              <a:rPr lang="en-GB" dirty="0">
                <a:solidFill>
                  <a:schemeClr val="tx1"/>
                </a:solidFill>
              </a:rPr>
              <a:t>Most of the small-sized companies incorporate DS &amp; ML techniques.</a:t>
            </a:r>
          </a:p>
          <a:p>
            <a:pPr>
              <a:buFont typeface="Wingdings" panose="05000000000000000000" pitchFamily="2" charset="2"/>
              <a:buChar char="§"/>
            </a:pPr>
            <a:endParaRPr lang="en-GB" dirty="0">
              <a:solidFill>
                <a:schemeClr val="tx1"/>
              </a:solidFill>
            </a:endParaRPr>
          </a:p>
          <a:p>
            <a:pPr marL="0" indent="0">
              <a:buNone/>
            </a:pPr>
            <a:endParaRPr lang="en-GB" dirty="0">
              <a:solidFill>
                <a:schemeClr val="tx1"/>
              </a:solidFill>
            </a:endParaRPr>
          </a:p>
        </p:txBody>
      </p:sp>
    </p:spTree>
    <p:extLst>
      <p:ext uri="{BB962C8B-B14F-4D97-AF65-F5344CB8AC3E}">
        <p14:creationId xmlns:p14="http://schemas.microsoft.com/office/powerpoint/2010/main" val="402221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C8514-C3EB-4B94-B01F-17F807A7A739}"/>
              </a:ext>
            </a:extLst>
          </p:cNvPr>
          <p:cNvSpPr>
            <a:spLocks noGrp="1"/>
          </p:cNvSpPr>
          <p:nvPr>
            <p:ph type="title"/>
          </p:nvPr>
        </p:nvSpPr>
        <p:spPr>
          <a:xfrm>
            <a:off x="1286934" y="762001"/>
            <a:ext cx="10397053" cy="5328172"/>
          </a:xfrm>
        </p:spPr>
        <p:txBody>
          <a:bodyPr vert="horz" lIns="91440" tIns="45720" rIns="91440" bIns="45720" rtlCol="0" anchor="b">
            <a:normAutofit/>
          </a:bodyPr>
          <a:lstStyle/>
          <a:p>
            <a:endParaRPr lang="en-US" sz="7200" spc="-100" dirty="0">
              <a:solidFill>
                <a:schemeClr val="accent1"/>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slide9" descr="Industry-widely used DS &amp;amp; ML Techniques">
            <a:extLst>
              <a:ext uri="{FF2B5EF4-FFF2-40B4-BE49-F238E27FC236}">
                <a16:creationId xmlns:a16="http://schemas.microsoft.com/office/drawing/2014/main" id="{FC86D57B-A803-4561-8C30-4C5F65A61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709612"/>
            <a:ext cx="10172700" cy="5438775"/>
          </a:xfrm>
          <a:prstGeom prst="rect">
            <a:avLst/>
          </a:prstGeom>
        </p:spPr>
      </p:pic>
    </p:spTree>
    <p:extLst>
      <p:ext uri="{BB962C8B-B14F-4D97-AF65-F5344CB8AC3E}">
        <p14:creationId xmlns:p14="http://schemas.microsoft.com/office/powerpoint/2010/main" val="2297245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5BDAAE7A-177F-4691-8F07-36CBBA611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C8514-C3EB-4B94-B01F-17F807A7A739}"/>
              </a:ext>
            </a:extLst>
          </p:cNvPr>
          <p:cNvSpPr>
            <a:spLocks noGrp="1"/>
          </p:cNvSpPr>
          <p:nvPr>
            <p:ph type="title"/>
          </p:nvPr>
        </p:nvSpPr>
        <p:spPr>
          <a:xfrm>
            <a:off x="1286934" y="762001"/>
            <a:ext cx="10397053" cy="5328172"/>
          </a:xfrm>
        </p:spPr>
        <p:txBody>
          <a:bodyPr vert="horz" lIns="91440" tIns="45720" rIns="91440" bIns="45720" rtlCol="0" anchor="b">
            <a:normAutofit/>
          </a:bodyPr>
          <a:lstStyle/>
          <a:p>
            <a:endParaRPr lang="en-US" sz="7200" spc="-100" dirty="0">
              <a:solidFill>
                <a:schemeClr val="accent1"/>
              </a:solidFill>
            </a:endParaRPr>
          </a:p>
        </p:txBody>
      </p:sp>
      <p:sp>
        <p:nvSpPr>
          <p:cNvPr id="14" name="Rectangle 13">
            <a:extLst>
              <a:ext uri="{FF2B5EF4-FFF2-40B4-BE49-F238E27FC236}">
                <a16:creationId xmlns:a16="http://schemas.microsoft.com/office/drawing/2014/main" id="{5BF82D1D-28BC-4216-A1EA-F7D9C6D1A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0A1DC48-C242-4442-822C-570436B80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slide10" descr="Comapny Size of Data Science Employers">
            <a:extLst>
              <a:ext uri="{FF2B5EF4-FFF2-40B4-BE49-F238E27FC236}">
                <a16:creationId xmlns:a16="http://schemas.microsoft.com/office/drawing/2014/main" id="{7EEB6588-4049-4F7F-BC8F-0C88AF1F8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43" y="690562"/>
            <a:ext cx="10071115" cy="5476875"/>
          </a:xfrm>
          <a:prstGeom prst="rect">
            <a:avLst/>
          </a:prstGeom>
        </p:spPr>
      </p:pic>
    </p:spTree>
    <p:extLst>
      <p:ext uri="{BB962C8B-B14F-4D97-AF65-F5344CB8AC3E}">
        <p14:creationId xmlns:p14="http://schemas.microsoft.com/office/powerpoint/2010/main" val="1124213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F82EA30-6E2A-429C-B732-2F8EB339BAF4}"/>
              </a:ext>
            </a:extLst>
          </p:cNvPr>
          <p:cNvSpPr>
            <a:spLocks noGrp="1"/>
          </p:cNvSpPr>
          <p:nvPr>
            <p:ph type="title"/>
          </p:nvPr>
        </p:nvSpPr>
        <p:spPr>
          <a:xfrm>
            <a:off x="1600754" y="1087374"/>
            <a:ext cx="8983489" cy="1000978"/>
          </a:xfrm>
        </p:spPr>
        <p:txBody>
          <a:bodyPr>
            <a:normAutofit/>
          </a:bodyPr>
          <a:lstStyle/>
          <a:p>
            <a:r>
              <a:rPr lang="en-GB" sz="2800" dirty="0">
                <a:latin typeface="Calibri" panose="020F0502020204030204" pitchFamily="34" charset="0"/>
                <a:cs typeface="Calibri" panose="020F0502020204030204" pitchFamily="34" charset="0"/>
              </a:rPr>
              <a:t>4.Does this Kaggle survey determine the impact and priorities of DS &amp; ML practitioners ?</a:t>
            </a:r>
            <a:endParaRPr lang="en-IN" sz="27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47CE295-AC51-4411-8630-D883992D99FD}"/>
              </a:ext>
            </a:extLst>
          </p:cNvPr>
          <p:cNvSpPr>
            <a:spLocks noGrp="1"/>
          </p:cNvSpPr>
          <p:nvPr>
            <p:ph idx="1"/>
          </p:nvPr>
        </p:nvSpPr>
        <p:spPr>
          <a:xfrm>
            <a:off x="1600753" y="2535446"/>
            <a:ext cx="8983489" cy="3554457"/>
          </a:xfrm>
        </p:spPr>
        <p:txBody>
          <a:bodyPr>
            <a:normAutofit/>
          </a:bodyPr>
          <a:lstStyle/>
          <a:p>
            <a:pPr marL="0" indent="0">
              <a:buNone/>
            </a:pPr>
            <a:r>
              <a:rPr lang="en-GB" dirty="0">
                <a:solidFill>
                  <a:schemeClr val="tx1"/>
                </a:solidFill>
              </a:rPr>
              <a:t>Yes, from all the analysis and visualizations we can say that </a:t>
            </a:r>
          </a:p>
          <a:p>
            <a:pPr marL="0" indent="0">
              <a:buNone/>
            </a:pPr>
            <a:r>
              <a:rPr lang="en-GB" dirty="0">
                <a:solidFill>
                  <a:schemeClr val="tx1"/>
                </a:solidFill>
              </a:rPr>
              <a:t>    - Python is most used &amp; recommended language for every DS practitioner.</a:t>
            </a:r>
          </a:p>
          <a:p>
            <a:pPr marL="0" indent="0">
              <a:buNone/>
            </a:pPr>
            <a:r>
              <a:rPr lang="en-GB" dirty="0">
                <a:solidFill>
                  <a:schemeClr val="tx1"/>
                </a:solidFill>
              </a:rPr>
              <a:t>    - 18-29 Age groups are major part of this survey and using DS &amp; ML techniques.</a:t>
            </a:r>
          </a:p>
          <a:p>
            <a:pPr marL="0" indent="0">
              <a:buNone/>
            </a:pPr>
            <a:r>
              <a:rPr lang="en-GB" dirty="0">
                <a:solidFill>
                  <a:schemeClr val="tx1"/>
                </a:solidFill>
              </a:rPr>
              <a:t>    - Computer &amp; Education industries mostly incorporated DS &amp; ML technologies</a:t>
            </a:r>
          </a:p>
          <a:p>
            <a:pPr marL="0" indent="0">
              <a:buNone/>
            </a:pPr>
            <a:r>
              <a:rPr lang="en-GB" dirty="0">
                <a:solidFill>
                  <a:schemeClr val="tx1"/>
                </a:solidFill>
              </a:rPr>
              <a:t>    - Most of the DS &amp; ML practitioners are holding either Bachelor’s or Master’s                           Degree.</a:t>
            </a:r>
          </a:p>
          <a:p>
            <a:pPr marL="0" indent="0">
              <a:buNone/>
            </a:pPr>
            <a:r>
              <a:rPr lang="en-GB" dirty="0">
                <a:solidFill>
                  <a:schemeClr val="tx1"/>
                </a:solidFill>
              </a:rPr>
              <a:t>   - Small sized companies are working on Data Science projects.</a:t>
            </a:r>
            <a:endParaRPr lang="en-IN" dirty="0">
              <a:solidFill>
                <a:schemeClr val="tx1"/>
              </a:solidFill>
            </a:endParaRPr>
          </a:p>
        </p:txBody>
      </p:sp>
    </p:spTree>
    <p:extLst>
      <p:ext uri="{BB962C8B-B14F-4D97-AF65-F5344CB8AC3E}">
        <p14:creationId xmlns:p14="http://schemas.microsoft.com/office/powerpoint/2010/main" val="379006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F82EA30-6E2A-429C-B732-2F8EB339BAF4}"/>
              </a:ext>
            </a:extLst>
          </p:cNvPr>
          <p:cNvSpPr>
            <a:spLocks noGrp="1"/>
          </p:cNvSpPr>
          <p:nvPr>
            <p:ph type="title"/>
          </p:nvPr>
        </p:nvSpPr>
        <p:spPr>
          <a:xfrm>
            <a:off x="1600754" y="1087374"/>
            <a:ext cx="8983489" cy="1000978"/>
          </a:xfrm>
        </p:spPr>
        <p:txBody>
          <a:bodyPr>
            <a:normAutofit/>
          </a:bodyPr>
          <a:lstStyle/>
          <a:p>
            <a:r>
              <a:rPr lang="en-GB" sz="3200" dirty="0">
                <a:latin typeface="Calibri" panose="020F0502020204030204" pitchFamily="34" charset="0"/>
                <a:cs typeface="Calibri" panose="020F0502020204030204" pitchFamily="34" charset="0"/>
              </a:rPr>
              <a:t>References</a:t>
            </a:r>
            <a:endParaRPr lang="en-IN" sz="32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47CE295-AC51-4411-8630-D883992D99FD}"/>
              </a:ext>
            </a:extLst>
          </p:cNvPr>
          <p:cNvSpPr>
            <a:spLocks noGrp="1"/>
          </p:cNvSpPr>
          <p:nvPr>
            <p:ph idx="1"/>
          </p:nvPr>
        </p:nvSpPr>
        <p:spPr>
          <a:xfrm>
            <a:off x="1600753" y="2535446"/>
            <a:ext cx="8983489" cy="3554457"/>
          </a:xfrm>
        </p:spPr>
        <p:txBody>
          <a:bodyPr>
            <a:normAutofit fontScale="92500" lnSpcReduction="20000"/>
          </a:bodyPr>
          <a:lstStyle/>
          <a:p>
            <a:pPr marL="0" indent="0">
              <a:buNone/>
            </a:pPr>
            <a:r>
              <a:rPr lang="en-GB" dirty="0">
                <a:solidFill>
                  <a:schemeClr val="tx1"/>
                </a:solidFill>
              </a:rPr>
              <a:t>Tableau Ref :</a:t>
            </a:r>
          </a:p>
          <a:p>
            <a:pPr marL="0" indent="0">
              <a:buNone/>
            </a:pPr>
            <a:r>
              <a:rPr lang="en-GB" dirty="0">
                <a:solidFill>
                  <a:schemeClr val="tx1"/>
                </a:solidFill>
              </a:rPr>
              <a:t>1.https://www.youtube.com/watch?v=8V2LL9oNHXQ - To load CSV file to Tableau</a:t>
            </a:r>
          </a:p>
          <a:p>
            <a:pPr marL="0" indent="0">
              <a:buNone/>
            </a:pPr>
            <a:r>
              <a:rPr lang="en-GB" dirty="0">
                <a:solidFill>
                  <a:schemeClr val="tx1"/>
                </a:solidFill>
              </a:rPr>
              <a:t>2.https://www.youtube.com/watch?v=ufZELPvQbcw - How to use multiple columns</a:t>
            </a:r>
          </a:p>
          <a:p>
            <a:pPr marL="0" indent="0">
              <a:buNone/>
            </a:pPr>
            <a:r>
              <a:rPr lang="en-GB" dirty="0">
                <a:solidFill>
                  <a:schemeClr val="tx1"/>
                </a:solidFill>
              </a:rPr>
              <a:t>Code Ref :</a:t>
            </a:r>
          </a:p>
          <a:p>
            <a:pPr marL="0" indent="0">
              <a:buNone/>
            </a:pPr>
            <a:r>
              <a:rPr lang="en-GB" dirty="0">
                <a:solidFill>
                  <a:schemeClr val="tx1"/>
                </a:solidFill>
              </a:rPr>
              <a:t>3. https://www.youtube.com/watch?v=WuNGsB16Dzo - how to drop rows and columns</a:t>
            </a:r>
          </a:p>
          <a:p>
            <a:pPr marL="0" indent="0">
              <a:buNone/>
            </a:pPr>
            <a:r>
              <a:rPr lang="en-GB" dirty="0">
                <a:solidFill>
                  <a:schemeClr val="tx1"/>
                </a:solidFill>
              </a:rPr>
              <a:t>4. </a:t>
            </a:r>
            <a:r>
              <a:rPr lang="en-GB" dirty="0">
                <a:solidFill>
                  <a:schemeClr val="tx1"/>
                </a:solidFill>
                <a:hlinkClick r:id="rId2">
                  <a:extLst>
                    <a:ext uri="{A12FA001-AC4F-418D-AE19-62706E023703}">
                      <ahyp:hlinkClr xmlns:ahyp="http://schemas.microsoft.com/office/drawing/2018/hyperlinkcolor" val="tx"/>
                    </a:ext>
                  </a:extLst>
                </a:hlinkClick>
              </a:rPr>
              <a:t>https://www.kite.com/python/answers/how-to-convert-a-pandas-dataframe-row-to-column-headers-in-python</a:t>
            </a:r>
            <a:endParaRPr lang="en-GB" dirty="0">
              <a:solidFill>
                <a:schemeClr val="tx1"/>
              </a:solidFill>
            </a:endParaRPr>
          </a:p>
          <a:p>
            <a:pPr marL="0" indent="0">
              <a:lnSpc>
                <a:spcPct val="100000"/>
              </a:lnSpc>
              <a:buNone/>
            </a:pPr>
            <a:r>
              <a:rPr lang="en-GB" dirty="0">
                <a:solidFill>
                  <a:schemeClr val="tx1"/>
                </a:solidFill>
              </a:rPr>
              <a:t>5. </a:t>
            </a:r>
            <a:r>
              <a:rPr lang="en-GB" dirty="0">
                <a:solidFill>
                  <a:schemeClr val="tx1"/>
                </a:solidFill>
                <a:hlinkClick r:id="rId3">
                  <a:extLst>
                    <a:ext uri="{A12FA001-AC4F-418D-AE19-62706E023703}">
                      <ahyp:hlinkClr xmlns:ahyp="http://schemas.microsoft.com/office/drawing/2018/hyperlinkcolor" val="tx"/>
                    </a:ext>
                  </a:extLst>
                </a:hlinkClick>
              </a:rPr>
              <a:t>https://www.geeksforgeeks.org/python-delete-rows-columns-from-dataframe-using-pandas-drop/?ref=lbp</a:t>
            </a:r>
            <a:endParaRPr lang="en-GB" dirty="0">
              <a:solidFill>
                <a:schemeClr val="tx1"/>
              </a:solidFill>
            </a:endParaRPr>
          </a:p>
          <a:p>
            <a:pPr marL="0" indent="0">
              <a:lnSpc>
                <a:spcPct val="100000"/>
              </a:lnSpc>
              <a:buNone/>
            </a:pPr>
            <a:r>
              <a:rPr lang="en-GB" dirty="0">
                <a:solidFill>
                  <a:schemeClr val="tx1"/>
                </a:solidFill>
              </a:rPr>
              <a:t>6. https://stackoverflow.com/questions/23996118/replace-special-characters-in-a-string-python</a:t>
            </a:r>
            <a:endParaRPr lang="en-IN" dirty="0">
              <a:solidFill>
                <a:schemeClr val="tx1"/>
              </a:solidFill>
            </a:endParaRPr>
          </a:p>
        </p:txBody>
      </p:sp>
    </p:spTree>
    <p:extLst>
      <p:ext uri="{BB962C8B-B14F-4D97-AF65-F5344CB8AC3E}">
        <p14:creationId xmlns:p14="http://schemas.microsoft.com/office/powerpoint/2010/main" val="92358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2F6333-2B83-4ED0-ABBE-1B02A45294B7}"/>
              </a:ext>
            </a:extLst>
          </p:cNvPr>
          <p:cNvSpPr>
            <a:spLocks noGrp="1"/>
          </p:cNvSpPr>
          <p:nvPr>
            <p:ph type="title"/>
          </p:nvPr>
        </p:nvSpPr>
        <p:spPr>
          <a:xfrm>
            <a:off x="1539116" y="864108"/>
            <a:ext cx="3073914" cy="5120639"/>
          </a:xfrm>
        </p:spPr>
        <p:txBody>
          <a:bodyPr>
            <a:normAutofit/>
          </a:bodyPr>
          <a:lstStyle/>
          <a:p>
            <a:r>
              <a:rPr lang="en-US" b="1" dirty="0">
                <a:solidFill>
                  <a:schemeClr val="tx1">
                    <a:lumMod val="85000"/>
                    <a:lumOff val="15000"/>
                  </a:schemeClr>
                </a:solidFill>
                <a:latin typeface="Calibri"/>
                <a:cs typeface="Calibri"/>
              </a:rPr>
              <a:t>Problem Statement</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A6EF0E-B9A0-4F34-8687-CC9BC0A797AC}"/>
              </a:ext>
            </a:extLst>
          </p:cNvPr>
          <p:cNvSpPr>
            <a:spLocks noGrp="1"/>
          </p:cNvSpPr>
          <p:nvPr>
            <p:ph idx="1"/>
          </p:nvPr>
        </p:nvSpPr>
        <p:spPr>
          <a:xfrm>
            <a:off x="5289229" y="864108"/>
            <a:ext cx="5910677" cy="5120640"/>
          </a:xfrm>
        </p:spPr>
        <p:txBody>
          <a:bodyPr>
            <a:normAutofit/>
          </a:bodyPr>
          <a:lstStyle/>
          <a:p>
            <a:pPr>
              <a:buFont typeface="Arial" panose="020B0604020202020204" pitchFamily="34" charset="0"/>
              <a:buChar char="•"/>
            </a:pPr>
            <a:r>
              <a:rPr lang="en-US" sz="2400" b="1" dirty="0">
                <a:solidFill>
                  <a:schemeClr val="tx1"/>
                </a:solidFill>
                <a:latin typeface="Calibri"/>
                <a:ea typeface="+mn-lt"/>
                <a:cs typeface="+mn-lt"/>
              </a:rPr>
              <a:t>This Survey is to deeply explore (through data) the impact, priorities, or concerns of a specific group of data science and machine learning practitioners. </a:t>
            </a:r>
          </a:p>
          <a:p>
            <a:pPr>
              <a:buFont typeface="Arial" panose="020B0604020202020204" pitchFamily="34" charset="0"/>
              <a:buChar char="•"/>
            </a:pPr>
            <a:r>
              <a:rPr lang="en-US" sz="2400" b="1" dirty="0">
                <a:solidFill>
                  <a:schemeClr val="tx1"/>
                </a:solidFill>
                <a:latin typeface="Calibri"/>
                <a:ea typeface="+mn-lt"/>
                <a:cs typeface="+mn-lt"/>
              </a:rPr>
              <a:t>That group can be defined in the macro (for example: anyone who does most of their coding in Python) or the micro (for example: female data science students studying machine learning in master programs).</a:t>
            </a:r>
            <a:endParaRPr lang="en-US" sz="2400" b="1" dirty="0">
              <a:solidFill>
                <a:schemeClr val="tx1"/>
              </a:solidFill>
              <a:latin typeface="Calibri"/>
              <a:cs typeface="Calibri"/>
            </a:endParaRP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691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F82EA30-6E2A-429C-B732-2F8EB339BAF4}"/>
              </a:ext>
            </a:extLst>
          </p:cNvPr>
          <p:cNvSpPr>
            <a:spLocks noGrp="1"/>
          </p:cNvSpPr>
          <p:nvPr>
            <p:ph type="title"/>
          </p:nvPr>
        </p:nvSpPr>
        <p:spPr>
          <a:xfrm>
            <a:off x="1600754" y="1087374"/>
            <a:ext cx="8983489" cy="1000978"/>
          </a:xfrm>
        </p:spPr>
        <p:txBody>
          <a:bodyPr>
            <a:normAutofit/>
          </a:bodyPr>
          <a:lstStyle/>
          <a:p>
            <a:r>
              <a:rPr lang="en-GB" sz="3200" dirty="0">
                <a:latin typeface="Calibri" panose="020F0502020204030204" pitchFamily="34" charset="0"/>
                <a:cs typeface="Calibri" panose="020F0502020204030204" pitchFamily="34" charset="0"/>
              </a:rPr>
              <a:t>Recommendations</a:t>
            </a:r>
            <a:endParaRPr lang="en-IN" sz="32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47CE295-AC51-4411-8630-D883992D99FD}"/>
              </a:ext>
            </a:extLst>
          </p:cNvPr>
          <p:cNvSpPr>
            <a:spLocks noGrp="1"/>
          </p:cNvSpPr>
          <p:nvPr>
            <p:ph idx="1"/>
          </p:nvPr>
        </p:nvSpPr>
        <p:spPr>
          <a:xfrm>
            <a:off x="1600753" y="2535446"/>
            <a:ext cx="8983489" cy="3554457"/>
          </a:xfrm>
        </p:spPr>
        <p:txBody>
          <a:bodyPr>
            <a:normAutofit/>
          </a:bodyPr>
          <a:lstStyle/>
          <a:p>
            <a:pPr marL="0" indent="0">
              <a:buNone/>
            </a:pPr>
            <a:r>
              <a:rPr lang="en-GB" dirty="0">
                <a:solidFill>
                  <a:schemeClr val="tx1"/>
                </a:solidFill>
              </a:rPr>
              <a:t>- As this survey contains 40 + questions, its quite tough to do consider all in our analysis to provide better conclusions.</a:t>
            </a:r>
          </a:p>
          <a:p>
            <a:pPr marL="0" indent="0">
              <a:buNone/>
            </a:pPr>
            <a:r>
              <a:rPr lang="en-GB" dirty="0">
                <a:solidFill>
                  <a:schemeClr val="tx1"/>
                </a:solidFill>
              </a:rPr>
              <a:t> - On by splitting survey questions into 2 half parts would be more easier to make conclusions.</a:t>
            </a:r>
          </a:p>
          <a:p>
            <a:pPr marL="0" indent="0">
              <a:buNone/>
            </a:pPr>
            <a:r>
              <a:rPr lang="en-GB" dirty="0">
                <a:solidFill>
                  <a:schemeClr val="tx1"/>
                </a:solidFill>
              </a:rPr>
              <a:t>- Column names could have been made short for clear and simple view to understand.</a:t>
            </a:r>
          </a:p>
        </p:txBody>
      </p:sp>
    </p:spTree>
    <p:extLst>
      <p:ext uri="{BB962C8B-B14F-4D97-AF65-F5344CB8AC3E}">
        <p14:creationId xmlns:p14="http://schemas.microsoft.com/office/powerpoint/2010/main" val="411353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9F5D7F-1BBC-4096-ADA7-AA9C9E4D2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D370DD-716B-4528-B475-331F84CEA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3"/>
            <a:ext cx="7052486"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B6B4F3-40E6-4A4F-A92E-DB267ABDF8F6}"/>
              </a:ext>
            </a:extLst>
          </p:cNvPr>
          <p:cNvSpPr>
            <a:spLocks noGrp="1"/>
          </p:cNvSpPr>
          <p:nvPr>
            <p:ph type="title"/>
          </p:nvPr>
        </p:nvSpPr>
        <p:spPr>
          <a:xfrm>
            <a:off x="289248" y="1123837"/>
            <a:ext cx="6451110" cy="1255469"/>
          </a:xfrm>
        </p:spPr>
        <p:txBody>
          <a:bodyPr>
            <a:normAutofit/>
          </a:bodyPr>
          <a:lstStyle/>
          <a:p>
            <a:r>
              <a:rPr lang="en-US" sz="4000" b="1">
                <a:solidFill>
                  <a:schemeClr val="bg1"/>
                </a:solidFill>
                <a:latin typeface="Calibri"/>
                <a:cs typeface="Calibri"/>
              </a:rPr>
              <a:t>Project Proposal</a:t>
            </a:r>
            <a:endParaRPr lang="en-US" sz="4000">
              <a:solidFill>
                <a:schemeClr val="bg1"/>
              </a:solidFill>
              <a:latin typeface="Calibri"/>
              <a:cs typeface="Calibri"/>
            </a:endParaRPr>
          </a:p>
        </p:txBody>
      </p:sp>
      <p:sp>
        <p:nvSpPr>
          <p:cNvPr id="3" name="Content Placeholder 2">
            <a:extLst>
              <a:ext uri="{FF2B5EF4-FFF2-40B4-BE49-F238E27FC236}">
                <a16:creationId xmlns:a16="http://schemas.microsoft.com/office/drawing/2014/main" id="{849EB595-5348-4E8A-A27B-C0171CAE85EA}"/>
              </a:ext>
            </a:extLst>
          </p:cNvPr>
          <p:cNvSpPr>
            <a:spLocks noGrp="1"/>
          </p:cNvSpPr>
          <p:nvPr>
            <p:ph idx="1"/>
          </p:nvPr>
        </p:nvSpPr>
        <p:spPr>
          <a:xfrm>
            <a:off x="289248" y="2510395"/>
            <a:ext cx="6451109" cy="3274586"/>
          </a:xfrm>
        </p:spPr>
        <p:txBody>
          <a:bodyPr anchor="t">
            <a:normAutofit/>
          </a:bodyPr>
          <a:lstStyle/>
          <a:p>
            <a:pPr marL="0" indent="0">
              <a:buNone/>
            </a:pPr>
            <a:r>
              <a:rPr lang="en-US" sz="2400" b="1">
                <a:solidFill>
                  <a:schemeClr val="tx1"/>
                </a:solidFill>
                <a:latin typeface="Calibri"/>
                <a:ea typeface="+mn-lt"/>
                <a:cs typeface="+mn-lt"/>
              </a:rPr>
              <a:t>We will create a data story about a subset of the data science community represented in this survey, through a combination of both narrative text and data exploration and analysis, which will provide feedback to industries and future data scientists to enter the field.</a:t>
            </a:r>
            <a:endParaRPr lang="en-US" sz="2400" b="1">
              <a:solidFill>
                <a:schemeClr val="tx1"/>
              </a:solidFill>
              <a:latin typeface="Calibri"/>
              <a:cs typeface="Calibri"/>
            </a:endParaRPr>
          </a:p>
        </p:txBody>
      </p:sp>
      <p:pic>
        <p:nvPicPr>
          <p:cNvPr id="6" name="Graphic 6" descr="Statistics">
            <a:extLst>
              <a:ext uri="{FF2B5EF4-FFF2-40B4-BE49-F238E27FC236}">
                <a16:creationId xmlns:a16="http://schemas.microsoft.com/office/drawing/2014/main" id="{8DEF7A80-46B3-4F4B-B3EC-1B7231B600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535135"/>
            <a:ext cx="3778286" cy="3778286"/>
          </a:xfrm>
          <a:prstGeom prst="rect">
            <a:avLst/>
          </a:prstGeom>
        </p:spPr>
      </p:pic>
      <p:sp>
        <p:nvSpPr>
          <p:cNvPr id="15" name="Rectangle 14">
            <a:extLst>
              <a:ext uri="{FF2B5EF4-FFF2-40B4-BE49-F238E27FC236}">
                <a16:creationId xmlns:a16="http://schemas.microsoft.com/office/drawing/2014/main" id="{E79D076F-656A-4CD9-83AD-AF8F4B28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130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a:solidFill>
                  <a:schemeClr val="bg1"/>
                </a:solidFill>
                <a:latin typeface="Calibri"/>
                <a:cs typeface="Calibri"/>
              </a:rPr>
              <a:t>Analysis</a:t>
            </a:r>
            <a:r>
              <a:rPr lang="en-IN" sz="4400" b="1">
                <a:solidFill>
                  <a:schemeClr val="tx1"/>
                </a:solidFill>
                <a:latin typeface="Calibri"/>
                <a:cs typeface="Calibri"/>
              </a:rPr>
              <a:t> </a:t>
            </a:r>
            <a:r>
              <a:rPr lang="en-IN" sz="4400" b="1">
                <a:solidFill>
                  <a:schemeClr val="bg1"/>
                </a:solidFill>
                <a:latin typeface="Calibri"/>
                <a:cs typeface="Calibri"/>
              </a:rPr>
              <a:t>Questions</a:t>
            </a:r>
          </a:p>
        </p:txBody>
      </p:sp>
      <p:graphicFrame>
        <p:nvGraphicFramePr>
          <p:cNvPr id="4" name="Diagram 3">
            <a:extLst>
              <a:ext uri="{FF2B5EF4-FFF2-40B4-BE49-F238E27FC236}">
                <a16:creationId xmlns:a16="http://schemas.microsoft.com/office/drawing/2014/main" id="{A6F54F21-E63D-4F42-83A8-C5474CE8CF1E}"/>
              </a:ext>
            </a:extLst>
          </p:cNvPr>
          <p:cNvGraphicFramePr/>
          <p:nvPr>
            <p:extLst>
              <p:ext uri="{D42A27DB-BD31-4B8C-83A1-F6EECF244321}">
                <p14:modId xmlns:p14="http://schemas.microsoft.com/office/powerpoint/2010/main" val="662762364"/>
              </p:ext>
            </p:extLst>
          </p:nvPr>
        </p:nvGraphicFramePr>
        <p:xfrm>
          <a:off x="3702813" y="1820085"/>
          <a:ext cx="7416824" cy="3841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279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2F75-9A9C-4284-A010-DACD87F329E6}"/>
              </a:ext>
            </a:extLst>
          </p:cNvPr>
          <p:cNvSpPr>
            <a:spLocks noGrp="1"/>
          </p:cNvSpPr>
          <p:nvPr>
            <p:ph type="title"/>
          </p:nvPr>
        </p:nvSpPr>
        <p:spPr/>
        <p:txBody>
          <a:bodyPr>
            <a:normAutofit/>
          </a:bodyPr>
          <a:lstStyle/>
          <a:p>
            <a:r>
              <a:rPr lang="en-IN" sz="3200" b="1">
                <a:solidFill>
                  <a:schemeClr val="bg1"/>
                </a:solidFill>
              </a:rPr>
              <a:t>DATASET DESCRIPTION</a:t>
            </a:r>
          </a:p>
        </p:txBody>
      </p:sp>
      <p:graphicFrame>
        <p:nvGraphicFramePr>
          <p:cNvPr id="55" name="Content Placeholder 2">
            <a:extLst>
              <a:ext uri="{FF2B5EF4-FFF2-40B4-BE49-F238E27FC236}">
                <a16:creationId xmlns:a16="http://schemas.microsoft.com/office/drawing/2014/main" id="{9CE76243-05A8-411E-8FD8-9BBEE3214D08}"/>
              </a:ext>
            </a:extLst>
          </p:cNvPr>
          <p:cNvGraphicFramePr>
            <a:graphicFrameLocks noGrp="1"/>
          </p:cNvGraphicFramePr>
          <p:nvPr>
            <p:ph sz="half" idx="1"/>
            <p:extLst>
              <p:ext uri="{D42A27DB-BD31-4B8C-83A1-F6EECF244321}">
                <p14:modId xmlns:p14="http://schemas.microsoft.com/office/powerpoint/2010/main" val="1561552268"/>
              </p:ext>
            </p:extLst>
          </p:nvPr>
        </p:nvGraphicFramePr>
        <p:xfrm>
          <a:off x="3867150" y="868363"/>
          <a:ext cx="3475038"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025841FD-6217-40FA-8F62-8A455FC5D39C}"/>
              </a:ext>
            </a:extLst>
          </p:cNvPr>
          <p:cNvSpPr>
            <a:spLocks noGrp="1"/>
          </p:cNvSpPr>
          <p:nvPr>
            <p:ph sz="half" idx="2"/>
          </p:nvPr>
        </p:nvSpPr>
        <p:spPr/>
        <p:txBody>
          <a:bodyPr/>
          <a:lstStyle/>
          <a:p>
            <a:pPr marL="0" indent="0">
              <a:buNone/>
            </a:pPr>
            <a:endParaRPr lang="en-US"/>
          </a:p>
          <a:p>
            <a:pPr marL="0" indent="0">
              <a:buNone/>
            </a:pPr>
            <a:endParaRPr lang="en-US"/>
          </a:p>
          <a:p>
            <a:pPr marL="0" indent="0">
              <a:buNone/>
            </a:pPr>
            <a:endParaRPr lang="en-IN"/>
          </a:p>
          <a:p>
            <a:pPr marL="0" indent="0">
              <a:buNone/>
            </a:pPr>
            <a:endParaRPr lang="en-IN"/>
          </a:p>
          <a:p>
            <a:pPr marL="0" indent="0">
              <a:buNone/>
            </a:pPr>
            <a:endParaRPr lang="en-IN"/>
          </a:p>
        </p:txBody>
      </p:sp>
      <p:sp>
        <p:nvSpPr>
          <p:cNvPr id="7" name="Rectangle: Rounded Corners 6">
            <a:extLst>
              <a:ext uri="{FF2B5EF4-FFF2-40B4-BE49-F238E27FC236}">
                <a16:creationId xmlns:a16="http://schemas.microsoft.com/office/drawing/2014/main" id="{1D47690B-FD00-4064-912C-68B62EDD7588}"/>
              </a:ext>
            </a:extLst>
          </p:cNvPr>
          <p:cNvSpPr/>
          <p:nvPr/>
        </p:nvSpPr>
        <p:spPr>
          <a:xfrm>
            <a:off x="8008937" y="868363"/>
            <a:ext cx="3617006" cy="5022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3200" b="1">
                <a:solidFill>
                  <a:schemeClr val="bg1"/>
                </a:solidFill>
              </a:rPr>
              <a:t>CONTENTS</a:t>
            </a:r>
          </a:p>
          <a:p>
            <a:pPr marL="0" indent="0">
              <a:buNone/>
            </a:pPr>
            <a:endParaRPr lang="en-IN" sz="2400" b="1">
              <a:solidFill>
                <a:schemeClr val="bg1"/>
              </a:solidFill>
            </a:endParaRPr>
          </a:p>
          <a:p>
            <a:pPr>
              <a:buFont typeface="Arial" panose="020B0604020202020204" pitchFamily="34" charset="0"/>
              <a:buChar char="•"/>
            </a:pPr>
            <a:r>
              <a:rPr lang="en-IN">
                <a:solidFill>
                  <a:schemeClr val="bg1"/>
                </a:solidFill>
              </a:rPr>
              <a:t>This dataset contains information taken from survey about the use of data science and machine learning among different users</a:t>
            </a:r>
          </a:p>
          <a:p>
            <a:pPr>
              <a:buFont typeface="Arial" panose="020B0604020202020204" pitchFamily="34" charset="0"/>
              <a:buChar char="•"/>
            </a:pPr>
            <a:r>
              <a:rPr lang="en-US" sz="1800">
                <a:solidFill>
                  <a:schemeClr val="bg1"/>
                </a:solidFill>
              </a:rPr>
              <a:t>There are a total of 25975 observations and 369 columns</a:t>
            </a:r>
            <a:endParaRPr lang="en-IN" sz="1800">
              <a:ln>
                <a:solidFill>
                  <a:schemeClr val="tx1"/>
                </a:solidFill>
              </a:ln>
              <a:solidFill>
                <a:schemeClr val="bg1"/>
              </a:solidFill>
            </a:endParaRPr>
          </a:p>
        </p:txBody>
      </p:sp>
    </p:spTree>
    <p:extLst>
      <p:ext uri="{BB962C8B-B14F-4D97-AF65-F5344CB8AC3E}">
        <p14:creationId xmlns:p14="http://schemas.microsoft.com/office/powerpoint/2010/main" val="110242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27C386B-FBEE-434F-B519-2A935AF426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A7C2FE-3249-4391-9810-B4363F53752A}"/>
              </a:ext>
            </a:extLst>
          </p:cNvPr>
          <p:cNvSpPr>
            <a:spLocks noGrp="1"/>
          </p:cNvSpPr>
          <p:nvPr>
            <p:ph type="ctrTitle"/>
          </p:nvPr>
        </p:nvSpPr>
        <p:spPr>
          <a:xfrm>
            <a:off x="1516351" y="772833"/>
            <a:ext cx="6597678" cy="3840384"/>
          </a:xfrm>
        </p:spPr>
        <p:txBody>
          <a:bodyPr anchor="b">
            <a:normAutofit/>
          </a:bodyPr>
          <a:lstStyle/>
          <a:p>
            <a:pPr algn="ctr"/>
            <a:r>
              <a:rPr lang="en-IN" sz="6000" dirty="0">
                <a:solidFill>
                  <a:schemeClr val="tx1"/>
                </a:solidFill>
                <a:latin typeface="Calibri"/>
                <a:cs typeface="Calibri"/>
              </a:rPr>
              <a:t>EXPLORATORY DATA ANALYSIS</a:t>
            </a:r>
            <a:br>
              <a:rPr lang="en-IN" sz="6000" dirty="0">
                <a:solidFill>
                  <a:schemeClr val="tx1"/>
                </a:solidFill>
                <a:latin typeface="Calibri"/>
              </a:rPr>
            </a:br>
            <a:br>
              <a:rPr lang="en-IN" sz="6000" dirty="0">
                <a:solidFill>
                  <a:schemeClr val="tx1"/>
                </a:solidFill>
                <a:latin typeface="Calibri"/>
              </a:rPr>
            </a:br>
            <a:endParaRPr lang="en-IN" sz="6000" dirty="0">
              <a:solidFill>
                <a:schemeClr val="tx1"/>
              </a:solidFill>
              <a:latin typeface="Calibri"/>
              <a:cs typeface="Calibri"/>
            </a:endParaRPr>
          </a:p>
        </p:txBody>
      </p:sp>
      <p:sp>
        <p:nvSpPr>
          <p:cNvPr id="3" name="Subtitle 2">
            <a:extLst>
              <a:ext uri="{FF2B5EF4-FFF2-40B4-BE49-F238E27FC236}">
                <a16:creationId xmlns:a16="http://schemas.microsoft.com/office/drawing/2014/main" id="{2E0C6759-A8A0-43B6-856D-E46806AEEBED}"/>
              </a:ext>
            </a:extLst>
          </p:cNvPr>
          <p:cNvSpPr>
            <a:spLocks noGrp="1"/>
          </p:cNvSpPr>
          <p:nvPr>
            <p:ph type="subTitle" idx="1"/>
          </p:nvPr>
        </p:nvSpPr>
        <p:spPr>
          <a:xfrm>
            <a:off x="1524009" y="3052689"/>
            <a:ext cx="6590020" cy="1252025"/>
          </a:xfrm>
        </p:spPr>
        <p:txBody>
          <a:bodyPr>
            <a:normAutofit/>
          </a:bodyPr>
          <a:lstStyle/>
          <a:p>
            <a:pPr algn="ctr"/>
            <a:r>
              <a:rPr lang="en-IN" sz="3200" dirty="0">
                <a:solidFill>
                  <a:schemeClr val="accent1"/>
                </a:solidFill>
              </a:rPr>
              <a:t>(EDA)</a:t>
            </a:r>
          </a:p>
          <a:p>
            <a:endParaRPr lang="en-IN" sz="3200" dirty="0">
              <a:solidFill>
                <a:schemeClr val="accent1"/>
              </a:solidFill>
            </a:endParaRPr>
          </a:p>
        </p:txBody>
      </p:sp>
      <p:sp>
        <p:nvSpPr>
          <p:cNvPr id="30" name="Rectangle 29">
            <a:extLst>
              <a:ext uri="{FF2B5EF4-FFF2-40B4-BE49-F238E27FC236}">
                <a16:creationId xmlns:a16="http://schemas.microsoft.com/office/drawing/2014/main" id="{66085C62-ADF2-4CC0-B14D-F4B678F11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72832"/>
            <a:ext cx="119461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034EF5D1-2322-4C79-BA38-EDD47773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16784" y="758952"/>
            <a:ext cx="278312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409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504EB-1876-4211-AC26-E0ECD2B03D16}"/>
              </a:ext>
            </a:extLst>
          </p:cNvPr>
          <p:cNvSpPr>
            <a:spLocks noGrp="1"/>
          </p:cNvSpPr>
          <p:nvPr>
            <p:ph type="title"/>
          </p:nvPr>
        </p:nvSpPr>
        <p:spPr>
          <a:xfrm>
            <a:off x="8895775" y="1123837"/>
            <a:ext cx="2947482" cy="4601183"/>
          </a:xfrm>
        </p:spPr>
        <p:txBody>
          <a:bodyPr>
            <a:normAutofit/>
          </a:bodyPr>
          <a:lstStyle/>
          <a:p>
            <a:r>
              <a:rPr lang="en-IN">
                <a:latin typeface="Calibri"/>
                <a:cs typeface="Calibri"/>
              </a:rPr>
              <a:t>Describing the Data</a:t>
            </a:r>
          </a:p>
        </p:txBody>
      </p:sp>
      <p:sp>
        <p:nvSpPr>
          <p:cNvPr id="18" name="Rectangle 17">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146BEC10-4D8F-45E6-BFAA-95F829533CD7}"/>
              </a:ext>
            </a:extLst>
          </p:cNvPr>
          <p:cNvGraphicFramePr>
            <a:graphicFrameLocks noGrp="1"/>
          </p:cNvGraphicFramePr>
          <p:nvPr>
            <p:ph idx="1"/>
            <p:extLst>
              <p:ext uri="{D42A27DB-BD31-4B8C-83A1-F6EECF244321}">
                <p14:modId xmlns:p14="http://schemas.microsoft.com/office/powerpoint/2010/main" val="1906223207"/>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22095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AC25AB8CD1F042938D845F801B43B6" ma:contentTypeVersion="9" ma:contentTypeDescription="Create a new document." ma:contentTypeScope="" ma:versionID="4b21f4134cf6b7f76df645d4bd90cd67">
  <xsd:schema xmlns:xsd="http://www.w3.org/2001/XMLSchema" xmlns:xs="http://www.w3.org/2001/XMLSchema" xmlns:p="http://schemas.microsoft.com/office/2006/metadata/properties" xmlns:ns3="f67cc469-d44c-4e9b-92e0-d0c942c3bba2" xmlns:ns4="68218433-0a67-4eaa-bd17-c20de58e2837" targetNamespace="http://schemas.microsoft.com/office/2006/metadata/properties" ma:root="true" ma:fieldsID="1db51178dc4f7074284ac1929e485757" ns3:_="" ns4:_="">
    <xsd:import namespace="f67cc469-d44c-4e9b-92e0-d0c942c3bba2"/>
    <xsd:import namespace="68218433-0a67-4eaa-bd17-c20de58e283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7cc469-d44c-4e9b-92e0-d0c942c3b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8218433-0a67-4eaa-bd17-c20de58e283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7BCEBA-9930-4338-8DC4-3C3BF3D58BA1}">
  <ds:schemaRefs>
    <ds:schemaRef ds:uri="68218433-0a67-4eaa-bd17-c20de58e2837"/>
    <ds:schemaRef ds:uri="f67cc469-d44c-4e9b-92e0-d0c942c3bb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6CF12E-3318-402F-9745-448D04DEF532}">
  <ds:schemaRefs>
    <ds:schemaRef ds:uri="http://schemas.openxmlformats.org/package/2006/metadata/core-propertie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68218433-0a67-4eaa-bd17-c20de58e2837"/>
    <ds:schemaRef ds:uri="f67cc469-d44c-4e9b-92e0-d0c942c3bba2"/>
    <ds:schemaRef ds:uri="http://purl.org/dc/dcmitype/"/>
  </ds:schemaRefs>
</ds:datastoreItem>
</file>

<file path=customXml/itemProps3.xml><?xml version="1.0" encoding="utf-8"?>
<ds:datastoreItem xmlns:ds="http://schemas.openxmlformats.org/officeDocument/2006/customXml" ds:itemID="{510A5A05-6A9B-4A91-95FB-0B146A9518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351</TotalTime>
  <Words>1361</Words>
  <Application>Microsoft Office PowerPoint</Application>
  <PresentationFormat>Widescreen</PresentationFormat>
  <Paragraphs>133</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-apple-system</vt:lpstr>
      <vt:lpstr>Arial</vt:lpstr>
      <vt:lpstr>Calibri</vt:lpstr>
      <vt:lpstr>Corbel</vt:lpstr>
      <vt:lpstr>Wingdings</vt:lpstr>
      <vt:lpstr>Wingdings 2</vt:lpstr>
      <vt:lpstr>Frame</vt:lpstr>
      <vt:lpstr>Analytic Tools &amp; Decision Making: Final -Project</vt:lpstr>
      <vt:lpstr>Section: 002     Group: 6</vt:lpstr>
      <vt:lpstr>PowerPoint Presentation</vt:lpstr>
      <vt:lpstr>Problem Statement</vt:lpstr>
      <vt:lpstr>Project Proposal</vt:lpstr>
      <vt:lpstr>Analysis Questions</vt:lpstr>
      <vt:lpstr>DATASET DESCRIPTION</vt:lpstr>
      <vt:lpstr>EXPLORATORY DATA ANALYSIS  </vt:lpstr>
      <vt:lpstr>Describing the Data</vt:lpstr>
      <vt:lpstr>How was the data collected</vt:lpstr>
      <vt:lpstr>SAMPLE-SURVEY QUESTIONS</vt:lpstr>
      <vt:lpstr>Unique values in each column</vt:lpstr>
      <vt:lpstr>Data Segments</vt:lpstr>
      <vt:lpstr>Data Imbalance</vt:lpstr>
      <vt:lpstr>Inclusion Criteria</vt:lpstr>
      <vt:lpstr>Preliminary visualizations</vt:lpstr>
      <vt:lpstr>EDA Code Repository</vt:lpstr>
      <vt:lpstr>Age-Groups </vt:lpstr>
      <vt:lpstr>Gender Distribution</vt:lpstr>
      <vt:lpstr>Company Size of Data Science Employers </vt:lpstr>
      <vt:lpstr>Data Cleaning And  Transformation</vt:lpstr>
      <vt:lpstr>DC &amp; T -Code Repository</vt:lpstr>
      <vt:lpstr>Outliers-Check </vt:lpstr>
      <vt:lpstr>Data Transformation </vt:lpstr>
      <vt:lpstr>Data Analysis</vt:lpstr>
      <vt:lpstr>1.What type of people like age, Gender , Formal education and Years of experience are using DS &amp; ML ?</vt:lpstr>
      <vt:lpstr>PowerPoint Presentation</vt:lpstr>
      <vt:lpstr>PowerPoint Presentation</vt:lpstr>
      <vt:lpstr>PowerPoint Presentation</vt:lpstr>
      <vt:lpstr>2.which Tools &amp; skills making impact and people want to become familiar with ?</vt:lpstr>
      <vt:lpstr>PowerPoint Presentation</vt:lpstr>
      <vt:lpstr>PowerPoint Presentation</vt:lpstr>
      <vt:lpstr>PowerPoint Presentation</vt:lpstr>
      <vt:lpstr>PowerPoint Presentation</vt:lpstr>
      <vt:lpstr>3.In Which Industry people are using these skills much ?</vt:lpstr>
      <vt:lpstr>PowerPoint Presentation</vt:lpstr>
      <vt:lpstr>PowerPoint Presentation</vt:lpstr>
      <vt:lpstr>4.Does this Kaggle survey determine the impact and priorities of DS &amp; ML practitioners ?</vt:lpstr>
      <vt:lpstr>References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 Kasireddy</dc:creator>
  <cp:lastModifiedBy>Narendra Somasi</cp:lastModifiedBy>
  <cp:revision>36</cp:revision>
  <dcterms:created xsi:type="dcterms:W3CDTF">2021-11-06T14:55:57Z</dcterms:created>
  <dcterms:modified xsi:type="dcterms:W3CDTF">2021-12-04T03:44:02Z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0x01010024AC25AB8CD1F042938D845F801B43B6</vt:lpwstr>
  </property>
</Properties>
</file>