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enor Sans" charset="1" panose="02000000000000000000"/>
      <p:regular r:id="rId16"/>
    </p:embeddedFont>
    <p:embeddedFont>
      <p:font typeface="Active Heart"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grpSp>
        <p:nvGrpSpPr>
          <p:cNvPr name="Group 2" id="2"/>
          <p:cNvGrpSpPr/>
          <p:nvPr/>
        </p:nvGrpSpPr>
        <p:grpSpPr>
          <a:xfrm rot="0">
            <a:off x="296994" y="291170"/>
            <a:ext cx="8040826" cy="9356598"/>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125982" y="2694311"/>
            <a:ext cx="6951614" cy="8089151"/>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793337" y="995117"/>
            <a:ext cx="6951614" cy="8089151"/>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60846" y="489476"/>
            <a:ext cx="12697150"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E8D8C4"/>
                </a:solidFill>
                <a:latin typeface="Tenor Sans"/>
              </a:rPr>
              <a:t>ABC Company Pvt Ltd</a:t>
            </a:r>
          </a:p>
        </p:txBody>
      </p:sp>
      <p:grpSp>
        <p:nvGrpSpPr>
          <p:cNvPr name="Group 12" id="12"/>
          <p:cNvGrpSpPr/>
          <p:nvPr/>
        </p:nvGrpSpPr>
        <p:grpSpPr>
          <a:xfrm rot="0">
            <a:off x="1560846" y="5441861"/>
            <a:ext cx="2464981" cy="2868342"/>
            <a:chOff x="0" y="0"/>
            <a:chExt cx="698500" cy="812800"/>
          </a:xfrm>
        </p:grpSpPr>
        <p:sp>
          <p:nvSpPr>
            <p:cNvPr name="Freeform 13" id="1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4" id="1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853770" y="620288"/>
            <a:ext cx="1782363" cy="2074023"/>
            <a:chOff x="0" y="0"/>
            <a:chExt cx="698500" cy="812800"/>
          </a:xfrm>
        </p:grpSpPr>
        <p:sp>
          <p:nvSpPr>
            <p:cNvPr name="Freeform 16" id="1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7" id="1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901431" y="620288"/>
            <a:ext cx="502580" cy="584821"/>
            <a:chOff x="0" y="0"/>
            <a:chExt cx="698500" cy="812800"/>
          </a:xfrm>
        </p:grpSpPr>
        <p:sp>
          <p:nvSpPr>
            <p:cNvPr name="Freeform 19" id="1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0" id="2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2393664" y="2401900"/>
            <a:ext cx="502580" cy="584821"/>
            <a:chOff x="0" y="0"/>
            <a:chExt cx="698500" cy="812800"/>
          </a:xfrm>
        </p:grpSpPr>
        <p:sp>
          <p:nvSpPr>
            <p:cNvPr name="Freeform 22" id="2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3" id="2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017854" y="9476873"/>
            <a:ext cx="502580" cy="584821"/>
            <a:chOff x="0" y="0"/>
            <a:chExt cx="698500" cy="812800"/>
          </a:xfrm>
        </p:grpSpPr>
        <p:sp>
          <p:nvSpPr>
            <p:cNvPr name="Freeform 25" id="2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6" id="2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071947" y="2694311"/>
            <a:ext cx="502580" cy="584821"/>
            <a:chOff x="0" y="0"/>
            <a:chExt cx="698500" cy="812800"/>
          </a:xfrm>
        </p:grpSpPr>
        <p:sp>
          <p:nvSpPr>
            <p:cNvPr name="Freeform 28" id="2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9" id="2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30" id="30"/>
          <p:cNvSpPr/>
          <p:nvPr/>
        </p:nvSpPr>
        <p:spPr>
          <a:xfrm flipH="false" flipV="false" rot="0">
            <a:off x="296994" y="1865001"/>
            <a:ext cx="7393299" cy="7393299"/>
          </a:xfrm>
          <a:custGeom>
            <a:avLst/>
            <a:gdLst/>
            <a:ahLst/>
            <a:cxnLst/>
            <a:rect r="r" b="b" t="t" l="l"/>
            <a:pathLst>
              <a:path h="7393299" w="7393299">
                <a:moveTo>
                  <a:pt x="0" y="0"/>
                </a:moveTo>
                <a:lnTo>
                  <a:pt x="7393299" y="0"/>
                </a:lnTo>
                <a:lnTo>
                  <a:pt x="7393299" y="7393299"/>
                </a:lnTo>
                <a:lnTo>
                  <a:pt x="0" y="7393299"/>
                </a:lnTo>
                <a:lnTo>
                  <a:pt x="0" y="0"/>
                </a:lnTo>
                <a:close/>
              </a:path>
            </a:pathLst>
          </a:custGeom>
          <a:blipFill>
            <a:blip r:embed="rId2"/>
            <a:stretch>
              <a:fillRect l="0" t="0" r="0" b="0"/>
            </a:stretch>
          </a:blipFill>
        </p:spPr>
      </p:sp>
      <p:sp>
        <p:nvSpPr>
          <p:cNvPr name="TextBox 31" id="31"/>
          <p:cNvSpPr txBox="true"/>
          <p:nvPr/>
        </p:nvSpPr>
        <p:spPr>
          <a:xfrm rot="0">
            <a:off x="3449544" y="4224941"/>
            <a:ext cx="10808452" cy="1722653"/>
          </a:xfrm>
          <a:prstGeom prst="rect">
            <a:avLst/>
          </a:prstGeom>
        </p:spPr>
        <p:txBody>
          <a:bodyPr anchor="t" rtlCol="false" tIns="0" lIns="0" bIns="0" rIns="0">
            <a:spAutoFit/>
          </a:bodyPr>
          <a:lstStyle/>
          <a:p>
            <a:pPr algn="l" marL="0" indent="0" lvl="0">
              <a:lnSpc>
                <a:spcPts val="10770"/>
              </a:lnSpc>
            </a:pPr>
            <a:r>
              <a:rPr lang="en-US" sz="11966" spc="837">
                <a:solidFill>
                  <a:srgbClr val="FFFFFF"/>
                </a:solidFill>
                <a:latin typeface="Active Heart"/>
              </a:rPr>
              <a:t>SALES REPORT</a:t>
            </a:r>
          </a:p>
        </p:txBody>
      </p:sp>
      <p:sp>
        <p:nvSpPr>
          <p:cNvPr name="Freeform 32" id="32"/>
          <p:cNvSpPr/>
          <p:nvPr/>
        </p:nvSpPr>
        <p:spPr>
          <a:xfrm flipH="false" flipV="false" rot="0">
            <a:off x="612403"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grpSp>
        <p:nvGrpSpPr>
          <p:cNvPr name="Group 2" id="2"/>
          <p:cNvGrpSpPr/>
          <p:nvPr/>
        </p:nvGrpSpPr>
        <p:grpSpPr>
          <a:xfrm rot="0">
            <a:off x="296994" y="291170"/>
            <a:ext cx="8040826" cy="9356598"/>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160326" y="3893192"/>
            <a:ext cx="6951614" cy="8089151"/>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793337" y="995117"/>
            <a:ext cx="6951614" cy="8089151"/>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60846" y="489476"/>
            <a:ext cx="13360745" cy="986155"/>
          </a:xfrm>
          <a:prstGeom prst="rect">
            <a:avLst/>
          </a:prstGeom>
        </p:spPr>
        <p:txBody>
          <a:bodyPr anchor="t" rtlCol="false" tIns="0" lIns="0" bIns="0" rIns="0">
            <a:spAutoFit/>
          </a:bodyPr>
          <a:lstStyle/>
          <a:p>
            <a:pPr algn="l">
              <a:lnSpc>
                <a:spcPts val="3920"/>
              </a:lnSpc>
            </a:pPr>
            <a:r>
              <a:rPr lang="en-US" sz="2800" spc="140">
                <a:solidFill>
                  <a:srgbClr val="E8D8C4"/>
                </a:solidFill>
                <a:latin typeface="Tenor Sans"/>
              </a:rPr>
              <a:t>ABC Company Pvt Ltd</a:t>
            </a:r>
          </a:p>
          <a:p>
            <a:pPr algn="l" marL="0" indent="0" lvl="0">
              <a:lnSpc>
                <a:spcPts val="3920"/>
              </a:lnSpc>
              <a:spcBef>
                <a:spcPct val="0"/>
              </a:spcBef>
            </a:pPr>
          </a:p>
        </p:txBody>
      </p:sp>
      <p:grpSp>
        <p:nvGrpSpPr>
          <p:cNvPr name="Group 12" id="12"/>
          <p:cNvGrpSpPr/>
          <p:nvPr/>
        </p:nvGrpSpPr>
        <p:grpSpPr>
          <a:xfrm rot="0">
            <a:off x="12644954" y="8613095"/>
            <a:ext cx="2464981" cy="2868342"/>
            <a:chOff x="0" y="0"/>
            <a:chExt cx="698500" cy="812800"/>
          </a:xfrm>
        </p:grpSpPr>
        <p:sp>
          <p:nvSpPr>
            <p:cNvPr name="Freeform 13" id="1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4" id="1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737830" y="5947595"/>
            <a:ext cx="1782363" cy="2074023"/>
            <a:chOff x="0" y="0"/>
            <a:chExt cx="698500" cy="812800"/>
          </a:xfrm>
        </p:grpSpPr>
        <p:sp>
          <p:nvSpPr>
            <p:cNvPr name="Freeform 16" id="1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7" id="1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2393664" y="768204"/>
            <a:ext cx="502580" cy="584821"/>
            <a:chOff x="0" y="0"/>
            <a:chExt cx="698500" cy="812800"/>
          </a:xfrm>
        </p:grpSpPr>
        <p:sp>
          <p:nvSpPr>
            <p:cNvPr name="Freeform 19" id="1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0" id="2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6889096" y="3119461"/>
            <a:ext cx="502580" cy="584821"/>
            <a:chOff x="0" y="0"/>
            <a:chExt cx="698500" cy="812800"/>
          </a:xfrm>
        </p:grpSpPr>
        <p:sp>
          <p:nvSpPr>
            <p:cNvPr name="Freeform 22" id="2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3" id="2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5589567" y="8791859"/>
            <a:ext cx="502580" cy="584821"/>
            <a:chOff x="0" y="0"/>
            <a:chExt cx="698500" cy="812800"/>
          </a:xfrm>
        </p:grpSpPr>
        <p:sp>
          <p:nvSpPr>
            <p:cNvPr name="Freeform 25" id="2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6" id="2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058266" y="2401900"/>
            <a:ext cx="502580" cy="584821"/>
            <a:chOff x="0" y="0"/>
            <a:chExt cx="698500" cy="812800"/>
          </a:xfrm>
        </p:grpSpPr>
        <p:sp>
          <p:nvSpPr>
            <p:cNvPr name="Freeform 28" id="2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9" id="2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30" id="30"/>
          <p:cNvSpPr/>
          <p:nvPr/>
        </p:nvSpPr>
        <p:spPr>
          <a:xfrm flipH="false" flipV="false" rot="0">
            <a:off x="612403"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1" id="31"/>
          <p:cNvSpPr txBox="true"/>
          <p:nvPr/>
        </p:nvSpPr>
        <p:spPr>
          <a:xfrm rot="0">
            <a:off x="3520193" y="4224941"/>
            <a:ext cx="11401399" cy="1722653"/>
          </a:xfrm>
          <a:prstGeom prst="rect">
            <a:avLst/>
          </a:prstGeom>
        </p:spPr>
        <p:txBody>
          <a:bodyPr anchor="t" rtlCol="false" tIns="0" lIns="0" bIns="0" rIns="0">
            <a:spAutoFit/>
          </a:bodyPr>
          <a:lstStyle/>
          <a:p>
            <a:pPr algn="l" marL="0" indent="0" lvl="0">
              <a:lnSpc>
                <a:spcPts val="10770"/>
              </a:lnSpc>
            </a:pPr>
            <a:r>
              <a:rPr lang="en-US" sz="11966" spc="837">
                <a:solidFill>
                  <a:srgbClr val="FFFFFF"/>
                </a:solidFill>
                <a:latin typeface="Active Heart"/>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E3CE"/>
        </a:solidFill>
      </p:bgPr>
    </p:bg>
    <p:spTree>
      <p:nvGrpSpPr>
        <p:cNvPr id="1" name=""/>
        <p:cNvGrpSpPr/>
        <p:nvPr/>
      </p:nvGrpSpPr>
      <p:grpSpPr>
        <a:xfrm>
          <a:off x="0" y="0"/>
          <a:ext cx="0" cy="0"/>
          <a:chOff x="0" y="0"/>
          <a:chExt cx="0" cy="0"/>
        </a:xfrm>
      </p:grpSpPr>
      <p:grpSp>
        <p:nvGrpSpPr>
          <p:cNvPr name="Group 2" id="2"/>
          <p:cNvGrpSpPr/>
          <p:nvPr/>
        </p:nvGrpSpPr>
        <p:grpSpPr>
          <a:xfrm rot="0">
            <a:off x="200310" y="1337032"/>
            <a:ext cx="8040826" cy="9356598"/>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99288" y="5395745"/>
            <a:ext cx="4942132" cy="5750845"/>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00310" y="1337032"/>
            <a:ext cx="8040826" cy="9356598"/>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blipFill>
              <a:blip r:embed="rId2"/>
              <a:stretch>
                <a:fillRect l="-37486" t="0" r="-37486" b="0"/>
              </a:stretch>
            </a:blipFill>
          </p:spPr>
        </p:sp>
      </p:grpSp>
      <p:grpSp>
        <p:nvGrpSpPr>
          <p:cNvPr name="Group 10" id="10"/>
          <p:cNvGrpSpPr/>
          <p:nvPr/>
        </p:nvGrpSpPr>
        <p:grpSpPr>
          <a:xfrm rot="0">
            <a:off x="200310" y="2008278"/>
            <a:ext cx="979136" cy="1139359"/>
            <a:chOff x="0" y="0"/>
            <a:chExt cx="698500" cy="812800"/>
          </a:xfrm>
        </p:grpSpPr>
        <p:sp>
          <p:nvSpPr>
            <p:cNvPr name="Freeform 11" id="11"/>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2" id="12"/>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8641420" y="9428688"/>
            <a:ext cx="502580" cy="584821"/>
            <a:chOff x="0" y="0"/>
            <a:chExt cx="698500" cy="812800"/>
          </a:xfrm>
        </p:grpSpPr>
        <p:sp>
          <p:nvSpPr>
            <p:cNvPr name="Freeform 14" id="1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5" id="15"/>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612403"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9144000" y="2673156"/>
            <a:ext cx="7927270" cy="1219162"/>
          </a:xfrm>
          <a:prstGeom prst="rect">
            <a:avLst/>
          </a:prstGeom>
        </p:spPr>
        <p:txBody>
          <a:bodyPr anchor="t" rtlCol="false" tIns="0" lIns="0" bIns="0" rIns="0">
            <a:spAutoFit/>
          </a:bodyPr>
          <a:lstStyle/>
          <a:p>
            <a:pPr algn="l" marL="0" indent="0" lvl="0">
              <a:lnSpc>
                <a:spcPts val="7649"/>
              </a:lnSpc>
            </a:pPr>
            <a:r>
              <a:rPr lang="en-US" sz="8499" spc="594">
                <a:solidFill>
                  <a:srgbClr val="2F0C11"/>
                </a:solidFill>
                <a:latin typeface="Active Heart"/>
              </a:rPr>
              <a:t>INTRODUCTION</a:t>
            </a:r>
          </a:p>
        </p:txBody>
      </p:sp>
      <p:sp>
        <p:nvSpPr>
          <p:cNvPr name="TextBox 18" id="18"/>
          <p:cNvSpPr txBox="true"/>
          <p:nvPr/>
        </p:nvSpPr>
        <p:spPr>
          <a:xfrm rot="0">
            <a:off x="9144000" y="3857320"/>
            <a:ext cx="7927270" cy="4520195"/>
          </a:xfrm>
          <a:prstGeom prst="rect">
            <a:avLst/>
          </a:prstGeom>
        </p:spPr>
        <p:txBody>
          <a:bodyPr anchor="t" rtlCol="false" tIns="0" lIns="0" bIns="0" rIns="0">
            <a:spAutoFit/>
          </a:bodyPr>
          <a:lstStyle/>
          <a:p>
            <a:pPr algn="l" marL="0" indent="0" lvl="0">
              <a:lnSpc>
                <a:spcPts val="4000"/>
              </a:lnSpc>
            </a:pPr>
            <a:r>
              <a:rPr lang="en-US" sz="2500" spc="125">
                <a:solidFill>
                  <a:srgbClr val="2F0C11"/>
                </a:solidFill>
                <a:latin typeface="Tenor Sans"/>
              </a:rPr>
              <a:t>Welcome to our Sales Report Presentation. Today, we delve into a comprehensive overview of our sales performance, exploring the highs, challenges, and strategic insights that have shaped our journey. This presentation is more than just numbers, it's a narrative of our collective efforts, showcasing the impact of our sales strategies and the pathways to future success.</a:t>
            </a:r>
          </a:p>
        </p:txBody>
      </p:sp>
      <p:sp>
        <p:nvSpPr>
          <p:cNvPr name="TextBox 19" id="19"/>
          <p:cNvSpPr txBox="true"/>
          <p:nvPr/>
        </p:nvSpPr>
        <p:spPr>
          <a:xfrm rot="0">
            <a:off x="1560846" y="489476"/>
            <a:ext cx="5580500"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2F0C11"/>
                </a:solidFill>
                <a:latin typeface="Tenor Sans"/>
              </a:rPr>
              <a:t>ABC Company Pvt Ltd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grpSp>
        <p:nvGrpSpPr>
          <p:cNvPr name="Group 2" id="2"/>
          <p:cNvGrpSpPr/>
          <p:nvPr/>
        </p:nvGrpSpPr>
        <p:grpSpPr>
          <a:xfrm rot="0">
            <a:off x="3350704" y="4453484"/>
            <a:ext cx="5793296" cy="6741290"/>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52898" y="-1056888"/>
            <a:ext cx="5561163" cy="6471171"/>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928204" y="-4904415"/>
            <a:ext cx="6951614" cy="8089151"/>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60846" y="489476"/>
            <a:ext cx="12040943"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E8D8C4"/>
                </a:solidFill>
                <a:latin typeface="Tenor Sans"/>
              </a:rPr>
              <a:t>ABC Company Pvt Ltd</a:t>
            </a:r>
          </a:p>
        </p:txBody>
      </p:sp>
      <p:grpSp>
        <p:nvGrpSpPr>
          <p:cNvPr name="Group 12" id="12"/>
          <p:cNvGrpSpPr/>
          <p:nvPr/>
        </p:nvGrpSpPr>
        <p:grpSpPr>
          <a:xfrm rot="0">
            <a:off x="-904135" y="7824129"/>
            <a:ext cx="2464981" cy="2868342"/>
            <a:chOff x="0" y="0"/>
            <a:chExt cx="698500" cy="812800"/>
          </a:xfrm>
        </p:grpSpPr>
        <p:sp>
          <p:nvSpPr>
            <p:cNvPr name="Freeform 13" id="1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4" id="1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853770" y="620288"/>
            <a:ext cx="1782363" cy="2074023"/>
            <a:chOff x="0" y="0"/>
            <a:chExt cx="698500" cy="812800"/>
          </a:xfrm>
        </p:grpSpPr>
        <p:sp>
          <p:nvSpPr>
            <p:cNvPr name="Freeform 16" id="1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7" id="1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5043" y="736290"/>
            <a:ext cx="502580" cy="584821"/>
            <a:chOff x="0" y="0"/>
            <a:chExt cx="698500" cy="812800"/>
          </a:xfrm>
        </p:grpSpPr>
        <p:sp>
          <p:nvSpPr>
            <p:cNvPr name="Freeform 19" id="1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0" id="2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604036" y="4799683"/>
            <a:ext cx="502580" cy="584821"/>
            <a:chOff x="0" y="0"/>
            <a:chExt cx="698500" cy="812800"/>
          </a:xfrm>
        </p:grpSpPr>
        <p:sp>
          <p:nvSpPr>
            <p:cNvPr name="Freeform 22" id="2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3" id="2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8351190" y="9486881"/>
            <a:ext cx="502580" cy="584821"/>
            <a:chOff x="0" y="0"/>
            <a:chExt cx="698500" cy="812800"/>
          </a:xfrm>
        </p:grpSpPr>
        <p:sp>
          <p:nvSpPr>
            <p:cNvPr name="Freeform 25" id="2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6" id="2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612403"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612403" y="1559624"/>
            <a:ext cx="8018277" cy="1304822"/>
          </a:xfrm>
          <a:prstGeom prst="rect">
            <a:avLst/>
          </a:prstGeom>
        </p:spPr>
        <p:txBody>
          <a:bodyPr anchor="t" rtlCol="false" tIns="0" lIns="0" bIns="0" rIns="0">
            <a:spAutoFit/>
          </a:bodyPr>
          <a:lstStyle/>
          <a:p>
            <a:pPr algn="l" marL="0" indent="0" lvl="0">
              <a:lnSpc>
                <a:spcPts val="8100"/>
              </a:lnSpc>
            </a:pPr>
            <a:r>
              <a:rPr lang="en-US" sz="9000" spc="630">
                <a:solidFill>
                  <a:srgbClr val="FFFFFF"/>
                </a:solidFill>
                <a:latin typeface="Active Heart"/>
              </a:rPr>
              <a:t>AGENDA</a:t>
            </a:r>
          </a:p>
        </p:txBody>
      </p:sp>
      <p:sp>
        <p:nvSpPr>
          <p:cNvPr name="TextBox 29" id="29"/>
          <p:cNvSpPr txBox="true"/>
          <p:nvPr/>
        </p:nvSpPr>
        <p:spPr>
          <a:xfrm rot="0">
            <a:off x="1763002" y="3156161"/>
            <a:ext cx="6867678" cy="533400"/>
          </a:xfrm>
          <a:prstGeom prst="rect">
            <a:avLst/>
          </a:prstGeom>
        </p:spPr>
        <p:txBody>
          <a:bodyPr anchor="t" rtlCol="false" tIns="0" lIns="0" bIns="0" rIns="0">
            <a:spAutoFit/>
          </a:bodyPr>
          <a:lstStyle/>
          <a:p>
            <a:pPr algn="l" marL="0" indent="0" lvl="0">
              <a:lnSpc>
                <a:spcPts val="4200"/>
              </a:lnSpc>
              <a:spcBef>
                <a:spcPct val="0"/>
              </a:spcBef>
            </a:pPr>
            <a:r>
              <a:rPr lang="en-US" sz="3000" spc="150">
                <a:solidFill>
                  <a:srgbClr val="E8D8C4"/>
                </a:solidFill>
                <a:latin typeface="Tenor Sans"/>
              </a:rPr>
              <a:t>Company Details </a:t>
            </a:r>
          </a:p>
        </p:txBody>
      </p:sp>
      <p:grpSp>
        <p:nvGrpSpPr>
          <p:cNvPr name="Group 30" id="30"/>
          <p:cNvGrpSpPr/>
          <p:nvPr/>
        </p:nvGrpSpPr>
        <p:grpSpPr>
          <a:xfrm rot="0">
            <a:off x="612403" y="2986721"/>
            <a:ext cx="948444" cy="948444"/>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sp>
        <p:sp>
          <p:nvSpPr>
            <p:cNvPr name="TextBox 32" id="32"/>
            <p:cNvSpPr txBox="true"/>
            <p:nvPr/>
          </p:nvSpPr>
          <p:spPr>
            <a:xfrm>
              <a:off x="76200" y="-57150"/>
              <a:ext cx="660400" cy="793750"/>
            </a:xfrm>
            <a:prstGeom prst="rect">
              <a:avLst/>
            </a:prstGeom>
          </p:spPr>
          <p:txBody>
            <a:bodyPr anchor="ctr" rtlCol="false" tIns="50800" lIns="50800" bIns="50800" rIns="50800"/>
            <a:lstStyle/>
            <a:p>
              <a:pPr algn="ctr">
                <a:lnSpc>
                  <a:spcPts val="4759"/>
                </a:lnSpc>
              </a:pPr>
              <a:r>
                <a:rPr lang="en-US" sz="3399">
                  <a:solidFill>
                    <a:srgbClr val="561C24"/>
                  </a:solidFill>
                  <a:latin typeface="Active Heart"/>
                </a:rPr>
                <a:t>01</a:t>
              </a:r>
            </a:p>
          </p:txBody>
        </p:sp>
      </p:grpSp>
      <p:sp>
        <p:nvSpPr>
          <p:cNvPr name="TextBox 33" id="33"/>
          <p:cNvSpPr txBox="true"/>
          <p:nvPr/>
        </p:nvSpPr>
        <p:spPr>
          <a:xfrm rot="0">
            <a:off x="1763002" y="8953519"/>
            <a:ext cx="6867678" cy="533400"/>
          </a:xfrm>
          <a:prstGeom prst="rect">
            <a:avLst/>
          </a:prstGeom>
        </p:spPr>
        <p:txBody>
          <a:bodyPr anchor="t" rtlCol="false" tIns="0" lIns="0" bIns="0" rIns="0">
            <a:spAutoFit/>
          </a:bodyPr>
          <a:lstStyle/>
          <a:p>
            <a:pPr algn="l" marL="0" indent="0" lvl="0">
              <a:lnSpc>
                <a:spcPts val="4200"/>
              </a:lnSpc>
              <a:spcBef>
                <a:spcPct val="0"/>
              </a:spcBef>
            </a:pPr>
            <a:r>
              <a:rPr lang="en-US" sz="3000" spc="150">
                <a:solidFill>
                  <a:srgbClr val="E8D8C4"/>
                </a:solidFill>
                <a:latin typeface="Tenor Sans"/>
              </a:rPr>
              <a:t>Deatail Dashbaord</a:t>
            </a:r>
          </a:p>
        </p:txBody>
      </p:sp>
      <p:grpSp>
        <p:nvGrpSpPr>
          <p:cNvPr name="Group 34" id="34"/>
          <p:cNvGrpSpPr/>
          <p:nvPr/>
        </p:nvGrpSpPr>
        <p:grpSpPr>
          <a:xfrm rot="0">
            <a:off x="612403" y="8784078"/>
            <a:ext cx="948444" cy="94844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sp>
        <p:sp>
          <p:nvSpPr>
            <p:cNvPr name="TextBox 36" id="36"/>
            <p:cNvSpPr txBox="true"/>
            <p:nvPr/>
          </p:nvSpPr>
          <p:spPr>
            <a:xfrm>
              <a:off x="76200" y="-57150"/>
              <a:ext cx="660400" cy="793750"/>
            </a:xfrm>
            <a:prstGeom prst="rect">
              <a:avLst/>
            </a:prstGeom>
          </p:spPr>
          <p:txBody>
            <a:bodyPr anchor="ctr" rtlCol="false" tIns="50800" lIns="50800" bIns="50800" rIns="50800"/>
            <a:lstStyle/>
            <a:p>
              <a:pPr algn="ctr">
                <a:lnSpc>
                  <a:spcPts val="4759"/>
                </a:lnSpc>
              </a:pPr>
              <a:r>
                <a:rPr lang="en-US" sz="3399">
                  <a:solidFill>
                    <a:srgbClr val="561C24"/>
                  </a:solidFill>
                  <a:latin typeface="Active Heart"/>
                </a:rPr>
                <a:t>05</a:t>
              </a:r>
            </a:p>
          </p:txBody>
        </p:sp>
      </p:grpSp>
      <p:sp>
        <p:nvSpPr>
          <p:cNvPr name="TextBox 37" id="37"/>
          <p:cNvSpPr txBox="true"/>
          <p:nvPr/>
        </p:nvSpPr>
        <p:spPr>
          <a:xfrm rot="0">
            <a:off x="1763002" y="4605501"/>
            <a:ext cx="6867678" cy="533400"/>
          </a:xfrm>
          <a:prstGeom prst="rect">
            <a:avLst/>
          </a:prstGeom>
        </p:spPr>
        <p:txBody>
          <a:bodyPr anchor="t" rtlCol="false" tIns="0" lIns="0" bIns="0" rIns="0">
            <a:spAutoFit/>
          </a:bodyPr>
          <a:lstStyle/>
          <a:p>
            <a:pPr algn="l" marL="0" indent="0" lvl="0">
              <a:lnSpc>
                <a:spcPts val="4200"/>
              </a:lnSpc>
              <a:spcBef>
                <a:spcPct val="0"/>
              </a:spcBef>
            </a:pPr>
            <a:r>
              <a:rPr lang="en-US" sz="3000" spc="150">
                <a:solidFill>
                  <a:srgbClr val="E8D8C4"/>
                </a:solidFill>
                <a:latin typeface="Tenor Sans"/>
              </a:rPr>
              <a:t>Objective </a:t>
            </a:r>
          </a:p>
        </p:txBody>
      </p:sp>
      <p:grpSp>
        <p:nvGrpSpPr>
          <p:cNvPr name="Group 38" id="38"/>
          <p:cNvGrpSpPr/>
          <p:nvPr/>
        </p:nvGrpSpPr>
        <p:grpSpPr>
          <a:xfrm rot="0">
            <a:off x="612403" y="4436060"/>
            <a:ext cx="948444" cy="948444"/>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sp>
        <p:sp>
          <p:nvSpPr>
            <p:cNvPr name="TextBox 40" id="40"/>
            <p:cNvSpPr txBox="true"/>
            <p:nvPr/>
          </p:nvSpPr>
          <p:spPr>
            <a:xfrm>
              <a:off x="76200" y="-57150"/>
              <a:ext cx="660400" cy="793750"/>
            </a:xfrm>
            <a:prstGeom prst="rect">
              <a:avLst/>
            </a:prstGeom>
          </p:spPr>
          <p:txBody>
            <a:bodyPr anchor="ctr" rtlCol="false" tIns="50800" lIns="50800" bIns="50800" rIns="50800"/>
            <a:lstStyle/>
            <a:p>
              <a:pPr algn="ctr">
                <a:lnSpc>
                  <a:spcPts val="4759"/>
                </a:lnSpc>
              </a:pPr>
              <a:r>
                <a:rPr lang="en-US" sz="3399">
                  <a:solidFill>
                    <a:srgbClr val="561C24"/>
                  </a:solidFill>
                  <a:latin typeface="Active Heart"/>
                </a:rPr>
                <a:t>02</a:t>
              </a:r>
            </a:p>
          </p:txBody>
        </p:sp>
      </p:grpSp>
      <p:sp>
        <p:nvSpPr>
          <p:cNvPr name="TextBox 41" id="41"/>
          <p:cNvSpPr txBox="true"/>
          <p:nvPr/>
        </p:nvSpPr>
        <p:spPr>
          <a:xfrm rot="0">
            <a:off x="1763002" y="6039834"/>
            <a:ext cx="6867678" cy="533400"/>
          </a:xfrm>
          <a:prstGeom prst="rect">
            <a:avLst/>
          </a:prstGeom>
        </p:spPr>
        <p:txBody>
          <a:bodyPr anchor="t" rtlCol="false" tIns="0" lIns="0" bIns="0" rIns="0">
            <a:spAutoFit/>
          </a:bodyPr>
          <a:lstStyle/>
          <a:p>
            <a:pPr algn="l" marL="0" indent="0" lvl="0">
              <a:lnSpc>
                <a:spcPts val="4200"/>
              </a:lnSpc>
              <a:spcBef>
                <a:spcPct val="0"/>
              </a:spcBef>
            </a:pPr>
            <a:r>
              <a:rPr lang="en-US" sz="3000" spc="150">
                <a:solidFill>
                  <a:srgbClr val="E8D8C4"/>
                </a:solidFill>
                <a:latin typeface="Tenor Sans"/>
              </a:rPr>
              <a:t>Problem Statement </a:t>
            </a:r>
          </a:p>
        </p:txBody>
      </p:sp>
      <p:grpSp>
        <p:nvGrpSpPr>
          <p:cNvPr name="Group 42" id="42"/>
          <p:cNvGrpSpPr/>
          <p:nvPr/>
        </p:nvGrpSpPr>
        <p:grpSpPr>
          <a:xfrm rot="0">
            <a:off x="612403" y="5885400"/>
            <a:ext cx="948444" cy="948444"/>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sp>
        <p:sp>
          <p:nvSpPr>
            <p:cNvPr name="TextBox 44" id="44"/>
            <p:cNvSpPr txBox="true"/>
            <p:nvPr/>
          </p:nvSpPr>
          <p:spPr>
            <a:xfrm>
              <a:off x="76200" y="-57150"/>
              <a:ext cx="660400" cy="793750"/>
            </a:xfrm>
            <a:prstGeom prst="rect">
              <a:avLst/>
            </a:prstGeom>
          </p:spPr>
          <p:txBody>
            <a:bodyPr anchor="ctr" rtlCol="false" tIns="50800" lIns="50800" bIns="50800" rIns="50800"/>
            <a:lstStyle/>
            <a:p>
              <a:pPr algn="ctr">
                <a:lnSpc>
                  <a:spcPts val="4759"/>
                </a:lnSpc>
              </a:pPr>
              <a:r>
                <a:rPr lang="en-US" sz="3399">
                  <a:solidFill>
                    <a:srgbClr val="561C24"/>
                  </a:solidFill>
                  <a:latin typeface="Active Heart"/>
                </a:rPr>
                <a:t>03</a:t>
              </a:r>
            </a:p>
          </p:txBody>
        </p:sp>
      </p:grpSp>
      <p:sp>
        <p:nvSpPr>
          <p:cNvPr name="TextBox 45" id="45"/>
          <p:cNvSpPr txBox="true"/>
          <p:nvPr/>
        </p:nvSpPr>
        <p:spPr>
          <a:xfrm rot="0">
            <a:off x="1763002" y="7504179"/>
            <a:ext cx="6867678" cy="533400"/>
          </a:xfrm>
          <a:prstGeom prst="rect">
            <a:avLst/>
          </a:prstGeom>
        </p:spPr>
        <p:txBody>
          <a:bodyPr anchor="t" rtlCol="false" tIns="0" lIns="0" bIns="0" rIns="0">
            <a:spAutoFit/>
          </a:bodyPr>
          <a:lstStyle/>
          <a:p>
            <a:pPr algn="l" marL="0" indent="0" lvl="0">
              <a:lnSpc>
                <a:spcPts val="4200"/>
              </a:lnSpc>
              <a:spcBef>
                <a:spcPct val="0"/>
              </a:spcBef>
            </a:pPr>
            <a:r>
              <a:rPr lang="en-US" sz="3000" spc="150">
                <a:solidFill>
                  <a:srgbClr val="E8D8C4"/>
                </a:solidFill>
                <a:latin typeface="Tenor Sans"/>
              </a:rPr>
              <a:t>Overview Dashboard</a:t>
            </a:r>
          </a:p>
        </p:txBody>
      </p:sp>
      <p:grpSp>
        <p:nvGrpSpPr>
          <p:cNvPr name="Group 46" id="46"/>
          <p:cNvGrpSpPr/>
          <p:nvPr/>
        </p:nvGrpSpPr>
        <p:grpSpPr>
          <a:xfrm rot="0">
            <a:off x="612403" y="7334739"/>
            <a:ext cx="948444" cy="948444"/>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sp>
        <p:sp>
          <p:nvSpPr>
            <p:cNvPr name="TextBox 48" id="48"/>
            <p:cNvSpPr txBox="true"/>
            <p:nvPr/>
          </p:nvSpPr>
          <p:spPr>
            <a:xfrm>
              <a:off x="76200" y="-57150"/>
              <a:ext cx="660400" cy="793750"/>
            </a:xfrm>
            <a:prstGeom prst="rect">
              <a:avLst/>
            </a:prstGeom>
          </p:spPr>
          <p:txBody>
            <a:bodyPr anchor="ctr" rtlCol="false" tIns="50800" lIns="50800" bIns="50800" rIns="50800"/>
            <a:lstStyle/>
            <a:p>
              <a:pPr algn="ctr">
                <a:lnSpc>
                  <a:spcPts val="4759"/>
                </a:lnSpc>
              </a:pPr>
              <a:r>
                <a:rPr lang="en-US" sz="3399">
                  <a:solidFill>
                    <a:srgbClr val="561C24"/>
                  </a:solidFill>
                  <a:latin typeface="Active Heart"/>
                </a:rPr>
                <a:t>04</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grpSp>
        <p:nvGrpSpPr>
          <p:cNvPr name="Group 2" id="2"/>
          <p:cNvGrpSpPr/>
          <p:nvPr/>
        </p:nvGrpSpPr>
        <p:grpSpPr>
          <a:xfrm rot="0">
            <a:off x="-2230230" y="1363274"/>
            <a:ext cx="6951614" cy="8089151"/>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6994" y="3549157"/>
            <a:ext cx="5240994" cy="6098611"/>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188908" y="4524739"/>
            <a:ext cx="2872597" cy="3342658"/>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665783" y="5143500"/>
            <a:ext cx="1918845" cy="2232838"/>
            <a:chOff x="0" y="0"/>
            <a:chExt cx="698500" cy="812800"/>
          </a:xfrm>
        </p:grpSpPr>
        <p:sp>
          <p:nvSpPr>
            <p:cNvPr name="Freeform 12" id="1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3" id="1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993142" y="0"/>
            <a:ext cx="4531048" cy="5272492"/>
            <a:chOff x="0" y="0"/>
            <a:chExt cx="698500" cy="812800"/>
          </a:xfrm>
        </p:grpSpPr>
        <p:sp>
          <p:nvSpPr>
            <p:cNvPr name="Freeform 15" id="1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6" id="1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3993142" y="7248502"/>
            <a:ext cx="2777526" cy="3232030"/>
            <a:chOff x="0" y="0"/>
            <a:chExt cx="698500" cy="812800"/>
          </a:xfrm>
        </p:grpSpPr>
        <p:sp>
          <p:nvSpPr>
            <p:cNvPr name="Freeform 18" id="1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9" id="1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60846" y="489476"/>
            <a:ext cx="6963344"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E8D8C4"/>
                </a:solidFill>
                <a:latin typeface="Tenor Sans"/>
              </a:rPr>
              <a:t>ABC Company Pvt Ltd</a:t>
            </a:r>
          </a:p>
        </p:txBody>
      </p:sp>
      <p:sp>
        <p:nvSpPr>
          <p:cNvPr name="Freeform 21" id="21"/>
          <p:cNvSpPr/>
          <p:nvPr/>
        </p:nvSpPr>
        <p:spPr>
          <a:xfrm flipH="false" flipV="false" rot="0">
            <a:off x="612403"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9144000" y="2309440"/>
            <a:ext cx="8115300" cy="2181224"/>
          </a:xfrm>
          <a:prstGeom prst="rect">
            <a:avLst/>
          </a:prstGeom>
        </p:spPr>
        <p:txBody>
          <a:bodyPr anchor="t" rtlCol="false" tIns="0" lIns="0" bIns="0" rIns="0">
            <a:spAutoFit/>
          </a:bodyPr>
          <a:lstStyle/>
          <a:p>
            <a:pPr algn="l" marL="0" indent="0" lvl="0">
              <a:lnSpc>
                <a:spcPts val="7649"/>
              </a:lnSpc>
            </a:pPr>
            <a:r>
              <a:rPr lang="en-US" sz="8499" spc="594">
                <a:solidFill>
                  <a:srgbClr val="FFFFFF"/>
                </a:solidFill>
                <a:latin typeface="Active Heart"/>
              </a:rPr>
              <a:t>COMPANY DETAILS</a:t>
            </a:r>
          </a:p>
        </p:txBody>
      </p:sp>
      <p:sp>
        <p:nvSpPr>
          <p:cNvPr name="TextBox 23" id="23"/>
          <p:cNvSpPr txBox="true"/>
          <p:nvPr/>
        </p:nvSpPr>
        <p:spPr>
          <a:xfrm rot="0">
            <a:off x="9144000" y="4439014"/>
            <a:ext cx="8115300" cy="1736089"/>
          </a:xfrm>
          <a:prstGeom prst="rect">
            <a:avLst/>
          </a:prstGeom>
        </p:spPr>
        <p:txBody>
          <a:bodyPr anchor="t" rtlCol="false" tIns="0" lIns="0" bIns="0" rIns="0">
            <a:spAutoFit/>
          </a:bodyPr>
          <a:lstStyle/>
          <a:p>
            <a:pPr algn="l" marL="0" indent="0" lvl="0">
              <a:lnSpc>
                <a:spcPts val="3520"/>
              </a:lnSpc>
            </a:pPr>
            <a:r>
              <a:rPr lang="en-US" sz="2200" spc="110">
                <a:solidFill>
                  <a:srgbClr val="FFFFFF"/>
                </a:solidFill>
                <a:latin typeface="Tenor Sans"/>
              </a:rPr>
              <a:t>.Our company is a car dealership that sells various car models. To effectively track and analyse our sales performance, we need a comprehensive Car Sales Dashboard in Power BI.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sp>
        <p:nvSpPr>
          <p:cNvPr name="Freeform 2" id="2"/>
          <p:cNvSpPr/>
          <p:nvPr/>
        </p:nvSpPr>
        <p:spPr>
          <a:xfrm flipH="false" flipV="false" rot="0">
            <a:off x="612403"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63973" y="1168"/>
            <a:ext cx="8986939" cy="10285832"/>
            <a:chOff x="0" y="0"/>
            <a:chExt cx="2366930" cy="2709026"/>
          </a:xfrm>
        </p:grpSpPr>
        <p:sp>
          <p:nvSpPr>
            <p:cNvPr name="Freeform 4" id="4"/>
            <p:cNvSpPr/>
            <p:nvPr/>
          </p:nvSpPr>
          <p:spPr>
            <a:xfrm flipH="false" flipV="false" rot="0">
              <a:off x="0" y="0"/>
              <a:ext cx="2366930" cy="2709026"/>
            </a:xfrm>
            <a:custGeom>
              <a:avLst/>
              <a:gdLst/>
              <a:ahLst/>
              <a:cxnLst/>
              <a:rect r="r" b="b" t="t" l="l"/>
              <a:pathLst>
                <a:path h="2709026" w="2366930">
                  <a:moveTo>
                    <a:pt x="0" y="0"/>
                  </a:moveTo>
                  <a:lnTo>
                    <a:pt x="2366930" y="0"/>
                  </a:lnTo>
                  <a:lnTo>
                    <a:pt x="2366930" y="2709026"/>
                  </a:lnTo>
                  <a:lnTo>
                    <a:pt x="0" y="2709026"/>
                  </a:lnTo>
                  <a:close/>
                </a:path>
              </a:pathLst>
            </a:custGeom>
            <a:solidFill>
              <a:srgbClr val="6D2932">
                <a:alpha val="49804"/>
              </a:srgbClr>
            </a:solidFill>
          </p:spPr>
        </p:sp>
        <p:sp>
          <p:nvSpPr>
            <p:cNvPr name="TextBox 5" id="5"/>
            <p:cNvSpPr txBox="true"/>
            <p:nvPr/>
          </p:nvSpPr>
          <p:spPr>
            <a:xfrm>
              <a:off x="0" y="-38100"/>
              <a:ext cx="2366930" cy="274712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941590" y="0"/>
            <a:ext cx="6631704" cy="6174536"/>
            <a:chOff x="0" y="0"/>
            <a:chExt cx="1027425" cy="956597"/>
          </a:xfrm>
        </p:grpSpPr>
        <p:sp>
          <p:nvSpPr>
            <p:cNvPr name="Freeform 7" id="7"/>
            <p:cNvSpPr/>
            <p:nvPr/>
          </p:nvSpPr>
          <p:spPr>
            <a:xfrm flipH="false" flipV="false" rot="0">
              <a:off x="0" y="0"/>
              <a:ext cx="1027425" cy="956597"/>
            </a:xfrm>
            <a:custGeom>
              <a:avLst/>
              <a:gdLst/>
              <a:ahLst/>
              <a:cxnLst/>
              <a:rect r="r" b="b" t="t" l="l"/>
              <a:pathLst>
                <a:path h="956597" w="1027425">
                  <a:moveTo>
                    <a:pt x="0" y="0"/>
                  </a:moveTo>
                  <a:lnTo>
                    <a:pt x="1027425" y="0"/>
                  </a:lnTo>
                  <a:lnTo>
                    <a:pt x="1027425" y="956597"/>
                  </a:lnTo>
                  <a:lnTo>
                    <a:pt x="0" y="956597"/>
                  </a:lnTo>
                  <a:close/>
                </a:path>
              </a:pathLst>
            </a:custGeom>
            <a:blipFill>
              <a:blip r:embed="rId4"/>
              <a:stretch>
                <a:fillRect l="-27588" t="0" r="-27588" b="0"/>
              </a:stretch>
            </a:blipFill>
          </p:spPr>
        </p:sp>
      </p:grpSp>
      <p:grpSp>
        <p:nvGrpSpPr>
          <p:cNvPr name="Group 8" id="8"/>
          <p:cNvGrpSpPr/>
          <p:nvPr/>
        </p:nvGrpSpPr>
        <p:grpSpPr>
          <a:xfrm rot="0">
            <a:off x="-1379411" y="1651886"/>
            <a:ext cx="6951614" cy="8089151"/>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44997" y="4566184"/>
            <a:ext cx="5240994" cy="6098611"/>
            <a:chOff x="0" y="0"/>
            <a:chExt cx="698500" cy="812800"/>
          </a:xfrm>
        </p:grpSpPr>
        <p:sp>
          <p:nvSpPr>
            <p:cNvPr name="Freeform 12" id="1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3" id="1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65494" y="6953331"/>
            <a:ext cx="2413322" cy="2808229"/>
            <a:chOff x="0" y="0"/>
            <a:chExt cx="698500" cy="812800"/>
          </a:xfrm>
        </p:grpSpPr>
        <p:sp>
          <p:nvSpPr>
            <p:cNvPr name="Freeform 15" id="1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6" id="1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28336" y="8227192"/>
            <a:ext cx="1300961" cy="1513845"/>
            <a:chOff x="0" y="0"/>
            <a:chExt cx="698500" cy="812800"/>
          </a:xfrm>
        </p:grpSpPr>
        <p:sp>
          <p:nvSpPr>
            <p:cNvPr name="Freeform 18" id="1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19" id="1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4982509" y="2087030"/>
            <a:ext cx="1179390" cy="1372381"/>
            <a:chOff x="0" y="0"/>
            <a:chExt cx="698500" cy="812800"/>
          </a:xfrm>
        </p:grpSpPr>
        <p:sp>
          <p:nvSpPr>
            <p:cNvPr name="Freeform 21" id="21"/>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2" id="22"/>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7714159" y="1075415"/>
            <a:ext cx="502580" cy="584821"/>
            <a:chOff x="0" y="0"/>
            <a:chExt cx="698500" cy="812800"/>
          </a:xfrm>
        </p:grpSpPr>
        <p:sp>
          <p:nvSpPr>
            <p:cNvPr name="Freeform 24" id="2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5" id="25"/>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6037118" y="4248529"/>
            <a:ext cx="1072352" cy="1247827"/>
            <a:chOff x="0" y="0"/>
            <a:chExt cx="698500" cy="812800"/>
          </a:xfrm>
        </p:grpSpPr>
        <p:sp>
          <p:nvSpPr>
            <p:cNvPr name="Freeform 27" id="2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28" id="2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560846" y="489476"/>
            <a:ext cx="6655893"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E8D8C4"/>
                </a:solidFill>
                <a:latin typeface="Tenor Sans"/>
              </a:rPr>
              <a:t>ABC Company Pvt Ltd</a:t>
            </a:r>
          </a:p>
        </p:txBody>
      </p:sp>
      <p:sp>
        <p:nvSpPr>
          <p:cNvPr name="TextBox 30" id="30"/>
          <p:cNvSpPr txBox="true"/>
          <p:nvPr/>
        </p:nvSpPr>
        <p:spPr>
          <a:xfrm rot="0">
            <a:off x="612403" y="3993387"/>
            <a:ext cx="7604337" cy="1219199"/>
          </a:xfrm>
          <a:prstGeom prst="rect">
            <a:avLst/>
          </a:prstGeom>
        </p:spPr>
        <p:txBody>
          <a:bodyPr anchor="t" rtlCol="false" tIns="0" lIns="0" bIns="0" rIns="0">
            <a:spAutoFit/>
          </a:bodyPr>
          <a:lstStyle/>
          <a:p>
            <a:pPr algn="l" marL="0" indent="0" lvl="0">
              <a:lnSpc>
                <a:spcPts val="7649"/>
              </a:lnSpc>
            </a:pPr>
            <a:r>
              <a:rPr lang="en-US" sz="8499" spc="594">
                <a:solidFill>
                  <a:srgbClr val="FFFFFF"/>
                </a:solidFill>
                <a:latin typeface="Active Heart"/>
              </a:rPr>
              <a:t>OBJECTIVE</a:t>
            </a:r>
          </a:p>
        </p:txBody>
      </p:sp>
      <p:sp>
        <p:nvSpPr>
          <p:cNvPr name="TextBox 31" id="31"/>
          <p:cNvSpPr txBox="true"/>
          <p:nvPr/>
        </p:nvSpPr>
        <p:spPr>
          <a:xfrm rot="0">
            <a:off x="9267542" y="6591518"/>
            <a:ext cx="7991758" cy="2077524"/>
          </a:xfrm>
          <a:prstGeom prst="rect">
            <a:avLst/>
          </a:prstGeom>
        </p:spPr>
        <p:txBody>
          <a:bodyPr anchor="t" rtlCol="false" tIns="0" lIns="0" bIns="0" rIns="0">
            <a:spAutoFit/>
          </a:bodyPr>
          <a:lstStyle/>
          <a:p>
            <a:pPr algn="l" marL="0" indent="0" lvl="0">
              <a:lnSpc>
                <a:spcPts val="3365"/>
              </a:lnSpc>
            </a:pPr>
            <a:r>
              <a:rPr lang="en-US" sz="2103" spc="105">
                <a:solidFill>
                  <a:srgbClr val="FFFFFF"/>
                </a:solidFill>
                <a:latin typeface="Tenor Sans"/>
              </a:rPr>
              <a:t>The objective of this project is to design and develop a dynamic and interactive Car Sales Dashboard using Power BI. The dashboard will visualize critical KPIs related to our car sales, helping us understand our sales performance over time and make data-driven decisions.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D8C4"/>
        </a:solidFill>
      </p:bgPr>
    </p:bg>
    <p:spTree>
      <p:nvGrpSpPr>
        <p:cNvPr id="1" name=""/>
        <p:cNvGrpSpPr/>
        <p:nvPr/>
      </p:nvGrpSpPr>
      <p:grpSpPr>
        <a:xfrm>
          <a:off x="0" y="0"/>
          <a:ext cx="0" cy="0"/>
          <a:chOff x="0" y="0"/>
          <a:chExt cx="0" cy="0"/>
        </a:xfrm>
      </p:grpSpPr>
      <p:grpSp>
        <p:nvGrpSpPr>
          <p:cNvPr name="Group 2" id="2"/>
          <p:cNvGrpSpPr/>
          <p:nvPr/>
        </p:nvGrpSpPr>
        <p:grpSpPr>
          <a:xfrm rot="0">
            <a:off x="-3884109" y="2525883"/>
            <a:ext cx="6951614" cy="8089151"/>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56885" y="4711766"/>
            <a:ext cx="5240994" cy="6098611"/>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35028" y="5687349"/>
            <a:ext cx="2872597" cy="3342658"/>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644936" y="4881462"/>
            <a:ext cx="1918845" cy="2232838"/>
            <a:chOff x="0" y="0"/>
            <a:chExt cx="698500" cy="812800"/>
          </a:xfrm>
        </p:grpSpPr>
        <p:sp>
          <p:nvSpPr>
            <p:cNvPr name="Freeform 12" id="1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3" id="1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790264" y="2081310"/>
            <a:ext cx="415166" cy="41516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D2932"/>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6790264" y="5725268"/>
            <a:ext cx="415166" cy="41516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D2932"/>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2540813" y="2081310"/>
            <a:ext cx="415166" cy="41516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D2932"/>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7447969" y="2057787"/>
            <a:ext cx="4500453" cy="443832"/>
          </a:xfrm>
          <a:prstGeom prst="rect">
            <a:avLst/>
          </a:prstGeom>
        </p:spPr>
        <p:txBody>
          <a:bodyPr anchor="t" rtlCol="false" tIns="0" lIns="0" bIns="0" rIns="0">
            <a:spAutoFit/>
          </a:bodyPr>
          <a:lstStyle/>
          <a:p>
            <a:pPr algn="l" marL="0" indent="0" lvl="0">
              <a:lnSpc>
                <a:spcPts val="2821"/>
              </a:lnSpc>
            </a:pPr>
            <a:r>
              <a:rPr lang="en-US" sz="3135" spc="219">
                <a:solidFill>
                  <a:srgbClr val="6D2932"/>
                </a:solidFill>
                <a:latin typeface="Active Heart"/>
              </a:rPr>
              <a:t>Sales Overview</a:t>
            </a:r>
          </a:p>
        </p:txBody>
      </p:sp>
      <p:sp>
        <p:nvSpPr>
          <p:cNvPr name="TextBox 24" id="24"/>
          <p:cNvSpPr txBox="true"/>
          <p:nvPr/>
        </p:nvSpPr>
        <p:spPr>
          <a:xfrm rot="0">
            <a:off x="7447969" y="5701745"/>
            <a:ext cx="4500453" cy="443832"/>
          </a:xfrm>
          <a:prstGeom prst="rect">
            <a:avLst/>
          </a:prstGeom>
        </p:spPr>
        <p:txBody>
          <a:bodyPr anchor="t" rtlCol="false" tIns="0" lIns="0" bIns="0" rIns="0">
            <a:spAutoFit/>
          </a:bodyPr>
          <a:lstStyle/>
          <a:p>
            <a:pPr algn="l" marL="0" indent="0" lvl="0">
              <a:lnSpc>
                <a:spcPts val="2821"/>
              </a:lnSpc>
            </a:pPr>
            <a:r>
              <a:rPr lang="en-US" sz="3135" spc="219">
                <a:solidFill>
                  <a:srgbClr val="6D2932"/>
                </a:solidFill>
                <a:latin typeface="Active Heart"/>
              </a:rPr>
              <a:t>Average Price Analysis</a:t>
            </a:r>
          </a:p>
        </p:txBody>
      </p:sp>
      <p:sp>
        <p:nvSpPr>
          <p:cNvPr name="TextBox 25" id="25"/>
          <p:cNvSpPr txBox="true"/>
          <p:nvPr/>
        </p:nvSpPr>
        <p:spPr>
          <a:xfrm rot="0">
            <a:off x="13198519" y="2057787"/>
            <a:ext cx="4500453" cy="443832"/>
          </a:xfrm>
          <a:prstGeom prst="rect">
            <a:avLst/>
          </a:prstGeom>
        </p:spPr>
        <p:txBody>
          <a:bodyPr anchor="t" rtlCol="false" tIns="0" lIns="0" bIns="0" rIns="0">
            <a:spAutoFit/>
          </a:bodyPr>
          <a:lstStyle/>
          <a:p>
            <a:pPr algn="l" marL="0" indent="0" lvl="0">
              <a:lnSpc>
                <a:spcPts val="2821"/>
              </a:lnSpc>
            </a:pPr>
            <a:r>
              <a:rPr lang="en-US" sz="3135" spc="219">
                <a:solidFill>
                  <a:srgbClr val="6D2932"/>
                </a:solidFill>
                <a:latin typeface="Active Heart"/>
              </a:rPr>
              <a:t>Cars Sold Metrics</a:t>
            </a:r>
          </a:p>
        </p:txBody>
      </p:sp>
      <p:sp>
        <p:nvSpPr>
          <p:cNvPr name="TextBox 26" id="26"/>
          <p:cNvSpPr txBox="true"/>
          <p:nvPr/>
        </p:nvSpPr>
        <p:spPr>
          <a:xfrm rot="0">
            <a:off x="6997847" y="2639186"/>
            <a:ext cx="5750549" cy="2771745"/>
          </a:xfrm>
          <a:prstGeom prst="rect">
            <a:avLst/>
          </a:prstGeom>
        </p:spPr>
        <p:txBody>
          <a:bodyPr anchor="t" rtlCol="false" tIns="0" lIns="0" bIns="0" rIns="0">
            <a:spAutoFit/>
          </a:bodyPr>
          <a:lstStyle/>
          <a:p>
            <a:pPr algn="l" marL="430782" indent="-215391" lvl="1">
              <a:lnSpc>
                <a:spcPts val="3192"/>
              </a:lnSpc>
              <a:buFont typeface="Arial"/>
              <a:buChar char="•"/>
            </a:pPr>
            <a:r>
              <a:rPr lang="en-US" sz="1995" spc="99">
                <a:solidFill>
                  <a:srgbClr val="2F0C11"/>
                </a:solidFill>
                <a:latin typeface="Tenor Sans"/>
              </a:rPr>
              <a:t>Year-to-Date (YTD) Total Sales</a:t>
            </a:r>
          </a:p>
          <a:p>
            <a:pPr algn="l" marL="430782" indent="-215391" lvl="1">
              <a:lnSpc>
                <a:spcPts val="3192"/>
              </a:lnSpc>
              <a:buFont typeface="Arial"/>
              <a:buChar char="•"/>
            </a:pPr>
            <a:r>
              <a:rPr lang="en-US" sz="1995" spc="99">
                <a:solidFill>
                  <a:srgbClr val="2F0C11"/>
                </a:solidFill>
                <a:latin typeface="Tenor Sans"/>
              </a:rPr>
              <a:t>Month-to-Date (MTD) Total Sales</a:t>
            </a:r>
          </a:p>
          <a:p>
            <a:pPr algn="l" marL="430782" indent="-215391" lvl="1">
              <a:lnSpc>
                <a:spcPts val="3192"/>
              </a:lnSpc>
              <a:buFont typeface="Arial"/>
              <a:buChar char="•"/>
            </a:pPr>
            <a:r>
              <a:rPr lang="en-US" sz="1995" spc="99">
                <a:solidFill>
                  <a:srgbClr val="2F0C11"/>
                </a:solidFill>
                <a:latin typeface="Tenor Sans"/>
              </a:rPr>
              <a:t>Year-over-Year (YOY) Growth in Total Sales</a:t>
            </a:r>
          </a:p>
          <a:p>
            <a:pPr algn="l" marL="430782" indent="-215391" lvl="1">
              <a:lnSpc>
                <a:spcPts val="3192"/>
              </a:lnSpc>
              <a:buFont typeface="Arial"/>
              <a:buChar char="•"/>
            </a:pPr>
            <a:r>
              <a:rPr lang="en-US" sz="1995" spc="99">
                <a:solidFill>
                  <a:srgbClr val="2F0C11"/>
                </a:solidFill>
                <a:latin typeface="Tenor Sans"/>
              </a:rPr>
              <a:t>Difference between YTD Sales and Previous Year-to-Date (PTYD) Sales</a:t>
            </a:r>
          </a:p>
          <a:p>
            <a:pPr algn="l" marL="0" indent="0" lvl="0">
              <a:lnSpc>
                <a:spcPts val="3192"/>
              </a:lnSpc>
            </a:pPr>
          </a:p>
        </p:txBody>
      </p:sp>
      <p:sp>
        <p:nvSpPr>
          <p:cNvPr name="TextBox 27" id="27"/>
          <p:cNvSpPr txBox="true"/>
          <p:nvPr/>
        </p:nvSpPr>
        <p:spPr>
          <a:xfrm rot="0">
            <a:off x="7447969" y="6283144"/>
            <a:ext cx="4500453" cy="2771745"/>
          </a:xfrm>
          <a:prstGeom prst="rect">
            <a:avLst/>
          </a:prstGeom>
        </p:spPr>
        <p:txBody>
          <a:bodyPr anchor="t" rtlCol="false" tIns="0" lIns="0" bIns="0" rIns="0">
            <a:spAutoFit/>
          </a:bodyPr>
          <a:lstStyle/>
          <a:p>
            <a:pPr algn="l" marL="430782" indent="-215391" lvl="1">
              <a:lnSpc>
                <a:spcPts val="3192"/>
              </a:lnSpc>
              <a:buFont typeface="Arial"/>
              <a:buChar char="•"/>
            </a:pPr>
            <a:r>
              <a:rPr lang="en-US" sz="1995" spc="99">
                <a:solidFill>
                  <a:srgbClr val="2F0C11"/>
                </a:solidFill>
                <a:latin typeface="Tenor Sans"/>
              </a:rPr>
              <a:t>YTD Average Price</a:t>
            </a:r>
          </a:p>
          <a:p>
            <a:pPr algn="l" marL="430782" indent="-215391" lvl="1">
              <a:lnSpc>
                <a:spcPts val="3192"/>
              </a:lnSpc>
              <a:buFont typeface="Arial"/>
              <a:buChar char="•"/>
            </a:pPr>
            <a:r>
              <a:rPr lang="en-US" sz="1995" spc="99">
                <a:solidFill>
                  <a:srgbClr val="2F0C11"/>
                </a:solidFill>
                <a:latin typeface="Tenor Sans"/>
              </a:rPr>
              <a:t>MTD Average Price</a:t>
            </a:r>
          </a:p>
          <a:p>
            <a:pPr algn="l" marL="430782" indent="-215391" lvl="1">
              <a:lnSpc>
                <a:spcPts val="3192"/>
              </a:lnSpc>
              <a:buFont typeface="Arial"/>
              <a:buChar char="•"/>
            </a:pPr>
            <a:r>
              <a:rPr lang="en-US" sz="1995" spc="99">
                <a:solidFill>
                  <a:srgbClr val="2F0C11"/>
                </a:solidFill>
                <a:latin typeface="Tenor Sans"/>
              </a:rPr>
              <a:t>YOY Growth in Average Price</a:t>
            </a:r>
          </a:p>
          <a:p>
            <a:pPr algn="l" marL="430782" indent="-215391" lvl="1">
              <a:lnSpc>
                <a:spcPts val="3192"/>
              </a:lnSpc>
              <a:buFont typeface="Arial"/>
              <a:buChar char="•"/>
            </a:pPr>
            <a:r>
              <a:rPr lang="en-US" sz="1995" spc="99">
                <a:solidFill>
                  <a:srgbClr val="2F0C11"/>
                </a:solidFill>
                <a:latin typeface="Tenor Sans"/>
              </a:rPr>
              <a:t>Difference between YTD Average Price and PTYD Average Price</a:t>
            </a:r>
          </a:p>
          <a:p>
            <a:pPr algn="l" marL="0" indent="0" lvl="0">
              <a:lnSpc>
                <a:spcPts val="3192"/>
              </a:lnSpc>
            </a:pPr>
          </a:p>
        </p:txBody>
      </p:sp>
      <p:sp>
        <p:nvSpPr>
          <p:cNvPr name="TextBox 28" id="28"/>
          <p:cNvSpPr txBox="true"/>
          <p:nvPr/>
        </p:nvSpPr>
        <p:spPr>
          <a:xfrm rot="0">
            <a:off x="13198519" y="2639186"/>
            <a:ext cx="4500453" cy="2373548"/>
          </a:xfrm>
          <a:prstGeom prst="rect">
            <a:avLst/>
          </a:prstGeom>
        </p:spPr>
        <p:txBody>
          <a:bodyPr anchor="t" rtlCol="false" tIns="0" lIns="0" bIns="0" rIns="0">
            <a:spAutoFit/>
          </a:bodyPr>
          <a:lstStyle/>
          <a:p>
            <a:pPr algn="l" marL="430782" indent="-215391" lvl="1">
              <a:lnSpc>
                <a:spcPts val="3192"/>
              </a:lnSpc>
              <a:buFont typeface="Arial"/>
              <a:buChar char="•"/>
            </a:pPr>
            <a:r>
              <a:rPr lang="en-US" sz="1995" spc="99">
                <a:solidFill>
                  <a:srgbClr val="2F0C11"/>
                </a:solidFill>
                <a:latin typeface="Tenor Sans"/>
              </a:rPr>
              <a:t>YTD Cars Sold</a:t>
            </a:r>
          </a:p>
          <a:p>
            <a:pPr algn="l" marL="430782" indent="-215391" lvl="1">
              <a:lnSpc>
                <a:spcPts val="3192"/>
              </a:lnSpc>
              <a:buFont typeface="Arial"/>
              <a:buChar char="•"/>
            </a:pPr>
            <a:r>
              <a:rPr lang="en-US" sz="1995" spc="99">
                <a:solidFill>
                  <a:srgbClr val="2F0C11"/>
                </a:solidFill>
                <a:latin typeface="Tenor Sans"/>
              </a:rPr>
              <a:t>MTD Cars Sold</a:t>
            </a:r>
          </a:p>
          <a:p>
            <a:pPr algn="l" marL="430782" indent="-215391" lvl="1">
              <a:lnSpc>
                <a:spcPts val="3192"/>
              </a:lnSpc>
              <a:buFont typeface="Arial"/>
              <a:buChar char="•"/>
            </a:pPr>
            <a:r>
              <a:rPr lang="en-US" sz="1995" spc="99">
                <a:solidFill>
                  <a:srgbClr val="2F0C11"/>
                </a:solidFill>
                <a:latin typeface="Tenor Sans"/>
              </a:rPr>
              <a:t>YOY Growth in Cars Sold</a:t>
            </a:r>
          </a:p>
          <a:p>
            <a:pPr algn="l" marL="430782" indent="-215391" lvl="1">
              <a:lnSpc>
                <a:spcPts val="3192"/>
              </a:lnSpc>
              <a:buFont typeface="Arial"/>
              <a:buChar char="•"/>
            </a:pPr>
            <a:r>
              <a:rPr lang="en-US" sz="1995" spc="99">
                <a:solidFill>
                  <a:srgbClr val="2F0C11"/>
                </a:solidFill>
                <a:latin typeface="Tenor Sans"/>
              </a:rPr>
              <a:t>Difference between YTD Cars Sold and PTYD Cars Sold</a:t>
            </a:r>
          </a:p>
          <a:p>
            <a:pPr algn="l" marL="0" indent="0" lvl="0">
              <a:lnSpc>
                <a:spcPts val="3192"/>
              </a:lnSpc>
            </a:pPr>
          </a:p>
        </p:txBody>
      </p:sp>
      <p:sp>
        <p:nvSpPr>
          <p:cNvPr name="TextBox 29" id="29"/>
          <p:cNvSpPr txBox="true"/>
          <p:nvPr/>
        </p:nvSpPr>
        <p:spPr>
          <a:xfrm rot="0">
            <a:off x="679338" y="2086362"/>
            <a:ext cx="5610685" cy="2419360"/>
          </a:xfrm>
          <a:prstGeom prst="rect">
            <a:avLst/>
          </a:prstGeom>
        </p:spPr>
        <p:txBody>
          <a:bodyPr anchor="t" rtlCol="false" tIns="0" lIns="0" bIns="0" rIns="0">
            <a:spAutoFit/>
          </a:bodyPr>
          <a:lstStyle/>
          <a:p>
            <a:pPr algn="l" marL="0" indent="0" lvl="0">
              <a:lnSpc>
                <a:spcPts val="5850"/>
              </a:lnSpc>
            </a:pPr>
            <a:r>
              <a:rPr lang="en-US" sz="6500" spc="455">
                <a:solidFill>
                  <a:srgbClr val="2F0C11"/>
                </a:solidFill>
                <a:latin typeface="Active Heart"/>
              </a:rPr>
              <a:t>PROBLEM STATEMENT 01</a:t>
            </a:r>
          </a:p>
        </p:txBody>
      </p:sp>
      <p:sp>
        <p:nvSpPr>
          <p:cNvPr name="TextBox 30" id="30"/>
          <p:cNvSpPr txBox="true"/>
          <p:nvPr/>
        </p:nvSpPr>
        <p:spPr>
          <a:xfrm rot="0">
            <a:off x="1627781" y="489476"/>
            <a:ext cx="4571932"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2F0C11"/>
                </a:solidFill>
                <a:latin typeface="Tenor Sans"/>
              </a:rPr>
              <a:t>ABC Company Pvt Ltd</a:t>
            </a:r>
          </a:p>
        </p:txBody>
      </p:sp>
      <p:sp>
        <p:nvSpPr>
          <p:cNvPr name="Freeform 31" id="31"/>
          <p:cNvSpPr/>
          <p:nvPr/>
        </p:nvSpPr>
        <p:spPr>
          <a:xfrm flipH="false" flipV="false" rot="0">
            <a:off x="679338"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2" id="32"/>
          <p:cNvGrpSpPr/>
          <p:nvPr/>
        </p:nvGrpSpPr>
        <p:grpSpPr>
          <a:xfrm rot="0">
            <a:off x="16756720" y="168582"/>
            <a:ext cx="502580" cy="584821"/>
            <a:chOff x="0" y="0"/>
            <a:chExt cx="698500" cy="812800"/>
          </a:xfrm>
        </p:grpSpPr>
        <p:sp>
          <p:nvSpPr>
            <p:cNvPr name="Freeform 33" id="3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34" id="3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1445842" y="9030006"/>
            <a:ext cx="502580" cy="584821"/>
            <a:chOff x="0" y="0"/>
            <a:chExt cx="698500" cy="812800"/>
          </a:xfrm>
        </p:grpSpPr>
        <p:sp>
          <p:nvSpPr>
            <p:cNvPr name="Freeform 36" id="3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37" id="3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4563782" y="6821890"/>
            <a:ext cx="502580" cy="584821"/>
            <a:chOff x="0" y="0"/>
            <a:chExt cx="698500" cy="812800"/>
          </a:xfrm>
        </p:grpSpPr>
        <p:sp>
          <p:nvSpPr>
            <p:cNvPr name="Freeform 39" id="3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40" id="4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D8C4"/>
        </a:solidFill>
      </p:bgPr>
    </p:bg>
    <p:spTree>
      <p:nvGrpSpPr>
        <p:cNvPr id="1" name=""/>
        <p:cNvGrpSpPr/>
        <p:nvPr/>
      </p:nvGrpSpPr>
      <p:grpSpPr>
        <a:xfrm>
          <a:off x="0" y="0"/>
          <a:ext cx="0" cy="0"/>
          <a:chOff x="0" y="0"/>
          <a:chExt cx="0" cy="0"/>
        </a:xfrm>
      </p:grpSpPr>
      <p:grpSp>
        <p:nvGrpSpPr>
          <p:cNvPr name="Group 2" id="2"/>
          <p:cNvGrpSpPr/>
          <p:nvPr/>
        </p:nvGrpSpPr>
        <p:grpSpPr>
          <a:xfrm rot="0">
            <a:off x="-3884109" y="2525883"/>
            <a:ext cx="6951614" cy="8089151"/>
            <a:chOff x="0" y="0"/>
            <a:chExt cx="698500" cy="812800"/>
          </a:xfrm>
        </p:grpSpPr>
        <p:sp>
          <p:nvSpPr>
            <p:cNvPr name="Freeform 3" id="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sp>
        <p:sp>
          <p:nvSpPr>
            <p:cNvPr name="TextBox 4" id="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56885" y="4711766"/>
            <a:ext cx="5240994" cy="6098611"/>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35028" y="5687349"/>
            <a:ext cx="2872597" cy="3342658"/>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644936" y="4881462"/>
            <a:ext cx="1918845" cy="2232838"/>
            <a:chOff x="0" y="0"/>
            <a:chExt cx="698500" cy="812800"/>
          </a:xfrm>
        </p:grpSpPr>
        <p:sp>
          <p:nvSpPr>
            <p:cNvPr name="Freeform 12" id="1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sp>
        <p:sp>
          <p:nvSpPr>
            <p:cNvPr name="TextBox 13" id="1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790264" y="2081310"/>
            <a:ext cx="415166" cy="41516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D2932"/>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6790264" y="5725268"/>
            <a:ext cx="415166" cy="41516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D2932"/>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2540813" y="2081310"/>
            <a:ext cx="415166" cy="41516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D2932"/>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7447969" y="2057787"/>
            <a:ext cx="4500453" cy="443832"/>
          </a:xfrm>
          <a:prstGeom prst="rect">
            <a:avLst/>
          </a:prstGeom>
        </p:spPr>
        <p:txBody>
          <a:bodyPr anchor="t" rtlCol="false" tIns="0" lIns="0" bIns="0" rIns="0">
            <a:spAutoFit/>
          </a:bodyPr>
          <a:lstStyle/>
          <a:p>
            <a:pPr algn="l" marL="0" indent="0" lvl="0">
              <a:lnSpc>
                <a:spcPts val="2821"/>
              </a:lnSpc>
            </a:pPr>
            <a:r>
              <a:rPr lang="en-US" sz="3135" spc="219">
                <a:solidFill>
                  <a:srgbClr val="6D2932"/>
                </a:solidFill>
                <a:latin typeface="Active Heart"/>
              </a:rPr>
              <a:t>YTD Sales Weekly Trend</a:t>
            </a:r>
          </a:p>
        </p:txBody>
      </p:sp>
      <p:sp>
        <p:nvSpPr>
          <p:cNvPr name="TextBox 24" id="24"/>
          <p:cNvSpPr txBox="true"/>
          <p:nvPr/>
        </p:nvSpPr>
        <p:spPr>
          <a:xfrm rot="0">
            <a:off x="7447969" y="5701745"/>
            <a:ext cx="4500453" cy="796779"/>
          </a:xfrm>
          <a:prstGeom prst="rect">
            <a:avLst/>
          </a:prstGeom>
        </p:spPr>
        <p:txBody>
          <a:bodyPr anchor="t" rtlCol="false" tIns="0" lIns="0" bIns="0" rIns="0">
            <a:spAutoFit/>
          </a:bodyPr>
          <a:lstStyle/>
          <a:p>
            <a:pPr algn="l" marL="0" indent="0" lvl="0">
              <a:lnSpc>
                <a:spcPts val="2821"/>
              </a:lnSpc>
            </a:pPr>
            <a:r>
              <a:rPr lang="en-US" sz="3135" spc="219">
                <a:solidFill>
                  <a:srgbClr val="6D2932"/>
                </a:solidFill>
                <a:latin typeface="Active Heart"/>
              </a:rPr>
              <a:t>YTD Total Sales by Body Style</a:t>
            </a:r>
          </a:p>
        </p:txBody>
      </p:sp>
      <p:sp>
        <p:nvSpPr>
          <p:cNvPr name="TextBox 25" id="25"/>
          <p:cNvSpPr txBox="true"/>
          <p:nvPr/>
        </p:nvSpPr>
        <p:spPr>
          <a:xfrm rot="0">
            <a:off x="13198519" y="2057787"/>
            <a:ext cx="4500453" cy="443832"/>
          </a:xfrm>
          <a:prstGeom prst="rect">
            <a:avLst/>
          </a:prstGeom>
        </p:spPr>
        <p:txBody>
          <a:bodyPr anchor="t" rtlCol="false" tIns="0" lIns="0" bIns="0" rIns="0">
            <a:spAutoFit/>
          </a:bodyPr>
          <a:lstStyle/>
          <a:p>
            <a:pPr algn="l" marL="0" indent="0" lvl="0">
              <a:lnSpc>
                <a:spcPts val="2821"/>
              </a:lnSpc>
            </a:pPr>
            <a:r>
              <a:rPr lang="en-US" sz="3135" spc="219">
                <a:solidFill>
                  <a:srgbClr val="6D2932"/>
                </a:solidFill>
                <a:latin typeface="Active Heart"/>
              </a:rPr>
              <a:t>Other Requirement </a:t>
            </a:r>
          </a:p>
        </p:txBody>
      </p:sp>
      <p:sp>
        <p:nvSpPr>
          <p:cNvPr name="TextBox 26" id="26"/>
          <p:cNvSpPr txBox="true"/>
          <p:nvPr/>
        </p:nvSpPr>
        <p:spPr>
          <a:xfrm rot="0">
            <a:off x="6997847" y="2639186"/>
            <a:ext cx="5750549" cy="1975350"/>
          </a:xfrm>
          <a:prstGeom prst="rect">
            <a:avLst/>
          </a:prstGeom>
        </p:spPr>
        <p:txBody>
          <a:bodyPr anchor="t" rtlCol="false" tIns="0" lIns="0" bIns="0" rIns="0">
            <a:spAutoFit/>
          </a:bodyPr>
          <a:lstStyle/>
          <a:p>
            <a:pPr algn="l" marL="430782" indent="-215391" lvl="1">
              <a:lnSpc>
                <a:spcPts val="3192"/>
              </a:lnSpc>
              <a:buFont typeface="Arial"/>
              <a:buChar char="•"/>
            </a:pPr>
            <a:r>
              <a:rPr lang="en-US" sz="1995" spc="99">
                <a:solidFill>
                  <a:srgbClr val="2F0C11"/>
                </a:solidFill>
                <a:latin typeface="Tenor Sans"/>
              </a:rPr>
              <a:t>Display a line chart illustrating the weekly trend of YTD sales. The X-axis should represent weeks, and the Y-axis should show the total sales amount.</a:t>
            </a:r>
          </a:p>
          <a:p>
            <a:pPr algn="l" marL="0" indent="0" lvl="0">
              <a:lnSpc>
                <a:spcPts val="3192"/>
              </a:lnSpc>
            </a:pPr>
          </a:p>
        </p:txBody>
      </p:sp>
      <p:sp>
        <p:nvSpPr>
          <p:cNvPr name="TextBox 27" id="27"/>
          <p:cNvSpPr txBox="true"/>
          <p:nvPr/>
        </p:nvSpPr>
        <p:spPr>
          <a:xfrm rot="0">
            <a:off x="7447969" y="6460425"/>
            <a:ext cx="4500453" cy="1178956"/>
          </a:xfrm>
          <a:prstGeom prst="rect">
            <a:avLst/>
          </a:prstGeom>
        </p:spPr>
        <p:txBody>
          <a:bodyPr anchor="t" rtlCol="false" tIns="0" lIns="0" bIns="0" rIns="0">
            <a:spAutoFit/>
          </a:bodyPr>
          <a:lstStyle/>
          <a:p>
            <a:pPr algn="l" marL="0" indent="0" lvl="0">
              <a:lnSpc>
                <a:spcPts val="3192"/>
              </a:lnSpc>
            </a:pPr>
            <a:r>
              <a:rPr lang="en-US" sz="1995" spc="99">
                <a:solidFill>
                  <a:srgbClr val="2F0C11"/>
                </a:solidFill>
                <a:latin typeface="Tenor Sans"/>
              </a:rPr>
              <a:t>Visualize the distribution of YTD total sales across different car body styles using a Pie chart.</a:t>
            </a:r>
          </a:p>
        </p:txBody>
      </p:sp>
      <p:sp>
        <p:nvSpPr>
          <p:cNvPr name="TextBox 28" id="28"/>
          <p:cNvSpPr txBox="true"/>
          <p:nvPr/>
        </p:nvSpPr>
        <p:spPr>
          <a:xfrm rot="0">
            <a:off x="13198519" y="2639186"/>
            <a:ext cx="4500453" cy="7550111"/>
          </a:xfrm>
          <a:prstGeom prst="rect">
            <a:avLst/>
          </a:prstGeom>
        </p:spPr>
        <p:txBody>
          <a:bodyPr anchor="t" rtlCol="false" tIns="0" lIns="0" bIns="0" rIns="0">
            <a:spAutoFit/>
          </a:bodyPr>
          <a:lstStyle/>
          <a:p>
            <a:pPr algn="l" marL="430782" indent="-215391" lvl="1">
              <a:lnSpc>
                <a:spcPts val="3192"/>
              </a:lnSpc>
              <a:buFont typeface="Arial"/>
              <a:buChar char="•"/>
            </a:pPr>
            <a:r>
              <a:rPr lang="en-US" sz="1995" spc="99">
                <a:solidFill>
                  <a:srgbClr val="2F0C11"/>
                </a:solidFill>
                <a:latin typeface="Tenor Sans"/>
              </a:rPr>
              <a:t>YTD Total Sales by Color: Present the contribution of various car colors to the YTD total sales through a pie chart.</a:t>
            </a:r>
          </a:p>
          <a:p>
            <a:pPr algn="l" marL="430782" indent="-215391" lvl="1">
              <a:lnSpc>
                <a:spcPts val="3192"/>
              </a:lnSpc>
              <a:buFont typeface="Arial"/>
              <a:buChar char="•"/>
            </a:pPr>
            <a:r>
              <a:rPr lang="en-US" sz="1995" spc="99">
                <a:solidFill>
                  <a:srgbClr val="2F0C11"/>
                </a:solidFill>
                <a:latin typeface="Tenor Sans"/>
              </a:rPr>
              <a:t>YTD Cars Sold by Dealer Region: Showcase the YTD sales data based on different dealer regions using a map chart to visualize the sales distribution geographically.</a:t>
            </a:r>
          </a:p>
          <a:p>
            <a:pPr algn="l" marL="430782" indent="-215391" lvl="1">
              <a:lnSpc>
                <a:spcPts val="3192"/>
              </a:lnSpc>
              <a:buFont typeface="Arial"/>
              <a:buChar char="•"/>
            </a:pPr>
            <a:r>
              <a:rPr lang="en-US" sz="1995" spc="99">
                <a:solidFill>
                  <a:srgbClr val="2F0C11"/>
                </a:solidFill>
                <a:latin typeface="Tenor Sans"/>
              </a:rPr>
              <a:t>Company-Wise Sales Trend in Grid Form: Provide a tabular grid that displays the sales trend for each company. The grid should showcase the company name along with their YTD sales figures.</a:t>
            </a:r>
          </a:p>
          <a:p>
            <a:pPr algn="l" marL="0" indent="0" lvl="0">
              <a:lnSpc>
                <a:spcPts val="3192"/>
              </a:lnSpc>
            </a:pPr>
          </a:p>
        </p:txBody>
      </p:sp>
      <p:sp>
        <p:nvSpPr>
          <p:cNvPr name="TextBox 29" id="29"/>
          <p:cNvSpPr txBox="true"/>
          <p:nvPr/>
        </p:nvSpPr>
        <p:spPr>
          <a:xfrm rot="0">
            <a:off x="679338" y="2086362"/>
            <a:ext cx="5610685" cy="2419360"/>
          </a:xfrm>
          <a:prstGeom prst="rect">
            <a:avLst/>
          </a:prstGeom>
        </p:spPr>
        <p:txBody>
          <a:bodyPr anchor="t" rtlCol="false" tIns="0" lIns="0" bIns="0" rIns="0">
            <a:spAutoFit/>
          </a:bodyPr>
          <a:lstStyle/>
          <a:p>
            <a:pPr algn="l" marL="0" indent="0" lvl="0">
              <a:lnSpc>
                <a:spcPts val="5850"/>
              </a:lnSpc>
            </a:pPr>
            <a:r>
              <a:rPr lang="en-US" sz="6500" spc="455">
                <a:solidFill>
                  <a:srgbClr val="2F0C11"/>
                </a:solidFill>
                <a:latin typeface="Active Heart"/>
              </a:rPr>
              <a:t>PROBLEM STATEMENT 02</a:t>
            </a:r>
          </a:p>
        </p:txBody>
      </p:sp>
      <p:sp>
        <p:nvSpPr>
          <p:cNvPr name="TextBox 30" id="30"/>
          <p:cNvSpPr txBox="true"/>
          <p:nvPr/>
        </p:nvSpPr>
        <p:spPr>
          <a:xfrm rot="0">
            <a:off x="1627781" y="489476"/>
            <a:ext cx="4571932"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2F0C11"/>
                </a:solidFill>
                <a:latin typeface="Tenor Sans"/>
              </a:rPr>
              <a:t>ABC Company Pvt Ltd</a:t>
            </a:r>
          </a:p>
        </p:txBody>
      </p:sp>
      <p:sp>
        <p:nvSpPr>
          <p:cNvPr name="Freeform 31" id="31"/>
          <p:cNvSpPr/>
          <p:nvPr/>
        </p:nvSpPr>
        <p:spPr>
          <a:xfrm flipH="false" flipV="false" rot="0">
            <a:off x="679338"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2" id="32"/>
          <p:cNvGrpSpPr/>
          <p:nvPr/>
        </p:nvGrpSpPr>
        <p:grpSpPr>
          <a:xfrm rot="0">
            <a:off x="16756720" y="168582"/>
            <a:ext cx="502580" cy="584821"/>
            <a:chOff x="0" y="0"/>
            <a:chExt cx="698500" cy="812800"/>
          </a:xfrm>
        </p:grpSpPr>
        <p:sp>
          <p:nvSpPr>
            <p:cNvPr name="Freeform 33" id="33"/>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34" id="34"/>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1445842" y="9030006"/>
            <a:ext cx="502580" cy="584821"/>
            <a:chOff x="0" y="0"/>
            <a:chExt cx="698500" cy="812800"/>
          </a:xfrm>
        </p:grpSpPr>
        <p:sp>
          <p:nvSpPr>
            <p:cNvPr name="Freeform 36" id="3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37" id="3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4563782" y="6821890"/>
            <a:ext cx="502580" cy="584821"/>
            <a:chOff x="0" y="0"/>
            <a:chExt cx="698500" cy="812800"/>
          </a:xfrm>
        </p:grpSpPr>
        <p:sp>
          <p:nvSpPr>
            <p:cNvPr name="Freeform 39" id="3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sp>
        <p:sp>
          <p:nvSpPr>
            <p:cNvPr name="TextBox 40" id="4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sp>
        <p:nvSpPr>
          <p:cNvPr name="Freeform 2" id="2"/>
          <p:cNvSpPr/>
          <p:nvPr/>
        </p:nvSpPr>
        <p:spPr>
          <a:xfrm flipH="false" flipV="false" rot="0">
            <a:off x="269779" y="1364857"/>
            <a:ext cx="17691291" cy="7821084"/>
          </a:xfrm>
          <a:custGeom>
            <a:avLst/>
            <a:gdLst/>
            <a:ahLst/>
            <a:cxnLst/>
            <a:rect r="r" b="b" t="t" l="l"/>
            <a:pathLst>
              <a:path h="7821084" w="17691291">
                <a:moveTo>
                  <a:pt x="0" y="0"/>
                </a:moveTo>
                <a:lnTo>
                  <a:pt x="17691292" y="0"/>
                </a:lnTo>
                <a:lnTo>
                  <a:pt x="17691292" y="7821083"/>
                </a:lnTo>
                <a:lnTo>
                  <a:pt x="0" y="7821083"/>
                </a:lnTo>
                <a:lnTo>
                  <a:pt x="0" y="0"/>
                </a:lnTo>
                <a:close/>
              </a:path>
            </a:pathLst>
          </a:custGeom>
          <a:blipFill>
            <a:blip r:embed="rId2"/>
            <a:stretch>
              <a:fillRect l="0" t="0" r="0" b="0"/>
            </a:stretch>
          </a:blipFill>
        </p:spPr>
      </p:sp>
      <p:sp>
        <p:nvSpPr>
          <p:cNvPr name="Freeform 3" id="3"/>
          <p:cNvSpPr/>
          <p:nvPr/>
        </p:nvSpPr>
        <p:spPr>
          <a:xfrm flipH="false" flipV="false" rot="0">
            <a:off x="679338"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27781" y="489476"/>
            <a:ext cx="4571932"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2F0C11"/>
                </a:solidFill>
                <a:latin typeface="Tenor Sans"/>
              </a:rPr>
              <a:t>ABC Company Pvt Ltd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61C24"/>
        </a:solidFill>
      </p:bgPr>
    </p:bg>
    <p:spTree>
      <p:nvGrpSpPr>
        <p:cNvPr id="1" name=""/>
        <p:cNvGrpSpPr/>
        <p:nvPr/>
      </p:nvGrpSpPr>
      <p:grpSpPr>
        <a:xfrm>
          <a:off x="0" y="0"/>
          <a:ext cx="0" cy="0"/>
          <a:chOff x="0" y="0"/>
          <a:chExt cx="0" cy="0"/>
        </a:xfrm>
      </p:grpSpPr>
      <p:sp>
        <p:nvSpPr>
          <p:cNvPr name="Freeform 2" id="2"/>
          <p:cNvSpPr/>
          <p:nvPr/>
        </p:nvSpPr>
        <p:spPr>
          <a:xfrm flipH="false" flipV="false" rot="0">
            <a:off x="383163" y="1293689"/>
            <a:ext cx="17420868" cy="7655324"/>
          </a:xfrm>
          <a:custGeom>
            <a:avLst/>
            <a:gdLst/>
            <a:ahLst/>
            <a:cxnLst/>
            <a:rect r="r" b="b" t="t" l="l"/>
            <a:pathLst>
              <a:path h="7655324" w="17420868">
                <a:moveTo>
                  <a:pt x="0" y="0"/>
                </a:moveTo>
                <a:lnTo>
                  <a:pt x="17420868" y="0"/>
                </a:lnTo>
                <a:lnTo>
                  <a:pt x="17420868" y="7655324"/>
                </a:lnTo>
                <a:lnTo>
                  <a:pt x="0" y="7655324"/>
                </a:lnTo>
                <a:lnTo>
                  <a:pt x="0" y="0"/>
                </a:lnTo>
                <a:close/>
              </a:path>
            </a:pathLst>
          </a:custGeom>
          <a:blipFill>
            <a:blip r:embed="rId2"/>
            <a:stretch>
              <a:fillRect l="0" t="0" r="0" b="0"/>
            </a:stretch>
          </a:blipFill>
        </p:spPr>
      </p:sp>
      <p:sp>
        <p:nvSpPr>
          <p:cNvPr name="Freeform 3" id="3"/>
          <p:cNvSpPr/>
          <p:nvPr/>
        </p:nvSpPr>
        <p:spPr>
          <a:xfrm flipH="false" flipV="false" rot="0">
            <a:off x="679338" y="460993"/>
            <a:ext cx="832595" cy="614422"/>
          </a:xfrm>
          <a:custGeom>
            <a:avLst/>
            <a:gdLst/>
            <a:ahLst/>
            <a:cxnLst/>
            <a:rect r="r" b="b" t="t" l="l"/>
            <a:pathLst>
              <a:path h="614422" w="832595">
                <a:moveTo>
                  <a:pt x="0" y="0"/>
                </a:moveTo>
                <a:lnTo>
                  <a:pt x="832594" y="0"/>
                </a:lnTo>
                <a:lnTo>
                  <a:pt x="832594" y="614422"/>
                </a:lnTo>
                <a:lnTo>
                  <a:pt x="0" y="6144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27781" y="489476"/>
            <a:ext cx="4571932" cy="490855"/>
          </a:xfrm>
          <a:prstGeom prst="rect">
            <a:avLst/>
          </a:prstGeom>
        </p:spPr>
        <p:txBody>
          <a:bodyPr anchor="t" rtlCol="false" tIns="0" lIns="0" bIns="0" rIns="0">
            <a:spAutoFit/>
          </a:bodyPr>
          <a:lstStyle/>
          <a:p>
            <a:pPr algn="l" marL="0" indent="0" lvl="0">
              <a:lnSpc>
                <a:spcPts val="3920"/>
              </a:lnSpc>
              <a:spcBef>
                <a:spcPct val="0"/>
              </a:spcBef>
            </a:pPr>
            <a:r>
              <a:rPr lang="en-US" sz="2800" spc="140">
                <a:solidFill>
                  <a:srgbClr val="2F0C11"/>
                </a:solidFill>
                <a:latin typeface="Tenor Sans"/>
              </a:rPr>
              <a:t>ABC Company Pvt Ltd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DAGHFGahzTc</dc:identifier>
  <dcterms:modified xsi:type="dcterms:W3CDTF">2011-08-01T06:04:30Z</dcterms:modified>
  <cp:revision>1</cp:revision>
  <dc:title>ABC Company Pvt Ltd</dc:title>
</cp:coreProperties>
</file>