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750" r:id="rId2"/>
    <p:sldMasterId id="2147483762" r:id="rId3"/>
  </p:sldMasterIdLst>
  <p:notesMasterIdLst>
    <p:notesMasterId r:id="rId21"/>
  </p:notesMasterIdLst>
  <p:sldIdLst>
    <p:sldId id="257" r:id="rId4"/>
    <p:sldId id="260" r:id="rId5"/>
    <p:sldId id="271" r:id="rId6"/>
    <p:sldId id="280" r:id="rId7"/>
    <p:sldId id="262" r:id="rId8"/>
    <p:sldId id="275" r:id="rId9"/>
    <p:sldId id="274" r:id="rId10"/>
    <p:sldId id="276" r:id="rId11"/>
    <p:sldId id="277" r:id="rId12"/>
    <p:sldId id="278" r:id="rId13"/>
    <p:sldId id="268" r:id="rId14"/>
    <p:sldId id="270" r:id="rId15"/>
    <p:sldId id="263" r:id="rId16"/>
    <p:sldId id="272" r:id="rId17"/>
    <p:sldId id="279" r:id="rId18"/>
    <p:sldId id="267"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34" autoAdjust="0"/>
    <p:restoredTop sz="72744" autoAdjust="0"/>
  </p:normalViewPr>
  <p:slideViewPr>
    <p:cSldViewPr snapToGrid="0">
      <p:cViewPr varScale="1">
        <p:scale>
          <a:sx n="105" d="100"/>
          <a:sy n="105" d="100"/>
        </p:scale>
        <p:origin x="114" y="7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A8A82-2329-4BEC-9F99-886F755DE9DD}" type="datetimeFigureOut">
              <a:rPr lang="en-CA" smtClean="0"/>
              <a:t>2024-06-02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B6F12-F167-4AFA-BED0-3D59104B0772}" type="slidenum">
              <a:rPr lang="en-CA" smtClean="0"/>
              <a:t>‹#›</a:t>
            </a:fld>
            <a:endParaRPr lang="en-CA"/>
          </a:p>
        </p:txBody>
      </p:sp>
    </p:spTree>
    <p:extLst>
      <p:ext uri="{BB962C8B-B14F-4D97-AF65-F5344CB8AC3E}">
        <p14:creationId xmlns:p14="http://schemas.microsoft.com/office/powerpoint/2010/main" val="399782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Welcome!</a:t>
            </a:r>
          </a:p>
          <a:p>
            <a:r>
              <a:rPr lang="en-CA" dirty="0"/>
              <a:t>Today, our group wants to present “Title”</a:t>
            </a:r>
          </a:p>
          <a:p>
            <a:r>
              <a:rPr lang="en-CA" dirty="0"/>
              <a:t>This will be interesting so don’t lose focus!</a:t>
            </a:r>
          </a:p>
        </p:txBody>
      </p:sp>
      <p:sp>
        <p:nvSpPr>
          <p:cNvPr id="4" name="Slide Number Placeholder 3"/>
          <p:cNvSpPr>
            <a:spLocks noGrp="1"/>
          </p:cNvSpPr>
          <p:nvPr>
            <p:ph type="sldNum" sz="quarter" idx="5"/>
          </p:nvPr>
        </p:nvSpPr>
        <p:spPr/>
        <p:txBody>
          <a:bodyPr/>
          <a:lstStyle/>
          <a:p>
            <a:fld id="{E2BB6F12-F167-4AFA-BED0-3D59104B0772}" type="slidenum">
              <a:rPr lang="en-CA" smtClean="0"/>
              <a:t>1</a:t>
            </a:fld>
            <a:endParaRPr lang="en-CA"/>
          </a:p>
        </p:txBody>
      </p:sp>
    </p:spTree>
    <p:extLst>
      <p:ext uri="{BB962C8B-B14F-4D97-AF65-F5344CB8AC3E}">
        <p14:creationId xmlns:p14="http://schemas.microsoft.com/office/powerpoint/2010/main" val="378241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as you might already know from our title, core message that we are trying to deliver is Blah Blah</a:t>
            </a:r>
          </a:p>
          <a:p>
            <a:endParaRPr lang="en-CA" dirty="0"/>
          </a:p>
          <a:p>
            <a:r>
              <a:rPr lang="en-CA" dirty="0"/>
              <a:t>Any Why Twitter? Blah Blah. </a:t>
            </a:r>
          </a:p>
          <a:p>
            <a:endParaRPr lang="en-CA" dirty="0"/>
          </a:p>
          <a:p>
            <a:r>
              <a:rPr lang="en-CA" dirty="0"/>
              <a:t>For example, a couple of months ago, Elon Musk tweeted and said Blah…</a:t>
            </a:r>
          </a:p>
          <a:p>
            <a:r>
              <a:rPr lang="en-CA" b="0" i="0" dirty="0">
                <a:solidFill>
                  <a:srgbClr val="333333"/>
                </a:solidFill>
                <a:effectLst/>
                <a:latin typeface="Exchange"/>
              </a:rPr>
              <a:t>This was when Tesla stock was $781.88 and </a:t>
            </a:r>
            <a:r>
              <a:rPr lang="en-CA" b="1" i="0" dirty="0">
                <a:solidFill>
                  <a:srgbClr val="222222"/>
                </a:solidFill>
                <a:effectLst/>
                <a:latin typeface="Apple SD Gothic Neo"/>
              </a:rPr>
              <a:t>TSLA</a:t>
            </a:r>
            <a:r>
              <a:rPr lang="en-CA" b="0" i="0" dirty="0">
                <a:solidFill>
                  <a:srgbClr val="222222"/>
                </a:solidFill>
                <a:effectLst/>
                <a:latin typeface="Apple SD Gothic Neo"/>
              </a:rPr>
              <a:t> stock fell 4.46% </a:t>
            </a:r>
            <a:r>
              <a:rPr lang="en-CA" b="1" i="0" dirty="0">
                <a:solidFill>
                  <a:srgbClr val="222222"/>
                </a:solidFill>
                <a:effectLst/>
                <a:latin typeface="Apple SD Gothic Neo"/>
              </a:rPr>
              <a:t>as a result of this tweet. </a:t>
            </a:r>
          </a:p>
          <a:p>
            <a:endParaRPr lang="en-CA" b="1" i="0" dirty="0">
              <a:solidFill>
                <a:srgbClr val="222222"/>
              </a:solidFill>
              <a:effectLst/>
              <a:latin typeface="Apple SD Gothic Neo"/>
            </a:endParaRPr>
          </a:p>
          <a:p>
            <a:r>
              <a:rPr lang="en-CA" b="1" i="0" dirty="0">
                <a:solidFill>
                  <a:srgbClr val="222222"/>
                </a:solidFill>
                <a:effectLst/>
                <a:latin typeface="Apple SD Gothic Neo"/>
              </a:rPr>
              <a:t>So now you know how </a:t>
            </a:r>
            <a:r>
              <a:rPr lang="en-US" sz="1200" spc="0" dirty="0">
                <a:solidFill>
                  <a:schemeClr val="tx1"/>
                </a:solidFill>
                <a:latin typeface="Times New Roman" panose="02020603050405020304" pitchFamily="18" charset="0"/>
                <a:cs typeface="Times New Roman" panose="02020603050405020304" pitchFamily="18" charset="0"/>
              </a:rPr>
              <a:t>Twitter sentiment can affect the price of various stocks. Let us explain what kind of data and models that we used.</a:t>
            </a:r>
            <a:endParaRPr lang="en-CA" dirty="0"/>
          </a:p>
        </p:txBody>
      </p:sp>
      <p:sp>
        <p:nvSpPr>
          <p:cNvPr id="4" name="Slide Number Placeholder 3"/>
          <p:cNvSpPr>
            <a:spLocks noGrp="1"/>
          </p:cNvSpPr>
          <p:nvPr>
            <p:ph type="sldNum" sz="quarter" idx="5"/>
          </p:nvPr>
        </p:nvSpPr>
        <p:spPr/>
        <p:txBody>
          <a:bodyPr/>
          <a:lstStyle/>
          <a:p>
            <a:fld id="{E2BB6F12-F167-4AFA-BED0-3D59104B0772}" type="slidenum">
              <a:rPr lang="en-CA" smtClean="0"/>
              <a:t>2</a:t>
            </a:fld>
            <a:endParaRPr lang="en-CA"/>
          </a:p>
        </p:txBody>
      </p:sp>
    </p:spTree>
    <p:extLst>
      <p:ext uri="{BB962C8B-B14F-4D97-AF65-F5344CB8AC3E}">
        <p14:creationId xmlns:p14="http://schemas.microsoft.com/office/powerpoint/2010/main" val="309610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includes </a:t>
            </a:r>
            <a:r>
              <a:rPr lang="en-US" dirty="0" err="1"/>
              <a:t>ts_polarity</a:t>
            </a:r>
            <a:r>
              <a:rPr lang="en-US" dirty="0"/>
              <a:t> and </a:t>
            </a:r>
            <a:r>
              <a:rPr lang="en-US" dirty="0" err="1"/>
              <a:t>twitter_volume</a:t>
            </a:r>
            <a:r>
              <a:rPr lang="en-US" dirty="0"/>
              <a:t>, date starting from January 01, 2016</a:t>
            </a:r>
            <a:r>
              <a:rPr lang="en-US" b="0" i="0" dirty="0">
                <a:solidFill>
                  <a:srgbClr val="D4D4D4"/>
                </a:solidFill>
                <a:effectLst/>
                <a:latin typeface="-apple-system"/>
              </a:rPr>
              <a:t> to </a:t>
            </a:r>
            <a:r>
              <a:rPr lang="en-US" dirty="0"/>
              <a:t>August 31, 2019</a:t>
            </a:r>
            <a:endParaRPr lang="en-CA" dirty="0"/>
          </a:p>
        </p:txBody>
      </p:sp>
      <p:sp>
        <p:nvSpPr>
          <p:cNvPr id="4" name="Slide Number Placeholder 3"/>
          <p:cNvSpPr>
            <a:spLocks noGrp="1"/>
          </p:cNvSpPr>
          <p:nvPr>
            <p:ph type="sldNum" sz="quarter" idx="5"/>
          </p:nvPr>
        </p:nvSpPr>
        <p:spPr/>
        <p:txBody>
          <a:bodyPr/>
          <a:lstStyle/>
          <a:p>
            <a:fld id="{E2BB6F12-F167-4AFA-BED0-3D59104B0772}" type="slidenum">
              <a:rPr lang="en-CA" smtClean="0"/>
              <a:t>5</a:t>
            </a:fld>
            <a:endParaRPr lang="en-CA"/>
          </a:p>
        </p:txBody>
      </p:sp>
    </p:spTree>
    <p:extLst>
      <p:ext uri="{BB962C8B-B14F-4D97-AF65-F5344CB8AC3E}">
        <p14:creationId xmlns:p14="http://schemas.microsoft.com/office/powerpoint/2010/main" val="264235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737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16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0931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8292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3998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9548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7471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70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6/2/2024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203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409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461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617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452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4945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9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3794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422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528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661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6/2/2024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917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60128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596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6/2/2024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9674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6/2/2024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63864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158288589@N02/40390415410" TargetMode="External"/><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rawpixel.com/search/stock%20market" TargetMode="External"/><Relationship Id="rId7" Type="http://schemas.openxmlformats.org/officeDocument/2006/relationships/hyperlink" Target="https://www.pxfuel.com/en/free-photo-xndja" TargetMode="External"/><Relationship Id="rId2" Type="http://schemas.openxmlformats.org/officeDocument/2006/relationships/image" Target="../media/image26.1"/><Relationship Id="rId1" Type="http://schemas.openxmlformats.org/officeDocument/2006/relationships/slideLayout" Target="../slideLayouts/slideLayout8.xml"/><Relationship Id="rId6" Type="http://schemas.openxmlformats.org/officeDocument/2006/relationships/image" Target="../media/image28.jpg"/><Relationship Id="rId5" Type="http://schemas.openxmlformats.org/officeDocument/2006/relationships/hyperlink" Target="https://www.quoteinspector.com/images/bitcoin/crypto-ticker-candle-background/" TargetMode="Externa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africanarguments.org/2014/02/why-i-have-been-investing-in-african-stock-markets-by-james-duddridge-m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quoteinspector.com/images/investing/stock-vs-market/" TargetMode="External"/><Relationship Id="rId2" Type="http://schemas.openxmlformats.org/officeDocument/2006/relationships/image" Target="../media/image4.jp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www.kaggle.com/nadun94/twitter-sentiments-aapl-stock" TargetMode="External"/><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tock" TargetMode="External"/><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516845"/>
            <a:ext cx="6487277" cy="3373366"/>
          </a:xfrm>
        </p:spPr>
        <p:txBody>
          <a:bodyPr>
            <a:noAutofit/>
          </a:bodyPr>
          <a:lstStyle/>
          <a:p>
            <a:pPr algn="ctr"/>
            <a:r>
              <a:rPr lang="en-US" sz="5400" dirty="0"/>
              <a:t>Analyzing Twitter Sentiment for Stock Market</a:t>
            </a:r>
            <a:br>
              <a:rPr lang="en-US" sz="5400" dirty="0"/>
            </a:br>
            <a:r>
              <a:rPr lang="en-US" sz="2400" dirty="0"/>
              <a:t>Research Internship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8984" y="4498925"/>
            <a:ext cx="6269347" cy="1878374"/>
          </a:xfrm>
        </p:spPr>
        <p:txBody>
          <a:bodyPr>
            <a:normAutofit fontScale="77500" lnSpcReduction="20000"/>
          </a:bodyPr>
          <a:lstStyle/>
          <a:p>
            <a:pPr algn="ctr">
              <a:buClr>
                <a:srgbClr val="00B0F0"/>
              </a:buClr>
            </a:pPr>
            <a:endParaRPr lang="en-US" sz="2400" spc="300" dirty="0">
              <a:solidFill>
                <a:schemeClr val="tx1"/>
              </a:solidFill>
              <a:latin typeface="+mj-lt"/>
              <a:cs typeface="Gill Sans" panose="020B0502020104020203" pitchFamily="34" charset="-79"/>
            </a:endParaRPr>
          </a:p>
          <a:p>
            <a:pPr algn="ctr">
              <a:buClr>
                <a:srgbClr val="00B0F0"/>
              </a:buClr>
            </a:pPr>
            <a:r>
              <a:rPr lang="en-US" b="1" spc="300" dirty="0">
                <a:latin typeface="+mj-lt"/>
                <a:cs typeface="Gill Sans" panose="020B0502020104020203" pitchFamily="34" charset="-79"/>
              </a:rPr>
              <a:t>Narendra Kumar Vasa</a:t>
            </a:r>
          </a:p>
          <a:p>
            <a:pPr algn="ctr">
              <a:buClr>
                <a:srgbClr val="00B0F0"/>
              </a:buClr>
            </a:pPr>
            <a:r>
              <a:rPr lang="en-US" sz="2400" b="1" spc="300" dirty="0">
                <a:solidFill>
                  <a:schemeClr val="tx1"/>
                </a:solidFill>
                <a:latin typeface="+mj-lt"/>
                <a:cs typeface="Gill Sans" panose="020B0502020104020203" pitchFamily="34" charset="-79"/>
              </a:rPr>
              <a:t>LCI20201032</a:t>
            </a:r>
          </a:p>
          <a:p>
            <a:pPr algn="ctr">
              <a:buClr>
                <a:srgbClr val="00B0F0"/>
              </a:buClr>
            </a:pPr>
            <a:r>
              <a:rPr lang="en-US" sz="1700" i="1" spc="300" dirty="0">
                <a:latin typeface="+mj-lt"/>
                <a:cs typeface="Gill Sans" panose="020B0502020104020203" pitchFamily="34" charset="-79"/>
              </a:rPr>
              <a:t>Under the Supervision of </a:t>
            </a:r>
            <a:br>
              <a:rPr lang="en-US" spc="300" dirty="0">
                <a:latin typeface="+mj-lt"/>
                <a:cs typeface="Gill Sans" panose="020B0502020104020203" pitchFamily="34" charset="-79"/>
              </a:rPr>
            </a:br>
            <a:r>
              <a:rPr lang="en-US" b="1" spc="300" dirty="0">
                <a:latin typeface="+mj-lt"/>
                <a:cs typeface="Gill Sans" panose="020B0502020104020203" pitchFamily="34" charset="-79"/>
              </a:rPr>
              <a:t>Dr. Abhinesh kaushik</a:t>
            </a:r>
            <a:endParaRPr lang="en-US" sz="2400" b="1" spc="300" dirty="0">
              <a:solidFill>
                <a:schemeClr val="tx1"/>
              </a:solidFill>
              <a:latin typeface="+mj-lt"/>
              <a:cs typeface="Gill Sans" panose="020B0502020104020203" pitchFamily="34" charset="-79"/>
            </a:endParaRPr>
          </a:p>
          <a:p>
            <a:pPr algn="ctr">
              <a:buClr>
                <a:srgbClr val="00B0F0"/>
              </a:buClr>
            </a:pPr>
            <a:endParaRPr lang="en-US" sz="2400" spc="300" dirty="0">
              <a:solidFill>
                <a:schemeClr val="tx1"/>
              </a:solidFill>
              <a:latin typeface="+mj-lt"/>
              <a:cs typeface="Gill Sans" panose="020B0502020104020203" pitchFamily="34" charset="-79"/>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6672FF0-C539-18A0-AF9B-79277F8614E9}"/>
                  </a:ext>
                </a:extLst>
              </p:cNvPr>
              <p:cNvSpPr txBox="1"/>
              <p:nvPr/>
            </p:nvSpPr>
            <p:spPr>
              <a:xfrm>
                <a:off x="336885" y="200526"/>
                <a:ext cx="11381873" cy="5790175"/>
              </a:xfrm>
              <a:prstGeom prst="rect">
                <a:avLst/>
              </a:prstGeom>
              <a:noFill/>
            </p:spPr>
            <p:txBody>
              <a:bodyPr wrap="square" rtlCol="0">
                <a:spAutoFit/>
              </a:bodyPr>
              <a:lstStyle/>
              <a:p>
                <a:pPr>
                  <a:spcBef>
                    <a:spcPts val="104"/>
                  </a:spcBef>
                  <a:spcAft>
                    <a:spcPts val="104"/>
                  </a:spcAft>
                </a:pPr>
                <a:r>
                  <a:rPr lang="en-IN" sz="2000" b="1" dirty="0">
                    <a:latin typeface="Bookman Old Style" panose="02050604050505020204" pitchFamily="18" charset="0"/>
                  </a:rPr>
                  <a:t>3) Evaluation Metrics</a:t>
                </a:r>
                <a:r>
                  <a:rPr lang="en-IN" sz="2400" b="1" dirty="0">
                    <a:latin typeface="Bookman Old Style" panose="02050604050505020204" pitchFamily="18" charset="0"/>
                  </a:rPr>
                  <a:t>:</a:t>
                </a:r>
              </a:p>
              <a:p>
                <a:pPr>
                  <a:spcBef>
                    <a:spcPts val="104"/>
                  </a:spcBef>
                  <a:spcAft>
                    <a:spcPts val="104"/>
                  </a:spcAft>
                </a:pPr>
                <a:endParaRPr lang="en-IN" sz="2000" b="1" dirty="0">
                  <a:latin typeface="Bookman Old Style" panose="02050604050505020204" pitchFamily="18" charset="0"/>
                </a:endParaRPr>
              </a:p>
              <a:p>
                <a:pPr marL="457200" indent="-457200">
                  <a:spcBef>
                    <a:spcPts val="104"/>
                  </a:spcBef>
                  <a:spcAft>
                    <a:spcPts val="104"/>
                  </a:spcAft>
                  <a:buAutoNum type="alphaLcParenR"/>
                </a:pPr>
                <a:r>
                  <a:rPr lang="en-IN" b="1" dirty="0">
                    <a:latin typeface="Bookman Old Style" panose="02050604050505020204" pitchFamily="18" charset="0"/>
                  </a:rPr>
                  <a:t>Classification Metrics:</a:t>
                </a:r>
                <a:endParaRPr lang="en-IN" sz="2000" b="1" dirty="0">
                  <a:latin typeface="Bookman Old Style" panose="02050604050505020204" pitchFamily="18" charset="0"/>
                </a:endParaRPr>
              </a:p>
              <a:p>
                <a:pPr>
                  <a:spcBef>
                    <a:spcPts val="104"/>
                  </a:spcBef>
                  <a:spcAft>
                    <a:spcPts val="104"/>
                  </a:spcAft>
                </a:pPr>
                <a:r>
                  <a:rPr lang="en-IN" sz="1600" b="1" dirty="0">
                    <a:latin typeface="Bookman Old Style" panose="02050604050505020204" pitchFamily="18" charset="0"/>
                  </a:rPr>
                  <a:t>Accuracy: </a:t>
                </a:r>
                <a:r>
                  <a:rPr lang="en-GB" sz="1600" dirty="0">
                    <a:latin typeface="Bookman Old Style" panose="02050604050505020204" pitchFamily="18" charset="0"/>
                  </a:rPr>
                  <a:t>: The proportion of correctly predicted instances among the total instances.</a:t>
                </a:r>
              </a:p>
              <a:p>
                <a:pPr>
                  <a:spcBef>
                    <a:spcPts val="104"/>
                  </a:spcBef>
                  <a:spcAft>
                    <a:spcPts val="104"/>
                  </a:spcAft>
                </a:pPr>
                <a:endParaRPr lang="en-IN" sz="1600" b="0" i="1" dirty="0">
                  <a:latin typeface="Bookman Old Style" panose="02050604050505020204" pitchFamily="18" charset="0"/>
                </a:endParaRPr>
              </a:p>
              <a:p>
                <a:pPr>
                  <a:spcBef>
                    <a:spcPts val="104"/>
                  </a:spcBef>
                  <a:spcAft>
                    <a:spcPts val="104"/>
                  </a:spcAft>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𝐴𝑐𝑐𝑢𝑟𝑎𝑐𝑦</m:t>
                      </m:r>
                      <m:r>
                        <a:rPr lang="en-IN" sz="1600" b="0" i="1" smtClean="0">
                          <a:latin typeface="Cambria Math" panose="02040503050406030204" pitchFamily="18" charset="0"/>
                        </a:rPr>
                        <m:t>=</m:t>
                      </m:r>
                      <m:f>
                        <m:fPr>
                          <m:ctrlPr>
                            <a:rPr lang="en-IN" sz="1600" b="0" i="1" smtClean="0">
                              <a:latin typeface="Cambria Math" panose="02040503050406030204" pitchFamily="18" charset="0"/>
                            </a:rPr>
                          </m:ctrlPr>
                        </m:fPr>
                        <m:num>
                          <m:r>
                            <a:rPr lang="en-IN" sz="1600" i="1">
                              <a:latin typeface="Cambria Math" panose="02040503050406030204" pitchFamily="18" charset="0"/>
                            </a:rPr>
                            <m:t>𝑁𝑢𝑚𝑏𝑒𝑟</m:t>
                          </m:r>
                          <m:r>
                            <a:rPr lang="en-IN" sz="1600" i="1">
                              <a:latin typeface="Cambria Math" panose="02040503050406030204" pitchFamily="18" charset="0"/>
                            </a:rPr>
                            <m:t> </m:t>
                          </m:r>
                          <m:r>
                            <a:rPr lang="en-IN" sz="1600" i="1">
                              <a:latin typeface="Cambria Math" panose="02040503050406030204" pitchFamily="18" charset="0"/>
                            </a:rPr>
                            <m:t>𝑜𝑓</m:t>
                          </m:r>
                          <m:r>
                            <a:rPr lang="en-IN" sz="1600" i="1">
                              <a:latin typeface="Cambria Math" panose="02040503050406030204" pitchFamily="18" charset="0"/>
                            </a:rPr>
                            <m:t> </m:t>
                          </m:r>
                          <m:r>
                            <a:rPr lang="en-IN" sz="1600" i="1">
                              <a:latin typeface="Cambria Math" panose="02040503050406030204" pitchFamily="18" charset="0"/>
                            </a:rPr>
                            <m:t>𝑐𝑜𝑟𝑟𝑒𝑐𝑡𝑝𝑟𝑒𝑑𝑖𝑐𝑡𝑖𝑜𝑛𝑠</m:t>
                          </m:r>
                        </m:num>
                        <m:den>
                          <m:r>
                            <a:rPr lang="en-IN" sz="1600" i="1">
                              <a:latin typeface="Cambria Math" panose="02040503050406030204" pitchFamily="18" charset="0"/>
                            </a:rPr>
                            <m:t>𝑇𝑜𝑡𝑎𝑙</m:t>
                          </m:r>
                          <m:r>
                            <a:rPr lang="en-IN" sz="1600" i="1">
                              <a:latin typeface="Cambria Math" panose="02040503050406030204" pitchFamily="18" charset="0"/>
                            </a:rPr>
                            <m:t> </m:t>
                          </m:r>
                          <m:r>
                            <a:rPr lang="en-IN" sz="1600" i="1">
                              <a:latin typeface="Cambria Math" panose="02040503050406030204" pitchFamily="18" charset="0"/>
                            </a:rPr>
                            <m:t>𝑛𝑢𝑚𝑏𝑒𝑟</m:t>
                          </m:r>
                          <m:r>
                            <a:rPr lang="en-IN" sz="1600" i="1">
                              <a:latin typeface="Cambria Math" panose="02040503050406030204" pitchFamily="18" charset="0"/>
                            </a:rPr>
                            <m:t> </m:t>
                          </m:r>
                          <m:r>
                            <a:rPr lang="en-IN" sz="1600" i="1">
                              <a:latin typeface="Cambria Math" panose="02040503050406030204" pitchFamily="18" charset="0"/>
                            </a:rPr>
                            <m:t>𝑜𝑓</m:t>
                          </m:r>
                          <m:r>
                            <a:rPr lang="en-IN" sz="1600" i="1">
                              <a:latin typeface="Cambria Math" panose="02040503050406030204" pitchFamily="18" charset="0"/>
                            </a:rPr>
                            <m:t> </m:t>
                          </m:r>
                          <m:r>
                            <a:rPr lang="en-IN" sz="1600" i="1">
                              <a:latin typeface="Cambria Math" panose="02040503050406030204" pitchFamily="18" charset="0"/>
                            </a:rPr>
                            <m:t>𝑝𝑟𝑒𝑑𝑖𝑐𝑡𝑖𝑜𝑛</m:t>
                          </m:r>
                        </m:den>
                      </m:f>
                    </m:oMath>
                  </m:oMathPara>
                </a14:m>
                <a:endParaRPr lang="en-GB" sz="1600" dirty="0">
                  <a:latin typeface="Bookman Old Style" panose="02050604050505020204" pitchFamily="18" charset="0"/>
                </a:endParaRPr>
              </a:p>
              <a:p>
                <a:pPr>
                  <a:spcBef>
                    <a:spcPts val="104"/>
                  </a:spcBef>
                  <a:spcAft>
                    <a:spcPts val="104"/>
                  </a:spcAft>
                </a:pPr>
                <a:endParaRPr lang="en-GB" sz="1600" dirty="0">
                  <a:latin typeface="Bookman Old Style" panose="02050604050505020204" pitchFamily="18" charset="0"/>
                </a:endParaRPr>
              </a:p>
              <a:p>
                <a:pPr>
                  <a:spcBef>
                    <a:spcPts val="104"/>
                  </a:spcBef>
                  <a:spcAft>
                    <a:spcPts val="104"/>
                  </a:spcAft>
                </a:pPr>
                <a:r>
                  <a:rPr lang="en-GB" sz="1600" b="1" dirty="0">
                    <a:latin typeface="Bookman Old Style" panose="02050604050505020204" pitchFamily="18" charset="0"/>
                  </a:rPr>
                  <a:t>Precision, Recall, F1-score: </a:t>
                </a:r>
                <a:r>
                  <a:rPr lang="en-GB" sz="1600" dirty="0">
                    <a:latin typeface="Bookman Old Style" panose="02050604050505020204" pitchFamily="18" charset="0"/>
                  </a:rPr>
                  <a:t>Used to measure the performance on imbalanced datasets.</a:t>
                </a:r>
              </a:p>
              <a:p>
                <a:pPr>
                  <a:spcBef>
                    <a:spcPts val="104"/>
                  </a:spcBef>
                  <a:spcAft>
                    <a:spcPts val="104"/>
                  </a:spcAft>
                </a:pPr>
                <a:endParaRPr lang="en-GB" sz="1600" dirty="0">
                  <a:latin typeface="Bookman Old Style" panose="02050604050505020204" pitchFamily="18" charset="0"/>
                </a:endParaRPr>
              </a:p>
              <a:p>
                <a:pPr>
                  <a:spcBef>
                    <a:spcPts val="104"/>
                  </a:spcBef>
                  <a:spcAft>
                    <a:spcPts val="104"/>
                  </a:spcAft>
                </a:pPr>
                <a:r>
                  <a:rPr lang="en-GB" sz="1600" b="1" dirty="0">
                    <a:latin typeface="Bookman Old Style" panose="02050604050505020204" pitchFamily="18" charset="0"/>
                  </a:rPr>
                  <a:t>b) Regression Approach:</a:t>
                </a:r>
              </a:p>
              <a:p>
                <a:pPr>
                  <a:spcBef>
                    <a:spcPts val="104"/>
                  </a:spcBef>
                  <a:spcAft>
                    <a:spcPts val="104"/>
                  </a:spcAft>
                </a:pPr>
                <a:r>
                  <a:rPr lang="en-GB" sz="1600" b="1" dirty="0">
                    <a:latin typeface="Bookman Old Style" panose="02050604050505020204" pitchFamily="18" charset="0"/>
                  </a:rPr>
                  <a:t>Root Mean Square Error (RMSE): </a:t>
                </a:r>
                <a:r>
                  <a:rPr lang="en-GB" sz="1600" dirty="0">
                    <a:latin typeface="Bookman Old Style" panose="02050604050505020204" pitchFamily="18" charset="0"/>
                  </a:rPr>
                  <a:t>Measures the average magnitude of the errors.</a:t>
                </a:r>
              </a:p>
              <a:p>
                <a:pPr>
                  <a:spcBef>
                    <a:spcPts val="104"/>
                  </a:spcBef>
                  <a:spcAft>
                    <a:spcPts val="104"/>
                  </a:spcAft>
                </a:pPr>
                <a14:m>
                  <m:oMathPara xmlns:m="http://schemas.openxmlformats.org/officeDocument/2006/math">
                    <m:oMathParaPr>
                      <m:jc m:val="centerGroup"/>
                    </m:oMathParaPr>
                    <m:oMath xmlns:m="http://schemas.openxmlformats.org/officeDocument/2006/math">
                      <m:r>
                        <a:rPr lang="en-IN" sz="1600" b="1" i="1" smtClean="0">
                          <a:latin typeface="Cambria Math" panose="02040503050406030204" pitchFamily="18" charset="0"/>
                        </a:rPr>
                        <m:t>𝑹𝑴𝑺𝑬</m:t>
                      </m:r>
                      <m:r>
                        <a:rPr lang="en-IN" sz="1600" b="1" i="1" smtClean="0">
                          <a:latin typeface="Cambria Math" panose="02040503050406030204" pitchFamily="18" charset="0"/>
                        </a:rPr>
                        <m:t>=</m:t>
                      </m:r>
                      <m:sSup>
                        <m:sSupPr>
                          <m:ctrlPr>
                            <a:rPr lang="en-IN" sz="1600" b="1" i="1" smtClean="0">
                              <a:latin typeface="Cambria Math" panose="02040503050406030204" pitchFamily="18" charset="0"/>
                            </a:rPr>
                          </m:ctrlPr>
                        </m:sSupPr>
                        <m:e>
                          <m:d>
                            <m:dPr>
                              <m:ctrlPr>
                                <a:rPr lang="en-IN" sz="1600" b="1" i="1" smtClean="0">
                                  <a:latin typeface="Cambria Math" panose="02040503050406030204" pitchFamily="18" charset="0"/>
                                </a:rPr>
                              </m:ctrlPr>
                            </m:dPr>
                            <m:e>
                              <m:f>
                                <m:fPr>
                                  <m:ctrlPr>
                                    <a:rPr lang="en-IN" sz="1600" b="1" i="1" smtClean="0">
                                      <a:latin typeface="Cambria Math" panose="02040503050406030204" pitchFamily="18" charset="0"/>
                                    </a:rPr>
                                  </m:ctrlPr>
                                </m:fPr>
                                <m:num>
                                  <m:r>
                                    <a:rPr lang="en-IN" sz="1600" b="1" i="1" smtClean="0">
                                      <a:latin typeface="Cambria Math" panose="02040503050406030204" pitchFamily="18" charset="0"/>
                                    </a:rPr>
                                    <m:t>𝟏</m:t>
                                  </m:r>
                                </m:num>
                                <m:den>
                                  <m:r>
                                    <a:rPr lang="en-IN" sz="1600" b="1" i="1" smtClean="0">
                                      <a:latin typeface="Cambria Math" panose="02040503050406030204" pitchFamily="18" charset="0"/>
                                    </a:rPr>
                                    <m:t>𝒏</m:t>
                                  </m:r>
                                </m:den>
                              </m:f>
                              <m:r>
                                <m:rPr>
                                  <m:sty m:val="p"/>
                                </m:rPr>
                                <a:rPr lang="el-GR" sz="1600" b="1" i="1" smtClean="0">
                                  <a:latin typeface="Cambria Math" panose="02040503050406030204" pitchFamily="18" charset="0"/>
                                </a:rPr>
                                <m:t>Σ</m:t>
                              </m:r>
                              <m:sSup>
                                <m:sSupPr>
                                  <m:ctrlPr>
                                    <a:rPr lang="en-IN" sz="1600" b="1" i="1" smtClean="0">
                                      <a:latin typeface="Cambria Math" panose="02040503050406030204" pitchFamily="18" charset="0"/>
                                    </a:rPr>
                                  </m:ctrlPr>
                                </m:sSupPr>
                                <m:e>
                                  <m:d>
                                    <m:dPr>
                                      <m:ctrlPr>
                                        <a:rPr lang="en-IN" sz="1600" b="1" i="1" smtClean="0">
                                          <a:latin typeface="Cambria Math" panose="02040503050406030204" pitchFamily="18" charset="0"/>
                                        </a:rPr>
                                      </m:ctrlPr>
                                    </m:dPr>
                                    <m:e>
                                      <m:r>
                                        <a:rPr lang="en-IN" sz="1600" b="1" i="1" smtClean="0">
                                          <a:latin typeface="Cambria Math" panose="02040503050406030204" pitchFamily="18" charset="0"/>
                                        </a:rPr>
                                        <m:t>𝒀</m:t>
                                      </m:r>
                                      <m:r>
                                        <a:rPr lang="en-IN" sz="1600" b="1" i="1" smtClean="0">
                                          <a:latin typeface="Cambria Math" panose="02040503050406030204" pitchFamily="18" charset="0"/>
                                        </a:rPr>
                                        <m:t>−</m:t>
                                      </m:r>
                                      <m:r>
                                        <a:rPr lang="en-IN" sz="1600" b="1" i="1" smtClean="0">
                                          <a:latin typeface="Cambria Math" panose="02040503050406030204" pitchFamily="18" charset="0"/>
                                        </a:rPr>
                                        <m:t>𝒚</m:t>
                                      </m:r>
                                    </m:e>
                                  </m:d>
                                </m:e>
                                <m:sup>
                                  <m:r>
                                    <a:rPr lang="en-IN" sz="1600" b="1" i="1" smtClean="0">
                                      <a:latin typeface="Cambria Math" panose="02040503050406030204" pitchFamily="18" charset="0"/>
                                    </a:rPr>
                                    <m:t>𝟐</m:t>
                                  </m:r>
                                </m:sup>
                              </m:sSup>
                            </m:e>
                          </m:d>
                        </m:e>
                        <m:sup>
                          <m:r>
                            <a:rPr lang="en-IN" sz="1600" b="1" i="1" smtClean="0">
                              <a:latin typeface="Cambria Math" panose="02040503050406030204" pitchFamily="18" charset="0"/>
                            </a:rPr>
                            <m:t>𝟏</m:t>
                          </m:r>
                          <m:r>
                            <a:rPr lang="en-IN" sz="1600" b="1" i="1" smtClean="0">
                              <a:latin typeface="Cambria Math" panose="02040503050406030204" pitchFamily="18" charset="0"/>
                            </a:rPr>
                            <m:t>/</m:t>
                          </m:r>
                          <m:r>
                            <a:rPr lang="en-IN" sz="1600" b="1" i="1" smtClean="0">
                              <a:latin typeface="Cambria Math" panose="02040503050406030204" pitchFamily="18" charset="0"/>
                            </a:rPr>
                            <m:t>𝟐</m:t>
                          </m:r>
                        </m:sup>
                      </m:sSup>
                    </m:oMath>
                  </m:oMathPara>
                </a14:m>
                <a:endParaRPr lang="en-GB" sz="1600" b="1" dirty="0">
                  <a:latin typeface="Bookman Old Style" panose="02050604050505020204" pitchFamily="18" charset="0"/>
                </a:endParaRPr>
              </a:p>
              <a:p>
                <a:pPr>
                  <a:spcBef>
                    <a:spcPts val="104"/>
                  </a:spcBef>
                  <a:spcAft>
                    <a:spcPts val="104"/>
                  </a:spcAft>
                </a:pPr>
                <a:endParaRPr lang="en-GB" sz="1600" b="1" dirty="0">
                  <a:latin typeface="Bookman Old Style" panose="02050604050505020204" pitchFamily="18" charset="0"/>
                </a:endParaRPr>
              </a:p>
              <a:p>
                <a:pPr>
                  <a:spcBef>
                    <a:spcPts val="104"/>
                  </a:spcBef>
                  <a:spcAft>
                    <a:spcPts val="104"/>
                  </a:spcAft>
                </a:pPr>
                <a:r>
                  <a:rPr lang="en-GB" sz="1600" b="1" dirty="0">
                    <a:latin typeface="Bookman Old Style" panose="02050604050505020204" pitchFamily="18" charset="0"/>
                  </a:rPr>
                  <a:t>R-squared (R²): </a:t>
                </a:r>
                <a:r>
                  <a:rPr lang="en-GB" sz="1600" dirty="0">
                    <a:latin typeface="Bookman Old Style" panose="02050604050505020204" pitchFamily="18" charset="0"/>
                  </a:rPr>
                  <a:t>Indicates the proportion of variance in the dependent variable that is predictable from the independent variables.</a:t>
                </a:r>
              </a:p>
              <a:p>
                <a:pPr>
                  <a:spcBef>
                    <a:spcPts val="104"/>
                  </a:spcBef>
                  <a:spcAft>
                    <a:spcPts val="104"/>
                  </a:spcAft>
                </a:pPr>
                <a14:m>
                  <m:oMathPara xmlns:m="http://schemas.openxmlformats.org/officeDocument/2006/math">
                    <m:oMathParaPr>
                      <m:jc m:val="centerGroup"/>
                    </m:oMathParaPr>
                    <m:oMath xmlns:m="http://schemas.openxmlformats.org/officeDocument/2006/math">
                      <m:sSup>
                        <m:sSupPr>
                          <m:ctrlPr>
                            <a:rPr lang="en-GB" sz="1600" b="1" dirty="0" smtClean="0">
                              <a:solidFill>
                                <a:srgbClr val="836967"/>
                              </a:solidFill>
                              <a:latin typeface="Cambria Math" panose="02040503050406030204" pitchFamily="18" charset="0"/>
                            </a:rPr>
                          </m:ctrlPr>
                        </m:sSupPr>
                        <m:e>
                          <m:r>
                            <a:rPr lang="en-GB" sz="1600" b="1" i="1" dirty="0" smtClean="0">
                              <a:latin typeface="Cambria Math" panose="02040503050406030204" pitchFamily="18" charset="0"/>
                            </a:rPr>
                            <m:t>𝑅</m:t>
                          </m:r>
                        </m:e>
                        <m:sup>
                          <m:r>
                            <a:rPr lang="en-GB" sz="1600" b="1" i="0" dirty="0" smtClean="0">
                              <a:latin typeface="Cambria Math" panose="02040503050406030204" pitchFamily="18" charset="0"/>
                            </a:rPr>
                            <m:t>2</m:t>
                          </m:r>
                        </m:sup>
                      </m:sSup>
                      <m:r>
                        <a:rPr lang="en-GB" sz="1600" b="1" i="0" dirty="0" smtClean="0">
                          <a:latin typeface="Cambria Math" panose="02040503050406030204" pitchFamily="18" charset="0"/>
                        </a:rPr>
                        <m:t>=1−</m:t>
                      </m:r>
                      <m:f>
                        <m:fPr>
                          <m:ctrlPr>
                            <a:rPr lang="en-GB" sz="1600" b="1" i="1" dirty="0" smtClean="0">
                              <a:solidFill>
                                <a:srgbClr val="836967"/>
                              </a:solidFill>
                              <a:latin typeface="Cambria Math" panose="02040503050406030204" pitchFamily="18" charset="0"/>
                            </a:rPr>
                          </m:ctrlPr>
                        </m:fPr>
                        <m:num>
                          <m:nary>
                            <m:naryPr>
                              <m:chr m:val="∑"/>
                              <m:grow m:val="on"/>
                              <m:subHide m:val="on"/>
                              <m:supHide m:val="on"/>
                              <m:ctrlPr>
                                <a:rPr lang="en-GB" sz="1600" b="1" i="1" dirty="0" smtClean="0">
                                  <a:latin typeface="Cambria Math" panose="02040503050406030204" pitchFamily="18" charset="0"/>
                                </a:rPr>
                              </m:ctrlPr>
                            </m:naryPr>
                            <m:sub/>
                            <m:sup/>
                            <m:e>
                              <m:sSup>
                                <m:sSupPr>
                                  <m:ctrlPr>
                                    <a:rPr lang="en-GB" sz="1600" b="1" i="1" dirty="0" smtClean="0">
                                      <a:solidFill>
                                        <a:srgbClr val="836967"/>
                                      </a:solidFill>
                                      <a:latin typeface="Cambria Math" panose="02040503050406030204" pitchFamily="18" charset="0"/>
                                    </a:rPr>
                                  </m:ctrlPr>
                                </m:sSupPr>
                                <m:e>
                                  <m:d>
                                    <m:dPr>
                                      <m:ctrlPr>
                                        <a:rPr lang="en-GB" sz="1600" b="1" i="1" dirty="0" smtClean="0">
                                          <a:solidFill>
                                            <a:srgbClr val="836967"/>
                                          </a:solidFill>
                                          <a:latin typeface="Cambria Math" panose="02040503050406030204" pitchFamily="18" charset="0"/>
                                        </a:rPr>
                                      </m:ctrlPr>
                                    </m:dPr>
                                    <m:e>
                                      <m:sSub>
                                        <m:sSubPr>
                                          <m:ctrlPr>
                                            <a:rPr lang="en-GB" sz="1600" b="1" i="1" dirty="0" smtClean="0">
                                              <a:solidFill>
                                                <a:srgbClr val="836967"/>
                                              </a:solidFill>
                                              <a:latin typeface="Cambria Math" panose="02040503050406030204" pitchFamily="18" charset="0"/>
                                            </a:rPr>
                                          </m:ctrlPr>
                                        </m:sSubPr>
                                        <m:e>
                                          <m:r>
                                            <a:rPr lang="en-GB" sz="1600" b="1" i="1" dirty="0" smtClean="0">
                                              <a:latin typeface="Cambria Math" panose="02040503050406030204" pitchFamily="18" charset="0"/>
                                            </a:rPr>
                                            <m:t>𝑦</m:t>
                                          </m:r>
                                        </m:e>
                                        <m:sub>
                                          <m:r>
                                            <a:rPr lang="en-GB" sz="1600" b="1" i="1" dirty="0" smtClean="0">
                                              <a:latin typeface="Cambria Math" panose="02040503050406030204" pitchFamily="18" charset="0"/>
                                            </a:rPr>
                                            <m:t>𝑖</m:t>
                                          </m:r>
                                        </m:sub>
                                      </m:sSub>
                                      <m:r>
                                        <a:rPr lang="en-GB" sz="1600" b="1" i="0" dirty="0" smtClean="0">
                                          <a:latin typeface="Cambria Math" panose="02040503050406030204" pitchFamily="18" charset="0"/>
                                        </a:rPr>
                                        <m:t>−</m:t>
                                      </m:r>
                                      <m:sSub>
                                        <m:sSubPr>
                                          <m:ctrlPr>
                                            <a:rPr lang="en-GB" sz="1600" b="1" i="1" dirty="0" smtClean="0">
                                              <a:solidFill>
                                                <a:srgbClr val="836967"/>
                                              </a:solidFill>
                                              <a:latin typeface="Cambria Math" panose="02040503050406030204" pitchFamily="18" charset="0"/>
                                            </a:rPr>
                                          </m:ctrlPr>
                                        </m:sSubPr>
                                        <m:e>
                                          <m:acc>
                                            <m:accPr>
                                              <m:chr m:val="̂"/>
                                              <m:ctrlPr>
                                                <a:rPr lang="en-GB" sz="1600" b="1" i="1" dirty="0" smtClean="0">
                                                  <a:solidFill>
                                                    <a:srgbClr val="836967"/>
                                                  </a:solidFill>
                                                  <a:latin typeface="Cambria Math" panose="02040503050406030204" pitchFamily="18" charset="0"/>
                                                </a:rPr>
                                              </m:ctrlPr>
                                            </m:accPr>
                                            <m:e>
                                              <m:r>
                                                <a:rPr lang="en-GB" sz="1600" b="1" i="1" dirty="0" smtClean="0">
                                                  <a:latin typeface="Cambria Math" panose="02040503050406030204" pitchFamily="18" charset="0"/>
                                                </a:rPr>
                                                <m:t>𝑦</m:t>
                                              </m:r>
                                            </m:e>
                                          </m:acc>
                                        </m:e>
                                        <m:sub>
                                          <m:r>
                                            <a:rPr lang="en-GB" sz="1600" b="1" i="1" dirty="0" smtClean="0">
                                              <a:latin typeface="Cambria Math" panose="02040503050406030204" pitchFamily="18" charset="0"/>
                                            </a:rPr>
                                            <m:t>𝑖</m:t>
                                          </m:r>
                                        </m:sub>
                                      </m:sSub>
                                    </m:e>
                                  </m:d>
                                </m:e>
                                <m:sup>
                                  <m:r>
                                    <a:rPr lang="en-GB" sz="1600" b="1" i="0" dirty="0" smtClean="0">
                                      <a:latin typeface="Cambria Math" panose="02040503050406030204" pitchFamily="18" charset="0"/>
                                    </a:rPr>
                                    <m:t>2</m:t>
                                  </m:r>
                                </m:sup>
                              </m:sSup>
                            </m:e>
                          </m:nary>
                        </m:num>
                        <m:den>
                          <m:nary>
                            <m:naryPr>
                              <m:chr m:val="∑"/>
                              <m:grow m:val="on"/>
                              <m:subHide m:val="on"/>
                              <m:supHide m:val="on"/>
                              <m:ctrlPr>
                                <a:rPr lang="en-GB" sz="1600" b="1" i="1" dirty="0" smtClean="0">
                                  <a:latin typeface="Cambria Math" panose="02040503050406030204" pitchFamily="18" charset="0"/>
                                </a:rPr>
                              </m:ctrlPr>
                            </m:naryPr>
                            <m:sub/>
                            <m:sup/>
                            <m:e>
                              <m:sSup>
                                <m:sSupPr>
                                  <m:ctrlPr>
                                    <a:rPr lang="en-GB" sz="1600" b="1" i="1" dirty="0" smtClean="0">
                                      <a:solidFill>
                                        <a:srgbClr val="836967"/>
                                      </a:solidFill>
                                      <a:latin typeface="Cambria Math" panose="02040503050406030204" pitchFamily="18" charset="0"/>
                                    </a:rPr>
                                  </m:ctrlPr>
                                </m:sSupPr>
                                <m:e>
                                  <m:d>
                                    <m:dPr>
                                      <m:ctrlPr>
                                        <a:rPr lang="en-GB" sz="1600" b="1" i="1" dirty="0" smtClean="0">
                                          <a:solidFill>
                                            <a:srgbClr val="836967"/>
                                          </a:solidFill>
                                          <a:latin typeface="Cambria Math" panose="02040503050406030204" pitchFamily="18" charset="0"/>
                                        </a:rPr>
                                      </m:ctrlPr>
                                    </m:dPr>
                                    <m:e>
                                      <m:sSub>
                                        <m:sSubPr>
                                          <m:ctrlPr>
                                            <a:rPr lang="en-GB" sz="1600" b="1" i="1" dirty="0" smtClean="0">
                                              <a:solidFill>
                                                <a:srgbClr val="836967"/>
                                              </a:solidFill>
                                              <a:latin typeface="Cambria Math" panose="02040503050406030204" pitchFamily="18" charset="0"/>
                                            </a:rPr>
                                          </m:ctrlPr>
                                        </m:sSubPr>
                                        <m:e>
                                          <m:r>
                                            <a:rPr lang="en-GB" sz="1600" b="1" i="1" dirty="0" smtClean="0">
                                              <a:latin typeface="Cambria Math" panose="02040503050406030204" pitchFamily="18" charset="0"/>
                                            </a:rPr>
                                            <m:t>𝑦</m:t>
                                          </m:r>
                                        </m:e>
                                        <m:sub>
                                          <m:r>
                                            <a:rPr lang="en-GB" sz="1600" b="1" i="1" dirty="0" smtClean="0">
                                              <a:latin typeface="Cambria Math" panose="02040503050406030204" pitchFamily="18" charset="0"/>
                                            </a:rPr>
                                            <m:t>𝑖</m:t>
                                          </m:r>
                                        </m:sub>
                                      </m:sSub>
                                      <m:r>
                                        <a:rPr lang="en-GB" sz="1600" b="1" i="0" dirty="0" smtClean="0">
                                          <a:latin typeface="Cambria Math" panose="02040503050406030204" pitchFamily="18" charset="0"/>
                                        </a:rPr>
                                        <m:t>−</m:t>
                                      </m:r>
                                      <m:sSub>
                                        <m:sSubPr>
                                          <m:ctrlPr>
                                            <a:rPr lang="en-GB" sz="1600" b="1" i="1" dirty="0" smtClean="0">
                                              <a:solidFill>
                                                <a:srgbClr val="836967"/>
                                              </a:solidFill>
                                              <a:latin typeface="Cambria Math" panose="02040503050406030204" pitchFamily="18" charset="0"/>
                                            </a:rPr>
                                          </m:ctrlPr>
                                        </m:sSubPr>
                                        <m:e>
                                          <m:acc>
                                            <m:accPr>
                                              <m:chr m:val="⃗"/>
                                              <m:ctrlPr>
                                                <a:rPr lang="en-GB" sz="1600" b="1" i="1" dirty="0" smtClean="0">
                                                  <a:solidFill>
                                                    <a:srgbClr val="836967"/>
                                                  </a:solidFill>
                                                  <a:latin typeface="Cambria Math" panose="02040503050406030204" pitchFamily="18" charset="0"/>
                                                </a:rPr>
                                              </m:ctrlPr>
                                            </m:accPr>
                                            <m:e>
                                              <m:r>
                                                <a:rPr lang="en-GB" sz="1600" b="1" i="1" dirty="0" smtClean="0">
                                                  <a:latin typeface="Cambria Math" panose="02040503050406030204" pitchFamily="18" charset="0"/>
                                                </a:rPr>
                                                <m:t>𝑦</m:t>
                                              </m:r>
                                            </m:e>
                                          </m:acc>
                                        </m:e>
                                        <m:sub>
                                          <m:r>
                                            <a:rPr lang="en-GB" sz="1600" b="1" i="1" dirty="0" smtClean="0">
                                              <a:latin typeface="Cambria Math" panose="02040503050406030204" pitchFamily="18" charset="0"/>
                                            </a:rPr>
                                            <m:t>𝑖</m:t>
                                          </m:r>
                                        </m:sub>
                                      </m:sSub>
                                    </m:e>
                                  </m:d>
                                </m:e>
                                <m:sup>
                                  <m:r>
                                    <a:rPr lang="en-GB" sz="1600" b="1" i="0" dirty="0" smtClean="0">
                                      <a:latin typeface="Cambria Math" panose="02040503050406030204" pitchFamily="18" charset="0"/>
                                    </a:rPr>
                                    <m:t>2</m:t>
                                  </m:r>
                                </m:sup>
                              </m:sSup>
                            </m:e>
                          </m:nary>
                        </m:den>
                      </m:f>
                    </m:oMath>
                  </m:oMathPara>
                </a14:m>
                <a:endParaRPr lang="en-GB" sz="1600" b="1" dirty="0">
                  <a:latin typeface="Bookman Old Style" panose="02050604050505020204" pitchFamily="18" charset="0"/>
                </a:endParaRPr>
              </a:p>
              <a:p>
                <a:pPr>
                  <a:spcBef>
                    <a:spcPts val="104"/>
                  </a:spcBef>
                  <a:spcAft>
                    <a:spcPts val="104"/>
                  </a:spcAft>
                </a:pPr>
                <a:r>
                  <a:rPr lang="en-GB" sz="1600" dirty="0">
                    <a:latin typeface="Bookman Old Style" panose="02050604050505020204" pitchFamily="18" charset="0"/>
                  </a:rPr>
                  <a:t>Where yi is the actual value, yˆi is the predicted value, and y¯ is the mean of the actual values.</a:t>
                </a:r>
                <a:endParaRPr lang="en-GB" sz="1600" b="1" dirty="0">
                  <a:latin typeface="Bookman Old Style" panose="02050604050505020204" pitchFamily="18" charset="0"/>
                </a:endParaRPr>
              </a:p>
            </p:txBody>
          </p:sp>
        </mc:Choice>
        <mc:Fallback>
          <p:sp>
            <p:nvSpPr>
              <p:cNvPr id="3" name="TextBox 2">
                <a:extLst>
                  <a:ext uri="{FF2B5EF4-FFF2-40B4-BE49-F238E27FC236}">
                    <a16:creationId xmlns:a16="http://schemas.microsoft.com/office/drawing/2014/main" id="{C6672FF0-C539-18A0-AF9B-79277F8614E9}"/>
                  </a:ext>
                </a:extLst>
              </p:cNvPr>
              <p:cNvSpPr txBox="1">
                <a:spLocks noRot="1" noChangeAspect="1" noMove="1" noResize="1" noEditPoints="1" noAdjustHandles="1" noChangeArrowheads="1" noChangeShapeType="1" noTextEdit="1"/>
              </p:cNvSpPr>
              <p:nvPr/>
            </p:nvSpPr>
            <p:spPr>
              <a:xfrm>
                <a:off x="336885" y="200526"/>
                <a:ext cx="11381873" cy="5790175"/>
              </a:xfrm>
              <a:prstGeom prst="rect">
                <a:avLst/>
              </a:prstGeom>
              <a:blipFill>
                <a:blip r:embed="rId2"/>
                <a:stretch>
                  <a:fillRect l="-536" t="-842" b="-421"/>
                </a:stretch>
              </a:blipFill>
            </p:spPr>
            <p:txBody>
              <a:bodyPr/>
              <a:lstStyle/>
              <a:p>
                <a:r>
                  <a:rPr lang="en-IN">
                    <a:noFill/>
                  </a:rPr>
                  <a:t> </a:t>
                </a:r>
              </a:p>
            </p:txBody>
          </p:sp>
        </mc:Fallback>
      </mc:AlternateContent>
    </p:spTree>
    <p:extLst>
      <p:ext uri="{BB962C8B-B14F-4D97-AF65-F5344CB8AC3E}">
        <p14:creationId xmlns:p14="http://schemas.microsoft.com/office/powerpoint/2010/main" val="31234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7C772A2-1719-4DB2-B52A-3DEB9EDE685E}"/>
              </a:ext>
            </a:extLst>
          </p:cNvPr>
          <p:cNvSpPr>
            <a:spLocks noGrp="1"/>
          </p:cNvSpPr>
          <p:nvPr>
            <p:ph type="body" sz="half" idx="2"/>
          </p:nvPr>
        </p:nvSpPr>
        <p:spPr>
          <a:xfrm>
            <a:off x="371060" y="2028200"/>
            <a:ext cx="3517567" cy="3697359"/>
          </a:xfrm>
        </p:spPr>
        <p:txBody>
          <a:bodyPr>
            <a:normAutofit/>
          </a:bodyPr>
          <a:lstStyle/>
          <a:p>
            <a:pPr marL="285750" indent="-285750">
              <a:buFontTx/>
              <a:buChar char="-"/>
            </a:pPr>
            <a:r>
              <a:rPr lang="en-CA" sz="2000" dirty="0">
                <a:latin typeface="Times New Roman" panose="02020603050405020304" pitchFamily="18" charset="0"/>
                <a:cs typeface="Times New Roman" panose="02020603050405020304" pitchFamily="18" charset="0"/>
              </a:rPr>
              <a:t>LSTM</a:t>
            </a:r>
          </a:p>
          <a:p>
            <a:pPr marL="285750" indent="-285750">
              <a:buFontTx/>
              <a:buChar char="-"/>
            </a:pPr>
            <a:r>
              <a:rPr lang="en-CA" sz="2000" dirty="0">
                <a:latin typeface="Times New Roman" panose="02020603050405020304" pitchFamily="18" charset="0"/>
                <a:cs typeface="Times New Roman" panose="02020603050405020304" pitchFamily="18" charset="0"/>
              </a:rPr>
              <a:t>Random Forest Regressor</a:t>
            </a:r>
          </a:p>
          <a:p>
            <a:pPr marL="285750" indent="-285750">
              <a:buFontTx/>
              <a:buChar char="-"/>
            </a:pPr>
            <a:r>
              <a:rPr lang="en-CA" sz="2000" dirty="0">
                <a:latin typeface="Times New Roman" panose="02020603050405020304" pitchFamily="18" charset="0"/>
                <a:cs typeface="Times New Roman" panose="02020603050405020304" pitchFamily="18" charset="0"/>
              </a:rPr>
              <a:t>XG Boost</a:t>
            </a:r>
          </a:p>
        </p:txBody>
      </p:sp>
      <p:sp>
        <p:nvSpPr>
          <p:cNvPr id="5" name="Title 2">
            <a:extLst>
              <a:ext uri="{FF2B5EF4-FFF2-40B4-BE49-F238E27FC236}">
                <a16:creationId xmlns:a16="http://schemas.microsoft.com/office/drawing/2014/main" id="{CEB7A092-682E-4FA5-A15C-1BFB6C6706DA}"/>
              </a:ext>
            </a:extLst>
          </p:cNvPr>
          <p:cNvSpPr txBox="1">
            <a:spLocks/>
          </p:cNvSpPr>
          <p:nvPr/>
        </p:nvSpPr>
        <p:spPr>
          <a:xfrm>
            <a:off x="6095998" y="463213"/>
            <a:ext cx="5126184" cy="5174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endParaRPr lang="en-US" sz="3200" b="1" dirty="0">
              <a:solidFill>
                <a:schemeClr val="tx1"/>
              </a:solidFill>
            </a:endParaRPr>
          </a:p>
        </p:txBody>
      </p:sp>
      <p:pic>
        <p:nvPicPr>
          <p:cNvPr id="7" name="Picture 6">
            <a:extLst>
              <a:ext uri="{FF2B5EF4-FFF2-40B4-BE49-F238E27FC236}">
                <a16:creationId xmlns:a16="http://schemas.microsoft.com/office/drawing/2014/main" id="{FE7F4F54-F15B-47B3-B8DC-51929CE80D26}"/>
              </a:ext>
            </a:extLst>
          </p:cNvPr>
          <p:cNvPicPr>
            <a:picLocks noChangeAspect="1"/>
          </p:cNvPicPr>
          <p:nvPr/>
        </p:nvPicPr>
        <p:blipFill rotWithShape="1">
          <a:blip r:embed="rId2">
            <a:extLst>
              <a:ext uri="{28A0092B-C50C-407E-A947-70E740481C1C}">
                <a14:useLocalDpi xmlns:a14="http://schemas.microsoft.com/office/drawing/2010/main" val="0"/>
              </a:ext>
            </a:extLst>
          </a:blip>
          <a:srcRect r="10797"/>
          <a:stretch/>
        </p:blipFill>
        <p:spPr>
          <a:xfrm>
            <a:off x="6746885" y="5160804"/>
            <a:ext cx="4993265" cy="1696631"/>
          </a:xfrm>
          <a:prstGeom prst="rect">
            <a:avLst/>
          </a:prstGeom>
        </p:spPr>
      </p:pic>
      <p:pic>
        <p:nvPicPr>
          <p:cNvPr id="9" name="Picture 8">
            <a:extLst>
              <a:ext uri="{FF2B5EF4-FFF2-40B4-BE49-F238E27FC236}">
                <a16:creationId xmlns:a16="http://schemas.microsoft.com/office/drawing/2014/main" id="{CE9A210C-9782-4475-A42E-3F28030B0CFB}"/>
              </a:ext>
            </a:extLst>
          </p:cNvPr>
          <p:cNvPicPr>
            <a:picLocks noChangeAspect="1"/>
          </p:cNvPicPr>
          <p:nvPr/>
        </p:nvPicPr>
        <p:blipFill rotWithShape="1">
          <a:blip r:embed="rId3">
            <a:extLst>
              <a:ext uri="{28A0092B-C50C-407E-A947-70E740481C1C}">
                <a14:useLocalDpi xmlns:a14="http://schemas.microsoft.com/office/drawing/2010/main" val="0"/>
              </a:ext>
            </a:extLst>
          </a:blip>
          <a:srcRect r="9555"/>
          <a:stretch/>
        </p:blipFill>
        <p:spPr>
          <a:xfrm>
            <a:off x="6812967" y="2846686"/>
            <a:ext cx="4837297" cy="1738659"/>
          </a:xfrm>
          <a:prstGeom prst="rect">
            <a:avLst/>
          </a:prstGeom>
        </p:spPr>
      </p:pic>
      <p:pic>
        <p:nvPicPr>
          <p:cNvPr id="11" name="Picture 10">
            <a:extLst>
              <a:ext uri="{FF2B5EF4-FFF2-40B4-BE49-F238E27FC236}">
                <a16:creationId xmlns:a16="http://schemas.microsoft.com/office/drawing/2014/main" id="{05E9590C-45AE-45EC-83B9-A4263781992E}"/>
              </a:ext>
            </a:extLst>
          </p:cNvPr>
          <p:cNvPicPr>
            <a:picLocks noChangeAspect="1"/>
          </p:cNvPicPr>
          <p:nvPr/>
        </p:nvPicPr>
        <p:blipFill rotWithShape="1">
          <a:blip r:embed="rId4">
            <a:extLst>
              <a:ext uri="{28A0092B-C50C-407E-A947-70E740481C1C}">
                <a14:useLocalDpi xmlns:a14="http://schemas.microsoft.com/office/drawing/2010/main" val="0"/>
              </a:ext>
            </a:extLst>
          </a:blip>
          <a:srcRect r="9323"/>
          <a:stretch/>
        </p:blipFill>
        <p:spPr>
          <a:xfrm>
            <a:off x="6677849" y="508612"/>
            <a:ext cx="5152039" cy="1847669"/>
          </a:xfrm>
          <a:prstGeom prst="rect">
            <a:avLst/>
          </a:prstGeom>
        </p:spPr>
      </p:pic>
      <p:sp>
        <p:nvSpPr>
          <p:cNvPr id="13" name="Rectangle: Rounded Corners 12">
            <a:extLst>
              <a:ext uri="{FF2B5EF4-FFF2-40B4-BE49-F238E27FC236}">
                <a16:creationId xmlns:a16="http://schemas.microsoft.com/office/drawing/2014/main" id="{A0DF0249-1BAC-446B-8F40-07A273B0B734}"/>
              </a:ext>
            </a:extLst>
          </p:cNvPr>
          <p:cNvSpPr/>
          <p:nvPr/>
        </p:nvSpPr>
        <p:spPr>
          <a:xfrm>
            <a:off x="5178543" y="4711113"/>
            <a:ext cx="6642397" cy="35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XG Boost</a:t>
            </a:r>
          </a:p>
        </p:txBody>
      </p:sp>
      <p:sp>
        <p:nvSpPr>
          <p:cNvPr id="15" name="Rectangle: Rounded Corners 14">
            <a:extLst>
              <a:ext uri="{FF2B5EF4-FFF2-40B4-BE49-F238E27FC236}">
                <a16:creationId xmlns:a16="http://schemas.microsoft.com/office/drawing/2014/main" id="{62D53B84-F555-41E6-AFAE-CB7AF94F6842}"/>
              </a:ext>
            </a:extLst>
          </p:cNvPr>
          <p:cNvSpPr/>
          <p:nvPr/>
        </p:nvSpPr>
        <p:spPr>
          <a:xfrm>
            <a:off x="5108424" y="2412515"/>
            <a:ext cx="6758829" cy="35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RF Regressor</a:t>
            </a:r>
          </a:p>
        </p:txBody>
      </p:sp>
      <p:sp>
        <p:nvSpPr>
          <p:cNvPr id="17" name="Rectangle: Rounded Corners 16">
            <a:extLst>
              <a:ext uri="{FF2B5EF4-FFF2-40B4-BE49-F238E27FC236}">
                <a16:creationId xmlns:a16="http://schemas.microsoft.com/office/drawing/2014/main" id="{2CC559C2-5898-40C3-AED3-D359CCB5A7AD}"/>
              </a:ext>
            </a:extLst>
          </p:cNvPr>
          <p:cNvSpPr/>
          <p:nvPr/>
        </p:nvSpPr>
        <p:spPr>
          <a:xfrm>
            <a:off x="5187490" y="101243"/>
            <a:ext cx="6642397" cy="335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LSTM</a:t>
            </a:r>
          </a:p>
        </p:txBody>
      </p:sp>
      <p:sp>
        <p:nvSpPr>
          <p:cNvPr id="22" name="Title 1">
            <a:extLst>
              <a:ext uri="{FF2B5EF4-FFF2-40B4-BE49-F238E27FC236}">
                <a16:creationId xmlns:a16="http://schemas.microsoft.com/office/drawing/2014/main" id="{14D99E45-BAE0-4C5B-ABA8-C4F54F3434E4}"/>
              </a:ext>
            </a:extLst>
          </p:cNvPr>
          <p:cNvSpPr>
            <a:spLocks noGrp="1"/>
          </p:cNvSpPr>
          <p:nvPr>
            <p:ph type="title"/>
          </p:nvPr>
        </p:nvSpPr>
        <p:spPr>
          <a:xfrm>
            <a:off x="-106018" y="1388783"/>
            <a:ext cx="4816430" cy="1278835"/>
          </a:xfrm>
        </p:spPr>
        <p:txBody>
          <a:bodyPr>
            <a:noAutofit/>
          </a:bodyPr>
          <a:lstStyle/>
          <a:p>
            <a:pPr algn="ctr"/>
            <a:r>
              <a:rPr lang="en-CA" sz="4000" b="1" dirty="0"/>
              <a:t>Results</a:t>
            </a:r>
            <a:br>
              <a:rPr lang="en-CA" sz="4000" b="1" dirty="0"/>
            </a:br>
            <a:r>
              <a:rPr lang="en-CA" sz="2400" b="1" dirty="0"/>
              <a:t>&lt;Regression Approach&gt;</a:t>
            </a:r>
            <a:br>
              <a:rPr lang="en-CA" sz="4000" b="1" dirty="0"/>
            </a:br>
            <a:br>
              <a:rPr lang="en-CA" sz="4000" dirty="0"/>
            </a:br>
            <a:endParaRPr lang="en-CA" sz="4000" dirty="0"/>
          </a:p>
        </p:txBody>
      </p:sp>
      <p:sp>
        <p:nvSpPr>
          <p:cNvPr id="2" name="Rectangle: Rounded Corners 1">
            <a:extLst>
              <a:ext uri="{FF2B5EF4-FFF2-40B4-BE49-F238E27FC236}">
                <a16:creationId xmlns:a16="http://schemas.microsoft.com/office/drawing/2014/main" id="{E2BC299D-D7DA-45F3-9E90-F814EA9A4A32}"/>
              </a:ext>
            </a:extLst>
          </p:cNvPr>
          <p:cNvSpPr/>
          <p:nvPr/>
        </p:nvSpPr>
        <p:spPr>
          <a:xfrm>
            <a:off x="5108424" y="3106102"/>
            <a:ext cx="1704543" cy="104753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R-Squared : 82.27%</a:t>
            </a:r>
          </a:p>
          <a:p>
            <a:pPr algn="ctr"/>
            <a:r>
              <a:rPr lang="en-CA" sz="1200" dirty="0"/>
              <a:t>RMSE : 0.0993</a:t>
            </a:r>
          </a:p>
        </p:txBody>
      </p:sp>
      <p:sp>
        <p:nvSpPr>
          <p:cNvPr id="14" name="Rectangle: Rounded Corners 13">
            <a:extLst>
              <a:ext uri="{FF2B5EF4-FFF2-40B4-BE49-F238E27FC236}">
                <a16:creationId xmlns:a16="http://schemas.microsoft.com/office/drawing/2014/main" id="{F578D8C1-94E7-45BB-9955-21C6F31F6ED9}"/>
              </a:ext>
            </a:extLst>
          </p:cNvPr>
          <p:cNvSpPr/>
          <p:nvPr/>
        </p:nvSpPr>
        <p:spPr>
          <a:xfrm>
            <a:off x="5117372" y="809036"/>
            <a:ext cx="1704543" cy="104753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R-Squared : 68.01%</a:t>
            </a:r>
          </a:p>
          <a:p>
            <a:pPr algn="ctr"/>
            <a:r>
              <a:rPr lang="en-CA" sz="1200" dirty="0"/>
              <a:t>RMSE : 0.1334</a:t>
            </a:r>
          </a:p>
        </p:txBody>
      </p:sp>
      <p:sp>
        <p:nvSpPr>
          <p:cNvPr id="16" name="Rectangle: Rounded Corners 15">
            <a:extLst>
              <a:ext uri="{FF2B5EF4-FFF2-40B4-BE49-F238E27FC236}">
                <a16:creationId xmlns:a16="http://schemas.microsoft.com/office/drawing/2014/main" id="{4F30A195-A7CD-4835-B7F1-61CAD16EB53B}"/>
              </a:ext>
            </a:extLst>
          </p:cNvPr>
          <p:cNvSpPr/>
          <p:nvPr/>
        </p:nvSpPr>
        <p:spPr>
          <a:xfrm>
            <a:off x="5108424" y="5347248"/>
            <a:ext cx="1704543" cy="104753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R-Squared : 95.92%</a:t>
            </a:r>
          </a:p>
          <a:p>
            <a:pPr algn="ctr"/>
            <a:r>
              <a:rPr lang="en-CA" sz="1200" dirty="0"/>
              <a:t>RMSE : 0.0477</a:t>
            </a:r>
          </a:p>
        </p:txBody>
      </p:sp>
    </p:spTree>
    <p:extLst>
      <p:ext uri="{BB962C8B-B14F-4D97-AF65-F5344CB8AC3E}">
        <p14:creationId xmlns:p14="http://schemas.microsoft.com/office/powerpoint/2010/main" val="2980760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6C3D-D740-442D-8E05-7FA499A836C1}"/>
              </a:ext>
            </a:extLst>
          </p:cNvPr>
          <p:cNvSpPr>
            <a:spLocks noGrp="1"/>
          </p:cNvSpPr>
          <p:nvPr>
            <p:ph type="title"/>
          </p:nvPr>
        </p:nvSpPr>
        <p:spPr>
          <a:xfrm>
            <a:off x="-106018" y="1133061"/>
            <a:ext cx="4816430" cy="1546000"/>
          </a:xfrm>
        </p:spPr>
        <p:txBody>
          <a:bodyPr>
            <a:noAutofit/>
          </a:bodyPr>
          <a:lstStyle/>
          <a:p>
            <a:pPr algn="ctr"/>
            <a:r>
              <a:rPr lang="en-CA" sz="4000" b="1" dirty="0"/>
              <a:t>Results</a:t>
            </a:r>
            <a:br>
              <a:rPr lang="en-CA" sz="4000" b="1" dirty="0"/>
            </a:br>
            <a:r>
              <a:rPr lang="en-CA" sz="2400" b="1" dirty="0"/>
              <a:t>&lt;Classification Approach&gt;</a:t>
            </a:r>
            <a:br>
              <a:rPr lang="en-CA" sz="4000" b="1" dirty="0"/>
            </a:br>
            <a:br>
              <a:rPr lang="en-CA" sz="4000" dirty="0"/>
            </a:br>
            <a:endParaRPr lang="en-CA" sz="4000" dirty="0"/>
          </a:p>
        </p:txBody>
      </p:sp>
      <p:sp>
        <p:nvSpPr>
          <p:cNvPr id="4" name="Text Placeholder 3">
            <a:extLst>
              <a:ext uri="{FF2B5EF4-FFF2-40B4-BE49-F238E27FC236}">
                <a16:creationId xmlns:a16="http://schemas.microsoft.com/office/drawing/2014/main" id="{77C772A2-1719-4DB2-B52A-3DEB9EDE685E}"/>
              </a:ext>
            </a:extLst>
          </p:cNvPr>
          <p:cNvSpPr>
            <a:spLocks noGrp="1"/>
          </p:cNvSpPr>
          <p:nvPr>
            <p:ph type="body" sz="half" idx="2"/>
          </p:nvPr>
        </p:nvSpPr>
        <p:spPr>
          <a:xfrm>
            <a:off x="298909" y="1906061"/>
            <a:ext cx="3517567" cy="3697359"/>
          </a:xfrm>
        </p:spPr>
        <p:txBody>
          <a:bodyPr>
            <a:normAutofit/>
          </a:bodyPr>
          <a:lstStyle/>
          <a:p>
            <a:pPr marL="285750" indent="-285750">
              <a:buFontTx/>
              <a:buChar char="-"/>
            </a:pPr>
            <a:r>
              <a:rPr lang="en-CA" sz="2000" dirty="0">
                <a:latin typeface="Times New Roman" panose="02020603050405020304" pitchFamily="18" charset="0"/>
                <a:cs typeface="Times New Roman" panose="02020603050405020304" pitchFamily="18" charset="0"/>
              </a:rPr>
              <a:t>Random Forest Classifier</a:t>
            </a:r>
          </a:p>
          <a:p>
            <a:pPr marL="285750" indent="-285750">
              <a:buFontTx/>
              <a:buChar char="-"/>
            </a:pPr>
            <a:r>
              <a:rPr lang="en-CA" sz="2000" dirty="0">
                <a:latin typeface="Times New Roman" panose="02020603050405020304" pitchFamily="18" charset="0"/>
                <a:cs typeface="Times New Roman" panose="02020603050405020304" pitchFamily="18" charset="0"/>
              </a:rPr>
              <a:t>Gradient Booster</a:t>
            </a:r>
          </a:p>
        </p:txBody>
      </p:sp>
      <p:sp>
        <p:nvSpPr>
          <p:cNvPr id="5" name="Title 2">
            <a:extLst>
              <a:ext uri="{FF2B5EF4-FFF2-40B4-BE49-F238E27FC236}">
                <a16:creationId xmlns:a16="http://schemas.microsoft.com/office/drawing/2014/main" id="{CEB7A092-682E-4FA5-A15C-1BFB6C6706DA}"/>
              </a:ext>
            </a:extLst>
          </p:cNvPr>
          <p:cNvSpPr txBox="1">
            <a:spLocks/>
          </p:cNvSpPr>
          <p:nvPr/>
        </p:nvSpPr>
        <p:spPr>
          <a:xfrm>
            <a:off x="6095998" y="463213"/>
            <a:ext cx="5126184" cy="5174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endParaRPr lang="en-US" sz="3200" b="1" dirty="0">
              <a:solidFill>
                <a:schemeClr val="tx1"/>
              </a:solidFill>
            </a:endParaRPr>
          </a:p>
        </p:txBody>
      </p:sp>
      <p:pic>
        <p:nvPicPr>
          <p:cNvPr id="6" name="Picture 5">
            <a:extLst>
              <a:ext uri="{FF2B5EF4-FFF2-40B4-BE49-F238E27FC236}">
                <a16:creationId xmlns:a16="http://schemas.microsoft.com/office/drawing/2014/main" id="{8AFF7F27-CC2C-4F1C-B834-F8DF066E1139}"/>
              </a:ext>
            </a:extLst>
          </p:cNvPr>
          <p:cNvPicPr>
            <a:picLocks noChangeAspect="1"/>
          </p:cNvPicPr>
          <p:nvPr/>
        </p:nvPicPr>
        <p:blipFill>
          <a:blip r:embed="rId2"/>
          <a:stretch>
            <a:fillRect/>
          </a:stretch>
        </p:blipFill>
        <p:spPr>
          <a:xfrm>
            <a:off x="5400468" y="980661"/>
            <a:ext cx="6272467" cy="2332618"/>
          </a:xfrm>
          <a:prstGeom prst="rect">
            <a:avLst/>
          </a:prstGeom>
        </p:spPr>
      </p:pic>
      <p:sp>
        <p:nvSpPr>
          <p:cNvPr id="8" name="Rectangle: Rounded Corners 7">
            <a:extLst>
              <a:ext uri="{FF2B5EF4-FFF2-40B4-BE49-F238E27FC236}">
                <a16:creationId xmlns:a16="http://schemas.microsoft.com/office/drawing/2014/main" id="{9A206776-BEA9-4043-B9ED-44860CB0041F}"/>
              </a:ext>
            </a:extLst>
          </p:cNvPr>
          <p:cNvSpPr/>
          <p:nvPr/>
        </p:nvSpPr>
        <p:spPr>
          <a:xfrm>
            <a:off x="4833165" y="291475"/>
            <a:ext cx="7282805" cy="573979"/>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t>RF Classifier</a:t>
            </a:r>
          </a:p>
        </p:txBody>
      </p:sp>
      <p:sp>
        <p:nvSpPr>
          <p:cNvPr id="10" name="Rectangle: Rounded Corners 9">
            <a:extLst>
              <a:ext uri="{FF2B5EF4-FFF2-40B4-BE49-F238E27FC236}">
                <a16:creationId xmlns:a16="http://schemas.microsoft.com/office/drawing/2014/main" id="{72FB6A26-7B97-47B9-9704-B96EB326FA91}"/>
              </a:ext>
            </a:extLst>
          </p:cNvPr>
          <p:cNvSpPr/>
          <p:nvPr/>
        </p:nvSpPr>
        <p:spPr>
          <a:xfrm>
            <a:off x="4833164" y="3754740"/>
            <a:ext cx="7282805" cy="59617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t>Gradient Booster</a:t>
            </a:r>
          </a:p>
        </p:txBody>
      </p:sp>
      <p:pic>
        <p:nvPicPr>
          <p:cNvPr id="12" name="Picture 11">
            <a:extLst>
              <a:ext uri="{FF2B5EF4-FFF2-40B4-BE49-F238E27FC236}">
                <a16:creationId xmlns:a16="http://schemas.microsoft.com/office/drawing/2014/main" id="{3B2A146F-C143-417F-8A94-99D06E63587B}"/>
              </a:ext>
            </a:extLst>
          </p:cNvPr>
          <p:cNvPicPr>
            <a:picLocks noChangeAspect="1"/>
          </p:cNvPicPr>
          <p:nvPr/>
        </p:nvPicPr>
        <p:blipFill>
          <a:blip r:embed="rId3"/>
          <a:stretch>
            <a:fillRect/>
          </a:stretch>
        </p:blipFill>
        <p:spPr>
          <a:xfrm>
            <a:off x="5658119" y="4426226"/>
            <a:ext cx="5845644" cy="2246243"/>
          </a:xfrm>
          <a:prstGeom prst="rect">
            <a:avLst/>
          </a:prstGeom>
        </p:spPr>
      </p:pic>
      <p:sp>
        <p:nvSpPr>
          <p:cNvPr id="3" name="Rectangle: Rounded Corners 2">
            <a:extLst>
              <a:ext uri="{FF2B5EF4-FFF2-40B4-BE49-F238E27FC236}">
                <a16:creationId xmlns:a16="http://schemas.microsoft.com/office/drawing/2014/main" id="{3396D9A3-66CF-4A5D-83F9-F67F7096A242}"/>
              </a:ext>
            </a:extLst>
          </p:cNvPr>
          <p:cNvSpPr/>
          <p:nvPr/>
        </p:nvSpPr>
        <p:spPr>
          <a:xfrm>
            <a:off x="9753600" y="2449550"/>
            <a:ext cx="636104" cy="29367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902B5FBD-CDA3-4BEF-87C0-73610DC1FC7B}"/>
              </a:ext>
            </a:extLst>
          </p:cNvPr>
          <p:cNvSpPr/>
          <p:nvPr/>
        </p:nvSpPr>
        <p:spPr>
          <a:xfrm>
            <a:off x="9780104" y="5796764"/>
            <a:ext cx="636104" cy="29367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9354582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30DC66C4-6C3F-45ED-A950-A55681BAC970}"/>
              </a:ext>
            </a:extLst>
          </p:cNvPr>
          <p:cNvSpPr txBox="1">
            <a:spLocks/>
          </p:cNvSpPr>
          <p:nvPr/>
        </p:nvSpPr>
        <p:spPr>
          <a:xfrm>
            <a:off x="5767754" y="1243259"/>
            <a:ext cx="5897218" cy="507449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spc="600">
                <a:solidFill>
                  <a:schemeClr val="tx1">
                    <a:tint val="75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CA" dirty="0"/>
          </a:p>
        </p:txBody>
      </p:sp>
      <p:sp>
        <p:nvSpPr>
          <p:cNvPr id="12" name="Title 7">
            <a:extLst>
              <a:ext uri="{FF2B5EF4-FFF2-40B4-BE49-F238E27FC236}">
                <a16:creationId xmlns:a16="http://schemas.microsoft.com/office/drawing/2014/main" id="{71520384-A28C-4951-BA9F-337FAB2E7F09}"/>
              </a:ext>
            </a:extLst>
          </p:cNvPr>
          <p:cNvSpPr txBox="1">
            <a:spLocks/>
          </p:cNvSpPr>
          <p:nvPr/>
        </p:nvSpPr>
        <p:spPr>
          <a:xfrm>
            <a:off x="160420" y="224589"/>
            <a:ext cx="4291264" cy="122722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2000" b="1" dirty="0">
                <a:solidFill>
                  <a:schemeClr val="bg1"/>
                </a:solidFill>
              </a:rPr>
              <a:t>Limitations during data preparation and model training</a:t>
            </a:r>
          </a:p>
        </p:txBody>
      </p:sp>
      <p:sp>
        <p:nvSpPr>
          <p:cNvPr id="5" name="Content Placeholder 2">
            <a:extLst>
              <a:ext uri="{FF2B5EF4-FFF2-40B4-BE49-F238E27FC236}">
                <a16:creationId xmlns:a16="http://schemas.microsoft.com/office/drawing/2014/main" id="{9396B28C-E282-4965-8115-657015BD3054}"/>
              </a:ext>
            </a:extLst>
          </p:cNvPr>
          <p:cNvSpPr>
            <a:spLocks noGrp="1"/>
          </p:cNvSpPr>
          <p:nvPr>
            <p:ph idx="1"/>
          </p:nvPr>
        </p:nvSpPr>
        <p:spPr>
          <a:xfrm>
            <a:off x="4876800" y="160421"/>
            <a:ext cx="6788172" cy="6529137"/>
          </a:xfrm>
        </p:spPr>
        <p:txBody>
          <a:bodyPr>
            <a:normAutofit/>
          </a:bodyPr>
          <a:lstStyle/>
          <a:p>
            <a:pPr>
              <a:lnSpc>
                <a:spcPct val="100000"/>
              </a:lnSpc>
            </a:pPr>
            <a:r>
              <a:rPr lang="en-CA" sz="1800" b="1" dirty="0">
                <a:solidFill>
                  <a:schemeClr val="tx1"/>
                </a:solidFill>
                <a:latin typeface="+mj-lt"/>
                <a:cs typeface="Times New Roman" panose="02020603050405020304" pitchFamily="18" charset="0"/>
              </a:rPr>
              <a:t>Data Availability Challenges:</a:t>
            </a:r>
          </a:p>
          <a:p>
            <a:pPr>
              <a:lnSpc>
                <a:spcPct val="100000"/>
              </a:lnSpc>
            </a:pPr>
            <a:r>
              <a:rPr lang="en-IN" sz="1600" b="1" dirty="0">
                <a:latin typeface="+mj-lt"/>
              </a:rPr>
              <a:t>High Noise-to-Signal Ratio:</a:t>
            </a:r>
            <a:r>
              <a:rPr lang="en-CA" sz="1800" b="1" dirty="0">
                <a:solidFill>
                  <a:schemeClr val="tx1"/>
                </a:solidFill>
                <a:latin typeface="+mj-lt"/>
                <a:cs typeface="Times New Roman" panose="02020603050405020304" pitchFamily="18" charset="0"/>
              </a:rPr>
              <a:t> </a:t>
            </a:r>
            <a:r>
              <a:rPr lang="en-GB" sz="1600" dirty="0">
                <a:latin typeface="+mj-lt"/>
              </a:rPr>
              <a:t>Social media data, especially from Twitter, contains a lot of noise which can affect the reliability of sentiment analysis.</a:t>
            </a:r>
          </a:p>
          <a:p>
            <a:pPr>
              <a:lnSpc>
                <a:spcPct val="100000"/>
              </a:lnSpc>
            </a:pPr>
            <a:r>
              <a:rPr lang="en-IN" sz="1600" b="1" dirty="0">
                <a:latin typeface="+mj-lt"/>
              </a:rPr>
              <a:t>API Limitations:</a:t>
            </a:r>
            <a:r>
              <a:rPr lang="en-GB" sz="1600" dirty="0">
                <a:latin typeface="+mj-lt"/>
              </a:rPr>
              <a:t> Twitter API restrictions can limit the amount of data that can be collected and analysed, potentially biasing the dataset.</a:t>
            </a:r>
          </a:p>
          <a:p>
            <a:pPr>
              <a:lnSpc>
                <a:spcPct val="100000"/>
              </a:lnSpc>
            </a:pPr>
            <a:r>
              <a:rPr lang="en-IN" sz="1600" b="1" dirty="0">
                <a:latin typeface="+mj-lt"/>
              </a:rPr>
              <a:t>Historical Data Gaps:</a:t>
            </a:r>
            <a:r>
              <a:rPr lang="en-GB" sz="1600" b="1" dirty="0">
                <a:latin typeface="+mj-lt"/>
              </a:rPr>
              <a:t> </a:t>
            </a:r>
            <a:r>
              <a:rPr lang="en-GB" sz="1600" dirty="0">
                <a:latin typeface="+mj-lt"/>
              </a:rPr>
              <a:t>Incomplete or inconsistent historical stock data and tweet data alignment may impact the accuracy of the predictions.</a:t>
            </a:r>
          </a:p>
          <a:p>
            <a:pPr>
              <a:lnSpc>
                <a:spcPct val="100000"/>
              </a:lnSpc>
            </a:pPr>
            <a:r>
              <a:rPr lang="en-CA" sz="1800" b="1" dirty="0">
                <a:solidFill>
                  <a:schemeClr val="tx1"/>
                </a:solidFill>
                <a:latin typeface="+mj-lt"/>
                <a:cs typeface="Times New Roman" panose="02020603050405020304" pitchFamily="18" charset="0"/>
              </a:rPr>
              <a:t>Sentiment analysis Challenges:</a:t>
            </a:r>
          </a:p>
          <a:p>
            <a:pPr>
              <a:lnSpc>
                <a:spcPct val="100000"/>
              </a:lnSpc>
            </a:pPr>
            <a:r>
              <a:rPr lang="en-IN" sz="1600" b="1" dirty="0">
                <a:latin typeface="Bookman Old Style" panose="02050604050505020204" pitchFamily="18" charset="0"/>
              </a:rPr>
              <a:t>Context and Nuance</a:t>
            </a:r>
            <a:r>
              <a:rPr lang="en-CA" sz="1800" b="1" dirty="0">
                <a:solidFill>
                  <a:schemeClr val="tx1"/>
                </a:solidFill>
                <a:latin typeface="Bookman Old Style" panose="02050604050505020204" pitchFamily="18" charset="0"/>
                <a:cs typeface="Times New Roman" panose="02020603050405020304" pitchFamily="18" charset="0"/>
              </a:rPr>
              <a:t>: </a:t>
            </a:r>
            <a:r>
              <a:rPr lang="en-GB" sz="1600" dirty="0">
                <a:latin typeface="Bookman Old Style" panose="02050604050505020204" pitchFamily="18" charset="0"/>
              </a:rPr>
              <a:t>Simple lexicon-based sentiment analysis methods may miss the context and subtle nuances in language, such as sarcasm or slang.</a:t>
            </a:r>
          </a:p>
          <a:p>
            <a:pPr>
              <a:lnSpc>
                <a:spcPct val="100000"/>
              </a:lnSpc>
            </a:pPr>
            <a:r>
              <a:rPr lang="en-IN" sz="1800" b="1" dirty="0">
                <a:latin typeface="Bookman Old Style" panose="02050604050505020204" pitchFamily="18" charset="0"/>
              </a:rPr>
              <a:t>Model Complexity and Performance</a:t>
            </a:r>
            <a:r>
              <a:rPr lang="en-CA" sz="1800" b="1" dirty="0">
                <a:solidFill>
                  <a:schemeClr val="tx1"/>
                </a:solidFill>
                <a:latin typeface="Bookman Old Style" panose="02050604050505020204" pitchFamily="18" charset="0"/>
                <a:cs typeface="Times New Roman" panose="02020603050405020304" pitchFamily="18" charset="0"/>
              </a:rPr>
              <a:t>:</a:t>
            </a:r>
          </a:p>
          <a:p>
            <a:pPr>
              <a:lnSpc>
                <a:spcPct val="100000"/>
              </a:lnSpc>
            </a:pPr>
            <a:r>
              <a:rPr lang="en-IN" sz="1600" b="1" dirty="0">
                <a:latin typeface="Bookman Old Style" panose="02050604050505020204" pitchFamily="18" charset="0"/>
              </a:rPr>
              <a:t>Overfitting</a:t>
            </a:r>
            <a:r>
              <a:rPr lang="en-CA" sz="1800" b="1" dirty="0">
                <a:solidFill>
                  <a:schemeClr val="tx1"/>
                </a:solidFill>
                <a:latin typeface="Bookman Old Style" panose="02050604050505020204" pitchFamily="18" charset="0"/>
                <a:cs typeface="Times New Roman" panose="02020603050405020304" pitchFamily="18" charset="0"/>
              </a:rPr>
              <a:t>: </a:t>
            </a:r>
            <a:r>
              <a:rPr lang="en-GB" sz="1600" dirty="0">
                <a:latin typeface="Bookman Old Style" panose="02050604050505020204" pitchFamily="18" charset="0"/>
              </a:rPr>
              <a:t>Complex models like LSTM and XGBoost are prone to overfitting, especially with a high-dimensional dataset, potentially reducing their generalizability.</a:t>
            </a:r>
            <a:endParaRPr lang="en-CA" sz="1800" b="1" dirty="0">
              <a:solidFill>
                <a:schemeClr val="tx1"/>
              </a:solidFill>
              <a:latin typeface="Bookman Old Style" panose="02050604050505020204" pitchFamily="18" charset="0"/>
              <a:cs typeface="Times New Roman" panose="02020603050405020304" pitchFamily="18" charset="0"/>
            </a:endParaRPr>
          </a:p>
          <a:p>
            <a:pPr>
              <a:lnSpc>
                <a:spcPct val="100000"/>
              </a:lnSpc>
            </a:pPr>
            <a:endParaRPr lang="en-CA" sz="1800" b="1" dirty="0">
              <a:solidFill>
                <a:schemeClr val="tx1"/>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151820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7">
            <a:extLst>
              <a:ext uri="{FF2B5EF4-FFF2-40B4-BE49-F238E27FC236}">
                <a16:creationId xmlns:a16="http://schemas.microsoft.com/office/drawing/2014/main" id="{71520384-A28C-4951-BA9F-337FAB2E7F09}"/>
              </a:ext>
            </a:extLst>
          </p:cNvPr>
          <p:cNvSpPr txBox="1">
            <a:spLocks/>
          </p:cNvSpPr>
          <p:nvPr/>
        </p:nvSpPr>
        <p:spPr>
          <a:xfrm>
            <a:off x="5690481" y="105567"/>
            <a:ext cx="6043246" cy="5755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3200" b="1" dirty="0">
                <a:solidFill>
                  <a:schemeClr val="tx1"/>
                </a:solidFill>
              </a:rPr>
              <a:t>Conclusion</a:t>
            </a:r>
          </a:p>
        </p:txBody>
      </p:sp>
      <p:pic>
        <p:nvPicPr>
          <p:cNvPr id="4" name="Picture 2">
            <a:extLst>
              <a:ext uri="{FF2B5EF4-FFF2-40B4-BE49-F238E27FC236}">
                <a16:creationId xmlns:a16="http://schemas.microsoft.com/office/drawing/2014/main" id="{BEFADC68-FF50-4853-91FC-0A5C4CD38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246" y="859782"/>
            <a:ext cx="5897218" cy="2205998"/>
          </a:xfrm>
          <a:prstGeom prst="rect">
            <a:avLst/>
          </a:prstGeom>
          <a:noFill/>
          <a:extLst>
            <a:ext uri="{909E8E84-426E-40DD-AFC4-6F175D3DCCD1}">
              <a14:hiddenFill xmlns:a14="http://schemas.microsoft.com/office/drawing/2010/main">
                <a:solidFill>
                  <a:srgbClr val="FFFFFF"/>
                </a:solidFill>
              </a14:hiddenFill>
            </a:ext>
          </a:extLst>
        </p:spPr>
      </p:pic>
      <p:sp>
        <p:nvSpPr>
          <p:cNvPr id="9" name="Cross 8">
            <a:extLst>
              <a:ext uri="{FF2B5EF4-FFF2-40B4-BE49-F238E27FC236}">
                <a16:creationId xmlns:a16="http://schemas.microsoft.com/office/drawing/2014/main" id="{6C30F640-9CF5-4554-B934-C3D78AEEB207}"/>
              </a:ext>
            </a:extLst>
          </p:cNvPr>
          <p:cNvSpPr/>
          <p:nvPr/>
        </p:nvSpPr>
        <p:spPr>
          <a:xfrm rot="18841502">
            <a:off x="9338640" y="1236392"/>
            <a:ext cx="1837424" cy="1861975"/>
          </a:xfrm>
          <a:prstGeom prst="plus">
            <a:avLst>
              <a:gd name="adj" fmla="val 44837"/>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Shape 9">
            <a:extLst>
              <a:ext uri="{FF2B5EF4-FFF2-40B4-BE49-F238E27FC236}">
                <a16:creationId xmlns:a16="http://schemas.microsoft.com/office/drawing/2014/main" id="{DD397B94-11FD-488F-B6D8-E139E639A2E5}"/>
              </a:ext>
            </a:extLst>
          </p:cNvPr>
          <p:cNvSpPr/>
          <p:nvPr/>
        </p:nvSpPr>
        <p:spPr>
          <a:xfrm rot="19362530">
            <a:off x="6034893" y="1659075"/>
            <a:ext cx="1858046" cy="607413"/>
          </a:xfrm>
          <a:prstGeom prst="corner">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5469246" y="3407528"/>
            <a:ext cx="6096000" cy="3416320"/>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regression approach turned out to be a better approach for predicting apple stock price as opposed to the classification approach.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shows that there is evidence of dependence between stock price and twitter sentiment.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this needs to be further investigated to accurately forecast a connection between social media and market behavior.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this research the final outcome is regression approach is better for estimating stock market trends in that XGboosting performs better than other regression models. </a:t>
            </a:r>
          </a:p>
          <a:p>
            <a:endParaRPr lang="en-US" dirty="0">
              <a:latin typeface="Times New Roman" panose="02020603050405020304" pitchFamily="18" charset="0"/>
              <a:cs typeface="Times New Roman" panose="02020603050405020304" pitchFamily="18" charset="0"/>
            </a:endParaRPr>
          </a:p>
        </p:txBody>
      </p:sp>
      <p:pic>
        <p:nvPicPr>
          <p:cNvPr id="1026" name="Picture 2" descr="4,405 Chart Wallpaper Photos - Free &amp; Royalty-Free Stock Photos from  Dreamstime">
            <a:extLst>
              <a:ext uri="{FF2B5EF4-FFF2-40B4-BE49-F238E27FC236}">
                <a16:creationId xmlns:a16="http://schemas.microsoft.com/office/drawing/2014/main" id="{652E7717-AE83-49EF-993F-5BC2D8403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6117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9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022902-B638-BADD-8911-D13BF8AEAA8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4652211" cy="6858000"/>
          </a:xfrm>
        </p:spPr>
      </p:pic>
      <p:sp>
        <p:nvSpPr>
          <p:cNvPr id="8" name="TextBox 7">
            <a:extLst>
              <a:ext uri="{FF2B5EF4-FFF2-40B4-BE49-F238E27FC236}">
                <a16:creationId xmlns:a16="http://schemas.microsoft.com/office/drawing/2014/main" id="{393EC96A-81B7-D335-B871-B715E6DD4D4B}"/>
              </a:ext>
            </a:extLst>
          </p:cNvPr>
          <p:cNvSpPr txBox="1"/>
          <p:nvPr/>
        </p:nvSpPr>
        <p:spPr>
          <a:xfrm>
            <a:off x="4820653" y="367436"/>
            <a:ext cx="1946367" cy="400110"/>
          </a:xfrm>
          <a:prstGeom prst="rect">
            <a:avLst/>
          </a:prstGeom>
          <a:noFill/>
        </p:spPr>
        <p:txBody>
          <a:bodyPr wrap="none" rtlCol="0">
            <a:spAutoFit/>
          </a:bodyPr>
          <a:lstStyle/>
          <a:p>
            <a:r>
              <a:rPr lang="en-IN" sz="2000" b="1" dirty="0">
                <a:latin typeface="+mj-lt"/>
              </a:rPr>
              <a:t>Future Work:</a:t>
            </a:r>
          </a:p>
        </p:txBody>
      </p:sp>
      <p:sp>
        <p:nvSpPr>
          <p:cNvPr id="9" name="TextBox 8">
            <a:extLst>
              <a:ext uri="{FF2B5EF4-FFF2-40B4-BE49-F238E27FC236}">
                <a16:creationId xmlns:a16="http://schemas.microsoft.com/office/drawing/2014/main" id="{193CCF38-61F6-8CFA-CC62-7506E52FDB75}"/>
              </a:ext>
            </a:extLst>
          </p:cNvPr>
          <p:cNvSpPr txBox="1"/>
          <p:nvPr/>
        </p:nvSpPr>
        <p:spPr>
          <a:xfrm>
            <a:off x="4820653" y="858253"/>
            <a:ext cx="7010400" cy="563231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Bookman Old Style" panose="02050604050505020204" pitchFamily="18" charset="0"/>
              </a:rPr>
              <a:t>Develop and incorporate more sophisticated natural language processing models that can better understand context, sarcasm, and evolving language on social media.</a:t>
            </a:r>
          </a:p>
          <a:p>
            <a:pPr marL="285750" indent="-285750">
              <a:buFont typeface="Arial" panose="020B0604020202020204" pitchFamily="34" charset="0"/>
              <a:buChar char="•"/>
            </a:pPr>
            <a:endParaRPr lang="en-GB" dirty="0">
              <a:latin typeface="Bookman Old Style" panose="02050604050505020204" pitchFamily="18" charset="0"/>
            </a:endParaRPr>
          </a:p>
          <a:p>
            <a:pPr marL="285750" indent="-285750">
              <a:buFont typeface="Arial" panose="020B0604020202020204" pitchFamily="34" charset="0"/>
              <a:buChar char="•"/>
            </a:pPr>
            <a:r>
              <a:rPr lang="en-GB" dirty="0">
                <a:latin typeface="Bookman Old Style" panose="02050604050505020204" pitchFamily="18" charset="0"/>
              </a:rPr>
              <a:t>Implement context-aware sentiment analysis methods to improve the accuracy of sentiment detection, especially for financial jargon and company-specific events.</a:t>
            </a:r>
          </a:p>
          <a:p>
            <a:pPr marL="285750" indent="-285750">
              <a:buFont typeface="Arial" panose="020B0604020202020204" pitchFamily="34" charset="0"/>
              <a:buChar char="•"/>
            </a:pPr>
            <a:endParaRPr lang="en-GB" dirty="0">
              <a:latin typeface="Bookman Old Style" panose="02050604050505020204" pitchFamily="18" charset="0"/>
            </a:endParaRPr>
          </a:p>
          <a:p>
            <a:pPr marL="285750" indent="-285750">
              <a:buFont typeface="Arial" panose="020B0604020202020204" pitchFamily="34" charset="0"/>
              <a:buChar char="•"/>
            </a:pPr>
            <a:r>
              <a:rPr lang="en-GB" dirty="0">
                <a:latin typeface="Bookman Old Style" panose="02050604050505020204" pitchFamily="18" charset="0"/>
              </a:rPr>
              <a:t>Extend data collection to include other social media platforms like Facebook, Reddit, and financial news forums to capture a broader spectrum of public sentiment.</a:t>
            </a:r>
          </a:p>
          <a:p>
            <a:pPr marL="285750" indent="-285750">
              <a:buFont typeface="Arial" panose="020B0604020202020204" pitchFamily="34" charset="0"/>
              <a:buChar char="•"/>
            </a:pPr>
            <a:endParaRPr lang="en-GB" dirty="0">
              <a:latin typeface="Bookman Old Style" panose="02050604050505020204" pitchFamily="18" charset="0"/>
            </a:endParaRPr>
          </a:p>
          <a:p>
            <a:pPr marL="285750" indent="-285750">
              <a:buFont typeface="Arial" panose="020B0604020202020204" pitchFamily="34" charset="0"/>
              <a:buChar char="•"/>
            </a:pPr>
            <a:r>
              <a:rPr lang="en-GB" dirty="0">
                <a:latin typeface="Bookman Old Style" panose="02050604050505020204" pitchFamily="18" charset="0"/>
              </a:rPr>
              <a:t>Apply advanced data cleaning and noise reduction techniques to filter out irrelevant or misleading information from social media data.</a:t>
            </a:r>
          </a:p>
          <a:p>
            <a:pPr marL="285750" indent="-285750">
              <a:buFont typeface="Arial" panose="020B0604020202020204" pitchFamily="34" charset="0"/>
              <a:buChar char="•"/>
            </a:pPr>
            <a:endParaRPr lang="en-GB" dirty="0">
              <a:latin typeface="Bookman Old Style" panose="02050604050505020204" pitchFamily="18" charset="0"/>
            </a:endParaRPr>
          </a:p>
          <a:p>
            <a:pPr marL="285750" indent="-285750">
              <a:buFont typeface="Arial" panose="020B0604020202020204" pitchFamily="34" charset="0"/>
              <a:buChar char="•"/>
            </a:pPr>
            <a:r>
              <a:rPr lang="en-GB" dirty="0">
                <a:latin typeface="Bookman Old Style" panose="02050604050505020204" pitchFamily="18" charset="0"/>
              </a:rPr>
              <a:t>Improve methods for aligning social media data with financial market events and trading days to ensure accurate temporal synchronization.</a:t>
            </a:r>
            <a:endParaRPr lang="en-IN" dirty="0">
              <a:latin typeface="Bookman Old Style" panose="02050604050505020204" pitchFamily="18" charset="0"/>
            </a:endParaRPr>
          </a:p>
        </p:txBody>
      </p:sp>
    </p:spTree>
    <p:extLst>
      <p:ext uri="{BB962C8B-B14F-4D97-AF65-F5344CB8AC3E}">
        <p14:creationId xmlns:p14="http://schemas.microsoft.com/office/powerpoint/2010/main" val="95929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30DC66C4-6C3F-45ED-A950-A55681BAC970}"/>
              </a:ext>
            </a:extLst>
          </p:cNvPr>
          <p:cNvSpPr txBox="1">
            <a:spLocks/>
          </p:cNvSpPr>
          <p:nvPr/>
        </p:nvSpPr>
        <p:spPr>
          <a:xfrm>
            <a:off x="5767754" y="1243259"/>
            <a:ext cx="5897218" cy="507449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spc="600">
                <a:solidFill>
                  <a:schemeClr val="tx1">
                    <a:tint val="75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CA" dirty="0"/>
          </a:p>
        </p:txBody>
      </p:sp>
      <p:sp>
        <p:nvSpPr>
          <p:cNvPr id="12" name="Title 7">
            <a:extLst>
              <a:ext uri="{FF2B5EF4-FFF2-40B4-BE49-F238E27FC236}">
                <a16:creationId xmlns:a16="http://schemas.microsoft.com/office/drawing/2014/main" id="{71520384-A28C-4951-BA9F-337FAB2E7F09}"/>
              </a:ext>
            </a:extLst>
          </p:cNvPr>
          <p:cNvSpPr txBox="1">
            <a:spLocks/>
          </p:cNvSpPr>
          <p:nvPr/>
        </p:nvSpPr>
        <p:spPr>
          <a:xfrm>
            <a:off x="4651513" y="200528"/>
            <a:ext cx="2678414" cy="30480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2000" b="1" dirty="0">
                <a:solidFill>
                  <a:schemeClr val="tx1"/>
                </a:solidFill>
              </a:rPr>
              <a:t>References</a:t>
            </a:r>
          </a:p>
        </p:txBody>
      </p:sp>
      <p:pic>
        <p:nvPicPr>
          <p:cNvPr id="3076" name="Picture 4" descr="Stock Market Best Wallpaper 23327 - Baltana">
            <a:extLst>
              <a:ext uri="{FF2B5EF4-FFF2-40B4-BE49-F238E27FC236}">
                <a16:creationId xmlns:a16="http://schemas.microsoft.com/office/drawing/2014/main" id="{B116C570-D605-48B2-8D07-C451B02BA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15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36581D-3814-674B-FAA1-6B891DB9DF4B}"/>
              </a:ext>
            </a:extLst>
          </p:cNvPr>
          <p:cNvSpPr txBox="1"/>
          <p:nvPr/>
        </p:nvSpPr>
        <p:spPr>
          <a:xfrm>
            <a:off x="4651513" y="540243"/>
            <a:ext cx="7251031" cy="5937523"/>
          </a:xfrm>
          <a:prstGeom prst="rect">
            <a:avLst/>
          </a:prstGeom>
          <a:noFill/>
        </p:spPr>
        <p:txBody>
          <a:bodyPr wrap="square" rtlCol="0">
            <a:spAutoFit/>
          </a:bodyPr>
          <a:lstStyle/>
          <a:p>
            <a:pPr>
              <a:spcBef>
                <a:spcPts val="103"/>
              </a:spcBef>
              <a:spcAft>
                <a:spcPts val="103"/>
              </a:spcAft>
            </a:pPr>
            <a:r>
              <a:rPr lang="en-GB" sz="1050" dirty="0">
                <a:latin typeface="Bookman Old Style" panose="02050604050505020204" pitchFamily="18" charset="0"/>
              </a:rPr>
              <a:t>[1] J. Bolen, H. Mao, and X. Zeng, “Twitter mood predicts the stock market,” Journal of Computational Science, vol. 2(1), no. 11, pp. 1– 8, 2011.</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[2] X. Zhang, H. Fuehres, and P. A. Gloor, “Predicting stock market indicators through twitter ”</a:t>
            </a:r>
            <a:r>
              <a:rPr lang="en-GB" sz="1050" dirty="0" err="1">
                <a:latin typeface="Bookman Old Style" panose="02050604050505020204" pitchFamily="18" charset="0"/>
              </a:rPr>
              <a:t>i</a:t>
            </a:r>
            <a:r>
              <a:rPr lang="en-GB" sz="1050" dirty="0">
                <a:latin typeface="Bookman Old Style" panose="02050604050505020204" pitchFamily="18" charset="0"/>
              </a:rPr>
              <a:t> hope it is not as bad as I fear”,” Procedia Social and Behavioural Sciences, vol. 26, pp. 55–62, 2011.</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 [3] B. Pang and L. Lee, “Opinion mining and sentiment analysis,” Foundations and Trends® in Information Retrieval, vol. 2(1-2), pp. 1–135, 2008.</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 [4] A. Pak and P. Paroubek, “Twitter as a corpus for sentiment analysis and opinion mining,” In LREc (Vol. 10, No. 2010), 2010. </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[5] A. Giachanou and F. Crestani, “Like it or not: A survey of twitter sentiment analysis methods,” ACM Computing Surveys (CSUR), 49(2), 1-41., 2016. </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[6] L. Breiman, “random forests,” Machine Learning, 45(1), 5-32, 2001.</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[7] S.-H. Hsu, S. Lessmann, M.-C. Sung, T.-S. Ma, and J. E. Johnson, “Bridging the divide in financial market forecasting: machine learners vs. financial economists,” Expert Systems with Applications, 61, 215- 234, 2016. </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[8] T. Chen and C. Guestrin, “Xgboost: A scalable tree boosting system,” In Proceedings of the 22nd ACM SIGKDD International Conference on Knowledge Discovery and Data Mining (pp. 785-794), 2016. </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[9] T. Fischer and C. Krauss, “Deep learning with long short-term memory networks for financial market predictions,” European Journal of Operational Research, 270(2), 654-669, 2018.</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 [10] N. Oliveira, P. Cortez, and N. Areal, “The impact of microblogging data for stock market prediction: Using twitter to predict returns, volatility, trading volume and survey sentiment indices,” Expert Systems with Applications, 73, 125-144, 2017.</a:t>
            </a:r>
          </a:p>
          <a:p>
            <a:pPr>
              <a:spcBef>
                <a:spcPts val="103"/>
              </a:spcBef>
              <a:spcAft>
                <a:spcPts val="103"/>
              </a:spcAft>
            </a:pPr>
            <a:endParaRPr lang="en-GB" sz="1050" dirty="0">
              <a:latin typeface="Bookman Old Style" panose="02050604050505020204" pitchFamily="18" charset="0"/>
            </a:endParaRPr>
          </a:p>
          <a:p>
            <a:pPr>
              <a:spcBef>
                <a:spcPts val="103"/>
              </a:spcBef>
              <a:spcAft>
                <a:spcPts val="103"/>
              </a:spcAft>
            </a:pPr>
            <a:r>
              <a:rPr lang="en-GB" sz="1050" dirty="0">
                <a:latin typeface="Bookman Old Style" panose="02050604050505020204" pitchFamily="18" charset="0"/>
              </a:rPr>
              <a:t> [11] Y. Xu and J. Keelj, “Stock price prediction using deep learning models.” arXiv preprint arXiv:1810.09936., 2018. </a:t>
            </a:r>
            <a:endParaRPr lang="en-IN" sz="1050" dirty="0">
              <a:latin typeface="Bookman Old Style" panose="02050604050505020204" pitchFamily="18" charset="0"/>
            </a:endParaRPr>
          </a:p>
        </p:txBody>
      </p:sp>
    </p:spTree>
    <p:extLst>
      <p:ext uri="{BB962C8B-B14F-4D97-AF65-F5344CB8AC3E}">
        <p14:creationId xmlns:p14="http://schemas.microsoft.com/office/powerpoint/2010/main" val="13941935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8342-9A4A-916F-91F9-E7E344BA22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D58589F-66D2-2253-BA96-99C17109C57B}"/>
              </a:ext>
            </a:extLst>
          </p:cNvPr>
          <p:cNvSpPr>
            <a:spLocks noGrp="1"/>
          </p:cNvSpPr>
          <p:nvPr>
            <p:ph idx="1"/>
          </p:nvPr>
        </p:nvSpPr>
        <p:spPr>
          <a:xfrm>
            <a:off x="5620190" y="2420749"/>
            <a:ext cx="5928344" cy="1244601"/>
          </a:xfrm>
        </p:spPr>
        <p:txBody>
          <a:bodyPr>
            <a:normAutofit/>
          </a:bodyPr>
          <a:lstStyle/>
          <a:p>
            <a:r>
              <a:rPr lang="en-IN" sz="7200" dirty="0">
                <a:solidFill>
                  <a:schemeClr val="tx1"/>
                </a:solidFill>
                <a:latin typeface="Bookman Old Style" panose="02050604050505020204" pitchFamily="18" charset="0"/>
              </a:rPr>
              <a:t>Thank You</a:t>
            </a:r>
          </a:p>
        </p:txBody>
      </p:sp>
      <p:sp>
        <p:nvSpPr>
          <p:cNvPr id="4" name="Text Placeholder 3">
            <a:extLst>
              <a:ext uri="{FF2B5EF4-FFF2-40B4-BE49-F238E27FC236}">
                <a16:creationId xmlns:a16="http://schemas.microsoft.com/office/drawing/2014/main" id="{808B4E77-DBA0-D01C-F31E-7FD44033A9FF}"/>
              </a:ext>
            </a:extLst>
          </p:cNvPr>
          <p:cNvSpPr>
            <a:spLocks noGrp="1"/>
          </p:cNvSpPr>
          <p:nvPr>
            <p:ph type="body" sz="half" idx="2"/>
          </p:nvPr>
        </p:nvSpPr>
        <p:spPr/>
        <p:txBody>
          <a:bodyPr/>
          <a:lstStyle/>
          <a:p>
            <a:endParaRPr lang="en-IN"/>
          </a:p>
        </p:txBody>
      </p:sp>
      <p:pic>
        <p:nvPicPr>
          <p:cNvPr id="5" name="Picture Placeholder 5">
            <a:extLst>
              <a:ext uri="{FF2B5EF4-FFF2-40B4-BE49-F238E27FC236}">
                <a16:creationId xmlns:a16="http://schemas.microsoft.com/office/drawing/2014/main" id="{47AF96BA-A6BD-BD4C-DE0E-5D6EAFBC865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720" b="20720"/>
          <a:stretch>
            <a:fillRect/>
          </a:stretch>
        </p:blipFill>
        <p:spPr>
          <a:xfrm>
            <a:off x="7664" y="2223719"/>
            <a:ext cx="4664920" cy="2372343"/>
          </a:xfrm>
          <a:prstGeom prst="rect">
            <a:avLst/>
          </a:prstGeom>
        </p:spPr>
      </p:pic>
      <p:pic>
        <p:nvPicPr>
          <p:cNvPr id="6" name="Picture 5">
            <a:extLst>
              <a:ext uri="{FF2B5EF4-FFF2-40B4-BE49-F238E27FC236}">
                <a16:creationId xmlns:a16="http://schemas.microsoft.com/office/drawing/2014/main" id="{767F6F88-59BE-FF95-0890-D5FC10E08AA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65" y="0"/>
            <a:ext cx="4664920" cy="2223719"/>
          </a:xfrm>
          <a:prstGeom prst="rect">
            <a:avLst/>
          </a:prstGeom>
        </p:spPr>
      </p:pic>
      <p:pic>
        <p:nvPicPr>
          <p:cNvPr id="7" name="Picture 6">
            <a:extLst>
              <a:ext uri="{FF2B5EF4-FFF2-40B4-BE49-F238E27FC236}">
                <a16:creationId xmlns:a16="http://schemas.microsoft.com/office/drawing/2014/main" id="{FACE7A7F-7EC5-312B-DBA9-3ECB7E1BDB0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65" y="4596062"/>
            <a:ext cx="4664920" cy="2261938"/>
          </a:xfrm>
          <a:prstGeom prst="rect">
            <a:avLst/>
          </a:prstGeom>
        </p:spPr>
      </p:pic>
    </p:spTree>
    <p:extLst>
      <p:ext uri="{BB962C8B-B14F-4D97-AF65-F5344CB8AC3E}">
        <p14:creationId xmlns:p14="http://schemas.microsoft.com/office/powerpoint/2010/main" val="238023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6CBDD581-2A66-4583-A120-EEC50F0BE572}"/>
              </a:ext>
            </a:extLst>
          </p:cNvPr>
          <p:cNvSpPr txBox="1">
            <a:spLocks/>
          </p:cNvSpPr>
          <p:nvPr/>
        </p:nvSpPr>
        <p:spPr>
          <a:xfrm>
            <a:off x="4884846" y="173572"/>
            <a:ext cx="7225146" cy="696020"/>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r>
              <a:rPr lang="en-US" sz="2000" b="1" dirty="0"/>
              <a:t>Introduction and Background</a:t>
            </a:r>
          </a:p>
        </p:txBody>
      </p:sp>
      <p:sp>
        <p:nvSpPr>
          <p:cNvPr id="8" name="Text Placeholder 3">
            <a:extLst>
              <a:ext uri="{FF2B5EF4-FFF2-40B4-BE49-F238E27FC236}">
                <a16:creationId xmlns:a16="http://schemas.microsoft.com/office/drawing/2014/main" id="{FCFD105C-41E5-4774-AFD5-E1000D5FF6BF}"/>
              </a:ext>
            </a:extLst>
          </p:cNvPr>
          <p:cNvSpPr txBox="1">
            <a:spLocks/>
          </p:cNvSpPr>
          <p:nvPr/>
        </p:nvSpPr>
        <p:spPr>
          <a:xfrm>
            <a:off x="5535558" y="1191073"/>
            <a:ext cx="5897218" cy="177089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spc="600">
                <a:solidFill>
                  <a:schemeClr val="tx1">
                    <a:tint val="75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spcBef>
                <a:spcPts val="0"/>
              </a:spcBef>
            </a:pPr>
            <a:endParaRPr lang="en-CA" sz="3200" spc="0" dirty="0">
              <a:solidFill>
                <a:schemeClr val="tx1"/>
              </a:solidFill>
              <a:latin typeface="Times New Roman" panose="02020603050405020304" pitchFamily="18" charset="0"/>
              <a:cs typeface="Times New Roman" panose="02020603050405020304" pitchFamily="18" charset="0"/>
            </a:endParaRPr>
          </a:p>
        </p:txBody>
      </p:sp>
      <p:sp>
        <p:nvSpPr>
          <p:cNvPr id="9" name="Text Placeholder 3">
            <a:extLst>
              <a:ext uri="{FF2B5EF4-FFF2-40B4-BE49-F238E27FC236}">
                <a16:creationId xmlns:a16="http://schemas.microsoft.com/office/drawing/2014/main" id="{908F81B3-793B-48A0-92EA-E4890C09F419}"/>
              </a:ext>
            </a:extLst>
          </p:cNvPr>
          <p:cNvSpPr txBox="1">
            <a:spLocks/>
          </p:cNvSpPr>
          <p:nvPr/>
        </p:nvSpPr>
        <p:spPr>
          <a:xfrm>
            <a:off x="4876825" y="5032833"/>
            <a:ext cx="6946207" cy="150254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spc="600">
                <a:solidFill>
                  <a:schemeClr val="tx1">
                    <a:tint val="75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3200" spc="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A1B048-DA8C-460A-D03F-A43C1444CCE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
            <a:ext cx="4627083" cy="6858000"/>
          </a:xfrm>
          <a:prstGeom prst="rect">
            <a:avLst/>
          </a:prstGeom>
        </p:spPr>
      </p:pic>
      <p:sp>
        <p:nvSpPr>
          <p:cNvPr id="10" name="TextBox 9">
            <a:extLst>
              <a:ext uri="{FF2B5EF4-FFF2-40B4-BE49-F238E27FC236}">
                <a16:creationId xmlns:a16="http://schemas.microsoft.com/office/drawing/2014/main" id="{7703D901-8C2F-5347-B260-ED59222B6672}"/>
              </a:ext>
            </a:extLst>
          </p:cNvPr>
          <p:cNvSpPr txBox="1"/>
          <p:nvPr/>
        </p:nvSpPr>
        <p:spPr>
          <a:xfrm>
            <a:off x="4884846" y="869592"/>
            <a:ext cx="6946207" cy="397031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mj-lt"/>
              </a:rPr>
              <a:t>Predicting stock prices is challenging due to various factors influencing market movements.</a:t>
            </a:r>
            <a:br>
              <a:rPr lang="en-GB" dirty="0">
                <a:latin typeface="+mj-lt"/>
              </a:rPr>
            </a:br>
            <a:endParaRPr lang="en-GB" dirty="0">
              <a:latin typeface="+mj-lt"/>
            </a:endParaRPr>
          </a:p>
          <a:p>
            <a:pPr marL="285750" indent="-285750">
              <a:buFont typeface="Arial" panose="020B0604020202020204" pitchFamily="34" charset="0"/>
              <a:buChar char="•"/>
            </a:pPr>
            <a:r>
              <a:rPr lang="en-GB" dirty="0">
                <a:latin typeface="+mj-lt"/>
              </a:rPr>
              <a:t>Social media, particularly Twitter, provides real-time insights into public sentiment, impacting investor behaviour and stock prices.</a:t>
            </a:r>
            <a:br>
              <a:rPr lang="en-GB" dirty="0">
                <a:latin typeface="+mj-lt"/>
              </a:rPr>
            </a:br>
            <a:endParaRPr lang="en-GB" dirty="0">
              <a:latin typeface="+mj-lt"/>
            </a:endParaRPr>
          </a:p>
          <a:p>
            <a:pPr marL="285750" indent="-285750">
              <a:buFont typeface="Arial" panose="020B0604020202020204" pitchFamily="34" charset="0"/>
              <a:buChar char="•"/>
            </a:pPr>
            <a:r>
              <a:rPr lang="en-GB" dirty="0">
                <a:latin typeface="+mj-lt"/>
              </a:rPr>
              <a:t>Traditional models rely on historical data and economic indicators for stock predictions.</a:t>
            </a:r>
          </a:p>
          <a:p>
            <a:endParaRPr lang="en-GB" dirty="0">
              <a:latin typeface="+mj-lt"/>
            </a:endParaRPr>
          </a:p>
          <a:p>
            <a:pPr marL="285750" indent="-285750">
              <a:buFont typeface="Arial" panose="020B0604020202020204" pitchFamily="34" charset="0"/>
              <a:buChar char="•"/>
            </a:pPr>
            <a:r>
              <a:rPr lang="en-GB" dirty="0">
                <a:latin typeface="+mj-lt"/>
              </a:rPr>
              <a:t>Rise of social media introduces new data sources for market analysis.</a:t>
            </a:r>
            <a:br>
              <a:rPr lang="en-GB" dirty="0">
                <a:latin typeface="+mj-lt"/>
              </a:rPr>
            </a:br>
            <a:br>
              <a:rPr lang="en-GB" dirty="0"/>
            </a:br>
            <a:endParaRPr lang="en-IN" dirty="0"/>
          </a:p>
        </p:txBody>
      </p:sp>
      <p:sp>
        <p:nvSpPr>
          <p:cNvPr id="12" name="Title 7">
            <a:extLst>
              <a:ext uri="{FF2B5EF4-FFF2-40B4-BE49-F238E27FC236}">
                <a16:creationId xmlns:a16="http://schemas.microsoft.com/office/drawing/2014/main" id="{6EAE03D8-1645-ADE2-E0E8-6B541AB02159}"/>
              </a:ext>
            </a:extLst>
          </p:cNvPr>
          <p:cNvSpPr txBox="1">
            <a:spLocks/>
          </p:cNvSpPr>
          <p:nvPr/>
        </p:nvSpPr>
        <p:spPr>
          <a:xfrm>
            <a:off x="4876825" y="4400666"/>
            <a:ext cx="7225146" cy="696020"/>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r>
              <a:rPr lang="en-US" sz="2000" b="1" dirty="0"/>
              <a:t>Objective</a:t>
            </a:r>
          </a:p>
        </p:txBody>
      </p:sp>
      <p:sp>
        <p:nvSpPr>
          <p:cNvPr id="13" name="TextBox 12">
            <a:extLst>
              <a:ext uri="{FF2B5EF4-FFF2-40B4-BE49-F238E27FC236}">
                <a16:creationId xmlns:a16="http://schemas.microsoft.com/office/drawing/2014/main" id="{0183A256-2C43-CDE4-D332-4F94BBD13322}"/>
              </a:ext>
            </a:extLst>
          </p:cNvPr>
          <p:cNvSpPr txBox="1"/>
          <p:nvPr/>
        </p:nvSpPr>
        <p:spPr>
          <a:xfrm>
            <a:off x="4868804" y="5058052"/>
            <a:ext cx="6938186"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mj-lt"/>
              </a:rPr>
              <a:t>Develop predictive models using Twitter sentiment analysis for stock market predictions.</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r>
              <a:rPr lang="en-GB" dirty="0">
                <a:latin typeface="+mj-lt"/>
              </a:rPr>
              <a:t>Comparing the Models and finding the best analysis performing model</a:t>
            </a:r>
          </a:p>
        </p:txBody>
      </p:sp>
    </p:spTree>
    <p:extLst>
      <p:ext uri="{BB962C8B-B14F-4D97-AF65-F5344CB8AC3E}">
        <p14:creationId xmlns:p14="http://schemas.microsoft.com/office/powerpoint/2010/main" val="8276218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15AC2-D7BE-5298-8368-6C83971A01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4596063" cy="6858000"/>
          </a:xfrm>
          <a:prstGeom prst="rect">
            <a:avLst/>
          </a:prstGeom>
        </p:spPr>
      </p:pic>
      <p:sp>
        <p:nvSpPr>
          <p:cNvPr id="6" name="TextBox 5">
            <a:extLst>
              <a:ext uri="{FF2B5EF4-FFF2-40B4-BE49-F238E27FC236}">
                <a16:creationId xmlns:a16="http://schemas.microsoft.com/office/drawing/2014/main" id="{FF745C8D-4F61-F288-6C9C-4B2C10C69A8B}"/>
              </a:ext>
            </a:extLst>
          </p:cNvPr>
          <p:cNvSpPr txBox="1"/>
          <p:nvPr/>
        </p:nvSpPr>
        <p:spPr>
          <a:xfrm>
            <a:off x="4961021" y="248653"/>
            <a:ext cx="2269958" cy="415498"/>
          </a:xfrm>
          <a:prstGeom prst="rect">
            <a:avLst/>
          </a:prstGeom>
          <a:noFill/>
        </p:spPr>
        <p:txBody>
          <a:bodyPr wrap="square" rtlCol="0">
            <a:spAutoFit/>
          </a:bodyPr>
          <a:lstStyle/>
          <a:p>
            <a:r>
              <a:rPr lang="en-IN" sz="2100" b="1" dirty="0">
                <a:latin typeface="Bookman Old Style" panose="02050604050505020204" pitchFamily="18" charset="0"/>
              </a:rPr>
              <a:t>MOTIVATION</a:t>
            </a:r>
          </a:p>
        </p:txBody>
      </p:sp>
      <p:sp>
        <p:nvSpPr>
          <p:cNvPr id="7" name="TextBox 6">
            <a:extLst>
              <a:ext uri="{FF2B5EF4-FFF2-40B4-BE49-F238E27FC236}">
                <a16:creationId xmlns:a16="http://schemas.microsoft.com/office/drawing/2014/main" id="{EC13EF8B-6C3E-4F34-B836-6F8DD2C6108D}"/>
              </a:ext>
            </a:extLst>
          </p:cNvPr>
          <p:cNvSpPr txBox="1"/>
          <p:nvPr/>
        </p:nvSpPr>
        <p:spPr>
          <a:xfrm>
            <a:off x="5021179" y="874295"/>
            <a:ext cx="7026442" cy="4801314"/>
          </a:xfrm>
          <a:prstGeom prst="rect">
            <a:avLst/>
          </a:prstGeom>
          <a:noFill/>
        </p:spPr>
        <p:txBody>
          <a:bodyPr wrap="square" rtlCol="0">
            <a:spAutoFit/>
          </a:bodyPr>
          <a:lstStyle/>
          <a:p>
            <a:r>
              <a:rPr lang="en-IN" b="1" dirty="0">
                <a:latin typeface="Bookman Old Style" panose="02050604050505020204" pitchFamily="18" charset="0"/>
              </a:rPr>
              <a:t>Real-Time insights:</a:t>
            </a:r>
          </a:p>
          <a:p>
            <a:pPr marL="285750" indent="-285750">
              <a:buFont typeface="Arial" panose="020B0604020202020204" pitchFamily="34" charset="0"/>
              <a:buChar char="•"/>
            </a:pPr>
            <a:r>
              <a:rPr lang="en-GB" sz="1600" dirty="0">
                <a:latin typeface="Bookman Old Style" panose="02050604050505020204" pitchFamily="18" charset="0"/>
              </a:rPr>
              <a:t>Twitter provides real-time insights into public sentiment, allowing investors to quickly gauge market mood.</a:t>
            </a:r>
          </a:p>
          <a:p>
            <a:endParaRPr lang="en-GB"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Investors and analysts can react promptly to changing sentiments, potentially gaining a market edge.</a:t>
            </a:r>
            <a:br>
              <a:rPr lang="en-GB" sz="1600" dirty="0">
                <a:latin typeface="Bookman Old Style" panose="02050604050505020204" pitchFamily="18" charset="0"/>
              </a:rPr>
            </a:br>
            <a:endParaRPr lang="en-GB"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Traditional models mainly rely on historical data and economic indicators; integrating sentiment data provides a more comprehensive analysis.</a:t>
            </a:r>
          </a:p>
          <a:p>
            <a:endParaRPr lang="en-GB"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Combining sentiment analysis with historical data improves the accuracy of stock price predictions.</a:t>
            </a:r>
          </a:p>
          <a:p>
            <a:endParaRPr lang="en-GB"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Demonstrates the significant impact of public sentiment and emotions on market behaviour.</a:t>
            </a:r>
          </a:p>
          <a:p>
            <a:pPr marL="285750" indent="-285750">
              <a:buFont typeface="Arial" panose="020B0604020202020204" pitchFamily="34" charset="0"/>
              <a:buChar char="•"/>
            </a:pPr>
            <a:endParaRPr lang="en-GB" sz="1600" dirty="0">
              <a:latin typeface="Bookman Old Style" panose="02050604050505020204" pitchFamily="18" charset="0"/>
            </a:endParaRPr>
          </a:p>
          <a:p>
            <a:pPr marL="285750" indent="-285750">
              <a:buFont typeface="Arial" panose="020B0604020202020204" pitchFamily="34" charset="0"/>
              <a:buChar char="•"/>
            </a:pPr>
            <a:r>
              <a:rPr lang="en-IN" sz="1600" dirty="0">
                <a:latin typeface="Bookman Old Style" panose="02050604050505020204" pitchFamily="18" charset="0"/>
              </a:rPr>
              <a:t>Merges traditional financial indicators with modern social media data for better market understanding.</a:t>
            </a:r>
          </a:p>
        </p:txBody>
      </p:sp>
    </p:spTree>
    <p:extLst>
      <p:ext uri="{BB962C8B-B14F-4D97-AF65-F5344CB8AC3E}">
        <p14:creationId xmlns:p14="http://schemas.microsoft.com/office/powerpoint/2010/main" val="2697839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C432F-C9D3-4EA4-BB38-F8A38264298A}"/>
              </a:ext>
            </a:extLst>
          </p:cNvPr>
          <p:cNvSpPr txBox="1"/>
          <p:nvPr/>
        </p:nvSpPr>
        <p:spPr>
          <a:xfrm>
            <a:off x="144379" y="136358"/>
            <a:ext cx="2406428" cy="369332"/>
          </a:xfrm>
          <a:prstGeom prst="rect">
            <a:avLst/>
          </a:prstGeom>
          <a:noFill/>
        </p:spPr>
        <p:txBody>
          <a:bodyPr wrap="none" rtlCol="0">
            <a:spAutoFit/>
          </a:bodyPr>
          <a:lstStyle/>
          <a:p>
            <a:r>
              <a:rPr lang="en-IN" b="1" dirty="0">
                <a:latin typeface="Bookman Old Style" panose="02050604050505020204" pitchFamily="18" charset="0"/>
              </a:rPr>
              <a:t>Literature Review:</a:t>
            </a:r>
          </a:p>
        </p:txBody>
      </p:sp>
      <p:sp>
        <p:nvSpPr>
          <p:cNvPr id="3" name="TextBox 2">
            <a:extLst>
              <a:ext uri="{FF2B5EF4-FFF2-40B4-BE49-F238E27FC236}">
                <a16:creationId xmlns:a16="http://schemas.microsoft.com/office/drawing/2014/main" id="{1CC9042D-5F3C-35F1-3DC9-80D61CCEC0DC}"/>
              </a:ext>
            </a:extLst>
          </p:cNvPr>
          <p:cNvSpPr txBox="1"/>
          <p:nvPr/>
        </p:nvSpPr>
        <p:spPr>
          <a:xfrm>
            <a:off x="144379" y="505690"/>
            <a:ext cx="8759129" cy="369332"/>
          </a:xfrm>
          <a:prstGeom prst="rect">
            <a:avLst/>
          </a:prstGeom>
          <a:noFill/>
        </p:spPr>
        <p:txBody>
          <a:bodyPr wrap="none" rtlCol="0">
            <a:spAutoFit/>
          </a:bodyPr>
          <a:lstStyle/>
          <a:p>
            <a:r>
              <a:rPr lang="en-IN" dirty="0">
                <a:latin typeface="Bookman Old Style" panose="02050604050505020204" pitchFamily="18" charset="0"/>
              </a:rPr>
              <a:t>(Based on </a:t>
            </a:r>
            <a:r>
              <a:rPr lang="en-GB" dirty="0">
                <a:latin typeface="Bookman Old Style" panose="02050604050505020204" pitchFamily="18" charset="0"/>
              </a:rPr>
              <a:t>Integrating Social Media Sentiment with Stock Market Prediction)</a:t>
            </a:r>
            <a:endParaRPr lang="en-IN" dirty="0">
              <a:latin typeface="Bookman Old Style" panose="02050604050505020204" pitchFamily="18" charset="0"/>
            </a:endParaRPr>
          </a:p>
        </p:txBody>
      </p:sp>
      <p:sp>
        <p:nvSpPr>
          <p:cNvPr id="4" name="TextBox 3">
            <a:extLst>
              <a:ext uri="{FF2B5EF4-FFF2-40B4-BE49-F238E27FC236}">
                <a16:creationId xmlns:a16="http://schemas.microsoft.com/office/drawing/2014/main" id="{F1DC771C-9888-3079-B2B7-FF5170588E07}"/>
              </a:ext>
            </a:extLst>
          </p:cNvPr>
          <p:cNvSpPr txBox="1"/>
          <p:nvPr/>
        </p:nvSpPr>
        <p:spPr>
          <a:xfrm>
            <a:off x="120428" y="875022"/>
            <a:ext cx="11349789" cy="5324535"/>
          </a:xfrm>
          <a:prstGeom prst="rect">
            <a:avLst/>
          </a:prstGeom>
          <a:noFill/>
        </p:spPr>
        <p:txBody>
          <a:bodyPr wrap="square" rtlCol="0">
            <a:spAutoFit/>
          </a:bodyPr>
          <a:lstStyle/>
          <a:p>
            <a:r>
              <a:rPr lang="en-GB" sz="1700" dirty="0">
                <a:latin typeface="Bookman Old Style" panose="02050604050505020204" pitchFamily="18" charset="0"/>
              </a:rPr>
              <a:t>The influence of public sentiment on stock market movements has been extensively studied, with significant findings. Bolen et al. (2011) and Zhang et al. (2011) demonstrated that sentiment from Twitter could predict the Dow Jones Industrial Average (DJIA) and enhance stock market trend predictions. These studies highlight the potential of social media sentiment as a leading indicator of market movements.</a:t>
            </a:r>
          </a:p>
          <a:p>
            <a:endParaRPr lang="en-GB" sz="1700" dirty="0">
              <a:latin typeface="Bookman Old Style" panose="02050604050505020204" pitchFamily="18" charset="0"/>
            </a:endParaRPr>
          </a:p>
          <a:p>
            <a:r>
              <a:rPr lang="en-GB" sz="1700" dirty="0">
                <a:latin typeface="Bookman Old Style" panose="02050604050505020204" pitchFamily="18" charset="0"/>
              </a:rPr>
              <a:t>Sentiment analysis, or opinion mining, uses natural language processing (NLP) to determine sentiment in text. Techniques range from lexicon-based approaches, like those by Pang and Lee (2008), to advanced machine learning models. While lexicon-based methods can miss language nuances, machine learning techniques, including convolutional neural networks (CNNs) and recurrent neural networks (RNNs), have shown improved performance in capturing sentiment, as demonstrated by Pak and Paroubek (2010), and Giachanou and Crestani (2016).</a:t>
            </a:r>
          </a:p>
          <a:p>
            <a:endParaRPr lang="en-GB" sz="1700" dirty="0">
              <a:latin typeface="Bookman Old Style" panose="02050604050505020204" pitchFamily="18" charset="0"/>
            </a:endParaRPr>
          </a:p>
          <a:p>
            <a:r>
              <a:rPr lang="en-GB" sz="1700" dirty="0">
                <a:latin typeface="Bookman Old Style" panose="02050604050505020204" pitchFamily="18" charset="0"/>
              </a:rPr>
              <a:t>Machine learning algorithms, such as random forests and gradient boosting, are widely applied in financial forecasting due to their ability to model complex relationships. Random forests, introduced by Breiman (2001), and used effectively by Hsu et al. (2016), handle high-dimensional data well. XGBoost, by Chen and Guestrin (2016), and LSTM networks, shown by Fischer and Krauss (2018) to capture temporal dependencies, are also effective in predicting stock returns. Studies by Oliveira et al. (2017) and Xu and Keelj (2018) further show the benefits of combining sentiment analysis with machine learning for stock prediction.</a:t>
            </a:r>
            <a:endParaRPr lang="en-IN" sz="1700" dirty="0">
              <a:latin typeface="Bookman Old Style" panose="02050604050505020204" pitchFamily="18" charset="0"/>
            </a:endParaRPr>
          </a:p>
        </p:txBody>
      </p:sp>
    </p:spTree>
    <p:extLst>
      <p:ext uri="{BB962C8B-B14F-4D97-AF65-F5344CB8AC3E}">
        <p14:creationId xmlns:p14="http://schemas.microsoft.com/office/powerpoint/2010/main" val="285983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30DC66C4-6C3F-45ED-A950-A55681BAC970}"/>
              </a:ext>
            </a:extLst>
          </p:cNvPr>
          <p:cNvSpPr txBox="1">
            <a:spLocks/>
          </p:cNvSpPr>
          <p:nvPr/>
        </p:nvSpPr>
        <p:spPr>
          <a:xfrm>
            <a:off x="5367893" y="1418377"/>
            <a:ext cx="6731342" cy="507449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spc="600">
                <a:solidFill>
                  <a:schemeClr val="tx1">
                    <a:tint val="75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CA" b="1" spc="0" dirty="0">
                <a:solidFill>
                  <a:schemeClr val="tx1"/>
                </a:solidFill>
                <a:latin typeface="Times New Roman" panose="02020603050405020304" pitchFamily="18" charset="0"/>
                <a:cs typeface="Times New Roman" panose="02020603050405020304" pitchFamily="18" charset="0"/>
              </a:rPr>
              <a:t>Twitter Data: </a:t>
            </a:r>
            <a:r>
              <a:rPr lang="en-CA" spc="0" dirty="0">
                <a:solidFill>
                  <a:schemeClr val="tx1"/>
                </a:solidFill>
                <a:latin typeface="Times New Roman" panose="02020603050405020304" pitchFamily="18" charset="0"/>
                <a:cs typeface="Times New Roman" panose="02020603050405020304" pitchFamily="18" charset="0"/>
              </a:rPr>
              <a:t>Data from Kaggle </a:t>
            </a:r>
            <a:r>
              <a:rPr lang="en-CA" sz="1900" i="1" spc="0" dirty="0">
                <a:solidFill>
                  <a:schemeClr val="tx1"/>
                </a:solidFill>
                <a:latin typeface="Times New Roman" panose="02020603050405020304" pitchFamily="18" charset="0"/>
                <a:cs typeface="Times New Roman" panose="02020603050405020304" pitchFamily="18" charset="0"/>
              </a:rPr>
              <a:t>(</a:t>
            </a:r>
            <a:r>
              <a:rPr lang="en-CA" sz="1900" i="1" spc="0" dirty="0">
                <a:solidFill>
                  <a:schemeClr val="tx1"/>
                </a:solidFill>
                <a:latin typeface="Times New Roman" panose="02020603050405020304" pitchFamily="18" charset="0"/>
                <a:cs typeface="Times New Roman" panose="02020603050405020304" pitchFamily="18" charset="0"/>
                <a:hlinkClick r:id="rId3"/>
              </a:rPr>
              <a:t>https://www.kaggle.com/nadun94/twitter-sentiments-aapl-stock</a:t>
            </a:r>
            <a:r>
              <a:rPr lang="en-CA" sz="1900" i="1" spc="0" dirty="0">
                <a:solidFill>
                  <a:schemeClr val="tx1"/>
                </a:solidFill>
                <a:latin typeface="Times New Roman" panose="02020603050405020304" pitchFamily="18" charset="0"/>
                <a:cs typeface="Times New Roman" panose="02020603050405020304" pitchFamily="18" charset="0"/>
              </a:rPr>
              <a:t>)</a:t>
            </a:r>
          </a:p>
          <a:p>
            <a:br>
              <a:rPr lang="en-CA" spc="0" dirty="0">
                <a:solidFill>
                  <a:schemeClr val="tx1"/>
                </a:solidFill>
                <a:latin typeface="Times New Roman" panose="02020603050405020304" pitchFamily="18" charset="0"/>
                <a:cs typeface="Times New Roman" panose="02020603050405020304" pitchFamily="18" charset="0"/>
              </a:rPr>
            </a:br>
            <a:r>
              <a:rPr lang="en-CA" b="1" spc="0" dirty="0">
                <a:solidFill>
                  <a:schemeClr val="tx1"/>
                </a:solidFill>
                <a:latin typeface="Times New Roman" panose="02020603050405020304" pitchFamily="18" charset="0"/>
                <a:cs typeface="Times New Roman" panose="02020603050405020304" pitchFamily="18" charset="0"/>
              </a:rPr>
              <a:t>Stock Data: </a:t>
            </a:r>
            <a:r>
              <a:rPr lang="en-CA" spc="0" dirty="0">
                <a:solidFill>
                  <a:schemeClr val="tx1"/>
                </a:solidFill>
                <a:latin typeface="Times New Roman" panose="02020603050405020304" pitchFamily="18" charset="0"/>
                <a:cs typeface="Times New Roman" panose="02020603050405020304" pitchFamily="18" charset="0"/>
              </a:rPr>
              <a:t>Stock Price of Apple from Yahoo Finance from Jan 01, 2016 to Aug 31, 2019.</a:t>
            </a:r>
          </a:p>
          <a:p>
            <a:br>
              <a:rPr lang="en-CA" spc="0" dirty="0">
                <a:solidFill>
                  <a:schemeClr val="tx1"/>
                </a:solidFill>
                <a:latin typeface="Times New Roman" panose="02020603050405020304" pitchFamily="18" charset="0"/>
                <a:cs typeface="Times New Roman" panose="02020603050405020304" pitchFamily="18" charset="0"/>
              </a:rPr>
            </a:br>
            <a:r>
              <a:rPr lang="en-CA" b="1" spc="0" dirty="0">
                <a:solidFill>
                  <a:schemeClr val="tx1"/>
                </a:solidFill>
                <a:latin typeface="Times New Roman" panose="02020603050405020304" pitchFamily="18" charset="0"/>
                <a:cs typeface="Times New Roman" panose="02020603050405020304" pitchFamily="18" charset="0"/>
              </a:rPr>
              <a:t>Machine Learning Models: </a:t>
            </a:r>
            <a:r>
              <a:rPr lang="en-CA" spc="0" dirty="0">
                <a:solidFill>
                  <a:schemeClr val="tx1"/>
                </a:solidFill>
                <a:latin typeface="Times New Roman" panose="02020603050405020304" pitchFamily="18" charset="0"/>
                <a:cs typeface="Times New Roman" panose="02020603050405020304" pitchFamily="18" charset="0"/>
              </a:rPr>
              <a:t>LSTM, Random Forest, XG Boost and Gradient Boost to fit the data, make predictions and compare performance between models.</a:t>
            </a:r>
          </a:p>
          <a:p>
            <a:br>
              <a:rPr lang="en-CA" spc="0" dirty="0">
                <a:solidFill>
                  <a:schemeClr val="tx1"/>
                </a:solidFill>
                <a:latin typeface="Times New Roman" panose="02020603050405020304" pitchFamily="18" charset="0"/>
                <a:cs typeface="Times New Roman" panose="02020603050405020304" pitchFamily="18" charset="0"/>
              </a:rPr>
            </a:br>
            <a:r>
              <a:rPr lang="en-CA" b="1" spc="0" dirty="0">
                <a:solidFill>
                  <a:schemeClr val="tx1"/>
                </a:solidFill>
                <a:latin typeface="Times New Roman" panose="02020603050405020304" pitchFamily="18" charset="0"/>
                <a:cs typeface="Times New Roman" panose="02020603050405020304" pitchFamily="18" charset="0"/>
              </a:rPr>
              <a:t>Data Visualization: </a:t>
            </a:r>
            <a:r>
              <a:rPr lang="en-CA" spc="0" dirty="0">
                <a:solidFill>
                  <a:schemeClr val="tx1"/>
                </a:solidFill>
                <a:latin typeface="Times New Roman" panose="02020603050405020304" pitchFamily="18" charset="0"/>
                <a:cs typeface="Times New Roman" panose="02020603050405020304" pitchFamily="18" charset="0"/>
              </a:rPr>
              <a:t>hvPlot and Matplotlib. </a:t>
            </a:r>
          </a:p>
        </p:txBody>
      </p:sp>
      <p:sp>
        <p:nvSpPr>
          <p:cNvPr id="12" name="Title 7">
            <a:extLst>
              <a:ext uri="{FF2B5EF4-FFF2-40B4-BE49-F238E27FC236}">
                <a16:creationId xmlns:a16="http://schemas.microsoft.com/office/drawing/2014/main" id="{71520384-A28C-4951-BA9F-337FAB2E7F09}"/>
              </a:ext>
            </a:extLst>
          </p:cNvPr>
          <p:cNvSpPr txBox="1">
            <a:spLocks/>
          </p:cNvSpPr>
          <p:nvPr/>
        </p:nvSpPr>
        <p:spPr>
          <a:xfrm>
            <a:off x="5005275" y="390585"/>
            <a:ext cx="6043246" cy="8728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2800" b="1" dirty="0">
                <a:solidFill>
                  <a:schemeClr val="tx1"/>
                </a:solidFill>
              </a:rPr>
              <a:t>Data &amp; Models</a:t>
            </a:r>
          </a:p>
        </p:txBody>
      </p:sp>
      <p:pic>
        <p:nvPicPr>
          <p:cNvPr id="5" name="Picture 4" descr="A picture containing building, sitting, bench, side&#10;&#10;Description automatically generated">
            <a:extLst>
              <a:ext uri="{FF2B5EF4-FFF2-40B4-BE49-F238E27FC236}">
                <a16:creationId xmlns:a16="http://schemas.microsoft.com/office/drawing/2014/main" id="{EF50BE56-9B5A-4B58-9D9C-6A37AA1617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15" name="Picture 14">
            <a:extLst>
              <a:ext uri="{FF2B5EF4-FFF2-40B4-BE49-F238E27FC236}">
                <a16:creationId xmlns:a16="http://schemas.microsoft.com/office/drawing/2014/main" id="{22DE3B4E-C3D8-496C-B87F-B35CFB4D3BF2}"/>
              </a:ext>
              <a:ext uri="{C183D7F6-B498-43B3-948B-1728B52AA6E4}">
                <adec:decorative xmlns:adec="http://schemas.microsoft.com/office/drawing/2017/decorative" val="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 y="10"/>
            <a:ext cx="4635315" cy="6857990"/>
          </a:xfrm>
          <a:prstGeom prst="rect">
            <a:avLst/>
          </a:prstGeom>
        </p:spPr>
      </p:pic>
      <p:pic>
        <p:nvPicPr>
          <p:cNvPr id="3" name="Picture 2" descr="Apple (Canada)">
            <a:extLst>
              <a:ext uri="{FF2B5EF4-FFF2-40B4-BE49-F238E27FC236}">
                <a16:creationId xmlns:a16="http://schemas.microsoft.com/office/drawing/2014/main" id="{BC565D91-4050-42EE-92D2-E67B06F387D6}"/>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655" t="17503" r="34783" b="18059"/>
          <a:stretch/>
        </p:blipFill>
        <p:spPr bwMode="auto">
          <a:xfrm>
            <a:off x="4926066" y="2724057"/>
            <a:ext cx="469450" cy="5031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Twitter (@Twitter) | Twitter">
            <a:extLst>
              <a:ext uri="{FF2B5EF4-FFF2-40B4-BE49-F238E27FC236}">
                <a16:creationId xmlns:a16="http://schemas.microsoft.com/office/drawing/2014/main" id="{FAF52CEE-7AB9-499C-8174-EB2EA846A4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5275" y="1593886"/>
            <a:ext cx="311032" cy="3110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w Machine Learning Models Fail in the Real World">
            <a:extLst>
              <a:ext uri="{FF2B5EF4-FFF2-40B4-BE49-F238E27FC236}">
                <a16:creationId xmlns:a16="http://schemas.microsoft.com/office/drawing/2014/main" id="{8CEADF08-6AA4-4955-962D-099AA935E39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160" r="25652"/>
          <a:stretch/>
        </p:blipFill>
        <p:spPr bwMode="auto">
          <a:xfrm>
            <a:off x="5005275" y="4046384"/>
            <a:ext cx="317645" cy="353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p 5 Data Visualization Tools of 2018—And They're Free">
            <a:extLst>
              <a:ext uri="{FF2B5EF4-FFF2-40B4-BE49-F238E27FC236}">
                <a16:creationId xmlns:a16="http://schemas.microsoft.com/office/drawing/2014/main" id="{2DAE0F3D-26B6-4FC7-B7A5-59C73C81106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7912" y="5933554"/>
            <a:ext cx="349824" cy="3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6651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0AF0-66E9-ACA2-7413-3B3D9FEC468E}"/>
              </a:ext>
            </a:extLst>
          </p:cNvPr>
          <p:cNvSpPr>
            <a:spLocks noGrp="1"/>
          </p:cNvSpPr>
          <p:nvPr>
            <p:ph type="title"/>
          </p:nvPr>
        </p:nvSpPr>
        <p:spPr/>
        <p:txBody>
          <a:bodyPr/>
          <a:lstStyle/>
          <a:p>
            <a:endParaRPr lang="en-IN" dirty="0"/>
          </a:p>
        </p:txBody>
      </p:sp>
      <p:pic>
        <p:nvPicPr>
          <p:cNvPr id="11" name="Content Placeholder 10">
            <a:extLst>
              <a:ext uri="{FF2B5EF4-FFF2-40B4-BE49-F238E27FC236}">
                <a16:creationId xmlns:a16="http://schemas.microsoft.com/office/drawing/2014/main" id="{7F18813D-914B-161A-C112-784DA2C8E2D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4652211" cy="6858000"/>
          </a:xfrm>
        </p:spPr>
      </p:pic>
      <p:sp>
        <p:nvSpPr>
          <p:cNvPr id="13" name="Title 7">
            <a:extLst>
              <a:ext uri="{FF2B5EF4-FFF2-40B4-BE49-F238E27FC236}">
                <a16:creationId xmlns:a16="http://schemas.microsoft.com/office/drawing/2014/main" id="{4291FB75-CEDE-F9FF-8E2E-47CD4FCAC4DF}"/>
              </a:ext>
            </a:extLst>
          </p:cNvPr>
          <p:cNvSpPr txBox="1">
            <a:spLocks/>
          </p:cNvSpPr>
          <p:nvPr/>
        </p:nvSpPr>
        <p:spPr>
          <a:xfrm>
            <a:off x="4804499" y="90363"/>
            <a:ext cx="7225146" cy="696020"/>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r>
              <a:rPr lang="en-IN" sz="2000" b="1" dirty="0"/>
              <a:t>Methodology</a:t>
            </a:r>
            <a:endParaRPr lang="en-US" sz="2000" b="1" dirty="0"/>
          </a:p>
        </p:txBody>
      </p:sp>
      <p:sp>
        <p:nvSpPr>
          <p:cNvPr id="14" name="TextBox 13">
            <a:extLst>
              <a:ext uri="{FF2B5EF4-FFF2-40B4-BE49-F238E27FC236}">
                <a16:creationId xmlns:a16="http://schemas.microsoft.com/office/drawing/2014/main" id="{52F86E6D-B2F6-DDF5-CE7C-DE2A00E6F925}"/>
              </a:ext>
            </a:extLst>
          </p:cNvPr>
          <p:cNvSpPr txBox="1"/>
          <p:nvPr/>
        </p:nvSpPr>
        <p:spPr>
          <a:xfrm>
            <a:off x="4804499" y="796963"/>
            <a:ext cx="6966972" cy="369332"/>
          </a:xfrm>
          <a:prstGeom prst="rect">
            <a:avLst/>
          </a:prstGeom>
          <a:noFill/>
        </p:spPr>
        <p:txBody>
          <a:bodyPr wrap="none" rtlCol="0">
            <a:spAutoFit/>
          </a:bodyPr>
          <a:lstStyle/>
          <a:p>
            <a:r>
              <a:rPr lang="en-GB" b="1" dirty="0">
                <a:latin typeface="+mj-lt"/>
              </a:rPr>
              <a:t>Comprehensive Approach to Predict Stock Price Trends:</a:t>
            </a:r>
            <a:endParaRPr lang="en-IN" b="1" dirty="0">
              <a:latin typeface="+mj-lt"/>
            </a:endParaRPr>
          </a:p>
        </p:txBody>
      </p:sp>
      <p:sp>
        <p:nvSpPr>
          <p:cNvPr id="15" name="TextBox 14">
            <a:extLst>
              <a:ext uri="{FF2B5EF4-FFF2-40B4-BE49-F238E27FC236}">
                <a16:creationId xmlns:a16="http://schemas.microsoft.com/office/drawing/2014/main" id="{9A963446-44DD-3E81-BF67-7AA540EBBD25}"/>
              </a:ext>
            </a:extLst>
          </p:cNvPr>
          <p:cNvSpPr txBox="1"/>
          <p:nvPr/>
        </p:nvSpPr>
        <p:spPr>
          <a:xfrm>
            <a:off x="4804499" y="1546208"/>
            <a:ext cx="7225146" cy="5509200"/>
          </a:xfrm>
          <a:prstGeom prst="rect">
            <a:avLst/>
          </a:prstGeom>
          <a:noFill/>
        </p:spPr>
        <p:txBody>
          <a:bodyPr wrap="square" rtlCol="0">
            <a:spAutoFit/>
          </a:bodyPr>
          <a:lstStyle/>
          <a:p>
            <a:pPr marL="342900" indent="-342900">
              <a:buAutoNum type="arabicParenR"/>
            </a:pPr>
            <a:r>
              <a:rPr lang="en-IN" sz="1600" b="1" dirty="0">
                <a:latin typeface="+mj-lt"/>
              </a:rPr>
              <a:t>Feature Engineering:</a:t>
            </a:r>
          </a:p>
          <a:p>
            <a:pPr marL="285750" indent="-285750">
              <a:buFont typeface="Arial" panose="020B0604020202020204" pitchFamily="34" charset="0"/>
              <a:buChar char="•"/>
            </a:pPr>
            <a:endParaRPr lang="en-IN" sz="1600" b="1" dirty="0">
              <a:latin typeface="+mj-lt"/>
            </a:endParaRPr>
          </a:p>
          <a:p>
            <a:pPr marL="285750" indent="-285750">
              <a:buFont typeface="Arial" panose="020B0604020202020204" pitchFamily="34" charset="0"/>
              <a:buChar char="•"/>
            </a:pPr>
            <a:r>
              <a:rPr lang="en-IN" sz="1600" dirty="0">
                <a:latin typeface="+mj-lt"/>
              </a:rPr>
              <a:t>Sentiment Analysis of Tweets includes calculation </a:t>
            </a:r>
            <a:r>
              <a:rPr lang="en-GB" sz="1600" dirty="0">
                <a:latin typeface="+mj-lt"/>
              </a:rPr>
              <a:t>polarity scores using TextBlob, with scores ranging from -1 (very negative) to +1 (very positive).</a:t>
            </a:r>
          </a:p>
          <a:p>
            <a:pPr marL="285750" indent="-285750">
              <a:buFont typeface="Arial" panose="020B0604020202020204" pitchFamily="34" charset="0"/>
              <a:buChar char="•"/>
            </a:pPr>
            <a:endParaRPr lang="en-GB" sz="1600" dirty="0">
              <a:latin typeface="+mj-lt"/>
            </a:endParaRPr>
          </a:p>
          <a:p>
            <a:pPr marL="285750" indent="-285750">
              <a:buFont typeface="Arial" panose="020B0604020202020204" pitchFamily="34" charset="0"/>
              <a:buChar char="•"/>
            </a:pPr>
            <a:r>
              <a:rPr lang="en-IN" sz="1600" dirty="0">
                <a:latin typeface="+mj-lt"/>
              </a:rPr>
              <a:t>Aggregating Daily Sentiment Scores</a:t>
            </a:r>
            <a:r>
              <a:rPr lang="en-GB" sz="1600" dirty="0">
                <a:latin typeface="+mj-lt"/>
              </a:rPr>
              <a:t> Summarized daily sentiment by averaging polarity scores for each trading day.</a:t>
            </a:r>
          </a:p>
          <a:p>
            <a:pPr marL="285750" indent="-285750">
              <a:buFont typeface="Arial" panose="020B0604020202020204" pitchFamily="34" charset="0"/>
              <a:buChar char="•"/>
            </a:pPr>
            <a:endParaRPr lang="en-GB" sz="1600" dirty="0">
              <a:latin typeface="+mj-lt"/>
            </a:endParaRPr>
          </a:p>
          <a:p>
            <a:pPr marL="285750" indent="-285750">
              <a:buFont typeface="Arial" panose="020B0604020202020204" pitchFamily="34" charset="0"/>
              <a:buChar char="•"/>
            </a:pPr>
            <a:r>
              <a:rPr lang="en-GB" sz="1600" dirty="0">
                <a:latin typeface="Bookman Old Style" panose="02050604050505020204" pitchFamily="18" charset="0"/>
              </a:rPr>
              <a:t>Combining Twitter and Stock Data Merges daily sentiment scores and tweet volumes with historical stock data. Used adjusted closing prices as the target variable for predictions</a:t>
            </a:r>
            <a:r>
              <a:rPr lang="en-GB" sz="1600" dirty="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latin typeface="Bookman Old Style" panose="02050604050505020204" pitchFamily="18" charset="0"/>
              </a:rPr>
              <a:t>Developed features representing previous days' stock prices to capture temporal dependencies.</a:t>
            </a:r>
          </a:p>
          <a:p>
            <a:pPr marL="285750" indent="-285750">
              <a:buFont typeface="Arial" panose="020B0604020202020204" pitchFamily="34" charset="0"/>
              <a:buChar char="•"/>
            </a:pPr>
            <a:endParaRPr lang="en-GB"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Especially for classification approach Converted adjusted closing prices into binary labels (1 for price increase, 0 for price decrease).</a:t>
            </a:r>
          </a:p>
          <a:p>
            <a:pPr marL="285750" indent="-285750">
              <a:buFont typeface="Arial" panose="020B0604020202020204" pitchFamily="34" charset="0"/>
              <a:buChar char="•"/>
            </a:pPr>
            <a:endParaRPr lang="en-GB" sz="1600" dirty="0">
              <a:latin typeface="+mj-lt"/>
            </a:endParaRPr>
          </a:p>
          <a:p>
            <a:pPr marL="285750" indent="-285750">
              <a:buFont typeface="Arial" panose="020B0604020202020204" pitchFamily="34" charset="0"/>
              <a:buChar char="•"/>
            </a:pPr>
            <a:endParaRPr lang="en-GB" sz="1600" dirty="0">
              <a:latin typeface="+mj-lt"/>
            </a:endParaRPr>
          </a:p>
          <a:p>
            <a:endParaRPr lang="en-GB" sz="1600" dirty="0">
              <a:latin typeface="+mj-lt"/>
            </a:endParaRPr>
          </a:p>
          <a:p>
            <a:pPr marL="285750" indent="-285750">
              <a:buFont typeface="Arial" panose="020B0604020202020204" pitchFamily="34" charset="0"/>
              <a:buChar char="•"/>
            </a:pPr>
            <a:endParaRPr lang="en-GB" sz="1600" b="1" dirty="0">
              <a:latin typeface="Bookman Old Style" panose="02050604050505020204" pitchFamily="18" charset="0"/>
            </a:endParaRPr>
          </a:p>
        </p:txBody>
      </p:sp>
      <p:sp>
        <p:nvSpPr>
          <p:cNvPr id="20" name="Rectangle 4">
            <a:extLst>
              <a:ext uri="{FF2B5EF4-FFF2-40B4-BE49-F238E27FC236}">
                <a16:creationId xmlns:a16="http://schemas.microsoft.com/office/drawing/2014/main" id="{25470FCF-55C1-9971-6FDA-63497CE76E4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45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2883CBF-EE10-499B-85F2-8E08659958C9}"/>
              </a:ext>
            </a:extLst>
          </p:cNvPr>
          <p:cNvSpPr txBox="1">
            <a:spLocks/>
          </p:cNvSpPr>
          <p:nvPr/>
        </p:nvSpPr>
        <p:spPr>
          <a:xfrm>
            <a:off x="1274827" y="1106905"/>
            <a:ext cx="3517567" cy="4495362"/>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sz="1400" b="1" dirty="0">
                <a:latin typeface="Bookman Old Style" panose="02050604050505020204" pitchFamily="18" charset="0"/>
                <a:cs typeface="Times New Roman" panose="02020603050405020304" pitchFamily="18" charset="0"/>
              </a:rPr>
              <a:t>               Methodology</a:t>
            </a:r>
          </a:p>
          <a:p>
            <a:pPr>
              <a:buFont typeface="Arial" panose="020B0604020202020204" pitchFamily="34" charset="0"/>
              <a:buChar char="•"/>
            </a:pPr>
            <a:r>
              <a:rPr lang="en-CA" sz="1400" dirty="0">
                <a:latin typeface="Bookman Old Style" panose="02050604050505020204" pitchFamily="18" charset="0"/>
                <a:cs typeface="Times New Roman" panose="02020603050405020304" pitchFamily="18" charset="0"/>
              </a:rPr>
              <a:t>A rolling windows-based regression method was used on adjusted closing prices for Apple stock.</a:t>
            </a:r>
          </a:p>
          <a:p>
            <a:pPr>
              <a:buFont typeface="Arial" panose="020B0604020202020204" pitchFamily="34" charset="0"/>
              <a:buChar char="•"/>
            </a:pPr>
            <a:r>
              <a:rPr lang="en-CA" sz="1400" dirty="0">
                <a:latin typeface="Bookman Old Style" panose="02050604050505020204" pitchFamily="18" charset="0"/>
                <a:cs typeface="Times New Roman" panose="02020603050405020304" pitchFamily="18" charset="0"/>
              </a:rPr>
              <a:t>The 3 previous day prices were used as features and the 4</a:t>
            </a:r>
            <a:r>
              <a:rPr lang="en-CA" sz="1400" baseline="30000" dirty="0">
                <a:latin typeface="Bookman Old Style" panose="02050604050505020204" pitchFamily="18" charset="0"/>
                <a:cs typeface="Times New Roman" panose="02020603050405020304" pitchFamily="18" charset="0"/>
              </a:rPr>
              <a:t>th</a:t>
            </a:r>
            <a:r>
              <a:rPr lang="en-CA" sz="1400" dirty="0">
                <a:latin typeface="Bookman Old Style" panose="02050604050505020204" pitchFamily="18" charset="0"/>
                <a:cs typeface="Times New Roman" panose="02020603050405020304" pitchFamily="18" charset="0"/>
              </a:rPr>
              <a:t> day price as the target vector.</a:t>
            </a:r>
          </a:p>
          <a:p>
            <a:pPr>
              <a:buFont typeface="Arial" panose="020B0604020202020204" pitchFamily="34" charset="0"/>
              <a:buChar char="•"/>
            </a:pPr>
            <a:r>
              <a:rPr lang="en-CA" sz="1400" dirty="0">
                <a:latin typeface="Bookman Old Style" panose="02050604050505020204" pitchFamily="18" charset="0"/>
                <a:cs typeface="Times New Roman" panose="02020603050405020304" pitchFamily="18" charset="0"/>
              </a:rPr>
              <a:t> Twitter polarity scores and volume were also used as features.</a:t>
            </a:r>
          </a:p>
        </p:txBody>
      </p:sp>
      <p:sp>
        <p:nvSpPr>
          <p:cNvPr id="6" name="Text Placeholder 3">
            <a:extLst>
              <a:ext uri="{FF2B5EF4-FFF2-40B4-BE49-F238E27FC236}">
                <a16:creationId xmlns:a16="http://schemas.microsoft.com/office/drawing/2014/main" id="{C8E27961-B1E2-4A89-A656-273ABE12853C}"/>
              </a:ext>
            </a:extLst>
          </p:cNvPr>
          <p:cNvSpPr txBox="1">
            <a:spLocks/>
          </p:cNvSpPr>
          <p:nvPr/>
        </p:nvSpPr>
        <p:spPr>
          <a:xfrm>
            <a:off x="7342170" y="1195137"/>
            <a:ext cx="3860821" cy="3346801"/>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sz="1400" b="1" dirty="0">
                <a:latin typeface="Times New Roman" panose="02020603050405020304" pitchFamily="18" charset="0"/>
                <a:cs typeface="Times New Roman" panose="02020603050405020304" pitchFamily="18" charset="0"/>
              </a:rPr>
              <a:t>                            Methodology</a:t>
            </a:r>
          </a:p>
          <a:p>
            <a:pPr>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 The adjusted closing price for Apple stock was converted into binary form based on the difference in current price vs previous day price. </a:t>
            </a:r>
          </a:p>
          <a:p>
            <a:pPr>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This was done to analyze the trend in the market with a rise represented as 1 and a fall in price represented as 0. </a:t>
            </a:r>
          </a:p>
          <a:p>
            <a:pPr>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Twitter polarity scores were used to classify tweets into positive, negative and neutral sentiments. Binary encoding of these sentiments was used to run the classifier models.</a:t>
            </a:r>
          </a:p>
        </p:txBody>
      </p:sp>
      <p:sp>
        <p:nvSpPr>
          <p:cNvPr id="2" name="Rectangle: Rounded Corners 1">
            <a:extLst>
              <a:ext uri="{FF2B5EF4-FFF2-40B4-BE49-F238E27FC236}">
                <a16:creationId xmlns:a16="http://schemas.microsoft.com/office/drawing/2014/main" id="{0515E248-0D46-4D69-A34C-8DB93DF6B370}"/>
              </a:ext>
            </a:extLst>
          </p:cNvPr>
          <p:cNvSpPr/>
          <p:nvPr/>
        </p:nvSpPr>
        <p:spPr>
          <a:xfrm>
            <a:off x="901782" y="1106905"/>
            <a:ext cx="4263656" cy="2824045"/>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812BF3BC-4761-41CD-9A74-6CDF2E7C7A03}"/>
              </a:ext>
            </a:extLst>
          </p:cNvPr>
          <p:cNvSpPr/>
          <p:nvPr/>
        </p:nvSpPr>
        <p:spPr>
          <a:xfrm>
            <a:off x="7026563" y="1129062"/>
            <a:ext cx="4263656" cy="3261053"/>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 Placeholder 3">
            <a:extLst>
              <a:ext uri="{FF2B5EF4-FFF2-40B4-BE49-F238E27FC236}">
                <a16:creationId xmlns:a16="http://schemas.microsoft.com/office/drawing/2014/main" id="{B54C3700-7493-4169-9878-5AB8B3D391FC}"/>
              </a:ext>
            </a:extLst>
          </p:cNvPr>
          <p:cNvSpPr txBox="1">
            <a:spLocks/>
          </p:cNvSpPr>
          <p:nvPr/>
        </p:nvSpPr>
        <p:spPr>
          <a:xfrm>
            <a:off x="1274827" y="4179936"/>
            <a:ext cx="3517567" cy="1818306"/>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sz="1400" b="1" dirty="0">
                <a:latin typeface="Bookman Old Style" panose="02050604050505020204" pitchFamily="18" charset="0"/>
                <a:cs typeface="Times New Roman" panose="02020603050405020304" pitchFamily="18" charset="0"/>
              </a:rPr>
              <a:t>                    Models</a:t>
            </a:r>
          </a:p>
          <a:p>
            <a:pPr marL="285750" indent="-285750">
              <a:buFontTx/>
              <a:buChar char="-"/>
            </a:pPr>
            <a:r>
              <a:rPr lang="en-CA" sz="1400" b="1" dirty="0">
                <a:latin typeface="Bookman Old Style" panose="02050604050505020204" pitchFamily="18" charset="0"/>
                <a:cs typeface="Times New Roman" panose="02020603050405020304" pitchFamily="18" charset="0"/>
              </a:rPr>
              <a:t>LSTM RNN</a:t>
            </a:r>
          </a:p>
          <a:p>
            <a:pPr marL="285750" indent="-285750">
              <a:buFontTx/>
              <a:buChar char="-"/>
            </a:pPr>
            <a:r>
              <a:rPr lang="en-CA" sz="1400" b="1" dirty="0">
                <a:latin typeface="Bookman Old Style" panose="02050604050505020204" pitchFamily="18" charset="0"/>
                <a:cs typeface="Times New Roman" panose="02020603050405020304" pitchFamily="18" charset="0"/>
              </a:rPr>
              <a:t>Random Forest Regressor</a:t>
            </a:r>
          </a:p>
          <a:p>
            <a:pPr marL="285750" indent="-285750">
              <a:buFontTx/>
              <a:buChar char="-"/>
            </a:pPr>
            <a:r>
              <a:rPr lang="en-CA" sz="1400" b="1" dirty="0">
                <a:latin typeface="Bookman Old Style" panose="02050604050505020204" pitchFamily="18" charset="0"/>
                <a:cs typeface="Times New Roman" panose="02020603050405020304" pitchFamily="18" charset="0"/>
              </a:rPr>
              <a:t>XG Boost Regressor</a:t>
            </a:r>
          </a:p>
        </p:txBody>
      </p:sp>
      <p:sp>
        <p:nvSpPr>
          <p:cNvPr id="9" name="Rectangle: Rounded Corners 8">
            <a:extLst>
              <a:ext uri="{FF2B5EF4-FFF2-40B4-BE49-F238E27FC236}">
                <a16:creationId xmlns:a16="http://schemas.microsoft.com/office/drawing/2014/main" id="{4EF06B73-DADB-478F-83CD-ED87895498EC}"/>
              </a:ext>
            </a:extLst>
          </p:cNvPr>
          <p:cNvSpPr/>
          <p:nvPr/>
        </p:nvSpPr>
        <p:spPr>
          <a:xfrm>
            <a:off x="901783" y="4068417"/>
            <a:ext cx="4263656" cy="1911668"/>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 name="Group 3">
            <a:extLst>
              <a:ext uri="{FF2B5EF4-FFF2-40B4-BE49-F238E27FC236}">
                <a16:creationId xmlns:a16="http://schemas.microsoft.com/office/drawing/2014/main" id="{01D9C0C2-E076-4107-8301-3980F3231220}"/>
              </a:ext>
            </a:extLst>
          </p:cNvPr>
          <p:cNvGrpSpPr/>
          <p:nvPr/>
        </p:nvGrpSpPr>
        <p:grpSpPr>
          <a:xfrm>
            <a:off x="7026563" y="4541938"/>
            <a:ext cx="4263654" cy="1331871"/>
            <a:chOff x="7183313" y="4674301"/>
            <a:chExt cx="4192678" cy="1331871"/>
          </a:xfrm>
        </p:grpSpPr>
        <p:sp>
          <p:nvSpPr>
            <p:cNvPr id="10" name="Rectangle: Rounded Corners 9">
              <a:extLst>
                <a:ext uri="{FF2B5EF4-FFF2-40B4-BE49-F238E27FC236}">
                  <a16:creationId xmlns:a16="http://schemas.microsoft.com/office/drawing/2014/main" id="{E21BF5F7-6C85-4112-A6FE-FA81ED5F9F2F}"/>
                </a:ext>
              </a:extLst>
            </p:cNvPr>
            <p:cNvSpPr/>
            <p:nvPr/>
          </p:nvSpPr>
          <p:spPr>
            <a:xfrm>
              <a:off x="7183313" y="4674301"/>
              <a:ext cx="4192678" cy="1331871"/>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3">
              <a:extLst>
                <a:ext uri="{FF2B5EF4-FFF2-40B4-BE49-F238E27FC236}">
                  <a16:creationId xmlns:a16="http://schemas.microsoft.com/office/drawing/2014/main" id="{9EFA7AF2-178D-411B-BEA8-044F1BCDF659}"/>
                </a:ext>
              </a:extLst>
            </p:cNvPr>
            <p:cNvSpPr txBox="1">
              <a:spLocks/>
            </p:cNvSpPr>
            <p:nvPr/>
          </p:nvSpPr>
          <p:spPr>
            <a:xfrm>
              <a:off x="7399606" y="4793086"/>
              <a:ext cx="3517567" cy="1186999"/>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sz="1400" b="1" dirty="0">
                  <a:latin typeface="Times New Roman" panose="02020603050405020304" pitchFamily="18" charset="0"/>
                  <a:cs typeface="Times New Roman" panose="02020603050405020304" pitchFamily="18" charset="0"/>
                </a:rPr>
                <a:t>                               Models</a:t>
              </a:r>
            </a:p>
            <a:p>
              <a:pPr marL="285750" indent="-285750">
                <a:lnSpc>
                  <a:spcPct val="100000"/>
                </a:lnSpc>
                <a:buFontTx/>
                <a:buChar char="-"/>
              </a:pPr>
              <a:r>
                <a:rPr lang="en-CA" sz="1400" b="1" dirty="0">
                  <a:latin typeface="Times New Roman" panose="02020603050405020304" pitchFamily="18" charset="0"/>
                  <a:cs typeface="Times New Roman" panose="02020603050405020304" pitchFamily="18" charset="0"/>
                </a:rPr>
                <a:t>Random Forest Classifier</a:t>
              </a:r>
            </a:p>
            <a:p>
              <a:pPr marL="285750" indent="-285750">
                <a:lnSpc>
                  <a:spcPct val="100000"/>
                </a:lnSpc>
                <a:buFontTx/>
                <a:buChar char="-"/>
              </a:pPr>
              <a:r>
                <a:rPr lang="en-CA" sz="1400" b="1" dirty="0">
                  <a:latin typeface="Times New Roman" panose="02020603050405020304" pitchFamily="18" charset="0"/>
                  <a:cs typeface="Times New Roman" panose="02020603050405020304" pitchFamily="18" charset="0"/>
                </a:rPr>
                <a:t>Gradient Booster</a:t>
              </a:r>
            </a:p>
          </p:txBody>
        </p:sp>
      </p:grpSp>
      <p:sp>
        <p:nvSpPr>
          <p:cNvPr id="11" name="TextBox 10">
            <a:extLst>
              <a:ext uri="{FF2B5EF4-FFF2-40B4-BE49-F238E27FC236}">
                <a16:creationId xmlns:a16="http://schemas.microsoft.com/office/drawing/2014/main" id="{F85BB401-3A6B-EE22-8273-3E5E8C96E170}"/>
              </a:ext>
            </a:extLst>
          </p:cNvPr>
          <p:cNvSpPr txBox="1"/>
          <p:nvPr/>
        </p:nvSpPr>
        <p:spPr>
          <a:xfrm>
            <a:off x="1990363" y="647082"/>
            <a:ext cx="1931939" cy="461665"/>
          </a:xfrm>
          <a:prstGeom prst="rect">
            <a:avLst/>
          </a:prstGeom>
          <a:noFill/>
        </p:spPr>
        <p:txBody>
          <a:bodyPr wrap="none" rtlCol="0">
            <a:spAutoFit/>
          </a:bodyPr>
          <a:lstStyle/>
          <a:p>
            <a:r>
              <a:rPr lang="en-IN" sz="2400" b="1" dirty="0">
                <a:latin typeface="Bookman Old Style" panose="02050604050505020204" pitchFamily="18" charset="0"/>
              </a:rPr>
              <a:t>Regression</a:t>
            </a:r>
          </a:p>
        </p:txBody>
      </p:sp>
      <p:sp>
        <p:nvSpPr>
          <p:cNvPr id="13" name="TextBox 12">
            <a:extLst>
              <a:ext uri="{FF2B5EF4-FFF2-40B4-BE49-F238E27FC236}">
                <a16:creationId xmlns:a16="http://schemas.microsoft.com/office/drawing/2014/main" id="{8667483C-F58A-54B3-E97E-0C4BE325877D}"/>
              </a:ext>
            </a:extLst>
          </p:cNvPr>
          <p:cNvSpPr txBox="1"/>
          <p:nvPr/>
        </p:nvSpPr>
        <p:spPr>
          <a:xfrm>
            <a:off x="7966730" y="700435"/>
            <a:ext cx="2611700" cy="461665"/>
          </a:xfrm>
          <a:prstGeom prst="rect">
            <a:avLst/>
          </a:prstGeom>
          <a:noFill/>
        </p:spPr>
        <p:txBody>
          <a:bodyPr wrap="square">
            <a:spAutoFit/>
          </a:bodyPr>
          <a:lstStyle/>
          <a:p>
            <a:r>
              <a:rPr lang="en-IN" sz="2400" b="1" dirty="0">
                <a:latin typeface="Bookman Old Style" panose="02050604050505020204" pitchFamily="18" charset="0"/>
              </a:rPr>
              <a:t>Classification</a:t>
            </a:r>
            <a:endParaRPr lang="en-IN" sz="2400" dirty="0"/>
          </a:p>
        </p:txBody>
      </p:sp>
      <p:sp>
        <p:nvSpPr>
          <p:cNvPr id="15" name="TextBox 14">
            <a:extLst>
              <a:ext uri="{FF2B5EF4-FFF2-40B4-BE49-F238E27FC236}">
                <a16:creationId xmlns:a16="http://schemas.microsoft.com/office/drawing/2014/main" id="{31FE736C-A9B5-C244-B1F5-01CDFF8E4B3A}"/>
              </a:ext>
            </a:extLst>
          </p:cNvPr>
          <p:cNvSpPr txBox="1"/>
          <p:nvPr/>
        </p:nvSpPr>
        <p:spPr>
          <a:xfrm>
            <a:off x="290128" y="140283"/>
            <a:ext cx="5332408" cy="369332"/>
          </a:xfrm>
          <a:prstGeom prst="rect">
            <a:avLst/>
          </a:prstGeom>
          <a:noFill/>
        </p:spPr>
        <p:txBody>
          <a:bodyPr wrap="square">
            <a:spAutoFit/>
          </a:bodyPr>
          <a:lstStyle/>
          <a:p>
            <a:r>
              <a:rPr lang="en-IN" sz="1800" b="1" dirty="0">
                <a:latin typeface="Bookman Old Style" panose="02050604050505020204" pitchFamily="18" charset="0"/>
              </a:rPr>
              <a:t>2) </a:t>
            </a:r>
            <a:r>
              <a:rPr lang="en-IN" b="1" dirty="0">
                <a:latin typeface="Bookman Old Style" panose="02050604050505020204" pitchFamily="18" charset="0"/>
              </a:rPr>
              <a:t>Model Training and Evaluation:</a:t>
            </a:r>
            <a:endParaRPr lang="en-IN" dirty="0">
              <a:latin typeface="Bookman Old Style" panose="02050604050505020204" pitchFamily="18" charset="0"/>
            </a:endParaRPr>
          </a:p>
        </p:txBody>
      </p:sp>
    </p:spTree>
    <p:extLst>
      <p:ext uri="{BB962C8B-B14F-4D97-AF65-F5344CB8AC3E}">
        <p14:creationId xmlns:p14="http://schemas.microsoft.com/office/powerpoint/2010/main" val="8700006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7EDAB-D49A-9D2C-53D3-15B2F67D319E}"/>
              </a:ext>
            </a:extLst>
          </p:cNvPr>
          <p:cNvSpPr txBox="1"/>
          <p:nvPr/>
        </p:nvSpPr>
        <p:spPr>
          <a:xfrm>
            <a:off x="328863" y="409074"/>
            <a:ext cx="7820526" cy="2893100"/>
          </a:xfrm>
          <a:prstGeom prst="rect">
            <a:avLst/>
          </a:prstGeom>
          <a:noFill/>
        </p:spPr>
        <p:txBody>
          <a:bodyPr wrap="square" rtlCol="0">
            <a:spAutoFit/>
          </a:bodyPr>
          <a:lstStyle/>
          <a:p>
            <a:r>
              <a:rPr lang="en-IN" sz="2000" b="1" dirty="0">
                <a:latin typeface="Bookman Old Style" panose="02050604050505020204" pitchFamily="18" charset="0"/>
              </a:rPr>
              <a:t>Classification Approach:</a:t>
            </a:r>
          </a:p>
          <a:p>
            <a:endParaRPr lang="en-IN" dirty="0">
              <a:latin typeface="Bookman Old Style" panose="02050604050505020204" pitchFamily="18" charset="0"/>
            </a:endParaRPr>
          </a:p>
          <a:p>
            <a:r>
              <a:rPr lang="en-IN" b="1" dirty="0">
                <a:latin typeface="Bookman Old Style" panose="02050604050505020204" pitchFamily="18" charset="0"/>
              </a:rPr>
              <a:t>a)Random forest classifier:</a:t>
            </a:r>
          </a:p>
          <a:p>
            <a:endParaRPr lang="en-GB" dirty="0">
              <a:latin typeface="Bookman Old Style" panose="02050604050505020204" pitchFamily="18" charset="0"/>
            </a:endParaRPr>
          </a:p>
          <a:p>
            <a:pPr marL="285750" indent="-285750">
              <a:buFont typeface="Arial" panose="020B0604020202020204" pitchFamily="34" charset="0"/>
              <a:buChar char="•"/>
            </a:pPr>
            <a:r>
              <a:rPr lang="en-GB" dirty="0">
                <a:latin typeface="Bookman Old Style" panose="02050604050505020204" pitchFamily="18" charset="0"/>
              </a:rPr>
              <a:t>The Random Forest Classifier is an ensemble learning method that constructs multiple decision trees during training and outputs the class that is the mode of the classes predicted by individual trees. The model is trained using features derived from Twitter sentiment (daily sentiment score and tweet volume) and the binary trend label (0 for price decrease, 1 for price increase).</a:t>
            </a:r>
            <a:endParaRPr lang="en-IN" dirty="0">
              <a:latin typeface="Bookman Old Style" panose="02050604050505020204" pitchFamily="18" charset="0"/>
            </a:endParaRPr>
          </a:p>
        </p:txBody>
      </p:sp>
      <p:pic>
        <p:nvPicPr>
          <p:cNvPr id="4" name="Picture 3">
            <a:extLst>
              <a:ext uri="{FF2B5EF4-FFF2-40B4-BE49-F238E27FC236}">
                <a16:creationId xmlns:a16="http://schemas.microsoft.com/office/drawing/2014/main" id="{A1C30B32-7A8C-DB54-E69D-31F0A7219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389" y="1035686"/>
            <a:ext cx="3585411" cy="2266488"/>
          </a:xfrm>
          <a:prstGeom prst="rect">
            <a:avLst/>
          </a:prstGeom>
        </p:spPr>
      </p:pic>
      <p:sp>
        <p:nvSpPr>
          <p:cNvPr id="5" name="TextBox 4">
            <a:extLst>
              <a:ext uri="{FF2B5EF4-FFF2-40B4-BE49-F238E27FC236}">
                <a16:creationId xmlns:a16="http://schemas.microsoft.com/office/drawing/2014/main" id="{B7EE146C-21DB-9453-C06D-94170F68BB9F}"/>
              </a:ext>
            </a:extLst>
          </p:cNvPr>
          <p:cNvSpPr txBox="1"/>
          <p:nvPr/>
        </p:nvSpPr>
        <p:spPr>
          <a:xfrm>
            <a:off x="4010525" y="3928786"/>
            <a:ext cx="7724275" cy="1754326"/>
          </a:xfrm>
          <a:prstGeom prst="rect">
            <a:avLst/>
          </a:prstGeom>
          <a:noFill/>
        </p:spPr>
        <p:txBody>
          <a:bodyPr wrap="square" rtlCol="0">
            <a:spAutoFit/>
          </a:bodyPr>
          <a:lstStyle/>
          <a:p>
            <a:r>
              <a:rPr lang="en-IN" b="1" dirty="0">
                <a:latin typeface="Bookman Old Style" panose="02050604050505020204" pitchFamily="18" charset="0"/>
              </a:rPr>
              <a:t>b) Gradient Boosting Classifier:</a:t>
            </a:r>
          </a:p>
          <a:p>
            <a:endParaRPr lang="en-IN" dirty="0">
              <a:latin typeface="Bookman Old Style" panose="02050604050505020204" pitchFamily="18" charset="0"/>
            </a:endParaRPr>
          </a:p>
          <a:p>
            <a:r>
              <a:rPr lang="en-GB" dirty="0"/>
              <a:t>Gradient Boosting Classifier builds an ensemble of trees sequentially, where each new tree focuses on correcting errors made by the previous ones. The model uses the features and binary trend labels, adjusting weights iteratively to minimize the classification error. </a:t>
            </a:r>
            <a:endParaRPr lang="en-IN" dirty="0">
              <a:latin typeface="Bookman Old Style" panose="02050604050505020204" pitchFamily="18" charset="0"/>
            </a:endParaRPr>
          </a:p>
        </p:txBody>
      </p:sp>
      <p:pic>
        <p:nvPicPr>
          <p:cNvPr id="7" name="Picture 6">
            <a:extLst>
              <a:ext uri="{FF2B5EF4-FFF2-40B4-BE49-F238E27FC236}">
                <a16:creationId xmlns:a16="http://schemas.microsoft.com/office/drawing/2014/main" id="{053DB095-30B8-A52D-B81F-C555F9806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39" y="3814584"/>
            <a:ext cx="3259808" cy="1982730"/>
          </a:xfrm>
          <a:prstGeom prst="rect">
            <a:avLst/>
          </a:prstGeom>
        </p:spPr>
      </p:pic>
    </p:spTree>
    <p:extLst>
      <p:ext uri="{BB962C8B-B14F-4D97-AF65-F5344CB8AC3E}">
        <p14:creationId xmlns:p14="http://schemas.microsoft.com/office/powerpoint/2010/main" val="172356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383E4-92B4-EB0B-872B-7F0ECCC056FF}"/>
              </a:ext>
            </a:extLst>
          </p:cNvPr>
          <p:cNvSpPr txBox="1"/>
          <p:nvPr/>
        </p:nvSpPr>
        <p:spPr>
          <a:xfrm>
            <a:off x="336885" y="200526"/>
            <a:ext cx="3012363" cy="400110"/>
          </a:xfrm>
          <a:prstGeom prst="rect">
            <a:avLst/>
          </a:prstGeom>
          <a:noFill/>
        </p:spPr>
        <p:txBody>
          <a:bodyPr wrap="none" rtlCol="0">
            <a:spAutoFit/>
          </a:bodyPr>
          <a:lstStyle/>
          <a:p>
            <a:r>
              <a:rPr lang="en-IN" sz="2000" b="1" dirty="0">
                <a:latin typeface="Bookman Old Style" panose="02050604050505020204" pitchFamily="18" charset="0"/>
              </a:rPr>
              <a:t>Regression Approach</a:t>
            </a:r>
          </a:p>
        </p:txBody>
      </p:sp>
      <p:sp>
        <p:nvSpPr>
          <p:cNvPr id="3" name="TextBox 2">
            <a:extLst>
              <a:ext uri="{FF2B5EF4-FFF2-40B4-BE49-F238E27FC236}">
                <a16:creationId xmlns:a16="http://schemas.microsoft.com/office/drawing/2014/main" id="{E170D531-8739-0B6F-276B-7E7AEED65C66}"/>
              </a:ext>
            </a:extLst>
          </p:cNvPr>
          <p:cNvSpPr txBox="1"/>
          <p:nvPr/>
        </p:nvSpPr>
        <p:spPr>
          <a:xfrm>
            <a:off x="336885" y="705853"/>
            <a:ext cx="7908758" cy="1569660"/>
          </a:xfrm>
          <a:prstGeom prst="rect">
            <a:avLst/>
          </a:prstGeom>
          <a:noFill/>
        </p:spPr>
        <p:txBody>
          <a:bodyPr wrap="square" rtlCol="0">
            <a:spAutoFit/>
          </a:bodyPr>
          <a:lstStyle/>
          <a:p>
            <a:pPr marL="342900" indent="-342900">
              <a:buAutoNum type="alphaLcParenR"/>
            </a:pPr>
            <a:r>
              <a:rPr lang="en-IN" sz="1600" b="1" dirty="0">
                <a:latin typeface="Bookman Old Style" panose="02050604050505020204" pitchFamily="18" charset="0"/>
              </a:rPr>
              <a:t>Random Forest Regressor:</a:t>
            </a:r>
          </a:p>
          <a:p>
            <a:pPr marL="342900" indent="-342900">
              <a:buAutoNum type="alphaLcParenR"/>
            </a:pPr>
            <a:endParaRPr lang="en-IN"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The Random Forest Regressor uses an ensemble of decision trees to predict a continuous target variable, averaging the predictions of individual trees. The model is trained using historical adjusted closing prices and Twitter sentiment features</a:t>
            </a:r>
            <a:endParaRPr lang="en-IN" sz="1600" dirty="0">
              <a:latin typeface="Bookman Old Style" panose="02050604050505020204" pitchFamily="18" charset="0"/>
            </a:endParaRPr>
          </a:p>
        </p:txBody>
      </p:sp>
      <p:pic>
        <p:nvPicPr>
          <p:cNvPr id="5" name="Picture 4">
            <a:extLst>
              <a:ext uri="{FF2B5EF4-FFF2-40B4-BE49-F238E27FC236}">
                <a16:creationId xmlns:a16="http://schemas.microsoft.com/office/drawing/2014/main" id="{8E7DCCAF-7021-2206-C119-C694B007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90" y="705852"/>
            <a:ext cx="2915971" cy="1477329"/>
          </a:xfrm>
          <a:prstGeom prst="rect">
            <a:avLst/>
          </a:prstGeom>
        </p:spPr>
      </p:pic>
      <p:sp>
        <p:nvSpPr>
          <p:cNvPr id="6" name="TextBox 5">
            <a:extLst>
              <a:ext uri="{FF2B5EF4-FFF2-40B4-BE49-F238E27FC236}">
                <a16:creationId xmlns:a16="http://schemas.microsoft.com/office/drawing/2014/main" id="{371B9D30-82D5-DE79-E720-2D28831DEEBE}"/>
              </a:ext>
            </a:extLst>
          </p:cNvPr>
          <p:cNvSpPr txBox="1"/>
          <p:nvPr/>
        </p:nvSpPr>
        <p:spPr>
          <a:xfrm>
            <a:off x="3461403" y="2414337"/>
            <a:ext cx="7908758" cy="1600438"/>
          </a:xfrm>
          <a:prstGeom prst="rect">
            <a:avLst/>
          </a:prstGeom>
          <a:noFill/>
        </p:spPr>
        <p:txBody>
          <a:bodyPr wrap="square" rtlCol="0">
            <a:spAutoFit/>
          </a:bodyPr>
          <a:lstStyle/>
          <a:p>
            <a:r>
              <a:rPr lang="en-IN" b="1" dirty="0"/>
              <a:t>b) </a:t>
            </a:r>
            <a:r>
              <a:rPr lang="en-GB" sz="1600" b="1" dirty="0">
                <a:latin typeface="Bookman Old Style" panose="02050604050505020204" pitchFamily="18" charset="0"/>
              </a:rPr>
              <a:t>LSTM RNN (Long Short-Term Memory Recurrent Neural Network)</a:t>
            </a:r>
            <a:r>
              <a:rPr lang="en-IN" sz="1600" b="1" dirty="0">
                <a:latin typeface="Bookman Old Style" panose="02050604050505020204" pitchFamily="18" charset="0"/>
              </a:rPr>
              <a:t>:</a:t>
            </a:r>
          </a:p>
          <a:p>
            <a:pPr marL="342900" indent="-342900">
              <a:buAutoNum type="alphaLcParenR"/>
            </a:pPr>
            <a:endParaRPr lang="en-IN"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LSTM networks are specialized for capturing long-term dependencies in time-series data. They consist of memory cells that maintain information for long periods. The model is trained on sequences of historical adjusted closing prices and sentiment features.</a:t>
            </a:r>
            <a:endParaRPr lang="en-IN" sz="1600" dirty="0">
              <a:latin typeface="Bookman Old Style" panose="02050604050505020204" pitchFamily="18" charset="0"/>
            </a:endParaRPr>
          </a:p>
        </p:txBody>
      </p:sp>
      <p:sp>
        <p:nvSpPr>
          <p:cNvPr id="7" name="TextBox 6">
            <a:extLst>
              <a:ext uri="{FF2B5EF4-FFF2-40B4-BE49-F238E27FC236}">
                <a16:creationId xmlns:a16="http://schemas.microsoft.com/office/drawing/2014/main" id="{FE15B7B6-B958-D53E-EBD0-FDB02E7BA052}"/>
              </a:ext>
            </a:extLst>
          </p:cNvPr>
          <p:cNvSpPr txBox="1"/>
          <p:nvPr/>
        </p:nvSpPr>
        <p:spPr>
          <a:xfrm>
            <a:off x="336885" y="4245931"/>
            <a:ext cx="7716252" cy="1600438"/>
          </a:xfrm>
          <a:prstGeom prst="rect">
            <a:avLst/>
          </a:prstGeom>
          <a:noFill/>
        </p:spPr>
        <p:txBody>
          <a:bodyPr wrap="square" rtlCol="0">
            <a:spAutoFit/>
          </a:bodyPr>
          <a:lstStyle/>
          <a:p>
            <a:r>
              <a:rPr lang="en-IN" b="1" dirty="0"/>
              <a:t>b) XGboost regressor</a:t>
            </a:r>
            <a:r>
              <a:rPr lang="en-IN" sz="1600" b="1" dirty="0">
                <a:latin typeface="Bookman Old Style" panose="02050604050505020204" pitchFamily="18" charset="0"/>
              </a:rPr>
              <a:t>:</a:t>
            </a:r>
          </a:p>
          <a:p>
            <a:pPr marL="342900" indent="-342900">
              <a:buAutoNum type="alphaLcParenR"/>
            </a:pPr>
            <a:endParaRPr lang="en-IN" sz="1600" dirty="0">
              <a:latin typeface="Bookman Old Style" panose="02050604050505020204" pitchFamily="18" charset="0"/>
            </a:endParaRPr>
          </a:p>
          <a:p>
            <a:pPr marL="285750" indent="-285750">
              <a:buFont typeface="Arial" panose="020B0604020202020204" pitchFamily="34" charset="0"/>
              <a:buChar char="•"/>
            </a:pPr>
            <a:r>
              <a:rPr lang="en-GB" sz="1600" dirty="0">
                <a:latin typeface="Bookman Old Style" panose="02050604050505020204" pitchFamily="18" charset="0"/>
              </a:rPr>
              <a:t>XGBoost is an optimized gradient boosting algorithm that builds sequential trees, where each tree aims to correct errors made by previous trees. The model is trained using the same features as the other regressors, focusing on minimizing the objective function. </a:t>
            </a:r>
            <a:endParaRPr lang="en-IN" sz="1600" dirty="0">
              <a:latin typeface="Bookman Old Style" panose="02050604050505020204" pitchFamily="18" charset="0"/>
            </a:endParaRPr>
          </a:p>
        </p:txBody>
      </p:sp>
      <p:pic>
        <p:nvPicPr>
          <p:cNvPr id="9" name="Picture 8">
            <a:extLst>
              <a:ext uri="{FF2B5EF4-FFF2-40B4-BE49-F238E27FC236}">
                <a16:creationId xmlns:a16="http://schemas.microsoft.com/office/drawing/2014/main" id="{CDCC2BA9-852A-14AC-B96E-DB50B5516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85" y="2380730"/>
            <a:ext cx="3012363" cy="1634045"/>
          </a:xfrm>
          <a:prstGeom prst="rect">
            <a:avLst/>
          </a:prstGeom>
        </p:spPr>
      </p:pic>
      <p:pic>
        <p:nvPicPr>
          <p:cNvPr id="11" name="Picture 10">
            <a:extLst>
              <a:ext uri="{FF2B5EF4-FFF2-40B4-BE49-F238E27FC236}">
                <a16:creationId xmlns:a16="http://schemas.microsoft.com/office/drawing/2014/main" id="{FF0E11FE-ED9F-5833-9DF1-E0E276472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4190" y="4245931"/>
            <a:ext cx="2915971" cy="1600438"/>
          </a:xfrm>
          <a:prstGeom prst="rect">
            <a:avLst/>
          </a:prstGeom>
        </p:spPr>
      </p:pic>
    </p:spTree>
    <p:extLst>
      <p:ext uri="{BB962C8B-B14F-4D97-AF65-F5344CB8AC3E}">
        <p14:creationId xmlns:p14="http://schemas.microsoft.com/office/powerpoint/2010/main" val="283404405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{6076C511-6696-4B78-A83B-A5A68DA0B2EA}tf56160789_win32</Template>
  <TotalTime>1092</TotalTime>
  <Words>2231</Words>
  <Application>Microsoft Office PowerPoint</Application>
  <PresentationFormat>Widescreen</PresentationFormat>
  <Paragraphs>186</Paragraphs>
  <Slides>17</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17</vt:i4>
      </vt:variant>
    </vt:vector>
  </HeadingPairs>
  <TitlesOfParts>
    <vt:vector size="30" baseType="lpstr">
      <vt:lpstr>Apple SD Gothic Neo</vt:lpstr>
      <vt:lpstr>-apple-system</vt:lpstr>
      <vt:lpstr>Arial</vt:lpstr>
      <vt:lpstr>Bookman Old Style</vt:lpstr>
      <vt:lpstr>Calibri</vt:lpstr>
      <vt:lpstr>Cambria Math</vt:lpstr>
      <vt:lpstr>Exchange</vt:lpstr>
      <vt:lpstr>Franklin Gothic Book</vt:lpstr>
      <vt:lpstr>Gill Sans MT</vt:lpstr>
      <vt:lpstr>Times New Roman</vt:lpstr>
      <vt:lpstr>1_RetrospectVTI</vt:lpstr>
      <vt:lpstr>Gallery</vt:lpstr>
      <vt:lpstr>1_Gallery</vt:lpstr>
      <vt:lpstr>Analyzing Twitter Sentiment for Stock Market Research Internship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&lt;Regression Approach&gt;  </vt:lpstr>
      <vt:lpstr>Results &lt;Classification Approach&gt;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Twitter Data for predicting stock price movements</dc:title>
  <dc:creator>JIKEON YOO</dc:creator>
  <cp:lastModifiedBy>Narendra kumar Vasa</cp:lastModifiedBy>
  <cp:revision>68</cp:revision>
  <dcterms:created xsi:type="dcterms:W3CDTF">2020-09-24T03:19:34Z</dcterms:created>
  <dcterms:modified xsi:type="dcterms:W3CDTF">2024-06-02T19:46:40Z</dcterms:modified>
</cp:coreProperties>
</file>