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78" r:id="rId6"/>
    <p:sldId id="260" r:id="rId7"/>
    <p:sldId id="267" r:id="rId8"/>
    <p:sldId id="279" r:id="rId9"/>
    <p:sldId id="275" r:id="rId10"/>
    <p:sldId id="280" r:id="rId11"/>
    <p:sldId id="281" r:id="rId12"/>
    <p:sldId id="276" r:id="rId13"/>
    <p:sldId id="282" r:id="rId14"/>
    <p:sldId id="283" r:id="rId15"/>
    <p:sldId id="289" r:id="rId16"/>
    <p:sldId id="261" r:id="rId17"/>
    <p:sldId id="284" r:id="rId18"/>
    <p:sldId id="285" r:id="rId19"/>
    <p:sldId id="277" r:id="rId20"/>
    <p:sldId id="286" r:id="rId21"/>
    <p:sldId id="287" r:id="rId22"/>
    <p:sldId id="262" r:id="rId23"/>
    <p:sldId id="28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rendra Kumar" initials="NK" lastIdx="1" clrIdx="0">
    <p:extLst>
      <p:ext uri="{19B8F6BF-5375-455C-9EA6-DF929625EA0E}">
        <p15:presenceInfo xmlns:p15="http://schemas.microsoft.com/office/powerpoint/2012/main" userId="3cdb50cef917c9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156" y="490211"/>
            <a:ext cx="10058400" cy="2162678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Georgia" panose="02040502050405020303" pitchFamily="18" charset="0"/>
                <a:cs typeface="Arial" panose="020B0604020202020204" pitchFamily="34" charset="0"/>
              </a:rPr>
              <a:t>BRAIN TUMOR DETECTION  USING MULTIMODAL IMAGE FUSION TECHNIQUE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6133" y="3429000"/>
            <a:ext cx="6801612" cy="3165856"/>
          </a:xfrm>
        </p:spPr>
        <p:txBody>
          <a:bodyPr>
            <a:normAutofit lnSpcReduction="10000"/>
          </a:bodyPr>
          <a:lstStyle/>
          <a:p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Under the  supervision of Dr. M. Asha Rani </a:t>
            </a:r>
          </a:p>
          <a:p>
            <a:endParaRPr lang="en-IN" sz="1800" b="1" dirty="0">
              <a:solidFill>
                <a:schemeClr val="bg1">
                  <a:lumMod val="95000"/>
                  <a:lumOff val="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  <a:p>
            <a:endParaRPr lang="en-IN" sz="1800" dirty="0">
              <a:solidFill>
                <a:schemeClr val="bg1">
                  <a:lumMod val="95000"/>
                  <a:lumOff val="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  <a:p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                                                Presented by </a:t>
            </a:r>
          </a:p>
          <a:p>
            <a:pPr algn="r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M. Narendra Kumar (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20011P0413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)</a:t>
            </a:r>
          </a:p>
          <a:p>
            <a:pPr algn="r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Sai Amulya Iyyapu (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20011P0421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)</a:t>
            </a:r>
          </a:p>
          <a:p>
            <a:pPr algn="r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Thandra Vyshnavi (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20011P0423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)</a:t>
            </a:r>
          </a:p>
          <a:p>
            <a:pPr algn="r"/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Galithotti Nishant (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20011P0424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1882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4E34E3-A142-AA88-8B0F-8B056BFFA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663" y="279400"/>
            <a:ext cx="9673390" cy="635240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Process of Image Fusion:</a:t>
            </a:r>
            <a:endParaRPr lang="en-US" sz="1600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MRI Image Decomposition:</a:t>
            </a:r>
            <a:endParaRPr lang="en-IN" sz="16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CBD782-D4FE-A731-9971-11673995F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305" y="4553612"/>
            <a:ext cx="7982106" cy="20781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797B5B-2F8F-AC7E-BEB4-71A84298C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87"/>
          <a:stretch/>
        </p:blipFill>
        <p:spPr>
          <a:xfrm>
            <a:off x="2241305" y="750771"/>
            <a:ext cx="7982106" cy="330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3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E3AE23-8BCA-D5F6-C0E0-6C6D304CD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438" y="74613"/>
            <a:ext cx="7731125" cy="6540791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CT Image Decomposition: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C2C08-9699-C8C9-D682-586345F16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37" y="676989"/>
            <a:ext cx="7587331" cy="26127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199ADC-28C7-3EB7-C0BE-CD056BBB7804}"/>
              </a:ext>
            </a:extLst>
          </p:cNvPr>
          <p:cNvSpPr txBox="1"/>
          <p:nvPr/>
        </p:nvSpPr>
        <p:spPr>
          <a:xfrm>
            <a:off x="2351314" y="3429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Final Fused Image: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A180B6-68F5-839F-F4B3-641DFE749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878" y="3937548"/>
            <a:ext cx="2521819" cy="245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8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200810"/>
            <a:ext cx="7729728" cy="853549"/>
          </a:xfrm>
        </p:spPr>
        <p:txBody>
          <a:bodyPr>
            <a:noAutofit/>
          </a:bodyPr>
          <a:lstStyle/>
          <a:p>
            <a:r>
              <a:rPr lang="en-US" sz="3400" b="1" dirty="0">
                <a:latin typeface="Georgia" panose="02040502050405020303" pitchFamily="18" charset="0"/>
                <a:cs typeface="Arial" panose="020B0604020202020204" pitchFamily="34" charset="0"/>
              </a:rPr>
              <a:t>I</a:t>
            </a:r>
            <a:r>
              <a:rPr lang="en-GB" sz="3400" b="1" dirty="0">
                <a:latin typeface="Georgia" panose="02040502050405020303" pitchFamily="18" charset="0"/>
                <a:cs typeface="Arial" panose="020B0604020202020204" pitchFamily="34" charset="0"/>
              </a:rPr>
              <a:t>mage SEGMENTATION:</a:t>
            </a:r>
            <a:endParaRPr lang="en-IN" sz="34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552" y="1354359"/>
            <a:ext cx="7729728" cy="53730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Image segmentation is the process of partitioning an image into multiple segments to simplify its representation or to aid in the identification of objects or regions within the image.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Here we have performed image segmentation using watershed algorithm.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The watershed algorithm is a powerful tool for image segmentation, particularly for delineating object boundaries.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It treats pixel intensity as topographic elevation and divides the image into catchment basins or segments based on intensity gradients.</a:t>
            </a:r>
            <a:endParaRPr lang="en-US" sz="1600" dirty="0">
              <a:solidFill>
                <a:srgbClr val="0F0F0F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 The final segmented image is displayed, marking boundaries and highlighting different regions.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The segmented image and classification results can be used for monitoring the progression or regression of tumors over time.</a:t>
            </a:r>
          </a:p>
          <a:p>
            <a:pPr algn="just">
              <a:lnSpc>
                <a:spcPct val="15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7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46BA7-AD46-FEC9-A6E3-D9DB927D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30629"/>
            <a:ext cx="7729728" cy="6587411"/>
          </a:xfrm>
        </p:spPr>
        <p:txBody>
          <a:bodyPr/>
          <a:lstStyle/>
          <a:p>
            <a:r>
              <a:rPr lang="en-US" sz="1600" dirty="0">
                <a:latin typeface="Georgia" panose="02040502050405020303" pitchFamily="18" charset="0"/>
              </a:rPr>
              <a:t>Following watershed segmentation, further processing steps are applied to refine the segmentation.</a:t>
            </a:r>
          </a:p>
          <a:p>
            <a:r>
              <a:rPr lang="en-US" sz="1600" dirty="0">
                <a:latin typeface="Georgia" panose="02040502050405020303" pitchFamily="18" charset="0"/>
              </a:rPr>
              <a:t>Techniques like morphological operations and distance transform may be used for noise removal and boundary smoothing.</a:t>
            </a:r>
          </a:p>
          <a:p>
            <a:r>
              <a:rPr lang="en-US" sz="1600" dirty="0">
                <a:latin typeface="Georgia" panose="02040502050405020303" pitchFamily="18" charset="0"/>
              </a:rPr>
              <a:t>The final output of the segmentation process is a set of segmented regions or objects within the image.</a:t>
            </a:r>
          </a:p>
          <a:p>
            <a:r>
              <a:rPr lang="en-US" sz="1600" dirty="0">
                <a:latin typeface="Georgia" panose="02040502050405020303" pitchFamily="18" charset="0"/>
              </a:rPr>
              <a:t>These segmented regions can then be analyzed further or visualized for interpretation.</a:t>
            </a: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     </a:t>
            </a:r>
            <a:endParaRPr lang="en-IN" sz="1600" dirty="0">
              <a:latin typeface="Georgia" panose="02040502050405020303" pitchFamily="18" charset="0"/>
            </a:endParaRP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AB8638-7C80-DBF4-11DC-47A06162F32A}"/>
              </a:ext>
            </a:extLst>
          </p:cNvPr>
          <p:cNvSpPr txBox="1"/>
          <p:nvPr/>
        </p:nvSpPr>
        <p:spPr>
          <a:xfrm>
            <a:off x="2457192" y="266860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Segmented Image: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913BB4-F15F-5F43-0006-C691F7634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599" y="3185962"/>
            <a:ext cx="2997201" cy="266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46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4B495-1E4B-A279-8BBC-4FEA634B5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355" y="1484518"/>
            <a:ext cx="7867378" cy="442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Patient without Tumor:</a:t>
            </a:r>
            <a:endParaRPr lang="en-GB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29858-C341-5C04-8CDE-32536375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355" y="264424"/>
            <a:ext cx="7867379" cy="853549"/>
          </a:xfrm>
        </p:spPr>
        <p:txBody>
          <a:bodyPr>
            <a:noAutofit/>
          </a:bodyPr>
          <a:lstStyle/>
          <a:p>
            <a:r>
              <a:rPr lang="en-GB" sz="3400" b="1" dirty="0">
                <a:latin typeface="Georgia" panose="02040502050405020303" pitchFamily="18" charset="0"/>
                <a:cs typeface="Arial" panose="020B0604020202020204" pitchFamily="34" charset="0"/>
              </a:rPr>
              <a:t> results &amp; discussion </a:t>
            </a:r>
            <a:endParaRPr lang="en-IN" sz="34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2F869-DCE2-53A9-0660-E182D09E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084" y="2293669"/>
            <a:ext cx="3342968" cy="3350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A842A8-172F-4820-74AE-34982C2B5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123" y="2293669"/>
            <a:ext cx="3539610" cy="335004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6ECBFC2-D981-FE18-3C61-1BD30DCF8025}"/>
              </a:ext>
            </a:extLst>
          </p:cNvPr>
          <p:cNvSpPr txBox="1">
            <a:spLocks/>
          </p:cNvSpPr>
          <p:nvPr/>
        </p:nvSpPr>
        <p:spPr>
          <a:xfrm>
            <a:off x="2261419" y="5953280"/>
            <a:ext cx="7867378" cy="442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Fused Image                                       Segmented Image</a:t>
            </a:r>
            <a:endParaRPr lang="en-GB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7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4B495-1E4B-A279-8BBC-4FEA634B5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355" y="1484518"/>
            <a:ext cx="7867378" cy="442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Patient with Tumor:</a:t>
            </a:r>
            <a:endParaRPr lang="en-GB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29858-C341-5C04-8CDE-32536375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355" y="264424"/>
            <a:ext cx="7867379" cy="853549"/>
          </a:xfrm>
        </p:spPr>
        <p:txBody>
          <a:bodyPr>
            <a:noAutofit/>
          </a:bodyPr>
          <a:lstStyle/>
          <a:p>
            <a:r>
              <a:rPr lang="en-GB" sz="3400" b="1" dirty="0">
                <a:latin typeface="Georgia" panose="02040502050405020303" pitchFamily="18" charset="0"/>
                <a:cs typeface="Arial" panose="020B0604020202020204" pitchFamily="34" charset="0"/>
              </a:rPr>
              <a:t> results &amp; discussion </a:t>
            </a:r>
            <a:endParaRPr lang="en-IN" sz="34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8F8F5-B6CC-6B57-B6D2-6A2263B69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19" y="2487561"/>
            <a:ext cx="3323303" cy="3274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98D72D-CAD9-D1EC-A959-45F830E25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430" y="2487561"/>
            <a:ext cx="3323303" cy="327414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7C9B25-BA38-C69B-37E9-E4DF938953EC}"/>
              </a:ext>
            </a:extLst>
          </p:cNvPr>
          <p:cNvSpPr txBox="1">
            <a:spLocks/>
          </p:cNvSpPr>
          <p:nvPr/>
        </p:nvSpPr>
        <p:spPr>
          <a:xfrm>
            <a:off x="2261419" y="5953280"/>
            <a:ext cx="7867378" cy="442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Fused Image                                       Segmented Image</a:t>
            </a:r>
            <a:endParaRPr lang="en-GB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05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1B6B-08FC-BB3B-60E8-78AEC511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475" y="188641"/>
            <a:ext cx="7729728" cy="893710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Georgia" panose="02040502050405020303" pitchFamily="18" charset="0"/>
                <a:cs typeface="Arial" panose="020B0604020202020204" pitchFamily="34" charset="0"/>
              </a:rPr>
              <a:t>GUI APPLICATION: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B080-A124-3F34-E386-FA13286B0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987" y="1287625"/>
            <a:ext cx="8908026" cy="425777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6400" dirty="0">
                <a:latin typeface="Georgia" panose="02040502050405020303" pitchFamily="18" charset="0"/>
              </a:rPr>
              <a:t>The  Graphical User Interface (GUI) for the project is implemented. It will perform all the three tasks- Image Registration, Image Fusion, Image Segmentation on the input images and gives the final segmented image as output.</a:t>
            </a:r>
          </a:p>
          <a:p>
            <a:pPr>
              <a:lnSpc>
                <a:spcPct val="150000"/>
              </a:lnSpc>
            </a:pPr>
            <a:r>
              <a:rPr lang="en-US" sz="6400" dirty="0">
                <a:latin typeface="Georgia" panose="02040502050405020303" pitchFamily="18" charset="0"/>
              </a:rPr>
              <a:t>We have utilized a variety of essential libraries and modules in our script, they include Tkinter, PIL(Python Imaging Library), filedialog module, os module, numpy, matplotlib, OpenCV(cv2), imageio, scipy, argparse, torch, pywt. </a:t>
            </a:r>
          </a:p>
          <a:p>
            <a:pPr>
              <a:lnSpc>
                <a:spcPct val="150000"/>
              </a:lnSpc>
            </a:pPr>
            <a:r>
              <a:rPr lang="en-US" sz="6400" dirty="0">
                <a:latin typeface="Georgia" panose="02040502050405020303" pitchFamily="18" charset="0"/>
              </a:rPr>
              <a:t>Accepts medical imaging data, like MRI or CT scans as data input.</a:t>
            </a:r>
          </a:p>
          <a:p>
            <a:pPr>
              <a:lnSpc>
                <a:spcPct val="150000"/>
              </a:lnSpc>
            </a:pPr>
            <a:r>
              <a:rPr lang="en-US" sz="6400" dirty="0">
                <a:latin typeface="Georgia" panose="02040502050405020303" pitchFamily="18" charset="0"/>
              </a:rPr>
              <a:t>Provides a user-friendly interface for easy interaction with the tumor detection system.</a:t>
            </a:r>
          </a:p>
          <a:p>
            <a:pPr>
              <a:lnSpc>
                <a:spcPct val="150000"/>
              </a:lnSpc>
            </a:pPr>
            <a:r>
              <a:rPr lang="en-US" sz="6400" dirty="0">
                <a:latin typeface="Georgia" panose="02040502050405020303" pitchFamily="18" charset="0"/>
              </a:rPr>
              <a:t>Achieves high accuracy, sensitivity, and specificity in tumor detection.</a:t>
            </a:r>
          </a:p>
          <a:p>
            <a:pPr>
              <a:lnSpc>
                <a:spcPct val="150000"/>
              </a:lnSpc>
            </a:pPr>
            <a:r>
              <a:rPr lang="en-US" sz="6400" dirty="0">
                <a:latin typeface="Georgia" panose="02040502050405020303" pitchFamily="18" charset="0"/>
              </a:rPr>
              <a:t>Potential enhancements include integration with healthcare systems and continuous improvement in detection algorithms.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79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BD96-3625-8B3B-89D4-F6C9315B7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55566"/>
            <a:ext cx="8593394" cy="929422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Georgia" panose="02040502050405020303" pitchFamily="18" charset="0"/>
              </a:rPr>
              <a:t>Output Video demo</a:t>
            </a:r>
          </a:p>
        </p:txBody>
      </p:sp>
      <p:pic>
        <p:nvPicPr>
          <p:cNvPr id="4" name="app (1)">
            <a:hlinkClick r:id="" action="ppaction://media"/>
            <a:extLst>
              <a:ext uri="{FF2B5EF4-FFF2-40B4-BE49-F238E27FC236}">
                <a16:creationId xmlns:a16="http://schemas.microsoft.com/office/drawing/2014/main" id="{591BFCF6-2447-7C2E-6C39-48CB8058B47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28800" y="1553497"/>
            <a:ext cx="8593393" cy="4395019"/>
          </a:xfrm>
        </p:spPr>
      </p:pic>
    </p:spTree>
    <p:extLst>
      <p:ext uri="{BB962C8B-B14F-4D97-AF65-F5344CB8AC3E}">
        <p14:creationId xmlns:p14="http://schemas.microsoft.com/office/powerpoint/2010/main" val="31201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94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F970-8DBA-B97F-4648-923AF6C1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177" y="237263"/>
            <a:ext cx="8268101" cy="779774"/>
          </a:xfrm>
        </p:spPr>
        <p:txBody>
          <a:bodyPr>
            <a:normAutofit fontScale="90000"/>
          </a:bodyPr>
          <a:lstStyle/>
          <a:p>
            <a:r>
              <a:rPr lang="en-US" sz="3400" b="1" dirty="0">
                <a:latin typeface="Georgia" panose="02040502050405020303" pitchFamily="18" charset="0"/>
                <a:cs typeface="Arial" panose="020B0604020202020204" pitchFamily="34" charset="0"/>
              </a:rPr>
              <a:t>Comparison</a:t>
            </a:r>
            <a:endParaRPr lang="en-IN" sz="34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A5F7-1D7D-2186-F313-4B640FA42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256" y="2638044"/>
            <a:ext cx="3197957" cy="310198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17D8D4CD-21FD-B604-38D4-90359435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177" y="1440052"/>
            <a:ext cx="8268101" cy="483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81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E00C-F9D2-FD35-ADE1-D47EBE96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4908"/>
            <a:ext cx="7729728" cy="777484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Georgia" panose="02040502050405020303" pitchFamily="18" charset="0"/>
                <a:cs typeface="Arial" panose="020B0604020202020204" pitchFamily="34" charset="0"/>
              </a:rPr>
              <a:t>APPLICATIONS:</a:t>
            </a:r>
            <a:endParaRPr lang="en-IN" sz="32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398762-7A8C-618B-975E-67AF454C2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942392"/>
            <a:ext cx="7729728" cy="24093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Early Detection and Diagnosis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Precise Localization for Surgical Planning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Treatment Response Monitoring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Tailored Treatment Planning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Personalized Patient-Centric Care</a:t>
            </a:r>
            <a:endParaRPr lang="en-IN" sz="1600" dirty="0">
              <a:latin typeface="Georgia" panose="02040502050405020303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F66F09-3123-42E1-13D2-D333A3D3B963}"/>
              </a:ext>
            </a:extLst>
          </p:cNvPr>
          <p:cNvSpPr txBox="1">
            <a:spLocks/>
          </p:cNvSpPr>
          <p:nvPr/>
        </p:nvSpPr>
        <p:spPr bwMode="black">
          <a:xfrm>
            <a:off x="2231136" y="3480789"/>
            <a:ext cx="7729728" cy="86722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Georgia" panose="02040502050405020303" pitchFamily="18" charset="0"/>
              </a:rPr>
              <a:t>Limitations: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FB078-EA4B-F56D-3B9D-72C73EF787E0}"/>
              </a:ext>
            </a:extLst>
          </p:cNvPr>
          <p:cNvSpPr txBox="1"/>
          <p:nvPr/>
        </p:nvSpPr>
        <p:spPr>
          <a:xfrm>
            <a:off x="2231136" y="4477101"/>
            <a:ext cx="77297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Watershed Algorithm is sensitive to noise.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Obtaining High quality annotated MRI and CT images can be challenging.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Clinical Validation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Precisely delineating tumor boundaries is difficult.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Accurate Image Registration is critical.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1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84365"/>
            <a:ext cx="7729728" cy="844640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Georgia" panose="02040502050405020303" pitchFamily="18" charset="0"/>
                <a:cs typeface="Arial" panose="020B0604020202020204" pitchFamily="34" charset="0"/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250302"/>
            <a:ext cx="7729728" cy="5477876"/>
          </a:xfrm>
        </p:spPr>
        <p:txBody>
          <a:bodyPr>
            <a:normAutofit fontScale="92500" lnSpcReduction="10000"/>
          </a:bodyPr>
          <a:lstStyle/>
          <a:p>
            <a:r>
              <a:rPr lang="en-IN" sz="1700" dirty="0">
                <a:latin typeface="Georgia" panose="02040502050405020303" pitchFamily="18" charset="0"/>
                <a:cs typeface="Arial" panose="020B0604020202020204" pitchFamily="34" charset="0"/>
              </a:rPr>
              <a:t>Aim &amp; Motivation</a:t>
            </a:r>
          </a:p>
          <a:p>
            <a:r>
              <a:rPr lang="en-IN" sz="1700" dirty="0">
                <a:latin typeface="Georgia" panose="02040502050405020303" pitchFamily="18" charset="0"/>
                <a:cs typeface="Arial" panose="020B0604020202020204" pitchFamily="34" charset="0"/>
              </a:rPr>
              <a:t>Literature Survey</a:t>
            </a:r>
          </a:p>
          <a:p>
            <a:r>
              <a:rPr lang="en-IN" sz="1700" dirty="0">
                <a:latin typeface="Georgia" panose="02040502050405020303" pitchFamily="18" charset="0"/>
                <a:cs typeface="Arial" panose="020B0604020202020204" pitchFamily="34" charset="0"/>
              </a:rPr>
              <a:t>Introduction</a:t>
            </a:r>
          </a:p>
          <a:p>
            <a:r>
              <a:rPr lang="en-IN" sz="1700" dirty="0">
                <a:latin typeface="Georgia" panose="02040502050405020303" pitchFamily="18" charset="0"/>
                <a:cs typeface="Arial" panose="020B0604020202020204" pitchFamily="34" charset="0"/>
              </a:rPr>
              <a:t>Methodology</a:t>
            </a:r>
          </a:p>
          <a:p>
            <a:r>
              <a:rPr lang="en-IN" sz="1700" dirty="0">
                <a:latin typeface="Georgia" panose="02040502050405020303" pitchFamily="18" charset="0"/>
                <a:cs typeface="Arial" panose="020B0604020202020204" pitchFamily="34" charset="0"/>
              </a:rPr>
              <a:t>Image Registration</a:t>
            </a:r>
          </a:p>
          <a:p>
            <a:r>
              <a:rPr lang="en-IN" sz="1700" dirty="0">
                <a:latin typeface="Georgia" panose="02040502050405020303" pitchFamily="18" charset="0"/>
                <a:cs typeface="Arial" panose="020B0604020202020204" pitchFamily="34" charset="0"/>
              </a:rPr>
              <a:t>Image Fusion</a:t>
            </a:r>
          </a:p>
          <a:p>
            <a:r>
              <a:rPr lang="en-IN" sz="1700" dirty="0">
                <a:latin typeface="Georgia" panose="02040502050405020303" pitchFamily="18" charset="0"/>
                <a:cs typeface="Arial" panose="020B0604020202020204" pitchFamily="34" charset="0"/>
              </a:rPr>
              <a:t>Image Segmentation</a:t>
            </a:r>
          </a:p>
          <a:p>
            <a:r>
              <a:rPr lang="en-IN" sz="1700" dirty="0">
                <a:latin typeface="Georgia" panose="02040502050405020303" pitchFamily="18" charset="0"/>
                <a:cs typeface="Arial" panose="020B0604020202020204" pitchFamily="34" charset="0"/>
              </a:rPr>
              <a:t>GUI Application</a:t>
            </a:r>
          </a:p>
          <a:p>
            <a:r>
              <a:rPr lang="en-IN" sz="1700" dirty="0">
                <a:latin typeface="Georgia" panose="02040502050405020303" pitchFamily="18" charset="0"/>
                <a:cs typeface="Arial" panose="020B0604020202020204" pitchFamily="34" charset="0"/>
              </a:rPr>
              <a:t>Output Demo</a:t>
            </a:r>
          </a:p>
          <a:p>
            <a:r>
              <a:rPr lang="en-IN" sz="1700" dirty="0">
                <a:latin typeface="Georgia" panose="02040502050405020303" pitchFamily="18" charset="0"/>
                <a:cs typeface="Arial" panose="020B0604020202020204" pitchFamily="34" charset="0"/>
              </a:rPr>
              <a:t>Comparison</a:t>
            </a:r>
          </a:p>
          <a:p>
            <a:r>
              <a:rPr lang="en-IN" sz="1700" dirty="0">
                <a:latin typeface="Georgia" panose="02040502050405020303" pitchFamily="18" charset="0"/>
                <a:cs typeface="Arial" panose="020B0604020202020204" pitchFamily="34" charset="0"/>
              </a:rPr>
              <a:t>Applications</a:t>
            </a:r>
          </a:p>
          <a:p>
            <a:r>
              <a:rPr lang="en-IN" sz="1700" dirty="0">
                <a:latin typeface="Georgia" panose="02040502050405020303" pitchFamily="18" charset="0"/>
                <a:cs typeface="Arial" panose="020B0604020202020204" pitchFamily="34" charset="0"/>
              </a:rPr>
              <a:t>Limitations</a:t>
            </a:r>
          </a:p>
          <a:p>
            <a:r>
              <a:rPr lang="en-IN" sz="1700" dirty="0">
                <a:latin typeface="Georgia" panose="02040502050405020303" pitchFamily="18" charset="0"/>
                <a:cs typeface="Arial" panose="020B0604020202020204" pitchFamily="34" charset="0"/>
              </a:rPr>
              <a:t>Conclusions</a:t>
            </a:r>
          </a:p>
          <a:p>
            <a:r>
              <a:rPr lang="en-IN" sz="1700" dirty="0">
                <a:latin typeface="Georgia" panose="02040502050405020303" pitchFamily="18" charset="0"/>
                <a:cs typeface="Arial" panose="020B0604020202020204" pitchFamily="34" charset="0"/>
              </a:rPr>
              <a:t>Future Scope</a:t>
            </a:r>
          </a:p>
          <a:p>
            <a:r>
              <a:rPr lang="en-IN" sz="1700" dirty="0">
                <a:latin typeface="Georgia" panose="02040502050405020303" pitchFamily="18" charset="0"/>
                <a:cs typeface="Arial" panose="020B0604020202020204" pitchFamily="34" charset="0"/>
              </a:rPr>
              <a:t>References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5841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1DFB-CA6F-5D06-EA46-AA1965AB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6234"/>
            <a:ext cx="7729728" cy="1051623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Georgia" panose="02040502050405020303" pitchFamily="18" charset="0"/>
              </a:rPr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B249-ABF8-11BC-6B8C-B300AA091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66306"/>
            <a:ext cx="7729728" cy="4152713"/>
          </a:xfrm>
        </p:spPr>
        <p:txBody>
          <a:bodyPr/>
          <a:lstStyle/>
          <a:p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Effective Use of Pretrained Model (VGG-19)</a:t>
            </a:r>
          </a:p>
          <a:p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Accurate Image Registration</a:t>
            </a:r>
          </a:p>
          <a:p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Successful Integration of Multimodal Imaging</a:t>
            </a:r>
          </a:p>
          <a:p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Better identification and delineation of subtle abnormalities</a:t>
            </a:r>
          </a:p>
          <a:p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Precise Tumor Segmentation with Watershed Algorithm</a:t>
            </a:r>
          </a:p>
          <a:p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GUI enabled seamless algorithm execution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5586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7253-0988-65E9-CC6A-1464C96A2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0879"/>
            <a:ext cx="7729728" cy="920092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Georgia" panose="02040502050405020303" pitchFamily="18" charset="0"/>
              </a:rPr>
              <a:t>Future scope: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43C4B-8EA7-718C-E777-716643472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70297"/>
            <a:ext cx="7729728" cy="3538821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Integration with Advanced Imaging Techniques</a:t>
            </a:r>
          </a:p>
          <a:p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Telemedicine and Remote Diagnostics</a:t>
            </a:r>
          </a:p>
          <a:p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Personalized Treatment Planning</a:t>
            </a:r>
          </a:p>
          <a:p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Enhancing Diagnostic Precision</a:t>
            </a:r>
          </a:p>
          <a:p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Computational Neuroscience</a:t>
            </a:r>
          </a:p>
          <a:p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Pharmaceutical Research</a:t>
            </a:r>
          </a:p>
          <a:p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Real-time Tumor Detection</a:t>
            </a:r>
          </a:p>
          <a:p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Biomedical Engineering</a:t>
            </a:r>
            <a:endParaRPr lang="en-IN" sz="160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700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D3F9-5D19-9F7D-09D0-08D2082F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491" y="127537"/>
            <a:ext cx="7729728" cy="796194"/>
          </a:xfrm>
        </p:spPr>
        <p:txBody>
          <a:bodyPr>
            <a:normAutofit fontScale="90000"/>
          </a:bodyPr>
          <a:lstStyle/>
          <a:p>
            <a:r>
              <a:rPr lang="en-IN" sz="3400" b="1" dirty="0">
                <a:latin typeface="Georgia" panose="02040502050405020303" pitchFamily="18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1492-DD5B-5465-131B-CB8CDAABC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035698"/>
            <a:ext cx="7729728" cy="5822302"/>
          </a:xfrm>
        </p:spPr>
        <p:txBody>
          <a:bodyPr>
            <a:normAutofit fontScale="47500" lnSpcReduction="20000"/>
          </a:bodyPr>
          <a:lstStyle/>
          <a:p>
            <a:pPr marR="539750" algn="just">
              <a:lnSpc>
                <a:spcPct val="150000"/>
              </a:lnSpc>
              <a:spcBef>
                <a:spcPts val="1395"/>
              </a:spcBef>
              <a:buClr>
                <a:schemeClr val="tx1"/>
              </a:buClr>
              <a:tabLst>
                <a:tab pos="321945" algn="l"/>
              </a:tabLst>
            </a:pPr>
            <a:r>
              <a:rPr lang="en-US" sz="3200" dirty="0">
                <a:effectLst/>
                <a:latin typeface="Georgia" panose="02040502050405020303" pitchFamily="18" charset="0"/>
                <a:ea typeface="Arial MT"/>
                <a:cs typeface="Arial" panose="020B0604020202020204" pitchFamily="34" charset="0"/>
              </a:rPr>
              <a:t>Enhancing Brain Tumor Detection on MRI Images Using an Innovative VGG</a:t>
            </a:r>
            <a:r>
              <a:rPr lang="en-US" sz="32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19</a:t>
            </a:r>
            <a:r>
              <a:rPr lang="en-US" sz="3200" dirty="0">
                <a:effectLst/>
                <a:latin typeface="Georgia" panose="02040502050405020303" pitchFamily="18" charset="0"/>
                <a:ea typeface="Arial MT"/>
                <a:cs typeface="Arial" panose="020B0604020202020204" pitchFamily="34" charset="0"/>
              </a:rPr>
              <a:t> Model Based Approach- Abdullah ŞENER, Burhan ERGEN - Sakarya University Journal of Science </a:t>
            </a:r>
            <a:r>
              <a:rPr lang="en-US" sz="32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27(5)</a:t>
            </a:r>
            <a:r>
              <a:rPr lang="en-US" sz="3200" dirty="0">
                <a:effectLst/>
                <a:latin typeface="Georgia" panose="02040502050405020303" pitchFamily="18" charset="0"/>
                <a:ea typeface="Arial MT"/>
                <a:cs typeface="Arial" panose="020B0604020202020204" pitchFamily="34" charset="0"/>
              </a:rPr>
              <a:t> – ISSN: </a:t>
            </a:r>
            <a:r>
              <a:rPr lang="en-US" sz="32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1301-4048</a:t>
            </a:r>
            <a:r>
              <a:rPr lang="en-US" sz="3200" dirty="0">
                <a:effectLst/>
                <a:latin typeface="Georgia" panose="02040502050405020303" pitchFamily="18" charset="0"/>
                <a:ea typeface="Arial MT"/>
                <a:cs typeface="Arial" panose="020B0604020202020204" pitchFamily="34" charset="0"/>
              </a:rPr>
              <a:t>, e-ISSN: </a:t>
            </a:r>
            <a:r>
              <a:rPr lang="en-US" sz="32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2147-835</a:t>
            </a:r>
            <a:r>
              <a:rPr lang="en-US" sz="3200" dirty="0">
                <a:effectLst/>
                <a:latin typeface="Georgia" panose="02040502050405020303" pitchFamily="18" charset="0"/>
                <a:ea typeface="Arial MT"/>
                <a:cs typeface="Arial" panose="020B0604020202020204" pitchFamily="34" charset="0"/>
              </a:rPr>
              <a:t>X – October -</a:t>
            </a:r>
            <a:r>
              <a:rPr lang="en-US" sz="32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2023</a:t>
            </a:r>
            <a:r>
              <a:rPr lang="en-US" sz="3200" dirty="0">
                <a:effectLst/>
                <a:latin typeface="Georgia" panose="02040502050405020303" pitchFamily="18" charset="0"/>
                <a:ea typeface="Arial MT"/>
                <a:cs typeface="Arial" panose="020B0604020202020204" pitchFamily="34" charset="0"/>
              </a:rPr>
              <a:t>. [Pg No: </a:t>
            </a:r>
            <a:r>
              <a:rPr lang="en-US" sz="32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4</a:t>
            </a:r>
            <a:r>
              <a:rPr lang="en-US" sz="3200" dirty="0">
                <a:effectLst/>
                <a:latin typeface="Georgia" panose="02040502050405020303" pitchFamily="18" charset="0"/>
                <a:ea typeface="Arial MT"/>
                <a:cs typeface="Arial" panose="020B0604020202020204" pitchFamily="34" charset="0"/>
              </a:rPr>
              <a:t> to </a:t>
            </a:r>
            <a:r>
              <a:rPr lang="en-US" sz="32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9</a:t>
            </a:r>
            <a:r>
              <a:rPr lang="en-US" sz="3200" dirty="0">
                <a:effectLst/>
                <a:latin typeface="Georgia" panose="02040502050405020303" pitchFamily="18" charset="0"/>
                <a:ea typeface="Arial MT"/>
                <a:cs typeface="Arial" panose="020B0604020202020204" pitchFamily="34" charset="0"/>
              </a:rPr>
              <a:t>] </a:t>
            </a:r>
            <a:endParaRPr lang="en-GB" sz="3200" dirty="0">
              <a:effectLst/>
              <a:latin typeface="Georgia" panose="02040502050405020303" pitchFamily="18" charset="0"/>
              <a:ea typeface="Arial MT"/>
              <a:cs typeface="Arial" panose="020B0604020202020204" pitchFamily="34" charset="0"/>
            </a:endParaRPr>
          </a:p>
          <a:p>
            <a:pPr marR="539750" algn="just">
              <a:lnSpc>
                <a:spcPct val="150000"/>
              </a:lnSpc>
              <a:spcBef>
                <a:spcPts val="1395"/>
              </a:spcBef>
              <a:buClr>
                <a:schemeClr val="tx1"/>
              </a:buClr>
              <a:tabLst>
                <a:tab pos="321945" algn="l"/>
              </a:tabLst>
            </a:pPr>
            <a:r>
              <a:rPr lang="en-US" sz="3200" dirty="0">
                <a:effectLst/>
                <a:latin typeface="Georgia" panose="02040502050405020303" pitchFamily="18" charset="0"/>
                <a:ea typeface="Arial MT"/>
                <a:cs typeface="Arial" panose="020B0604020202020204" pitchFamily="34" charset="0"/>
              </a:rPr>
              <a:t>On the Performance of Deep Transfer Learning Networks for Brain Tumor Detection Using MR Images- SAIF AHMAD and PALLAB K.CHOUDHURY, Volume-</a:t>
            </a:r>
            <a:r>
              <a:rPr lang="en-US" sz="32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10</a:t>
            </a:r>
            <a:r>
              <a:rPr lang="en-US" sz="3200" dirty="0">
                <a:effectLst/>
                <a:latin typeface="Georgia" panose="02040502050405020303" pitchFamily="18" charset="0"/>
                <a:ea typeface="Arial MT"/>
                <a:cs typeface="Arial" panose="020B0604020202020204" pitchFamily="34" charset="0"/>
              </a:rPr>
              <a:t>, IEEE ACCESS.</a:t>
            </a:r>
            <a:r>
              <a:rPr lang="en-US" sz="32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2022.3179376</a:t>
            </a:r>
            <a:r>
              <a:rPr lang="en-US" sz="3200" dirty="0">
                <a:effectLst/>
                <a:latin typeface="Georgia" panose="02040502050405020303" pitchFamily="18" charset="0"/>
                <a:ea typeface="Arial MT"/>
                <a:cs typeface="Arial" panose="020B0604020202020204" pitchFamily="34" charset="0"/>
              </a:rPr>
              <a:t>, June-</a:t>
            </a:r>
            <a:r>
              <a:rPr lang="en-US" sz="32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2022</a:t>
            </a:r>
            <a:r>
              <a:rPr lang="en-US" sz="3200" dirty="0">
                <a:effectLst/>
                <a:latin typeface="Georgia" panose="02040502050405020303" pitchFamily="18" charset="0"/>
                <a:ea typeface="Arial MT"/>
                <a:cs typeface="Arial" panose="020B0604020202020204" pitchFamily="34" charset="0"/>
              </a:rPr>
              <a:t>. [Pg No</a:t>
            </a:r>
            <a:r>
              <a:rPr lang="en-US" sz="32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: 5 to 12</a:t>
            </a:r>
            <a:r>
              <a:rPr lang="en-US" sz="3200" dirty="0">
                <a:effectLst/>
                <a:latin typeface="Georgia" panose="02040502050405020303" pitchFamily="18" charset="0"/>
                <a:ea typeface="Arial MT"/>
                <a:cs typeface="Arial" panose="020B0604020202020204" pitchFamily="34" charset="0"/>
              </a:rPr>
              <a:t>]</a:t>
            </a:r>
          </a:p>
          <a:p>
            <a:pPr marR="539750" algn="just">
              <a:lnSpc>
                <a:spcPct val="150000"/>
              </a:lnSpc>
              <a:spcBef>
                <a:spcPts val="1395"/>
              </a:spcBef>
              <a:buClr>
                <a:schemeClr val="tx1"/>
              </a:buClr>
              <a:tabLst>
                <a:tab pos="321945" algn="l"/>
              </a:tabLst>
            </a:pPr>
            <a:r>
              <a:rPr lang="en-US" sz="3200" dirty="0">
                <a:effectLst/>
                <a:latin typeface="Georgia" panose="02040502050405020303" pitchFamily="18" charset="0"/>
                <a:ea typeface="Arial MT"/>
                <a:cs typeface="Arial" panose="020B0604020202020204" pitchFamily="34" charset="0"/>
              </a:rPr>
              <a:t>Image Classification of Brain Tumor Based on Enhanced VGG </a:t>
            </a:r>
            <a:r>
              <a:rPr lang="en-US" sz="32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19</a:t>
            </a:r>
            <a:r>
              <a:rPr lang="en-US" sz="3200" dirty="0">
                <a:effectLst/>
                <a:latin typeface="Georgia" panose="02040502050405020303" pitchFamily="18" charset="0"/>
                <a:ea typeface="Arial MT"/>
                <a:cs typeface="Arial" panose="020B0604020202020204" pitchFamily="34" charset="0"/>
              </a:rPr>
              <a:t> Convolutional Neural Network- Tian C, Xi Y, Ma Y, Chen C, Wu C, Ru K, Li W and Zhao M- ISSN: </a:t>
            </a:r>
            <a:r>
              <a:rPr lang="en-US" sz="32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2640-1037</a:t>
            </a:r>
            <a:r>
              <a:rPr lang="en-US" sz="3200" dirty="0">
                <a:effectLst/>
                <a:latin typeface="Georgia" panose="02040502050405020303" pitchFamily="18" charset="0"/>
                <a:ea typeface="Arial MT"/>
                <a:cs typeface="Arial" panose="020B0604020202020204" pitchFamily="34" charset="0"/>
              </a:rPr>
              <a:t> Volume </a:t>
            </a:r>
            <a:r>
              <a:rPr lang="en-US" sz="32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6,</a:t>
            </a:r>
            <a:r>
              <a:rPr lang="en-US" sz="3200" dirty="0">
                <a:effectLst/>
                <a:latin typeface="Georgia" panose="02040502050405020303" pitchFamily="18" charset="0"/>
                <a:ea typeface="Arial MT"/>
                <a:cs typeface="Arial" panose="020B0604020202020204" pitchFamily="34" charset="0"/>
              </a:rPr>
              <a:t> June-</a:t>
            </a:r>
            <a:r>
              <a:rPr lang="en-US" sz="32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2023</a:t>
            </a:r>
            <a:r>
              <a:rPr lang="en-US" sz="3200" dirty="0">
                <a:effectLst/>
                <a:latin typeface="Georgia" panose="02040502050405020303" pitchFamily="18" charset="0"/>
                <a:ea typeface="Arial MT"/>
                <a:cs typeface="Arial" panose="020B0604020202020204" pitchFamily="34" charset="0"/>
              </a:rPr>
              <a:t>. [Pg No: </a:t>
            </a:r>
            <a:r>
              <a:rPr lang="en-US" sz="32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2 to 7</a:t>
            </a:r>
            <a:r>
              <a:rPr lang="en-US" sz="3200" dirty="0">
                <a:effectLst/>
                <a:latin typeface="Georgia" panose="02040502050405020303" pitchFamily="18" charset="0"/>
                <a:ea typeface="Arial MT"/>
                <a:cs typeface="Arial" panose="020B0604020202020204" pitchFamily="34" charset="0"/>
              </a:rPr>
              <a:t>] </a:t>
            </a:r>
            <a:endParaRPr lang="en-GB" sz="3200" dirty="0">
              <a:effectLst/>
              <a:latin typeface="Georgia" panose="02040502050405020303" pitchFamily="18" charset="0"/>
              <a:ea typeface="Arial MT"/>
              <a:cs typeface="Arial" panose="020B0604020202020204" pitchFamily="34" charset="0"/>
            </a:endParaRPr>
          </a:p>
          <a:p>
            <a:pPr marR="539750" algn="just">
              <a:lnSpc>
                <a:spcPct val="150000"/>
              </a:lnSpc>
              <a:spcBef>
                <a:spcPts val="1395"/>
              </a:spcBef>
              <a:buClr>
                <a:schemeClr val="tx1"/>
              </a:buClr>
              <a:tabLst>
                <a:tab pos="321945" algn="l"/>
              </a:tabLst>
            </a:pPr>
            <a:r>
              <a:rPr lang="en-US" sz="3200" dirty="0">
                <a:effectLst/>
                <a:latin typeface="Georgia" panose="02040502050405020303" pitchFamily="18" charset="0"/>
                <a:ea typeface="Arial MT"/>
                <a:cs typeface="Arial" panose="020B0604020202020204" pitchFamily="34" charset="0"/>
              </a:rPr>
              <a:t>Image Analysis for MRI-Based Brain Tumor Classification Using Deep Learning -Krisna Nuresa Qodri, Indah Soesanti, Hanung Adi Nugroho - IJITEE, Vol. </a:t>
            </a:r>
            <a:r>
              <a:rPr lang="en-US" sz="32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5</a:t>
            </a:r>
            <a:r>
              <a:rPr lang="en-US" sz="3200" dirty="0">
                <a:effectLst/>
                <a:latin typeface="Georgia" panose="02040502050405020303" pitchFamily="18" charset="0"/>
                <a:ea typeface="Arial MT"/>
                <a:cs typeface="Arial" panose="020B0604020202020204" pitchFamily="34" charset="0"/>
              </a:rPr>
              <a:t>, No. </a:t>
            </a:r>
            <a:r>
              <a:rPr lang="en-US" sz="32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1</a:t>
            </a:r>
            <a:r>
              <a:rPr lang="en-US" sz="3200" dirty="0">
                <a:effectLst/>
                <a:latin typeface="Georgia" panose="02040502050405020303" pitchFamily="18" charset="0"/>
                <a:ea typeface="Arial MT"/>
                <a:cs typeface="Arial" panose="020B0604020202020204" pitchFamily="34" charset="0"/>
              </a:rPr>
              <a:t>, March </a:t>
            </a:r>
            <a:r>
              <a:rPr lang="en-US" sz="32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2021</a:t>
            </a:r>
            <a:r>
              <a:rPr lang="en-US" sz="3200" dirty="0">
                <a:effectLst/>
                <a:latin typeface="Georgia" panose="02040502050405020303" pitchFamily="18" charset="0"/>
                <a:ea typeface="Arial MT"/>
                <a:cs typeface="Arial" panose="020B0604020202020204" pitchFamily="34" charset="0"/>
              </a:rPr>
              <a:t>. [Pg No: </a:t>
            </a:r>
            <a:r>
              <a:rPr lang="en-US" sz="32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2 to 8</a:t>
            </a:r>
            <a:r>
              <a:rPr lang="en-US" sz="3200" dirty="0">
                <a:effectLst/>
                <a:latin typeface="Georgia" panose="02040502050405020303" pitchFamily="18" charset="0"/>
                <a:ea typeface="Arial MT"/>
                <a:cs typeface="Arial" panose="020B0604020202020204" pitchFamily="34" charset="0"/>
              </a:rPr>
              <a:t>]</a:t>
            </a:r>
            <a:endParaRPr lang="en-GB" sz="3200" dirty="0">
              <a:effectLst/>
              <a:latin typeface="Georgia" panose="02040502050405020303" pitchFamily="18" charset="0"/>
              <a:ea typeface="Arial MT"/>
              <a:cs typeface="Arial" panose="020B0604020202020204" pitchFamily="34" charset="0"/>
            </a:endParaRPr>
          </a:p>
          <a:p>
            <a:pPr marR="539750" algn="just">
              <a:lnSpc>
                <a:spcPct val="150000"/>
              </a:lnSpc>
              <a:spcBef>
                <a:spcPts val="1395"/>
              </a:spcBef>
              <a:buClr>
                <a:schemeClr val="tx1"/>
              </a:buClr>
              <a:tabLst>
                <a:tab pos="321945" algn="l"/>
              </a:tabLst>
            </a:pPr>
            <a:r>
              <a:rPr lang="en-US" sz="3200" dirty="0">
                <a:effectLst/>
                <a:latin typeface="Georgia" panose="02040502050405020303" pitchFamily="18" charset="0"/>
                <a:ea typeface="Arial MT"/>
                <a:cs typeface="Arial" panose="020B0604020202020204" pitchFamily="34" charset="0"/>
              </a:rPr>
              <a:t>Detection of Brain Tumor Using Digital Image Processing- Journal of Health &amp; Medical Informatics- Sheeba Khan- ISSN: </a:t>
            </a:r>
            <a:r>
              <a:rPr lang="en-US" sz="32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2157-7420</a:t>
            </a:r>
            <a:r>
              <a:rPr lang="en-US" sz="3200" dirty="0">
                <a:effectLst/>
                <a:latin typeface="Georgia" panose="02040502050405020303" pitchFamily="18" charset="0"/>
                <a:ea typeface="Arial MT"/>
                <a:cs typeface="Arial" panose="020B0604020202020204" pitchFamily="34" charset="0"/>
              </a:rPr>
              <a:t>- Research Article, Volume </a:t>
            </a:r>
            <a:r>
              <a:rPr lang="en-US" sz="32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13:06, 2022</a:t>
            </a:r>
            <a:r>
              <a:rPr lang="en-US" sz="3200" dirty="0">
                <a:effectLst/>
                <a:latin typeface="Georgia" panose="02040502050405020303" pitchFamily="18" charset="0"/>
                <a:ea typeface="Arial MT"/>
                <a:cs typeface="Arial" panose="020B0604020202020204" pitchFamily="34" charset="0"/>
              </a:rPr>
              <a:t>.</a:t>
            </a:r>
          </a:p>
          <a:p>
            <a:pPr marL="0" marR="539750" indent="0" algn="just">
              <a:lnSpc>
                <a:spcPct val="150000"/>
              </a:lnSpc>
              <a:spcBef>
                <a:spcPts val="1395"/>
              </a:spcBef>
              <a:spcAft>
                <a:spcPts val="0"/>
              </a:spcAft>
              <a:buNone/>
              <a:tabLst>
                <a:tab pos="321945" algn="l"/>
              </a:tabLst>
            </a:pPr>
            <a:endParaRPr lang="en-US" sz="2000" dirty="0"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540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B7EFE-2047-1475-16AF-7CA3A42F2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719" y="2647375"/>
            <a:ext cx="4544008" cy="10008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000" b="1" dirty="0">
                <a:latin typeface="Georgia" panose="02040502050405020303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1557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19625"/>
            <a:ext cx="7729728" cy="909380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Georgia" panose="02040502050405020303" pitchFamily="18" charset="0"/>
                <a:cs typeface="Arial" panose="020B0604020202020204" pitchFamily="34" charset="0"/>
              </a:rPr>
              <a:t>AIM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324947"/>
            <a:ext cx="7729728" cy="5313429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Georgia" panose="02040502050405020303" pitchFamily="18" charset="0"/>
                <a:cs typeface="Arial" panose="020B0604020202020204" pitchFamily="34" charset="0"/>
              </a:rPr>
              <a:t>Our </a:t>
            </a:r>
            <a:r>
              <a:rPr lang="en-IN" sz="1600" b="1" dirty="0">
                <a:latin typeface="Georgia" panose="02040502050405020303" pitchFamily="18" charset="0"/>
                <a:cs typeface="Arial" panose="020B0604020202020204" pitchFamily="34" charset="0"/>
              </a:rPr>
              <a:t>aim</a:t>
            </a:r>
            <a:r>
              <a:rPr lang="en-IN" sz="1600" dirty="0">
                <a:latin typeface="Georgia" panose="02040502050405020303" pitchFamily="18" charset="0"/>
                <a:cs typeface="Arial" panose="020B0604020202020204" pitchFamily="34" charset="0"/>
              </a:rPr>
              <a:t> is </a:t>
            </a: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to develop an advanced algorithm and code for detecting brain tumors using multimodal image fusion techniques. By combining MRI and CT imaging, we aim to create a diagnostic tool that accurately identifies subtle abnormalities indicative of brain tumors.</a:t>
            </a:r>
            <a:endParaRPr lang="en-IN" sz="160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Georgia" panose="02040502050405020303" pitchFamily="18" charset="0"/>
                <a:cs typeface="Arial" panose="020B0604020202020204" pitchFamily="34" charset="0"/>
              </a:rPr>
              <a:t>The </a:t>
            </a:r>
            <a:r>
              <a:rPr lang="en-IN" sz="1600" b="1" dirty="0">
                <a:latin typeface="Georgia" panose="02040502050405020303" pitchFamily="18" charset="0"/>
                <a:cs typeface="Arial" panose="020B0604020202020204" pitchFamily="34" charset="0"/>
              </a:rPr>
              <a:t>objectives</a:t>
            </a:r>
            <a:r>
              <a:rPr lang="en-IN" sz="1600" dirty="0">
                <a:latin typeface="Georgia" panose="02040502050405020303" pitchFamily="18" charset="0"/>
                <a:cs typeface="Arial" panose="020B0604020202020204" pitchFamily="34" charset="0"/>
              </a:rPr>
              <a:t> of our project are:</a:t>
            </a:r>
          </a:p>
          <a:p>
            <a:pPr marL="400050" indent="-400050">
              <a:buAutoNum type="romanLcParenBoth"/>
            </a:pPr>
            <a:r>
              <a:rPr lang="en-IN" sz="1600" dirty="0">
                <a:latin typeface="Georgia" panose="02040502050405020303" pitchFamily="18" charset="0"/>
                <a:cs typeface="Arial" panose="020B0604020202020204" pitchFamily="34" charset="0"/>
              </a:rPr>
              <a:t>To d</a:t>
            </a:r>
            <a:r>
              <a:rPr lang="en-IN" sz="1600" dirty="0">
                <a:latin typeface="Georgia" panose="02040502050405020303" pitchFamily="18" charset="0"/>
              </a:rPr>
              <a:t>evelop precise algorithm for fusing CT and MRI scans for brain tumor detection. </a:t>
            </a:r>
          </a:p>
          <a:p>
            <a:pPr marL="400050" indent="-400050">
              <a:buAutoNum type="romanLcParenBoth"/>
            </a:pPr>
            <a:r>
              <a:rPr lang="en-IN" sz="1600" dirty="0">
                <a:latin typeface="Georgia" panose="02040502050405020303" pitchFamily="18" charset="0"/>
              </a:rPr>
              <a:t>To implement landmark registration for accurate spatial alignment of MRI and CT scans. </a:t>
            </a:r>
          </a:p>
          <a:p>
            <a:pPr marL="400050" indent="-400050">
              <a:buAutoNum type="romanLcParenBoth"/>
            </a:pPr>
            <a:r>
              <a:rPr lang="en-IN" sz="1600" dirty="0">
                <a:latin typeface="Georgia" panose="02040502050405020303" pitchFamily="18" charset="0"/>
              </a:rPr>
              <a:t>To execute fusion with VGG-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IN" sz="1600" dirty="0">
                <a:latin typeface="Georgia" panose="02040502050405020303" pitchFamily="18" charset="0"/>
              </a:rPr>
              <a:t> network for improved spatial and spectral features. </a:t>
            </a:r>
          </a:p>
          <a:p>
            <a:pPr marL="400050" indent="-400050">
              <a:buAutoNum type="romanLcParenBoth"/>
            </a:pPr>
            <a:r>
              <a:rPr lang="en-IN" sz="1600" dirty="0">
                <a:latin typeface="Georgia" panose="02040502050405020303" pitchFamily="18" charset="0"/>
              </a:rPr>
              <a:t>To apply watershed segmentation for precise tumor boundary delineation. </a:t>
            </a:r>
          </a:p>
          <a:p>
            <a:pPr marL="400050" indent="-400050">
              <a:buAutoNum type="romanLcParenBoth"/>
            </a:pPr>
            <a:r>
              <a:rPr lang="en-IN" sz="1600" dirty="0">
                <a:latin typeface="Georgia" panose="02040502050405020303" pitchFamily="18" charset="0"/>
              </a:rPr>
              <a:t>To craft GUI for seamless execution of all project steps.</a:t>
            </a:r>
            <a:r>
              <a:rPr lang="en-IN" sz="1600" dirty="0">
                <a:latin typeface="Georgia" panose="02040502050405020303" pitchFamily="18" charset="0"/>
                <a:cs typeface="Arial" panose="020B0604020202020204" pitchFamily="34" charset="0"/>
              </a:rPr>
              <a:t> develop a code that when provided with multimodal images like CT scan image and MRI scan image detects the brain tumor by giving the fused image.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37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73995"/>
            <a:ext cx="7729728" cy="901662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Georgia" panose="02040502050405020303" pitchFamily="18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558212"/>
            <a:ext cx="7729728" cy="4910321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A brain tumor is a mass or abnormal growth of cells within the brain or the central spinal canal. These tumors can be benign i.e., non-cancerous or malignant i.e., cancerous, and they can arise from different types of cells within the brain, including neurons, glial cells, and other supportive tissues.</a:t>
            </a:r>
            <a:r>
              <a:rPr lang="en-IN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Georgia" panose="02040502050405020303" pitchFamily="18" charset="0"/>
              </a:rPr>
              <a:t>Brain tumors can manifest with a variety of symptoms, depending on their size, location, and rate of growth.</a:t>
            </a:r>
            <a:endParaRPr lang="en-IN" sz="160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Georgia" panose="02040502050405020303" pitchFamily="18" charset="0"/>
              </a:rPr>
              <a:t>Multimodal imaging techniques involve the integration of multiple imaging modalities to provide a more comprehensive assessment of biological tissues or structures. These techniques combine the strengths of different imaging modalities, such as Magnetic Resonance Imaging (MRI), Computed Tomography (CT)</a:t>
            </a:r>
            <a:r>
              <a:rPr lang="en-IN" sz="1600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Georgia" panose="02040502050405020303" pitchFamily="18" charset="0"/>
              </a:rPr>
              <a:t>to obtain complementary information about physiological processes, anatomy, and molecular characteristics.</a:t>
            </a:r>
            <a:endParaRPr lang="en-IN" sz="160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29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D2A3-224B-2D2A-F863-65AEAB22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547" y="106274"/>
            <a:ext cx="8585736" cy="892101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Georgia" panose="02040502050405020303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E6EB-8621-C99E-C325-09E042838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93" y="1110342"/>
            <a:ext cx="10838046" cy="574765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100" b="1" dirty="0">
                <a:latin typeface="Georgia" panose="02040502050405020303" pitchFamily="18" charset="0"/>
              </a:rPr>
              <a:t>“On the Performance of Deep Transfer Learning Networks for Brain Tumor Detection Using MR Images”:</a:t>
            </a:r>
          </a:p>
          <a:p>
            <a:pPr marL="0" indent="0" algn="just">
              <a:buNone/>
            </a:pPr>
            <a:r>
              <a:rPr lang="en-US" sz="2100" dirty="0">
                <a:latin typeface="Georgia" panose="02040502050405020303" pitchFamily="18" charset="0"/>
              </a:rPr>
              <a:t>     Saif Ahmad and Pallab K. Choudhury's study demonstrated that the VGG-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US" sz="2100" dirty="0">
                <a:latin typeface="Georgia" panose="02040502050405020303" pitchFamily="18" charset="0"/>
              </a:rPr>
              <a:t>-SVM model achieved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99.39%</a:t>
            </a:r>
            <a:r>
              <a:rPr lang="en-US" sz="2100" dirty="0">
                <a:latin typeface="Georgia" panose="02040502050405020303" pitchFamily="18" charset="0"/>
              </a:rPr>
              <a:t> accuracy in brain tumor detection, highlighting the effectiveness of deep transfer learning methods. </a:t>
            </a:r>
          </a:p>
          <a:p>
            <a:pPr algn="just"/>
            <a:r>
              <a:rPr lang="en-US" sz="2100" b="1" dirty="0">
                <a:latin typeface="Georgia" panose="02040502050405020303" pitchFamily="18" charset="0"/>
              </a:rPr>
              <a:t>“Image Classification of Brain Tumor Based on Enhanced VGG </a:t>
            </a: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US" sz="2100" b="1" dirty="0">
                <a:latin typeface="Georgia" panose="02040502050405020303" pitchFamily="18" charset="0"/>
              </a:rPr>
              <a:t> CNN”:</a:t>
            </a:r>
          </a:p>
          <a:p>
            <a:pPr marL="0" indent="0" algn="just">
              <a:buNone/>
            </a:pPr>
            <a:r>
              <a:rPr lang="en-US" sz="2100" dirty="0">
                <a:latin typeface="Georgia" panose="02040502050405020303" pitchFamily="18" charset="0"/>
              </a:rPr>
              <a:t>     Tian C and Zhao M introduced an enhanced VGG</a:t>
            </a:r>
            <a:r>
              <a:rPr lang="en-US" sz="2100" dirty="0">
                <a:latin typeface="Aptos Narrow" panose="020B0004020202020204" pitchFamily="34" charset="0"/>
              </a:rPr>
              <a:t>19</a:t>
            </a:r>
            <a:r>
              <a:rPr lang="en-US" sz="2100" dirty="0">
                <a:latin typeface="Georgia" panose="02040502050405020303" pitchFamily="18" charset="0"/>
              </a:rPr>
              <a:t> CNN model for accurately classifying CNS-pDLBCL and HGG from MRI images using transfer learning and SVM.</a:t>
            </a:r>
          </a:p>
          <a:p>
            <a:pPr algn="just"/>
            <a:r>
              <a:rPr lang="en-US" sz="2100" b="1" dirty="0">
                <a:latin typeface="Georgia" panose="02040502050405020303" pitchFamily="18" charset="0"/>
              </a:rPr>
              <a:t>“Image Analysis for MRI-Based Brain Tumor Classification Using Deep Learning”:</a:t>
            </a:r>
          </a:p>
          <a:p>
            <a:pPr marL="0" indent="0" algn="just">
              <a:buNone/>
            </a:pPr>
            <a:r>
              <a:rPr lang="en-US" sz="2100" dirty="0">
                <a:latin typeface="Georgia" panose="02040502050405020303" pitchFamily="18" charset="0"/>
              </a:rPr>
              <a:t>     Krisna Nuresa Qodri and team achieved high accuracy in MRI-based brain tumor classification using ResNet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sz="2100" dirty="0">
                <a:latin typeface="Georgia" panose="02040502050405020303" pitchFamily="18" charset="0"/>
              </a:rPr>
              <a:t> and VGG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2100" dirty="0">
                <a:latin typeface="Georgia" panose="02040502050405020303" pitchFamily="18" charset="0"/>
              </a:rPr>
              <a:t> models with deep learning.</a:t>
            </a:r>
          </a:p>
          <a:p>
            <a:pPr algn="just"/>
            <a:r>
              <a:rPr lang="en-US" sz="2100" b="1" dirty="0">
                <a:latin typeface="Georgia" panose="02040502050405020303" pitchFamily="18" charset="0"/>
              </a:rPr>
              <a:t>“Detection of Brain Tumor Using Digital Image Processing”:</a:t>
            </a:r>
          </a:p>
          <a:p>
            <a:pPr marL="0" indent="0" algn="just">
              <a:buNone/>
            </a:pPr>
            <a:r>
              <a:rPr lang="en-US" sz="2100" dirty="0">
                <a:latin typeface="Georgia" panose="02040502050405020303" pitchFamily="18" charset="0"/>
              </a:rPr>
              <a:t>     Sheeba Khan’s research uses thresholding in digital image processing for MRI-based brain tumor detection, offering a simple, efficient GUI system for accurate tumor measurement.</a:t>
            </a:r>
          </a:p>
          <a:p>
            <a:endParaRPr lang="en-US" sz="1900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230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158" y="111970"/>
            <a:ext cx="7729728" cy="905069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Georgia" panose="02040502050405020303" pitchFamily="18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0158" y="2006082"/>
            <a:ext cx="7729728" cy="4767941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US" sz="1600" dirty="0">
                <a:latin typeface="Georgia" panose="02040502050405020303" pitchFamily="18" charset="0"/>
              </a:rPr>
              <a:t>Brain tumor detection using multimodal image fusion technique is a multi-step process that involves three basic stages Image Registration, Image Fusion and Image Segmentation</a:t>
            </a:r>
            <a:r>
              <a:rPr lang="en-IN" sz="1600" dirty="0"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12E57-3214-F843-F639-AB1347437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27" y="1283228"/>
            <a:ext cx="7630590" cy="415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5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231135" y="1352939"/>
            <a:ext cx="7729727" cy="5421085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300" dirty="0">
                <a:latin typeface="Georgia" panose="02040502050405020303" pitchFamily="18" charset="0"/>
                <a:cs typeface="Arial" panose="020B0604020202020204" pitchFamily="34" charset="0"/>
              </a:rPr>
              <a:t>Image registration is the process of aligning two or more images into a common coordinate system.</a:t>
            </a:r>
            <a:endParaRPr lang="en-GB" sz="230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GB" sz="2300" dirty="0">
                <a:latin typeface="Georgia" panose="02040502050405020303" pitchFamily="18" charset="0"/>
                <a:cs typeface="Arial" panose="020B0604020202020204" pitchFamily="34" charset="0"/>
              </a:rPr>
              <a:t>Here Image Registration is performed </a:t>
            </a:r>
            <a:r>
              <a:rPr lang="en-US" sz="2300" dirty="0">
                <a:latin typeface="Georgia" panose="02040502050405020303" pitchFamily="18" charset="0"/>
                <a:cs typeface="Arial" panose="020B0604020202020204" pitchFamily="34" charset="0"/>
              </a:rPr>
              <a:t>using Procrustes Analysis with Landmark Registration.</a:t>
            </a:r>
            <a:endParaRPr lang="en-GB" sz="230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300" dirty="0">
                <a:latin typeface="Georgia" panose="02040502050405020303" pitchFamily="18" charset="0"/>
                <a:cs typeface="Arial" panose="020B0604020202020204" pitchFamily="34" charset="0"/>
              </a:rPr>
              <a:t> Procrustes Analysis is a method to align shapes by removing differences in translation, rotation, and scaling.</a:t>
            </a:r>
          </a:p>
          <a:p>
            <a:pPr algn="just">
              <a:lnSpc>
                <a:spcPct val="150000"/>
              </a:lnSpc>
            </a:pPr>
            <a:r>
              <a:rPr lang="en-US" sz="2300" dirty="0">
                <a:latin typeface="Georgia" panose="02040502050405020303" pitchFamily="18" charset="0"/>
                <a:cs typeface="Arial" panose="020B0604020202020204" pitchFamily="34" charset="0"/>
              </a:rPr>
              <a:t>It ensures that the shapes are optimally aligned by minimizing the sum of squared distances between corresponding points. </a:t>
            </a:r>
          </a:p>
          <a:p>
            <a:pPr algn="just">
              <a:lnSpc>
                <a:spcPct val="150000"/>
              </a:lnSpc>
            </a:pPr>
            <a:r>
              <a:rPr lang="en-US" sz="2300" dirty="0">
                <a:latin typeface="Georgia" panose="02040502050405020303" pitchFamily="18" charset="0"/>
                <a:cs typeface="Arial" panose="020B0604020202020204" pitchFamily="34" charset="0"/>
              </a:rPr>
              <a:t>Landmark Registration uses corresponding points (landmarks) identified in each image to achieve alignment.</a:t>
            </a:r>
          </a:p>
          <a:p>
            <a:pPr algn="just">
              <a:lnSpc>
                <a:spcPct val="150000"/>
              </a:lnSpc>
            </a:pPr>
            <a:r>
              <a:rPr lang="en-US" sz="2300" dirty="0">
                <a:latin typeface="Georgia" panose="02040502050405020303" pitchFamily="18" charset="0"/>
                <a:cs typeface="Arial" panose="020B0604020202020204" pitchFamily="34" charset="0"/>
              </a:rPr>
              <a:t> It Requires manual  selection of corresponding points in the images to be registered.</a:t>
            </a:r>
          </a:p>
          <a:p>
            <a:pPr algn="just">
              <a:lnSpc>
                <a:spcPct val="150000"/>
              </a:lnSpc>
            </a:pPr>
            <a:r>
              <a:rPr lang="en-US" sz="2300" dirty="0">
                <a:latin typeface="Georgia" panose="02040502050405020303" pitchFamily="18" charset="0"/>
                <a:cs typeface="Arial" panose="020B0604020202020204" pitchFamily="34" charset="0"/>
              </a:rPr>
              <a:t>The transformation matrix (transform) obtained from the Procrustes analysis is applied to the MRI landmarks. </a:t>
            </a:r>
          </a:p>
          <a:p>
            <a:pPr>
              <a:lnSpc>
                <a:spcPct val="150000"/>
              </a:lnSpc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31135" y="302219"/>
            <a:ext cx="7729728" cy="817454"/>
          </a:xfrm>
        </p:spPr>
        <p:txBody>
          <a:bodyPr>
            <a:normAutofit fontScale="90000"/>
          </a:bodyPr>
          <a:lstStyle/>
          <a:p>
            <a:r>
              <a:rPr lang="en-US" sz="3400" b="1" dirty="0">
                <a:latin typeface="Georgia" panose="02040502050405020303" pitchFamily="18" charset="0"/>
                <a:cs typeface="Arial" panose="020B0604020202020204" pitchFamily="34" charset="0"/>
              </a:rPr>
              <a:t>I</a:t>
            </a:r>
            <a:r>
              <a:rPr lang="en-GB" sz="3400" b="1" dirty="0">
                <a:latin typeface="Georgia" panose="02040502050405020303" pitchFamily="18" charset="0"/>
                <a:cs typeface="Arial" panose="020B0604020202020204" pitchFamily="34" charset="0"/>
              </a:rPr>
              <a:t>mage Registration:</a:t>
            </a:r>
            <a:endParaRPr lang="en-IN" sz="34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31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263D903-A9EB-FD6F-A8A9-6C309B7C6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918" y="139700"/>
            <a:ext cx="8778240" cy="6569010"/>
          </a:xfrm>
        </p:spPr>
        <p:txBody>
          <a:bodyPr/>
          <a:lstStyle/>
          <a:p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This transformation aligns the MRI landmarks with the CT landmarks, ensuring that corresponding landmarks are in the same spatial configuration.</a:t>
            </a:r>
          </a:p>
          <a:p>
            <a:pPr marL="0" indent="0">
              <a:buNone/>
            </a:pPr>
            <a:endParaRPr lang="en-US" sz="160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A6D7FA-2A1A-5A49-0EA5-6AF53BB712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479" y="1309598"/>
            <a:ext cx="2665921" cy="1869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E34920-3FDB-D091-ED11-A7703DDF48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063" y="1309597"/>
            <a:ext cx="2578018" cy="1869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FA8725-0BFD-6A9A-20A1-B3DB2EC0FF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28" y="3863157"/>
            <a:ext cx="3095940" cy="20296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7D2858-B9E6-43D5-CF2F-0BB7C2551B1C}"/>
              </a:ext>
            </a:extLst>
          </p:cNvPr>
          <p:cNvSpPr txBox="1"/>
          <p:nvPr/>
        </p:nvSpPr>
        <p:spPr>
          <a:xfrm>
            <a:off x="2572480" y="3239539"/>
            <a:ext cx="707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   MRI Image of a Patient                                  CT Image of a Patient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C30AEA-A386-FADB-2A1D-3BDB7D3D0749}"/>
              </a:ext>
            </a:extLst>
          </p:cNvPr>
          <p:cNvSpPr txBox="1"/>
          <p:nvPr/>
        </p:nvSpPr>
        <p:spPr>
          <a:xfrm>
            <a:off x="4824663" y="5962420"/>
            <a:ext cx="240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MRI Registered Image</a:t>
            </a:r>
          </a:p>
        </p:txBody>
      </p:sp>
    </p:spTree>
    <p:extLst>
      <p:ext uri="{BB962C8B-B14F-4D97-AF65-F5344CB8AC3E}">
        <p14:creationId xmlns:p14="http://schemas.microsoft.com/office/powerpoint/2010/main" val="220054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294116"/>
            <a:ext cx="7729728" cy="834888"/>
          </a:xfrm>
        </p:spPr>
        <p:txBody>
          <a:bodyPr>
            <a:noAutofit/>
          </a:bodyPr>
          <a:lstStyle/>
          <a:p>
            <a:r>
              <a:rPr lang="en-US" sz="3400" b="1" dirty="0">
                <a:latin typeface="Georgia" panose="02040502050405020303" pitchFamily="18" charset="0"/>
                <a:cs typeface="Arial" panose="020B0604020202020204" pitchFamily="34" charset="0"/>
              </a:rPr>
              <a:t>I</a:t>
            </a:r>
            <a:r>
              <a:rPr lang="en-GB" sz="3400" b="1" dirty="0">
                <a:latin typeface="Georgia" panose="02040502050405020303" pitchFamily="18" charset="0"/>
                <a:cs typeface="Arial" panose="020B0604020202020204" pitchFamily="34" charset="0"/>
              </a:rPr>
              <a:t>mage FUSION:</a:t>
            </a:r>
            <a:endParaRPr lang="en-IN" sz="34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552" y="1511762"/>
            <a:ext cx="7729728" cy="485171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Image fusion combines information from multiple images to create a single, enhanced image with more comprehensive information.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Here image fusion combines the power of VGG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 feature extraction and wavelet transform decomposition to create highly detailed and informative fused images.</a:t>
            </a:r>
            <a:endParaRPr lang="en-GB" sz="160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Image fusion is performed using the YCbCr color format, preserving detailed luminance information.</a:t>
            </a:r>
            <a:endParaRPr lang="en-GB" sz="160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0" i="0" dirty="0">
                <a:solidFill>
                  <a:srgbClr val="0F0F0F"/>
                </a:solidFill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The discrete wavelet transform is applied to both a CT image and an MRI image, generating approximation and detailed coefficients in horizontal, vertical, and diagonal directions.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A VGG-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 model is implemented in PyTorch for fusion. It extracts features, and the fusion algorithm is applied to four pairs of coefficients (LL,LH,LV,LD)</a:t>
            </a:r>
          </a:p>
          <a:p>
            <a:pPr algn="just">
              <a:lnSpc>
                <a:spcPct val="15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0422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1673</TotalTime>
  <Words>1545</Words>
  <Application>Microsoft Office PowerPoint</Application>
  <PresentationFormat>Widescreen</PresentationFormat>
  <Paragraphs>164</Paragraphs>
  <Slides>23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 Narrow</vt:lpstr>
      <vt:lpstr>Arial</vt:lpstr>
      <vt:lpstr>Georgia</vt:lpstr>
      <vt:lpstr>Gill Sans MT</vt:lpstr>
      <vt:lpstr>Parcel</vt:lpstr>
      <vt:lpstr>BRAIN TUMOR DETECTION  USING MULTIMODAL IMAGE FUSION TECHNIQUE</vt:lpstr>
      <vt:lpstr>TABLE OF CONTENTS</vt:lpstr>
      <vt:lpstr>AIM &amp; OBJECTIVES</vt:lpstr>
      <vt:lpstr>Introduction</vt:lpstr>
      <vt:lpstr>LITERATURE REVIEW</vt:lpstr>
      <vt:lpstr>METHODOLOGY</vt:lpstr>
      <vt:lpstr>Image Registration:</vt:lpstr>
      <vt:lpstr>PowerPoint Presentation</vt:lpstr>
      <vt:lpstr>Image FUSION:</vt:lpstr>
      <vt:lpstr>PowerPoint Presentation</vt:lpstr>
      <vt:lpstr>PowerPoint Presentation</vt:lpstr>
      <vt:lpstr>Image SEGMENTATION:</vt:lpstr>
      <vt:lpstr>PowerPoint Presentation</vt:lpstr>
      <vt:lpstr> results &amp; discussion </vt:lpstr>
      <vt:lpstr> results &amp; discussion </vt:lpstr>
      <vt:lpstr>GUI APPLICATION: </vt:lpstr>
      <vt:lpstr>Output Video demo</vt:lpstr>
      <vt:lpstr>Comparison</vt:lpstr>
      <vt:lpstr>APPLICATIONS:</vt:lpstr>
      <vt:lpstr>Conclusions:</vt:lpstr>
      <vt:lpstr>Future scope: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DETECTION  USING MULTIMODAL IMAGE FUSION TECHNIQUE</dc:title>
  <dc:creator>padmaja</dc:creator>
  <cp:lastModifiedBy>Narendra Kumar</cp:lastModifiedBy>
  <cp:revision>35</cp:revision>
  <dcterms:created xsi:type="dcterms:W3CDTF">2023-12-14T16:17:06Z</dcterms:created>
  <dcterms:modified xsi:type="dcterms:W3CDTF">2024-05-24T03:45:35Z</dcterms:modified>
</cp:coreProperties>
</file>