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854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90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3242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986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222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348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2361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493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065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347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5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828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933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24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73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516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565843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emography_of_London" TargetMode="External"/><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6FE2-09F7-42B9-8FEE-7E7E0A97C400}"/>
              </a:ext>
            </a:extLst>
          </p:cNvPr>
          <p:cNvSpPr>
            <a:spLocks noGrp="1"/>
          </p:cNvSpPr>
          <p:nvPr>
            <p:ph type="ctrTitle"/>
          </p:nvPr>
        </p:nvSpPr>
        <p:spPr/>
        <p:txBody>
          <a:bodyPr/>
          <a:lstStyle/>
          <a:p>
            <a:pPr algn="ctr"/>
            <a:r>
              <a:rPr lang="en-US" dirty="0"/>
              <a:t>Search of a right place for Asian restaurant</a:t>
            </a:r>
            <a:endParaRPr lang="en-IN" dirty="0"/>
          </a:p>
        </p:txBody>
      </p:sp>
    </p:spTree>
    <p:extLst>
      <p:ext uri="{BB962C8B-B14F-4D97-AF65-F5344CB8AC3E}">
        <p14:creationId xmlns:p14="http://schemas.microsoft.com/office/powerpoint/2010/main" val="138350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6FE2-09F7-42B9-8FEE-7E7E0A97C400}"/>
              </a:ext>
            </a:extLst>
          </p:cNvPr>
          <p:cNvSpPr>
            <a:spLocks noGrp="1"/>
          </p:cNvSpPr>
          <p:nvPr>
            <p:ph type="ctrTitle"/>
          </p:nvPr>
        </p:nvSpPr>
        <p:spPr>
          <a:xfrm>
            <a:off x="1322132" y="906537"/>
            <a:ext cx="8366398" cy="1854643"/>
          </a:xfrm>
        </p:spPr>
        <p:txBody>
          <a:bodyPr anchor="t" anchorCtr="0"/>
          <a:lstStyle/>
          <a:p>
            <a:pPr algn="l"/>
            <a:r>
              <a:rPr lang="en-US" sz="1400" dirty="0">
                <a:solidFill>
                  <a:schemeClr val="tx2"/>
                </a:solidFill>
                <a:latin typeface="Arial" panose="020B0604020202020204" pitchFamily="34" charset="0"/>
                <a:cs typeface="Arial" panose="020B0604020202020204" pitchFamily="34" charset="0"/>
              </a:rPr>
              <a:t>My client, a successful restaurant chain in India is looking to expand operation into Europe through London. They want to create a high-end restaurant that comes with organic mix and healthy. Their target is not only Asians, but they are pro-organic and healthy eating. To them every meal counts and counts as a royal when you eat. </a:t>
            </a:r>
            <a:br>
              <a:rPr lang="en-US" sz="1400" dirty="0">
                <a:solidFill>
                  <a:schemeClr val="tx2"/>
                </a:solidFill>
                <a:latin typeface="Arial" panose="020B0604020202020204" pitchFamily="34" charset="0"/>
                <a:cs typeface="Arial" panose="020B0604020202020204" pitchFamily="34" charset="0"/>
              </a:rPr>
            </a:b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Since the London demography is so big, my client needs deeper insight from available data in other to decide where to establish the first Europe “palace” restaurant. This company spends a lot on research and provides customers with data insight into the ingredients used at restaurants.</a:t>
            </a:r>
            <a:endParaRPr lang="en-IN" sz="1400" dirty="0">
              <a:solidFill>
                <a:schemeClr val="tx2"/>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ED94F7B9-A846-4632-B9FC-CAAE4BC03FFB}"/>
              </a:ext>
            </a:extLst>
          </p:cNvPr>
          <p:cNvSpPr txBox="1">
            <a:spLocks/>
          </p:cNvSpPr>
          <p:nvPr/>
        </p:nvSpPr>
        <p:spPr>
          <a:xfrm>
            <a:off x="1053296" y="329473"/>
            <a:ext cx="7766936" cy="369169"/>
          </a:xfrm>
          <a:prstGeom prst="rect">
            <a:avLst/>
          </a:prstGeom>
        </p:spPr>
        <p:txBody>
          <a:bodyPr vert="horz" lIns="91440" tIns="45720" rIns="91440" bIns="45720"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tx2"/>
                </a:solidFill>
              </a:rPr>
              <a:t>Discussion of the Background </a:t>
            </a:r>
            <a:endParaRPr lang="en-IN" sz="2400" dirty="0">
              <a:solidFill>
                <a:schemeClr val="tx2"/>
              </a:solidFill>
            </a:endParaRPr>
          </a:p>
        </p:txBody>
      </p:sp>
      <p:sp>
        <p:nvSpPr>
          <p:cNvPr id="4" name="Title 1">
            <a:extLst>
              <a:ext uri="{FF2B5EF4-FFF2-40B4-BE49-F238E27FC236}">
                <a16:creationId xmlns:a16="http://schemas.microsoft.com/office/drawing/2014/main" id="{C860F392-B88E-4467-AB50-D27F272D816A}"/>
              </a:ext>
            </a:extLst>
          </p:cNvPr>
          <p:cNvSpPr txBox="1">
            <a:spLocks/>
          </p:cNvSpPr>
          <p:nvPr/>
        </p:nvSpPr>
        <p:spPr>
          <a:xfrm>
            <a:off x="1371791" y="3483630"/>
            <a:ext cx="8366398" cy="708223"/>
          </a:xfrm>
          <a:prstGeom prst="rect">
            <a:avLst/>
          </a:prstGeom>
        </p:spPr>
        <p:txBody>
          <a:bodyPr vert="horz" lIns="91440" tIns="45720" rIns="91440" bIns="45720"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400" dirty="0">
                <a:solidFill>
                  <a:schemeClr val="tx2"/>
                </a:solidFill>
                <a:latin typeface="Arial" panose="020B0604020202020204" pitchFamily="34" charset="0"/>
                <a:cs typeface="Arial" panose="020B0604020202020204" pitchFamily="34" charset="0"/>
              </a:rPr>
              <a:t>Considering the diversity of London, there is a high multicultural sense. London is a place where different shades live. As such, in the search for an high-end Asian-inclined restaurant, with a right blend.</a:t>
            </a:r>
            <a:endParaRPr lang="en-IN" sz="1400" dirty="0">
              <a:solidFill>
                <a:schemeClr val="tx2"/>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FB88CAB0-A06B-481C-B099-E1C934A142E3}"/>
              </a:ext>
            </a:extLst>
          </p:cNvPr>
          <p:cNvSpPr txBox="1">
            <a:spLocks/>
          </p:cNvSpPr>
          <p:nvPr/>
        </p:nvSpPr>
        <p:spPr>
          <a:xfrm>
            <a:off x="1051586" y="2896299"/>
            <a:ext cx="7766936" cy="369169"/>
          </a:xfrm>
          <a:prstGeom prst="rect">
            <a:avLst/>
          </a:prstGeom>
        </p:spPr>
        <p:txBody>
          <a:bodyPr vert="horz" lIns="91440" tIns="45720" rIns="91440" bIns="45720"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tx2"/>
                </a:solidFill>
              </a:rPr>
              <a:t>Target Audience </a:t>
            </a:r>
            <a:endParaRPr lang="en-IN" sz="2400" dirty="0">
              <a:solidFill>
                <a:schemeClr val="tx2"/>
              </a:solidFill>
            </a:endParaRPr>
          </a:p>
        </p:txBody>
      </p:sp>
    </p:spTree>
    <p:extLst>
      <p:ext uri="{BB962C8B-B14F-4D97-AF65-F5344CB8AC3E}">
        <p14:creationId xmlns:p14="http://schemas.microsoft.com/office/powerpoint/2010/main" val="355461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6FE2-09F7-42B9-8FEE-7E7E0A97C400}"/>
              </a:ext>
            </a:extLst>
          </p:cNvPr>
          <p:cNvSpPr>
            <a:spLocks noGrp="1"/>
          </p:cNvSpPr>
          <p:nvPr>
            <p:ph type="ctrTitle"/>
          </p:nvPr>
        </p:nvSpPr>
        <p:spPr>
          <a:xfrm>
            <a:off x="1342676" y="814072"/>
            <a:ext cx="8366398" cy="5283643"/>
          </a:xfrm>
        </p:spPr>
        <p:txBody>
          <a:bodyPr anchor="t" anchorCtr="0"/>
          <a:lstStyle/>
          <a:p>
            <a:pPr algn="l"/>
            <a:r>
              <a:rPr lang="en-US" sz="1400" dirty="0">
                <a:solidFill>
                  <a:schemeClr val="tx2"/>
                </a:solidFill>
                <a:latin typeface="Arial" panose="020B0604020202020204" pitchFamily="34" charset="0"/>
                <a:cs typeface="Arial" panose="020B0604020202020204" pitchFamily="34" charset="0"/>
              </a:rPr>
              <a:t>In this project, London will be used as synonymous to the "Greater London Area" in this project. Within the Greater London Area, there are areas that are within the London Area Postcode. The focus of this project will be the neighborhoods are that are within the London Post Code area.</a:t>
            </a:r>
            <a:br>
              <a:rPr lang="en-US" sz="1400" dirty="0">
                <a:solidFill>
                  <a:schemeClr val="tx2"/>
                </a:solidFill>
                <a:latin typeface="Arial" panose="020B0604020202020204" pitchFamily="34" charset="0"/>
                <a:cs typeface="Arial" panose="020B0604020202020204" pitchFamily="34" charset="0"/>
              </a:rPr>
            </a:b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The London Area consists of 32 Boroughs and the "City of London". The data will be from the London area Wikipedia link - </a:t>
            </a:r>
            <a:r>
              <a:rPr lang="en-US" sz="1400" dirty="0">
                <a:solidFill>
                  <a:schemeClr val="tx2"/>
                </a:solidFill>
                <a:latin typeface="Arial" panose="020B0604020202020204" pitchFamily="34" charset="0"/>
                <a:cs typeface="Arial" panose="020B0604020202020204" pitchFamily="34" charset="0"/>
                <a:hlinkClick r:id="rId2"/>
              </a:rPr>
              <a:t>https://en.wikipedia.org/wiki/List_of_areas_of_London</a:t>
            </a:r>
            <a:br>
              <a:rPr lang="en-US" sz="1400" dirty="0">
                <a:solidFill>
                  <a:schemeClr val="tx2"/>
                </a:solidFill>
                <a:latin typeface="Arial" panose="020B0604020202020204" pitchFamily="34" charset="0"/>
                <a:cs typeface="Arial" panose="020B0604020202020204" pitchFamily="34" charset="0"/>
              </a:rPr>
            </a:b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The Foursquare API will be used to obtain the geographical location data for the London Area. These will be used to explore the venues in the neighborhoods of London.</a:t>
            </a:r>
            <a:br>
              <a:rPr lang="en-US" sz="1400" dirty="0">
                <a:solidFill>
                  <a:schemeClr val="tx2"/>
                </a:solidFill>
                <a:latin typeface="Arial" panose="020B0604020202020204" pitchFamily="34" charset="0"/>
                <a:cs typeface="Arial" panose="020B0604020202020204" pitchFamily="34" charset="0"/>
              </a:rPr>
            </a:b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The venues will provide the categories needed for the analysis and eventually, these will be used to determine the viability of selected locations for the restaurant.</a:t>
            </a:r>
            <a:br>
              <a:rPr lang="en-US" sz="1400" dirty="0">
                <a:solidFill>
                  <a:schemeClr val="tx2"/>
                </a:solidFill>
                <a:latin typeface="Arial" panose="020B0604020202020204" pitchFamily="34" charset="0"/>
                <a:cs typeface="Arial" panose="020B0604020202020204" pitchFamily="34" charset="0"/>
              </a:rPr>
            </a:b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We will focus on the demography of London where there are predominantly more multicultural groups. According to the proportion of races by London borough as seen in Demography of London. The data will be picked from - </a:t>
            </a:r>
            <a:r>
              <a:rPr lang="en-US" sz="1400" dirty="0">
                <a:solidFill>
                  <a:schemeClr val="tx2"/>
                </a:solidFill>
                <a:latin typeface="Arial" panose="020B0604020202020204" pitchFamily="34" charset="0"/>
                <a:cs typeface="Arial" panose="020B0604020202020204" pitchFamily="34" charset="0"/>
                <a:hlinkClick r:id="rId3"/>
              </a:rPr>
              <a:t>https://en.wikipedia.org/wiki/Demography_of_London</a:t>
            </a:r>
            <a:br>
              <a:rPr lang="en-US" sz="1400" dirty="0">
                <a:solidFill>
                  <a:schemeClr val="tx2"/>
                </a:solidFill>
                <a:latin typeface="Arial" panose="020B0604020202020204" pitchFamily="34" charset="0"/>
                <a:cs typeface="Arial" panose="020B0604020202020204" pitchFamily="34" charset="0"/>
              </a:rPr>
            </a:b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The data from the datasets 1 and 2 will be explored by considering the venues within the neighborhood of London Postcode areas. These areas' restaurants would be checked in terms of the types of restaurants within a certain mile radius.</a:t>
            </a:r>
            <a:br>
              <a:rPr lang="en-US" sz="1400" dirty="0">
                <a:solidFill>
                  <a:schemeClr val="tx2"/>
                </a:solidFill>
                <a:latin typeface="Arial" panose="020B0604020202020204" pitchFamily="34" charset="0"/>
                <a:cs typeface="Arial" panose="020B0604020202020204" pitchFamily="34" charset="0"/>
              </a:rPr>
            </a:b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Due to Foursquare restrictions, the number of venues will be limited to 100 venues. The proximity to transport connection and other amenities would be correlated. Also, accessibility and ease of supplies of organic ingredients would be considered.</a:t>
            </a:r>
            <a:br>
              <a:rPr lang="en-US" sz="1400" dirty="0">
                <a:solidFill>
                  <a:schemeClr val="tx2"/>
                </a:solidFill>
                <a:latin typeface="Arial" panose="020B0604020202020204" pitchFamily="34" charset="0"/>
                <a:cs typeface="Arial" panose="020B0604020202020204" pitchFamily="34" charset="0"/>
              </a:rPr>
            </a:br>
            <a:endParaRPr lang="en-IN" sz="1400" dirty="0">
              <a:solidFill>
                <a:schemeClr val="tx2"/>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ED94F7B9-A846-4632-B9FC-CAAE4BC03FFB}"/>
              </a:ext>
            </a:extLst>
          </p:cNvPr>
          <p:cNvSpPr txBox="1">
            <a:spLocks/>
          </p:cNvSpPr>
          <p:nvPr/>
        </p:nvSpPr>
        <p:spPr>
          <a:xfrm>
            <a:off x="1053292" y="308928"/>
            <a:ext cx="7766936" cy="369169"/>
          </a:xfrm>
          <a:prstGeom prst="rect">
            <a:avLst/>
          </a:prstGeom>
        </p:spPr>
        <p:txBody>
          <a:bodyPr vert="horz" lIns="91440" tIns="45720" rIns="91440" bIns="45720"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tx2"/>
                </a:solidFill>
              </a:rPr>
              <a:t>Description of Data</a:t>
            </a:r>
            <a:endParaRPr lang="en-IN" sz="2400" dirty="0">
              <a:solidFill>
                <a:schemeClr val="tx2"/>
              </a:solidFill>
            </a:endParaRPr>
          </a:p>
        </p:txBody>
      </p:sp>
    </p:spTree>
    <p:extLst>
      <p:ext uri="{BB962C8B-B14F-4D97-AF65-F5344CB8AC3E}">
        <p14:creationId xmlns:p14="http://schemas.microsoft.com/office/powerpoint/2010/main" val="199593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6FE2-09F7-42B9-8FEE-7E7E0A97C400}"/>
              </a:ext>
            </a:extLst>
          </p:cNvPr>
          <p:cNvSpPr>
            <a:spLocks noGrp="1"/>
          </p:cNvSpPr>
          <p:nvPr>
            <p:ph type="ctrTitle"/>
          </p:nvPr>
        </p:nvSpPr>
        <p:spPr>
          <a:xfrm>
            <a:off x="1322132" y="639415"/>
            <a:ext cx="8366398" cy="1011307"/>
          </a:xfrm>
        </p:spPr>
        <p:txBody>
          <a:bodyPr anchor="t" anchorCtr="0"/>
          <a:lstStyle/>
          <a:p>
            <a:pPr algn="l"/>
            <a:r>
              <a:rPr lang="en-US" sz="1400" dirty="0">
                <a:solidFill>
                  <a:schemeClr val="tx2"/>
                </a:solidFill>
                <a:latin typeface="Arial" panose="020B0604020202020204" pitchFamily="34" charset="0"/>
                <a:cs typeface="Arial" panose="020B0604020202020204" pitchFamily="34" charset="0"/>
              </a:rPr>
              <a:t>Detailed study is done based on the dataset using various libraries, features functionalities available in Python, Foursquare and various other supporting systems</a:t>
            </a:r>
            <a:br>
              <a:rPr lang="en-US" sz="1400" dirty="0">
                <a:solidFill>
                  <a:schemeClr val="tx2"/>
                </a:solidFill>
                <a:latin typeface="Arial" panose="020B0604020202020204" pitchFamily="34" charset="0"/>
                <a:cs typeface="Arial" panose="020B0604020202020204" pitchFamily="34" charset="0"/>
              </a:rPr>
            </a:br>
            <a:br>
              <a:rPr lang="en-US" sz="1400" dirty="0">
                <a:solidFill>
                  <a:schemeClr val="tx2"/>
                </a:solidFill>
                <a:latin typeface="Arial" panose="020B0604020202020204" pitchFamily="34" charset="0"/>
                <a:cs typeface="Arial" panose="020B0604020202020204" pitchFamily="34" charset="0"/>
              </a:rPr>
            </a:br>
            <a:r>
              <a:rPr lang="en-US" sz="1400" dirty="0">
                <a:solidFill>
                  <a:schemeClr val="tx2"/>
                </a:solidFill>
                <a:latin typeface="Arial" panose="020B0604020202020204" pitchFamily="34" charset="0"/>
                <a:cs typeface="Arial" panose="020B0604020202020204" pitchFamily="34" charset="0"/>
              </a:rPr>
              <a:t>This has been detailed in “The Battle Of Neighborhood - Week 2.ipynb with all assumptions and  criteria</a:t>
            </a:r>
            <a:br>
              <a:rPr lang="en-US" sz="1400" dirty="0">
                <a:solidFill>
                  <a:schemeClr val="tx2"/>
                </a:solidFill>
                <a:latin typeface="Arial" panose="020B0604020202020204" pitchFamily="34" charset="0"/>
                <a:cs typeface="Arial" panose="020B0604020202020204" pitchFamily="34" charset="0"/>
              </a:rPr>
            </a:br>
            <a:endParaRPr lang="en-IN" sz="1400" dirty="0">
              <a:solidFill>
                <a:schemeClr val="tx2"/>
              </a:solidFill>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ED94F7B9-A846-4632-B9FC-CAAE4BC03FFB}"/>
              </a:ext>
            </a:extLst>
          </p:cNvPr>
          <p:cNvSpPr txBox="1">
            <a:spLocks/>
          </p:cNvSpPr>
          <p:nvPr/>
        </p:nvSpPr>
        <p:spPr>
          <a:xfrm>
            <a:off x="1053296" y="206187"/>
            <a:ext cx="7766936" cy="369169"/>
          </a:xfrm>
          <a:prstGeom prst="rect">
            <a:avLst/>
          </a:prstGeom>
        </p:spPr>
        <p:txBody>
          <a:bodyPr vert="horz" lIns="91440" tIns="45720" rIns="91440" bIns="45720"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tx2"/>
                </a:solidFill>
              </a:rPr>
              <a:t>Detailed Study and Application of Data science</a:t>
            </a:r>
            <a:endParaRPr lang="en-IN" sz="2400" dirty="0">
              <a:solidFill>
                <a:schemeClr val="tx2"/>
              </a:solidFill>
            </a:endParaRPr>
          </a:p>
        </p:txBody>
      </p:sp>
      <p:sp>
        <p:nvSpPr>
          <p:cNvPr id="7" name="Title 1">
            <a:extLst>
              <a:ext uri="{FF2B5EF4-FFF2-40B4-BE49-F238E27FC236}">
                <a16:creationId xmlns:a16="http://schemas.microsoft.com/office/drawing/2014/main" id="{A51BD82C-24A8-4A0E-9810-C06F98EEBD64}"/>
              </a:ext>
            </a:extLst>
          </p:cNvPr>
          <p:cNvSpPr txBox="1">
            <a:spLocks/>
          </p:cNvSpPr>
          <p:nvPr/>
        </p:nvSpPr>
        <p:spPr>
          <a:xfrm>
            <a:off x="1320419" y="1911705"/>
            <a:ext cx="8799625" cy="1556537"/>
          </a:xfrm>
          <a:prstGeom prst="rect">
            <a:avLst/>
          </a:prstGeom>
        </p:spPr>
        <p:txBody>
          <a:bodyPr vert="horz" lIns="91440" tIns="45720" rIns="91440" bIns="45720"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400" dirty="0">
                <a:solidFill>
                  <a:schemeClr val="tx2"/>
                </a:solidFill>
                <a:latin typeface="Arial" panose="020B0604020202020204" pitchFamily="34" charset="0"/>
                <a:cs typeface="Arial" panose="020B0604020202020204" pitchFamily="34" charset="0"/>
              </a:rPr>
              <a:t>The following are the highlights of the clusters explored in “The Battle Of Neighborhood - Week 2.ipynb”</a:t>
            </a:r>
          </a:p>
          <a:p>
            <a:pPr algn="l"/>
            <a:r>
              <a:rPr lang="en-US" sz="1400" dirty="0">
                <a:solidFill>
                  <a:schemeClr val="tx2"/>
                </a:solidFill>
                <a:latin typeface="Arial" panose="020B0604020202020204" pitchFamily="34" charset="0"/>
                <a:cs typeface="Arial" panose="020B0604020202020204" pitchFamily="34" charset="0"/>
              </a:rPr>
              <a:t>1. Pubs, Cafe, Coffee Shops are popular in the South East London.</a:t>
            </a:r>
          </a:p>
          <a:p>
            <a:pPr algn="l"/>
            <a:r>
              <a:rPr lang="en-US" sz="1400" dirty="0">
                <a:solidFill>
                  <a:schemeClr val="tx2"/>
                </a:solidFill>
                <a:latin typeface="Arial" panose="020B0604020202020204" pitchFamily="34" charset="0"/>
                <a:cs typeface="Arial" panose="020B0604020202020204" pitchFamily="34" charset="0"/>
              </a:rPr>
              <a:t>2. As for restaurants, the Italian Restaurants are very popular in the South East London area. Especially in Southwark and Lambeth areas.</a:t>
            </a:r>
          </a:p>
          <a:p>
            <a:pPr algn="l"/>
            <a:r>
              <a:rPr lang="en-US" sz="1400" dirty="0">
                <a:solidFill>
                  <a:schemeClr val="tx2"/>
                </a:solidFill>
                <a:latin typeface="Arial" panose="020B0604020202020204" pitchFamily="34" charset="0"/>
                <a:cs typeface="Arial" panose="020B0604020202020204" pitchFamily="34" charset="0"/>
              </a:rPr>
              <a:t>3. With the </a:t>
            </a:r>
            <a:r>
              <a:rPr lang="en-US" sz="1400" dirty="0" err="1">
                <a:solidFill>
                  <a:schemeClr val="tx2"/>
                </a:solidFill>
                <a:latin typeface="Arial" panose="020B0604020202020204" pitchFamily="34" charset="0"/>
                <a:cs typeface="Arial" panose="020B0604020202020204" pitchFamily="34" charset="0"/>
              </a:rPr>
              <a:t>Lewisham</a:t>
            </a:r>
            <a:r>
              <a:rPr lang="en-US" sz="1400" dirty="0">
                <a:solidFill>
                  <a:schemeClr val="tx2"/>
                </a:solidFill>
                <a:latin typeface="Arial" panose="020B0604020202020204" pitchFamily="34" charset="0"/>
                <a:cs typeface="Arial" panose="020B0604020202020204" pitchFamily="34" charset="0"/>
              </a:rPr>
              <a:t> area being the most condensed area of Africans in the South East Area, it is surprising to see how in the top 10 venues, you can barely see restaurants in the top 5 venues.</a:t>
            </a:r>
          </a:p>
          <a:p>
            <a:pPr algn="l"/>
            <a:r>
              <a:rPr lang="en-US" sz="1400" dirty="0">
                <a:solidFill>
                  <a:schemeClr val="tx2"/>
                </a:solidFill>
                <a:latin typeface="Arial" panose="020B0604020202020204" pitchFamily="34" charset="0"/>
                <a:cs typeface="Arial" panose="020B0604020202020204" pitchFamily="34" charset="0"/>
              </a:rPr>
              <a:t>4. Although, the Clusters have variations, a very visible presence is the predominance of pubs.</a:t>
            </a:r>
          </a:p>
        </p:txBody>
      </p:sp>
      <p:sp>
        <p:nvSpPr>
          <p:cNvPr id="8" name="Title 1">
            <a:extLst>
              <a:ext uri="{FF2B5EF4-FFF2-40B4-BE49-F238E27FC236}">
                <a16:creationId xmlns:a16="http://schemas.microsoft.com/office/drawing/2014/main" id="{880E40E6-5709-4AD3-937B-8C5168003791}"/>
              </a:ext>
            </a:extLst>
          </p:cNvPr>
          <p:cNvSpPr txBox="1">
            <a:spLocks/>
          </p:cNvSpPr>
          <p:nvPr/>
        </p:nvSpPr>
        <p:spPr>
          <a:xfrm>
            <a:off x="1051584" y="1540121"/>
            <a:ext cx="7766936" cy="369169"/>
          </a:xfrm>
          <a:prstGeom prst="rect">
            <a:avLst/>
          </a:prstGeom>
        </p:spPr>
        <p:txBody>
          <a:bodyPr vert="horz" lIns="91440" tIns="45720" rIns="91440" bIns="45720"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tx2"/>
                </a:solidFill>
              </a:rPr>
              <a:t>Result</a:t>
            </a:r>
            <a:endParaRPr lang="en-IN" sz="2400" dirty="0">
              <a:solidFill>
                <a:schemeClr val="tx2"/>
              </a:solidFill>
            </a:endParaRPr>
          </a:p>
        </p:txBody>
      </p:sp>
      <p:sp>
        <p:nvSpPr>
          <p:cNvPr id="9" name="Title 1">
            <a:extLst>
              <a:ext uri="{FF2B5EF4-FFF2-40B4-BE49-F238E27FC236}">
                <a16:creationId xmlns:a16="http://schemas.microsoft.com/office/drawing/2014/main" id="{62C642FC-E9A2-4A92-A3E0-6E68BEA75194}"/>
              </a:ext>
            </a:extLst>
          </p:cNvPr>
          <p:cNvSpPr txBox="1">
            <a:spLocks/>
          </p:cNvSpPr>
          <p:nvPr/>
        </p:nvSpPr>
        <p:spPr>
          <a:xfrm>
            <a:off x="1318710" y="3851814"/>
            <a:ext cx="8366398" cy="2480208"/>
          </a:xfrm>
          <a:prstGeom prst="rect">
            <a:avLst/>
          </a:prstGeom>
        </p:spPr>
        <p:txBody>
          <a:bodyPr vert="horz" lIns="91440" tIns="45720" rIns="91440" bIns="45720"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400" dirty="0">
                <a:solidFill>
                  <a:schemeClr val="tx2"/>
                </a:solidFill>
                <a:latin typeface="Arial" panose="020B0604020202020204" pitchFamily="34" charset="0"/>
                <a:cs typeface="Arial" panose="020B0604020202020204" pitchFamily="34" charset="0"/>
              </a:rPr>
              <a:t>1. It is very important to note that Clusters 2 and 3 are the most viable clusters to create a brand African Restaurant. Their proximity to other amenities and accessibility to station are paramount. These 2 clusters do not have top restaurants that could rival their standards if they are created. And the proximity to resources needed is paramount as </a:t>
            </a:r>
            <a:r>
              <a:rPr lang="en-US" sz="1400" dirty="0" err="1">
                <a:solidFill>
                  <a:schemeClr val="tx2"/>
                </a:solidFill>
                <a:latin typeface="Arial" panose="020B0604020202020204" pitchFamily="34" charset="0"/>
                <a:cs typeface="Arial" panose="020B0604020202020204" pitchFamily="34" charset="0"/>
              </a:rPr>
              <a:t>Lewisham</a:t>
            </a:r>
            <a:r>
              <a:rPr lang="en-US" sz="1400" dirty="0">
                <a:solidFill>
                  <a:schemeClr val="tx2"/>
                </a:solidFill>
                <a:latin typeface="Arial" panose="020B0604020202020204" pitchFamily="34" charset="0"/>
                <a:cs typeface="Arial" panose="020B0604020202020204" pitchFamily="34" charset="0"/>
              </a:rPr>
              <a:t> and Lambeth are not far out from Peckham (under Southwark).</a:t>
            </a:r>
          </a:p>
          <a:p>
            <a:pPr algn="l"/>
            <a:r>
              <a:rPr lang="en-US" sz="1400" dirty="0">
                <a:solidFill>
                  <a:schemeClr val="tx2"/>
                </a:solidFill>
                <a:latin typeface="Arial" panose="020B0604020202020204" pitchFamily="34" charset="0"/>
                <a:cs typeface="Arial" panose="020B0604020202020204" pitchFamily="34" charset="0"/>
              </a:rPr>
              <a:t>2. In conclusion, this project would have had better results if there were more data within the area, traffic access and allowance of more venues exploration with the Foursquare (limited venues for free calls).</a:t>
            </a:r>
          </a:p>
          <a:p>
            <a:pPr algn="l"/>
            <a:r>
              <a:rPr lang="en-US" sz="1400" dirty="0">
                <a:solidFill>
                  <a:schemeClr val="tx2"/>
                </a:solidFill>
                <a:latin typeface="Arial" panose="020B0604020202020204" pitchFamily="34" charset="0"/>
                <a:cs typeface="Arial" panose="020B0604020202020204" pitchFamily="34" charset="0"/>
              </a:rPr>
              <a:t>Also, getting the ratings and feedbacks of the current restaurants within the clusters would have helped in providing more insight into the best location.</a:t>
            </a:r>
          </a:p>
          <a:p>
            <a:pPr algn="l"/>
            <a:endParaRPr lang="en-US" sz="140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A774A503-CCD8-4B29-97E0-7F3FE300799F}"/>
              </a:ext>
            </a:extLst>
          </p:cNvPr>
          <p:cNvSpPr txBox="1">
            <a:spLocks/>
          </p:cNvSpPr>
          <p:nvPr/>
        </p:nvSpPr>
        <p:spPr>
          <a:xfrm>
            <a:off x="1049874" y="3439136"/>
            <a:ext cx="7766936" cy="369169"/>
          </a:xfrm>
          <a:prstGeom prst="rect">
            <a:avLst/>
          </a:prstGeom>
        </p:spPr>
        <p:txBody>
          <a:bodyPr vert="horz" lIns="91440" tIns="45720" rIns="91440" bIns="45720" rtlCol="0" anchor="t" anchorCtr="0">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dirty="0">
                <a:solidFill>
                  <a:schemeClr val="tx2"/>
                </a:solidFill>
              </a:rPr>
              <a:t>Discussion and conclusion</a:t>
            </a:r>
            <a:endParaRPr lang="en-IN" sz="2400" dirty="0">
              <a:solidFill>
                <a:schemeClr val="tx2"/>
              </a:solidFill>
            </a:endParaRPr>
          </a:p>
        </p:txBody>
      </p:sp>
    </p:spTree>
    <p:extLst>
      <p:ext uri="{BB962C8B-B14F-4D97-AF65-F5344CB8AC3E}">
        <p14:creationId xmlns:p14="http://schemas.microsoft.com/office/powerpoint/2010/main" val="32591491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477</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Search of a right place for Asian restaurant</vt:lpstr>
      <vt:lpstr>My client, a successful restaurant chain in India is looking to expand operation into Europe through London. They want to create a high-end restaurant that comes with organic mix and healthy. Their target is not only Asians, but they are pro-organic and healthy eating. To them every meal counts and counts as a royal when you eat.   Since the London demography is so big, my client needs deeper insight from available data in other to decide where to establish the first Europe “palace” restaurant. This company spends a lot on research and provides customers with data insight into the ingredients used at restaurants.</vt:lpstr>
      <vt:lpstr>In this project, London will be used as synonymous to the "Greater London Area" in this project. Within the Greater London Area, there are areas that are within the London Area Postcode. The focus of this project will be the neighborhoods are that are within the London Post Code area.  The London Area consists of 32 Boroughs and the "City of London". The data will be from the London area Wikipedia link - https://en.wikipedia.org/wiki/List_of_areas_of_London  The Foursquare API will be used to obtain the geographical location data for the London Area. These will be used to explore the venues in the neighborhoods of London.  The venues will provide the categories needed for the analysis and eventually, these will be used to determine the viability of selected locations for the restaurant.  We will focus on the demography of London where there are predominantly more multicultural groups. According to the proportion of races by London borough as seen in Demography of London. The data will be picked from - https://en.wikipedia.org/wiki/Demography_of_London  The data from the datasets 1 and 2 will be explored by considering the venues within the neighborhood of London Postcode areas. These areas' restaurants would be checked in terms of the types of restaurants within a certain mile radius.  Due to Foursquare restrictions, the number of venues will be limited to 100 venues. The proximity to transport connection and other amenities would be correlated. Also, accessibility and ease of supplies of organic ingredients would be considered. </vt:lpstr>
      <vt:lpstr>Detailed study is done based on the dataset using various libraries, features functionalities available in Python, Foursquare and various other supporting systems  This has been detailed in “The Battle Of Neighborhood - Week 2.ipynb with all assumptions and  criteria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of a right place for Asian restaurent</dc:title>
  <dc:creator>NARENDRA KUNTE</dc:creator>
  <cp:lastModifiedBy>NARENDRA KUNTE</cp:lastModifiedBy>
  <cp:revision>15</cp:revision>
  <dcterms:created xsi:type="dcterms:W3CDTF">2019-04-07T09:45:45Z</dcterms:created>
  <dcterms:modified xsi:type="dcterms:W3CDTF">2019-04-07T10:22:07Z</dcterms:modified>
</cp:coreProperties>
</file>