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61" r:id="rId4"/>
    <p:sldId id="266" r:id="rId5"/>
    <p:sldId id="263" r:id="rId6"/>
    <p:sldId id="264" r:id="rId7"/>
    <p:sldId id="26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5EC2B0-D49C-9C7E-775A-62ACE12C2D3D}" v="10" dt="2021-12-24T10:27:45.678"/>
    <p1510:client id="{488C0D59-AD68-4D97-9F4A-885702E2C734}" v="1057" dt="2021-12-24T10:07:46.776"/>
    <p1510:client id="{5AF0CBDF-ACF1-49EA-47D5-7A157769B0B5}" v="49" dt="2021-12-24T10:23:46.798"/>
    <p1510:client id="{DF1F63BA-3615-AEAD-ADBD-98ED6B17DED3}" v="44" dt="2021-12-24T10:45:21.452"/>
    <p1510:client id="{F70AC655-D134-F0F4-C1EC-2DF79B158D8C}" v="35" dt="2021-12-24T10:15:43.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6E61219-6C51-4BDD-B975-2B2B484C22F1}"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1A11CBEF-AAE8-4C8C-ABF5-C8D1A9FFB155}">
      <dgm:prSet/>
      <dgm:spPr/>
      <dgm:t>
        <a:bodyPr/>
        <a:lstStyle/>
        <a:p>
          <a:r>
            <a:rPr lang="en-US"/>
            <a:t>An automatic lock system consists of electronic control assembly which controls the output load through a password. This output load can be a motor or a lamp or any other mechanical/electrical load.</a:t>
          </a:r>
        </a:p>
      </dgm:t>
    </dgm:pt>
    <dgm:pt modelId="{2B91BDC7-0583-467B-88E4-66191A59D243}" type="parTrans" cxnId="{59B6D464-CDB1-4E78-91DC-330F4D80BDE8}">
      <dgm:prSet/>
      <dgm:spPr/>
      <dgm:t>
        <a:bodyPr/>
        <a:lstStyle/>
        <a:p>
          <a:endParaRPr lang="en-US"/>
        </a:p>
      </dgm:t>
    </dgm:pt>
    <dgm:pt modelId="{E69459DE-4AEB-4CBF-B646-16E96A27EF34}" type="sibTrans" cxnId="{59B6D464-CDB1-4E78-91DC-330F4D80BDE8}">
      <dgm:prSet/>
      <dgm:spPr/>
      <dgm:t>
        <a:bodyPr/>
        <a:lstStyle/>
        <a:p>
          <a:endParaRPr lang="en-US"/>
        </a:p>
      </dgm:t>
    </dgm:pt>
    <dgm:pt modelId="{AA764DEC-E9B4-47F6-9DD9-42A199A6A888}">
      <dgm:prSet/>
      <dgm:spPr/>
      <dgm:t>
        <a:bodyPr/>
        <a:lstStyle/>
        <a:p>
          <a:r>
            <a:rPr lang="en-US"/>
            <a:t>Here we develop an electronic code lock system using ARM7(LPC2148), which provides control to the actuating the load. It is a simple embedded system with input from the keypad and the output being actuated accordingly.</a:t>
          </a:r>
        </a:p>
      </dgm:t>
    </dgm:pt>
    <dgm:pt modelId="{9CAD720A-F4EB-4DAF-A249-C6FE609BEA91}" type="parTrans" cxnId="{47DEDA3E-5F00-47FF-BFE8-2B00F908D959}">
      <dgm:prSet/>
      <dgm:spPr/>
      <dgm:t>
        <a:bodyPr/>
        <a:lstStyle/>
        <a:p>
          <a:endParaRPr lang="en-US"/>
        </a:p>
      </dgm:t>
    </dgm:pt>
    <dgm:pt modelId="{FD3A4430-C0B0-4655-B35E-F800EA63DC5F}" type="sibTrans" cxnId="{47DEDA3E-5F00-47FF-BFE8-2B00F908D959}">
      <dgm:prSet/>
      <dgm:spPr/>
      <dgm:t>
        <a:bodyPr/>
        <a:lstStyle/>
        <a:p>
          <a:endParaRPr lang="en-US"/>
        </a:p>
      </dgm:t>
    </dgm:pt>
    <dgm:pt modelId="{392DED13-F9DD-4474-98CA-922132989DCB}">
      <dgm:prSet/>
      <dgm:spPr/>
      <dgm:t>
        <a:bodyPr/>
        <a:lstStyle/>
        <a:p>
          <a:r>
            <a:rPr lang="en-US"/>
            <a:t>This system demonstrates a password-based door lock system wherein once the correct code or password is entered, the door is opened, and the concerned person is allowed access to the secured area. </a:t>
          </a:r>
        </a:p>
      </dgm:t>
    </dgm:pt>
    <dgm:pt modelId="{4A4D9F79-DA5E-45FC-9E50-52377D99174A}" type="parTrans" cxnId="{2A6F6281-94B3-4A3B-84B8-F70012245FEE}">
      <dgm:prSet/>
      <dgm:spPr/>
      <dgm:t>
        <a:bodyPr/>
        <a:lstStyle/>
        <a:p>
          <a:endParaRPr lang="en-US"/>
        </a:p>
      </dgm:t>
    </dgm:pt>
    <dgm:pt modelId="{FC5ACF59-E5D5-4AC4-8464-EBA0DB597330}" type="sibTrans" cxnId="{2A6F6281-94B3-4A3B-84B8-F70012245FEE}">
      <dgm:prSet/>
      <dgm:spPr/>
      <dgm:t>
        <a:bodyPr/>
        <a:lstStyle/>
        <a:p>
          <a:endParaRPr lang="en-US"/>
        </a:p>
      </dgm:t>
    </dgm:pt>
    <dgm:pt modelId="{CE45F476-8782-487D-8BC1-980118AD6103}">
      <dgm:prSet/>
      <dgm:spPr/>
      <dgm:t>
        <a:bodyPr/>
        <a:lstStyle/>
        <a:p>
          <a:r>
            <a:rPr lang="en-US"/>
            <a:t>Again, if another person arrives it will ask to enter the password. If the password is wrong then door would remain closed, denying the access to the person.</a:t>
          </a:r>
        </a:p>
      </dgm:t>
    </dgm:pt>
    <dgm:pt modelId="{70A00B0E-885E-4933-BF00-3BC27AAC3AA1}" type="parTrans" cxnId="{5461F6FA-C686-468B-AEFA-A926ED8ECE27}">
      <dgm:prSet/>
      <dgm:spPr/>
      <dgm:t>
        <a:bodyPr/>
        <a:lstStyle/>
        <a:p>
          <a:endParaRPr lang="en-US"/>
        </a:p>
      </dgm:t>
    </dgm:pt>
    <dgm:pt modelId="{8B634725-E378-4CEB-B400-FD5EF9B9A8E9}" type="sibTrans" cxnId="{5461F6FA-C686-468B-AEFA-A926ED8ECE27}">
      <dgm:prSet/>
      <dgm:spPr/>
      <dgm:t>
        <a:bodyPr/>
        <a:lstStyle/>
        <a:p>
          <a:endParaRPr lang="en-US"/>
        </a:p>
      </dgm:t>
    </dgm:pt>
    <dgm:pt modelId="{0045D534-991C-4D2F-A13B-C568AA937E07}" type="pres">
      <dgm:prSet presAssocID="{E6E61219-6C51-4BDD-B975-2B2B484C22F1}" presName="root" presStyleCnt="0">
        <dgm:presLayoutVars>
          <dgm:dir/>
          <dgm:resizeHandles val="exact"/>
        </dgm:presLayoutVars>
      </dgm:prSet>
      <dgm:spPr/>
    </dgm:pt>
    <dgm:pt modelId="{1FE73D28-A0B3-403D-AE4C-CE8C4B54941F}" type="pres">
      <dgm:prSet presAssocID="{1A11CBEF-AAE8-4C8C-ABF5-C8D1A9FFB155}" presName="compNode" presStyleCnt="0"/>
      <dgm:spPr/>
    </dgm:pt>
    <dgm:pt modelId="{A43C1C31-4518-47C7-A553-848C3A4B8E25}" type="pres">
      <dgm:prSet presAssocID="{1A11CBEF-AAE8-4C8C-ABF5-C8D1A9FFB155}" presName="bgRect" presStyleLbl="bgShp" presStyleIdx="0" presStyleCnt="4"/>
      <dgm:spPr/>
    </dgm:pt>
    <dgm:pt modelId="{A90D9738-EF85-43D5-A681-34F19E846167}" type="pres">
      <dgm:prSet presAssocID="{1A11CBEF-AAE8-4C8C-ABF5-C8D1A9FFB15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C9DEB05A-E5AC-4CCF-B293-71F5E8E43916}" type="pres">
      <dgm:prSet presAssocID="{1A11CBEF-AAE8-4C8C-ABF5-C8D1A9FFB155}" presName="spaceRect" presStyleCnt="0"/>
      <dgm:spPr/>
    </dgm:pt>
    <dgm:pt modelId="{280BC32D-C90F-4662-A216-3DB0CDE15D0D}" type="pres">
      <dgm:prSet presAssocID="{1A11CBEF-AAE8-4C8C-ABF5-C8D1A9FFB155}" presName="parTx" presStyleLbl="revTx" presStyleIdx="0" presStyleCnt="4">
        <dgm:presLayoutVars>
          <dgm:chMax val="0"/>
          <dgm:chPref val="0"/>
        </dgm:presLayoutVars>
      </dgm:prSet>
      <dgm:spPr/>
    </dgm:pt>
    <dgm:pt modelId="{377057A3-C3B6-4203-8CF9-DA0E9AD3BAFD}" type="pres">
      <dgm:prSet presAssocID="{E69459DE-4AEB-4CBF-B646-16E96A27EF34}" presName="sibTrans" presStyleCnt="0"/>
      <dgm:spPr/>
    </dgm:pt>
    <dgm:pt modelId="{0DDCE8CE-3303-4053-B63E-92FC2BF6C41F}" type="pres">
      <dgm:prSet presAssocID="{AA764DEC-E9B4-47F6-9DD9-42A199A6A888}" presName="compNode" presStyleCnt="0"/>
      <dgm:spPr/>
    </dgm:pt>
    <dgm:pt modelId="{8B8BAB7D-5B66-4C12-AACD-12EA4C4AFA57}" type="pres">
      <dgm:prSet presAssocID="{AA764DEC-E9B4-47F6-9DD9-42A199A6A888}" presName="bgRect" presStyleLbl="bgShp" presStyleIdx="1" presStyleCnt="4"/>
      <dgm:spPr/>
    </dgm:pt>
    <dgm:pt modelId="{DF815583-3B45-42E0-BFF5-967FBABF2189}" type="pres">
      <dgm:prSet presAssocID="{AA764DEC-E9B4-47F6-9DD9-42A199A6A8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502B9606-1548-4D5C-B824-EDBA4DF61201}" type="pres">
      <dgm:prSet presAssocID="{AA764DEC-E9B4-47F6-9DD9-42A199A6A888}" presName="spaceRect" presStyleCnt="0"/>
      <dgm:spPr/>
    </dgm:pt>
    <dgm:pt modelId="{A1019AA0-E59E-4786-A79E-45CAFD428B56}" type="pres">
      <dgm:prSet presAssocID="{AA764DEC-E9B4-47F6-9DD9-42A199A6A888}" presName="parTx" presStyleLbl="revTx" presStyleIdx="1" presStyleCnt="4">
        <dgm:presLayoutVars>
          <dgm:chMax val="0"/>
          <dgm:chPref val="0"/>
        </dgm:presLayoutVars>
      </dgm:prSet>
      <dgm:spPr/>
    </dgm:pt>
    <dgm:pt modelId="{1F462A1C-68E5-454A-9BA6-85043319DE63}" type="pres">
      <dgm:prSet presAssocID="{FD3A4430-C0B0-4655-B35E-F800EA63DC5F}" presName="sibTrans" presStyleCnt="0"/>
      <dgm:spPr/>
    </dgm:pt>
    <dgm:pt modelId="{11970B00-0333-4F47-B1DA-09AFDB15E767}" type="pres">
      <dgm:prSet presAssocID="{392DED13-F9DD-4474-98CA-922132989DCB}" presName="compNode" presStyleCnt="0"/>
      <dgm:spPr/>
    </dgm:pt>
    <dgm:pt modelId="{ADCF1505-E8AF-4AD9-8941-12558040D452}" type="pres">
      <dgm:prSet presAssocID="{392DED13-F9DD-4474-98CA-922132989DCB}" presName="bgRect" presStyleLbl="bgShp" presStyleIdx="2" presStyleCnt="4"/>
      <dgm:spPr/>
    </dgm:pt>
    <dgm:pt modelId="{297B9676-A8B5-4867-8ABA-263855FE8808}" type="pres">
      <dgm:prSet presAssocID="{392DED13-F9DD-4474-98CA-922132989DC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000D5F54-312E-47CB-A03D-2AC63728DA56}" type="pres">
      <dgm:prSet presAssocID="{392DED13-F9DD-4474-98CA-922132989DCB}" presName="spaceRect" presStyleCnt="0"/>
      <dgm:spPr/>
    </dgm:pt>
    <dgm:pt modelId="{AE952A27-77F2-4481-B2A7-B657B21ADBB6}" type="pres">
      <dgm:prSet presAssocID="{392DED13-F9DD-4474-98CA-922132989DCB}" presName="parTx" presStyleLbl="revTx" presStyleIdx="2" presStyleCnt="4">
        <dgm:presLayoutVars>
          <dgm:chMax val="0"/>
          <dgm:chPref val="0"/>
        </dgm:presLayoutVars>
      </dgm:prSet>
      <dgm:spPr/>
    </dgm:pt>
    <dgm:pt modelId="{175EFF7C-3C27-4805-94BF-BA27471B820E}" type="pres">
      <dgm:prSet presAssocID="{FC5ACF59-E5D5-4AC4-8464-EBA0DB597330}" presName="sibTrans" presStyleCnt="0"/>
      <dgm:spPr/>
    </dgm:pt>
    <dgm:pt modelId="{7B7FF62B-7D57-4796-BFD3-BE1C0B3C8E48}" type="pres">
      <dgm:prSet presAssocID="{CE45F476-8782-487D-8BC1-980118AD6103}" presName="compNode" presStyleCnt="0"/>
      <dgm:spPr/>
    </dgm:pt>
    <dgm:pt modelId="{59B3A35E-5D11-4126-8E88-ABD69F5671CC}" type="pres">
      <dgm:prSet presAssocID="{CE45F476-8782-487D-8BC1-980118AD6103}" presName="bgRect" presStyleLbl="bgShp" presStyleIdx="3" presStyleCnt="4"/>
      <dgm:spPr/>
    </dgm:pt>
    <dgm:pt modelId="{FD2A9AD2-1516-4C81-B109-D0C14217A17A}" type="pres">
      <dgm:prSet presAssocID="{CE45F476-8782-487D-8BC1-980118AD61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 Sign"/>
        </a:ext>
      </dgm:extLst>
    </dgm:pt>
    <dgm:pt modelId="{9F05CDFE-0935-4556-A666-7491D13218F3}" type="pres">
      <dgm:prSet presAssocID="{CE45F476-8782-487D-8BC1-980118AD6103}" presName="spaceRect" presStyleCnt="0"/>
      <dgm:spPr/>
    </dgm:pt>
    <dgm:pt modelId="{963E0EB3-867F-4C6E-B5BE-35BDEE3671FE}" type="pres">
      <dgm:prSet presAssocID="{CE45F476-8782-487D-8BC1-980118AD6103}" presName="parTx" presStyleLbl="revTx" presStyleIdx="3" presStyleCnt="4">
        <dgm:presLayoutVars>
          <dgm:chMax val="0"/>
          <dgm:chPref val="0"/>
        </dgm:presLayoutVars>
      </dgm:prSet>
      <dgm:spPr/>
    </dgm:pt>
  </dgm:ptLst>
  <dgm:cxnLst>
    <dgm:cxn modelId="{31F9290D-D527-42DC-9B3B-566B9CF5D8FE}" type="presOf" srcId="{AA764DEC-E9B4-47F6-9DD9-42A199A6A888}" destId="{A1019AA0-E59E-4786-A79E-45CAFD428B56}" srcOrd="0" destOrd="0" presId="urn:microsoft.com/office/officeart/2018/2/layout/IconVerticalSolidList"/>
    <dgm:cxn modelId="{47DEDA3E-5F00-47FF-BFE8-2B00F908D959}" srcId="{E6E61219-6C51-4BDD-B975-2B2B484C22F1}" destId="{AA764DEC-E9B4-47F6-9DD9-42A199A6A888}" srcOrd="1" destOrd="0" parTransId="{9CAD720A-F4EB-4DAF-A249-C6FE609BEA91}" sibTransId="{FD3A4430-C0B0-4655-B35E-F800EA63DC5F}"/>
    <dgm:cxn modelId="{65CC103F-AC48-46BE-8B6C-CC1AA4324119}" type="presOf" srcId="{1A11CBEF-AAE8-4C8C-ABF5-C8D1A9FFB155}" destId="{280BC32D-C90F-4662-A216-3DB0CDE15D0D}" srcOrd="0" destOrd="0" presId="urn:microsoft.com/office/officeart/2018/2/layout/IconVerticalSolidList"/>
    <dgm:cxn modelId="{59B6D464-CDB1-4E78-91DC-330F4D80BDE8}" srcId="{E6E61219-6C51-4BDD-B975-2B2B484C22F1}" destId="{1A11CBEF-AAE8-4C8C-ABF5-C8D1A9FFB155}" srcOrd="0" destOrd="0" parTransId="{2B91BDC7-0583-467B-88E4-66191A59D243}" sibTransId="{E69459DE-4AEB-4CBF-B646-16E96A27EF34}"/>
    <dgm:cxn modelId="{B14BE56B-9275-495E-B521-0FDB78946BB8}" type="presOf" srcId="{392DED13-F9DD-4474-98CA-922132989DCB}" destId="{AE952A27-77F2-4481-B2A7-B657B21ADBB6}" srcOrd="0" destOrd="0" presId="urn:microsoft.com/office/officeart/2018/2/layout/IconVerticalSolidList"/>
    <dgm:cxn modelId="{F5E55255-F775-4034-8C2B-4348C46FD542}" type="presOf" srcId="{E6E61219-6C51-4BDD-B975-2B2B484C22F1}" destId="{0045D534-991C-4D2F-A13B-C568AA937E07}" srcOrd="0" destOrd="0" presId="urn:microsoft.com/office/officeart/2018/2/layout/IconVerticalSolidList"/>
    <dgm:cxn modelId="{2A6F6281-94B3-4A3B-84B8-F70012245FEE}" srcId="{E6E61219-6C51-4BDD-B975-2B2B484C22F1}" destId="{392DED13-F9DD-4474-98CA-922132989DCB}" srcOrd="2" destOrd="0" parTransId="{4A4D9F79-DA5E-45FC-9E50-52377D99174A}" sibTransId="{FC5ACF59-E5D5-4AC4-8464-EBA0DB597330}"/>
    <dgm:cxn modelId="{C289F5CC-24B9-4AF1-8837-DF5AC92232B5}" type="presOf" srcId="{CE45F476-8782-487D-8BC1-980118AD6103}" destId="{963E0EB3-867F-4C6E-B5BE-35BDEE3671FE}" srcOrd="0" destOrd="0" presId="urn:microsoft.com/office/officeart/2018/2/layout/IconVerticalSolidList"/>
    <dgm:cxn modelId="{5461F6FA-C686-468B-AEFA-A926ED8ECE27}" srcId="{E6E61219-6C51-4BDD-B975-2B2B484C22F1}" destId="{CE45F476-8782-487D-8BC1-980118AD6103}" srcOrd="3" destOrd="0" parTransId="{70A00B0E-885E-4933-BF00-3BC27AAC3AA1}" sibTransId="{8B634725-E378-4CEB-B400-FD5EF9B9A8E9}"/>
    <dgm:cxn modelId="{5721E033-5DDD-410D-8ED4-2722123F5A84}" type="presParOf" srcId="{0045D534-991C-4D2F-A13B-C568AA937E07}" destId="{1FE73D28-A0B3-403D-AE4C-CE8C4B54941F}" srcOrd="0" destOrd="0" presId="urn:microsoft.com/office/officeart/2018/2/layout/IconVerticalSolidList"/>
    <dgm:cxn modelId="{731A310B-6E59-4326-89AA-E9A878F70EBA}" type="presParOf" srcId="{1FE73D28-A0B3-403D-AE4C-CE8C4B54941F}" destId="{A43C1C31-4518-47C7-A553-848C3A4B8E25}" srcOrd="0" destOrd="0" presId="urn:microsoft.com/office/officeart/2018/2/layout/IconVerticalSolidList"/>
    <dgm:cxn modelId="{4434FE42-C2D9-4513-AE2D-1FDC73071C32}" type="presParOf" srcId="{1FE73D28-A0B3-403D-AE4C-CE8C4B54941F}" destId="{A90D9738-EF85-43D5-A681-34F19E846167}" srcOrd="1" destOrd="0" presId="urn:microsoft.com/office/officeart/2018/2/layout/IconVerticalSolidList"/>
    <dgm:cxn modelId="{3150E9D2-B118-48B8-AA7C-1C45E9DE7361}" type="presParOf" srcId="{1FE73D28-A0B3-403D-AE4C-CE8C4B54941F}" destId="{C9DEB05A-E5AC-4CCF-B293-71F5E8E43916}" srcOrd="2" destOrd="0" presId="urn:microsoft.com/office/officeart/2018/2/layout/IconVerticalSolidList"/>
    <dgm:cxn modelId="{C5F3BB03-8FD2-4C08-8AE8-CAFCC608D0A6}" type="presParOf" srcId="{1FE73D28-A0B3-403D-AE4C-CE8C4B54941F}" destId="{280BC32D-C90F-4662-A216-3DB0CDE15D0D}" srcOrd="3" destOrd="0" presId="urn:microsoft.com/office/officeart/2018/2/layout/IconVerticalSolidList"/>
    <dgm:cxn modelId="{294CA0F7-F46C-46CF-BF7A-E117B0AC9BC5}" type="presParOf" srcId="{0045D534-991C-4D2F-A13B-C568AA937E07}" destId="{377057A3-C3B6-4203-8CF9-DA0E9AD3BAFD}" srcOrd="1" destOrd="0" presId="urn:microsoft.com/office/officeart/2018/2/layout/IconVerticalSolidList"/>
    <dgm:cxn modelId="{1B471E06-7761-4C41-B325-B6EE02322AC7}" type="presParOf" srcId="{0045D534-991C-4D2F-A13B-C568AA937E07}" destId="{0DDCE8CE-3303-4053-B63E-92FC2BF6C41F}" srcOrd="2" destOrd="0" presId="urn:microsoft.com/office/officeart/2018/2/layout/IconVerticalSolidList"/>
    <dgm:cxn modelId="{FF624505-182C-45B3-AA44-ABCD8258280C}" type="presParOf" srcId="{0DDCE8CE-3303-4053-B63E-92FC2BF6C41F}" destId="{8B8BAB7D-5B66-4C12-AACD-12EA4C4AFA57}" srcOrd="0" destOrd="0" presId="urn:microsoft.com/office/officeart/2018/2/layout/IconVerticalSolidList"/>
    <dgm:cxn modelId="{AFFA5543-3B9E-4C79-92C0-EB95CD2FE277}" type="presParOf" srcId="{0DDCE8CE-3303-4053-B63E-92FC2BF6C41F}" destId="{DF815583-3B45-42E0-BFF5-967FBABF2189}" srcOrd="1" destOrd="0" presId="urn:microsoft.com/office/officeart/2018/2/layout/IconVerticalSolidList"/>
    <dgm:cxn modelId="{A41B0896-58CC-4C4D-9A73-F17E563A2D2B}" type="presParOf" srcId="{0DDCE8CE-3303-4053-B63E-92FC2BF6C41F}" destId="{502B9606-1548-4D5C-B824-EDBA4DF61201}" srcOrd="2" destOrd="0" presId="urn:microsoft.com/office/officeart/2018/2/layout/IconVerticalSolidList"/>
    <dgm:cxn modelId="{F9298BA4-6C3A-4C01-894C-65E45DD0F456}" type="presParOf" srcId="{0DDCE8CE-3303-4053-B63E-92FC2BF6C41F}" destId="{A1019AA0-E59E-4786-A79E-45CAFD428B56}" srcOrd="3" destOrd="0" presId="urn:microsoft.com/office/officeart/2018/2/layout/IconVerticalSolidList"/>
    <dgm:cxn modelId="{717C92DF-A7DD-4E03-AE5C-FEAF977B0A60}" type="presParOf" srcId="{0045D534-991C-4D2F-A13B-C568AA937E07}" destId="{1F462A1C-68E5-454A-9BA6-85043319DE63}" srcOrd="3" destOrd="0" presId="urn:microsoft.com/office/officeart/2018/2/layout/IconVerticalSolidList"/>
    <dgm:cxn modelId="{3D2ACEE7-E9DE-47B3-8F68-3970399A5937}" type="presParOf" srcId="{0045D534-991C-4D2F-A13B-C568AA937E07}" destId="{11970B00-0333-4F47-B1DA-09AFDB15E767}" srcOrd="4" destOrd="0" presId="urn:microsoft.com/office/officeart/2018/2/layout/IconVerticalSolidList"/>
    <dgm:cxn modelId="{B9D6C387-F658-498C-9539-5EF56462FD2E}" type="presParOf" srcId="{11970B00-0333-4F47-B1DA-09AFDB15E767}" destId="{ADCF1505-E8AF-4AD9-8941-12558040D452}" srcOrd="0" destOrd="0" presId="urn:microsoft.com/office/officeart/2018/2/layout/IconVerticalSolidList"/>
    <dgm:cxn modelId="{D118EC84-8019-4F3F-91FA-A72B1A3096EB}" type="presParOf" srcId="{11970B00-0333-4F47-B1DA-09AFDB15E767}" destId="{297B9676-A8B5-4867-8ABA-263855FE8808}" srcOrd="1" destOrd="0" presId="urn:microsoft.com/office/officeart/2018/2/layout/IconVerticalSolidList"/>
    <dgm:cxn modelId="{51E38355-803A-463B-ADD0-B19101AFFB91}" type="presParOf" srcId="{11970B00-0333-4F47-B1DA-09AFDB15E767}" destId="{000D5F54-312E-47CB-A03D-2AC63728DA56}" srcOrd="2" destOrd="0" presId="urn:microsoft.com/office/officeart/2018/2/layout/IconVerticalSolidList"/>
    <dgm:cxn modelId="{F2D1AA48-BE50-4F46-B778-1B81DD5ECF4D}" type="presParOf" srcId="{11970B00-0333-4F47-B1DA-09AFDB15E767}" destId="{AE952A27-77F2-4481-B2A7-B657B21ADBB6}" srcOrd="3" destOrd="0" presId="urn:microsoft.com/office/officeart/2018/2/layout/IconVerticalSolidList"/>
    <dgm:cxn modelId="{4FC65ADD-E8C9-4875-90B4-2753A63A8BD9}" type="presParOf" srcId="{0045D534-991C-4D2F-A13B-C568AA937E07}" destId="{175EFF7C-3C27-4805-94BF-BA27471B820E}" srcOrd="5" destOrd="0" presId="urn:microsoft.com/office/officeart/2018/2/layout/IconVerticalSolidList"/>
    <dgm:cxn modelId="{4DD75FBB-349E-48FB-A82B-11827FC52E90}" type="presParOf" srcId="{0045D534-991C-4D2F-A13B-C568AA937E07}" destId="{7B7FF62B-7D57-4796-BFD3-BE1C0B3C8E48}" srcOrd="6" destOrd="0" presId="urn:microsoft.com/office/officeart/2018/2/layout/IconVerticalSolidList"/>
    <dgm:cxn modelId="{BC8CC547-6858-4EF6-85DC-0D327F46CE90}" type="presParOf" srcId="{7B7FF62B-7D57-4796-BFD3-BE1C0B3C8E48}" destId="{59B3A35E-5D11-4126-8E88-ABD69F5671CC}" srcOrd="0" destOrd="0" presId="urn:microsoft.com/office/officeart/2018/2/layout/IconVerticalSolidList"/>
    <dgm:cxn modelId="{6644B979-FC6C-4340-8356-D38D97721250}" type="presParOf" srcId="{7B7FF62B-7D57-4796-BFD3-BE1C0B3C8E48}" destId="{FD2A9AD2-1516-4C81-B109-D0C14217A17A}" srcOrd="1" destOrd="0" presId="urn:microsoft.com/office/officeart/2018/2/layout/IconVerticalSolidList"/>
    <dgm:cxn modelId="{888AE527-2624-4ED4-9784-107B368A2CFF}" type="presParOf" srcId="{7B7FF62B-7D57-4796-BFD3-BE1C0B3C8E48}" destId="{9F05CDFE-0935-4556-A666-7491D13218F3}" srcOrd="2" destOrd="0" presId="urn:microsoft.com/office/officeart/2018/2/layout/IconVerticalSolidList"/>
    <dgm:cxn modelId="{E26FF122-B5A2-4257-B8BB-B8AEB7DC3AC3}" type="presParOf" srcId="{7B7FF62B-7D57-4796-BFD3-BE1C0B3C8E48}" destId="{963E0EB3-867F-4C6E-B5BE-35BDEE3671F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C1C31-4518-47C7-A553-848C3A4B8E25}">
      <dsp:nvSpPr>
        <dsp:cNvPr id="0" name=""/>
        <dsp:cNvSpPr/>
      </dsp:nvSpPr>
      <dsp:spPr>
        <a:xfrm>
          <a:off x="0" y="1805"/>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D9738-EF85-43D5-A681-34F19E846167}">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BC32D-C90F-4662-A216-3DB0CDE15D0D}">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An automatic lock system consists of electronic control assembly which controls the output load through a password. This output load can be a motor or a lamp or any other mechanical/electrical load.</a:t>
          </a:r>
        </a:p>
      </dsp:txBody>
      <dsp:txXfrm>
        <a:off x="1057183" y="1805"/>
        <a:ext cx="9458416" cy="915310"/>
      </dsp:txXfrm>
    </dsp:sp>
    <dsp:sp modelId="{8B8BAB7D-5B66-4C12-AACD-12EA4C4AFA57}">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15583-3B45-42E0-BFF5-967FBABF2189}">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019AA0-E59E-4786-A79E-45CAFD428B56}">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Here we develop an electronic code lock system using ARM7(LPC2148), which provides control to the actuating the load. It is a simple embedded system with input from the keypad and the output being actuated accordingly.</a:t>
          </a:r>
        </a:p>
      </dsp:txBody>
      <dsp:txXfrm>
        <a:off x="1057183" y="1145944"/>
        <a:ext cx="9458416" cy="915310"/>
      </dsp:txXfrm>
    </dsp:sp>
    <dsp:sp modelId="{ADCF1505-E8AF-4AD9-8941-12558040D452}">
      <dsp:nvSpPr>
        <dsp:cNvPr id="0" name=""/>
        <dsp:cNvSpPr/>
      </dsp:nvSpPr>
      <dsp:spPr>
        <a:xfrm>
          <a:off x="0" y="2290082"/>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7B9676-A8B5-4867-8ABA-263855FE8808}">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952A27-77F2-4481-B2A7-B657B21ADBB6}">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This system demonstrates a password-based door lock system wherein once the correct code or password is entered, the door is opened, and the concerned person is allowed access to the secured area. </a:t>
          </a:r>
        </a:p>
      </dsp:txBody>
      <dsp:txXfrm>
        <a:off x="1057183" y="2290082"/>
        <a:ext cx="9458416" cy="915310"/>
      </dsp:txXfrm>
    </dsp:sp>
    <dsp:sp modelId="{59B3A35E-5D11-4126-8E88-ABD69F5671CC}">
      <dsp:nvSpPr>
        <dsp:cNvPr id="0" name=""/>
        <dsp:cNvSpPr/>
      </dsp:nvSpPr>
      <dsp:spPr>
        <a:xfrm>
          <a:off x="0" y="3434221"/>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A9AD2-1516-4C81-B109-D0C14217A17A}">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3E0EB3-867F-4C6E-B5BE-35BDEE3671FE}">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Again, if another person arrives it will ask to enter the password. If the password is wrong then door would remain closed, denying the access to the person.</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mmnews.com/do-we-own-our-digital-possessions/"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rookedbrains.net/2014/04/innovative-and-smart-door-locks.html" TargetMode="External"/><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creativecommons.org/licenses/by-nc-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14">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descr="A picture containing text, electronics, circuit&#10;&#10;Description automatically generated">
            <a:extLst>
              <a:ext uri="{FF2B5EF4-FFF2-40B4-BE49-F238E27FC236}">
                <a16:creationId xmlns:a16="http://schemas.microsoft.com/office/drawing/2014/main" id="{5371F114-D7FA-4E56-8364-1616FAA60E40}"/>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l="13436" r="22580"/>
          <a:stretch/>
        </p:blipFill>
        <p:spPr>
          <a:xfrm>
            <a:off x="-1" y="10"/>
            <a:ext cx="12192001" cy="6857990"/>
          </a:xfrm>
          <a:prstGeom prst="rect">
            <a:avLst/>
          </a:prstGeom>
        </p:spPr>
      </p:pic>
      <p:sp>
        <p:nvSpPr>
          <p:cNvPr id="2" name="Title 1">
            <a:extLst>
              <a:ext uri="{FF2B5EF4-FFF2-40B4-BE49-F238E27FC236}">
                <a16:creationId xmlns:a16="http://schemas.microsoft.com/office/drawing/2014/main" id="{8FAF09C8-B657-439E-88C5-4A6F20B9B27A}"/>
              </a:ext>
            </a:extLst>
          </p:cNvPr>
          <p:cNvSpPr>
            <a:spLocks noGrp="1"/>
          </p:cNvSpPr>
          <p:nvPr>
            <p:ph type="ctrTitle"/>
          </p:nvPr>
        </p:nvSpPr>
        <p:spPr>
          <a:xfrm>
            <a:off x="1524000" y="1122363"/>
            <a:ext cx="9144000" cy="3063240"/>
          </a:xfrm>
        </p:spPr>
        <p:txBody>
          <a:bodyPr>
            <a:normAutofit/>
          </a:bodyPr>
          <a:lstStyle/>
          <a:p>
            <a:r>
              <a:rPr lang="en-US" sz="6600">
                <a:ln w="22225">
                  <a:solidFill>
                    <a:schemeClr val="tx1"/>
                  </a:solidFill>
                  <a:miter lim="800000"/>
                </a:ln>
                <a:solidFill>
                  <a:srgbClr val="FFFFFF"/>
                </a:solidFill>
                <a:ea typeface="+mj-lt"/>
                <a:cs typeface="+mj-lt"/>
              </a:rPr>
              <a:t>Password-Based Lock System</a:t>
            </a:r>
            <a:endParaRPr lang="en-US" sz="6600">
              <a:ln w="22225">
                <a:solidFill>
                  <a:schemeClr val="tx1"/>
                </a:solidFill>
                <a:miter lim="800000"/>
              </a:ln>
              <a:solidFill>
                <a:srgbClr val="FFFFFF"/>
              </a:solidFill>
            </a:endParaRPr>
          </a:p>
        </p:txBody>
      </p:sp>
      <p:sp>
        <p:nvSpPr>
          <p:cNvPr id="3" name="Subtitle 2">
            <a:extLst>
              <a:ext uri="{FF2B5EF4-FFF2-40B4-BE49-F238E27FC236}">
                <a16:creationId xmlns:a16="http://schemas.microsoft.com/office/drawing/2014/main" id="{CEA2BA3C-0977-4CDE-B7EB-BC9FBD8B1280}"/>
              </a:ext>
            </a:extLst>
          </p:cNvPr>
          <p:cNvSpPr>
            <a:spLocks noGrp="1"/>
          </p:cNvSpPr>
          <p:nvPr>
            <p:ph type="subTitle" idx="1"/>
          </p:nvPr>
        </p:nvSpPr>
        <p:spPr>
          <a:xfrm>
            <a:off x="1524000" y="4599432"/>
            <a:ext cx="9144000" cy="1225296"/>
          </a:xfrm>
        </p:spPr>
        <p:txBody>
          <a:bodyPr vert="horz" lIns="91440" tIns="45720" rIns="91440" bIns="45720" rtlCol="0">
            <a:normAutofit/>
          </a:bodyPr>
          <a:lstStyle/>
          <a:p>
            <a:r>
              <a:rPr lang="en-US" sz="2000">
                <a:solidFill>
                  <a:srgbClr val="FFFFFF"/>
                </a:solidFill>
                <a:ea typeface="+mn-lt"/>
                <a:cs typeface="+mn-lt"/>
              </a:rPr>
              <a:t>19CCE201 Microcontrollers and Interfacing Techniques</a:t>
            </a:r>
          </a:p>
          <a:p>
            <a:r>
              <a:rPr lang="en-US" sz="2000">
                <a:solidFill>
                  <a:srgbClr val="FFFFFF"/>
                </a:solidFill>
                <a:ea typeface="+mn-lt"/>
                <a:cs typeface="+mn-lt"/>
              </a:rPr>
              <a:t>Computer and Communication Engineering</a:t>
            </a:r>
          </a:p>
          <a:p>
            <a:r>
              <a:rPr lang="en-US" sz="2000">
                <a:solidFill>
                  <a:srgbClr val="FFFFFF"/>
                </a:solidFill>
                <a:ea typeface="+mn-lt"/>
                <a:cs typeface="+mn-lt"/>
              </a:rPr>
              <a:t>Semester III – 2020-24 Batch</a:t>
            </a:r>
            <a:endParaRPr lang="en-US" sz="2000">
              <a:solidFill>
                <a:srgbClr val="FFFFFF"/>
              </a:solidFill>
            </a:endParaRPr>
          </a:p>
        </p:txBody>
      </p:sp>
      <p:sp>
        <p:nvSpPr>
          <p:cNvPr id="52" name="Rectangle 2">
            <a:extLst>
              <a:ext uri="{FF2B5EF4-FFF2-40B4-BE49-F238E27FC236}">
                <a16:creationId xmlns:a16="http://schemas.microsoft.com/office/drawing/2014/main" id="{98072727-1E1A-4B8C-8839-AAB69FA2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47625" cap="rnd">
            <a:solidFill>
              <a:srgbClr val="FFFFFF">
                <a:alpha val="80000"/>
              </a:srgbClr>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018E54-634E-458C-8B68-16A538A77918}"/>
              </a:ext>
            </a:extLst>
          </p:cNvPr>
          <p:cNvSpPr txBox="1"/>
          <p:nvPr/>
        </p:nvSpPr>
        <p:spPr>
          <a:xfrm>
            <a:off x="998770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pic>
        <p:nvPicPr>
          <p:cNvPr id="4" name="Picture 4" descr="A picture containing text&#10;&#10;Description automatically generated">
            <a:extLst>
              <a:ext uri="{FF2B5EF4-FFF2-40B4-BE49-F238E27FC236}">
                <a16:creationId xmlns:a16="http://schemas.microsoft.com/office/drawing/2014/main" id="{01DE099F-178D-4C62-B3F6-344A39B3E4E8}"/>
              </a:ext>
            </a:extLst>
          </p:cNvPr>
          <p:cNvPicPr>
            <a:picLocks noChangeAspect="1"/>
          </p:cNvPicPr>
          <p:nvPr/>
        </p:nvPicPr>
        <p:blipFill>
          <a:blip r:embed="rId5"/>
          <a:stretch>
            <a:fillRect/>
          </a:stretch>
        </p:blipFill>
        <p:spPr>
          <a:xfrm>
            <a:off x="11571198" y="-3689"/>
            <a:ext cx="619125" cy="619125"/>
          </a:xfrm>
          <a:prstGeom prst="rect">
            <a:avLst/>
          </a:prstGeom>
        </p:spPr>
      </p:pic>
    </p:spTree>
    <p:extLst>
      <p:ext uri="{BB962C8B-B14F-4D97-AF65-F5344CB8AC3E}">
        <p14:creationId xmlns:p14="http://schemas.microsoft.com/office/powerpoint/2010/main" val="15755386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372EC32-78C2-4DD8-8C7E-F871B9A3768D}"/>
              </a:ext>
            </a:extLst>
          </p:cNvPr>
          <p:cNvSpPr>
            <a:spLocks noGrp="1"/>
          </p:cNvSpPr>
          <p:nvPr>
            <p:ph type="title"/>
          </p:nvPr>
        </p:nvSpPr>
        <p:spPr>
          <a:xfrm>
            <a:off x="777240" y="731519"/>
            <a:ext cx="2845191" cy="3237579"/>
          </a:xfrm>
        </p:spPr>
        <p:txBody>
          <a:bodyPr>
            <a:normAutofit/>
          </a:bodyPr>
          <a:lstStyle/>
          <a:p>
            <a:r>
              <a:rPr lang="en-US" sz="3800">
                <a:solidFill>
                  <a:srgbClr val="FFFFFF"/>
                </a:solidFill>
                <a:cs typeface="Calibri Light"/>
              </a:rPr>
              <a:t>CCE Team 9</a:t>
            </a:r>
            <a:endParaRPr lang="en-US" sz="3800">
              <a:solidFill>
                <a:srgbClr val="FFFFFF"/>
              </a:solidFill>
            </a:endParaRPr>
          </a:p>
        </p:txBody>
      </p:sp>
      <p:sp>
        <p:nvSpPr>
          <p:cNvPr id="22" name="Rectangle 2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Rectangle 2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7F45A754-558B-4E6D-933A-2CF6EC9004FE}"/>
              </a:ext>
            </a:extLst>
          </p:cNvPr>
          <p:cNvGraphicFramePr>
            <a:graphicFrameLocks noGrp="1"/>
          </p:cNvGraphicFramePr>
          <p:nvPr>
            <p:ph idx="1"/>
            <p:extLst>
              <p:ext uri="{D42A27DB-BD31-4B8C-83A1-F6EECF244321}">
                <p14:modId xmlns:p14="http://schemas.microsoft.com/office/powerpoint/2010/main" val="2665916142"/>
              </p:ext>
            </p:extLst>
          </p:nvPr>
        </p:nvGraphicFramePr>
        <p:xfrm>
          <a:off x="4379913" y="1662517"/>
          <a:ext cx="7037388" cy="3525033"/>
        </p:xfrm>
        <a:graphic>
          <a:graphicData uri="http://schemas.openxmlformats.org/drawingml/2006/table">
            <a:tbl>
              <a:tblPr firstRow="1" bandRow="1">
                <a:tableStyleId>{5C22544A-7EE6-4342-B048-85BDC9FD1C3A}</a:tableStyleId>
              </a:tblPr>
              <a:tblGrid>
                <a:gridCol w="3111413">
                  <a:extLst>
                    <a:ext uri="{9D8B030D-6E8A-4147-A177-3AD203B41FA5}">
                      <a16:colId xmlns:a16="http://schemas.microsoft.com/office/drawing/2014/main" val="2738533669"/>
                    </a:ext>
                  </a:extLst>
                </a:gridCol>
                <a:gridCol w="3925975">
                  <a:extLst>
                    <a:ext uri="{9D8B030D-6E8A-4147-A177-3AD203B41FA5}">
                      <a16:colId xmlns:a16="http://schemas.microsoft.com/office/drawing/2014/main" val="234760390"/>
                    </a:ext>
                  </a:extLst>
                </a:gridCol>
              </a:tblGrid>
              <a:tr h="617449">
                <a:tc>
                  <a:txBody>
                    <a:bodyPr/>
                    <a:lstStyle/>
                    <a:p>
                      <a:pPr algn="ctr"/>
                      <a:r>
                        <a:rPr lang="en-US" sz="2900"/>
                        <a:t>Name</a:t>
                      </a:r>
                    </a:p>
                  </a:txBody>
                  <a:tcPr marL="143430" marR="143430" marT="71715" marB="71715" anchor="ctr"/>
                </a:tc>
                <a:tc>
                  <a:txBody>
                    <a:bodyPr/>
                    <a:lstStyle/>
                    <a:p>
                      <a:pPr algn="ctr"/>
                      <a:r>
                        <a:rPr lang="en-US" sz="2900"/>
                        <a:t>Roll Number</a:t>
                      </a:r>
                    </a:p>
                  </a:txBody>
                  <a:tcPr marL="143430" marR="143430" marT="71715" marB="71715" anchor="ctr"/>
                </a:tc>
                <a:extLst>
                  <a:ext uri="{0D108BD9-81ED-4DB2-BD59-A6C34878D82A}">
                    <a16:rowId xmlns:a16="http://schemas.microsoft.com/office/drawing/2014/main" val="733980092"/>
                  </a:ext>
                </a:extLst>
              </a:tr>
              <a:tr h="1055237">
                <a:tc>
                  <a:txBody>
                    <a:bodyPr/>
                    <a:lstStyle/>
                    <a:p>
                      <a:pPr algn="ctr"/>
                      <a:r>
                        <a:rPr lang="en-US" sz="2900"/>
                        <a:t>Malavika Menon T</a:t>
                      </a:r>
                    </a:p>
                  </a:txBody>
                  <a:tcPr marL="143430" marR="143430" marT="71715" marB="71715" anchor="ctr"/>
                </a:tc>
                <a:tc>
                  <a:txBody>
                    <a:bodyPr/>
                    <a:lstStyle/>
                    <a:p>
                      <a:pPr algn="ctr"/>
                      <a:r>
                        <a:rPr lang="en-US" sz="2900"/>
                        <a:t>CB.EN.U4CCE20031</a:t>
                      </a:r>
                    </a:p>
                  </a:txBody>
                  <a:tcPr marL="143430" marR="143430" marT="71715" marB="71715" anchor="ctr"/>
                </a:tc>
                <a:extLst>
                  <a:ext uri="{0D108BD9-81ED-4DB2-BD59-A6C34878D82A}">
                    <a16:rowId xmlns:a16="http://schemas.microsoft.com/office/drawing/2014/main" val="379290668"/>
                  </a:ext>
                </a:extLst>
              </a:tr>
              <a:tr h="617449">
                <a:tc>
                  <a:txBody>
                    <a:bodyPr/>
                    <a:lstStyle/>
                    <a:p>
                      <a:pPr algn="ctr"/>
                      <a:r>
                        <a:rPr lang="en-US" sz="2900"/>
                        <a:t>Manoj Parthiban</a:t>
                      </a:r>
                    </a:p>
                  </a:txBody>
                  <a:tcPr marL="143430" marR="143430" marT="71715" marB="71715" anchor="ctr"/>
                </a:tc>
                <a:tc>
                  <a:txBody>
                    <a:bodyPr/>
                    <a:lstStyle/>
                    <a:p>
                      <a:pPr lvl="0" algn="ctr">
                        <a:buNone/>
                      </a:pPr>
                      <a:r>
                        <a:rPr lang="en-US" sz="2900" b="0" i="0" u="none" strike="noStrike" noProof="0">
                          <a:latin typeface="Calibri"/>
                        </a:rPr>
                        <a:t>CB.EN.U4CCE20032</a:t>
                      </a:r>
                      <a:endParaRPr lang="en-US" sz="2900"/>
                    </a:p>
                  </a:txBody>
                  <a:tcPr marL="143430" marR="143430" marT="71715" marB="71715" anchor="ctr"/>
                </a:tc>
                <a:extLst>
                  <a:ext uri="{0D108BD9-81ED-4DB2-BD59-A6C34878D82A}">
                    <a16:rowId xmlns:a16="http://schemas.microsoft.com/office/drawing/2014/main" val="428353139"/>
                  </a:ext>
                </a:extLst>
              </a:tr>
              <a:tr h="617449">
                <a:tc>
                  <a:txBody>
                    <a:bodyPr/>
                    <a:lstStyle/>
                    <a:p>
                      <a:pPr algn="ctr"/>
                      <a:r>
                        <a:rPr lang="en-US" sz="2900"/>
                        <a:t>Narendran S</a:t>
                      </a:r>
                    </a:p>
                  </a:txBody>
                  <a:tcPr marL="143430" marR="143430" marT="71715" marB="71715" anchor="ctr"/>
                </a:tc>
                <a:tc>
                  <a:txBody>
                    <a:bodyPr/>
                    <a:lstStyle/>
                    <a:p>
                      <a:pPr lvl="0" algn="ctr">
                        <a:buNone/>
                      </a:pPr>
                      <a:r>
                        <a:rPr lang="en-US" sz="2900" b="0" i="0" u="none" strike="noStrike" noProof="0">
                          <a:latin typeface="Calibri"/>
                        </a:rPr>
                        <a:t>CB.EN.U4CCE20036</a:t>
                      </a:r>
                      <a:endParaRPr lang="en-US" sz="2900"/>
                    </a:p>
                  </a:txBody>
                  <a:tcPr marL="143430" marR="143430" marT="71715" marB="71715" anchor="ctr"/>
                </a:tc>
                <a:extLst>
                  <a:ext uri="{0D108BD9-81ED-4DB2-BD59-A6C34878D82A}">
                    <a16:rowId xmlns:a16="http://schemas.microsoft.com/office/drawing/2014/main" val="3797355385"/>
                  </a:ext>
                </a:extLst>
              </a:tr>
              <a:tr h="617449">
                <a:tc>
                  <a:txBody>
                    <a:bodyPr/>
                    <a:lstStyle/>
                    <a:p>
                      <a:pPr algn="ctr"/>
                      <a:r>
                        <a:rPr lang="en-US" sz="2900"/>
                        <a:t>Santosh</a:t>
                      </a:r>
                    </a:p>
                  </a:txBody>
                  <a:tcPr marL="143430" marR="143430" marT="71715" marB="71715" anchor="ctr"/>
                </a:tc>
                <a:tc>
                  <a:txBody>
                    <a:bodyPr/>
                    <a:lstStyle/>
                    <a:p>
                      <a:pPr lvl="0" algn="ctr">
                        <a:buNone/>
                      </a:pPr>
                      <a:r>
                        <a:rPr lang="en-US" sz="2900" b="0" i="0" u="none" strike="noStrike" noProof="0">
                          <a:latin typeface="Calibri"/>
                        </a:rPr>
                        <a:t>CB.EN.U4CCE20053</a:t>
                      </a:r>
                      <a:endParaRPr lang="en-US" sz="2900"/>
                    </a:p>
                  </a:txBody>
                  <a:tcPr marL="143430" marR="143430" marT="71715" marB="71715" anchor="ctr"/>
                </a:tc>
                <a:extLst>
                  <a:ext uri="{0D108BD9-81ED-4DB2-BD59-A6C34878D82A}">
                    <a16:rowId xmlns:a16="http://schemas.microsoft.com/office/drawing/2014/main" val="1240468173"/>
                  </a:ext>
                </a:extLst>
              </a:tr>
            </a:tbl>
          </a:graphicData>
        </a:graphic>
      </p:graphicFrame>
      <p:pic>
        <p:nvPicPr>
          <p:cNvPr id="3" name="Picture 4" descr="A picture containing text&#10;&#10;Description automatically generated">
            <a:extLst>
              <a:ext uri="{FF2B5EF4-FFF2-40B4-BE49-F238E27FC236}">
                <a16:creationId xmlns:a16="http://schemas.microsoft.com/office/drawing/2014/main" id="{875FF8F3-D68E-42DC-BA5E-4124E3C4C678}"/>
              </a:ext>
            </a:extLst>
          </p:cNvPr>
          <p:cNvPicPr>
            <a:picLocks noChangeAspect="1"/>
          </p:cNvPicPr>
          <p:nvPr/>
        </p:nvPicPr>
        <p:blipFill>
          <a:blip r:embed="rId2"/>
          <a:stretch>
            <a:fillRect/>
          </a:stretch>
        </p:blipFill>
        <p:spPr>
          <a:xfrm>
            <a:off x="11571198" y="-3689"/>
            <a:ext cx="619125" cy="619125"/>
          </a:xfrm>
          <a:prstGeom prst="rect">
            <a:avLst/>
          </a:prstGeom>
        </p:spPr>
      </p:pic>
    </p:spTree>
    <p:extLst>
      <p:ext uri="{BB962C8B-B14F-4D97-AF65-F5344CB8AC3E}">
        <p14:creationId xmlns:p14="http://schemas.microsoft.com/office/powerpoint/2010/main" val="428033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47" descr="Padlock on computer motherboard">
            <a:extLst>
              <a:ext uri="{FF2B5EF4-FFF2-40B4-BE49-F238E27FC236}">
                <a16:creationId xmlns:a16="http://schemas.microsoft.com/office/drawing/2014/main" id="{C7C02C50-1EF6-4AE4-A3E1-A85597058598}"/>
              </a:ext>
            </a:extLst>
          </p:cNvPr>
          <p:cNvPicPr>
            <a:picLocks noChangeAspect="1"/>
          </p:cNvPicPr>
          <p:nvPr/>
        </p:nvPicPr>
        <p:blipFill rotWithShape="1">
          <a:blip r:embed="rId2"/>
          <a:srcRect t="3142" r="9091" b="20250"/>
          <a:stretch/>
        </p:blipFill>
        <p:spPr>
          <a:xfrm>
            <a:off x="20" y="10"/>
            <a:ext cx="12191980" cy="6857990"/>
          </a:xfrm>
          <a:prstGeom prst="rect">
            <a:avLst/>
          </a:prstGeom>
        </p:spPr>
      </p:pic>
      <p:sp>
        <p:nvSpPr>
          <p:cNvPr id="81" name="Rectangle 68">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0D655-4A7D-4ECD-9989-07E1CE55DF7F}"/>
              </a:ext>
            </a:extLst>
          </p:cNvPr>
          <p:cNvSpPr>
            <a:spLocks noGrp="1"/>
          </p:cNvSpPr>
          <p:nvPr>
            <p:ph type="title"/>
          </p:nvPr>
        </p:nvSpPr>
        <p:spPr>
          <a:xfrm>
            <a:off x="594804" y="640263"/>
            <a:ext cx="6619811" cy="1344975"/>
          </a:xfrm>
        </p:spPr>
        <p:txBody>
          <a:bodyPr>
            <a:normAutofit/>
          </a:bodyPr>
          <a:lstStyle/>
          <a:p>
            <a:r>
              <a:rPr lang="en-US" sz="4000">
                <a:cs typeface="Calibri Light"/>
              </a:rPr>
              <a:t>Introduction</a:t>
            </a:r>
            <a:endParaRPr lang="en-US" sz="4000"/>
          </a:p>
        </p:txBody>
      </p:sp>
      <p:sp>
        <p:nvSpPr>
          <p:cNvPr id="3" name="Content Placeholder 2">
            <a:extLst>
              <a:ext uri="{FF2B5EF4-FFF2-40B4-BE49-F238E27FC236}">
                <a16:creationId xmlns:a16="http://schemas.microsoft.com/office/drawing/2014/main" id="{9E32FD7A-BF23-43D6-A6A5-714C8F260EF6}"/>
              </a:ext>
            </a:extLst>
          </p:cNvPr>
          <p:cNvSpPr>
            <a:spLocks noGrp="1"/>
          </p:cNvSpPr>
          <p:nvPr>
            <p:ph idx="1"/>
          </p:nvPr>
        </p:nvSpPr>
        <p:spPr>
          <a:xfrm>
            <a:off x="594109" y="2121763"/>
            <a:ext cx="6620505" cy="3773010"/>
          </a:xfrm>
        </p:spPr>
        <p:txBody>
          <a:bodyPr vert="horz" lIns="91440" tIns="45720" rIns="91440" bIns="45720" rtlCol="0">
            <a:normAutofit/>
          </a:bodyPr>
          <a:lstStyle/>
          <a:p>
            <a:r>
              <a:rPr lang="en-US" sz="1500">
                <a:cs typeface="Calibri"/>
              </a:rPr>
              <a:t>In the present scenario of the world, security is a major concern for all, and the security problem is being faced by every person. </a:t>
            </a:r>
            <a:endParaRPr lang="en-US" sz="1500">
              <a:ea typeface="+mn-lt"/>
              <a:cs typeface="+mn-lt"/>
            </a:endParaRPr>
          </a:p>
          <a:p>
            <a:r>
              <a:rPr lang="en-US" sz="1500">
                <a:cs typeface="Calibri"/>
              </a:rPr>
              <a:t>The usual means of securing anything is through mechanical locks, which operate with a specific key or a few keys; but, for locking a large area many locks are necessary. </a:t>
            </a:r>
            <a:endParaRPr lang="en-US" sz="1500">
              <a:ea typeface="+mn-lt"/>
              <a:cs typeface="+mn-lt"/>
            </a:endParaRPr>
          </a:p>
          <a:p>
            <a:r>
              <a:rPr lang="en-US" sz="1500">
                <a:cs typeface="Calibri"/>
              </a:rPr>
              <a:t>However, conventional locks are heavy and do not offer the desired protection as they can be easily broken down by using some tools. Therefore, security breaching problems are associated with mechanical locks. </a:t>
            </a:r>
            <a:endParaRPr lang="en-US" sz="1500">
              <a:ea typeface="+mn-lt"/>
              <a:cs typeface="+mn-lt"/>
            </a:endParaRPr>
          </a:p>
          <a:p>
            <a:r>
              <a:rPr lang="en-US" sz="1500">
                <a:cs typeface="Calibri"/>
              </a:rPr>
              <a:t>However, to decide the electronic-based locking system problems that are associated with the mechanical locks. Nowadays, many devices’ operations are based on digital technology. </a:t>
            </a:r>
            <a:endParaRPr lang="en-US" sz="1500">
              <a:ea typeface="+mn-lt"/>
              <a:cs typeface="+mn-lt"/>
            </a:endParaRPr>
          </a:p>
          <a:p>
            <a:r>
              <a:rPr lang="en-US" sz="1500">
                <a:cs typeface="Calibri"/>
              </a:rPr>
              <a:t>For example, a token-based digital identity device. Here we will see Password Based Door Open System Using LPC2148. </a:t>
            </a:r>
            <a:endParaRPr lang="en-US" sz="1500"/>
          </a:p>
        </p:txBody>
      </p:sp>
      <p:sp>
        <p:nvSpPr>
          <p:cNvPr id="4" name="Slide Number Placeholder 3">
            <a:extLst>
              <a:ext uri="{FF2B5EF4-FFF2-40B4-BE49-F238E27FC236}">
                <a16:creationId xmlns:a16="http://schemas.microsoft.com/office/drawing/2014/main" id="{BDA4B91D-F6EE-46BF-B560-F6B3831ACF3F}"/>
              </a:ext>
            </a:extLst>
          </p:cNvPr>
          <p:cNvSpPr>
            <a:spLocks noGrp="1"/>
          </p:cNvSpPr>
          <p:nvPr>
            <p:ph type="sldNum" sz="quarter" idx="12"/>
          </p:nvPr>
        </p:nvSpPr>
        <p:spPr>
          <a:xfrm>
            <a:off x="9078685" y="6356350"/>
            <a:ext cx="2743200" cy="365125"/>
          </a:xfrm>
        </p:spPr>
        <p:txBody>
          <a:bodyPr/>
          <a:lstStyle/>
          <a:p>
            <a:fld id="{330EA680-D336-4FF7-8B7A-9848BB0A1C32}" type="slidenum">
              <a:rPr lang="en-US" dirty="0" smtClean="0">
                <a:solidFill>
                  <a:schemeClr val="bg1"/>
                </a:solidFill>
              </a:rPr>
              <a:t>3</a:t>
            </a:fld>
            <a:endParaRPr lang="en-US">
              <a:solidFill>
                <a:schemeClr val="bg1"/>
              </a:solidFill>
              <a:cs typeface="Calibri"/>
            </a:endParaRPr>
          </a:p>
        </p:txBody>
      </p:sp>
      <p:pic>
        <p:nvPicPr>
          <p:cNvPr id="6" name="Picture 4" descr="A picture containing text&#10;&#10;Description automatically generated">
            <a:extLst>
              <a:ext uri="{FF2B5EF4-FFF2-40B4-BE49-F238E27FC236}">
                <a16:creationId xmlns:a16="http://schemas.microsoft.com/office/drawing/2014/main" id="{974172C5-89D4-44E6-9E3A-1E4462859410}"/>
              </a:ext>
            </a:extLst>
          </p:cNvPr>
          <p:cNvPicPr>
            <a:picLocks noChangeAspect="1"/>
          </p:cNvPicPr>
          <p:nvPr/>
        </p:nvPicPr>
        <p:blipFill>
          <a:blip r:embed="rId3"/>
          <a:stretch>
            <a:fillRect/>
          </a:stretch>
        </p:blipFill>
        <p:spPr>
          <a:xfrm>
            <a:off x="11571198" y="-3689"/>
            <a:ext cx="619125" cy="619125"/>
          </a:xfrm>
          <a:prstGeom prst="rect">
            <a:avLst/>
          </a:prstGeom>
        </p:spPr>
      </p:pic>
    </p:spTree>
    <p:extLst>
      <p:ext uri="{BB962C8B-B14F-4D97-AF65-F5344CB8AC3E}">
        <p14:creationId xmlns:p14="http://schemas.microsoft.com/office/powerpoint/2010/main" val="2264457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Rectangle 18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5" name="Picture 305" descr="A picture containing indoor, electronics, black, cellphone&#10;&#10;Description automatically generated">
            <a:extLst>
              <a:ext uri="{FF2B5EF4-FFF2-40B4-BE49-F238E27FC236}">
                <a16:creationId xmlns:a16="http://schemas.microsoft.com/office/drawing/2014/main" id="{494F5C9E-9B34-4CB6-ACB9-C6C46D46EB5A}"/>
              </a:ext>
            </a:extLst>
          </p:cNvPr>
          <p:cNvPicPr>
            <a:picLocks noChangeAspect="1"/>
          </p:cNvPicPr>
          <p:nvPr/>
        </p:nvPicPr>
        <p:blipFill rotWithShape="1">
          <a:blip r:embed="rId2">
            <a:alphaModFix amt="35000"/>
          </a:blip>
          <a:srcRect t="35761" r="1" b="16427"/>
          <a:stretch/>
        </p:blipFill>
        <p:spPr>
          <a:xfrm>
            <a:off x="20" y="10"/>
            <a:ext cx="12191980" cy="6857990"/>
          </a:xfrm>
          <a:prstGeom prst="rect">
            <a:avLst/>
          </a:prstGeom>
        </p:spPr>
      </p:pic>
      <p:sp>
        <p:nvSpPr>
          <p:cNvPr id="2" name="Title 1">
            <a:extLst>
              <a:ext uri="{FF2B5EF4-FFF2-40B4-BE49-F238E27FC236}">
                <a16:creationId xmlns:a16="http://schemas.microsoft.com/office/drawing/2014/main" id="{D393C2F9-39A6-4793-8107-1D6865E02326}"/>
              </a:ext>
            </a:extLst>
          </p:cNvPr>
          <p:cNvSpPr>
            <a:spLocks noGrp="1"/>
          </p:cNvSpPr>
          <p:nvPr>
            <p:ph type="title"/>
          </p:nvPr>
        </p:nvSpPr>
        <p:spPr>
          <a:xfrm>
            <a:off x="838200" y="365125"/>
            <a:ext cx="10515600" cy="1325563"/>
          </a:xfrm>
        </p:spPr>
        <p:txBody>
          <a:bodyPr>
            <a:normAutofit/>
          </a:bodyPr>
          <a:lstStyle/>
          <a:p>
            <a:r>
              <a:rPr lang="en-US">
                <a:solidFill>
                  <a:srgbClr val="FFFFFF"/>
                </a:solidFill>
                <a:cs typeface="Calibri Light"/>
              </a:rPr>
              <a:t>Project Description</a:t>
            </a:r>
            <a:endParaRPr lang="en-US">
              <a:solidFill>
                <a:srgbClr val="FFFFFF"/>
              </a:solidFill>
            </a:endParaRPr>
          </a:p>
        </p:txBody>
      </p:sp>
      <p:graphicFrame>
        <p:nvGraphicFramePr>
          <p:cNvPr id="9" name="Content Placeholder 2">
            <a:extLst>
              <a:ext uri="{FF2B5EF4-FFF2-40B4-BE49-F238E27FC236}">
                <a16:creationId xmlns:a16="http://schemas.microsoft.com/office/drawing/2014/main" id="{895CE32E-A120-4913-9964-84DD4548CA33}"/>
              </a:ext>
            </a:extLst>
          </p:cNvPr>
          <p:cNvGraphicFramePr>
            <a:graphicFrameLocks noGrp="1"/>
          </p:cNvGraphicFramePr>
          <p:nvPr>
            <p:ph idx="1"/>
            <p:extLst>
              <p:ext uri="{D42A27DB-BD31-4B8C-83A1-F6EECF244321}">
                <p14:modId xmlns:p14="http://schemas.microsoft.com/office/powerpoint/2010/main" val="31500039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Slide Number Placeholder 29">
            <a:extLst>
              <a:ext uri="{FF2B5EF4-FFF2-40B4-BE49-F238E27FC236}">
                <a16:creationId xmlns:a16="http://schemas.microsoft.com/office/drawing/2014/main" id="{517C351D-E49C-4AF7-86E0-D0607378AA0A}"/>
              </a:ext>
            </a:extLst>
          </p:cNvPr>
          <p:cNvSpPr>
            <a:spLocks noGrp="1"/>
          </p:cNvSpPr>
          <p:nvPr>
            <p:ph type="sldNum" sz="quarter" idx="12"/>
          </p:nvPr>
        </p:nvSpPr>
        <p:spPr/>
        <p:txBody>
          <a:bodyPr/>
          <a:lstStyle/>
          <a:p>
            <a:fld id="{330EA680-D336-4FF7-8B7A-9848BB0A1C32}" type="slidenum">
              <a:rPr lang="en-US" smtClean="0"/>
              <a:t>4</a:t>
            </a:fld>
            <a:endParaRPr lang="en-US"/>
          </a:p>
        </p:txBody>
      </p:sp>
      <p:pic>
        <p:nvPicPr>
          <p:cNvPr id="44" name="Picture 4" descr="A picture containing text&#10;&#10;Description automatically generated">
            <a:extLst>
              <a:ext uri="{FF2B5EF4-FFF2-40B4-BE49-F238E27FC236}">
                <a16:creationId xmlns:a16="http://schemas.microsoft.com/office/drawing/2014/main" id="{9F3D6B9D-1B14-47FC-8764-08B3A16CAD30}"/>
              </a:ext>
            </a:extLst>
          </p:cNvPr>
          <p:cNvPicPr>
            <a:picLocks noChangeAspect="1"/>
          </p:cNvPicPr>
          <p:nvPr/>
        </p:nvPicPr>
        <p:blipFill>
          <a:blip r:embed="rId8"/>
          <a:stretch>
            <a:fillRect/>
          </a:stretch>
        </p:blipFill>
        <p:spPr>
          <a:xfrm>
            <a:off x="11571198" y="-3689"/>
            <a:ext cx="619125" cy="619125"/>
          </a:xfrm>
          <a:prstGeom prst="rect">
            <a:avLst/>
          </a:prstGeom>
        </p:spPr>
      </p:pic>
    </p:spTree>
    <p:extLst>
      <p:ext uri="{BB962C8B-B14F-4D97-AF65-F5344CB8AC3E}">
        <p14:creationId xmlns:p14="http://schemas.microsoft.com/office/powerpoint/2010/main" val="360253381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1" name="Rectangle 31">
            <a:extLst>
              <a:ext uri="{FF2B5EF4-FFF2-40B4-BE49-F238E27FC236}">
                <a16:creationId xmlns:a16="http://schemas.microsoft.com/office/drawing/2014/main" id="{2A785343-5D24-4118-A2E4-665D196F6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LPC2148 Development Board">
            <a:extLst>
              <a:ext uri="{FF2B5EF4-FFF2-40B4-BE49-F238E27FC236}">
                <a16:creationId xmlns:a16="http://schemas.microsoft.com/office/drawing/2014/main" id="{EB403F77-298F-452E-9ED8-322B655238BD}"/>
              </a:ext>
            </a:extLst>
          </p:cNvPr>
          <p:cNvPicPr>
            <a:picLocks noChangeAspect="1"/>
          </p:cNvPicPr>
          <p:nvPr/>
        </p:nvPicPr>
        <p:blipFill rotWithShape="1">
          <a:blip r:embed="rId2"/>
          <a:srcRect t="12311" b="10726"/>
          <a:stretch/>
        </p:blipFill>
        <p:spPr>
          <a:xfrm>
            <a:off x="2" y="-6235"/>
            <a:ext cx="3255403" cy="2505456"/>
          </a:xfrm>
          <a:custGeom>
            <a:avLst/>
            <a:gdLst/>
            <a:ahLst/>
            <a:cxnLst/>
            <a:rect l="l" t="t" r="r" b="b"/>
            <a:pathLst>
              <a:path w="3255403" h="2505456">
                <a:moveTo>
                  <a:pt x="0" y="0"/>
                </a:moveTo>
                <a:lnTo>
                  <a:pt x="3255403" y="0"/>
                </a:lnTo>
                <a:lnTo>
                  <a:pt x="2094477" y="2505456"/>
                </a:lnTo>
                <a:lnTo>
                  <a:pt x="0" y="2505456"/>
                </a:lnTo>
                <a:close/>
              </a:path>
            </a:pathLst>
          </a:custGeom>
        </p:spPr>
      </p:pic>
      <p:pic>
        <p:nvPicPr>
          <p:cNvPr id="9" name="Picture 9" descr="4*3 Keypad – Phone">
            <a:extLst>
              <a:ext uri="{FF2B5EF4-FFF2-40B4-BE49-F238E27FC236}">
                <a16:creationId xmlns:a16="http://schemas.microsoft.com/office/drawing/2014/main" id="{D5B77087-D11B-4D69-9CED-9007427DED12}"/>
              </a:ext>
            </a:extLst>
          </p:cNvPr>
          <p:cNvPicPr>
            <a:picLocks noChangeAspect="1"/>
          </p:cNvPicPr>
          <p:nvPr/>
        </p:nvPicPr>
        <p:blipFill rotWithShape="1">
          <a:blip r:embed="rId3"/>
          <a:srcRect t="23214" r="-2" b="24773"/>
          <a:stretch/>
        </p:blipFill>
        <p:spPr>
          <a:xfrm>
            <a:off x="7381876" y="10"/>
            <a:ext cx="4810125" cy="2501827"/>
          </a:xfrm>
          <a:custGeom>
            <a:avLst/>
            <a:gdLst/>
            <a:ahLst/>
            <a:cxnLst/>
            <a:rect l="l" t="t" r="r" b="b"/>
            <a:pathLst>
              <a:path w="4810125" h="2501837">
                <a:moveTo>
                  <a:pt x="1159248" y="0"/>
                </a:moveTo>
                <a:lnTo>
                  <a:pt x="4810125" y="0"/>
                </a:lnTo>
                <a:lnTo>
                  <a:pt x="4810125" y="2501837"/>
                </a:lnTo>
                <a:lnTo>
                  <a:pt x="0" y="2501837"/>
                </a:lnTo>
                <a:close/>
              </a:path>
            </a:pathLst>
          </a:custGeom>
        </p:spPr>
      </p:pic>
      <p:pic>
        <p:nvPicPr>
          <p:cNvPr id="12" name="Picture 12" descr="L293D (Motor Driver)​">
            <a:extLst>
              <a:ext uri="{FF2B5EF4-FFF2-40B4-BE49-F238E27FC236}">
                <a16:creationId xmlns:a16="http://schemas.microsoft.com/office/drawing/2014/main" id="{458C97E2-41F7-4BF1-A3E3-F6919F54E17F}"/>
              </a:ext>
            </a:extLst>
          </p:cNvPr>
          <p:cNvPicPr>
            <a:picLocks noChangeAspect="1"/>
          </p:cNvPicPr>
          <p:nvPr/>
        </p:nvPicPr>
        <p:blipFill rotWithShape="1">
          <a:blip r:embed="rId4"/>
          <a:srcRect t="14503" r="1" b="17375"/>
          <a:stretch/>
        </p:blipFill>
        <p:spPr>
          <a:xfrm>
            <a:off x="4675537" y="-6235"/>
            <a:ext cx="3677817" cy="2505456"/>
          </a:xfrm>
          <a:custGeom>
            <a:avLst/>
            <a:gdLst/>
            <a:ahLst/>
            <a:cxnLst/>
            <a:rect l="l" t="t" r="r" b="b"/>
            <a:pathLst>
              <a:path w="3677817" h="2505456">
                <a:moveTo>
                  <a:pt x="1160926" y="0"/>
                </a:moveTo>
                <a:lnTo>
                  <a:pt x="3677817" y="0"/>
                </a:lnTo>
                <a:lnTo>
                  <a:pt x="2516891" y="2505456"/>
                </a:lnTo>
                <a:lnTo>
                  <a:pt x="0" y="2505456"/>
                </a:lnTo>
                <a:close/>
              </a:path>
            </a:pathLst>
          </a:custGeom>
        </p:spPr>
      </p:pic>
      <p:pic>
        <p:nvPicPr>
          <p:cNvPr id="7" name="Picture 7" descr="LCD Module – LM016L">
            <a:extLst>
              <a:ext uri="{FF2B5EF4-FFF2-40B4-BE49-F238E27FC236}">
                <a16:creationId xmlns:a16="http://schemas.microsoft.com/office/drawing/2014/main" id="{4B8954D4-F5D3-4244-A7CF-5FF862815EEB}"/>
              </a:ext>
            </a:extLst>
          </p:cNvPr>
          <p:cNvPicPr>
            <a:picLocks noChangeAspect="1"/>
          </p:cNvPicPr>
          <p:nvPr/>
        </p:nvPicPr>
        <p:blipFill rotWithShape="1">
          <a:blip r:embed="rId5"/>
          <a:srcRect t="2416" r="-1" b="11971"/>
          <a:stretch/>
        </p:blipFill>
        <p:spPr>
          <a:xfrm>
            <a:off x="5353049" y="2660089"/>
            <a:ext cx="6838950" cy="4197911"/>
          </a:xfrm>
          <a:custGeom>
            <a:avLst/>
            <a:gdLst/>
            <a:ahLst/>
            <a:cxnLst/>
            <a:rect l="l" t="t" r="r" b="b"/>
            <a:pathLst>
              <a:path w="6838950" h="4197911">
                <a:moveTo>
                  <a:pt x="1945141" y="0"/>
                </a:moveTo>
                <a:lnTo>
                  <a:pt x="1951364" y="0"/>
                </a:lnTo>
                <a:lnTo>
                  <a:pt x="3141155" y="0"/>
                </a:lnTo>
                <a:lnTo>
                  <a:pt x="4791200" y="0"/>
                </a:lnTo>
                <a:lnTo>
                  <a:pt x="6838950" y="0"/>
                </a:lnTo>
                <a:lnTo>
                  <a:pt x="6838950" y="4197911"/>
                </a:lnTo>
                <a:lnTo>
                  <a:pt x="0" y="4197911"/>
                </a:lnTo>
                <a:close/>
              </a:path>
            </a:pathLst>
          </a:custGeom>
        </p:spPr>
      </p:pic>
      <p:sp>
        <p:nvSpPr>
          <p:cNvPr id="33" name="Freeform 11">
            <a:extLst>
              <a:ext uri="{FF2B5EF4-FFF2-40B4-BE49-F238E27FC236}">
                <a16:creationId xmlns:a16="http://schemas.microsoft.com/office/drawing/2014/main" id="{32F4D216-10B7-4DCA-A0A1-068E9E32F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2660091"/>
            <a:ext cx="7122523" cy="4197911"/>
          </a:xfrm>
          <a:custGeom>
            <a:avLst/>
            <a:gdLst>
              <a:gd name="connsiteX0" fmla="*/ 0 w 7122523"/>
              <a:gd name="connsiteY0" fmla="*/ 4197911 h 4197911"/>
              <a:gd name="connsiteX1" fmla="*/ 7122523 w 7122523"/>
              <a:gd name="connsiteY1" fmla="*/ 4197911 h 4197911"/>
              <a:gd name="connsiteX2" fmla="*/ 5177382 w 7122523"/>
              <a:gd name="connsiteY2" fmla="*/ 0 h 4197911"/>
              <a:gd name="connsiteX3" fmla="*/ 5171159 w 7122523"/>
              <a:gd name="connsiteY3" fmla="*/ 0 h 4197911"/>
              <a:gd name="connsiteX4" fmla="*/ 3981368 w 7122523"/>
              <a:gd name="connsiteY4" fmla="*/ 0 h 4197911"/>
              <a:gd name="connsiteX5" fmla="*/ 2331323 w 7122523"/>
              <a:gd name="connsiteY5" fmla="*/ 0 h 4197911"/>
              <a:gd name="connsiteX6" fmla="*/ 0 w 7122523"/>
              <a:gd name="connsiteY6" fmla="*/ 0 h 419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2523" h="4197911">
                <a:moveTo>
                  <a:pt x="0" y="4197911"/>
                </a:moveTo>
                <a:lnTo>
                  <a:pt x="7122523" y="4197911"/>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BCE31F-68B7-48FD-AA85-6189C848C5F2}"/>
              </a:ext>
            </a:extLst>
          </p:cNvPr>
          <p:cNvSpPr>
            <a:spLocks noGrp="1"/>
          </p:cNvSpPr>
          <p:nvPr>
            <p:ph type="title"/>
          </p:nvPr>
        </p:nvSpPr>
        <p:spPr>
          <a:xfrm>
            <a:off x="682388" y="3098042"/>
            <a:ext cx="5308979" cy="852985"/>
          </a:xfrm>
        </p:spPr>
        <p:txBody>
          <a:bodyPr>
            <a:normAutofit/>
          </a:bodyPr>
          <a:lstStyle/>
          <a:p>
            <a:r>
              <a:rPr lang="en-US" sz="3600">
                <a:solidFill>
                  <a:srgbClr val="FFFFFF"/>
                </a:solidFill>
                <a:cs typeface="Calibri Light"/>
              </a:rPr>
              <a:t>Components Required</a:t>
            </a:r>
            <a:endParaRPr lang="en-US" sz="3600">
              <a:solidFill>
                <a:srgbClr val="FFFFFF"/>
              </a:solidFill>
            </a:endParaRPr>
          </a:p>
        </p:txBody>
      </p:sp>
      <p:pic>
        <p:nvPicPr>
          <p:cNvPr id="11" name="Picture 11" descr="DC Motor">
            <a:extLst>
              <a:ext uri="{FF2B5EF4-FFF2-40B4-BE49-F238E27FC236}">
                <a16:creationId xmlns:a16="http://schemas.microsoft.com/office/drawing/2014/main" id="{8E03532B-2F82-4A53-B320-3A322A2F3672}"/>
              </a:ext>
            </a:extLst>
          </p:cNvPr>
          <p:cNvPicPr>
            <a:picLocks noChangeAspect="1"/>
          </p:cNvPicPr>
          <p:nvPr/>
        </p:nvPicPr>
        <p:blipFill rotWithShape="1">
          <a:blip r:embed="rId6"/>
          <a:srcRect t="20824" r="3" b="5434"/>
          <a:stretch/>
        </p:blipFill>
        <p:spPr>
          <a:xfrm>
            <a:off x="2268501" y="10"/>
            <a:ext cx="3393943" cy="2502833"/>
          </a:xfrm>
          <a:custGeom>
            <a:avLst/>
            <a:gdLst/>
            <a:ahLst/>
            <a:cxnLst/>
            <a:rect l="l" t="t" r="r" b="b"/>
            <a:pathLst>
              <a:path w="3393943" h="2502843">
                <a:moveTo>
                  <a:pt x="1159715" y="0"/>
                </a:moveTo>
                <a:lnTo>
                  <a:pt x="3393943" y="0"/>
                </a:lnTo>
                <a:lnTo>
                  <a:pt x="2234228" y="2502843"/>
                </a:lnTo>
                <a:lnTo>
                  <a:pt x="0" y="2502843"/>
                </a:lnTo>
                <a:close/>
              </a:path>
            </a:pathLst>
          </a:custGeom>
        </p:spPr>
      </p:pic>
      <p:sp>
        <p:nvSpPr>
          <p:cNvPr id="3" name="Content Placeholder 2">
            <a:extLst>
              <a:ext uri="{FF2B5EF4-FFF2-40B4-BE49-F238E27FC236}">
                <a16:creationId xmlns:a16="http://schemas.microsoft.com/office/drawing/2014/main" id="{A02EFD4D-9371-44E1-A821-E311F9DDCF0B}"/>
              </a:ext>
            </a:extLst>
          </p:cNvPr>
          <p:cNvSpPr>
            <a:spLocks noGrp="1"/>
          </p:cNvSpPr>
          <p:nvPr>
            <p:ph idx="1"/>
          </p:nvPr>
        </p:nvSpPr>
        <p:spPr>
          <a:xfrm>
            <a:off x="607261" y="4755957"/>
            <a:ext cx="4746863" cy="2130364"/>
          </a:xfrm>
        </p:spPr>
        <p:txBody>
          <a:bodyPr vert="horz" lIns="91440" tIns="45720" rIns="91440" bIns="45720" rtlCol="0" anchor="ctr">
            <a:normAutofit/>
          </a:bodyPr>
          <a:lstStyle/>
          <a:p>
            <a:r>
              <a:rPr lang="en-US" sz="2000">
                <a:solidFill>
                  <a:srgbClr val="FFFFFF"/>
                </a:solidFill>
                <a:cs typeface="Calibri"/>
              </a:rPr>
              <a:t>Hardware - LPC2148 Development Board, LCD Module – LM016L, 4*3 Keypad – Phone, DC Motor and </a:t>
            </a:r>
            <a:r>
              <a:rPr lang="en-US" sz="2000">
                <a:solidFill>
                  <a:srgbClr val="FFFFFF"/>
                </a:solidFill>
                <a:ea typeface="+mn-lt"/>
                <a:cs typeface="+mn-lt"/>
              </a:rPr>
              <a:t>L293D (Motor Driver)</a:t>
            </a:r>
          </a:p>
          <a:p>
            <a:r>
              <a:rPr lang="en-US" sz="2000">
                <a:solidFill>
                  <a:srgbClr val="FFFFFF"/>
                </a:solidFill>
                <a:cs typeface="Calibri"/>
              </a:rPr>
              <a:t>Software - </a:t>
            </a:r>
            <a:r>
              <a:rPr lang="en-US" sz="2000">
                <a:solidFill>
                  <a:srgbClr val="FFFFFF"/>
                </a:solidFill>
                <a:ea typeface="+mn-lt"/>
                <a:cs typeface="+mn-lt"/>
              </a:rPr>
              <a:t>Keil µVision4 IDE and Proteus 7 Professional (Labcenter Electronics)</a:t>
            </a:r>
            <a:endParaRPr lang="en-US" sz="2000">
              <a:solidFill>
                <a:srgbClr val="FFFFFF"/>
              </a:solidFill>
              <a:cs typeface="Calibri"/>
            </a:endParaRPr>
          </a:p>
          <a:p>
            <a:endParaRPr lang="en-US" sz="2000">
              <a:solidFill>
                <a:srgbClr val="FFFFFF"/>
              </a:solidFill>
              <a:cs typeface="Calibri"/>
            </a:endParaRPr>
          </a:p>
          <a:p>
            <a:endParaRPr lang="en-US" sz="2000">
              <a:solidFill>
                <a:srgbClr val="FFFFFF"/>
              </a:solidFill>
              <a:cs typeface="Calibri"/>
            </a:endParaRPr>
          </a:p>
          <a:p>
            <a:endParaRPr lang="en-US" sz="2000">
              <a:solidFill>
                <a:srgbClr val="FFFFFF"/>
              </a:solidFill>
              <a:cs typeface="Calibri"/>
            </a:endParaRPr>
          </a:p>
          <a:p>
            <a:endParaRPr lang="en-US" sz="2000">
              <a:solidFill>
                <a:srgbClr val="FFFFFF"/>
              </a:solidFill>
              <a:cs typeface="Calibri"/>
            </a:endParaRPr>
          </a:p>
        </p:txBody>
      </p:sp>
      <p:sp>
        <p:nvSpPr>
          <p:cNvPr id="4" name="Slide Number Placeholder 3">
            <a:extLst>
              <a:ext uri="{FF2B5EF4-FFF2-40B4-BE49-F238E27FC236}">
                <a16:creationId xmlns:a16="http://schemas.microsoft.com/office/drawing/2014/main" id="{EA782709-E44D-484D-9A01-ABA5D6D73EA8}"/>
              </a:ext>
            </a:extLst>
          </p:cNvPr>
          <p:cNvSpPr>
            <a:spLocks noGrp="1"/>
          </p:cNvSpPr>
          <p:nvPr>
            <p:ph type="sldNum" sz="quarter" idx="12"/>
          </p:nvPr>
        </p:nvSpPr>
        <p:spPr>
          <a:xfrm>
            <a:off x="9002486" y="6345464"/>
            <a:ext cx="2743200" cy="365125"/>
          </a:xfrm>
        </p:spPr>
        <p:txBody>
          <a:bodyPr/>
          <a:lstStyle/>
          <a:p>
            <a:fld id="{330EA680-D336-4FF7-8B7A-9848BB0A1C32}" type="slidenum">
              <a:rPr lang="en-US" smtClean="0">
                <a:solidFill>
                  <a:srgbClr val="000000"/>
                </a:solidFill>
              </a:rPr>
              <a:t>5</a:t>
            </a:fld>
            <a:endParaRPr lang="en-US">
              <a:solidFill>
                <a:srgbClr val="000000"/>
              </a:solidFill>
            </a:endParaRPr>
          </a:p>
        </p:txBody>
      </p:sp>
      <p:pic>
        <p:nvPicPr>
          <p:cNvPr id="8" name="Picture 4" descr="A picture containing text&#10;&#10;Description automatically generated">
            <a:extLst>
              <a:ext uri="{FF2B5EF4-FFF2-40B4-BE49-F238E27FC236}">
                <a16:creationId xmlns:a16="http://schemas.microsoft.com/office/drawing/2014/main" id="{B5600F9D-45EE-40A0-8CD7-3D75655000CE}"/>
              </a:ext>
            </a:extLst>
          </p:cNvPr>
          <p:cNvPicPr>
            <a:picLocks noChangeAspect="1"/>
          </p:cNvPicPr>
          <p:nvPr/>
        </p:nvPicPr>
        <p:blipFill>
          <a:blip r:embed="rId7"/>
          <a:stretch>
            <a:fillRect/>
          </a:stretch>
        </p:blipFill>
        <p:spPr>
          <a:xfrm>
            <a:off x="11571198" y="-3689"/>
            <a:ext cx="619125" cy="619125"/>
          </a:xfrm>
          <a:prstGeom prst="rect">
            <a:avLst/>
          </a:prstGeom>
        </p:spPr>
      </p:pic>
    </p:spTree>
    <p:extLst>
      <p:ext uri="{BB962C8B-B14F-4D97-AF65-F5344CB8AC3E}">
        <p14:creationId xmlns:p14="http://schemas.microsoft.com/office/powerpoint/2010/main" val="38782334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Rectangle 2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2604"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578771E-B887-497A-B879-1812D8ECC014}"/>
              </a:ext>
            </a:extLst>
          </p:cNvPr>
          <p:cNvSpPr>
            <a:spLocks noGrp="1"/>
          </p:cNvSpPr>
          <p:nvPr>
            <p:ph type="title"/>
          </p:nvPr>
        </p:nvSpPr>
        <p:spPr>
          <a:xfrm>
            <a:off x="3045213" y="731520"/>
            <a:ext cx="6089904" cy="1426464"/>
          </a:xfrm>
        </p:spPr>
        <p:txBody>
          <a:bodyPr>
            <a:normAutofit/>
          </a:bodyPr>
          <a:lstStyle/>
          <a:p>
            <a:pPr algn="ctr"/>
            <a:r>
              <a:rPr lang="en-US">
                <a:solidFill>
                  <a:srgbClr val="FFFFFF"/>
                </a:solidFill>
                <a:cs typeface="Calibri Light"/>
              </a:rPr>
              <a:t>Circuit Diagram Representation</a:t>
            </a:r>
            <a:endParaRPr lang="en-US">
              <a:solidFill>
                <a:srgbClr val="FFFFFF"/>
              </a:solidFill>
            </a:endParaRPr>
          </a:p>
        </p:txBody>
      </p:sp>
      <p:sp>
        <p:nvSpPr>
          <p:cNvPr id="31" name="Rectangle 30">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Rectangle 3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1">
            <a:extLst>
              <a:ext uri="{FF2B5EF4-FFF2-40B4-BE49-F238E27FC236}">
                <a16:creationId xmlns:a16="http://schemas.microsoft.com/office/drawing/2014/main" id="{2774CAA5-EC53-47E9-98EE-E913EB9EC533}"/>
              </a:ext>
            </a:extLst>
          </p:cNvPr>
          <p:cNvGraphicFramePr>
            <a:graphicFrameLocks noGrp="1"/>
          </p:cNvGraphicFramePr>
          <p:nvPr>
            <p:ph idx="1"/>
            <p:extLst>
              <p:ext uri="{D42A27DB-BD31-4B8C-83A1-F6EECF244321}">
                <p14:modId xmlns:p14="http://schemas.microsoft.com/office/powerpoint/2010/main" val="1684779141"/>
              </p:ext>
            </p:extLst>
          </p:nvPr>
        </p:nvGraphicFramePr>
        <p:xfrm>
          <a:off x="788988" y="2930371"/>
          <a:ext cx="10598151" cy="3019736"/>
        </p:xfrm>
        <a:graphic>
          <a:graphicData uri="http://schemas.openxmlformats.org/drawingml/2006/table">
            <a:tbl>
              <a:tblPr firstRow="1" bandRow="1">
                <a:tableStyleId>{5C22544A-7EE6-4342-B048-85BDC9FD1C3A}</a:tableStyleId>
              </a:tblPr>
              <a:tblGrid>
                <a:gridCol w="4060767">
                  <a:extLst>
                    <a:ext uri="{9D8B030D-6E8A-4147-A177-3AD203B41FA5}">
                      <a16:colId xmlns:a16="http://schemas.microsoft.com/office/drawing/2014/main" val="1430060036"/>
                    </a:ext>
                  </a:extLst>
                </a:gridCol>
                <a:gridCol w="4060767">
                  <a:extLst>
                    <a:ext uri="{9D8B030D-6E8A-4147-A177-3AD203B41FA5}">
                      <a16:colId xmlns:a16="http://schemas.microsoft.com/office/drawing/2014/main" val="483975803"/>
                    </a:ext>
                  </a:extLst>
                </a:gridCol>
                <a:gridCol w="2476617">
                  <a:extLst>
                    <a:ext uri="{9D8B030D-6E8A-4147-A177-3AD203B41FA5}">
                      <a16:colId xmlns:a16="http://schemas.microsoft.com/office/drawing/2014/main" val="3523810917"/>
                    </a:ext>
                  </a:extLst>
                </a:gridCol>
              </a:tblGrid>
              <a:tr h="377467">
                <a:tc>
                  <a:txBody>
                    <a:bodyPr/>
                    <a:lstStyle/>
                    <a:p>
                      <a:pPr algn="ctr"/>
                      <a:r>
                        <a:rPr lang="en-US" sz="1700" b="1"/>
                        <a:t>LCD</a:t>
                      </a:r>
                    </a:p>
                  </a:txBody>
                  <a:tcPr marL="83680" marR="83680" marT="41840" marB="41840" anchor="ctr"/>
                </a:tc>
                <a:tc>
                  <a:txBody>
                    <a:bodyPr/>
                    <a:lstStyle/>
                    <a:p>
                      <a:pPr lvl="0" algn="ctr">
                        <a:buNone/>
                      </a:pPr>
                      <a:r>
                        <a:rPr lang="en-US" sz="1700" b="1" i="0" u="none" strike="noStrike" noProof="0">
                          <a:latin typeface="Calibri"/>
                        </a:rPr>
                        <a:t>DC Motor (Motor Driver)</a:t>
                      </a:r>
                      <a:endParaRPr lang="en-US" sz="1700" b="1"/>
                    </a:p>
                  </a:txBody>
                  <a:tcPr marL="83680" marR="83680" marT="41840" marB="41840" anchor="ctr"/>
                </a:tc>
                <a:tc>
                  <a:txBody>
                    <a:bodyPr/>
                    <a:lstStyle/>
                    <a:p>
                      <a:pPr algn="ctr"/>
                      <a:r>
                        <a:rPr lang="en-US" sz="1700" b="1"/>
                        <a:t>Keypad</a:t>
                      </a:r>
                    </a:p>
                  </a:txBody>
                  <a:tcPr marL="83680" marR="83680" marT="41840" marB="41840" anchor="ctr"/>
                </a:tc>
                <a:extLst>
                  <a:ext uri="{0D108BD9-81ED-4DB2-BD59-A6C34878D82A}">
                    <a16:rowId xmlns:a16="http://schemas.microsoft.com/office/drawing/2014/main" val="3113815239"/>
                  </a:ext>
                </a:extLst>
              </a:tr>
              <a:tr h="377467">
                <a:tc>
                  <a:txBody>
                    <a:bodyPr/>
                    <a:lstStyle/>
                    <a:p>
                      <a:pPr lvl="0" algn="ctr">
                        <a:buNone/>
                      </a:pPr>
                      <a:r>
                        <a:rPr lang="en-US" sz="1700" b="0" i="0" u="none" strike="noStrike" noProof="0">
                          <a:latin typeface="Calibri"/>
                        </a:rPr>
                        <a:t>RS – P0.2</a:t>
                      </a:r>
                      <a:endParaRPr lang="en-US" sz="1700"/>
                    </a:p>
                  </a:txBody>
                  <a:tcPr marL="83680" marR="83680" marT="41840" marB="41840" anchor="ctr"/>
                </a:tc>
                <a:tc>
                  <a:txBody>
                    <a:bodyPr/>
                    <a:lstStyle/>
                    <a:p>
                      <a:pPr lvl="0" algn="ctr">
                        <a:buNone/>
                      </a:pPr>
                      <a:r>
                        <a:rPr lang="en-US" sz="1700" b="0" i="0" u="none" strike="noStrike" noProof="0">
                          <a:latin typeface="Calibri"/>
                        </a:rPr>
                        <a:t>Input 1 – Port 0.16</a:t>
                      </a:r>
                      <a:endParaRPr lang="en-US" sz="1700"/>
                    </a:p>
                  </a:txBody>
                  <a:tcPr marL="83680" marR="83680" marT="41840" marB="41840" anchor="ctr"/>
                </a:tc>
                <a:tc>
                  <a:txBody>
                    <a:bodyPr/>
                    <a:lstStyle/>
                    <a:p>
                      <a:pPr lvl="0" algn="ctr">
                        <a:buNone/>
                      </a:pPr>
                      <a:r>
                        <a:rPr lang="en-US" sz="1700" b="0" i="0" u="none" strike="noStrike" noProof="0">
                          <a:latin typeface="Calibri"/>
                        </a:rPr>
                        <a:t>R1 – P1.16</a:t>
                      </a:r>
                      <a:endParaRPr lang="en-US" sz="1700"/>
                    </a:p>
                  </a:txBody>
                  <a:tcPr marL="83680" marR="83680" marT="41840" marB="41840" anchor="ctr"/>
                </a:tc>
                <a:extLst>
                  <a:ext uri="{0D108BD9-81ED-4DB2-BD59-A6C34878D82A}">
                    <a16:rowId xmlns:a16="http://schemas.microsoft.com/office/drawing/2014/main" val="3186034259"/>
                  </a:ext>
                </a:extLst>
              </a:tr>
              <a:tr h="377467">
                <a:tc>
                  <a:txBody>
                    <a:bodyPr/>
                    <a:lstStyle/>
                    <a:p>
                      <a:pPr lvl="0" algn="ctr">
                        <a:buNone/>
                      </a:pPr>
                      <a:r>
                        <a:rPr lang="en-US" sz="1700" b="0" i="0" u="none" strike="noStrike" noProof="0">
                          <a:latin typeface="Calibri"/>
                        </a:rPr>
                        <a:t>RW – GND</a:t>
                      </a:r>
                      <a:endParaRPr lang="en-US" sz="1700"/>
                    </a:p>
                  </a:txBody>
                  <a:tcPr marL="83680" marR="83680" marT="41840" marB="41840" anchor="ctr"/>
                </a:tc>
                <a:tc>
                  <a:txBody>
                    <a:bodyPr/>
                    <a:lstStyle/>
                    <a:p>
                      <a:pPr lvl="0" algn="ctr">
                        <a:buNone/>
                      </a:pPr>
                      <a:r>
                        <a:rPr lang="en-US" sz="1700" b="0" i="0" u="none" strike="noStrike" noProof="0">
                          <a:latin typeface="Calibri"/>
                        </a:rPr>
                        <a:t>Input 2 – Port 0.17</a:t>
                      </a:r>
                      <a:endParaRPr lang="en-US" sz="1700"/>
                    </a:p>
                  </a:txBody>
                  <a:tcPr marL="83680" marR="83680" marT="41840" marB="41840" anchor="ctr"/>
                </a:tc>
                <a:tc>
                  <a:txBody>
                    <a:bodyPr/>
                    <a:lstStyle/>
                    <a:p>
                      <a:pPr lvl="0" algn="ctr">
                        <a:buNone/>
                      </a:pPr>
                      <a:r>
                        <a:rPr lang="en-US" sz="1700" b="0" i="0" u="none" strike="noStrike" noProof="0">
                          <a:latin typeface="Calibri"/>
                        </a:rPr>
                        <a:t>R2 – P1.17</a:t>
                      </a:r>
                      <a:endParaRPr lang="en-US" sz="1700"/>
                    </a:p>
                  </a:txBody>
                  <a:tcPr marL="83680" marR="83680" marT="41840" marB="41840" anchor="ctr"/>
                </a:tc>
                <a:extLst>
                  <a:ext uri="{0D108BD9-81ED-4DB2-BD59-A6C34878D82A}">
                    <a16:rowId xmlns:a16="http://schemas.microsoft.com/office/drawing/2014/main" val="1802255829"/>
                  </a:ext>
                </a:extLst>
              </a:tr>
              <a:tr h="377467">
                <a:tc>
                  <a:txBody>
                    <a:bodyPr/>
                    <a:lstStyle/>
                    <a:p>
                      <a:pPr lvl="0" algn="ctr">
                        <a:buNone/>
                      </a:pPr>
                      <a:r>
                        <a:rPr lang="en-US" sz="1700" b="0" i="0" u="none" strike="noStrike" noProof="0">
                          <a:latin typeface="Calibri"/>
                        </a:rPr>
                        <a:t>EN – P0.3</a:t>
                      </a:r>
                      <a:endParaRPr lang="en-US" sz="1700"/>
                    </a:p>
                  </a:txBody>
                  <a:tcPr marL="83680" marR="83680" marT="41840" marB="41840" anchor="ctr"/>
                </a:tc>
                <a:tc>
                  <a:txBody>
                    <a:bodyPr/>
                    <a:lstStyle/>
                    <a:p>
                      <a:pPr lvl="0" algn="ctr">
                        <a:buNone/>
                      </a:pPr>
                      <a:r>
                        <a:rPr lang="en-US" sz="1700" b="0" i="0" u="none" strike="noStrike" noProof="0">
                          <a:latin typeface="Calibri"/>
                        </a:rPr>
                        <a:t>Enable 1 – P0.18</a:t>
                      </a:r>
                      <a:endParaRPr lang="en-US" sz="1700"/>
                    </a:p>
                  </a:txBody>
                  <a:tcPr marL="83680" marR="83680" marT="41840" marB="41840" anchor="ctr"/>
                </a:tc>
                <a:tc>
                  <a:txBody>
                    <a:bodyPr/>
                    <a:lstStyle/>
                    <a:p>
                      <a:pPr lvl="0" algn="ctr">
                        <a:buNone/>
                      </a:pPr>
                      <a:r>
                        <a:rPr lang="en-US" sz="1700" b="0" i="0" u="none" strike="noStrike" noProof="0">
                          <a:latin typeface="Calibri"/>
                        </a:rPr>
                        <a:t>R3 – P1.18</a:t>
                      </a:r>
                      <a:endParaRPr lang="en-US" sz="1700"/>
                    </a:p>
                  </a:txBody>
                  <a:tcPr marL="83680" marR="83680" marT="41840" marB="41840" anchor="ctr"/>
                </a:tc>
                <a:extLst>
                  <a:ext uri="{0D108BD9-81ED-4DB2-BD59-A6C34878D82A}">
                    <a16:rowId xmlns:a16="http://schemas.microsoft.com/office/drawing/2014/main" val="2432902348"/>
                  </a:ext>
                </a:extLst>
              </a:tr>
              <a:tr h="377467">
                <a:tc>
                  <a:txBody>
                    <a:bodyPr/>
                    <a:lstStyle/>
                    <a:p>
                      <a:pPr lvl="0" algn="ctr">
                        <a:buNone/>
                      </a:pPr>
                      <a:r>
                        <a:rPr lang="en-US" sz="1700" b="0" i="0" u="none" strike="noStrike" noProof="0">
                          <a:latin typeface="Calibri"/>
                        </a:rPr>
                        <a:t>Data Lines – P0.4 to P0.7 (4 Bit Mode)</a:t>
                      </a:r>
                      <a:endParaRPr lang="en-US" sz="1700"/>
                    </a:p>
                  </a:txBody>
                  <a:tcPr marL="83680" marR="83680" marT="41840" marB="41840" anchor="ctr"/>
                </a:tc>
                <a:tc>
                  <a:txBody>
                    <a:bodyPr/>
                    <a:lstStyle/>
                    <a:p>
                      <a:pPr algn="ctr"/>
                      <a:endParaRPr lang="en-US" sz="1700"/>
                    </a:p>
                  </a:txBody>
                  <a:tcPr marL="83680" marR="83680" marT="41840" marB="41840" anchor="ctr"/>
                </a:tc>
                <a:tc>
                  <a:txBody>
                    <a:bodyPr/>
                    <a:lstStyle/>
                    <a:p>
                      <a:pPr lvl="0" algn="ctr">
                        <a:buNone/>
                      </a:pPr>
                      <a:r>
                        <a:rPr lang="en-US" sz="1700" b="0" i="0" u="none" strike="noStrike" noProof="0">
                          <a:latin typeface="Calibri"/>
                        </a:rPr>
                        <a:t>R4 – P1.19</a:t>
                      </a:r>
                      <a:endParaRPr lang="en-US" sz="1700"/>
                    </a:p>
                  </a:txBody>
                  <a:tcPr marL="83680" marR="83680" marT="41840" marB="41840" anchor="ctr"/>
                </a:tc>
                <a:extLst>
                  <a:ext uri="{0D108BD9-81ED-4DB2-BD59-A6C34878D82A}">
                    <a16:rowId xmlns:a16="http://schemas.microsoft.com/office/drawing/2014/main" val="2099127729"/>
                  </a:ext>
                </a:extLst>
              </a:tr>
              <a:tr h="377467">
                <a:tc>
                  <a:txBody>
                    <a:bodyPr/>
                    <a:lstStyle/>
                    <a:p>
                      <a:pPr algn="ctr"/>
                      <a:endParaRPr lang="en-US" sz="1700"/>
                    </a:p>
                  </a:txBody>
                  <a:tcPr marL="83680" marR="83680" marT="41840" marB="41840" anchor="ctr"/>
                </a:tc>
                <a:tc>
                  <a:txBody>
                    <a:bodyPr/>
                    <a:lstStyle/>
                    <a:p>
                      <a:pPr algn="ctr"/>
                      <a:endParaRPr lang="en-US" sz="1700"/>
                    </a:p>
                  </a:txBody>
                  <a:tcPr marL="83680" marR="83680" marT="41840" marB="41840" anchor="ctr"/>
                </a:tc>
                <a:tc>
                  <a:txBody>
                    <a:bodyPr/>
                    <a:lstStyle/>
                    <a:p>
                      <a:pPr lvl="0" algn="ctr">
                        <a:buNone/>
                      </a:pPr>
                      <a:r>
                        <a:rPr lang="en-US" sz="1700" b="0" i="0" u="none" strike="noStrike" noProof="0">
                          <a:latin typeface="Calibri"/>
                        </a:rPr>
                        <a:t>C1 – P1.20</a:t>
                      </a:r>
                      <a:endParaRPr lang="en-US" sz="1700"/>
                    </a:p>
                  </a:txBody>
                  <a:tcPr marL="83680" marR="83680" marT="41840" marB="41840" anchor="ctr"/>
                </a:tc>
                <a:extLst>
                  <a:ext uri="{0D108BD9-81ED-4DB2-BD59-A6C34878D82A}">
                    <a16:rowId xmlns:a16="http://schemas.microsoft.com/office/drawing/2014/main" val="1941514926"/>
                  </a:ext>
                </a:extLst>
              </a:tr>
              <a:tr h="377467">
                <a:tc>
                  <a:txBody>
                    <a:bodyPr/>
                    <a:lstStyle/>
                    <a:p>
                      <a:pPr algn="ctr"/>
                      <a:endParaRPr lang="en-US" sz="1700"/>
                    </a:p>
                  </a:txBody>
                  <a:tcPr marL="83680" marR="83680" marT="41840" marB="41840" anchor="ctr"/>
                </a:tc>
                <a:tc>
                  <a:txBody>
                    <a:bodyPr/>
                    <a:lstStyle/>
                    <a:p>
                      <a:pPr algn="ctr"/>
                      <a:endParaRPr lang="en-US" sz="1700"/>
                    </a:p>
                  </a:txBody>
                  <a:tcPr marL="83680" marR="83680" marT="41840" marB="41840" anchor="ctr"/>
                </a:tc>
                <a:tc>
                  <a:txBody>
                    <a:bodyPr/>
                    <a:lstStyle/>
                    <a:p>
                      <a:pPr lvl="0" algn="ctr">
                        <a:buNone/>
                      </a:pPr>
                      <a:r>
                        <a:rPr lang="en-US" sz="1700" b="0" i="0" u="none" strike="noStrike" noProof="0">
                          <a:latin typeface="Calibri"/>
                        </a:rPr>
                        <a:t>C2 – P1.21</a:t>
                      </a:r>
                      <a:endParaRPr lang="en-US" sz="1700"/>
                    </a:p>
                  </a:txBody>
                  <a:tcPr marL="83680" marR="83680" marT="41840" marB="41840" anchor="ctr"/>
                </a:tc>
                <a:extLst>
                  <a:ext uri="{0D108BD9-81ED-4DB2-BD59-A6C34878D82A}">
                    <a16:rowId xmlns:a16="http://schemas.microsoft.com/office/drawing/2014/main" val="2574770971"/>
                  </a:ext>
                </a:extLst>
              </a:tr>
              <a:tr h="377467">
                <a:tc>
                  <a:txBody>
                    <a:bodyPr/>
                    <a:lstStyle/>
                    <a:p>
                      <a:pPr lvl="0" algn="ctr">
                        <a:buNone/>
                      </a:pPr>
                      <a:endParaRPr lang="en-US" sz="1700"/>
                    </a:p>
                  </a:txBody>
                  <a:tcPr marL="83680" marR="83680" marT="41840" marB="41840" anchor="ctr"/>
                </a:tc>
                <a:tc>
                  <a:txBody>
                    <a:bodyPr/>
                    <a:lstStyle/>
                    <a:p>
                      <a:pPr lvl="0" algn="ctr">
                        <a:buNone/>
                      </a:pPr>
                      <a:endParaRPr lang="en-US" sz="1700"/>
                    </a:p>
                  </a:txBody>
                  <a:tcPr marL="83680" marR="83680" marT="41840" marB="41840" anchor="ctr"/>
                </a:tc>
                <a:tc>
                  <a:txBody>
                    <a:bodyPr/>
                    <a:lstStyle/>
                    <a:p>
                      <a:pPr lvl="0" algn="ctr">
                        <a:buNone/>
                      </a:pPr>
                      <a:r>
                        <a:rPr lang="en-US" sz="1700" b="0" i="0" u="none" strike="noStrike" noProof="0"/>
                        <a:t>C3 – P1.22</a:t>
                      </a:r>
                      <a:endParaRPr lang="en-US" sz="1700"/>
                    </a:p>
                  </a:txBody>
                  <a:tcPr marL="83680" marR="83680" marT="41840" marB="41840" anchor="ctr"/>
                </a:tc>
                <a:extLst>
                  <a:ext uri="{0D108BD9-81ED-4DB2-BD59-A6C34878D82A}">
                    <a16:rowId xmlns:a16="http://schemas.microsoft.com/office/drawing/2014/main" val="2800966061"/>
                  </a:ext>
                </a:extLst>
              </a:tr>
            </a:tbl>
          </a:graphicData>
        </a:graphic>
      </p:graphicFrame>
      <p:sp>
        <p:nvSpPr>
          <p:cNvPr id="3" name="Slide Number Placeholder 2">
            <a:extLst>
              <a:ext uri="{FF2B5EF4-FFF2-40B4-BE49-F238E27FC236}">
                <a16:creationId xmlns:a16="http://schemas.microsoft.com/office/drawing/2014/main" id="{03A021FB-F7E5-4A56-BD4B-2404A713F348}"/>
              </a:ext>
            </a:extLst>
          </p:cNvPr>
          <p:cNvSpPr>
            <a:spLocks noGrp="1"/>
          </p:cNvSpPr>
          <p:nvPr>
            <p:ph type="sldNum" sz="quarter" idx="12"/>
          </p:nvPr>
        </p:nvSpPr>
        <p:spPr/>
        <p:txBody>
          <a:bodyPr/>
          <a:lstStyle/>
          <a:p>
            <a:fld id="{330EA680-D336-4FF7-8B7A-9848BB0A1C32}" type="slidenum">
              <a:rPr lang="en-US" smtClean="0"/>
              <a:t>6</a:t>
            </a:fld>
            <a:endParaRPr lang="en-US"/>
          </a:p>
        </p:txBody>
      </p:sp>
      <p:pic>
        <p:nvPicPr>
          <p:cNvPr id="4" name="Picture 4" descr="A picture containing text&#10;&#10;Description automatically generated">
            <a:extLst>
              <a:ext uri="{FF2B5EF4-FFF2-40B4-BE49-F238E27FC236}">
                <a16:creationId xmlns:a16="http://schemas.microsoft.com/office/drawing/2014/main" id="{33561669-515F-4DFE-A53D-0D9F7B884453}"/>
              </a:ext>
            </a:extLst>
          </p:cNvPr>
          <p:cNvPicPr>
            <a:picLocks noChangeAspect="1"/>
          </p:cNvPicPr>
          <p:nvPr/>
        </p:nvPicPr>
        <p:blipFill>
          <a:blip r:embed="rId2"/>
          <a:stretch>
            <a:fillRect/>
          </a:stretch>
        </p:blipFill>
        <p:spPr>
          <a:xfrm>
            <a:off x="11571198" y="-3689"/>
            <a:ext cx="619125" cy="619125"/>
          </a:xfrm>
          <a:prstGeom prst="rect">
            <a:avLst/>
          </a:prstGeom>
        </p:spPr>
      </p:pic>
    </p:spTree>
    <p:extLst>
      <p:ext uri="{BB962C8B-B14F-4D97-AF65-F5344CB8AC3E}">
        <p14:creationId xmlns:p14="http://schemas.microsoft.com/office/powerpoint/2010/main" val="267682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44" name="Freeform: Shape 143">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47"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9"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51"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152" name="Freeform: Shape 151">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3F89602-C707-4374-B74F-38C6BBCD7E89}"/>
              </a:ext>
            </a:extLst>
          </p:cNvPr>
          <p:cNvSpPr>
            <a:spLocks noGrp="1"/>
          </p:cNvSpPr>
          <p:nvPr>
            <p:ph type="title"/>
          </p:nvPr>
        </p:nvSpPr>
        <p:spPr>
          <a:xfrm>
            <a:off x="838200" y="1391619"/>
            <a:ext cx="4905401" cy="4042196"/>
          </a:xfrm>
        </p:spPr>
        <p:txBody>
          <a:bodyPr>
            <a:normAutofit/>
          </a:bodyPr>
          <a:lstStyle/>
          <a:p>
            <a:pPr algn="ctr"/>
            <a:r>
              <a:rPr lang="en-US">
                <a:solidFill>
                  <a:schemeClr val="bg1"/>
                </a:solidFill>
                <a:cs typeface="Calibri Light"/>
              </a:rPr>
              <a:t>Working Explanation </a:t>
            </a:r>
            <a:endParaRPr lang="en-US">
              <a:solidFill>
                <a:schemeClr val="bg1"/>
              </a:solidFill>
            </a:endParaRPr>
          </a:p>
        </p:txBody>
      </p:sp>
      <p:sp>
        <p:nvSpPr>
          <p:cNvPr id="3" name="Content Placeholder 2">
            <a:extLst>
              <a:ext uri="{FF2B5EF4-FFF2-40B4-BE49-F238E27FC236}">
                <a16:creationId xmlns:a16="http://schemas.microsoft.com/office/drawing/2014/main" id="{3150B5D1-F7FC-4AA4-8F37-442075EEA472}"/>
              </a:ext>
            </a:extLst>
          </p:cNvPr>
          <p:cNvSpPr>
            <a:spLocks noGrp="1"/>
          </p:cNvSpPr>
          <p:nvPr>
            <p:ph idx="1"/>
          </p:nvPr>
        </p:nvSpPr>
        <p:spPr>
          <a:xfrm>
            <a:off x="6724115" y="626423"/>
            <a:ext cx="4974771" cy="4351338"/>
          </a:xfrm>
        </p:spPr>
        <p:txBody>
          <a:bodyPr vert="horz" lIns="91440" tIns="45720" rIns="91440" bIns="45720" rtlCol="0" anchor="t">
            <a:noAutofit/>
          </a:bodyPr>
          <a:lstStyle/>
          <a:p>
            <a:r>
              <a:rPr lang="en-US" sz="2000" dirty="0">
                <a:solidFill>
                  <a:schemeClr val="bg1"/>
                </a:solidFill>
                <a:cs typeface="Calibri"/>
              </a:rPr>
              <a:t>The project consists of blocks as a microcontroller, a keypad, an LCD, a DC motor, and a motor driver.</a:t>
            </a:r>
            <a:endParaRPr lang="en-US" sz="2000" dirty="0">
              <a:solidFill>
                <a:schemeClr val="bg1"/>
              </a:solidFill>
              <a:ea typeface="+mn-lt"/>
              <a:cs typeface="+mn-lt"/>
            </a:endParaRPr>
          </a:p>
          <a:p>
            <a:r>
              <a:rPr lang="en-US" sz="2000" dirty="0">
                <a:solidFill>
                  <a:schemeClr val="bg1"/>
                </a:solidFill>
                <a:cs typeface="Calibri"/>
              </a:rPr>
              <a:t>The keypad is an input device which helps to enter a password to open the door. It gives the entered code signals to the microcontroller. LCD is used to indicating devices for displaying the information.</a:t>
            </a:r>
            <a:endParaRPr lang="en-US" sz="2000" dirty="0">
              <a:solidFill>
                <a:schemeClr val="bg1"/>
              </a:solidFill>
              <a:ea typeface="+mn-lt"/>
              <a:cs typeface="+mn-lt"/>
            </a:endParaRPr>
          </a:p>
          <a:p>
            <a:r>
              <a:rPr lang="en-US" sz="2000" dirty="0">
                <a:solidFill>
                  <a:schemeClr val="bg1"/>
                </a:solidFill>
                <a:cs typeface="Calibri"/>
              </a:rPr>
              <a:t>It</a:t>
            </a:r>
            <a:r>
              <a:rPr lang="en-US" sz="2000" dirty="0">
                <a:solidFill>
                  <a:schemeClr val="bg1"/>
                </a:solidFill>
                <a:ea typeface="+mn-lt"/>
                <a:cs typeface="+mn-lt"/>
              </a:rPr>
              <a:t> will ask for the Password. By default, password is “1234”. It will open the door and again will close if we enter the correct password. Otherwise, it won’t open the door at all.</a:t>
            </a:r>
            <a:endParaRPr lang="en-US" sz="2000" dirty="0">
              <a:solidFill>
                <a:schemeClr val="bg1"/>
              </a:solidFill>
              <a:cs typeface="Calibri"/>
            </a:endParaRPr>
          </a:p>
          <a:p>
            <a:r>
              <a:rPr lang="en-US" sz="2000" dirty="0">
                <a:solidFill>
                  <a:schemeClr val="bg1"/>
                </a:solidFill>
                <a:cs typeface="Calibri"/>
              </a:rPr>
              <a:t>The DC motor moves the door to open and close and the motor driver drives the motor after receiving the code signals from the microcontroller.</a:t>
            </a:r>
            <a:endParaRPr lang="en-US" sz="2000" dirty="0">
              <a:solidFill>
                <a:schemeClr val="bg1"/>
              </a:solidFill>
              <a:ea typeface="+mn-lt"/>
              <a:cs typeface="+mn-lt"/>
            </a:endParaRPr>
          </a:p>
        </p:txBody>
      </p:sp>
      <p:sp>
        <p:nvSpPr>
          <p:cNvPr id="4" name="Slide Number Placeholder 3">
            <a:extLst>
              <a:ext uri="{FF2B5EF4-FFF2-40B4-BE49-F238E27FC236}">
                <a16:creationId xmlns:a16="http://schemas.microsoft.com/office/drawing/2014/main" id="{4E15BBF5-85B2-48E6-8E72-593BD530D1C1}"/>
              </a:ext>
            </a:extLst>
          </p:cNvPr>
          <p:cNvSpPr>
            <a:spLocks noGrp="1"/>
          </p:cNvSpPr>
          <p:nvPr>
            <p:ph type="sldNum" sz="quarter" idx="12"/>
          </p:nvPr>
        </p:nvSpPr>
        <p:spPr/>
        <p:txBody>
          <a:bodyPr/>
          <a:lstStyle/>
          <a:p>
            <a:fld id="{330EA680-D336-4FF7-8B7A-9848BB0A1C32}" type="slidenum">
              <a:rPr lang="en-US" smtClean="0"/>
              <a:t>7</a:t>
            </a:fld>
            <a:endParaRPr lang="en-US"/>
          </a:p>
        </p:txBody>
      </p:sp>
      <p:pic>
        <p:nvPicPr>
          <p:cNvPr id="5" name="Picture 4" descr="A picture containing text&#10;&#10;Description automatically generated">
            <a:extLst>
              <a:ext uri="{FF2B5EF4-FFF2-40B4-BE49-F238E27FC236}">
                <a16:creationId xmlns:a16="http://schemas.microsoft.com/office/drawing/2014/main" id="{91291989-9163-4B2E-8C74-406113A4B71E}"/>
              </a:ext>
            </a:extLst>
          </p:cNvPr>
          <p:cNvPicPr>
            <a:picLocks noChangeAspect="1"/>
          </p:cNvPicPr>
          <p:nvPr/>
        </p:nvPicPr>
        <p:blipFill>
          <a:blip r:embed="rId2"/>
          <a:stretch>
            <a:fillRect/>
          </a:stretch>
        </p:blipFill>
        <p:spPr>
          <a:xfrm>
            <a:off x="11571198" y="-3689"/>
            <a:ext cx="619125" cy="619125"/>
          </a:xfrm>
          <a:prstGeom prst="rect">
            <a:avLst/>
          </a:prstGeom>
        </p:spPr>
      </p:pic>
    </p:spTree>
    <p:extLst>
      <p:ext uri="{BB962C8B-B14F-4D97-AF65-F5344CB8AC3E}">
        <p14:creationId xmlns:p14="http://schemas.microsoft.com/office/powerpoint/2010/main" val="1608256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C26890C-F7A9-4D2B-A4CF-BE518FEB6332}"/>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cs typeface="Calibri Light"/>
              </a:rPr>
              <a:t>Application</a:t>
            </a:r>
            <a:endParaRPr lang="en-US" sz="3800">
              <a:solidFill>
                <a:schemeClr val="bg1"/>
              </a:solidFill>
            </a:endParaRPr>
          </a:p>
        </p:txBody>
      </p:sp>
      <p:cxnSp>
        <p:nvCxnSpPr>
          <p:cNvPr id="44" name="Straight Connector 4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FC6357-EBB0-4AFC-9CB8-74B8FC58915B}"/>
              </a:ext>
            </a:extLst>
          </p:cNvPr>
          <p:cNvSpPr>
            <a:spLocks noGrp="1"/>
          </p:cNvSpPr>
          <p:nvPr>
            <p:ph idx="1"/>
          </p:nvPr>
        </p:nvSpPr>
        <p:spPr>
          <a:xfrm>
            <a:off x="897769" y="1909192"/>
            <a:ext cx="4586513" cy="3647710"/>
          </a:xfrm>
        </p:spPr>
        <p:txBody>
          <a:bodyPr vert="horz" lIns="91440" tIns="45720" rIns="91440" bIns="45720" rtlCol="0">
            <a:normAutofit/>
          </a:bodyPr>
          <a:lstStyle/>
          <a:p>
            <a:r>
              <a:rPr lang="en-US" sz="2000">
                <a:solidFill>
                  <a:schemeClr val="bg1"/>
                </a:solidFill>
                <a:cs typeface="Calibri"/>
              </a:rPr>
              <a:t>These can be used in various rooms like seminar hall, conference room, and study rooms in college. </a:t>
            </a:r>
            <a:endParaRPr lang="en-US" sz="2000">
              <a:solidFill>
                <a:schemeClr val="bg1"/>
              </a:solidFill>
              <a:ea typeface="+mn-lt"/>
              <a:cs typeface="+mn-lt"/>
            </a:endParaRPr>
          </a:p>
          <a:p>
            <a:r>
              <a:rPr lang="en-US" sz="2000">
                <a:solidFill>
                  <a:schemeClr val="bg1"/>
                </a:solidFill>
                <a:cs typeface="Calibri"/>
              </a:rPr>
              <a:t>The password detector can be used to automate the door locking process, so the user need not carry the door lock keys along with them, they need to just remember the password and use it later to open the door. </a:t>
            </a:r>
            <a:endParaRPr lang="en-US" sz="2000">
              <a:solidFill>
                <a:schemeClr val="bg1"/>
              </a:solidFill>
              <a:ea typeface="+mn-lt"/>
              <a:cs typeface="+mn-lt"/>
            </a:endParaRPr>
          </a:p>
          <a:p>
            <a:r>
              <a:rPr lang="en-US" sz="2000">
                <a:solidFill>
                  <a:schemeClr val="bg1"/>
                </a:solidFill>
                <a:cs typeface="Calibri"/>
              </a:rPr>
              <a:t>They add an excellent personalized security. </a:t>
            </a:r>
            <a:endParaRPr lang="en-US" sz="2000">
              <a:solidFill>
                <a:schemeClr val="bg1"/>
              </a:solidFill>
            </a:endParaRPr>
          </a:p>
        </p:txBody>
      </p:sp>
      <p:cxnSp>
        <p:nvCxnSpPr>
          <p:cNvPr id="46" name="Straight Connector 4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21">
            <a:extLst>
              <a:ext uri="{FF2B5EF4-FFF2-40B4-BE49-F238E27FC236}">
                <a16:creationId xmlns:a16="http://schemas.microsoft.com/office/drawing/2014/main" id="{D63A8632-8B6E-4737-8ABC-0C10D909315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17373"/>
          <a:stretch/>
        </p:blipFill>
        <p:spPr>
          <a:xfrm>
            <a:off x="6525453" y="10"/>
            <a:ext cx="5666547" cy="6857990"/>
          </a:xfrm>
          <a:prstGeom prst="rect">
            <a:avLst/>
          </a:prstGeom>
        </p:spPr>
      </p:pic>
      <p:sp>
        <p:nvSpPr>
          <p:cNvPr id="22" name="TextBox 21">
            <a:extLst>
              <a:ext uri="{FF2B5EF4-FFF2-40B4-BE49-F238E27FC236}">
                <a16:creationId xmlns:a16="http://schemas.microsoft.com/office/drawing/2014/main" id="{4EBA54B6-8F74-4528-BB97-C67E21710553}"/>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
        <p:nvSpPr>
          <p:cNvPr id="4" name="Slide Number Placeholder 3">
            <a:extLst>
              <a:ext uri="{FF2B5EF4-FFF2-40B4-BE49-F238E27FC236}">
                <a16:creationId xmlns:a16="http://schemas.microsoft.com/office/drawing/2014/main" id="{F392DB8B-BFA8-4A0E-805C-FC3DE657ED9B}"/>
              </a:ext>
            </a:extLst>
          </p:cNvPr>
          <p:cNvSpPr>
            <a:spLocks noGrp="1"/>
          </p:cNvSpPr>
          <p:nvPr>
            <p:ph type="sldNum" sz="quarter" idx="12"/>
          </p:nvPr>
        </p:nvSpPr>
        <p:spPr/>
        <p:txBody>
          <a:bodyPr/>
          <a:lstStyle/>
          <a:p>
            <a:fld id="{330EA680-D336-4FF7-8B7A-9848BB0A1C32}" type="slidenum">
              <a:rPr lang="en-US" smtClean="0"/>
              <a:t>8</a:t>
            </a:fld>
            <a:endParaRPr lang="en-US"/>
          </a:p>
        </p:txBody>
      </p:sp>
      <p:pic>
        <p:nvPicPr>
          <p:cNvPr id="6" name="Picture 4" descr="A picture containing text&#10;&#10;Description automatically generated">
            <a:extLst>
              <a:ext uri="{FF2B5EF4-FFF2-40B4-BE49-F238E27FC236}">
                <a16:creationId xmlns:a16="http://schemas.microsoft.com/office/drawing/2014/main" id="{56287D9C-EA4F-4470-AAF0-3A7172D76A96}"/>
              </a:ext>
            </a:extLst>
          </p:cNvPr>
          <p:cNvPicPr>
            <a:picLocks noChangeAspect="1"/>
          </p:cNvPicPr>
          <p:nvPr/>
        </p:nvPicPr>
        <p:blipFill>
          <a:blip r:embed="rId5"/>
          <a:stretch>
            <a:fillRect/>
          </a:stretch>
        </p:blipFill>
        <p:spPr>
          <a:xfrm>
            <a:off x="11571198" y="-3689"/>
            <a:ext cx="619125" cy="619125"/>
          </a:xfrm>
          <a:prstGeom prst="rect">
            <a:avLst/>
          </a:prstGeom>
        </p:spPr>
      </p:pic>
    </p:spTree>
    <p:extLst>
      <p:ext uri="{BB962C8B-B14F-4D97-AF65-F5344CB8AC3E}">
        <p14:creationId xmlns:p14="http://schemas.microsoft.com/office/powerpoint/2010/main" val="8296848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679</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Password-Based Lock System</vt:lpstr>
      <vt:lpstr>CCE Team 9</vt:lpstr>
      <vt:lpstr>Introduction</vt:lpstr>
      <vt:lpstr>Project Description</vt:lpstr>
      <vt:lpstr>Components Required</vt:lpstr>
      <vt:lpstr>Circuit Diagram Representation</vt:lpstr>
      <vt:lpstr>Working Explanation </vt:lpstr>
      <vt:lpstr>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 [CB.EN.U4CCE20053]</dc:creator>
  <cp:lastModifiedBy>SANTOSH - [CB.EN.U4CCE20053]</cp:lastModifiedBy>
  <cp:revision>29</cp:revision>
  <dcterms:created xsi:type="dcterms:W3CDTF">2021-12-24T08:24:56Z</dcterms:created>
  <dcterms:modified xsi:type="dcterms:W3CDTF">2021-12-24T10:46:44Z</dcterms:modified>
</cp:coreProperties>
</file>