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1" r:id="rId4"/>
    <p:sldId id="258" r:id="rId5"/>
    <p:sldId id="259" r:id="rId6"/>
    <p:sldId id="260" r:id="rId7"/>
    <p:sldId id="273" r:id="rId8"/>
    <p:sldId id="261" r:id="rId9"/>
    <p:sldId id="262" r:id="rId10"/>
    <p:sldId id="263" r:id="rId11"/>
    <p:sldId id="264" r:id="rId12"/>
    <p:sldId id="265" r:id="rId13"/>
    <p:sldId id="266" r:id="rId14"/>
    <p:sldId id="267" r:id="rId15"/>
    <p:sldId id="268" r:id="rId16"/>
    <p:sldId id="269" r:id="rId17"/>
    <p:sldId id="270"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9F8EEB-34EE-483D-AD28-7F0AA0AD83FC}" type="datetimeFigureOut">
              <a:rPr lang="en-US" smtClean="0"/>
              <a:t>8/19/2024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E4C6E1-10C3-4A43-A647-04E9F808CA7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E4C6E1-10C3-4A43-A647-04E9F808CA7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842F78E-286B-4C66-B998-EAFEF84C7902}" type="datetimeFigureOut">
              <a:rPr lang="en-US" smtClean="0"/>
              <a:t>8/18/2024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2C98F9-1F9D-44CA-B789-06B2EAA4950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42F78E-286B-4C66-B998-EAFEF84C7902}"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C98F9-1F9D-44CA-B789-06B2EAA495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42F78E-286B-4C66-B998-EAFEF84C7902}"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C98F9-1F9D-44CA-B789-06B2EAA495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42F78E-286B-4C66-B998-EAFEF84C7902}"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C98F9-1F9D-44CA-B789-06B2EAA495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842F78E-286B-4C66-B998-EAFEF84C7902}"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C98F9-1F9D-44CA-B789-06B2EAA4950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42F78E-286B-4C66-B998-EAFEF84C7902}"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C98F9-1F9D-44CA-B789-06B2EAA495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842F78E-286B-4C66-B998-EAFEF84C7902}"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C98F9-1F9D-44CA-B789-06B2EAA4950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42F78E-286B-4C66-B998-EAFEF84C7902}"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C98F9-1F9D-44CA-B789-06B2EAA495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2F78E-286B-4C66-B998-EAFEF84C7902}"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C98F9-1F9D-44CA-B789-06B2EAA495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42F78E-286B-4C66-B998-EAFEF84C7902}"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C98F9-1F9D-44CA-B789-06B2EAA495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842F78E-286B-4C66-B998-EAFEF84C7902}"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B2C98F9-1F9D-44CA-B789-06B2EAA4950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842F78E-286B-4C66-B998-EAFEF84C7902}" type="datetimeFigureOut">
              <a:rPr lang="en-US" smtClean="0"/>
              <a:t>8/18/2024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2C98F9-1F9D-44CA-B789-06B2EAA4950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2957532"/>
          </a:xfrm>
        </p:spPr>
        <p:txBody>
          <a:bodyPr/>
          <a:lstStyle/>
          <a:p>
            <a:r>
              <a:rPr lang="en-IN" dirty="0" smtClean="0"/>
              <a:t>Presentation on </a:t>
            </a:r>
            <a:br>
              <a:rPr lang="en-IN" dirty="0" smtClean="0"/>
            </a:br>
            <a:r>
              <a:rPr lang="en-IN" dirty="0" smtClean="0"/>
              <a:t>Loan EDA case study</a:t>
            </a:r>
            <a:endParaRPr lang="en-US" dirty="0"/>
          </a:p>
        </p:txBody>
      </p:sp>
      <p:sp>
        <p:nvSpPr>
          <p:cNvPr id="3" name="Subtitle 2"/>
          <p:cNvSpPr>
            <a:spLocks noGrp="1"/>
          </p:cNvSpPr>
          <p:nvPr>
            <p:ph type="subTitle" idx="1"/>
          </p:nvPr>
        </p:nvSpPr>
        <p:spPr>
          <a:xfrm>
            <a:off x="3786182" y="5429264"/>
            <a:ext cx="5214974" cy="1285884"/>
          </a:xfrm>
        </p:spPr>
        <p:txBody>
          <a:bodyPr/>
          <a:lstStyle/>
          <a:p>
            <a:r>
              <a:rPr lang="en-US" dirty="0"/>
              <a:t>Narendhra </a:t>
            </a:r>
            <a:r>
              <a:rPr lang="en-US" dirty="0" smtClean="0"/>
              <a:t>Nadh</a:t>
            </a:r>
          </a:p>
          <a:p>
            <a:r>
              <a:rPr lang="en-IN" dirty="0" smtClean="0"/>
              <a:t>Neerja Mudgal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71472" y="1240386"/>
            <a:ext cx="7818193" cy="56176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1041" y="1357298"/>
            <a:ext cx="8708677"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err="1" smtClean="0"/>
              <a:t>Bivariate</a:t>
            </a:r>
            <a:r>
              <a:rPr lang="en-IN" dirty="0" smtClean="0"/>
              <a:t> Analysis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99080" y="1935163"/>
            <a:ext cx="8145839"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85720" y="1000108"/>
            <a:ext cx="8501122" cy="5500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500034" y="1071546"/>
            <a:ext cx="8215370" cy="50817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38962"/>
          </a:xfrm>
        </p:spPr>
        <p:txBody>
          <a:bodyPr/>
          <a:lstStyle/>
          <a:p>
            <a:r>
              <a:rPr lang="en-IN" dirty="0" smtClean="0"/>
              <a:t>Segment Analysis</a:t>
            </a:r>
            <a:endParaRPr lang="en-US" dirty="0"/>
          </a:p>
        </p:txBody>
      </p:sp>
      <p:pic>
        <p:nvPicPr>
          <p:cNvPr id="8195" name="Picture 3"/>
          <p:cNvPicPr>
            <a:picLocks noChangeAspect="1" noChangeArrowheads="1"/>
          </p:cNvPicPr>
          <p:nvPr/>
        </p:nvPicPr>
        <p:blipFill>
          <a:blip r:embed="rId2"/>
          <a:srcRect/>
          <a:stretch>
            <a:fillRect/>
          </a:stretch>
        </p:blipFill>
        <p:spPr bwMode="auto">
          <a:xfrm>
            <a:off x="90854" y="2071678"/>
            <a:ext cx="8685159"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69494" y="928670"/>
            <a:ext cx="8774505"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1142984"/>
            <a:ext cx="8892509" cy="4572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Summary</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All </a:t>
            </a:r>
            <a:r>
              <a:rPr lang="en-US" dirty="0" smtClean="0"/>
              <a:t>the below variables were established in analysis of Application </a:t>
            </a:r>
            <a:r>
              <a:rPr lang="en-US" dirty="0" err="1" smtClean="0"/>
              <a:t>dataframe</a:t>
            </a:r>
            <a:r>
              <a:rPr lang="en-US" dirty="0" smtClean="0"/>
              <a:t> as leading to default. Checked these against the Approved loans which have defaults, and it proves to be </a:t>
            </a:r>
            <a:r>
              <a:rPr lang="en-US" dirty="0" smtClean="0"/>
              <a:t>correct.</a:t>
            </a:r>
            <a:endParaRPr lang="en-US" dirty="0" smtClean="0"/>
          </a:p>
          <a:p>
            <a:r>
              <a:rPr lang="en-US" dirty="0" smtClean="0"/>
              <a:t>The data given below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a:t>
            </a:r>
            <a:endParaRPr lang="en-US" dirty="0"/>
          </a:p>
        </p:txBody>
      </p:sp>
      <p:sp>
        <p:nvSpPr>
          <p:cNvPr id="3" name="Content Placeholder 2"/>
          <p:cNvSpPr>
            <a:spLocks noGrp="1"/>
          </p:cNvSpPr>
          <p:nvPr>
            <p:ph idx="1"/>
          </p:nvPr>
        </p:nvSpPr>
        <p:spPr/>
        <p:txBody>
          <a:bodyPr/>
          <a:lstStyle/>
          <a:p>
            <a:pPr>
              <a:buNone/>
            </a:pPr>
            <a:r>
              <a:rPr lang="en-US" dirty="0" smtClean="0"/>
              <a:t>	Loan risk analysis will help the company which specializes in lending various types of loans to urban customers. When the company receives a loan application, make a decision for loan approval based on the applicant's profile. Which control loss of business to the company and avoid financial losses of the company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an_image.png"/>
          <p:cNvPicPr>
            <a:picLocks noChangeAspect="1"/>
          </p:cNvPicPr>
          <p:nvPr/>
        </p:nvPicPr>
        <p:blipFill>
          <a:blip r:embed="rId2"/>
          <a:stretch>
            <a:fillRect/>
          </a:stretch>
        </p:blipFill>
        <p:spPr>
          <a:xfrm>
            <a:off x="0" y="1084253"/>
            <a:ext cx="9144000" cy="468949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of analysis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Data Understanding and Sourcing</a:t>
            </a:r>
          </a:p>
          <a:p>
            <a:pPr marL="514350" indent="-514350">
              <a:buAutoNum type="arabicPeriod"/>
            </a:pPr>
            <a:r>
              <a:rPr lang="en-US" dirty="0" smtClean="0"/>
              <a:t>Data Wrangling</a:t>
            </a:r>
          </a:p>
          <a:p>
            <a:pPr marL="514350" indent="-514350">
              <a:buAutoNum type="arabicPeriod"/>
            </a:pPr>
            <a:r>
              <a:rPr lang="en-US" dirty="0" smtClean="0"/>
              <a:t>Check </a:t>
            </a:r>
            <a:r>
              <a:rPr lang="en-US" dirty="0" smtClean="0"/>
              <a:t>for Data quality issue</a:t>
            </a:r>
            <a:endParaRPr lang="en-US" dirty="0" smtClean="0"/>
          </a:p>
          <a:p>
            <a:pPr marL="514350" indent="-514350">
              <a:buAutoNum type="arabicPeriod"/>
            </a:pPr>
            <a:r>
              <a:rPr lang="en-US" dirty="0" smtClean="0"/>
              <a:t>Data </a:t>
            </a:r>
            <a:r>
              <a:rPr lang="en-US" dirty="0" smtClean="0"/>
              <a:t>Visualization and a</a:t>
            </a:r>
            <a:r>
              <a:rPr lang="en-US" dirty="0" smtClean="0"/>
              <a:t>nalysis based on Univariate </a:t>
            </a:r>
            <a:r>
              <a:rPr lang="en-US" dirty="0" smtClean="0"/>
              <a:t>and Bivariate analysis and correlation</a:t>
            </a:r>
            <a:endParaRPr lang="en-US" dirty="0" smtClean="0"/>
          </a:p>
          <a:p>
            <a:pPr marL="514350" indent="-514350">
              <a:buAutoNum type="arabicPeriod"/>
            </a:pPr>
            <a:r>
              <a:rPr lang="en-US" dirty="0" smtClean="0"/>
              <a:t>Conclusion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785950"/>
          </a:xfrm>
        </p:spPr>
        <p:txBody>
          <a:bodyPr>
            <a:normAutofit/>
          </a:bodyPr>
          <a:lstStyle/>
          <a:p>
            <a:r>
              <a:rPr lang="en-US" sz="4000" dirty="0" smtClean="0"/>
              <a:t>Data </a:t>
            </a:r>
            <a:r>
              <a:rPr lang="en-US" sz="4000" dirty="0" smtClean="0"/>
              <a:t>Analysis </a:t>
            </a:r>
            <a:r>
              <a:rPr lang="en-US" sz="4000" dirty="0" smtClean="0"/>
              <a:t>in </a:t>
            </a:r>
            <a:r>
              <a:rPr lang="en-US" sz="4000" dirty="0" smtClean="0"/>
              <a:t>continuous </a:t>
            </a:r>
            <a:r>
              <a:rPr lang="en-US" sz="4000" dirty="0" smtClean="0"/>
              <a:t>application data</a:t>
            </a:r>
            <a:endParaRPr lang="en-US" sz="4000" dirty="0"/>
          </a:p>
        </p:txBody>
      </p:sp>
      <p:pic>
        <p:nvPicPr>
          <p:cNvPr id="5" name="Content Placeholder 4" descr="newplot.png"/>
          <p:cNvPicPr>
            <a:picLocks noGrp="1" noChangeAspect="1"/>
          </p:cNvPicPr>
          <p:nvPr>
            <p:ph idx="1"/>
          </p:nvPr>
        </p:nvPicPr>
        <p:blipFill>
          <a:blip r:embed="rId2"/>
          <a:stretch>
            <a:fillRect/>
          </a:stretch>
        </p:blipFill>
        <p:spPr>
          <a:xfrm>
            <a:off x="285720" y="1928802"/>
            <a:ext cx="4000528" cy="2222500"/>
          </a:xfrm>
        </p:spPr>
      </p:pic>
      <p:pic>
        <p:nvPicPr>
          <p:cNvPr id="6" name="Picture 5" descr="newplot (1).png"/>
          <p:cNvPicPr>
            <a:picLocks noChangeAspect="1"/>
          </p:cNvPicPr>
          <p:nvPr/>
        </p:nvPicPr>
        <p:blipFill>
          <a:blip r:embed="rId3"/>
          <a:stretch>
            <a:fillRect/>
          </a:stretch>
        </p:blipFill>
        <p:spPr>
          <a:xfrm>
            <a:off x="4214810" y="1857364"/>
            <a:ext cx="4762500" cy="2071702"/>
          </a:xfrm>
          <a:prstGeom prst="rect">
            <a:avLst/>
          </a:prstGeom>
        </p:spPr>
      </p:pic>
      <p:pic>
        <p:nvPicPr>
          <p:cNvPr id="8" name="Picture 7" descr="newplot (5).png"/>
          <p:cNvPicPr>
            <a:picLocks noChangeAspect="1"/>
          </p:cNvPicPr>
          <p:nvPr/>
        </p:nvPicPr>
        <p:blipFill>
          <a:blip r:embed="rId4"/>
          <a:stretch>
            <a:fillRect/>
          </a:stretch>
        </p:blipFill>
        <p:spPr>
          <a:xfrm>
            <a:off x="2214546" y="4143380"/>
            <a:ext cx="5643602" cy="22225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wplot (3).png"/>
          <p:cNvPicPr>
            <a:picLocks noChangeAspect="1"/>
          </p:cNvPicPr>
          <p:nvPr/>
        </p:nvPicPr>
        <p:blipFill>
          <a:blip r:embed="rId2"/>
          <a:stretch>
            <a:fillRect/>
          </a:stretch>
        </p:blipFill>
        <p:spPr>
          <a:xfrm>
            <a:off x="1785918" y="857232"/>
            <a:ext cx="4762500" cy="2222500"/>
          </a:xfrm>
          <a:prstGeom prst="rect">
            <a:avLst/>
          </a:prstGeom>
        </p:spPr>
      </p:pic>
      <p:pic>
        <p:nvPicPr>
          <p:cNvPr id="5" name="Picture 4" descr="newplot (4).png"/>
          <p:cNvPicPr>
            <a:picLocks noChangeAspect="1"/>
          </p:cNvPicPr>
          <p:nvPr/>
        </p:nvPicPr>
        <p:blipFill>
          <a:blip r:embed="rId3"/>
          <a:stretch>
            <a:fillRect/>
          </a:stretch>
        </p:blipFill>
        <p:spPr>
          <a:xfrm>
            <a:off x="1928794" y="3714752"/>
            <a:ext cx="4762500" cy="2222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928670"/>
            <a:ext cx="8501122" cy="5909310"/>
          </a:xfrm>
          <a:prstGeom prst="rect">
            <a:avLst/>
          </a:prstGeom>
        </p:spPr>
        <p:txBody>
          <a:bodyPr wrap="square">
            <a:spAutoFit/>
          </a:bodyPr>
          <a:lstStyle/>
          <a:p>
            <a:pPr fontAlgn="base"/>
            <a:r>
              <a:rPr lang="en-US" b="1" dirty="0"/>
              <a:t>Univariate Analysis</a:t>
            </a:r>
          </a:p>
          <a:p>
            <a:pPr fontAlgn="base"/>
            <a:r>
              <a:rPr lang="en-US" dirty="0"/>
              <a:t>Univariate Analysis is a type of data visualization where we visualize only a single variable at a time. Univariate Analysis helps us to analyze the distribution of the variable present in the data so that we can perform further analysis. </a:t>
            </a:r>
            <a:endParaRPr lang="en-US" dirty="0" smtClean="0"/>
          </a:p>
          <a:p>
            <a:pPr fontAlgn="base"/>
            <a:endParaRPr lang="en-IN" dirty="0"/>
          </a:p>
          <a:p>
            <a:pPr fontAlgn="base"/>
            <a:endParaRPr lang="en-IN" dirty="0" smtClean="0"/>
          </a:p>
          <a:p>
            <a:pPr fontAlgn="base"/>
            <a:r>
              <a:rPr lang="en-US" b="1" dirty="0"/>
              <a:t>Bivariate analysis</a:t>
            </a:r>
          </a:p>
          <a:p>
            <a:pPr fontAlgn="base"/>
            <a:r>
              <a:rPr lang="en-US" dirty="0"/>
              <a:t>Bivariate analysis is the simultaneous analysis of two variables. It explores the concept of the relationship between two variable whether there exists an association and the strength of this association or whether there are differences between two variables and the significance of these differences.</a:t>
            </a:r>
          </a:p>
          <a:p>
            <a:pPr fontAlgn="base"/>
            <a:r>
              <a:rPr lang="en-US" dirty="0"/>
              <a:t>The main three types we will see here are:</a:t>
            </a:r>
          </a:p>
          <a:p>
            <a:pPr fontAlgn="base"/>
            <a:r>
              <a:rPr lang="en-US" i="1" dirty="0"/>
              <a:t>Categorical v/s Numerical </a:t>
            </a:r>
            <a:endParaRPr lang="en-US" dirty="0"/>
          </a:p>
          <a:p>
            <a:pPr fontAlgn="base"/>
            <a:r>
              <a:rPr lang="en-US" i="1" dirty="0"/>
              <a:t>Numerical V/s Numerical</a:t>
            </a:r>
            <a:endParaRPr lang="en-US" dirty="0"/>
          </a:p>
          <a:p>
            <a:pPr fontAlgn="base"/>
            <a:r>
              <a:rPr lang="en-US" i="1" dirty="0"/>
              <a:t>Categorical V/s Categorical </a:t>
            </a:r>
            <a:r>
              <a:rPr lang="en-US" i="1" dirty="0" smtClean="0"/>
              <a:t>data</a:t>
            </a:r>
          </a:p>
          <a:p>
            <a:pPr fontAlgn="base"/>
            <a:endParaRPr lang="en-IN" i="1" dirty="0"/>
          </a:p>
          <a:p>
            <a:pPr fontAlgn="base"/>
            <a:r>
              <a:rPr lang="en-US" b="1" dirty="0"/>
              <a:t>Segmented univariate </a:t>
            </a:r>
            <a:endParaRPr lang="en-US" b="1" dirty="0" smtClean="0"/>
          </a:p>
          <a:p>
            <a:pPr fontAlgn="base"/>
            <a:r>
              <a:rPr lang="en-US" dirty="0"/>
              <a:t>A</a:t>
            </a:r>
            <a:r>
              <a:rPr lang="en-US" dirty="0" smtClean="0"/>
              <a:t>nalysis</a:t>
            </a:r>
            <a:r>
              <a:rPr lang="en-US" dirty="0"/>
              <a:t> can help to identify differences and similarities within the data across different segments, and can provide insights into the factors that drive customer behavior or product performance.</a:t>
            </a:r>
          </a:p>
          <a:p>
            <a:pPr fontAlgn="base"/>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285884"/>
          </a:xfrm>
        </p:spPr>
        <p:txBody>
          <a:bodyPr>
            <a:normAutofit fontScale="90000"/>
          </a:bodyPr>
          <a:lstStyle/>
          <a:p>
            <a:r>
              <a:rPr lang="en-US" sz="4000" b="1" dirty="0" smtClean="0"/>
              <a:t>Univariate Analysis</a:t>
            </a:r>
            <a:r>
              <a:rPr lang="en-US" b="1" dirty="0" smtClean="0"/>
              <a:t/>
            </a:r>
            <a:br>
              <a:rPr lang="en-US" b="1"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000109"/>
            <a:ext cx="8229600" cy="4957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28596" y="1285860"/>
            <a:ext cx="8429684" cy="44933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TotalTime>
  <Words>134</Words>
  <Application>Microsoft Office PowerPoint</Application>
  <PresentationFormat>On-screen Show (4:3)</PresentationFormat>
  <Paragraphs>32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Presentation on  Loan EDA case study</vt:lpstr>
      <vt:lpstr>Purpose</vt:lpstr>
      <vt:lpstr>Slide 3</vt:lpstr>
      <vt:lpstr>Steps of analysis</vt:lpstr>
      <vt:lpstr>Data Analysis in continuous application data</vt:lpstr>
      <vt:lpstr>Slide 6</vt:lpstr>
      <vt:lpstr>Slide 7</vt:lpstr>
      <vt:lpstr>Univariate Analysis </vt:lpstr>
      <vt:lpstr>Slide 9</vt:lpstr>
      <vt:lpstr>Slide 10</vt:lpstr>
      <vt:lpstr>Slide 11</vt:lpstr>
      <vt:lpstr>Bivariate Analysis</vt:lpstr>
      <vt:lpstr>Slide 13</vt:lpstr>
      <vt:lpstr>Slide 14</vt:lpstr>
      <vt:lpstr>Segment Analysis</vt:lpstr>
      <vt:lpstr>Slide 16</vt:lpstr>
      <vt:lpstr>Slide 17</vt:lpstr>
      <vt:lpstr>Case 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Nitesh</dc:creator>
  <cp:lastModifiedBy>Nitesh</cp:lastModifiedBy>
  <cp:revision>32</cp:revision>
  <dcterms:created xsi:type="dcterms:W3CDTF">2024-08-18T17:31:02Z</dcterms:created>
  <dcterms:modified xsi:type="dcterms:W3CDTF">2024-08-18T19:01:53Z</dcterms:modified>
</cp:coreProperties>
</file>