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4416-E082-49E0-B0DE-E68BBBCF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25451-B802-4515-98F2-4CC09182D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8C6D8-C326-400F-ADAB-8FA84398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CA88-9362-46A5-8F5C-1CC2D443D676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EBF26-E33C-4BBC-AE5B-22B195FE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613B9-41ED-4E2B-89D2-0B00B950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BFD4-1FA2-4F4E-8033-087370BD6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15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50F1C-9C93-4E2F-A42D-1B84037B6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274B8-BB47-4C30-8B5D-F3C796926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84B2F-5EA2-4DFD-958E-8AA322FE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CA88-9362-46A5-8F5C-1CC2D443D676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D0818-838A-4773-8803-E0BE397F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FCF76-30E7-41A7-8B70-C2500830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BFD4-1FA2-4F4E-8033-087370BD6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80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109E1-09DD-4764-9417-E6E55E152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AE498-C994-411A-8EDE-B84883945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9F038-598E-4188-8D6A-39E37B8E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CA88-9362-46A5-8F5C-1CC2D443D676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7D16B-D1DD-4CB2-B238-53FEAE41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2236-1F1F-4556-84B8-4D9D23A3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BFD4-1FA2-4F4E-8033-087370BD6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27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9DB1-B7B7-4DAD-8A65-CAAFAF00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E7C0D-C465-4037-B319-D058997E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85DFE-0741-401D-A5C3-59E282BB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CA88-9362-46A5-8F5C-1CC2D443D676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28397-AB5A-4AFC-BB01-1189C19E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08F36-F9A2-49B8-A4F7-3D5083CA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BFD4-1FA2-4F4E-8033-087370BD6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79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F318-B228-4F24-9948-D3B47EC4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D81D2-6E4B-40BA-871D-44B90614C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7ACB9-1CD8-49F8-B924-E897226E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CA88-9362-46A5-8F5C-1CC2D443D676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0B942-B32D-48D6-9F5E-D1773D30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84628-656C-47D2-9B59-C157FFF9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BFD4-1FA2-4F4E-8033-087370BD6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14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8C5B5-CECF-462F-9974-8D6BEA93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D6093-5724-480D-83B2-BB09E1138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FAEAB-574F-4BF4-B71D-A2B2EB0FC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1F244-7B7F-499C-9982-62160AB3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CA88-9362-46A5-8F5C-1CC2D443D676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F0B1B-C927-4F04-8CDA-7F1ABF97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A91FC-6CD5-4476-B721-B7DC36C3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BFD4-1FA2-4F4E-8033-087370BD6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43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BA80-E29B-42F2-A6EB-451FD7CC9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4BCB7-F45C-4017-A134-1E1AE0C4B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54B6C-DAC4-4D8D-B4D5-987B2081F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5730D-B050-4FDB-A249-3ED5CFF20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D0C22-45A4-4E9C-B963-F520339C9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45ED1-D428-4BA3-96A2-A0FDC479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CA88-9362-46A5-8F5C-1CC2D443D676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D6F94-12D5-46AD-8F97-623E162B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C8302-C699-446F-ABDC-904897DF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BFD4-1FA2-4F4E-8033-087370BD6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40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D371-E95E-4DBC-B68B-3277E2F98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43C7A-2155-499C-8ECD-A0F5AE57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CA88-9362-46A5-8F5C-1CC2D443D676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5505E-365F-4217-B8F6-F7B2784E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7EA39-EED4-4E33-AE8C-D8C1FED8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BFD4-1FA2-4F4E-8033-087370BD6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50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54324-2021-4B54-978F-1A006059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CA88-9362-46A5-8F5C-1CC2D443D676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545CA1-923D-40C8-BE46-12B34EE5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DC646-6E7B-484C-B0CB-A676B96C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BFD4-1FA2-4F4E-8033-087370BD6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68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296F-4293-4494-A735-11A2F9EA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2ACE-88AC-435F-975A-888F7097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0BF9B-B976-4EE3-84B1-8DDE88358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20248-257C-456F-99D7-B5FFF85D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CA88-9362-46A5-8F5C-1CC2D443D676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099D9-EFDB-435B-979B-D13234AC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29E76-2F97-42D4-A59E-FAB2B682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BFD4-1FA2-4F4E-8033-087370BD6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08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8232-A50F-4997-AE0E-E8F26BE0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C93D3-6650-41C4-8B74-3C4E83385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3D1CC-8953-4F8B-B346-CACA13C2C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3B439-92EF-4D6A-BB99-08D8EB39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CA88-9362-46A5-8F5C-1CC2D443D676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C22EC-3275-4B8C-B8FF-2EFCE905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E3D01-BE3C-466D-A9DA-A79B23E8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BFD4-1FA2-4F4E-8033-087370BD6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36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2DC5C-B564-4D5E-B6CE-5374D6152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BB22E-E1B7-4E03-B848-845ED95ED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BF680-6B49-4F51-994D-A39DDC4D5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FCA88-9362-46A5-8F5C-1CC2D443D676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48A48-1FA0-459A-A60A-EAD534F64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E4075-1477-4A3E-BBB2-B6071110D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2BFD4-1FA2-4F4E-8033-087370BD6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22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C9C6-E3F2-4755-BFD8-6F4C3A7C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Objective</a:t>
            </a:r>
            <a:br>
              <a:rPr lang="en-US" sz="4000" dirty="0">
                <a:solidFill>
                  <a:srgbClr val="002060"/>
                </a:solidFill>
              </a:rPr>
            </a:br>
            <a:endParaRPr lang="en-IN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AD6FC-C8A5-4CB7-B1E2-5242C2A01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294098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As a DevOps Engineer I want to set up Configuration Management System using Ansible. I have Two Target Machine and One Ansible Control node. </a:t>
            </a:r>
          </a:p>
          <a:p>
            <a:pPr marL="0" indent="0">
              <a:buNone/>
            </a:pP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I want to setup SSH between Ansible Control node with that of Target Node</a:t>
            </a:r>
            <a:br>
              <a:rPr lang="en-US" dirty="0">
                <a:solidFill>
                  <a:srgbClr val="002060"/>
                </a:solidFill>
              </a:rPr>
            </a:b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83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24F8B807-6063-440C-89D0-CA8A33209079}"/>
              </a:ext>
            </a:extLst>
          </p:cNvPr>
          <p:cNvGrpSpPr/>
          <p:nvPr/>
        </p:nvGrpSpPr>
        <p:grpSpPr>
          <a:xfrm>
            <a:off x="1202634" y="665162"/>
            <a:ext cx="10516871" cy="4752763"/>
            <a:chOff x="1202634" y="665162"/>
            <a:chExt cx="10516871" cy="4752763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D0FF092-C82E-43D1-9FFC-1A288562986C}"/>
                </a:ext>
              </a:extLst>
            </p:cNvPr>
            <p:cNvGrpSpPr/>
            <p:nvPr/>
          </p:nvGrpSpPr>
          <p:grpSpPr>
            <a:xfrm>
              <a:off x="1202634" y="665162"/>
              <a:ext cx="10288781" cy="4752763"/>
              <a:chOff x="1202634" y="665162"/>
              <a:chExt cx="10288781" cy="475276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6284B5-1715-4BA9-BE85-D30F4C69EF9E}"/>
                  </a:ext>
                </a:extLst>
              </p:cNvPr>
              <p:cNvSpPr/>
              <p:nvPr/>
            </p:nvSpPr>
            <p:spPr>
              <a:xfrm>
                <a:off x="1202634" y="1801132"/>
                <a:ext cx="2912166" cy="13219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Ansible-Control-Node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6AE9F3E-54AE-4C66-B4BD-35DD2E3D4D99}"/>
                  </a:ext>
                </a:extLst>
              </p:cNvPr>
              <p:cNvCxnSpPr>
                <a:stCxn id="4" idx="3"/>
                <a:endCxn id="5" idx="1"/>
              </p:cNvCxnSpPr>
              <p:nvPr/>
            </p:nvCxnSpPr>
            <p:spPr>
              <a:xfrm flipV="1">
                <a:off x="4114800" y="1324635"/>
                <a:ext cx="2151111" cy="1137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2D7A0A-BA16-4A5C-86EF-B6F441733B51}"/>
                  </a:ext>
                </a:extLst>
              </p:cNvPr>
              <p:cNvCxnSpPr>
                <a:cxnSpLocks/>
                <a:stCxn id="4" idx="3"/>
                <a:endCxn id="37" idx="1"/>
              </p:cNvCxnSpPr>
              <p:nvPr/>
            </p:nvCxnSpPr>
            <p:spPr>
              <a:xfrm>
                <a:off x="4114800" y="2462085"/>
                <a:ext cx="2151111" cy="15496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AD6B761-415B-4230-860B-EB3F3AA602B7}"/>
                  </a:ext>
                </a:extLst>
              </p:cNvPr>
              <p:cNvGrpSpPr/>
              <p:nvPr/>
            </p:nvGrpSpPr>
            <p:grpSpPr>
              <a:xfrm>
                <a:off x="1334499" y="3299950"/>
                <a:ext cx="2780301" cy="1209015"/>
                <a:chOff x="1202634" y="2975359"/>
                <a:chExt cx="2757609" cy="1199147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07488862-6909-4ED5-9039-C0162F1C5A29}"/>
                    </a:ext>
                  </a:extLst>
                </p:cNvPr>
                <p:cNvGrpSpPr/>
                <p:nvPr/>
              </p:nvGrpSpPr>
              <p:grpSpPr>
                <a:xfrm>
                  <a:off x="1202634" y="3011154"/>
                  <a:ext cx="1240211" cy="1163352"/>
                  <a:chOff x="1049378" y="3171111"/>
                  <a:chExt cx="1240211" cy="1163352"/>
                </a:xfrm>
                <a:solidFill>
                  <a:srgbClr val="4472C4"/>
                </a:solidFill>
              </p:grpSpPr>
              <p:pic>
                <p:nvPicPr>
                  <p:cNvPr id="12" name="Graphic 11">
                    <a:extLst>
                      <a:ext uri="{FF2B5EF4-FFF2-40B4-BE49-F238E27FC236}">
                        <a16:creationId xmlns:a16="http://schemas.microsoft.com/office/drawing/2014/main" id="{B4A24F40-466C-4380-BCF5-8218F0EF69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33861" y="3171111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5B2C262-EFEA-45B3-9EA9-5DAD067B00CA}"/>
                      </a:ext>
                    </a:extLst>
                  </p:cNvPr>
                  <p:cNvSpPr txBox="1"/>
                  <p:nvPr/>
                </p:nvSpPr>
                <p:spPr>
                  <a:xfrm>
                    <a:off x="1049378" y="3965131"/>
                    <a:ext cx="1240211" cy="369332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Private-Key</a:t>
                    </a:r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2070EEB1-0C63-4FE7-AABF-E28889A70627}"/>
                    </a:ext>
                  </a:extLst>
                </p:cNvPr>
                <p:cNvGrpSpPr/>
                <p:nvPr/>
              </p:nvGrpSpPr>
              <p:grpSpPr>
                <a:xfrm>
                  <a:off x="2804990" y="2975359"/>
                  <a:ext cx="1155253" cy="1199147"/>
                  <a:chOff x="2804990" y="2975359"/>
                  <a:chExt cx="1155253" cy="1199147"/>
                </a:xfrm>
              </p:grpSpPr>
              <p:pic>
                <p:nvPicPr>
                  <p:cNvPr id="14" name="Graphic 13" descr="Bus">
                    <a:extLst>
                      <a:ext uri="{FF2B5EF4-FFF2-40B4-BE49-F238E27FC236}">
                        <a16:creationId xmlns:a16="http://schemas.microsoft.com/office/drawing/2014/main" id="{65F56E1E-37CB-41EC-9DE2-AE03E72E51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25417" y="2975359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05DE4EAE-EBE0-4815-AB92-62AC589375CC}"/>
                      </a:ext>
                    </a:extLst>
                  </p:cNvPr>
                  <p:cNvSpPr txBox="1"/>
                  <p:nvPr/>
                </p:nvSpPr>
                <p:spPr>
                  <a:xfrm>
                    <a:off x="2804990" y="3805174"/>
                    <a:ext cx="1155253" cy="369332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Public-Key</a:t>
                    </a:r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39711D0-DF6F-4193-A30E-9937157DC925}"/>
                  </a:ext>
                </a:extLst>
              </p:cNvPr>
              <p:cNvGrpSpPr/>
              <p:nvPr/>
            </p:nvGrpSpPr>
            <p:grpSpPr>
              <a:xfrm>
                <a:off x="6265911" y="788504"/>
                <a:ext cx="2362200" cy="1942299"/>
                <a:chOff x="6940826" y="788504"/>
                <a:chExt cx="2362200" cy="1942299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FEC7C74-AE87-4301-9A85-4900DFFA576A}"/>
                    </a:ext>
                  </a:extLst>
                </p:cNvPr>
                <p:cNvSpPr/>
                <p:nvPr/>
              </p:nvSpPr>
              <p:spPr>
                <a:xfrm>
                  <a:off x="6940826" y="788504"/>
                  <a:ext cx="2362200" cy="1072262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>
                      <a:solidFill>
                        <a:schemeClr val="bg1"/>
                      </a:solidFill>
                    </a:rPr>
                    <a:t>Target-Node-1</a:t>
                  </a:r>
                </a:p>
              </p:txBody>
            </p: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C498C99D-3E11-4E35-B6CD-798BDA4BD32C}"/>
                    </a:ext>
                  </a:extLst>
                </p:cNvPr>
                <p:cNvGrpSpPr/>
                <p:nvPr/>
              </p:nvGrpSpPr>
              <p:grpSpPr>
                <a:xfrm>
                  <a:off x="7087610" y="1811072"/>
                  <a:ext cx="2071266" cy="919731"/>
                  <a:chOff x="1202634" y="2975359"/>
                  <a:chExt cx="2674159" cy="1187441"/>
                </a:xfrm>
                <a:grpFill/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A1129548-A3C9-43B7-9B7E-67CA8D5D0784}"/>
                      </a:ext>
                    </a:extLst>
                  </p:cNvPr>
                  <p:cNvGrpSpPr/>
                  <p:nvPr/>
                </p:nvGrpSpPr>
                <p:grpSpPr>
                  <a:xfrm>
                    <a:off x="1202634" y="3011154"/>
                    <a:ext cx="1145646" cy="1151646"/>
                    <a:chOff x="1049378" y="3171111"/>
                    <a:chExt cx="1145646" cy="1151646"/>
                  </a:xfrm>
                  <a:grpFill/>
                </p:grpSpPr>
                <p:pic>
                  <p:nvPicPr>
                    <p:cNvPr id="25" name="Graphic 24">
                      <a:extLst>
                        <a:ext uri="{FF2B5EF4-FFF2-40B4-BE49-F238E27FC236}">
                          <a16:creationId xmlns:a16="http://schemas.microsoft.com/office/drawing/2014/main" id="{1B26DFD6-6A30-4255-975D-09878B11D82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33861" y="3171111"/>
                      <a:ext cx="914400" cy="914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41A2946E-370F-499F-A1F0-2C007A095A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49378" y="3965131"/>
                      <a:ext cx="1145646" cy="35762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2">
                          <a:lumMod val="75000"/>
                        </a:schemeClr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Private-Key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EE7F5618-0CE2-4858-87CD-3B47112161FB}"/>
                      </a:ext>
                    </a:extLst>
                  </p:cNvPr>
                  <p:cNvGrpSpPr/>
                  <p:nvPr/>
                </p:nvGrpSpPr>
                <p:grpSpPr>
                  <a:xfrm>
                    <a:off x="2804990" y="2975359"/>
                    <a:ext cx="1071803" cy="1187441"/>
                    <a:chOff x="2804990" y="2975359"/>
                    <a:chExt cx="1071803" cy="1187441"/>
                  </a:xfrm>
                  <a:grpFill/>
                </p:grpSpPr>
                <p:pic>
                  <p:nvPicPr>
                    <p:cNvPr id="23" name="Graphic 22" descr="Bus">
                      <a:extLst>
                        <a:ext uri="{FF2B5EF4-FFF2-40B4-BE49-F238E27FC236}">
                          <a16:creationId xmlns:a16="http://schemas.microsoft.com/office/drawing/2014/main" id="{C08B3DA0-B7E3-4BE8-B777-27D6064A1AF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925417" y="2975359"/>
                      <a:ext cx="914400" cy="914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19B3641A-349E-4881-A373-3AEC560BFE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04990" y="3805174"/>
                      <a:ext cx="1071803" cy="35762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2">
                          <a:lumMod val="75000"/>
                        </a:schemeClr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Public-Key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74BD999-81F4-43BD-85C9-C67AD6AC5451}"/>
                  </a:ext>
                </a:extLst>
              </p:cNvPr>
              <p:cNvGrpSpPr/>
              <p:nvPr/>
            </p:nvGrpSpPr>
            <p:grpSpPr>
              <a:xfrm>
                <a:off x="6265911" y="3475626"/>
                <a:ext cx="2362200" cy="1942299"/>
                <a:chOff x="6940826" y="788504"/>
                <a:chExt cx="2362200" cy="1942299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486BB62-DB1D-4871-A4F6-C13AAFEDC96B}"/>
                    </a:ext>
                  </a:extLst>
                </p:cNvPr>
                <p:cNvSpPr/>
                <p:nvPr/>
              </p:nvSpPr>
              <p:spPr>
                <a:xfrm>
                  <a:off x="6940826" y="788504"/>
                  <a:ext cx="2362200" cy="1072262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>
                      <a:solidFill>
                        <a:schemeClr val="bg1"/>
                      </a:solidFill>
                    </a:rPr>
                    <a:t>Target-Node-2</a:t>
                  </a:r>
                </a:p>
              </p:txBody>
            </p: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DE8D06EA-5EC7-4929-93CA-1C04110D85A4}"/>
                    </a:ext>
                  </a:extLst>
                </p:cNvPr>
                <p:cNvGrpSpPr/>
                <p:nvPr/>
              </p:nvGrpSpPr>
              <p:grpSpPr>
                <a:xfrm>
                  <a:off x="7087610" y="1811072"/>
                  <a:ext cx="2071266" cy="919731"/>
                  <a:chOff x="1202634" y="2975359"/>
                  <a:chExt cx="2674159" cy="1187441"/>
                </a:xfrm>
                <a:grpFill/>
              </p:grpSpPr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BC64E885-6796-41C6-A7AF-2C579B271EB3}"/>
                      </a:ext>
                    </a:extLst>
                  </p:cNvPr>
                  <p:cNvGrpSpPr/>
                  <p:nvPr/>
                </p:nvGrpSpPr>
                <p:grpSpPr>
                  <a:xfrm>
                    <a:off x="1202634" y="3011154"/>
                    <a:ext cx="1145646" cy="1151646"/>
                    <a:chOff x="1049378" y="3171111"/>
                    <a:chExt cx="1145646" cy="1151646"/>
                  </a:xfrm>
                  <a:grpFill/>
                </p:grpSpPr>
                <p:pic>
                  <p:nvPicPr>
                    <p:cNvPr id="43" name="Graphic 42">
                      <a:extLst>
                        <a:ext uri="{FF2B5EF4-FFF2-40B4-BE49-F238E27FC236}">
                          <a16:creationId xmlns:a16="http://schemas.microsoft.com/office/drawing/2014/main" id="{55C3F172-B489-4ABA-9343-351039B535E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33861" y="3171111"/>
                      <a:ext cx="914400" cy="914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68122529-4E2B-494E-A5D6-1A3E29E4CF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49378" y="3965131"/>
                      <a:ext cx="1145646" cy="35762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Private-Key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559FEB53-6DF1-4BA3-BB7A-B0BBB4853D37}"/>
                      </a:ext>
                    </a:extLst>
                  </p:cNvPr>
                  <p:cNvGrpSpPr/>
                  <p:nvPr/>
                </p:nvGrpSpPr>
                <p:grpSpPr>
                  <a:xfrm>
                    <a:off x="2804990" y="2975359"/>
                    <a:ext cx="1071803" cy="1187441"/>
                    <a:chOff x="2804990" y="2975359"/>
                    <a:chExt cx="1071803" cy="1187441"/>
                  </a:xfrm>
                  <a:grpFill/>
                </p:grpSpPr>
                <p:pic>
                  <p:nvPicPr>
                    <p:cNvPr id="41" name="Graphic 40" descr="Bus">
                      <a:extLst>
                        <a:ext uri="{FF2B5EF4-FFF2-40B4-BE49-F238E27FC236}">
                          <a16:creationId xmlns:a16="http://schemas.microsoft.com/office/drawing/2014/main" id="{39650F93-3076-4C93-8A1C-6DB15E0C28C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925417" y="2975359"/>
                      <a:ext cx="914400" cy="914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C3B245D9-54AE-446D-8AD6-BC53BC24FF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04990" y="3805174"/>
                      <a:ext cx="1071803" cy="35762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Public-Key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D26337D-EF1C-4407-AF44-3EB5BB5F209A}"/>
                  </a:ext>
                </a:extLst>
              </p:cNvPr>
              <p:cNvSpPr/>
              <p:nvPr/>
            </p:nvSpPr>
            <p:spPr>
              <a:xfrm>
                <a:off x="4293704" y="1811071"/>
                <a:ext cx="5277679" cy="1995615"/>
              </a:xfrm>
              <a:custGeom>
                <a:avLst/>
                <a:gdLst>
                  <a:gd name="connsiteX0" fmla="*/ 0 w 6202018"/>
                  <a:gd name="connsiteY0" fmla="*/ 1978198 h 1978198"/>
                  <a:gd name="connsiteX1" fmla="*/ 49696 w 6202018"/>
                  <a:gd name="connsiteY1" fmla="*/ 1938441 h 1978198"/>
                  <a:gd name="connsiteX2" fmla="*/ 99392 w 6202018"/>
                  <a:gd name="connsiteY2" fmla="*/ 1888746 h 1978198"/>
                  <a:gd name="connsiteX3" fmla="*/ 149087 w 6202018"/>
                  <a:gd name="connsiteY3" fmla="*/ 1878807 h 1978198"/>
                  <a:gd name="connsiteX4" fmla="*/ 367748 w 6202018"/>
                  <a:gd name="connsiteY4" fmla="*/ 1819172 h 1978198"/>
                  <a:gd name="connsiteX5" fmla="*/ 487018 w 6202018"/>
                  <a:gd name="connsiteY5" fmla="*/ 1789354 h 1978198"/>
                  <a:gd name="connsiteX6" fmla="*/ 526774 w 6202018"/>
                  <a:gd name="connsiteY6" fmla="*/ 1769476 h 1978198"/>
                  <a:gd name="connsiteX7" fmla="*/ 606287 w 6202018"/>
                  <a:gd name="connsiteY7" fmla="*/ 1749598 h 1978198"/>
                  <a:gd name="connsiteX8" fmla="*/ 705679 w 6202018"/>
                  <a:gd name="connsiteY8" fmla="*/ 1719781 h 1978198"/>
                  <a:gd name="connsiteX9" fmla="*/ 805070 w 6202018"/>
                  <a:gd name="connsiteY9" fmla="*/ 1680024 h 1978198"/>
                  <a:gd name="connsiteX10" fmla="*/ 834887 w 6202018"/>
                  <a:gd name="connsiteY10" fmla="*/ 1670085 h 1978198"/>
                  <a:gd name="connsiteX11" fmla="*/ 983974 w 6202018"/>
                  <a:gd name="connsiteY11" fmla="*/ 1630328 h 1978198"/>
                  <a:gd name="connsiteX12" fmla="*/ 1093305 w 6202018"/>
                  <a:gd name="connsiteY12" fmla="*/ 1590572 h 1978198"/>
                  <a:gd name="connsiteX13" fmla="*/ 1123122 w 6202018"/>
                  <a:gd name="connsiteY13" fmla="*/ 1580633 h 1978198"/>
                  <a:gd name="connsiteX14" fmla="*/ 1272209 w 6202018"/>
                  <a:gd name="connsiteY14" fmla="*/ 1540876 h 1978198"/>
                  <a:gd name="connsiteX15" fmla="*/ 1371600 w 6202018"/>
                  <a:gd name="connsiteY15" fmla="*/ 1501120 h 1978198"/>
                  <a:gd name="connsiteX16" fmla="*/ 1431235 w 6202018"/>
                  <a:gd name="connsiteY16" fmla="*/ 1491181 h 1978198"/>
                  <a:gd name="connsiteX17" fmla="*/ 1560444 w 6202018"/>
                  <a:gd name="connsiteY17" fmla="*/ 1461363 h 1978198"/>
                  <a:gd name="connsiteX18" fmla="*/ 1610139 w 6202018"/>
                  <a:gd name="connsiteY18" fmla="*/ 1451424 h 1978198"/>
                  <a:gd name="connsiteX19" fmla="*/ 1679713 w 6202018"/>
                  <a:gd name="connsiteY19" fmla="*/ 1431546 h 1978198"/>
                  <a:gd name="connsiteX20" fmla="*/ 1719470 w 6202018"/>
                  <a:gd name="connsiteY20" fmla="*/ 1421607 h 1978198"/>
                  <a:gd name="connsiteX21" fmla="*/ 1789044 w 6202018"/>
                  <a:gd name="connsiteY21" fmla="*/ 1391789 h 1978198"/>
                  <a:gd name="connsiteX22" fmla="*/ 1838739 w 6202018"/>
                  <a:gd name="connsiteY22" fmla="*/ 1381850 h 1978198"/>
                  <a:gd name="connsiteX23" fmla="*/ 1987826 w 6202018"/>
                  <a:gd name="connsiteY23" fmla="*/ 1361972 h 1978198"/>
                  <a:gd name="connsiteX24" fmla="*/ 2027583 w 6202018"/>
                  <a:gd name="connsiteY24" fmla="*/ 1352033 h 1978198"/>
                  <a:gd name="connsiteX25" fmla="*/ 2097157 w 6202018"/>
                  <a:gd name="connsiteY25" fmla="*/ 1332154 h 1978198"/>
                  <a:gd name="connsiteX26" fmla="*/ 2325757 w 6202018"/>
                  <a:gd name="connsiteY26" fmla="*/ 1312276 h 1978198"/>
                  <a:gd name="connsiteX27" fmla="*/ 2584174 w 6202018"/>
                  <a:gd name="connsiteY27" fmla="*/ 1272520 h 1978198"/>
                  <a:gd name="connsiteX28" fmla="*/ 2633870 w 6202018"/>
                  <a:gd name="connsiteY28" fmla="*/ 1262581 h 1978198"/>
                  <a:gd name="connsiteX29" fmla="*/ 2892287 w 6202018"/>
                  <a:gd name="connsiteY29" fmla="*/ 1252641 h 1978198"/>
                  <a:gd name="connsiteX30" fmla="*/ 2971800 w 6202018"/>
                  <a:gd name="connsiteY30" fmla="*/ 1242702 h 1978198"/>
                  <a:gd name="connsiteX31" fmla="*/ 3001618 w 6202018"/>
                  <a:gd name="connsiteY31" fmla="*/ 1222824 h 1978198"/>
                  <a:gd name="connsiteX32" fmla="*/ 3031435 w 6202018"/>
                  <a:gd name="connsiteY32" fmla="*/ 1232763 h 1978198"/>
                  <a:gd name="connsiteX33" fmla="*/ 3170583 w 6202018"/>
                  <a:gd name="connsiteY33" fmla="*/ 1242702 h 1978198"/>
                  <a:gd name="connsiteX34" fmla="*/ 4323522 w 6202018"/>
                  <a:gd name="connsiteY34" fmla="*/ 1262581 h 1978198"/>
                  <a:gd name="connsiteX35" fmla="*/ 4701209 w 6202018"/>
                  <a:gd name="connsiteY35" fmla="*/ 1252641 h 1978198"/>
                  <a:gd name="connsiteX36" fmla="*/ 4731026 w 6202018"/>
                  <a:gd name="connsiteY36" fmla="*/ 1242702 h 1978198"/>
                  <a:gd name="connsiteX37" fmla="*/ 4909931 w 6202018"/>
                  <a:gd name="connsiteY37" fmla="*/ 1212885 h 1978198"/>
                  <a:gd name="connsiteX38" fmla="*/ 5118653 w 6202018"/>
                  <a:gd name="connsiteY38" fmla="*/ 1153250 h 1978198"/>
                  <a:gd name="connsiteX39" fmla="*/ 5158409 w 6202018"/>
                  <a:gd name="connsiteY39" fmla="*/ 1143311 h 1978198"/>
                  <a:gd name="connsiteX40" fmla="*/ 5257800 w 6202018"/>
                  <a:gd name="connsiteY40" fmla="*/ 1103554 h 1978198"/>
                  <a:gd name="connsiteX41" fmla="*/ 5287618 w 6202018"/>
                  <a:gd name="connsiteY41" fmla="*/ 1093615 h 1978198"/>
                  <a:gd name="connsiteX42" fmla="*/ 5406887 w 6202018"/>
                  <a:gd name="connsiteY42" fmla="*/ 1033981 h 1978198"/>
                  <a:gd name="connsiteX43" fmla="*/ 5536096 w 6202018"/>
                  <a:gd name="connsiteY43" fmla="*/ 904772 h 1978198"/>
                  <a:gd name="connsiteX44" fmla="*/ 5615609 w 6202018"/>
                  <a:gd name="connsiteY44" fmla="*/ 815320 h 1978198"/>
                  <a:gd name="connsiteX45" fmla="*/ 5645426 w 6202018"/>
                  <a:gd name="connsiteY45" fmla="*/ 775563 h 1978198"/>
                  <a:gd name="connsiteX46" fmla="*/ 5734879 w 6202018"/>
                  <a:gd name="connsiteY46" fmla="*/ 696050 h 1978198"/>
                  <a:gd name="connsiteX47" fmla="*/ 5814392 w 6202018"/>
                  <a:gd name="connsiteY47" fmla="*/ 596659 h 1978198"/>
                  <a:gd name="connsiteX48" fmla="*/ 5874026 w 6202018"/>
                  <a:gd name="connsiteY48" fmla="*/ 546963 h 1978198"/>
                  <a:gd name="connsiteX49" fmla="*/ 5903844 w 6202018"/>
                  <a:gd name="connsiteY49" fmla="*/ 477389 h 1978198"/>
                  <a:gd name="connsiteX50" fmla="*/ 5923722 w 6202018"/>
                  <a:gd name="connsiteY50" fmla="*/ 437633 h 1978198"/>
                  <a:gd name="connsiteX51" fmla="*/ 5933661 w 6202018"/>
                  <a:gd name="connsiteY51" fmla="*/ 397876 h 1978198"/>
                  <a:gd name="connsiteX52" fmla="*/ 5953539 w 6202018"/>
                  <a:gd name="connsiteY52" fmla="*/ 368059 h 1978198"/>
                  <a:gd name="connsiteX53" fmla="*/ 5963479 w 6202018"/>
                  <a:gd name="connsiteY53" fmla="*/ 298485 h 1978198"/>
                  <a:gd name="connsiteX54" fmla="*/ 5983357 w 6202018"/>
                  <a:gd name="connsiteY54" fmla="*/ 258728 h 1978198"/>
                  <a:gd name="connsiteX55" fmla="*/ 6003235 w 6202018"/>
                  <a:gd name="connsiteY55" fmla="*/ 199094 h 1978198"/>
                  <a:gd name="connsiteX56" fmla="*/ 6042992 w 6202018"/>
                  <a:gd name="connsiteY56" fmla="*/ 159337 h 1978198"/>
                  <a:gd name="connsiteX57" fmla="*/ 6112566 w 6202018"/>
                  <a:gd name="connsiteY57" fmla="*/ 89763 h 1978198"/>
                  <a:gd name="connsiteX58" fmla="*/ 6162261 w 6202018"/>
                  <a:gd name="connsiteY58" fmla="*/ 30128 h 1978198"/>
                  <a:gd name="connsiteX59" fmla="*/ 6202018 w 6202018"/>
                  <a:gd name="connsiteY59" fmla="*/ 311 h 1978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6202018" h="1978198">
                    <a:moveTo>
                      <a:pt x="0" y="1978198"/>
                    </a:moveTo>
                    <a:cubicBezTo>
                      <a:pt x="16565" y="1964946"/>
                      <a:pt x="34695" y="1953442"/>
                      <a:pt x="49696" y="1938441"/>
                    </a:cubicBezTo>
                    <a:cubicBezTo>
                      <a:pt x="78852" y="1909285"/>
                      <a:pt x="56983" y="1904649"/>
                      <a:pt x="99392" y="1888746"/>
                    </a:cubicBezTo>
                    <a:cubicBezTo>
                      <a:pt x="115209" y="1882815"/>
                      <a:pt x="132978" y="1883894"/>
                      <a:pt x="149087" y="1878807"/>
                    </a:cubicBezTo>
                    <a:cubicBezTo>
                      <a:pt x="349001" y="1815676"/>
                      <a:pt x="220050" y="1837634"/>
                      <a:pt x="367748" y="1819172"/>
                    </a:cubicBezTo>
                    <a:cubicBezTo>
                      <a:pt x="407505" y="1809233"/>
                      <a:pt x="447903" y="1801577"/>
                      <a:pt x="487018" y="1789354"/>
                    </a:cubicBezTo>
                    <a:cubicBezTo>
                      <a:pt x="501160" y="1784935"/>
                      <a:pt x="513156" y="1775312"/>
                      <a:pt x="526774" y="1769476"/>
                    </a:cubicBezTo>
                    <a:cubicBezTo>
                      <a:pt x="553515" y="1758016"/>
                      <a:pt x="577121" y="1755431"/>
                      <a:pt x="606287" y="1749598"/>
                    </a:cubicBezTo>
                    <a:cubicBezTo>
                      <a:pt x="706533" y="1699476"/>
                      <a:pt x="573673" y="1761033"/>
                      <a:pt x="705679" y="1719781"/>
                    </a:cubicBezTo>
                    <a:cubicBezTo>
                      <a:pt x="739737" y="1709138"/>
                      <a:pt x="771766" y="1692833"/>
                      <a:pt x="805070" y="1680024"/>
                    </a:cubicBezTo>
                    <a:cubicBezTo>
                      <a:pt x="814848" y="1676263"/>
                      <a:pt x="824793" y="1672889"/>
                      <a:pt x="834887" y="1670085"/>
                    </a:cubicBezTo>
                    <a:cubicBezTo>
                      <a:pt x="884443" y="1656319"/>
                      <a:pt x="934278" y="1643580"/>
                      <a:pt x="983974" y="1630328"/>
                    </a:cubicBezTo>
                    <a:cubicBezTo>
                      <a:pt x="1038822" y="1593764"/>
                      <a:pt x="996947" y="1616851"/>
                      <a:pt x="1093305" y="1590572"/>
                    </a:cubicBezTo>
                    <a:cubicBezTo>
                      <a:pt x="1103412" y="1587815"/>
                      <a:pt x="1113028" y="1583437"/>
                      <a:pt x="1123122" y="1580633"/>
                    </a:cubicBezTo>
                    <a:cubicBezTo>
                      <a:pt x="1172678" y="1566867"/>
                      <a:pt x="1224455" y="1559977"/>
                      <a:pt x="1272209" y="1540876"/>
                    </a:cubicBezTo>
                    <a:cubicBezTo>
                      <a:pt x="1305339" y="1527624"/>
                      <a:pt x="1337542" y="1511763"/>
                      <a:pt x="1371600" y="1501120"/>
                    </a:cubicBezTo>
                    <a:cubicBezTo>
                      <a:pt x="1390835" y="1495109"/>
                      <a:pt x="1411515" y="1495333"/>
                      <a:pt x="1431235" y="1491181"/>
                    </a:cubicBezTo>
                    <a:cubicBezTo>
                      <a:pt x="1474489" y="1482075"/>
                      <a:pt x="1517295" y="1470952"/>
                      <a:pt x="1560444" y="1461363"/>
                    </a:cubicBezTo>
                    <a:cubicBezTo>
                      <a:pt x="1576935" y="1457698"/>
                      <a:pt x="1593750" y="1455521"/>
                      <a:pt x="1610139" y="1451424"/>
                    </a:cubicBezTo>
                    <a:cubicBezTo>
                      <a:pt x="1633538" y="1445574"/>
                      <a:pt x="1656444" y="1437892"/>
                      <a:pt x="1679713" y="1431546"/>
                    </a:cubicBezTo>
                    <a:cubicBezTo>
                      <a:pt x="1692892" y="1427952"/>
                      <a:pt x="1706632" y="1426275"/>
                      <a:pt x="1719470" y="1421607"/>
                    </a:cubicBezTo>
                    <a:cubicBezTo>
                      <a:pt x="1743182" y="1412984"/>
                      <a:pt x="1765107" y="1399768"/>
                      <a:pt x="1789044" y="1391789"/>
                    </a:cubicBezTo>
                    <a:cubicBezTo>
                      <a:pt x="1805070" y="1386447"/>
                      <a:pt x="1822033" y="1384356"/>
                      <a:pt x="1838739" y="1381850"/>
                    </a:cubicBezTo>
                    <a:cubicBezTo>
                      <a:pt x="1888320" y="1374413"/>
                      <a:pt x="1938304" y="1369791"/>
                      <a:pt x="1987826" y="1361972"/>
                    </a:cubicBezTo>
                    <a:cubicBezTo>
                      <a:pt x="2001319" y="1359842"/>
                      <a:pt x="2014404" y="1355627"/>
                      <a:pt x="2027583" y="1352033"/>
                    </a:cubicBezTo>
                    <a:cubicBezTo>
                      <a:pt x="2050853" y="1345687"/>
                      <a:pt x="2073249" y="1335342"/>
                      <a:pt x="2097157" y="1332154"/>
                    </a:cubicBezTo>
                    <a:cubicBezTo>
                      <a:pt x="2172974" y="1322045"/>
                      <a:pt x="2249603" y="1319415"/>
                      <a:pt x="2325757" y="1312276"/>
                    </a:cubicBezTo>
                    <a:cubicBezTo>
                      <a:pt x="2436889" y="1301858"/>
                      <a:pt x="2452696" y="1296425"/>
                      <a:pt x="2584174" y="1272520"/>
                    </a:cubicBezTo>
                    <a:cubicBezTo>
                      <a:pt x="2600795" y="1269498"/>
                      <a:pt x="2617012" y="1263669"/>
                      <a:pt x="2633870" y="1262581"/>
                    </a:cubicBezTo>
                    <a:cubicBezTo>
                      <a:pt x="2719894" y="1257031"/>
                      <a:pt x="2806148" y="1255954"/>
                      <a:pt x="2892287" y="1252641"/>
                    </a:cubicBezTo>
                    <a:cubicBezTo>
                      <a:pt x="2918791" y="1249328"/>
                      <a:pt x="2946031" y="1249730"/>
                      <a:pt x="2971800" y="1242702"/>
                    </a:cubicBezTo>
                    <a:cubicBezTo>
                      <a:pt x="2983325" y="1239559"/>
                      <a:pt x="2989835" y="1224788"/>
                      <a:pt x="3001618" y="1222824"/>
                    </a:cubicBezTo>
                    <a:cubicBezTo>
                      <a:pt x="3011952" y="1221102"/>
                      <a:pt x="3021030" y="1231539"/>
                      <a:pt x="3031435" y="1232763"/>
                    </a:cubicBezTo>
                    <a:cubicBezTo>
                      <a:pt x="3077617" y="1238196"/>
                      <a:pt x="3124110" y="1241099"/>
                      <a:pt x="3170583" y="1242702"/>
                    </a:cubicBezTo>
                    <a:cubicBezTo>
                      <a:pt x="3460603" y="1252703"/>
                      <a:pt x="4093318" y="1259383"/>
                      <a:pt x="4323522" y="1262581"/>
                    </a:cubicBezTo>
                    <a:cubicBezTo>
                      <a:pt x="4449418" y="1259268"/>
                      <a:pt x="4575419" y="1258777"/>
                      <a:pt x="4701209" y="1252641"/>
                    </a:cubicBezTo>
                    <a:cubicBezTo>
                      <a:pt x="4711673" y="1252131"/>
                      <a:pt x="4720734" y="1244662"/>
                      <a:pt x="4731026" y="1242702"/>
                    </a:cubicBezTo>
                    <a:cubicBezTo>
                      <a:pt x="4790416" y="1231390"/>
                      <a:pt x="4850296" y="1222824"/>
                      <a:pt x="4909931" y="1212885"/>
                    </a:cubicBezTo>
                    <a:cubicBezTo>
                      <a:pt x="4995799" y="1184262"/>
                      <a:pt x="4945404" y="1200500"/>
                      <a:pt x="5118653" y="1153250"/>
                    </a:cubicBezTo>
                    <a:cubicBezTo>
                      <a:pt x="5131832" y="1149656"/>
                      <a:pt x="5145545" y="1147905"/>
                      <a:pt x="5158409" y="1143311"/>
                    </a:cubicBezTo>
                    <a:cubicBezTo>
                      <a:pt x="5192013" y="1131310"/>
                      <a:pt x="5224496" y="1116363"/>
                      <a:pt x="5257800" y="1103554"/>
                    </a:cubicBezTo>
                    <a:cubicBezTo>
                      <a:pt x="5267579" y="1099793"/>
                      <a:pt x="5278124" y="1098045"/>
                      <a:pt x="5287618" y="1093615"/>
                    </a:cubicBezTo>
                    <a:cubicBezTo>
                      <a:pt x="5327897" y="1074818"/>
                      <a:pt x="5406887" y="1033981"/>
                      <a:pt x="5406887" y="1033981"/>
                    </a:cubicBezTo>
                    <a:cubicBezTo>
                      <a:pt x="5512986" y="906663"/>
                      <a:pt x="5457183" y="931076"/>
                      <a:pt x="5536096" y="904772"/>
                    </a:cubicBezTo>
                    <a:cubicBezTo>
                      <a:pt x="5670227" y="737109"/>
                      <a:pt x="5487822" y="961364"/>
                      <a:pt x="5615609" y="815320"/>
                    </a:cubicBezTo>
                    <a:cubicBezTo>
                      <a:pt x="5626517" y="802853"/>
                      <a:pt x="5633713" y="787276"/>
                      <a:pt x="5645426" y="775563"/>
                    </a:cubicBezTo>
                    <a:cubicBezTo>
                      <a:pt x="5755571" y="665418"/>
                      <a:pt x="5600431" y="851183"/>
                      <a:pt x="5734879" y="696050"/>
                    </a:cubicBezTo>
                    <a:cubicBezTo>
                      <a:pt x="5762666" y="663988"/>
                      <a:pt x="5785723" y="627935"/>
                      <a:pt x="5814392" y="596659"/>
                    </a:cubicBezTo>
                    <a:cubicBezTo>
                      <a:pt x="5870806" y="535117"/>
                      <a:pt x="5818228" y="625080"/>
                      <a:pt x="5874026" y="546963"/>
                    </a:cubicBezTo>
                    <a:cubicBezTo>
                      <a:pt x="5897575" y="513994"/>
                      <a:pt x="5889938" y="509838"/>
                      <a:pt x="5903844" y="477389"/>
                    </a:cubicBezTo>
                    <a:cubicBezTo>
                      <a:pt x="5909680" y="463771"/>
                      <a:pt x="5917096" y="450885"/>
                      <a:pt x="5923722" y="437633"/>
                    </a:cubicBezTo>
                    <a:cubicBezTo>
                      <a:pt x="5927035" y="424381"/>
                      <a:pt x="5928280" y="410432"/>
                      <a:pt x="5933661" y="397876"/>
                    </a:cubicBezTo>
                    <a:cubicBezTo>
                      <a:pt x="5938366" y="386897"/>
                      <a:pt x="5950107" y="379500"/>
                      <a:pt x="5953539" y="368059"/>
                    </a:cubicBezTo>
                    <a:cubicBezTo>
                      <a:pt x="5960271" y="345620"/>
                      <a:pt x="5957315" y="321086"/>
                      <a:pt x="5963479" y="298485"/>
                    </a:cubicBezTo>
                    <a:cubicBezTo>
                      <a:pt x="5967378" y="284191"/>
                      <a:pt x="5977854" y="272485"/>
                      <a:pt x="5983357" y="258728"/>
                    </a:cubicBezTo>
                    <a:cubicBezTo>
                      <a:pt x="5991139" y="239273"/>
                      <a:pt x="5988419" y="213910"/>
                      <a:pt x="6003235" y="199094"/>
                    </a:cubicBezTo>
                    <a:cubicBezTo>
                      <a:pt x="6016487" y="185842"/>
                      <a:pt x="6032596" y="174931"/>
                      <a:pt x="6042992" y="159337"/>
                    </a:cubicBezTo>
                    <a:cubicBezTo>
                      <a:pt x="6088559" y="90985"/>
                      <a:pt x="6060083" y="107257"/>
                      <a:pt x="6112566" y="89763"/>
                    </a:cubicBezTo>
                    <a:cubicBezTo>
                      <a:pt x="6161919" y="15734"/>
                      <a:pt x="6098489" y="106656"/>
                      <a:pt x="6162261" y="30128"/>
                    </a:cubicBezTo>
                    <a:cubicBezTo>
                      <a:pt x="6191703" y="-5202"/>
                      <a:pt x="6166928" y="311"/>
                      <a:pt x="6202018" y="311"/>
                    </a:cubicBezTo>
                  </a:path>
                </a:pathLst>
              </a:cu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8474F12-B6B2-40B7-8D60-AF8732E6F89F}"/>
                  </a:ext>
                </a:extLst>
              </p:cNvPr>
              <p:cNvSpPr txBox="1"/>
              <p:nvPr/>
            </p:nvSpPr>
            <p:spPr>
              <a:xfrm>
                <a:off x="4591851" y="3705700"/>
                <a:ext cx="5645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highlight>
                      <a:srgbClr val="FFFF00"/>
                    </a:highlight>
                  </a:rPr>
                  <a:t>//copy</a:t>
                </a:r>
                <a:endParaRPr lang="en-IN" sz="1100" dirty="0">
                  <a:highlight>
                    <a:srgbClr val="FFFF00"/>
                  </a:highlight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DCA8E4C-35D1-4AF8-8C4E-F04F49851DCF}"/>
                  </a:ext>
                </a:extLst>
              </p:cNvPr>
              <p:cNvGrpSpPr/>
              <p:nvPr/>
            </p:nvGrpSpPr>
            <p:grpSpPr>
              <a:xfrm>
                <a:off x="9047692" y="665162"/>
                <a:ext cx="2443723" cy="1705321"/>
                <a:chOff x="9451202" y="547082"/>
                <a:chExt cx="2443723" cy="1705321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3BF60B4B-FE9F-4FC5-9483-8EA12EF52920}"/>
                    </a:ext>
                  </a:extLst>
                </p:cNvPr>
                <p:cNvGrpSpPr/>
                <p:nvPr/>
              </p:nvGrpSpPr>
              <p:grpSpPr>
                <a:xfrm>
                  <a:off x="9451202" y="547082"/>
                  <a:ext cx="2345353" cy="1346278"/>
                  <a:chOff x="9690934" y="655983"/>
                  <a:chExt cx="2345353" cy="1346278"/>
                </a:xfrm>
              </p:grpSpPr>
              <p:pic>
                <p:nvPicPr>
                  <p:cNvPr id="57" name="Graphic 56" descr="Diploma roll">
                    <a:extLst>
                      <a:ext uri="{FF2B5EF4-FFF2-40B4-BE49-F238E27FC236}">
                        <a16:creationId xmlns:a16="http://schemas.microsoft.com/office/drawing/2014/main" id="{5C9A98E5-DCD8-45B1-942F-EB16592B1B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32504" y="655983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FE3513E2-61CD-442E-BE93-AA3336913871}"/>
                      </a:ext>
                    </a:extLst>
                  </p:cNvPr>
                  <p:cNvSpPr txBox="1"/>
                  <p:nvPr/>
                </p:nvSpPr>
                <p:spPr>
                  <a:xfrm>
                    <a:off x="9690934" y="1324635"/>
                    <a:ext cx="23453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highlight>
                          <a:srgbClr val="FFFF00"/>
                        </a:highlight>
                      </a:rPr>
                      <a:t>      // who are allowed to access me</a:t>
                    </a:r>
                    <a:endParaRPr lang="en-IN" sz="1100" dirty="0">
                      <a:highlight>
                        <a:srgbClr val="FFFF00"/>
                      </a:highlight>
                    </a:endParaRPr>
                  </a:p>
                </p:txBody>
              </p:sp>
              <p:pic>
                <p:nvPicPr>
                  <p:cNvPr id="59" name="Graphic 58" descr="Bus">
                    <a:extLst>
                      <a:ext uri="{FF2B5EF4-FFF2-40B4-BE49-F238E27FC236}">
                        <a16:creationId xmlns:a16="http://schemas.microsoft.com/office/drawing/2014/main" id="{DFF34B60-A027-448C-A91E-0F081BF103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773850" y="1455440"/>
                    <a:ext cx="546820" cy="54682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D5B509E-DE50-473A-AE92-2BF31CB5B4B6}"/>
                    </a:ext>
                  </a:extLst>
                </p:cNvPr>
                <p:cNvSpPr txBox="1"/>
                <p:nvPr/>
              </p:nvSpPr>
              <p:spPr>
                <a:xfrm>
                  <a:off x="10534118" y="1852293"/>
                  <a:ext cx="1360807" cy="40011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1"/>
                      </a:solidFill>
                    </a:rPr>
                    <a:t>Ansible-Control-Node </a:t>
                  </a:r>
                </a:p>
                <a:p>
                  <a:r>
                    <a:rPr lang="en-US" sz="1000" dirty="0">
                      <a:solidFill>
                        <a:schemeClr val="bg1"/>
                      </a:solidFill>
                    </a:rPr>
                    <a:t>         Public-Key</a:t>
                  </a:r>
                  <a:endParaRPr lang="en-IN" sz="10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6B4CD7F-662A-4803-984C-E75CB0388A5C}"/>
                  </a:ext>
                </a:extLst>
              </p:cNvPr>
              <p:cNvGrpSpPr/>
              <p:nvPr/>
            </p:nvGrpSpPr>
            <p:grpSpPr>
              <a:xfrm>
                <a:off x="9047692" y="3211926"/>
                <a:ext cx="2443723" cy="1705321"/>
                <a:chOff x="9451202" y="547082"/>
                <a:chExt cx="2443723" cy="1705321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20255D34-1659-4F0C-91D2-9D1C25212389}"/>
                    </a:ext>
                  </a:extLst>
                </p:cNvPr>
                <p:cNvGrpSpPr/>
                <p:nvPr/>
              </p:nvGrpSpPr>
              <p:grpSpPr>
                <a:xfrm>
                  <a:off x="9451202" y="547082"/>
                  <a:ext cx="2345353" cy="1346278"/>
                  <a:chOff x="9690934" y="655983"/>
                  <a:chExt cx="2345353" cy="1346278"/>
                </a:xfrm>
              </p:grpSpPr>
              <p:pic>
                <p:nvPicPr>
                  <p:cNvPr id="69" name="Graphic 68" descr="Diploma roll">
                    <a:extLst>
                      <a:ext uri="{FF2B5EF4-FFF2-40B4-BE49-F238E27FC236}">
                        <a16:creationId xmlns:a16="http://schemas.microsoft.com/office/drawing/2014/main" id="{43EDE37D-BD0A-4795-8236-1785D71233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32504" y="655983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E7D8DE10-28C8-49F4-BA57-C6B94353C87F}"/>
                      </a:ext>
                    </a:extLst>
                  </p:cNvPr>
                  <p:cNvSpPr txBox="1"/>
                  <p:nvPr/>
                </p:nvSpPr>
                <p:spPr>
                  <a:xfrm>
                    <a:off x="9690934" y="1324635"/>
                    <a:ext cx="23453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highlight>
                          <a:srgbClr val="FFFF00"/>
                        </a:highlight>
                      </a:rPr>
                      <a:t>      // who are allowed to access me</a:t>
                    </a:r>
                    <a:endParaRPr lang="en-IN" sz="1100" dirty="0">
                      <a:highlight>
                        <a:srgbClr val="FFFF00"/>
                      </a:highlight>
                    </a:endParaRPr>
                  </a:p>
                </p:txBody>
              </p:sp>
              <p:pic>
                <p:nvPicPr>
                  <p:cNvPr id="71" name="Graphic 70" descr="Bus">
                    <a:extLst>
                      <a:ext uri="{FF2B5EF4-FFF2-40B4-BE49-F238E27FC236}">
                        <a16:creationId xmlns:a16="http://schemas.microsoft.com/office/drawing/2014/main" id="{D0A76320-A965-4722-ACA3-134A644102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773850" y="1455440"/>
                    <a:ext cx="546820" cy="54682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ED2540A1-A23B-4D54-A128-6A3D9517A155}"/>
                    </a:ext>
                  </a:extLst>
                </p:cNvPr>
                <p:cNvSpPr txBox="1"/>
                <p:nvPr/>
              </p:nvSpPr>
              <p:spPr>
                <a:xfrm>
                  <a:off x="10534118" y="1852293"/>
                  <a:ext cx="1360807" cy="40011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1"/>
                      </a:solidFill>
                    </a:rPr>
                    <a:t>Ansible-Control-Node </a:t>
                  </a:r>
                </a:p>
                <a:p>
                  <a:r>
                    <a:rPr lang="en-US" sz="1000" dirty="0">
                      <a:solidFill>
                        <a:schemeClr val="bg1"/>
                      </a:solidFill>
                    </a:rPr>
                    <a:t>         Public-Key</a:t>
                  </a:r>
                  <a:endParaRPr lang="en-IN" sz="10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2FB8EC4-8399-4075-9C10-F17AAFD40333}"/>
                  </a:ext>
                </a:extLst>
              </p:cNvPr>
              <p:cNvSpPr/>
              <p:nvPr/>
            </p:nvSpPr>
            <p:spPr>
              <a:xfrm>
                <a:off x="8617226" y="2991678"/>
                <a:ext cx="1282148" cy="1858618"/>
              </a:xfrm>
              <a:custGeom>
                <a:avLst/>
                <a:gdLst>
                  <a:gd name="connsiteX0" fmla="*/ 0 w 1282148"/>
                  <a:gd name="connsiteY0" fmla="*/ 0 h 1858618"/>
                  <a:gd name="connsiteX1" fmla="*/ 59635 w 1282148"/>
                  <a:gd name="connsiteY1" fmla="*/ 79513 h 1858618"/>
                  <a:gd name="connsiteX2" fmla="*/ 79513 w 1282148"/>
                  <a:gd name="connsiteY2" fmla="*/ 139148 h 1858618"/>
                  <a:gd name="connsiteX3" fmla="*/ 149087 w 1282148"/>
                  <a:gd name="connsiteY3" fmla="*/ 288235 h 1858618"/>
                  <a:gd name="connsiteX4" fmla="*/ 168965 w 1282148"/>
                  <a:gd name="connsiteY4" fmla="*/ 347870 h 1858618"/>
                  <a:gd name="connsiteX5" fmla="*/ 178904 w 1282148"/>
                  <a:gd name="connsiteY5" fmla="*/ 377687 h 1858618"/>
                  <a:gd name="connsiteX6" fmla="*/ 198783 w 1282148"/>
                  <a:gd name="connsiteY6" fmla="*/ 407505 h 1858618"/>
                  <a:gd name="connsiteX7" fmla="*/ 218661 w 1282148"/>
                  <a:gd name="connsiteY7" fmla="*/ 487018 h 1858618"/>
                  <a:gd name="connsiteX8" fmla="*/ 278296 w 1282148"/>
                  <a:gd name="connsiteY8" fmla="*/ 596348 h 1858618"/>
                  <a:gd name="connsiteX9" fmla="*/ 318052 w 1282148"/>
                  <a:gd name="connsiteY9" fmla="*/ 715618 h 1858618"/>
                  <a:gd name="connsiteX10" fmla="*/ 337931 w 1282148"/>
                  <a:gd name="connsiteY10" fmla="*/ 765313 h 1858618"/>
                  <a:gd name="connsiteX11" fmla="*/ 357809 w 1282148"/>
                  <a:gd name="connsiteY11" fmla="*/ 824948 h 1858618"/>
                  <a:gd name="connsiteX12" fmla="*/ 397565 w 1282148"/>
                  <a:gd name="connsiteY12" fmla="*/ 944218 h 1858618"/>
                  <a:gd name="connsiteX13" fmla="*/ 427383 w 1282148"/>
                  <a:gd name="connsiteY13" fmla="*/ 1123122 h 1858618"/>
                  <a:gd name="connsiteX14" fmla="*/ 437322 w 1282148"/>
                  <a:gd name="connsiteY14" fmla="*/ 1162879 h 1858618"/>
                  <a:gd name="connsiteX15" fmla="*/ 457200 w 1282148"/>
                  <a:gd name="connsiteY15" fmla="*/ 1202635 h 1858618"/>
                  <a:gd name="connsiteX16" fmla="*/ 467139 w 1282148"/>
                  <a:gd name="connsiteY16" fmla="*/ 1262270 h 1858618"/>
                  <a:gd name="connsiteX17" fmla="*/ 496957 w 1282148"/>
                  <a:gd name="connsiteY17" fmla="*/ 1351722 h 1858618"/>
                  <a:gd name="connsiteX18" fmla="*/ 516835 w 1282148"/>
                  <a:gd name="connsiteY18" fmla="*/ 1470992 h 1858618"/>
                  <a:gd name="connsiteX19" fmla="*/ 526774 w 1282148"/>
                  <a:gd name="connsiteY19" fmla="*/ 1510748 h 1858618"/>
                  <a:gd name="connsiteX20" fmla="*/ 556591 w 1282148"/>
                  <a:gd name="connsiteY20" fmla="*/ 1610139 h 1858618"/>
                  <a:gd name="connsiteX21" fmla="*/ 566531 w 1282148"/>
                  <a:gd name="connsiteY21" fmla="*/ 1649896 h 1858618"/>
                  <a:gd name="connsiteX22" fmla="*/ 586409 w 1282148"/>
                  <a:gd name="connsiteY22" fmla="*/ 1759226 h 1858618"/>
                  <a:gd name="connsiteX23" fmla="*/ 606287 w 1282148"/>
                  <a:gd name="connsiteY23" fmla="*/ 1789044 h 1858618"/>
                  <a:gd name="connsiteX24" fmla="*/ 616226 w 1282148"/>
                  <a:gd name="connsiteY24" fmla="*/ 1818861 h 1858618"/>
                  <a:gd name="connsiteX25" fmla="*/ 655983 w 1282148"/>
                  <a:gd name="connsiteY25" fmla="*/ 1828800 h 1858618"/>
                  <a:gd name="connsiteX26" fmla="*/ 675861 w 1282148"/>
                  <a:gd name="connsiteY26" fmla="*/ 1848679 h 1858618"/>
                  <a:gd name="connsiteX27" fmla="*/ 755374 w 1282148"/>
                  <a:gd name="connsiteY27" fmla="*/ 1858618 h 1858618"/>
                  <a:gd name="connsiteX28" fmla="*/ 1043609 w 1282148"/>
                  <a:gd name="connsiteY28" fmla="*/ 1848679 h 1858618"/>
                  <a:gd name="connsiteX29" fmla="*/ 1103244 w 1282148"/>
                  <a:gd name="connsiteY29" fmla="*/ 1838739 h 1858618"/>
                  <a:gd name="connsiteX30" fmla="*/ 1143000 w 1282148"/>
                  <a:gd name="connsiteY30" fmla="*/ 1828800 h 1858618"/>
                  <a:gd name="connsiteX31" fmla="*/ 1282148 w 1282148"/>
                  <a:gd name="connsiteY31" fmla="*/ 1808922 h 1858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82148" h="1858618">
                    <a:moveTo>
                      <a:pt x="0" y="0"/>
                    </a:moveTo>
                    <a:cubicBezTo>
                      <a:pt x="5069" y="6336"/>
                      <a:pt x="51724" y="61712"/>
                      <a:pt x="59635" y="79513"/>
                    </a:cubicBezTo>
                    <a:cubicBezTo>
                      <a:pt x="68145" y="98661"/>
                      <a:pt x="68732" y="121181"/>
                      <a:pt x="79513" y="139148"/>
                    </a:cubicBezTo>
                    <a:cubicBezTo>
                      <a:pt x="123455" y="212384"/>
                      <a:pt x="109978" y="183943"/>
                      <a:pt x="149087" y="288235"/>
                    </a:cubicBezTo>
                    <a:cubicBezTo>
                      <a:pt x="156444" y="307854"/>
                      <a:pt x="162339" y="327992"/>
                      <a:pt x="168965" y="347870"/>
                    </a:cubicBezTo>
                    <a:cubicBezTo>
                      <a:pt x="172278" y="357809"/>
                      <a:pt x="173093" y="368970"/>
                      <a:pt x="178904" y="377687"/>
                    </a:cubicBezTo>
                    <a:lnTo>
                      <a:pt x="198783" y="407505"/>
                    </a:lnTo>
                    <a:cubicBezTo>
                      <a:pt x="205409" y="434009"/>
                      <a:pt x="209068" y="461437"/>
                      <a:pt x="218661" y="487018"/>
                    </a:cubicBezTo>
                    <a:cubicBezTo>
                      <a:pt x="237991" y="538565"/>
                      <a:pt x="252367" y="557456"/>
                      <a:pt x="278296" y="596348"/>
                    </a:cubicBezTo>
                    <a:cubicBezTo>
                      <a:pt x="291548" y="636105"/>
                      <a:pt x="302487" y="676708"/>
                      <a:pt x="318052" y="715618"/>
                    </a:cubicBezTo>
                    <a:cubicBezTo>
                      <a:pt x="324678" y="732183"/>
                      <a:pt x="331834" y="748546"/>
                      <a:pt x="337931" y="765313"/>
                    </a:cubicBezTo>
                    <a:cubicBezTo>
                      <a:pt x="345092" y="785005"/>
                      <a:pt x="350452" y="805329"/>
                      <a:pt x="357809" y="824948"/>
                    </a:cubicBezTo>
                    <a:cubicBezTo>
                      <a:pt x="382927" y="891929"/>
                      <a:pt x="385343" y="889220"/>
                      <a:pt x="397565" y="944218"/>
                    </a:cubicBezTo>
                    <a:cubicBezTo>
                      <a:pt x="414343" y="1019721"/>
                      <a:pt x="409338" y="1020867"/>
                      <a:pt x="427383" y="1123122"/>
                    </a:cubicBezTo>
                    <a:cubicBezTo>
                      <a:pt x="429757" y="1136574"/>
                      <a:pt x="432526" y="1150089"/>
                      <a:pt x="437322" y="1162879"/>
                    </a:cubicBezTo>
                    <a:cubicBezTo>
                      <a:pt x="442524" y="1176752"/>
                      <a:pt x="450574" y="1189383"/>
                      <a:pt x="457200" y="1202635"/>
                    </a:cubicBezTo>
                    <a:cubicBezTo>
                      <a:pt x="460513" y="1222513"/>
                      <a:pt x="461946" y="1242798"/>
                      <a:pt x="467139" y="1262270"/>
                    </a:cubicBezTo>
                    <a:cubicBezTo>
                      <a:pt x="475238" y="1292639"/>
                      <a:pt x="496957" y="1351722"/>
                      <a:pt x="496957" y="1351722"/>
                    </a:cubicBezTo>
                    <a:cubicBezTo>
                      <a:pt x="503583" y="1391479"/>
                      <a:pt x="509407" y="1431377"/>
                      <a:pt x="516835" y="1470992"/>
                    </a:cubicBezTo>
                    <a:cubicBezTo>
                      <a:pt x="519352" y="1484418"/>
                      <a:pt x="524330" y="1497308"/>
                      <a:pt x="526774" y="1510748"/>
                    </a:cubicBezTo>
                    <a:cubicBezTo>
                      <a:pt x="542763" y="1598688"/>
                      <a:pt x="521495" y="1557494"/>
                      <a:pt x="556591" y="1610139"/>
                    </a:cubicBezTo>
                    <a:cubicBezTo>
                      <a:pt x="559904" y="1623391"/>
                      <a:pt x="564087" y="1636456"/>
                      <a:pt x="566531" y="1649896"/>
                    </a:cubicBezTo>
                    <a:cubicBezTo>
                      <a:pt x="569926" y="1668566"/>
                      <a:pt x="575731" y="1734309"/>
                      <a:pt x="586409" y="1759226"/>
                    </a:cubicBezTo>
                    <a:cubicBezTo>
                      <a:pt x="591114" y="1770206"/>
                      <a:pt x="600945" y="1778360"/>
                      <a:pt x="606287" y="1789044"/>
                    </a:cubicBezTo>
                    <a:cubicBezTo>
                      <a:pt x="610972" y="1798415"/>
                      <a:pt x="608045" y="1812316"/>
                      <a:pt x="616226" y="1818861"/>
                    </a:cubicBezTo>
                    <a:cubicBezTo>
                      <a:pt x="626893" y="1827394"/>
                      <a:pt x="642731" y="1825487"/>
                      <a:pt x="655983" y="1828800"/>
                    </a:cubicBezTo>
                    <a:cubicBezTo>
                      <a:pt x="662609" y="1835426"/>
                      <a:pt x="666885" y="1845986"/>
                      <a:pt x="675861" y="1848679"/>
                    </a:cubicBezTo>
                    <a:cubicBezTo>
                      <a:pt x="701445" y="1856354"/>
                      <a:pt x="728663" y="1858618"/>
                      <a:pt x="755374" y="1858618"/>
                    </a:cubicBezTo>
                    <a:cubicBezTo>
                      <a:pt x="851509" y="1858618"/>
                      <a:pt x="947531" y="1851992"/>
                      <a:pt x="1043609" y="1848679"/>
                    </a:cubicBezTo>
                    <a:cubicBezTo>
                      <a:pt x="1063487" y="1845366"/>
                      <a:pt x="1083483" y="1842691"/>
                      <a:pt x="1103244" y="1838739"/>
                    </a:cubicBezTo>
                    <a:cubicBezTo>
                      <a:pt x="1116639" y="1836060"/>
                      <a:pt x="1129446" y="1830494"/>
                      <a:pt x="1143000" y="1828800"/>
                    </a:cubicBezTo>
                    <a:cubicBezTo>
                      <a:pt x="1283725" y="1811210"/>
                      <a:pt x="1223974" y="1838009"/>
                      <a:pt x="1282148" y="1808922"/>
                    </a:cubicBezTo>
                  </a:path>
                </a:pathLst>
              </a:custGeom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DC28BDC-B415-4870-AEE8-A59CC0FEFEBE}"/>
                </a:ext>
              </a:extLst>
            </p:cNvPr>
            <p:cNvSpPr txBox="1"/>
            <p:nvPr/>
          </p:nvSpPr>
          <p:spPr>
            <a:xfrm>
              <a:off x="10130608" y="876880"/>
              <a:ext cx="1588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accent2">
                      <a:lumMod val="75000"/>
                    </a:schemeClr>
                  </a:solidFill>
                </a:rPr>
                <a:t>authorized_keys</a:t>
              </a:r>
              <a:endParaRPr lang="en-IN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2D9A321-4503-485D-813D-10BEE68A7C3F}"/>
                </a:ext>
              </a:extLst>
            </p:cNvPr>
            <p:cNvSpPr txBox="1"/>
            <p:nvPr/>
          </p:nvSpPr>
          <p:spPr>
            <a:xfrm>
              <a:off x="10130607" y="3352258"/>
              <a:ext cx="1588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</a:rPr>
                <a:t>authorized_keys</a:t>
              </a:r>
              <a:endParaRPr lang="en-IN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027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266421-14A8-4C86-9FCE-D54361FD8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323972"/>
              </p:ext>
            </p:extLst>
          </p:nvPr>
        </p:nvGraphicFramePr>
        <p:xfrm>
          <a:off x="237955" y="8927306"/>
          <a:ext cx="10208071" cy="1971040"/>
        </p:xfrm>
        <a:graphic>
          <a:graphicData uri="http://schemas.openxmlformats.org/drawingml/2006/table">
            <a:tbl>
              <a:tblPr/>
              <a:tblGrid>
                <a:gridCol w="10208071">
                  <a:extLst>
                    <a:ext uri="{9D8B030D-6E8A-4147-A177-3AD203B41FA5}">
                      <a16:colId xmlns:a16="http://schemas.microsoft.com/office/drawing/2014/main" val="31635232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Login to Target Node </a:t>
                      </a:r>
                    </a:p>
                    <a:p>
                      <a:pPr fontAlgn="t"/>
                      <a:r>
                        <a:rPr lang="en-IN" dirty="0" err="1">
                          <a:effectLst/>
                        </a:rPr>
                        <a:t>sudo</a:t>
                      </a:r>
                      <a:r>
                        <a:rPr lang="en-IN" dirty="0">
                          <a:effectLst/>
                        </a:rPr>
                        <a:t> </a:t>
                      </a:r>
                      <a:r>
                        <a:rPr lang="en-IN" dirty="0" err="1">
                          <a:effectLst/>
                        </a:rPr>
                        <a:t>su</a:t>
                      </a:r>
                      <a:r>
                        <a:rPr lang="en-IN" dirty="0">
                          <a:effectLst/>
                        </a:rPr>
                        <a:t> </a:t>
                      </a:r>
                    </a:p>
                    <a:p>
                      <a:pPr fontAlgn="t"/>
                      <a:r>
                        <a:rPr lang="en-IN" dirty="0">
                          <a:effectLst/>
                        </a:rPr>
                        <a:t>// create a file named "</a:t>
                      </a:r>
                      <a:r>
                        <a:rPr lang="en-IN" dirty="0" err="1">
                          <a:effectLst/>
                        </a:rPr>
                        <a:t>authorized_keys</a:t>
                      </a:r>
                      <a:r>
                        <a:rPr lang="en-IN" dirty="0">
                          <a:effectLst/>
                        </a:rPr>
                        <a:t>" at /root/.</a:t>
                      </a:r>
                      <a:r>
                        <a:rPr lang="en-IN" dirty="0" err="1">
                          <a:effectLst/>
                        </a:rPr>
                        <a:t>ssh</a:t>
                      </a:r>
                      <a:r>
                        <a:rPr lang="en-IN" dirty="0">
                          <a:effectLst/>
                        </a:rPr>
                        <a:t>/  (if not present already)</a:t>
                      </a:r>
                    </a:p>
                    <a:p>
                      <a:pPr fontAlgn="t"/>
                      <a:r>
                        <a:rPr lang="en-IN" dirty="0">
                          <a:effectLst/>
                        </a:rPr>
                        <a:t>Touch </a:t>
                      </a:r>
                      <a:r>
                        <a:rPr lang="en-IN" dirty="0" err="1">
                          <a:effectLst/>
                        </a:rPr>
                        <a:t>authorized_keys</a:t>
                      </a:r>
                      <a:endParaRPr lang="en-IN" dirty="0">
                        <a:effectLst/>
                      </a:endParaRPr>
                    </a:p>
                    <a:p>
                      <a:pPr fontAlgn="t"/>
                      <a:r>
                        <a:rPr lang="en-IN" dirty="0">
                          <a:effectLst/>
                        </a:rPr>
                        <a:t>//Change the /root/.</a:t>
                      </a:r>
                      <a:r>
                        <a:rPr lang="en-IN" dirty="0" err="1">
                          <a:effectLst/>
                        </a:rPr>
                        <a:t>ssh</a:t>
                      </a:r>
                      <a:r>
                        <a:rPr lang="en-IN" dirty="0">
                          <a:effectLst/>
                        </a:rPr>
                        <a:t> mode to 700 and </a:t>
                      </a:r>
                      <a:r>
                        <a:rPr lang="en-IN" dirty="0" err="1">
                          <a:effectLst/>
                        </a:rPr>
                        <a:t>authorized_keys</a:t>
                      </a:r>
                      <a:r>
                        <a:rPr lang="en-IN" dirty="0">
                          <a:effectLst/>
                        </a:rPr>
                        <a:t> file mode to 600</a:t>
                      </a:r>
                    </a:p>
                    <a:p>
                      <a:pPr fontAlgn="t"/>
                      <a:r>
                        <a:rPr lang="en-IN" dirty="0" err="1">
                          <a:effectLst/>
                        </a:rPr>
                        <a:t>chmod</a:t>
                      </a:r>
                      <a:r>
                        <a:rPr lang="en-IN" dirty="0">
                          <a:effectLst/>
                        </a:rPr>
                        <a:t> 700 ~/.</a:t>
                      </a:r>
                      <a:r>
                        <a:rPr lang="en-IN" dirty="0" err="1">
                          <a:effectLst/>
                        </a:rPr>
                        <a:t>ssh</a:t>
                      </a:r>
                      <a:r>
                        <a:rPr lang="en-IN" dirty="0">
                          <a:effectLst/>
                        </a:rPr>
                        <a:t> &amp;&amp; </a:t>
                      </a:r>
                      <a:r>
                        <a:rPr lang="en-IN" dirty="0" err="1">
                          <a:effectLst/>
                        </a:rPr>
                        <a:t>chmod</a:t>
                      </a:r>
                      <a:r>
                        <a:rPr lang="en-IN" dirty="0">
                          <a:effectLst/>
                        </a:rPr>
                        <a:t> 600 ~/.</a:t>
                      </a:r>
                      <a:r>
                        <a:rPr lang="en-IN" dirty="0" err="1">
                          <a:effectLst/>
                        </a:rPr>
                        <a:t>ssh</a:t>
                      </a:r>
                      <a:r>
                        <a:rPr lang="en-IN" dirty="0">
                          <a:effectLst/>
                        </a:rPr>
                        <a:t>/</a:t>
                      </a:r>
                      <a:r>
                        <a:rPr lang="en-IN" dirty="0" err="1">
                          <a:effectLst/>
                        </a:rPr>
                        <a:t>authorized_keys</a:t>
                      </a:r>
                      <a:endParaRPr lang="en-IN" dirty="0">
                        <a:effectLst/>
                      </a:endParaRPr>
                    </a:p>
                    <a:p>
                      <a:pPr fontAlgn="t"/>
                      <a:r>
                        <a:rPr lang="en-IN" dirty="0">
                          <a:effectLst/>
                        </a:rPr>
                        <a:t> 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20579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1BB5F430-111F-4422-A435-5A076BD07CC7}"/>
              </a:ext>
            </a:extLst>
          </p:cNvPr>
          <p:cNvSpPr/>
          <p:nvPr/>
        </p:nvSpPr>
        <p:spPr>
          <a:xfrm>
            <a:off x="692426" y="531326"/>
            <a:ext cx="10598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1. Generate your keys (Ansible Control Node // It wants to access target)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7B5E9C69-490E-4553-89BD-83E71D04F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26" y="1265200"/>
            <a:ext cx="11403496" cy="172354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//Login to Ansible Node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sudo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su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// generate the keys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ssh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-keygen -t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rsa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//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i.e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 it will generate 2 files id_rsa.pub(public key)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id_rsa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(private key) at location /root/.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ssh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B4114A-37F4-4CC5-903D-BDA243FABD57}"/>
              </a:ext>
            </a:extLst>
          </p:cNvPr>
          <p:cNvSpPr/>
          <p:nvPr/>
        </p:nvSpPr>
        <p:spPr>
          <a:xfrm>
            <a:off x="692426" y="3263961"/>
            <a:ext cx="105984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dirty="0">
                <a:solidFill>
                  <a:srgbClr val="002060"/>
                </a:solidFill>
              </a:rPr>
              <a:t>2. Create a file "</a:t>
            </a:r>
            <a:r>
              <a:rPr lang="en-US" dirty="0" err="1">
                <a:solidFill>
                  <a:srgbClr val="002060"/>
                </a:solidFill>
              </a:rPr>
              <a:t>authorized_keys</a:t>
            </a:r>
            <a:r>
              <a:rPr lang="en-US" dirty="0">
                <a:solidFill>
                  <a:srgbClr val="002060"/>
                </a:solidFill>
              </a:rPr>
              <a:t>"   at the root user's .</a:t>
            </a:r>
            <a:r>
              <a:rPr lang="en-US" dirty="0" err="1">
                <a:solidFill>
                  <a:srgbClr val="002060"/>
                </a:solidFill>
              </a:rPr>
              <a:t>ssh</a:t>
            </a:r>
            <a:r>
              <a:rPr lang="en-US" dirty="0">
                <a:solidFill>
                  <a:srgbClr val="002060"/>
                </a:solidFill>
              </a:rPr>
              <a:t> directory . </a:t>
            </a:r>
          </a:p>
          <a:p>
            <a:pPr lvl="1" fontAlgn="ctr"/>
            <a:r>
              <a:rPr lang="en-US" dirty="0">
                <a:solidFill>
                  <a:srgbClr val="002060"/>
                </a:solidFill>
              </a:rPr>
              <a:t>Change the .</a:t>
            </a:r>
            <a:r>
              <a:rPr lang="en-US" dirty="0" err="1">
                <a:solidFill>
                  <a:srgbClr val="002060"/>
                </a:solidFill>
              </a:rPr>
              <a:t>ssh</a:t>
            </a:r>
            <a:r>
              <a:rPr lang="en-US" dirty="0">
                <a:solidFill>
                  <a:srgbClr val="002060"/>
                </a:solidFill>
              </a:rPr>
              <a:t> directory mode to 700(executable) and </a:t>
            </a:r>
            <a:r>
              <a:rPr lang="en-US" dirty="0" err="1">
                <a:solidFill>
                  <a:srgbClr val="002060"/>
                </a:solidFill>
              </a:rPr>
              <a:t>authorized_keys</a:t>
            </a:r>
            <a:r>
              <a:rPr lang="en-US" dirty="0">
                <a:solidFill>
                  <a:srgbClr val="002060"/>
                </a:solidFill>
              </a:rPr>
              <a:t> file mode 600(read &amp; write)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CC25DA7A-DFD1-4692-A070-230C46EF7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26" y="4054602"/>
            <a:ext cx="11403496" cy="22159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//Login to Target Node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sudo</a:t>
            </a:r>
            <a:r>
              <a:rPr lang="en-IN" alt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IN" alt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su</a:t>
            </a:r>
            <a:r>
              <a:rPr lang="en-IN" alt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sz="16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//create a file named "</a:t>
            </a:r>
            <a:r>
              <a:rPr lang="en-IN" alt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authorized_keys</a:t>
            </a:r>
            <a:r>
              <a:rPr lang="en-IN" alt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 at /root/.</a:t>
            </a:r>
            <a:r>
              <a:rPr lang="en-IN" alt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ssh</a:t>
            </a:r>
            <a:r>
              <a:rPr lang="en-IN" alt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/  (if not present already)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touch </a:t>
            </a:r>
            <a:r>
              <a:rPr lang="en-IN" alt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authorized_keys</a:t>
            </a:r>
            <a:endParaRPr lang="en-IN" altLang="en-US" sz="16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sz="16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//Change the /root/.</a:t>
            </a:r>
            <a:r>
              <a:rPr lang="en-IN" alt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ssh</a:t>
            </a:r>
            <a:r>
              <a:rPr lang="en-IN" alt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mode to 700 and </a:t>
            </a:r>
            <a:r>
              <a:rPr lang="en-IN" alt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authorized_keys</a:t>
            </a:r>
            <a:r>
              <a:rPr lang="en-IN" alt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file mode to 600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sz="16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chmod</a:t>
            </a:r>
            <a:r>
              <a:rPr lang="en-IN" alt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700 ~/.</a:t>
            </a:r>
            <a:r>
              <a:rPr lang="en-IN" alt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ssh</a:t>
            </a:r>
            <a:r>
              <a:rPr lang="en-IN" alt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&amp;&amp; </a:t>
            </a:r>
            <a:r>
              <a:rPr lang="en-IN" alt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chmod</a:t>
            </a:r>
            <a:r>
              <a:rPr lang="en-IN" alt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600 ~/.</a:t>
            </a:r>
            <a:r>
              <a:rPr lang="en-IN" alt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ssh</a:t>
            </a:r>
            <a:r>
              <a:rPr lang="en-IN" alt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/</a:t>
            </a:r>
            <a:r>
              <a:rPr lang="en-IN" alt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authorized_keys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6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266421-14A8-4C86-9FCE-D54361FD8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126393"/>
              </p:ext>
            </p:extLst>
          </p:nvPr>
        </p:nvGraphicFramePr>
        <p:xfrm>
          <a:off x="237955" y="9564536"/>
          <a:ext cx="10208071" cy="1971040"/>
        </p:xfrm>
        <a:graphic>
          <a:graphicData uri="http://schemas.openxmlformats.org/drawingml/2006/table">
            <a:tbl>
              <a:tblPr/>
              <a:tblGrid>
                <a:gridCol w="10208071">
                  <a:extLst>
                    <a:ext uri="{9D8B030D-6E8A-4147-A177-3AD203B41FA5}">
                      <a16:colId xmlns:a16="http://schemas.microsoft.com/office/drawing/2014/main" val="3163523210"/>
                    </a:ext>
                  </a:extLst>
                </a:gridCol>
              </a:tblGrid>
              <a:tr h="133381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Login to Target Node </a:t>
                      </a:r>
                    </a:p>
                    <a:p>
                      <a:pPr fontAlgn="t"/>
                      <a:r>
                        <a:rPr lang="en-IN" dirty="0" err="1">
                          <a:effectLst/>
                        </a:rPr>
                        <a:t>sudo</a:t>
                      </a:r>
                      <a:r>
                        <a:rPr lang="en-IN" dirty="0">
                          <a:effectLst/>
                        </a:rPr>
                        <a:t> </a:t>
                      </a:r>
                      <a:r>
                        <a:rPr lang="en-IN" dirty="0" err="1">
                          <a:effectLst/>
                        </a:rPr>
                        <a:t>su</a:t>
                      </a:r>
                      <a:r>
                        <a:rPr lang="en-IN" dirty="0">
                          <a:effectLst/>
                        </a:rPr>
                        <a:t> </a:t>
                      </a:r>
                    </a:p>
                    <a:p>
                      <a:pPr fontAlgn="t"/>
                      <a:r>
                        <a:rPr lang="en-IN" dirty="0">
                          <a:effectLst/>
                        </a:rPr>
                        <a:t>// create a file named "</a:t>
                      </a:r>
                      <a:r>
                        <a:rPr lang="en-IN" dirty="0" err="1">
                          <a:effectLst/>
                        </a:rPr>
                        <a:t>authorized_keys</a:t>
                      </a:r>
                      <a:r>
                        <a:rPr lang="en-IN" dirty="0">
                          <a:effectLst/>
                        </a:rPr>
                        <a:t>" at /root/.</a:t>
                      </a:r>
                      <a:r>
                        <a:rPr lang="en-IN" dirty="0" err="1">
                          <a:effectLst/>
                        </a:rPr>
                        <a:t>ssh</a:t>
                      </a:r>
                      <a:r>
                        <a:rPr lang="en-IN" dirty="0">
                          <a:effectLst/>
                        </a:rPr>
                        <a:t>/  (if not present already)</a:t>
                      </a:r>
                    </a:p>
                    <a:p>
                      <a:pPr fontAlgn="t"/>
                      <a:r>
                        <a:rPr lang="en-IN" dirty="0">
                          <a:effectLst/>
                        </a:rPr>
                        <a:t>Touch </a:t>
                      </a:r>
                      <a:r>
                        <a:rPr lang="en-IN" dirty="0" err="1">
                          <a:effectLst/>
                        </a:rPr>
                        <a:t>authorized_keys</a:t>
                      </a:r>
                      <a:endParaRPr lang="en-IN" dirty="0">
                        <a:effectLst/>
                      </a:endParaRPr>
                    </a:p>
                    <a:p>
                      <a:pPr fontAlgn="t"/>
                      <a:r>
                        <a:rPr lang="en-IN" dirty="0">
                          <a:effectLst/>
                        </a:rPr>
                        <a:t>//Change the /root/.</a:t>
                      </a:r>
                      <a:r>
                        <a:rPr lang="en-IN" dirty="0" err="1">
                          <a:effectLst/>
                        </a:rPr>
                        <a:t>ssh</a:t>
                      </a:r>
                      <a:r>
                        <a:rPr lang="en-IN" dirty="0">
                          <a:effectLst/>
                        </a:rPr>
                        <a:t> mode to 700 and </a:t>
                      </a:r>
                      <a:r>
                        <a:rPr lang="en-IN" dirty="0" err="1">
                          <a:effectLst/>
                        </a:rPr>
                        <a:t>authorized_keys</a:t>
                      </a:r>
                      <a:r>
                        <a:rPr lang="en-IN" dirty="0">
                          <a:effectLst/>
                        </a:rPr>
                        <a:t> file mode to 600</a:t>
                      </a:r>
                    </a:p>
                    <a:p>
                      <a:pPr fontAlgn="t"/>
                      <a:r>
                        <a:rPr lang="en-IN" dirty="0" err="1">
                          <a:effectLst/>
                        </a:rPr>
                        <a:t>chmod</a:t>
                      </a:r>
                      <a:r>
                        <a:rPr lang="en-IN" dirty="0">
                          <a:effectLst/>
                        </a:rPr>
                        <a:t> 700 ~/.</a:t>
                      </a:r>
                      <a:r>
                        <a:rPr lang="en-IN" dirty="0" err="1">
                          <a:effectLst/>
                        </a:rPr>
                        <a:t>ssh</a:t>
                      </a:r>
                      <a:r>
                        <a:rPr lang="en-IN" dirty="0">
                          <a:effectLst/>
                        </a:rPr>
                        <a:t> &amp;&amp; </a:t>
                      </a:r>
                      <a:r>
                        <a:rPr lang="en-IN" dirty="0" err="1">
                          <a:effectLst/>
                        </a:rPr>
                        <a:t>chmod</a:t>
                      </a:r>
                      <a:r>
                        <a:rPr lang="en-IN" dirty="0">
                          <a:effectLst/>
                        </a:rPr>
                        <a:t> 600 ~/.</a:t>
                      </a:r>
                      <a:r>
                        <a:rPr lang="en-IN" dirty="0" err="1">
                          <a:effectLst/>
                        </a:rPr>
                        <a:t>ssh</a:t>
                      </a:r>
                      <a:r>
                        <a:rPr lang="en-IN" dirty="0">
                          <a:effectLst/>
                        </a:rPr>
                        <a:t>/</a:t>
                      </a:r>
                      <a:r>
                        <a:rPr lang="en-IN" dirty="0" err="1">
                          <a:effectLst/>
                        </a:rPr>
                        <a:t>authorized_keys</a:t>
                      </a:r>
                      <a:endParaRPr lang="en-IN" dirty="0">
                        <a:effectLst/>
                      </a:endParaRPr>
                    </a:p>
                    <a:p>
                      <a:pPr fontAlgn="t"/>
                      <a:r>
                        <a:rPr lang="en-IN" dirty="0">
                          <a:effectLst/>
                        </a:rPr>
                        <a:t> 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20579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1BB5F430-111F-4422-A435-5A076BD07CC7}"/>
              </a:ext>
            </a:extLst>
          </p:cNvPr>
          <p:cNvSpPr/>
          <p:nvPr/>
        </p:nvSpPr>
        <p:spPr>
          <a:xfrm>
            <a:off x="692426" y="1028557"/>
            <a:ext cx="10598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3. Add the Ansible public key to the   "</a:t>
            </a:r>
            <a:r>
              <a:rPr lang="en-US" dirty="0" err="1">
                <a:solidFill>
                  <a:srgbClr val="002060"/>
                </a:solidFill>
              </a:rPr>
              <a:t>authorized_keys</a:t>
            </a:r>
            <a:r>
              <a:rPr lang="en-US" dirty="0">
                <a:solidFill>
                  <a:srgbClr val="002060"/>
                </a:solidFill>
              </a:rPr>
              <a:t>" of the Target Node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7B5E9C69-490E-4553-89BD-83E71D04F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94" y="1466915"/>
            <a:ext cx="11403496" cy="172354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// Login to the target node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sudo</a:t>
            </a:r>
            <a:r>
              <a:rPr lang="en-IN" alt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IN" alt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su</a:t>
            </a:r>
            <a:r>
              <a:rPr lang="en-IN" alt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sz="16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vi /root/.</a:t>
            </a:r>
            <a:r>
              <a:rPr lang="en-IN" alt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ssh</a:t>
            </a:r>
            <a:r>
              <a:rPr lang="en-IN" alt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/</a:t>
            </a:r>
            <a:r>
              <a:rPr lang="en-IN" alt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authorized_keys</a:t>
            </a:r>
            <a:endParaRPr lang="en-IN" altLang="en-US" sz="16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sz="16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//move to end , press enter copy the public key and paste here, save exit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444A92-2B7E-4271-9816-750534E2FF89}"/>
              </a:ext>
            </a:extLst>
          </p:cNvPr>
          <p:cNvSpPr/>
          <p:nvPr/>
        </p:nvSpPr>
        <p:spPr>
          <a:xfrm>
            <a:off x="692426" y="3400892"/>
            <a:ext cx="4875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4. Optional (restrict the password authentication )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0AF2024-A5B2-48EA-8B77-14BFCB13D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06" y="4030927"/>
            <a:ext cx="11403496" cy="123110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//Login to Target Node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sudo</a:t>
            </a:r>
            <a:r>
              <a:rPr lang="en-IN" alt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IN" alt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su</a:t>
            </a:r>
            <a:r>
              <a:rPr lang="en-IN" alt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sz="16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vi  /etc/</a:t>
            </a:r>
            <a:r>
              <a:rPr lang="en-IN" alt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ssh</a:t>
            </a:r>
            <a:r>
              <a:rPr lang="en-IN" alt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/</a:t>
            </a:r>
            <a:r>
              <a:rPr lang="en-IN" alt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sshd_config</a:t>
            </a:r>
            <a:endParaRPr lang="en-IN" altLang="en-US" sz="16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//change the line </a:t>
            </a:r>
            <a:r>
              <a:rPr lang="en-IN" alt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PasswordAuthentication</a:t>
            </a:r>
            <a:r>
              <a:rPr lang="en-IN" alt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yes to no</a:t>
            </a:r>
          </a:p>
        </p:txBody>
      </p:sp>
    </p:spTree>
    <p:extLst>
      <p:ext uri="{BB962C8B-B14F-4D97-AF65-F5344CB8AC3E}">
        <p14:creationId xmlns:p14="http://schemas.microsoft.com/office/powerpoint/2010/main" val="142143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452</Words>
  <Application>Microsoft Office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Objective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Panda, Narendranath (Nokia - IN/Bangalore)</dc:creator>
  <cp:lastModifiedBy>Panda, Narendranath (Nokia - IN/Bangalore)</cp:lastModifiedBy>
  <cp:revision>14</cp:revision>
  <dcterms:created xsi:type="dcterms:W3CDTF">2019-11-16T15:15:18Z</dcterms:created>
  <dcterms:modified xsi:type="dcterms:W3CDTF">2019-11-16T16:29:22Z</dcterms:modified>
</cp:coreProperties>
</file>