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3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38D5-6C84-409A-949D-F197EA65B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37DED-915A-4DAF-AC9D-8886500F6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23946-A951-481F-97DB-D0C2FD1EE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4144-0B50-4474-8683-59C150F695EF}" type="datetimeFigureOut">
              <a:rPr lang="en-IN" smtClean="0"/>
              <a:t>29-11-2017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4E441-3886-4234-985D-9A3EE864B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16DAC-9FB6-4C7F-B5B9-32D73566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8BE5-F97D-4D2A-8B41-D976DF280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93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CB89C-4D06-4A9B-80F2-70224824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63FA6-68A9-4957-82FC-08D875F0E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87F63-8994-49E0-B827-0E44E85BC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4144-0B50-4474-8683-59C150F695EF}" type="datetimeFigureOut">
              <a:rPr lang="en-IN" smtClean="0"/>
              <a:t>29-11-2017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9F37B-FDEC-4A2F-935A-058E29DF2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8C2A5-1EBC-4EDF-80F1-99E38F21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8BE5-F97D-4D2A-8B41-D976DF280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03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4C0C57-3BE0-4CF9-AC6A-67206C457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D39B2-E794-4A84-ACCE-1B42B3BFA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6D60C-2088-42C1-8701-300AC88B0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4144-0B50-4474-8683-59C150F695EF}" type="datetimeFigureOut">
              <a:rPr lang="en-IN" smtClean="0"/>
              <a:t>29-11-2017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885E9-4AE9-42CB-AEAE-7D82C087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40B52-0BE3-44E4-A29C-A0574CC6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8BE5-F97D-4D2A-8B41-D976DF280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9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0835C-BBAA-46D9-A160-FF27C7F2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922F1-D878-4657-AF8D-CA4FE42CC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62F2E-0593-4603-B7B2-F5F7BBFBB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4144-0B50-4474-8683-59C150F695EF}" type="datetimeFigureOut">
              <a:rPr lang="en-IN" smtClean="0"/>
              <a:t>29-11-2017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CE2BA-2E5F-4778-AE5C-51A9A1D37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710F2-7A82-42E1-9ED5-3FD5BAB1B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8BE5-F97D-4D2A-8B41-D976DF280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68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3A066-85C3-44BB-B5A2-BA8F8CFB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53AB3-00DE-4245-8426-F4497B15F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396BD-9881-4EAA-AC1F-8631DFCE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4144-0B50-4474-8683-59C150F695EF}" type="datetimeFigureOut">
              <a:rPr lang="en-IN" smtClean="0"/>
              <a:t>29-11-2017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8743D-868F-4BE8-8690-710076321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4EEE2-73DF-4DD3-8BAD-62528014F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8BE5-F97D-4D2A-8B41-D976DF280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685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8FAF4-9190-4443-80DC-3BBD3EDBE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C4553-6940-416F-800B-DA753F11D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425A6-DD47-48DD-AC4C-9C205694C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7FE19-04B8-478C-8D6F-DD031C25D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4144-0B50-4474-8683-59C150F695EF}" type="datetimeFigureOut">
              <a:rPr lang="en-IN" smtClean="0"/>
              <a:t>29-11-2017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96498-5B5E-46E8-8362-83543DF50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D97A0-EB91-44D2-B13A-AB7A4367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8BE5-F97D-4D2A-8B41-D976DF280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28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F342D-6EC7-4197-90E7-BB9081D33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5E516-880F-4E13-8E9D-F97D9925D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41AAA-D962-43FD-B9A1-FFD807778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E25E10-E419-4D6C-BC6D-1649FFE0C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395142-8897-4D83-81AC-EAE3F4D74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C77686-7E02-41AD-BE66-91389B32A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4144-0B50-4474-8683-59C150F695EF}" type="datetimeFigureOut">
              <a:rPr lang="en-IN" smtClean="0"/>
              <a:t>29-11-2017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FB9F19-4FE8-4DBE-BF75-6416ED2BE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030633-2244-4BA2-A7D1-F02D757D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8BE5-F97D-4D2A-8B41-D976DF280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56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EE0A2-DEE0-4155-89A8-267DC51A9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7AFAD-9713-4DF7-809A-7134732C3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4144-0B50-4474-8683-59C150F695EF}" type="datetimeFigureOut">
              <a:rPr lang="en-IN" smtClean="0"/>
              <a:t>29-11-2017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BAB7CC-F498-415B-A78F-383A29AB6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04A1B-C9FE-425B-874E-CD6A7190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8BE5-F97D-4D2A-8B41-D976DF280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9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A0757D-C59E-4D5C-B3B2-E8CA1087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4144-0B50-4474-8683-59C150F695EF}" type="datetimeFigureOut">
              <a:rPr lang="en-IN" smtClean="0"/>
              <a:t>29-11-2017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602E58-8EDE-4262-A0F9-9D397664A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BB600-0334-408C-8F2E-BF649C1E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8BE5-F97D-4D2A-8B41-D976DF280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882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73628-E374-4012-B456-1829A9B5C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56772-064F-4D27-9616-9469458C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12B89-DA08-49F3-9643-A3AB05627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956EB-CEEE-4885-AE71-25CDAEEDC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4144-0B50-4474-8683-59C150F695EF}" type="datetimeFigureOut">
              <a:rPr lang="en-IN" smtClean="0"/>
              <a:t>29-11-2017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7CF39-0127-4E82-B11D-FCEA2C8F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31943-ABB0-4141-9251-9E4CF8B61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8BE5-F97D-4D2A-8B41-D976DF280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34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78721-A27C-4E01-ACB4-45AEC5CDC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77E797-2896-46FE-98E0-98FB2E77B1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F823C-A8AF-409F-8E8B-DE36B5446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845BA-4E2F-4402-9163-818A04573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4144-0B50-4474-8683-59C150F695EF}" type="datetimeFigureOut">
              <a:rPr lang="en-IN" smtClean="0"/>
              <a:t>29-11-2017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F29C7-856F-459B-A1BB-888B89599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3BBF3-D4C5-4089-88D0-EFFF13F89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8BE5-F97D-4D2A-8B41-D976DF280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64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6931F7-B462-402E-B53C-979A3EF53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6B25C-1750-41EF-B9BE-78FAC1A8E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E8D3-D1CE-431A-8D66-F4C84DE65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04144-0B50-4474-8683-59C150F695EF}" type="datetimeFigureOut">
              <a:rPr lang="en-IN" smtClean="0"/>
              <a:t>29-11-2017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80907-841C-435A-B05B-D4D870610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D487F-1E51-4066-A89B-05B5996E6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A8BE5-F97D-4D2A-8B41-D976DF280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20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OLID_%28object-oriented_design%29" TargetMode="External"/><Relationship Id="rId2" Type="http://schemas.openxmlformats.org/officeDocument/2006/relationships/hyperlink" Target="https://kubernetes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martbear.com/learn/api-design/what-are-microservices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nodejs.org/en/" TargetMode="External"/><Relationship Id="rId3" Type="http://schemas.openxmlformats.org/officeDocument/2006/relationships/hyperlink" Target="https://projects.spring.io/spring-boot/" TargetMode="External"/><Relationship Id="rId7" Type="http://schemas.openxmlformats.org/officeDocument/2006/relationships/hyperlink" Target="https://angularjs.org/" TargetMode="External"/><Relationship Id="rId2" Type="http://schemas.openxmlformats.org/officeDocument/2006/relationships/hyperlink" Target="https://grpc.io/blog/principl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ongodb.com/" TargetMode="External"/><Relationship Id="rId5" Type="http://schemas.openxmlformats.org/officeDocument/2006/relationships/hyperlink" Target="https://swagger.io/" TargetMode="External"/><Relationship Id="rId4" Type="http://schemas.openxmlformats.org/officeDocument/2006/relationships/hyperlink" Target="https://jersey.github.io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5562-8786-4F43-AA51-FF10860779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University Assignment Management System(UAMS)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18A92-268C-45FF-AF99-822044B07F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9651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6665A-2B2F-4278-BB93-4515155B6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31048" cy="73504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Reporting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A64027-DC77-40C7-AD55-18FCA4C76321}"/>
              </a:ext>
            </a:extLst>
          </p:cNvPr>
          <p:cNvGrpSpPr/>
          <p:nvPr/>
        </p:nvGrpSpPr>
        <p:grpSpPr>
          <a:xfrm>
            <a:off x="283539" y="1397074"/>
            <a:ext cx="5379426" cy="3778933"/>
            <a:chOff x="0" y="0"/>
            <a:chExt cx="4427168" cy="399222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1A2E16A-F7D4-43A9-8528-8FCA94950D2E}"/>
                </a:ext>
              </a:extLst>
            </p:cNvPr>
            <p:cNvSpPr/>
            <p:nvPr/>
          </p:nvSpPr>
          <p:spPr>
            <a:xfrm>
              <a:off x="0" y="1826699"/>
              <a:ext cx="1261094" cy="338826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Student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8799CAB-64A8-44B5-AA28-3463CACADBBC}"/>
                </a:ext>
              </a:extLst>
            </p:cNvPr>
            <p:cNvSpPr/>
            <p:nvPr/>
          </p:nvSpPr>
          <p:spPr>
            <a:xfrm>
              <a:off x="3164178" y="1825367"/>
              <a:ext cx="1262990" cy="341491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algn="ctr"/>
              <a:r>
                <a: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Faculty</a:t>
              </a:r>
            </a:p>
            <a:p>
              <a:pPr algn="ctr"/>
              <a:endParaRPr lang="en-IN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00EA021-9CBD-44E4-A8AE-3E547B70116A}"/>
                </a:ext>
              </a:extLst>
            </p:cNvPr>
            <p:cNvGrpSpPr/>
            <p:nvPr/>
          </p:nvGrpSpPr>
          <p:grpSpPr>
            <a:xfrm>
              <a:off x="1562183" y="0"/>
              <a:ext cx="1274454" cy="3992224"/>
              <a:chOff x="1562183" y="0"/>
              <a:chExt cx="1274454" cy="399222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8911DC3-DB57-4C22-A21D-3AB43BB58F11}"/>
                  </a:ext>
                </a:extLst>
              </p:cNvPr>
              <p:cNvSpPr/>
              <p:nvPr/>
            </p:nvSpPr>
            <p:spPr>
              <a:xfrm>
                <a:off x="1572699" y="2085942"/>
                <a:ext cx="1262990" cy="338827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Assignments 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CEFA302-70F2-4BA4-BD30-EAEC4925E455}"/>
                  </a:ext>
                </a:extLst>
              </p:cNvPr>
              <p:cNvSpPr/>
              <p:nvPr/>
            </p:nvSpPr>
            <p:spPr>
              <a:xfrm>
                <a:off x="1572383" y="1565234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Exam 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0391A1B6-8B35-4FD3-8551-32DA4B111F50}"/>
                  </a:ext>
                </a:extLst>
              </p:cNvPr>
              <p:cNvSpPr/>
              <p:nvPr/>
            </p:nvSpPr>
            <p:spPr>
              <a:xfrm>
                <a:off x="1573331" y="3127359"/>
                <a:ext cx="1262990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Course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36687D8-65B2-4A16-AEB2-4B7CC96FD57E}"/>
                  </a:ext>
                </a:extLst>
              </p:cNvPr>
              <p:cNvSpPr/>
              <p:nvPr/>
            </p:nvSpPr>
            <p:spPr>
              <a:xfrm>
                <a:off x="1573963" y="1041861"/>
                <a:ext cx="1261094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Time Table 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8914D21-1715-45EE-8DBB-AF36F9E7BFBA}"/>
                  </a:ext>
                </a:extLst>
              </p:cNvPr>
              <p:cNvSpPr/>
              <p:nvPr/>
            </p:nvSpPr>
            <p:spPr>
              <a:xfrm>
                <a:off x="1562183" y="0"/>
                <a:ext cx="1261094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Discussion 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C04223C-A62B-4B87-95BA-92505FBB934A}"/>
                  </a:ext>
                </a:extLst>
              </p:cNvPr>
              <p:cNvSpPr/>
              <p:nvPr/>
            </p:nvSpPr>
            <p:spPr>
              <a:xfrm>
                <a:off x="1573015" y="2606651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Survey 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C63DF2E-2627-4362-8CE0-1B78E47EC455}"/>
                  </a:ext>
                </a:extLst>
              </p:cNvPr>
              <p:cNvSpPr/>
              <p:nvPr/>
            </p:nvSpPr>
            <p:spPr>
              <a:xfrm>
                <a:off x="1573647" y="3650733"/>
                <a:ext cx="1262990" cy="34149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/>
              <a:effectLst>
                <a:reflection blurRad="6350" stA="50000" endA="300" endPos="55000" dir="5400000" sy="-100000" algn="bl" rotWithShape="0"/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Reporting 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4B54227-8392-431F-AEF2-B9A8A9C8627D}"/>
                  </a:ext>
                </a:extLst>
              </p:cNvPr>
              <p:cNvSpPr/>
              <p:nvPr/>
            </p:nvSpPr>
            <p:spPr>
              <a:xfrm>
                <a:off x="1573647" y="521153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Dashboard </a:t>
                </a:r>
              </a:p>
            </p:txBody>
          </p:sp>
        </p:grp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D80D9606-FE33-4C01-80AE-E650413FF026}"/>
                </a:ext>
              </a:extLst>
            </p:cNvPr>
            <p:cNvCxnSpPr>
              <a:stCxn id="50" idx="0"/>
              <a:endCxn id="73" idx="1"/>
            </p:cNvCxnSpPr>
            <p:nvPr/>
          </p:nvCxnSpPr>
          <p:spPr>
            <a:xfrm rot="5400000" flipH="1" flipV="1">
              <a:off x="267722" y="532238"/>
              <a:ext cx="1657286" cy="93163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B6940EB5-D8C3-43C1-B01B-1F163D58F810}"/>
                </a:ext>
              </a:extLst>
            </p:cNvPr>
            <p:cNvCxnSpPr>
              <a:stCxn id="50" idx="0"/>
              <a:endCxn id="76" idx="1"/>
            </p:cNvCxnSpPr>
            <p:nvPr/>
          </p:nvCxnSpPr>
          <p:spPr>
            <a:xfrm rot="5400000" flipH="1" flipV="1">
              <a:off x="534031" y="787083"/>
              <a:ext cx="1136133" cy="94310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E981F733-D4BF-4DA0-AD7B-83670032B0ED}"/>
                </a:ext>
              </a:extLst>
            </p:cNvPr>
            <p:cNvCxnSpPr>
              <a:stCxn id="50" idx="0"/>
              <a:endCxn id="70" idx="1"/>
            </p:cNvCxnSpPr>
            <p:nvPr/>
          </p:nvCxnSpPr>
          <p:spPr>
            <a:xfrm rot="5400000" flipH="1" flipV="1">
              <a:off x="1055439" y="1309755"/>
              <a:ext cx="92052" cy="94183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F28D3B21-E58B-42E1-A6D2-B52FDDDDF037}"/>
                </a:ext>
              </a:extLst>
            </p:cNvPr>
            <p:cNvCxnSpPr>
              <a:stCxn id="50" idx="0"/>
              <a:endCxn id="72" idx="1"/>
            </p:cNvCxnSpPr>
            <p:nvPr/>
          </p:nvCxnSpPr>
          <p:spPr>
            <a:xfrm rot="5400000" flipH="1" flipV="1">
              <a:off x="795209" y="1047945"/>
              <a:ext cx="614092" cy="94341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4D385664-7BA7-499D-9005-D85E790206A6}"/>
                </a:ext>
              </a:extLst>
            </p:cNvPr>
            <p:cNvCxnSpPr>
              <a:stCxn id="50" idx="2"/>
              <a:endCxn id="75" idx="1"/>
            </p:cNvCxnSpPr>
            <p:nvPr/>
          </p:nvCxnSpPr>
          <p:spPr>
            <a:xfrm rot="16200000" flipH="1">
              <a:off x="274120" y="2521952"/>
              <a:ext cx="1655954" cy="94310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7E4C0040-A2C7-4C0E-8DB5-9E7DFECDBCD5}"/>
                </a:ext>
              </a:extLst>
            </p:cNvPr>
            <p:cNvCxnSpPr>
              <a:stCxn id="75" idx="3"/>
              <a:endCxn id="51" idx="2"/>
            </p:cNvCxnSpPr>
            <p:nvPr/>
          </p:nvCxnSpPr>
          <p:spPr>
            <a:xfrm flipV="1">
              <a:off x="2836637" y="2166858"/>
              <a:ext cx="959036" cy="1654621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32E22F79-3072-45DD-AE1F-1604CC86F4F2}"/>
                </a:ext>
              </a:extLst>
            </p:cNvPr>
            <p:cNvCxnSpPr>
              <a:stCxn id="71" idx="3"/>
              <a:endCxn id="51" idx="2"/>
            </p:cNvCxnSpPr>
            <p:nvPr/>
          </p:nvCxnSpPr>
          <p:spPr>
            <a:xfrm flipV="1">
              <a:off x="2836321" y="2166858"/>
              <a:ext cx="959352" cy="1131247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441CC395-613A-4B46-9818-8CEBC9B01204}"/>
                </a:ext>
              </a:extLst>
            </p:cNvPr>
            <p:cNvCxnSpPr>
              <a:stCxn id="50" idx="2"/>
              <a:endCxn id="71" idx="1"/>
            </p:cNvCxnSpPr>
            <p:nvPr/>
          </p:nvCxnSpPr>
          <p:spPr>
            <a:xfrm rot="16200000" flipH="1">
              <a:off x="535649" y="2260423"/>
              <a:ext cx="1132580" cy="942784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11361A69-6F6A-41CE-AC4C-F1DF3F3A0E00}"/>
                </a:ext>
              </a:extLst>
            </p:cNvPr>
            <p:cNvCxnSpPr>
              <a:stCxn id="50" idx="2"/>
              <a:endCxn id="74" idx="1"/>
            </p:cNvCxnSpPr>
            <p:nvPr/>
          </p:nvCxnSpPr>
          <p:spPr>
            <a:xfrm rot="16200000" flipH="1">
              <a:off x="796512" y="1999560"/>
              <a:ext cx="610539" cy="942468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AD3227BD-C802-4F8D-83BB-E6207B2FCFA7}"/>
                </a:ext>
              </a:extLst>
            </p:cNvPr>
            <p:cNvCxnSpPr>
              <a:stCxn id="74" idx="3"/>
              <a:endCxn id="51" idx="2"/>
            </p:cNvCxnSpPr>
            <p:nvPr/>
          </p:nvCxnSpPr>
          <p:spPr>
            <a:xfrm flipV="1">
              <a:off x="2836005" y="2166858"/>
              <a:ext cx="959668" cy="60920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E5382936-3AAF-46AB-8756-4497C09555FA}"/>
                </a:ext>
              </a:extLst>
            </p:cNvPr>
            <p:cNvCxnSpPr>
              <a:stCxn id="50" idx="2"/>
              <a:endCxn id="69" idx="1"/>
            </p:cNvCxnSpPr>
            <p:nvPr/>
          </p:nvCxnSpPr>
          <p:spPr>
            <a:xfrm rot="16200000" flipH="1">
              <a:off x="1056708" y="1739364"/>
              <a:ext cx="89831" cy="942152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4CBEF122-6DF9-4B9C-953D-516E0D4AD7CC}"/>
                </a:ext>
              </a:extLst>
            </p:cNvPr>
            <p:cNvCxnSpPr>
              <a:stCxn id="69" idx="3"/>
              <a:endCxn id="51" idx="2"/>
            </p:cNvCxnSpPr>
            <p:nvPr/>
          </p:nvCxnSpPr>
          <p:spPr>
            <a:xfrm flipV="1">
              <a:off x="2835689" y="2166858"/>
              <a:ext cx="959984" cy="88498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8A2E5AD7-9885-4D42-9EA8-A2E07A539127}"/>
                </a:ext>
              </a:extLst>
            </p:cNvPr>
            <p:cNvCxnSpPr>
              <a:stCxn id="73" idx="3"/>
              <a:endCxn id="51" idx="0"/>
            </p:cNvCxnSpPr>
            <p:nvPr/>
          </p:nvCxnSpPr>
          <p:spPr>
            <a:xfrm>
              <a:off x="2823277" y="169413"/>
              <a:ext cx="972396" cy="1655954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3D3BC6DC-88AD-43D2-85F1-376139E99E04}"/>
                </a:ext>
              </a:extLst>
            </p:cNvPr>
            <p:cNvCxnSpPr>
              <a:stCxn id="76" idx="3"/>
              <a:endCxn id="51" idx="0"/>
            </p:cNvCxnSpPr>
            <p:nvPr/>
          </p:nvCxnSpPr>
          <p:spPr>
            <a:xfrm>
              <a:off x="2836637" y="690566"/>
              <a:ext cx="959036" cy="1134801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75785E4D-C2E7-4CB0-B491-A002B9DA7417}"/>
                </a:ext>
              </a:extLst>
            </p:cNvPr>
            <p:cNvCxnSpPr>
              <a:stCxn id="72" idx="3"/>
              <a:endCxn id="51" idx="0"/>
            </p:cNvCxnSpPr>
            <p:nvPr/>
          </p:nvCxnSpPr>
          <p:spPr>
            <a:xfrm>
              <a:off x="2835057" y="1212607"/>
              <a:ext cx="960616" cy="61276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552A46AE-01CD-479E-8217-D6EEB8E1F66E}"/>
                </a:ext>
              </a:extLst>
            </p:cNvPr>
            <p:cNvCxnSpPr>
              <a:stCxn id="70" idx="3"/>
              <a:endCxn id="51" idx="0"/>
            </p:cNvCxnSpPr>
            <p:nvPr/>
          </p:nvCxnSpPr>
          <p:spPr>
            <a:xfrm>
              <a:off x="2835373" y="1734647"/>
              <a:ext cx="960300" cy="9072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F96AF7-F6A0-4A3D-93D7-59F66583B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261299"/>
              </p:ext>
            </p:extLst>
          </p:nvPr>
        </p:nvGraphicFramePr>
        <p:xfrm>
          <a:off x="6857494" y="1287202"/>
          <a:ext cx="4056583" cy="387413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schemeClr val="accent1">
                      <a:lumMod val="50000"/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4056583">
                  <a:extLst>
                    <a:ext uri="{9D8B030D-6E8A-4147-A177-3AD203B41FA5}">
                      <a16:colId xmlns:a16="http://schemas.microsoft.com/office/drawing/2014/main" val="4231490580"/>
                    </a:ext>
                  </a:extLst>
                </a:gridCol>
              </a:tblGrid>
              <a:tr h="382169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Reporting</a:t>
                      </a:r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Advance Analysis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Built-in Business </a:t>
                      </a:r>
                      <a:r>
                        <a:rPr lang="en-IN" sz="11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Intelligance</a:t>
                      </a:r>
                      <a:endParaRPr lang="en-IN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Seamlessly </a:t>
                      </a:r>
                      <a:r>
                        <a:rPr lang="en-IN" sz="11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Powerfull</a:t>
                      </a: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Reporting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Do It Your Self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IN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IN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IN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I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414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329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AD5C3-0DFA-45A5-A72B-7F41C1027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&amp; Development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16A15-0AD7-445C-9B74-553BA335D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963"/>
            <a:ext cx="10515600" cy="4625000"/>
          </a:xfrm>
        </p:spPr>
        <p:txBody>
          <a:bodyPr>
            <a:normAutofit fontScale="85000" lnSpcReduction="20000"/>
          </a:bodyPr>
          <a:lstStyle/>
          <a:p>
            <a:pPr lvl="1">
              <a:lnSpc>
                <a:spcPct val="110000"/>
              </a:lnSpc>
            </a:pPr>
            <a:r>
              <a:rPr lang="en-US" sz="2100" dirty="0" err="1"/>
              <a:t>DevOp</a:t>
            </a:r>
            <a:r>
              <a:rPr lang="en-US" sz="2100" dirty="0"/>
              <a:t> Mode </a:t>
            </a:r>
          </a:p>
          <a:p>
            <a:pPr lvl="2"/>
            <a:r>
              <a:rPr lang="en-IN" sz="2100" dirty="0"/>
              <a:t>DevOps (a clipped compound of "development" and "operations") is a software engineering practice that aims at unifying software development (Dev) and software operation (Ops). </a:t>
            </a:r>
          </a:p>
          <a:p>
            <a:pPr lvl="2"/>
            <a:r>
              <a:rPr lang="en-IN" sz="2100" dirty="0"/>
              <a:t>The main characteristic of the DevOps movement is to strongly advocate automation and monitoring at all steps of software construction, from integration, testing, releasing to deployment and infrastructure management. </a:t>
            </a:r>
          </a:p>
          <a:p>
            <a:pPr lvl="2"/>
            <a:r>
              <a:rPr lang="en-IN" sz="2100" dirty="0"/>
              <a:t>DevOps aims at shorter development cycles, increased deployment frequency, more dependable releases, in close alignment with business objectives.</a:t>
            </a:r>
            <a:endParaRPr lang="en-US" sz="2100" dirty="0"/>
          </a:p>
          <a:p>
            <a:pPr lvl="1">
              <a:lnSpc>
                <a:spcPct val="110000"/>
              </a:lnSpc>
            </a:pPr>
            <a:r>
              <a:rPr lang="en-US" sz="2100" dirty="0"/>
              <a:t>Containerized Infrastructure </a:t>
            </a:r>
          </a:p>
          <a:p>
            <a:pPr lvl="2"/>
            <a:r>
              <a:rPr lang="en-US" dirty="0"/>
              <a:t> </a:t>
            </a:r>
            <a:r>
              <a:rPr lang="en-US" sz="2100" dirty="0"/>
              <a:t>Docker containers running on Google Kubernetes Engine orchestrated by </a:t>
            </a:r>
            <a:r>
              <a:rPr lang="en-US" sz="2100" dirty="0">
                <a:hlinkClick r:id="rId2"/>
              </a:rPr>
              <a:t>Kubernetes</a:t>
            </a:r>
            <a:r>
              <a:rPr lang="en-US" sz="2100" dirty="0"/>
              <a:t> .</a:t>
            </a:r>
          </a:p>
          <a:p>
            <a:pPr lvl="1">
              <a:lnSpc>
                <a:spcPct val="110000"/>
              </a:lnSpc>
            </a:pPr>
            <a:r>
              <a:rPr lang="en-US" sz="2100" dirty="0"/>
              <a:t>Microservice based Architecture. </a:t>
            </a:r>
          </a:p>
          <a:p>
            <a:pPr lvl="2"/>
            <a:r>
              <a:rPr lang="en-IN" sz="1900" b="1" dirty="0"/>
              <a:t>Object Oriented Programming</a:t>
            </a:r>
            <a:r>
              <a:rPr lang="en-IN" sz="1900" dirty="0"/>
              <a:t> (OOP) : a modern programming paradigm (see also </a:t>
            </a:r>
            <a:r>
              <a:rPr lang="en-IN" sz="1900" dirty="0">
                <a:hlinkClick r:id="rId3"/>
              </a:rPr>
              <a:t>SOLID</a:t>
            </a:r>
            <a:r>
              <a:rPr lang="en-IN" sz="1900" dirty="0"/>
              <a:t>)</a:t>
            </a:r>
          </a:p>
          <a:p>
            <a:pPr lvl="2"/>
            <a:r>
              <a:rPr lang="en-IN" sz="1900" b="1" dirty="0"/>
              <a:t>Web service / API: </a:t>
            </a:r>
            <a:r>
              <a:rPr lang="en-IN" sz="1900" dirty="0"/>
              <a:t>a way to expose the functionality of your application to others, without a user interface</a:t>
            </a:r>
          </a:p>
          <a:p>
            <a:pPr lvl="2"/>
            <a:r>
              <a:rPr lang="en-IN" sz="1900" b="1" dirty="0"/>
              <a:t>Service Oriented Architecture (SOA):</a:t>
            </a:r>
            <a:r>
              <a:rPr lang="en-IN" sz="1900" dirty="0"/>
              <a:t>a way of structuring many related applications to work together, rather than trying to solve all problems in one application</a:t>
            </a:r>
          </a:p>
          <a:p>
            <a:pPr lvl="2"/>
            <a:r>
              <a:rPr lang="en-IN" sz="1900" b="1" dirty="0" err="1"/>
              <a:t>Systems</a:t>
            </a:r>
            <a:r>
              <a:rPr lang="en-IN" sz="1900" dirty="0" err="1"/>
              <a:t>:in</a:t>
            </a:r>
            <a:r>
              <a:rPr lang="en-IN" sz="1900" dirty="0"/>
              <a:t> the general sense, meaning any collection of parts that can work together for a wider purpose</a:t>
            </a:r>
          </a:p>
          <a:p>
            <a:pPr lvl="2"/>
            <a:r>
              <a:rPr lang="en-IN" sz="1900" b="1" dirty="0"/>
              <a:t>Single Responsibility Principle (SRP)—</a:t>
            </a:r>
            <a:r>
              <a:rPr lang="en-IN" sz="1900" dirty="0"/>
              <a:t>the idea of code with one focus</a:t>
            </a:r>
          </a:p>
          <a:p>
            <a:pPr lvl="2"/>
            <a:r>
              <a:rPr lang="en-IN" sz="1900" b="1" dirty="0"/>
              <a:t>Interface Segregation Principle (ISP)—</a:t>
            </a:r>
            <a:r>
              <a:rPr lang="en-IN" sz="1900" dirty="0"/>
              <a:t>the idea of code with defined boundaries.</a:t>
            </a:r>
            <a:r>
              <a:rPr lang="en-US" sz="1900" dirty="0">
                <a:hlinkClick r:id="rId4"/>
              </a:rPr>
              <a:t>Details</a:t>
            </a:r>
            <a:r>
              <a:rPr lang="en-US" sz="1900" dirty="0"/>
              <a:t> </a:t>
            </a:r>
            <a:endParaRPr lang="en-US" dirty="0"/>
          </a:p>
          <a:p>
            <a:pPr lvl="1"/>
            <a:endParaRPr lang="en-IN" dirty="0"/>
          </a:p>
          <a:p>
            <a:pPr marL="457200" lvl="1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6848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AD5C3-0DFA-45A5-A72B-7F41C1027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&amp; Development (</a:t>
            </a:r>
            <a:r>
              <a:rPr lang="en-US" sz="1800" dirty="0"/>
              <a:t>cont.</a:t>
            </a:r>
            <a:r>
              <a:rPr lang="en-US" dirty="0"/>
              <a:t>)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16A15-0AD7-445C-9B74-553BA335D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Development Tools </a:t>
            </a:r>
          </a:p>
          <a:p>
            <a:pPr lvl="1"/>
            <a:r>
              <a:rPr lang="en-IN" sz="1600" dirty="0"/>
              <a:t>Microservices Frameworks for Java</a:t>
            </a:r>
          </a:p>
          <a:p>
            <a:pPr lvl="2">
              <a:lnSpc>
                <a:spcPct val="70000"/>
              </a:lnSpc>
            </a:pPr>
            <a:r>
              <a:rPr lang="en-IN" sz="1600" b="1" dirty="0"/>
              <a:t>Spring Boot </a:t>
            </a:r>
            <a:r>
              <a:rPr lang="en-IN" sz="1300" dirty="0"/>
              <a:t>:This is probably the best Java microservices framework that works on top of languages for Inversion of Control, Aspect Oriented Programming, and others.</a:t>
            </a:r>
            <a:r>
              <a:rPr lang="en-IN" sz="1300" dirty="0">
                <a:hlinkClick r:id="rId2"/>
              </a:rPr>
              <a:t> </a:t>
            </a:r>
            <a:r>
              <a:rPr lang="en-IN" sz="1300" dirty="0">
                <a:hlinkClick r:id="rId3"/>
              </a:rPr>
              <a:t>Details</a:t>
            </a:r>
            <a:r>
              <a:rPr lang="en-IN" sz="1300" dirty="0"/>
              <a:t> </a:t>
            </a:r>
          </a:p>
          <a:p>
            <a:pPr lvl="2">
              <a:lnSpc>
                <a:spcPct val="70000"/>
              </a:lnSpc>
            </a:pPr>
            <a:r>
              <a:rPr lang="en-IN" sz="1600" b="1" dirty="0"/>
              <a:t>Jersey :T</a:t>
            </a:r>
            <a:r>
              <a:rPr lang="en-IN" sz="1300" dirty="0"/>
              <a:t>his open source framework supports JAX-RS APIs in Java is very easy to use.</a:t>
            </a:r>
            <a:r>
              <a:rPr lang="en-IN" sz="1300" dirty="0">
                <a:hlinkClick r:id="rId2"/>
              </a:rPr>
              <a:t> </a:t>
            </a:r>
            <a:r>
              <a:rPr lang="en-IN" sz="1300" dirty="0">
                <a:hlinkClick r:id="rId4"/>
              </a:rPr>
              <a:t>Details</a:t>
            </a:r>
            <a:endParaRPr lang="en-IN" sz="1300" dirty="0"/>
          </a:p>
          <a:p>
            <a:pPr lvl="2">
              <a:lnSpc>
                <a:spcPct val="70000"/>
              </a:lnSpc>
            </a:pPr>
            <a:r>
              <a:rPr lang="en-IN" sz="1600" b="1" dirty="0"/>
              <a:t>Swagger :</a:t>
            </a:r>
            <a:r>
              <a:rPr lang="en-IN" sz="1300" dirty="0"/>
              <a:t>Helps you in documenting API as well as gives you a development portal, which allows users to test your APIs. </a:t>
            </a:r>
            <a:r>
              <a:rPr lang="en-IN" sz="1300" dirty="0">
                <a:hlinkClick r:id="rId5"/>
              </a:rPr>
              <a:t>Details</a:t>
            </a:r>
            <a:endParaRPr lang="en-IN" sz="1300" dirty="0"/>
          </a:p>
          <a:p>
            <a:pPr lvl="2">
              <a:lnSpc>
                <a:spcPct val="70000"/>
              </a:lnSpc>
            </a:pPr>
            <a:r>
              <a:rPr lang="en-US" sz="1600" b="1" dirty="0"/>
              <a:t>G</a:t>
            </a:r>
            <a:r>
              <a:rPr lang="en-IN" sz="1600" b="1" dirty="0"/>
              <a:t>RPC : </a:t>
            </a:r>
            <a:r>
              <a:rPr lang="en-IN" sz="1300" dirty="0"/>
              <a:t>gRPC is a modern, open source remote procedure call (RPC) framework that can run anywhere. It enables client and server applications to communicate transparently, and makes it easier to build connected systems. </a:t>
            </a:r>
            <a:r>
              <a:rPr lang="en-IN" sz="1300" dirty="0">
                <a:hlinkClick r:id="rId2"/>
              </a:rPr>
              <a:t>Details</a:t>
            </a:r>
            <a:endParaRPr lang="en-IN" sz="1300" dirty="0"/>
          </a:p>
          <a:p>
            <a:pPr lvl="1"/>
            <a:r>
              <a:rPr lang="en-US" sz="1600" dirty="0"/>
              <a:t>Persistence : NoSQL</a:t>
            </a:r>
          </a:p>
          <a:p>
            <a:pPr lvl="2">
              <a:lnSpc>
                <a:spcPct val="70000"/>
              </a:lnSpc>
            </a:pPr>
            <a:r>
              <a:rPr lang="en-US" sz="1600" b="1" dirty="0"/>
              <a:t>Mongo DB : </a:t>
            </a:r>
            <a:r>
              <a:rPr lang="en-IN" sz="1300" dirty="0"/>
              <a:t>MongoDB is an open-source database developed by MongoDB, Inc. MongoDB stores data in JSON-like documents that can vary in structure. Related information is stored together for fast query access through the MongoDB query language. </a:t>
            </a:r>
            <a:r>
              <a:rPr lang="en-IN" sz="1300" dirty="0">
                <a:hlinkClick r:id="rId6"/>
              </a:rPr>
              <a:t>Details</a:t>
            </a:r>
            <a:endParaRPr lang="en-IN" sz="1300" dirty="0"/>
          </a:p>
          <a:p>
            <a:pPr lvl="2">
              <a:lnSpc>
                <a:spcPct val="70000"/>
              </a:lnSpc>
            </a:pPr>
            <a:r>
              <a:rPr lang="en-IN" sz="1300" b="1" dirty="0"/>
              <a:t>Cassandra</a:t>
            </a:r>
            <a:r>
              <a:rPr lang="en-IN" sz="1300" dirty="0"/>
              <a:t> </a:t>
            </a:r>
            <a:r>
              <a:rPr lang="en-IN" sz="1300" b="1" dirty="0"/>
              <a:t>DB</a:t>
            </a:r>
            <a:r>
              <a:rPr lang="en-US" sz="1300" b="1" dirty="0"/>
              <a:t>:</a:t>
            </a:r>
            <a:r>
              <a:rPr lang="en-US" sz="1300" dirty="0"/>
              <a:t> </a:t>
            </a:r>
            <a:r>
              <a:rPr lang="en-IN" sz="1300" dirty="0"/>
              <a:t>The Apache Cassandra database is the right choice when you need scalability and high availability without compromising performance. Linear scalability and proven fault-tolerance on commodity hardware or cloud infrastructure make it the perfect platform for mission-critical data. Cassandra's support for replicating across multiple datacentres is best-in-class, providing lower latency for your users and the peace of mind of knowing that you can survive regional outages.</a:t>
            </a:r>
          </a:p>
          <a:p>
            <a:pPr lvl="1"/>
            <a:r>
              <a:rPr lang="en-US" sz="1600" dirty="0"/>
              <a:t>U</a:t>
            </a:r>
            <a:r>
              <a:rPr lang="en-IN" sz="1600" dirty="0" err="1"/>
              <a:t>ser</a:t>
            </a:r>
            <a:r>
              <a:rPr lang="en-IN" sz="1600" dirty="0"/>
              <a:t> Experience : </a:t>
            </a:r>
          </a:p>
          <a:p>
            <a:pPr lvl="2">
              <a:lnSpc>
                <a:spcPct val="70000"/>
              </a:lnSpc>
            </a:pPr>
            <a:r>
              <a:rPr lang="en-IN" sz="1600" b="1" dirty="0"/>
              <a:t>AngularJS: </a:t>
            </a:r>
            <a:r>
              <a:rPr lang="en-IN" sz="1300" dirty="0"/>
              <a:t>AngularJS  is a JavaScript-based open-source front-end web application framework mainly maintained by Google and by a community of individuals and corporations to address many of the challenges encountered in developing single-page applications.</a:t>
            </a:r>
            <a:r>
              <a:rPr lang="en-IN" sz="1300" dirty="0">
                <a:hlinkClick r:id="rId6"/>
              </a:rPr>
              <a:t> </a:t>
            </a:r>
            <a:r>
              <a:rPr lang="en-IN" sz="1300" dirty="0">
                <a:hlinkClick r:id="rId7"/>
              </a:rPr>
              <a:t>Details</a:t>
            </a:r>
            <a:endParaRPr lang="en-IN" sz="1300" dirty="0"/>
          </a:p>
          <a:p>
            <a:pPr lvl="2">
              <a:lnSpc>
                <a:spcPct val="70000"/>
              </a:lnSpc>
            </a:pPr>
            <a:r>
              <a:rPr lang="en-US" sz="1600" b="1" dirty="0"/>
              <a:t>N</a:t>
            </a:r>
            <a:r>
              <a:rPr lang="en-IN" sz="1600" b="1" dirty="0" err="1"/>
              <a:t>odeJS</a:t>
            </a:r>
            <a:r>
              <a:rPr lang="en-IN" sz="1600" b="1" dirty="0"/>
              <a:t>: </a:t>
            </a:r>
            <a:r>
              <a:rPr lang="en-IN" sz="1300" dirty="0"/>
              <a:t>Node.js is an open-source, cross-platform JavaScript run-time environment for executing JavaScript code server-side. </a:t>
            </a:r>
            <a:r>
              <a:rPr lang="en-IN" sz="1300" dirty="0">
                <a:hlinkClick r:id="rId8"/>
              </a:rPr>
              <a:t>Details</a:t>
            </a:r>
            <a:r>
              <a:rPr lang="en-IN" sz="1300" dirty="0"/>
              <a:t> </a:t>
            </a:r>
          </a:p>
          <a:p>
            <a:pPr lvl="2"/>
            <a:endParaRPr lang="en-IN" sz="1200" dirty="0"/>
          </a:p>
          <a:p>
            <a:pPr lvl="1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228942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29FD7-B937-4934-95E5-1D553B36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B21EA-A0BE-4C6A-9C7E-F91A21773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506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6665A-2B2F-4278-BB93-4515155B6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Object Model 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A64027-DC77-40C7-AD55-18FCA4C76321}"/>
              </a:ext>
            </a:extLst>
          </p:cNvPr>
          <p:cNvGrpSpPr/>
          <p:nvPr/>
        </p:nvGrpSpPr>
        <p:grpSpPr>
          <a:xfrm>
            <a:off x="1944558" y="1371907"/>
            <a:ext cx="7098773" cy="4986738"/>
            <a:chOff x="0" y="0"/>
            <a:chExt cx="4427168" cy="399222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1A2E16A-F7D4-43A9-8528-8FCA94950D2E}"/>
                </a:ext>
              </a:extLst>
            </p:cNvPr>
            <p:cNvSpPr/>
            <p:nvPr/>
          </p:nvSpPr>
          <p:spPr>
            <a:xfrm>
              <a:off x="0" y="1826699"/>
              <a:ext cx="1261094" cy="338826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1200" b="1" i="0" dirty="0"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Student</a:t>
              </a:r>
              <a:endParaRPr lang="en-IN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8799CAB-64A8-44B5-AA28-3463CACADBBC}"/>
                </a:ext>
              </a:extLst>
            </p:cNvPr>
            <p:cNvSpPr/>
            <p:nvPr/>
          </p:nvSpPr>
          <p:spPr>
            <a:xfrm>
              <a:off x="3164178" y="1825367"/>
              <a:ext cx="1262990" cy="341491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1200" b="1" i="0" dirty="0"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1200" b="1" i="0" dirty="0"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Faculty</a:t>
              </a:r>
            </a:p>
            <a:p>
              <a:pPr algn="ctr"/>
              <a:endParaRPr lang="en-IN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00EA021-9CBD-44E4-A8AE-3E547B70116A}"/>
                </a:ext>
              </a:extLst>
            </p:cNvPr>
            <p:cNvGrpSpPr/>
            <p:nvPr/>
          </p:nvGrpSpPr>
          <p:grpSpPr>
            <a:xfrm>
              <a:off x="1562183" y="0"/>
              <a:ext cx="1274454" cy="3992224"/>
              <a:chOff x="1562183" y="0"/>
              <a:chExt cx="1274454" cy="399222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8911DC3-DB57-4C22-A21D-3AB43BB58F11}"/>
                  </a:ext>
                </a:extLst>
              </p:cNvPr>
              <p:cNvSpPr/>
              <p:nvPr/>
            </p:nvSpPr>
            <p:spPr>
              <a:xfrm>
                <a:off x="1572699" y="2085942"/>
                <a:ext cx="1262990" cy="338827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Assignments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CEFA302-70F2-4BA4-BD30-EAEC4925E455}"/>
                  </a:ext>
                </a:extLst>
              </p:cNvPr>
              <p:cNvSpPr/>
              <p:nvPr/>
            </p:nvSpPr>
            <p:spPr>
              <a:xfrm>
                <a:off x="1572383" y="1565234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Exam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0391A1B6-8B35-4FD3-8551-32DA4B111F50}"/>
                  </a:ext>
                </a:extLst>
              </p:cNvPr>
              <p:cNvSpPr/>
              <p:nvPr/>
            </p:nvSpPr>
            <p:spPr>
              <a:xfrm>
                <a:off x="1573331" y="3127359"/>
                <a:ext cx="1262990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b="1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Course</a:t>
                </a:r>
                <a:endPara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36687D8-65B2-4A16-AEB2-4B7CC96FD57E}"/>
                  </a:ext>
                </a:extLst>
              </p:cNvPr>
              <p:cNvSpPr/>
              <p:nvPr/>
            </p:nvSpPr>
            <p:spPr>
              <a:xfrm>
                <a:off x="1573963" y="1041861"/>
                <a:ext cx="1261094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Time Table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8914D21-1715-45EE-8DBB-AF36F9E7BFBA}"/>
                  </a:ext>
                </a:extLst>
              </p:cNvPr>
              <p:cNvSpPr/>
              <p:nvPr/>
            </p:nvSpPr>
            <p:spPr>
              <a:xfrm>
                <a:off x="1562183" y="0"/>
                <a:ext cx="1261094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Discussion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C04223C-A62B-4B87-95BA-92505FBB934A}"/>
                  </a:ext>
                </a:extLst>
              </p:cNvPr>
              <p:cNvSpPr/>
              <p:nvPr/>
            </p:nvSpPr>
            <p:spPr>
              <a:xfrm>
                <a:off x="1573015" y="2606651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Survey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C63DF2E-2627-4362-8CE0-1B78E47EC455}"/>
                  </a:ext>
                </a:extLst>
              </p:cNvPr>
              <p:cNvSpPr/>
              <p:nvPr/>
            </p:nvSpPr>
            <p:spPr>
              <a:xfrm>
                <a:off x="1573647" y="3650733"/>
                <a:ext cx="1262990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Reporting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4B54227-8392-431F-AEF2-B9A8A9C8627D}"/>
                  </a:ext>
                </a:extLst>
              </p:cNvPr>
              <p:cNvSpPr/>
              <p:nvPr/>
            </p:nvSpPr>
            <p:spPr>
              <a:xfrm>
                <a:off x="1573647" y="521153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Dashboard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D80D9606-FE33-4C01-80AE-E650413FF026}"/>
                </a:ext>
              </a:extLst>
            </p:cNvPr>
            <p:cNvCxnSpPr>
              <a:stCxn id="50" idx="0"/>
              <a:endCxn id="73" idx="1"/>
            </p:cNvCxnSpPr>
            <p:nvPr/>
          </p:nvCxnSpPr>
          <p:spPr>
            <a:xfrm rot="5400000" flipH="1" flipV="1">
              <a:off x="267722" y="532238"/>
              <a:ext cx="1657286" cy="93163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B6940EB5-D8C3-43C1-B01B-1F163D58F810}"/>
                </a:ext>
              </a:extLst>
            </p:cNvPr>
            <p:cNvCxnSpPr>
              <a:stCxn id="50" idx="0"/>
              <a:endCxn id="76" idx="1"/>
            </p:cNvCxnSpPr>
            <p:nvPr/>
          </p:nvCxnSpPr>
          <p:spPr>
            <a:xfrm rot="5400000" flipH="1" flipV="1">
              <a:off x="534031" y="787083"/>
              <a:ext cx="1136133" cy="94310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E981F733-D4BF-4DA0-AD7B-83670032B0ED}"/>
                </a:ext>
              </a:extLst>
            </p:cNvPr>
            <p:cNvCxnSpPr>
              <a:stCxn id="50" idx="0"/>
              <a:endCxn id="70" idx="1"/>
            </p:cNvCxnSpPr>
            <p:nvPr/>
          </p:nvCxnSpPr>
          <p:spPr>
            <a:xfrm rot="5400000" flipH="1" flipV="1">
              <a:off x="1055439" y="1309755"/>
              <a:ext cx="92052" cy="94183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F28D3B21-E58B-42E1-A6D2-B52FDDDDF037}"/>
                </a:ext>
              </a:extLst>
            </p:cNvPr>
            <p:cNvCxnSpPr>
              <a:stCxn id="50" idx="0"/>
              <a:endCxn id="72" idx="1"/>
            </p:cNvCxnSpPr>
            <p:nvPr/>
          </p:nvCxnSpPr>
          <p:spPr>
            <a:xfrm rot="5400000" flipH="1" flipV="1">
              <a:off x="795209" y="1047945"/>
              <a:ext cx="614092" cy="94341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4D385664-7BA7-499D-9005-D85E790206A6}"/>
                </a:ext>
              </a:extLst>
            </p:cNvPr>
            <p:cNvCxnSpPr>
              <a:stCxn id="50" idx="2"/>
              <a:endCxn id="75" idx="1"/>
            </p:cNvCxnSpPr>
            <p:nvPr/>
          </p:nvCxnSpPr>
          <p:spPr>
            <a:xfrm rot="16200000" flipH="1">
              <a:off x="274120" y="2521952"/>
              <a:ext cx="1655954" cy="94310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7E4C0040-A2C7-4C0E-8DB5-9E7DFECDBCD5}"/>
                </a:ext>
              </a:extLst>
            </p:cNvPr>
            <p:cNvCxnSpPr>
              <a:stCxn id="75" idx="3"/>
              <a:endCxn id="51" idx="2"/>
            </p:cNvCxnSpPr>
            <p:nvPr/>
          </p:nvCxnSpPr>
          <p:spPr>
            <a:xfrm flipV="1">
              <a:off x="2836637" y="2166858"/>
              <a:ext cx="959036" cy="1654621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32E22F79-3072-45DD-AE1F-1604CC86F4F2}"/>
                </a:ext>
              </a:extLst>
            </p:cNvPr>
            <p:cNvCxnSpPr>
              <a:stCxn id="71" idx="3"/>
              <a:endCxn id="51" idx="2"/>
            </p:cNvCxnSpPr>
            <p:nvPr/>
          </p:nvCxnSpPr>
          <p:spPr>
            <a:xfrm flipV="1">
              <a:off x="2836321" y="2166858"/>
              <a:ext cx="959352" cy="1131247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441CC395-613A-4B46-9818-8CEBC9B01204}"/>
                </a:ext>
              </a:extLst>
            </p:cNvPr>
            <p:cNvCxnSpPr>
              <a:stCxn id="50" idx="2"/>
              <a:endCxn id="71" idx="1"/>
            </p:cNvCxnSpPr>
            <p:nvPr/>
          </p:nvCxnSpPr>
          <p:spPr>
            <a:xfrm rot="16200000" flipH="1">
              <a:off x="535649" y="2260423"/>
              <a:ext cx="1132580" cy="942784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11361A69-6F6A-41CE-AC4C-F1DF3F3A0E00}"/>
                </a:ext>
              </a:extLst>
            </p:cNvPr>
            <p:cNvCxnSpPr>
              <a:stCxn id="50" idx="2"/>
              <a:endCxn id="74" idx="1"/>
            </p:cNvCxnSpPr>
            <p:nvPr/>
          </p:nvCxnSpPr>
          <p:spPr>
            <a:xfrm rot="16200000" flipH="1">
              <a:off x="796512" y="1999560"/>
              <a:ext cx="610539" cy="942468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AD3227BD-C802-4F8D-83BB-E6207B2FCFA7}"/>
                </a:ext>
              </a:extLst>
            </p:cNvPr>
            <p:cNvCxnSpPr>
              <a:stCxn id="74" idx="3"/>
              <a:endCxn id="51" idx="2"/>
            </p:cNvCxnSpPr>
            <p:nvPr/>
          </p:nvCxnSpPr>
          <p:spPr>
            <a:xfrm flipV="1">
              <a:off x="2836005" y="2166858"/>
              <a:ext cx="959668" cy="60920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E5382936-3AAF-46AB-8756-4497C09555FA}"/>
                </a:ext>
              </a:extLst>
            </p:cNvPr>
            <p:cNvCxnSpPr>
              <a:stCxn id="50" idx="2"/>
              <a:endCxn id="69" idx="1"/>
            </p:cNvCxnSpPr>
            <p:nvPr/>
          </p:nvCxnSpPr>
          <p:spPr>
            <a:xfrm rot="16200000" flipH="1">
              <a:off x="1056708" y="1739364"/>
              <a:ext cx="89831" cy="942152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4CBEF122-6DF9-4B9C-953D-516E0D4AD7CC}"/>
                </a:ext>
              </a:extLst>
            </p:cNvPr>
            <p:cNvCxnSpPr>
              <a:stCxn id="69" idx="3"/>
              <a:endCxn id="51" idx="2"/>
            </p:cNvCxnSpPr>
            <p:nvPr/>
          </p:nvCxnSpPr>
          <p:spPr>
            <a:xfrm flipV="1">
              <a:off x="2835689" y="2166858"/>
              <a:ext cx="959984" cy="88498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8A2E5AD7-9885-4D42-9EA8-A2E07A539127}"/>
                </a:ext>
              </a:extLst>
            </p:cNvPr>
            <p:cNvCxnSpPr>
              <a:stCxn id="73" idx="3"/>
              <a:endCxn id="51" idx="0"/>
            </p:cNvCxnSpPr>
            <p:nvPr/>
          </p:nvCxnSpPr>
          <p:spPr>
            <a:xfrm>
              <a:off x="2823277" y="169413"/>
              <a:ext cx="972396" cy="1655954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3D3BC6DC-88AD-43D2-85F1-376139E99E04}"/>
                </a:ext>
              </a:extLst>
            </p:cNvPr>
            <p:cNvCxnSpPr>
              <a:stCxn id="76" idx="3"/>
              <a:endCxn id="51" idx="0"/>
            </p:cNvCxnSpPr>
            <p:nvPr/>
          </p:nvCxnSpPr>
          <p:spPr>
            <a:xfrm>
              <a:off x="2836637" y="690566"/>
              <a:ext cx="959036" cy="1134801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75785E4D-C2E7-4CB0-B491-A002B9DA7417}"/>
                </a:ext>
              </a:extLst>
            </p:cNvPr>
            <p:cNvCxnSpPr>
              <a:stCxn id="72" idx="3"/>
              <a:endCxn id="51" idx="0"/>
            </p:cNvCxnSpPr>
            <p:nvPr/>
          </p:nvCxnSpPr>
          <p:spPr>
            <a:xfrm>
              <a:off x="2835057" y="1212607"/>
              <a:ext cx="960616" cy="61276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552A46AE-01CD-479E-8217-D6EEB8E1F66E}"/>
                </a:ext>
              </a:extLst>
            </p:cNvPr>
            <p:cNvCxnSpPr>
              <a:stCxn id="70" idx="3"/>
              <a:endCxn id="51" idx="0"/>
            </p:cNvCxnSpPr>
            <p:nvPr/>
          </p:nvCxnSpPr>
          <p:spPr>
            <a:xfrm>
              <a:off x="2835373" y="1734647"/>
              <a:ext cx="960300" cy="9072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3930077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6665A-2B2F-4278-BB93-4515155B6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31048" cy="73504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Student Portal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A64027-DC77-40C7-AD55-18FCA4C76321}"/>
              </a:ext>
            </a:extLst>
          </p:cNvPr>
          <p:cNvGrpSpPr/>
          <p:nvPr/>
        </p:nvGrpSpPr>
        <p:grpSpPr>
          <a:xfrm>
            <a:off x="283539" y="1397074"/>
            <a:ext cx="5379426" cy="3778933"/>
            <a:chOff x="0" y="0"/>
            <a:chExt cx="4427168" cy="399222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1A2E16A-F7D4-43A9-8528-8FCA94950D2E}"/>
                </a:ext>
              </a:extLst>
            </p:cNvPr>
            <p:cNvSpPr/>
            <p:nvPr/>
          </p:nvSpPr>
          <p:spPr>
            <a:xfrm>
              <a:off x="0" y="1826699"/>
              <a:ext cx="1261094" cy="3388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/>
            <a:effectLst>
              <a:reflection blurRad="6350" stA="50000" endA="300" endPos="55000" dir="5400000" sy="-100000" algn="bl" rotWithShape="0"/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1200" b="1" i="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Student</a:t>
              </a:r>
              <a:endParaRPr lang="en-IN" sz="1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8799CAB-64A8-44B5-AA28-3463CACADBBC}"/>
                </a:ext>
              </a:extLst>
            </p:cNvPr>
            <p:cNvSpPr/>
            <p:nvPr/>
          </p:nvSpPr>
          <p:spPr>
            <a:xfrm>
              <a:off x="3164178" y="1825367"/>
              <a:ext cx="1262990" cy="341491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1200" b="1" i="0" dirty="0"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1200" b="1" i="0" dirty="0"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Faculty</a:t>
              </a:r>
            </a:p>
            <a:p>
              <a:pPr algn="ctr"/>
              <a:endParaRPr lang="en-IN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00EA021-9CBD-44E4-A8AE-3E547B70116A}"/>
                </a:ext>
              </a:extLst>
            </p:cNvPr>
            <p:cNvGrpSpPr/>
            <p:nvPr/>
          </p:nvGrpSpPr>
          <p:grpSpPr>
            <a:xfrm>
              <a:off x="1562183" y="0"/>
              <a:ext cx="1274454" cy="3992224"/>
              <a:chOff x="1562183" y="0"/>
              <a:chExt cx="1274454" cy="399222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8911DC3-DB57-4C22-A21D-3AB43BB58F11}"/>
                  </a:ext>
                </a:extLst>
              </p:cNvPr>
              <p:cNvSpPr/>
              <p:nvPr/>
            </p:nvSpPr>
            <p:spPr>
              <a:xfrm>
                <a:off x="1572699" y="2085942"/>
                <a:ext cx="1262990" cy="338827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Assignments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CEFA302-70F2-4BA4-BD30-EAEC4925E455}"/>
                  </a:ext>
                </a:extLst>
              </p:cNvPr>
              <p:cNvSpPr/>
              <p:nvPr/>
            </p:nvSpPr>
            <p:spPr>
              <a:xfrm>
                <a:off x="1572383" y="1565234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Exam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0391A1B6-8B35-4FD3-8551-32DA4B111F50}"/>
                  </a:ext>
                </a:extLst>
              </p:cNvPr>
              <p:cNvSpPr/>
              <p:nvPr/>
            </p:nvSpPr>
            <p:spPr>
              <a:xfrm>
                <a:off x="1573331" y="3127359"/>
                <a:ext cx="1262990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b="1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Course</a:t>
                </a:r>
                <a:endPara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36687D8-65B2-4A16-AEB2-4B7CC96FD57E}"/>
                  </a:ext>
                </a:extLst>
              </p:cNvPr>
              <p:cNvSpPr/>
              <p:nvPr/>
            </p:nvSpPr>
            <p:spPr>
              <a:xfrm>
                <a:off x="1573963" y="1041861"/>
                <a:ext cx="1261094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Time Table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8914D21-1715-45EE-8DBB-AF36F9E7BFBA}"/>
                  </a:ext>
                </a:extLst>
              </p:cNvPr>
              <p:cNvSpPr/>
              <p:nvPr/>
            </p:nvSpPr>
            <p:spPr>
              <a:xfrm>
                <a:off x="1562183" y="0"/>
                <a:ext cx="1261094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Discussion </a:t>
                </a:r>
                <a:endPara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C04223C-A62B-4B87-95BA-92505FBB934A}"/>
                  </a:ext>
                </a:extLst>
              </p:cNvPr>
              <p:cNvSpPr/>
              <p:nvPr/>
            </p:nvSpPr>
            <p:spPr>
              <a:xfrm>
                <a:off x="1573015" y="2606651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Survey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C63DF2E-2627-4362-8CE0-1B78E47EC455}"/>
                  </a:ext>
                </a:extLst>
              </p:cNvPr>
              <p:cNvSpPr/>
              <p:nvPr/>
            </p:nvSpPr>
            <p:spPr>
              <a:xfrm>
                <a:off x="1573647" y="3650733"/>
                <a:ext cx="1262990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Reporting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4B54227-8392-431F-AEF2-B9A8A9C8627D}"/>
                  </a:ext>
                </a:extLst>
              </p:cNvPr>
              <p:cNvSpPr/>
              <p:nvPr/>
            </p:nvSpPr>
            <p:spPr>
              <a:xfrm>
                <a:off x="1573647" y="521153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Dashboard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D80D9606-FE33-4C01-80AE-E650413FF026}"/>
                </a:ext>
              </a:extLst>
            </p:cNvPr>
            <p:cNvCxnSpPr>
              <a:stCxn id="50" idx="0"/>
              <a:endCxn id="73" idx="1"/>
            </p:cNvCxnSpPr>
            <p:nvPr/>
          </p:nvCxnSpPr>
          <p:spPr>
            <a:xfrm rot="5400000" flipH="1" flipV="1">
              <a:off x="267722" y="532238"/>
              <a:ext cx="1657286" cy="93163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B6940EB5-D8C3-43C1-B01B-1F163D58F810}"/>
                </a:ext>
              </a:extLst>
            </p:cNvPr>
            <p:cNvCxnSpPr>
              <a:stCxn id="50" idx="0"/>
              <a:endCxn id="76" idx="1"/>
            </p:cNvCxnSpPr>
            <p:nvPr/>
          </p:nvCxnSpPr>
          <p:spPr>
            <a:xfrm rot="5400000" flipH="1" flipV="1">
              <a:off x="534031" y="787083"/>
              <a:ext cx="1136133" cy="94310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E981F733-D4BF-4DA0-AD7B-83670032B0ED}"/>
                </a:ext>
              </a:extLst>
            </p:cNvPr>
            <p:cNvCxnSpPr>
              <a:stCxn id="50" idx="0"/>
              <a:endCxn id="70" idx="1"/>
            </p:cNvCxnSpPr>
            <p:nvPr/>
          </p:nvCxnSpPr>
          <p:spPr>
            <a:xfrm rot="5400000" flipH="1" flipV="1">
              <a:off x="1055439" y="1309755"/>
              <a:ext cx="92052" cy="94183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F28D3B21-E58B-42E1-A6D2-B52FDDDDF037}"/>
                </a:ext>
              </a:extLst>
            </p:cNvPr>
            <p:cNvCxnSpPr>
              <a:stCxn id="50" idx="0"/>
              <a:endCxn id="72" idx="1"/>
            </p:cNvCxnSpPr>
            <p:nvPr/>
          </p:nvCxnSpPr>
          <p:spPr>
            <a:xfrm rot="5400000" flipH="1" flipV="1">
              <a:off x="795209" y="1047945"/>
              <a:ext cx="614092" cy="94341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4D385664-7BA7-499D-9005-D85E790206A6}"/>
                </a:ext>
              </a:extLst>
            </p:cNvPr>
            <p:cNvCxnSpPr>
              <a:stCxn id="50" idx="2"/>
              <a:endCxn id="75" idx="1"/>
            </p:cNvCxnSpPr>
            <p:nvPr/>
          </p:nvCxnSpPr>
          <p:spPr>
            <a:xfrm rot="16200000" flipH="1">
              <a:off x="274120" y="2521952"/>
              <a:ext cx="1655954" cy="94310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7E4C0040-A2C7-4C0E-8DB5-9E7DFECDBCD5}"/>
                </a:ext>
              </a:extLst>
            </p:cNvPr>
            <p:cNvCxnSpPr>
              <a:stCxn id="75" idx="3"/>
              <a:endCxn id="51" idx="2"/>
            </p:cNvCxnSpPr>
            <p:nvPr/>
          </p:nvCxnSpPr>
          <p:spPr>
            <a:xfrm flipV="1">
              <a:off x="2836637" y="2166858"/>
              <a:ext cx="959036" cy="1654621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32E22F79-3072-45DD-AE1F-1604CC86F4F2}"/>
                </a:ext>
              </a:extLst>
            </p:cNvPr>
            <p:cNvCxnSpPr>
              <a:stCxn id="71" idx="3"/>
              <a:endCxn id="51" idx="2"/>
            </p:cNvCxnSpPr>
            <p:nvPr/>
          </p:nvCxnSpPr>
          <p:spPr>
            <a:xfrm flipV="1">
              <a:off x="2836321" y="2166858"/>
              <a:ext cx="959352" cy="1131247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441CC395-613A-4B46-9818-8CEBC9B01204}"/>
                </a:ext>
              </a:extLst>
            </p:cNvPr>
            <p:cNvCxnSpPr>
              <a:stCxn id="50" idx="2"/>
              <a:endCxn id="71" idx="1"/>
            </p:cNvCxnSpPr>
            <p:nvPr/>
          </p:nvCxnSpPr>
          <p:spPr>
            <a:xfrm rot="16200000" flipH="1">
              <a:off x="535649" y="2260423"/>
              <a:ext cx="1132580" cy="942784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11361A69-6F6A-41CE-AC4C-F1DF3F3A0E00}"/>
                </a:ext>
              </a:extLst>
            </p:cNvPr>
            <p:cNvCxnSpPr>
              <a:stCxn id="50" idx="2"/>
              <a:endCxn id="74" idx="1"/>
            </p:cNvCxnSpPr>
            <p:nvPr/>
          </p:nvCxnSpPr>
          <p:spPr>
            <a:xfrm rot="16200000" flipH="1">
              <a:off x="796512" y="1999560"/>
              <a:ext cx="610539" cy="942468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AD3227BD-C802-4F8D-83BB-E6207B2FCFA7}"/>
                </a:ext>
              </a:extLst>
            </p:cNvPr>
            <p:cNvCxnSpPr>
              <a:stCxn id="74" idx="3"/>
              <a:endCxn id="51" idx="2"/>
            </p:cNvCxnSpPr>
            <p:nvPr/>
          </p:nvCxnSpPr>
          <p:spPr>
            <a:xfrm flipV="1">
              <a:off x="2836005" y="2166858"/>
              <a:ext cx="959668" cy="60920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E5382936-3AAF-46AB-8756-4497C09555FA}"/>
                </a:ext>
              </a:extLst>
            </p:cNvPr>
            <p:cNvCxnSpPr>
              <a:stCxn id="50" idx="2"/>
              <a:endCxn id="69" idx="1"/>
            </p:cNvCxnSpPr>
            <p:nvPr/>
          </p:nvCxnSpPr>
          <p:spPr>
            <a:xfrm rot="16200000" flipH="1">
              <a:off x="1056708" y="1739364"/>
              <a:ext cx="89831" cy="942152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4CBEF122-6DF9-4B9C-953D-516E0D4AD7CC}"/>
                </a:ext>
              </a:extLst>
            </p:cNvPr>
            <p:cNvCxnSpPr>
              <a:stCxn id="69" idx="3"/>
              <a:endCxn id="51" idx="2"/>
            </p:cNvCxnSpPr>
            <p:nvPr/>
          </p:nvCxnSpPr>
          <p:spPr>
            <a:xfrm flipV="1">
              <a:off x="2835689" y="2166858"/>
              <a:ext cx="959984" cy="88498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8A2E5AD7-9885-4D42-9EA8-A2E07A539127}"/>
                </a:ext>
              </a:extLst>
            </p:cNvPr>
            <p:cNvCxnSpPr>
              <a:stCxn id="73" idx="3"/>
              <a:endCxn id="51" idx="0"/>
            </p:cNvCxnSpPr>
            <p:nvPr/>
          </p:nvCxnSpPr>
          <p:spPr>
            <a:xfrm>
              <a:off x="2823277" y="169413"/>
              <a:ext cx="972396" cy="1655954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3D3BC6DC-88AD-43D2-85F1-376139E99E04}"/>
                </a:ext>
              </a:extLst>
            </p:cNvPr>
            <p:cNvCxnSpPr>
              <a:stCxn id="76" idx="3"/>
              <a:endCxn id="51" idx="0"/>
            </p:cNvCxnSpPr>
            <p:nvPr/>
          </p:nvCxnSpPr>
          <p:spPr>
            <a:xfrm>
              <a:off x="2836637" y="690566"/>
              <a:ext cx="959036" cy="1134801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75785E4D-C2E7-4CB0-B491-A002B9DA7417}"/>
                </a:ext>
              </a:extLst>
            </p:cNvPr>
            <p:cNvCxnSpPr>
              <a:stCxn id="72" idx="3"/>
              <a:endCxn id="51" idx="0"/>
            </p:cNvCxnSpPr>
            <p:nvPr/>
          </p:nvCxnSpPr>
          <p:spPr>
            <a:xfrm>
              <a:off x="2835057" y="1212607"/>
              <a:ext cx="960616" cy="61276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552A46AE-01CD-479E-8217-D6EEB8E1F66E}"/>
                </a:ext>
              </a:extLst>
            </p:cNvPr>
            <p:cNvCxnSpPr>
              <a:stCxn id="70" idx="3"/>
              <a:endCxn id="51" idx="0"/>
            </p:cNvCxnSpPr>
            <p:nvPr/>
          </p:nvCxnSpPr>
          <p:spPr>
            <a:xfrm>
              <a:off x="2835373" y="1734647"/>
              <a:ext cx="960300" cy="9072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F96AF7-F6A0-4A3D-93D7-59F66583B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511959"/>
              </p:ext>
            </p:extLst>
          </p:nvPr>
        </p:nvGraphicFramePr>
        <p:xfrm>
          <a:off x="6857494" y="1287202"/>
          <a:ext cx="4056583" cy="3888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schemeClr val="accent1">
                      <a:lumMod val="50000"/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4056583">
                  <a:extLst>
                    <a:ext uri="{9D8B030D-6E8A-4147-A177-3AD203B41FA5}">
                      <a16:colId xmlns:a16="http://schemas.microsoft.com/office/drawing/2014/main" val="4231490580"/>
                    </a:ext>
                  </a:extLst>
                </a:gridCol>
              </a:tblGrid>
              <a:tr h="3888805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Student Portal 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Detailed Student Profile</a:t>
                      </a:r>
                      <a:endParaRPr lang="en-IN" sz="10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Address &amp; University Information</a:t>
                      </a:r>
                      <a:endParaRPr lang="en-IN" sz="1000" b="1" i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>
                        <a:lnSpc>
                          <a:spcPct val="2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Activity and Achievements</a:t>
                      </a:r>
                      <a:endParaRPr lang="en-IN" sz="1000" b="1" i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>
                        <a:lnSpc>
                          <a:spcPct val="2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Student Categorization</a:t>
                      </a:r>
                    </a:p>
                    <a:p>
                      <a:pPr marL="742950" lvl="1" indent="-285750">
                        <a:lnSpc>
                          <a:spcPct val="2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Multiple Course Admission</a:t>
                      </a:r>
                    </a:p>
                    <a:p>
                      <a:pPr marL="742950" lvl="1" indent="-285750">
                        <a:lnSpc>
                          <a:spcPct val="2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Application &amp; Admission</a:t>
                      </a:r>
                    </a:p>
                    <a:p>
                      <a:endParaRPr lang="en-I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414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294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6665A-2B2F-4278-BB93-4515155B6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31048" cy="73504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Faculty Portal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A64027-DC77-40C7-AD55-18FCA4C76321}"/>
              </a:ext>
            </a:extLst>
          </p:cNvPr>
          <p:cNvGrpSpPr/>
          <p:nvPr/>
        </p:nvGrpSpPr>
        <p:grpSpPr>
          <a:xfrm>
            <a:off x="283539" y="1397074"/>
            <a:ext cx="5379426" cy="3778933"/>
            <a:chOff x="0" y="0"/>
            <a:chExt cx="4427168" cy="399222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1A2E16A-F7D4-43A9-8528-8FCA94950D2E}"/>
                </a:ext>
              </a:extLst>
            </p:cNvPr>
            <p:cNvSpPr/>
            <p:nvPr/>
          </p:nvSpPr>
          <p:spPr>
            <a:xfrm>
              <a:off x="0" y="1826699"/>
              <a:ext cx="1261094" cy="338826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Student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8799CAB-64A8-44B5-AA28-3463CACADBBC}"/>
                </a:ext>
              </a:extLst>
            </p:cNvPr>
            <p:cNvSpPr/>
            <p:nvPr/>
          </p:nvSpPr>
          <p:spPr>
            <a:xfrm>
              <a:off x="3164178" y="1825367"/>
              <a:ext cx="1262990" cy="3414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/>
            <a:effectLst>
              <a:reflection blurRad="6350" stA="50000" endA="300" endPos="55000" dir="5400000" sy="-100000" algn="bl" rotWithShape="0"/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2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algn="ctr"/>
              <a:r>
                <a:rPr lang="en-IN" sz="12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Faculty</a:t>
              </a:r>
            </a:p>
            <a:p>
              <a:pPr algn="ctr"/>
              <a:endParaRPr lang="en-IN" sz="1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00EA021-9CBD-44E4-A8AE-3E547B70116A}"/>
                </a:ext>
              </a:extLst>
            </p:cNvPr>
            <p:cNvGrpSpPr/>
            <p:nvPr/>
          </p:nvGrpSpPr>
          <p:grpSpPr>
            <a:xfrm>
              <a:off x="1562183" y="0"/>
              <a:ext cx="1274454" cy="3992224"/>
              <a:chOff x="1562183" y="0"/>
              <a:chExt cx="1274454" cy="399222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8911DC3-DB57-4C22-A21D-3AB43BB58F11}"/>
                  </a:ext>
                </a:extLst>
              </p:cNvPr>
              <p:cNvSpPr/>
              <p:nvPr/>
            </p:nvSpPr>
            <p:spPr>
              <a:xfrm>
                <a:off x="1572699" y="2085942"/>
                <a:ext cx="1262990" cy="338827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Assignments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CEFA302-70F2-4BA4-BD30-EAEC4925E455}"/>
                  </a:ext>
                </a:extLst>
              </p:cNvPr>
              <p:cNvSpPr/>
              <p:nvPr/>
            </p:nvSpPr>
            <p:spPr>
              <a:xfrm>
                <a:off x="1572383" y="1565234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Exam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0391A1B6-8B35-4FD3-8551-32DA4B111F50}"/>
                  </a:ext>
                </a:extLst>
              </p:cNvPr>
              <p:cNvSpPr/>
              <p:nvPr/>
            </p:nvSpPr>
            <p:spPr>
              <a:xfrm>
                <a:off x="1573331" y="3127359"/>
                <a:ext cx="1262990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b="1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Course</a:t>
                </a:r>
                <a:endPara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36687D8-65B2-4A16-AEB2-4B7CC96FD57E}"/>
                  </a:ext>
                </a:extLst>
              </p:cNvPr>
              <p:cNvSpPr/>
              <p:nvPr/>
            </p:nvSpPr>
            <p:spPr>
              <a:xfrm>
                <a:off x="1573963" y="1041861"/>
                <a:ext cx="1261094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Time Table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8914D21-1715-45EE-8DBB-AF36F9E7BFBA}"/>
                  </a:ext>
                </a:extLst>
              </p:cNvPr>
              <p:cNvSpPr/>
              <p:nvPr/>
            </p:nvSpPr>
            <p:spPr>
              <a:xfrm>
                <a:off x="1562183" y="0"/>
                <a:ext cx="1261094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Discussion </a:t>
                </a:r>
                <a:endPara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C04223C-A62B-4B87-95BA-92505FBB934A}"/>
                  </a:ext>
                </a:extLst>
              </p:cNvPr>
              <p:cNvSpPr/>
              <p:nvPr/>
            </p:nvSpPr>
            <p:spPr>
              <a:xfrm>
                <a:off x="1573015" y="2606651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Survey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C63DF2E-2627-4362-8CE0-1B78E47EC455}"/>
                  </a:ext>
                </a:extLst>
              </p:cNvPr>
              <p:cNvSpPr/>
              <p:nvPr/>
            </p:nvSpPr>
            <p:spPr>
              <a:xfrm>
                <a:off x="1573647" y="3650733"/>
                <a:ext cx="1262990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Reporting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4B54227-8392-431F-AEF2-B9A8A9C8627D}"/>
                  </a:ext>
                </a:extLst>
              </p:cNvPr>
              <p:cNvSpPr/>
              <p:nvPr/>
            </p:nvSpPr>
            <p:spPr>
              <a:xfrm>
                <a:off x="1573647" y="521153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Dashboard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D80D9606-FE33-4C01-80AE-E650413FF026}"/>
                </a:ext>
              </a:extLst>
            </p:cNvPr>
            <p:cNvCxnSpPr>
              <a:stCxn id="50" idx="0"/>
              <a:endCxn id="73" idx="1"/>
            </p:cNvCxnSpPr>
            <p:nvPr/>
          </p:nvCxnSpPr>
          <p:spPr>
            <a:xfrm rot="5400000" flipH="1" flipV="1">
              <a:off x="267722" y="532238"/>
              <a:ext cx="1657286" cy="93163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B6940EB5-D8C3-43C1-B01B-1F163D58F810}"/>
                </a:ext>
              </a:extLst>
            </p:cNvPr>
            <p:cNvCxnSpPr>
              <a:stCxn id="50" idx="0"/>
              <a:endCxn id="76" idx="1"/>
            </p:cNvCxnSpPr>
            <p:nvPr/>
          </p:nvCxnSpPr>
          <p:spPr>
            <a:xfrm rot="5400000" flipH="1" flipV="1">
              <a:off x="534031" y="787083"/>
              <a:ext cx="1136133" cy="94310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E981F733-D4BF-4DA0-AD7B-83670032B0ED}"/>
                </a:ext>
              </a:extLst>
            </p:cNvPr>
            <p:cNvCxnSpPr>
              <a:stCxn id="50" idx="0"/>
              <a:endCxn id="70" idx="1"/>
            </p:cNvCxnSpPr>
            <p:nvPr/>
          </p:nvCxnSpPr>
          <p:spPr>
            <a:xfrm rot="5400000" flipH="1" flipV="1">
              <a:off x="1055439" y="1309755"/>
              <a:ext cx="92052" cy="94183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F28D3B21-E58B-42E1-A6D2-B52FDDDDF037}"/>
                </a:ext>
              </a:extLst>
            </p:cNvPr>
            <p:cNvCxnSpPr>
              <a:stCxn id="50" idx="0"/>
              <a:endCxn id="72" idx="1"/>
            </p:cNvCxnSpPr>
            <p:nvPr/>
          </p:nvCxnSpPr>
          <p:spPr>
            <a:xfrm rot="5400000" flipH="1" flipV="1">
              <a:off x="795209" y="1047945"/>
              <a:ext cx="614092" cy="94341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4D385664-7BA7-499D-9005-D85E790206A6}"/>
                </a:ext>
              </a:extLst>
            </p:cNvPr>
            <p:cNvCxnSpPr>
              <a:stCxn id="50" idx="2"/>
              <a:endCxn id="75" idx="1"/>
            </p:cNvCxnSpPr>
            <p:nvPr/>
          </p:nvCxnSpPr>
          <p:spPr>
            <a:xfrm rot="16200000" flipH="1">
              <a:off x="274120" y="2521952"/>
              <a:ext cx="1655954" cy="94310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7E4C0040-A2C7-4C0E-8DB5-9E7DFECDBCD5}"/>
                </a:ext>
              </a:extLst>
            </p:cNvPr>
            <p:cNvCxnSpPr>
              <a:stCxn id="75" idx="3"/>
              <a:endCxn id="51" idx="2"/>
            </p:cNvCxnSpPr>
            <p:nvPr/>
          </p:nvCxnSpPr>
          <p:spPr>
            <a:xfrm flipV="1">
              <a:off x="2836637" y="2166858"/>
              <a:ext cx="959036" cy="1654621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32E22F79-3072-45DD-AE1F-1604CC86F4F2}"/>
                </a:ext>
              </a:extLst>
            </p:cNvPr>
            <p:cNvCxnSpPr>
              <a:stCxn id="71" idx="3"/>
              <a:endCxn id="51" idx="2"/>
            </p:cNvCxnSpPr>
            <p:nvPr/>
          </p:nvCxnSpPr>
          <p:spPr>
            <a:xfrm flipV="1">
              <a:off x="2836321" y="2166858"/>
              <a:ext cx="959352" cy="1131247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441CC395-613A-4B46-9818-8CEBC9B01204}"/>
                </a:ext>
              </a:extLst>
            </p:cNvPr>
            <p:cNvCxnSpPr>
              <a:stCxn id="50" idx="2"/>
              <a:endCxn id="71" idx="1"/>
            </p:cNvCxnSpPr>
            <p:nvPr/>
          </p:nvCxnSpPr>
          <p:spPr>
            <a:xfrm rot="16200000" flipH="1">
              <a:off x="535649" y="2260423"/>
              <a:ext cx="1132580" cy="942784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11361A69-6F6A-41CE-AC4C-F1DF3F3A0E00}"/>
                </a:ext>
              </a:extLst>
            </p:cNvPr>
            <p:cNvCxnSpPr>
              <a:stCxn id="50" idx="2"/>
              <a:endCxn id="74" idx="1"/>
            </p:cNvCxnSpPr>
            <p:nvPr/>
          </p:nvCxnSpPr>
          <p:spPr>
            <a:xfrm rot="16200000" flipH="1">
              <a:off x="796512" y="1999560"/>
              <a:ext cx="610539" cy="942468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AD3227BD-C802-4F8D-83BB-E6207B2FCFA7}"/>
                </a:ext>
              </a:extLst>
            </p:cNvPr>
            <p:cNvCxnSpPr>
              <a:stCxn id="74" idx="3"/>
              <a:endCxn id="51" idx="2"/>
            </p:cNvCxnSpPr>
            <p:nvPr/>
          </p:nvCxnSpPr>
          <p:spPr>
            <a:xfrm flipV="1">
              <a:off x="2836005" y="2166858"/>
              <a:ext cx="959668" cy="60920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E5382936-3AAF-46AB-8756-4497C09555FA}"/>
                </a:ext>
              </a:extLst>
            </p:cNvPr>
            <p:cNvCxnSpPr>
              <a:stCxn id="50" idx="2"/>
              <a:endCxn id="69" idx="1"/>
            </p:cNvCxnSpPr>
            <p:nvPr/>
          </p:nvCxnSpPr>
          <p:spPr>
            <a:xfrm rot="16200000" flipH="1">
              <a:off x="1056708" y="1739364"/>
              <a:ext cx="89831" cy="942152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4CBEF122-6DF9-4B9C-953D-516E0D4AD7CC}"/>
                </a:ext>
              </a:extLst>
            </p:cNvPr>
            <p:cNvCxnSpPr>
              <a:stCxn id="69" idx="3"/>
              <a:endCxn id="51" idx="2"/>
            </p:cNvCxnSpPr>
            <p:nvPr/>
          </p:nvCxnSpPr>
          <p:spPr>
            <a:xfrm flipV="1">
              <a:off x="2835689" y="2166858"/>
              <a:ext cx="959984" cy="88498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8A2E5AD7-9885-4D42-9EA8-A2E07A539127}"/>
                </a:ext>
              </a:extLst>
            </p:cNvPr>
            <p:cNvCxnSpPr>
              <a:stCxn id="73" idx="3"/>
              <a:endCxn id="51" idx="0"/>
            </p:cNvCxnSpPr>
            <p:nvPr/>
          </p:nvCxnSpPr>
          <p:spPr>
            <a:xfrm>
              <a:off x="2823277" y="169413"/>
              <a:ext cx="972396" cy="1655954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3D3BC6DC-88AD-43D2-85F1-376139E99E04}"/>
                </a:ext>
              </a:extLst>
            </p:cNvPr>
            <p:cNvCxnSpPr>
              <a:stCxn id="76" idx="3"/>
              <a:endCxn id="51" idx="0"/>
            </p:cNvCxnSpPr>
            <p:nvPr/>
          </p:nvCxnSpPr>
          <p:spPr>
            <a:xfrm>
              <a:off x="2836637" y="690566"/>
              <a:ext cx="959036" cy="1134801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75785E4D-C2E7-4CB0-B491-A002B9DA7417}"/>
                </a:ext>
              </a:extLst>
            </p:cNvPr>
            <p:cNvCxnSpPr>
              <a:stCxn id="72" idx="3"/>
              <a:endCxn id="51" idx="0"/>
            </p:cNvCxnSpPr>
            <p:nvPr/>
          </p:nvCxnSpPr>
          <p:spPr>
            <a:xfrm>
              <a:off x="2835057" y="1212607"/>
              <a:ext cx="960616" cy="61276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552A46AE-01CD-479E-8217-D6EEB8E1F66E}"/>
                </a:ext>
              </a:extLst>
            </p:cNvPr>
            <p:cNvCxnSpPr>
              <a:stCxn id="70" idx="3"/>
              <a:endCxn id="51" idx="0"/>
            </p:cNvCxnSpPr>
            <p:nvPr/>
          </p:nvCxnSpPr>
          <p:spPr>
            <a:xfrm>
              <a:off x="2835373" y="1734647"/>
              <a:ext cx="960300" cy="9072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F96AF7-F6A0-4A3D-93D7-59F66583B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664872"/>
              </p:ext>
            </p:extLst>
          </p:nvPr>
        </p:nvGraphicFramePr>
        <p:xfrm>
          <a:off x="6857494" y="1287202"/>
          <a:ext cx="4056583" cy="382169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schemeClr val="accent1">
                      <a:lumMod val="50000"/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4056583">
                  <a:extLst>
                    <a:ext uri="{9D8B030D-6E8A-4147-A177-3AD203B41FA5}">
                      <a16:colId xmlns:a16="http://schemas.microsoft.com/office/drawing/2014/main" val="4231490580"/>
                    </a:ext>
                  </a:extLst>
                </a:gridCol>
              </a:tblGrid>
              <a:tr h="3821693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Faculty Portal 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Detail Faculty Information</a:t>
                      </a:r>
                      <a:endParaRPr lang="en-IN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Skill Tracking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Connected with HR Management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Class Room Scheduling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Course Scheduling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Payroll &amp; Expenses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</a:t>
                      </a:r>
                      <a:r>
                        <a:rPr lang="en-IN" sz="11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xam</a:t>
                      </a: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Evaluation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  <a:r>
                        <a:rPr lang="en-IN" sz="11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ssignment</a:t>
                      </a: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Evaluation</a:t>
                      </a:r>
                      <a:endParaRPr lang="en-I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414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73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6665A-2B2F-4278-BB93-4515155B6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31048" cy="73504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Discussion Site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A64027-DC77-40C7-AD55-18FCA4C76321}"/>
              </a:ext>
            </a:extLst>
          </p:cNvPr>
          <p:cNvGrpSpPr/>
          <p:nvPr/>
        </p:nvGrpSpPr>
        <p:grpSpPr>
          <a:xfrm>
            <a:off x="283539" y="1397074"/>
            <a:ext cx="5379426" cy="3778933"/>
            <a:chOff x="0" y="0"/>
            <a:chExt cx="4427168" cy="399222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1A2E16A-F7D4-43A9-8528-8FCA94950D2E}"/>
                </a:ext>
              </a:extLst>
            </p:cNvPr>
            <p:cNvSpPr/>
            <p:nvPr/>
          </p:nvSpPr>
          <p:spPr>
            <a:xfrm>
              <a:off x="0" y="1826699"/>
              <a:ext cx="1261094" cy="338826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Student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8799CAB-64A8-44B5-AA28-3463CACADBBC}"/>
                </a:ext>
              </a:extLst>
            </p:cNvPr>
            <p:cNvSpPr/>
            <p:nvPr/>
          </p:nvSpPr>
          <p:spPr>
            <a:xfrm>
              <a:off x="3164178" y="1825367"/>
              <a:ext cx="1262990" cy="341491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algn="ctr"/>
              <a:r>
                <a: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Faculty</a:t>
              </a:r>
            </a:p>
            <a:p>
              <a:pPr algn="ctr"/>
              <a:endParaRPr lang="en-IN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00EA021-9CBD-44E4-A8AE-3E547B70116A}"/>
                </a:ext>
              </a:extLst>
            </p:cNvPr>
            <p:cNvGrpSpPr/>
            <p:nvPr/>
          </p:nvGrpSpPr>
          <p:grpSpPr>
            <a:xfrm>
              <a:off x="1562183" y="0"/>
              <a:ext cx="1274454" cy="3992224"/>
              <a:chOff x="1562183" y="0"/>
              <a:chExt cx="1274454" cy="399222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8911DC3-DB57-4C22-A21D-3AB43BB58F11}"/>
                  </a:ext>
                </a:extLst>
              </p:cNvPr>
              <p:cNvSpPr/>
              <p:nvPr/>
            </p:nvSpPr>
            <p:spPr>
              <a:xfrm>
                <a:off x="1572699" y="2085942"/>
                <a:ext cx="1262990" cy="338827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Assignments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CEFA302-70F2-4BA4-BD30-EAEC4925E455}"/>
                  </a:ext>
                </a:extLst>
              </p:cNvPr>
              <p:cNvSpPr/>
              <p:nvPr/>
            </p:nvSpPr>
            <p:spPr>
              <a:xfrm>
                <a:off x="1572383" y="1565234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Exam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0391A1B6-8B35-4FD3-8551-32DA4B111F50}"/>
                  </a:ext>
                </a:extLst>
              </p:cNvPr>
              <p:cNvSpPr/>
              <p:nvPr/>
            </p:nvSpPr>
            <p:spPr>
              <a:xfrm>
                <a:off x="1573331" y="3127359"/>
                <a:ext cx="1262990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b="1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Course</a:t>
                </a:r>
                <a:endPara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36687D8-65B2-4A16-AEB2-4B7CC96FD57E}"/>
                  </a:ext>
                </a:extLst>
              </p:cNvPr>
              <p:cNvSpPr/>
              <p:nvPr/>
            </p:nvSpPr>
            <p:spPr>
              <a:xfrm>
                <a:off x="1573963" y="1041861"/>
                <a:ext cx="1261094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Time Table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8914D21-1715-45EE-8DBB-AF36F9E7BFBA}"/>
                  </a:ext>
                </a:extLst>
              </p:cNvPr>
              <p:cNvSpPr/>
              <p:nvPr/>
            </p:nvSpPr>
            <p:spPr>
              <a:xfrm>
                <a:off x="1562183" y="0"/>
                <a:ext cx="1261094" cy="33882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/>
              <a:effectLst>
                <a:reflection blurRad="6350" stA="50000" endA="300" endPos="55000" dir="5400000" sy="-100000" algn="bl" rotWithShape="0"/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Discussion 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C04223C-A62B-4B87-95BA-92505FBB934A}"/>
                  </a:ext>
                </a:extLst>
              </p:cNvPr>
              <p:cNvSpPr/>
              <p:nvPr/>
            </p:nvSpPr>
            <p:spPr>
              <a:xfrm>
                <a:off x="1573015" y="2606651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Survey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C63DF2E-2627-4362-8CE0-1B78E47EC455}"/>
                  </a:ext>
                </a:extLst>
              </p:cNvPr>
              <p:cNvSpPr/>
              <p:nvPr/>
            </p:nvSpPr>
            <p:spPr>
              <a:xfrm>
                <a:off x="1573647" y="3650733"/>
                <a:ext cx="1262990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Reporting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4B54227-8392-431F-AEF2-B9A8A9C8627D}"/>
                  </a:ext>
                </a:extLst>
              </p:cNvPr>
              <p:cNvSpPr/>
              <p:nvPr/>
            </p:nvSpPr>
            <p:spPr>
              <a:xfrm>
                <a:off x="1573647" y="521153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Dashboard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D80D9606-FE33-4C01-80AE-E650413FF026}"/>
                </a:ext>
              </a:extLst>
            </p:cNvPr>
            <p:cNvCxnSpPr>
              <a:stCxn id="50" idx="0"/>
              <a:endCxn id="73" idx="1"/>
            </p:cNvCxnSpPr>
            <p:nvPr/>
          </p:nvCxnSpPr>
          <p:spPr>
            <a:xfrm rot="5400000" flipH="1" flipV="1">
              <a:off x="267722" y="532238"/>
              <a:ext cx="1657286" cy="93163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B6940EB5-D8C3-43C1-B01B-1F163D58F810}"/>
                </a:ext>
              </a:extLst>
            </p:cNvPr>
            <p:cNvCxnSpPr>
              <a:stCxn id="50" idx="0"/>
              <a:endCxn id="76" idx="1"/>
            </p:cNvCxnSpPr>
            <p:nvPr/>
          </p:nvCxnSpPr>
          <p:spPr>
            <a:xfrm rot="5400000" flipH="1" flipV="1">
              <a:off x="534031" y="787083"/>
              <a:ext cx="1136133" cy="94310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E981F733-D4BF-4DA0-AD7B-83670032B0ED}"/>
                </a:ext>
              </a:extLst>
            </p:cNvPr>
            <p:cNvCxnSpPr>
              <a:stCxn id="50" idx="0"/>
              <a:endCxn id="70" idx="1"/>
            </p:cNvCxnSpPr>
            <p:nvPr/>
          </p:nvCxnSpPr>
          <p:spPr>
            <a:xfrm rot="5400000" flipH="1" flipV="1">
              <a:off x="1055439" y="1309755"/>
              <a:ext cx="92052" cy="94183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F28D3B21-E58B-42E1-A6D2-B52FDDDDF037}"/>
                </a:ext>
              </a:extLst>
            </p:cNvPr>
            <p:cNvCxnSpPr>
              <a:stCxn id="50" idx="0"/>
              <a:endCxn id="72" idx="1"/>
            </p:cNvCxnSpPr>
            <p:nvPr/>
          </p:nvCxnSpPr>
          <p:spPr>
            <a:xfrm rot="5400000" flipH="1" flipV="1">
              <a:off x="795209" y="1047945"/>
              <a:ext cx="614092" cy="94341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4D385664-7BA7-499D-9005-D85E790206A6}"/>
                </a:ext>
              </a:extLst>
            </p:cNvPr>
            <p:cNvCxnSpPr>
              <a:stCxn id="50" idx="2"/>
              <a:endCxn id="75" idx="1"/>
            </p:cNvCxnSpPr>
            <p:nvPr/>
          </p:nvCxnSpPr>
          <p:spPr>
            <a:xfrm rot="16200000" flipH="1">
              <a:off x="274120" y="2521952"/>
              <a:ext cx="1655954" cy="94310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7E4C0040-A2C7-4C0E-8DB5-9E7DFECDBCD5}"/>
                </a:ext>
              </a:extLst>
            </p:cNvPr>
            <p:cNvCxnSpPr>
              <a:stCxn id="75" idx="3"/>
              <a:endCxn id="51" idx="2"/>
            </p:cNvCxnSpPr>
            <p:nvPr/>
          </p:nvCxnSpPr>
          <p:spPr>
            <a:xfrm flipV="1">
              <a:off x="2836637" y="2166858"/>
              <a:ext cx="959036" cy="1654621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32E22F79-3072-45DD-AE1F-1604CC86F4F2}"/>
                </a:ext>
              </a:extLst>
            </p:cNvPr>
            <p:cNvCxnSpPr>
              <a:stCxn id="71" idx="3"/>
              <a:endCxn id="51" idx="2"/>
            </p:cNvCxnSpPr>
            <p:nvPr/>
          </p:nvCxnSpPr>
          <p:spPr>
            <a:xfrm flipV="1">
              <a:off x="2836321" y="2166858"/>
              <a:ext cx="959352" cy="1131247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441CC395-613A-4B46-9818-8CEBC9B01204}"/>
                </a:ext>
              </a:extLst>
            </p:cNvPr>
            <p:cNvCxnSpPr>
              <a:stCxn id="50" idx="2"/>
              <a:endCxn id="71" idx="1"/>
            </p:cNvCxnSpPr>
            <p:nvPr/>
          </p:nvCxnSpPr>
          <p:spPr>
            <a:xfrm rot="16200000" flipH="1">
              <a:off x="535649" y="2260423"/>
              <a:ext cx="1132580" cy="942784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11361A69-6F6A-41CE-AC4C-F1DF3F3A0E00}"/>
                </a:ext>
              </a:extLst>
            </p:cNvPr>
            <p:cNvCxnSpPr>
              <a:stCxn id="50" idx="2"/>
              <a:endCxn id="74" idx="1"/>
            </p:cNvCxnSpPr>
            <p:nvPr/>
          </p:nvCxnSpPr>
          <p:spPr>
            <a:xfrm rot="16200000" flipH="1">
              <a:off x="796512" y="1999560"/>
              <a:ext cx="610539" cy="942468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AD3227BD-C802-4F8D-83BB-E6207B2FCFA7}"/>
                </a:ext>
              </a:extLst>
            </p:cNvPr>
            <p:cNvCxnSpPr>
              <a:stCxn id="74" idx="3"/>
              <a:endCxn id="51" idx="2"/>
            </p:cNvCxnSpPr>
            <p:nvPr/>
          </p:nvCxnSpPr>
          <p:spPr>
            <a:xfrm flipV="1">
              <a:off x="2836005" y="2166858"/>
              <a:ext cx="959668" cy="60920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E5382936-3AAF-46AB-8756-4497C09555FA}"/>
                </a:ext>
              </a:extLst>
            </p:cNvPr>
            <p:cNvCxnSpPr>
              <a:stCxn id="50" idx="2"/>
              <a:endCxn id="69" idx="1"/>
            </p:cNvCxnSpPr>
            <p:nvPr/>
          </p:nvCxnSpPr>
          <p:spPr>
            <a:xfrm rot="16200000" flipH="1">
              <a:off x="1056708" y="1739364"/>
              <a:ext cx="89831" cy="942152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4CBEF122-6DF9-4B9C-953D-516E0D4AD7CC}"/>
                </a:ext>
              </a:extLst>
            </p:cNvPr>
            <p:cNvCxnSpPr>
              <a:stCxn id="69" idx="3"/>
              <a:endCxn id="51" idx="2"/>
            </p:cNvCxnSpPr>
            <p:nvPr/>
          </p:nvCxnSpPr>
          <p:spPr>
            <a:xfrm flipV="1">
              <a:off x="2835689" y="2166858"/>
              <a:ext cx="959984" cy="88498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8A2E5AD7-9885-4D42-9EA8-A2E07A539127}"/>
                </a:ext>
              </a:extLst>
            </p:cNvPr>
            <p:cNvCxnSpPr>
              <a:stCxn id="73" idx="3"/>
              <a:endCxn id="51" idx="0"/>
            </p:cNvCxnSpPr>
            <p:nvPr/>
          </p:nvCxnSpPr>
          <p:spPr>
            <a:xfrm>
              <a:off x="2823277" y="169413"/>
              <a:ext cx="972396" cy="1655954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3D3BC6DC-88AD-43D2-85F1-376139E99E04}"/>
                </a:ext>
              </a:extLst>
            </p:cNvPr>
            <p:cNvCxnSpPr>
              <a:stCxn id="76" idx="3"/>
              <a:endCxn id="51" idx="0"/>
            </p:cNvCxnSpPr>
            <p:nvPr/>
          </p:nvCxnSpPr>
          <p:spPr>
            <a:xfrm>
              <a:off x="2836637" y="690566"/>
              <a:ext cx="959036" cy="1134801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75785E4D-C2E7-4CB0-B491-A002B9DA7417}"/>
                </a:ext>
              </a:extLst>
            </p:cNvPr>
            <p:cNvCxnSpPr>
              <a:stCxn id="72" idx="3"/>
              <a:endCxn id="51" idx="0"/>
            </p:cNvCxnSpPr>
            <p:nvPr/>
          </p:nvCxnSpPr>
          <p:spPr>
            <a:xfrm>
              <a:off x="2835057" y="1212607"/>
              <a:ext cx="960616" cy="61276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552A46AE-01CD-479E-8217-D6EEB8E1F66E}"/>
                </a:ext>
              </a:extLst>
            </p:cNvPr>
            <p:cNvCxnSpPr>
              <a:stCxn id="70" idx="3"/>
              <a:endCxn id="51" idx="0"/>
            </p:cNvCxnSpPr>
            <p:nvPr/>
          </p:nvCxnSpPr>
          <p:spPr>
            <a:xfrm>
              <a:off x="2835373" y="1734647"/>
              <a:ext cx="960300" cy="9072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F96AF7-F6A0-4A3D-93D7-59F66583B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879242"/>
              </p:ext>
            </p:extLst>
          </p:nvPr>
        </p:nvGraphicFramePr>
        <p:xfrm>
          <a:off x="6857494" y="1287202"/>
          <a:ext cx="4056583" cy="382169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schemeClr val="accent1">
                      <a:lumMod val="50000"/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4056583">
                  <a:extLst>
                    <a:ext uri="{9D8B030D-6E8A-4147-A177-3AD203B41FA5}">
                      <a16:colId xmlns:a16="http://schemas.microsoft.com/office/drawing/2014/main" val="4231490580"/>
                    </a:ext>
                  </a:extLst>
                </a:gridCol>
              </a:tblGrid>
              <a:tr h="382169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Discussion</a:t>
                      </a:r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Site 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Multiple Discussion Rooms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#hashtags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User Tagging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I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414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930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6665A-2B2F-4278-BB93-4515155B6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31048" cy="73504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Dashboards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A64027-DC77-40C7-AD55-18FCA4C76321}"/>
              </a:ext>
            </a:extLst>
          </p:cNvPr>
          <p:cNvGrpSpPr/>
          <p:nvPr/>
        </p:nvGrpSpPr>
        <p:grpSpPr>
          <a:xfrm>
            <a:off x="283539" y="1397074"/>
            <a:ext cx="5379426" cy="3778933"/>
            <a:chOff x="0" y="0"/>
            <a:chExt cx="4427168" cy="399222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1A2E16A-F7D4-43A9-8528-8FCA94950D2E}"/>
                </a:ext>
              </a:extLst>
            </p:cNvPr>
            <p:cNvSpPr/>
            <p:nvPr/>
          </p:nvSpPr>
          <p:spPr>
            <a:xfrm>
              <a:off x="0" y="1826699"/>
              <a:ext cx="1261094" cy="338826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Student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8799CAB-64A8-44B5-AA28-3463CACADBBC}"/>
                </a:ext>
              </a:extLst>
            </p:cNvPr>
            <p:cNvSpPr/>
            <p:nvPr/>
          </p:nvSpPr>
          <p:spPr>
            <a:xfrm>
              <a:off x="3164178" y="1825367"/>
              <a:ext cx="1262990" cy="341491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algn="ctr"/>
              <a:r>
                <a: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Faculty</a:t>
              </a:r>
            </a:p>
            <a:p>
              <a:pPr algn="ctr"/>
              <a:endParaRPr lang="en-IN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00EA021-9CBD-44E4-A8AE-3E547B70116A}"/>
                </a:ext>
              </a:extLst>
            </p:cNvPr>
            <p:cNvGrpSpPr/>
            <p:nvPr/>
          </p:nvGrpSpPr>
          <p:grpSpPr>
            <a:xfrm>
              <a:off x="1562183" y="0"/>
              <a:ext cx="1274454" cy="3992224"/>
              <a:chOff x="1562183" y="0"/>
              <a:chExt cx="1274454" cy="399222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8911DC3-DB57-4C22-A21D-3AB43BB58F11}"/>
                  </a:ext>
                </a:extLst>
              </p:cNvPr>
              <p:cNvSpPr/>
              <p:nvPr/>
            </p:nvSpPr>
            <p:spPr>
              <a:xfrm>
                <a:off x="1572699" y="2085942"/>
                <a:ext cx="1262990" cy="338827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Assignments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CEFA302-70F2-4BA4-BD30-EAEC4925E455}"/>
                  </a:ext>
                </a:extLst>
              </p:cNvPr>
              <p:cNvSpPr/>
              <p:nvPr/>
            </p:nvSpPr>
            <p:spPr>
              <a:xfrm>
                <a:off x="1572383" y="1565234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Exam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0391A1B6-8B35-4FD3-8551-32DA4B111F50}"/>
                  </a:ext>
                </a:extLst>
              </p:cNvPr>
              <p:cNvSpPr/>
              <p:nvPr/>
            </p:nvSpPr>
            <p:spPr>
              <a:xfrm>
                <a:off x="1573331" y="3127359"/>
                <a:ext cx="1262990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b="1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Course</a:t>
                </a:r>
                <a:endPara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36687D8-65B2-4A16-AEB2-4B7CC96FD57E}"/>
                  </a:ext>
                </a:extLst>
              </p:cNvPr>
              <p:cNvSpPr/>
              <p:nvPr/>
            </p:nvSpPr>
            <p:spPr>
              <a:xfrm>
                <a:off x="1573963" y="1041861"/>
                <a:ext cx="1261094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Time Table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8914D21-1715-45EE-8DBB-AF36F9E7BFBA}"/>
                  </a:ext>
                </a:extLst>
              </p:cNvPr>
              <p:cNvSpPr/>
              <p:nvPr/>
            </p:nvSpPr>
            <p:spPr>
              <a:xfrm>
                <a:off x="1562183" y="0"/>
                <a:ext cx="1261094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Discussion 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C04223C-A62B-4B87-95BA-92505FBB934A}"/>
                  </a:ext>
                </a:extLst>
              </p:cNvPr>
              <p:cNvSpPr/>
              <p:nvPr/>
            </p:nvSpPr>
            <p:spPr>
              <a:xfrm>
                <a:off x="1573015" y="2606651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Survey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C63DF2E-2627-4362-8CE0-1B78E47EC455}"/>
                  </a:ext>
                </a:extLst>
              </p:cNvPr>
              <p:cNvSpPr/>
              <p:nvPr/>
            </p:nvSpPr>
            <p:spPr>
              <a:xfrm>
                <a:off x="1573647" y="3650733"/>
                <a:ext cx="1262990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Reporting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4B54227-8392-431F-AEF2-B9A8A9C8627D}"/>
                  </a:ext>
                </a:extLst>
              </p:cNvPr>
              <p:cNvSpPr/>
              <p:nvPr/>
            </p:nvSpPr>
            <p:spPr>
              <a:xfrm>
                <a:off x="1573647" y="521153"/>
                <a:ext cx="1262990" cy="33882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/>
              <a:effectLst>
                <a:reflection blurRad="6350" stA="50000" endA="300" endPos="55000" dir="5400000" sy="-100000" algn="bl" rotWithShape="0"/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Dashboard </a:t>
                </a:r>
              </a:p>
            </p:txBody>
          </p:sp>
        </p:grp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D80D9606-FE33-4C01-80AE-E650413FF026}"/>
                </a:ext>
              </a:extLst>
            </p:cNvPr>
            <p:cNvCxnSpPr>
              <a:stCxn id="50" idx="0"/>
              <a:endCxn id="73" idx="1"/>
            </p:cNvCxnSpPr>
            <p:nvPr/>
          </p:nvCxnSpPr>
          <p:spPr>
            <a:xfrm rot="5400000" flipH="1" flipV="1">
              <a:off x="267722" y="532238"/>
              <a:ext cx="1657286" cy="93163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B6940EB5-D8C3-43C1-B01B-1F163D58F810}"/>
                </a:ext>
              </a:extLst>
            </p:cNvPr>
            <p:cNvCxnSpPr>
              <a:stCxn id="50" idx="0"/>
              <a:endCxn id="76" idx="1"/>
            </p:cNvCxnSpPr>
            <p:nvPr/>
          </p:nvCxnSpPr>
          <p:spPr>
            <a:xfrm rot="5400000" flipH="1" flipV="1">
              <a:off x="534031" y="787083"/>
              <a:ext cx="1136133" cy="94310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E981F733-D4BF-4DA0-AD7B-83670032B0ED}"/>
                </a:ext>
              </a:extLst>
            </p:cNvPr>
            <p:cNvCxnSpPr>
              <a:stCxn id="50" idx="0"/>
              <a:endCxn id="70" idx="1"/>
            </p:cNvCxnSpPr>
            <p:nvPr/>
          </p:nvCxnSpPr>
          <p:spPr>
            <a:xfrm rot="5400000" flipH="1" flipV="1">
              <a:off x="1055439" y="1309755"/>
              <a:ext cx="92052" cy="94183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F28D3B21-E58B-42E1-A6D2-B52FDDDDF037}"/>
                </a:ext>
              </a:extLst>
            </p:cNvPr>
            <p:cNvCxnSpPr>
              <a:stCxn id="50" idx="0"/>
              <a:endCxn id="72" idx="1"/>
            </p:cNvCxnSpPr>
            <p:nvPr/>
          </p:nvCxnSpPr>
          <p:spPr>
            <a:xfrm rot="5400000" flipH="1" flipV="1">
              <a:off x="795209" y="1047945"/>
              <a:ext cx="614092" cy="94341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4D385664-7BA7-499D-9005-D85E790206A6}"/>
                </a:ext>
              </a:extLst>
            </p:cNvPr>
            <p:cNvCxnSpPr>
              <a:stCxn id="50" idx="2"/>
              <a:endCxn id="75" idx="1"/>
            </p:cNvCxnSpPr>
            <p:nvPr/>
          </p:nvCxnSpPr>
          <p:spPr>
            <a:xfrm rot="16200000" flipH="1">
              <a:off x="274120" y="2521952"/>
              <a:ext cx="1655954" cy="94310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7E4C0040-A2C7-4C0E-8DB5-9E7DFECDBCD5}"/>
                </a:ext>
              </a:extLst>
            </p:cNvPr>
            <p:cNvCxnSpPr>
              <a:stCxn id="75" idx="3"/>
              <a:endCxn id="51" idx="2"/>
            </p:cNvCxnSpPr>
            <p:nvPr/>
          </p:nvCxnSpPr>
          <p:spPr>
            <a:xfrm flipV="1">
              <a:off x="2836637" y="2166858"/>
              <a:ext cx="959036" cy="1654621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32E22F79-3072-45DD-AE1F-1604CC86F4F2}"/>
                </a:ext>
              </a:extLst>
            </p:cNvPr>
            <p:cNvCxnSpPr>
              <a:stCxn id="71" idx="3"/>
              <a:endCxn id="51" idx="2"/>
            </p:cNvCxnSpPr>
            <p:nvPr/>
          </p:nvCxnSpPr>
          <p:spPr>
            <a:xfrm flipV="1">
              <a:off x="2836321" y="2166858"/>
              <a:ext cx="959352" cy="1131247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441CC395-613A-4B46-9818-8CEBC9B01204}"/>
                </a:ext>
              </a:extLst>
            </p:cNvPr>
            <p:cNvCxnSpPr>
              <a:stCxn id="50" idx="2"/>
              <a:endCxn id="71" idx="1"/>
            </p:cNvCxnSpPr>
            <p:nvPr/>
          </p:nvCxnSpPr>
          <p:spPr>
            <a:xfrm rot="16200000" flipH="1">
              <a:off x="535649" y="2260423"/>
              <a:ext cx="1132580" cy="942784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11361A69-6F6A-41CE-AC4C-F1DF3F3A0E00}"/>
                </a:ext>
              </a:extLst>
            </p:cNvPr>
            <p:cNvCxnSpPr>
              <a:stCxn id="50" idx="2"/>
              <a:endCxn id="74" idx="1"/>
            </p:cNvCxnSpPr>
            <p:nvPr/>
          </p:nvCxnSpPr>
          <p:spPr>
            <a:xfrm rot="16200000" flipH="1">
              <a:off x="796512" y="1999560"/>
              <a:ext cx="610539" cy="942468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AD3227BD-C802-4F8D-83BB-E6207B2FCFA7}"/>
                </a:ext>
              </a:extLst>
            </p:cNvPr>
            <p:cNvCxnSpPr>
              <a:stCxn id="74" idx="3"/>
              <a:endCxn id="51" idx="2"/>
            </p:cNvCxnSpPr>
            <p:nvPr/>
          </p:nvCxnSpPr>
          <p:spPr>
            <a:xfrm flipV="1">
              <a:off x="2836005" y="2166858"/>
              <a:ext cx="959668" cy="60920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E5382936-3AAF-46AB-8756-4497C09555FA}"/>
                </a:ext>
              </a:extLst>
            </p:cNvPr>
            <p:cNvCxnSpPr>
              <a:stCxn id="50" idx="2"/>
              <a:endCxn id="69" idx="1"/>
            </p:cNvCxnSpPr>
            <p:nvPr/>
          </p:nvCxnSpPr>
          <p:spPr>
            <a:xfrm rot="16200000" flipH="1">
              <a:off x="1056708" y="1739364"/>
              <a:ext cx="89831" cy="942152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4CBEF122-6DF9-4B9C-953D-516E0D4AD7CC}"/>
                </a:ext>
              </a:extLst>
            </p:cNvPr>
            <p:cNvCxnSpPr>
              <a:stCxn id="69" idx="3"/>
              <a:endCxn id="51" idx="2"/>
            </p:cNvCxnSpPr>
            <p:nvPr/>
          </p:nvCxnSpPr>
          <p:spPr>
            <a:xfrm flipV="1">
              <a:off x="2835689" y="2166858"/>
              <a:ext cx="959984" cy="88498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8A2E5AD7-9885-4D42-9EA8-A2E07A539127}"/>
                </a:ext>
              </a:extLst>
            </p:cNvPr>
            <p:cNvCxnSpPr>
              <a:stCxn id="73" idx="3"/>
              <a:endCxn id="51" idx="0"/>
            </p:cNvCxnSpPr>
            <p:nvPr/>
          </p:nvCxnSpPr>
          <p:spPr>
            <a:xfrm>
              <a:off x="2823277" y="169413"/>
              <a:ext cx="972396" cy="1655954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3D3BC6DC-88AD-43D2-85F1-376139E99E04}"/>
                </a:ext>
              </a:extLst>
            </p:cNvPr>
            <p:cNvCxnSpPr>
              <a:stCxn id="76" idx="3"/>
              <a:endCxn id="51" idx="0"/>
            </p:cNvCxnSpPr>
            <p:nvPr/>
          </p:nvCxnSpPr>
          <p:spPr>
            <a:xfrm>
              <a:off x="2836637" y="690566"/>
              <a:ext cx="959036" cy="1134801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75785E4D-C2E7-4CB0-B491-A002B9DA7417}"/>
                </a:ext>
              </a:extLst>
            </p:cNvPr>
            <p:cNvCxnSpPr>
              <a:stCxn id="72" idx="3"/>
              <a:endCxn id="51" idx="0"/>
            </p:cNvCxnSpPr>
            <p:nvPr/>
          </p:nvCxnSpPr>
          <p:spPr>
            <a:xfrm>
              <a:off x="2835057" y="1212607"/>
              <a:ext cx="960616" cy="61276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552A46AE-01CD-479E-8217-D6EEB8E1F66E}"/>
                </a:ext>
              </a:extLst>
            </p:cNvPr>
            <p:cNvCxnSpPr>
              <a:stCxn id="70" idx="3"/>
              <a:endCxn id="51" idx="0"/>
            </p:cNvCxnSpPr>
            <p:nvPr/>
          </p:nvCxnSpPr>
          <p:spPr>
            <a:xfrm>
              <a:off x="2835373" y="1734647"/>
              <a:ext cx="960300" cy="9072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F96AF7-F6A0-4A3D-93D7-59F66583B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093262"/>
              </p:ext>
            </p:extLst>
          </p:nvPr>
        </p:nvGraphicFramePr>
        <p:xfrm>
          <a:off x="6857494" y="1287202"/>
          <a:ext cx="4056583" cy="382169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schemeClr val="accent1">
                      <a:lumMod val="50000"/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4056583">
                  <a:extLst>
                    <a:ext uri="{9D8B030D-6E8A-4147-A177-3AD203B41FA5}">
                      <a16:colId xmlns:a16="http://schemas.microsoft.com/office/drawing/2014/main" val="4231490580"/>
                    </a:ext>
                  </a:extLst>
                </a:gridCol>
              </a:tblGrid>
              <a:tr h="382169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Dashboard</a:t>
                      </a:r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All KPI At one Place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User Based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Highly Customizable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Easy To Configure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Well Structured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IN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I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414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223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6665A-2B2F-4278-BB93-4515155B6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31048" cy="73504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Time Table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A64027-DC77-40C7-AD55-18FCA4C76321}"/>
              </a:ext>
            </a:extLst>
          </p:cNvPr>
          <p:cNvGrpSpPr/>
          <p:nvPr/>
        </p:nvGrpSpPr>
        <p:grpSpPr>
          <a:xfrm>
            <a:off x="283539" y="1397074"/>
            <a:ext cx="5379426" cy="3778933"/>
            <a:chOff x="0" y="0"/>
            <a:chExt cx="4427168" cy="399222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1A2E16A-F7D4-43A9-8528-8FCA94950D2E}"/>
                </a:ext>
              </a:extLst>
            </p:cNvPr>
            <p:cNvSpPr/>
            <p:nvPr/>
          </p:nvSpPr>
          <p:spPr>
            <a:xfrm>
              <a:off x="0" y="1826699"/>
              <a:ext cx="1261094" cy="338826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Student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8799CAB-64A8-44B5-AA28-3463CACADBBC}"/>
                </a:ext>
              </a:extLst>
            </p:cNvPr>
            <p:cNvSpPr/>
            <p:nvPr/>
          </p:nvSpPr>
          <p:spPr>
            <a:xfrm>
              <a:off x="3164178" y="1825367"/>
              <a:ext cx="1262990" cy="341491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algn="ctr"/>
              <a:r>
                <a: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Faculty</a:t>
              </a:r>
            </a:p>
            <a:p>
              <a:pPr algn="ctr"/>
              <a:endParaRPr lang="en-IN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00EA021-9CBD-44E4-A8AE-3E547B70116A}"/>
                </a:ext>
              </a:extLst>
            </p:cNvPr>
            <p:cNvGrpSpPr/>
            <p:nvPr/>
          </p:nvGrpSpPr>
          <p:grpSpPr>
            <a:xfrm>
              <a:off x="1562183" y="0"/>
              <a:ext cx="1274454" cy="3992224"/>
              <a:chOff x="1562183" y="0"/>
              <a:chExt cx="1274454" cy="399222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8911DC3-DB57-4C22-A21D-3AB43BB58F11}"/>
                  </a:ext>
                </a:extLst>
              </p:cNvPr>
              <p:cNvSpPr/>
              <p:nvPr/>
            </p:nvSpPr>
            <p:spPr>
              <a:xfrm>
                <a:off x="1572699" y="2085942"/>
                <a:ext cx="1262990" cy="338827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Assignments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CEFA302-70F2-4BA4-BD30-EAEC4925E455}"/>
                  </a:ext>
                </a:extLst>
              </p:cNvPr>
              <p:cNvSpPr/>
              <p:nvPr/>
            </p:nvSpPr>
            <p:spPr>
              <a:xfrm>
                <a:off x="1572383" y="1565234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Exam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0391A1B6-8B35-4FD3-8551-32DA4B111F50}"/>
                  </a:ext>
                </a:extLst>
              </p:cNvPr>
              <p:cNvSpPr/>
              <p:nvPr/>
            </p:nvSpPr>
            <p:spPr>
              <a:xfrm>
                <a:off x="1573331" y="3127359"/>
                <a:ext cx="1262990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b="1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Course</a:t>
                </a:r>
                <a:endPara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36687D8-65B2-4A16-AEB2-4B7CC96FD57E}"/>
                  </a:ext>
                </a:extLst>
              </p:cNvPr>
              <p:cNvSpPr/>
              <p:nvPr/>
            </p:nvSpPr>
            <p:spPr>
              <a:xfrm>
                <a:off x="1573963" y="1041861"/>
                <a:ext cx="1261094" cy="34149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/>
              <a:effectLst>
                <a:reflection blurRad="6350" stA="50000" endA="300" endPos="55000" dir="5400000" sy="-100000" algn="bl" rotWithShape="0"/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Time Table 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8914D21-1715-45EE-8DBB-AF36F9E7BFBA}"/>
                  </a:ext>
                </a:extLst>
              </p:cNvPr>
              <p:cNvSpPr/>
              <p:nvPr/>
            </p:nvSpPr>
            <p:spPr>
              <a:xfrm>
                <a:off x="1562183" y="0"/>
                <a:ext cx="1261094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Discussion 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C04223C-A62B-4B87-95BA-92505FBB934A}"/>
                  </a:ext>
                </a:extLst>
              </p:cNvPr>
              <p:cNvSpPr/>
              <p:nvPr/>
            </p:nvSpPr>
            <p:spPr>
              <a:xfrm>
                <a:off x="1573015" y="2606651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Survey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C63DF2E-2627-4362-8CE0-1B78E47EC455}"/>
                  </a:ext>
                </a:extLst>
              </p:cNvPr>
              <p:cNvSpPr/>
              <p:nvPr/>
            </p:nvSpPr>
            <p:spPr>
              <a:xfrm>
                <a:off x="1573647" y="3650733"/>
                <a:ext cx="1262990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Reporting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4B54227-8392-431F-AEF2-B9A8A9C8627D}"/>
                  </a:ext>
                </a:extLst>
              </p:cNvPr>
              <p:cNvSpPr/>
              <p:nvPr/>
            </p:nvSpPr>
            <p:spPr>
              <a:xfrm>
                <a:off x="1573647" y="521153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Dashboard </a:t>
                </a:r>
              </a:p>
            </p:txBody>
          </p:sp>
        </p:grp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D80D9606-FE33-4C01-80AE-E650413FF026}"/>
                </a:ext>
              </a:extLst>
            </p:cNvPr>
            <p:cNvCxnSpPr>
              <a:stCxn id="50" idx="0"/>
              <a:endCxn id="73" idx="1"/>
            </p:cNvCxnSpPr>
            <p:nvPr/>
          </p:nvCxnSpPr>
          <p:spPr>
            <a:xfrm rot="5400000" flipH="1" flipV="1">
              <a:off x="267722" y="532238"/>
              <a:ext cx="1657286" cy="93163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B6940EB5-D8C3-43C1-B01B-1F163D58F810}"/>
                </a:ext>
              </a:extLst>
            </p:cNvPr>
            <p:cNvCxnSpPr>
              <a:stCxn id="50" idx="0"/>
              <a:endCxn id="76" idx="1"/>
            </p:cNvCxnSpPr>
            <p:nvPr/>
          </p:nvCxnSpPr>
          <p:spPr>
            <a:xfrm rot="5400000" flipH="1" flipV="1">
              <a:off x="534031" y="787083"/>
              <a:ext cx="1136133" cy="94310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E981F733-D4BF-4DA0-AD7B-83670032B0ED}"/>
                </a:ext>
              </a:extLst>
            </p:cNvPr>
            <p:cNvCxnSpPr>
              <a:stCxn id="50" idx="0"/>
              <a:endCxn id="70" idx="1"/>
            </p:cNvCxnSpPr>
            <p:nvPr/>
          </p:nvCxnSpPr>
          <p:spPr>
            <a:xfrm rot="5400000" flipH="1" flipV="1">
              <a:off x="1055439" y="1309755"/>
              <a:ext cx="92052" cy="94183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F28D3B21-E58B-42E1-A6D2-B52FDDDDF037}"/>
                </a:ext>
              </a:extLst>
            </p:cNvPr>
            <p:cNvCxnSpPr>
              <a:stCxn id="50" idx="0"/>
              <a:endCxn id="72" idx="1"/>
            </p:cNvCxnSpPr>
            <p:nvPr/>
          </p:nvCxnSpPr>
          <p:spPr>
            <a:xfrm rot="5400000" flipH="1" flipV="1">
              <a:off x="795209" y="1047945"/>
              <a:ext cx="614092" cy="94341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4D385664-7BA7-499D-9005-D85E790206A6}"/>
                </a:ext>
              </a:extLst>
            </p:cNvPr>
            <p:cNvCxnSpPr>
              <a:stCxn id="50" idx="2"/>
              <a:endCxn id="75" idx="1"/>
            </p:cNvCxnSpPr>
            <p:nvPr/>
          </p:nvCxnSpPr>
          <p:spPr>
            <a:xfrm rot="16200000" flipH="1">
              <a:off x="274120" y="2521952"/>
              <a:ext cx="1655954" cy="94310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7E4C0040-A2C7-4C0E-8DB5-9E7DFECDBCD5}"/>
                </a:ext>
              </a:extLst>
            </p:cNvPr>
            <p:cNvCxnSpPr>
              <a:stCxn id="75" idx="3"/>
              <a:endCxn id="51" idx="2"/>
            </p:cNvCxnSpPr>
            <p:nvPr/>
          </p:nvCxnSpPr>
          <p:spPr>
            <a:xfrm flipV="1">
              <a:off x="2836637" y="2166858"/>
              <a:ext cx="959036" cy="1654621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32E22F79-3072-45DD-AE1F-1604CC86F4F2}"/>
                </a:ext>
              </a:extLst>
            </p:cNvPr>
            <p:cNvCxnSpPr>
              <a:stCxn id="71" idx="3"/>
              <a:endCxn id="51" idx="2"/>
            </p:cNvCxnSpPr>
            <p:nvPr/>
          </p:nvCxnSpPr>
          <p:spPr>
            <a:xfrm flipV="1">
              <a:off x="2836321" y="2166858"/>
              <a:ext cx="959352" cy="1131247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441CC395-613A-4B46-9818-8CEBC9B01204}"/>
                </a:ext>
              </a:extLst>
            </p:cNvPr>
            <p:cNvCxnSpPr>
              <a:stCxn id="50" idx="2"/>
              <a:endCxn id="71" idx="1"/>
            </p:cNvCxnSpPr>
            <p:nvPr/>
          </p:nvCxnSpPr>
          <p:spPr>
            <a:xfrm rot="16200000" flipH="1">
              <a:off x="535649" y="2260423"/>
              <a:ext cx="1132580" cy="942784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11361A69-6F6A-41CE-AC4C-F1DF3F3A0E00}"/>
                </a:ext>
              </a:extLst>
            </p:cNvPr>
            <p:cNvCxnSpPr>
              <a:stCxn id="50" idx="2"/>
              <a:endCxn id="74" idx="1"/>
            </p:cNvCxnSpPr>
            <p:nvPr/>
          </p:nvCxnSpPr>
          <p:spPr>
            <a:xfrm rot="16200000" flipH="1">
              <a:off x="796512" y="1999560"/>
              <a:ext cx="610539" cy="942468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AD3227BD-C802-4F8D-83BB-E6207B2FCFA7}"/>
                </a:ext>
              </a:extLst>
            </p:cNvPr>
            <p:cNvCxnSpPr>
              <a:stCxn id="74" idx="3"/>
              <a:endCxn id="51" idx="2"/>
            </p:cNvCxnSpPr>
            <p:nvPr/>
          </p:nvCxnSpPr>
          <p:spPr>
            <a:xfrm flipV="1">
              <a:off x="2836005" y="2166858"/>
              <a:ext cx="959668" cy="60920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E5382936-3AAF-46AB-8756-4497C09555FA}"/>
                </a:ext>
              </a:extLst>
            </p:cNvPr>
            <p:cNvCxnSpPr>
              <a:stCxn id="50" idx="2"/>
              <a:endCxn id="69" idx="1"/>
            </p:cNvCxnSpPr>
            <p:nvPr/>
          </p:nvCxnSpPr>
          <p:spPr>
            <a:xfrm rot="16200000" flipH="1">
              <a:off x="1056708" y="1739364"/>
              <a:ext cx="89831" cy="942152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4CBEF122-6DF9-4B9C-953D-516E0D4AD7CC}"/>
                </a:ext>
              </a:extLst>
            </p:cNvPr>
            <p:cNvCxnSpPr>
              <a:stCxn id="69" idx="3"/>
              <a:endCxn id="51" idx="2"/>
            </p:cNvCxnSpPr>
            <p:nvPr/>
          </p:nvCxnSpPr>
          <p:spPr>
            <a:xfrm flipV="1">
              <a:off x="2835689" y="2166858"/>
              <a:ext cx="959984" cy="88498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8A2E5AD7-9885-4D42-9EA8-A2E07A539127}"/>
                </a:ext>
              </a:extLst>
            </p:cNvPr>
            <p:cNvCxnSpPr>
              <a:stCxn id="73" idx="3"/>
              <a:endCxn id="51" idx="0"/>
            </p:cNvCxnSpPr>
            <p:nvPr/>
          </p:nvCxnSpPr>
          <p:spPr>
            <a:xfrm>
              <a:off x="2823277" y="169413"/>
              <a:ext cx="972396" cy="1655954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3D3BC6DC-88AD-43D2-85F1-376139E99E04}"/>
                </a:ext>
              </a:extLst>
            </p:cNvPr>
            <p:cNvCxnSpPr>
              <a:stCxn id="76" idx="3"/>
              <a:endCxn id="51" idx="0"/>
            </p:cNvCxnSpPr>
            <p:nvPr/>
          </p:nvCxnSpPr>
          <p:spPr>
            <a:xfrm>
              <a:off x="2836637" y="690566"/>
              <a:ext cx="959036" cy="1134801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75785E4D-C2E7-4CB0-B491-A002B9DA7417}"/>
                </a:ext>
              </a:extLst>
            </p:cNvPr>
            <p:cNvCxnSpPr>
              <a:stCxn id="72" idx="3"/>
              <a:endCxn id="51" idx="0"/>
            </p:cNvCxnSpPr>
            <p:nvPr/>
          </p:nvCxnSpPr>
          <p:spPr>
            <a:xfrm>
              <a:off x="2835057" y="1212607"/>
              <a:ext cx="960616" cy="61276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552A46AE-01CD-479E-8217-D6EEB8E1F66E}"/>
                </a:ext>
              </a:extLst>
            </p:cNvPr>
            <p:cNvCxnSpPr>
              <a:stCxn id="70" idx="3"/>
              <a:endCxn id="51" idx="0"/>
            </p:cNvCxnSpPr>
            <p:nvPr/>
          </p:nvCxnSpPr>
          <p:spPr>
            <a:xfrm>
              <a:off x="2835373" y="1734647"/>
              <a:ext cx="960300" cy="9072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F96AF7-F6A0-4A3D-93D7-59F66583B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392767"/>
              </p:ext>
            </p:extLst>
          </p:nvPr>
        </p:nvGraphicFramePr>
        <p:xfrm>
          <a:off x="6857494" y="1287202"/>
          <a:ext cx="4056583" cy="429323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schemeClr val="accent1">
                      <a:lumMod val="50000"/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4056583">
                  <a:extLst>
                    <a:ext uri="{9D8B030D-6E8A-4147-A177-3AD203B41FA5}">
                      <a16:colId xmlns:a16="http://schemas.microsoft.com/office/drawing/2014/main" val="4231490580"/>
                    </a:ext>
                  </a:extLst>
                </a:gridCol>
              </a:tblGrid>
              <a:tr h="382169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Time Table</a:t>
                      </a:r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Drag and Drop Based Design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Scheduling Based On Course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Intuitive &amp; Effective Scheduling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Scheduling Based on Batch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Instant Notification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Integrated with Calendar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IN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IN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I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414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248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6665A-2B2F-4278-BB93-4515155B6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31048" cy="73504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Survey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A64027-DC77-40C7-AD55-18FCA4C76321}"/>
              </a:ext>
            </a:extLst>
          </p:cNvPr>
          <p:cNvGrpSpPr/>
          <p:nvPr/>
        </p:nvGrpSpPr>
        <p:grpSpPr>
          <a:xfrm>
            <a:off x="283539" y="1397074"/>
            <a:ext cx="5379426" cy="3778933"/>
            <a:chOff x="0" y="0"/>
            <a:chExt cx="4427168" cy="399222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1A2E16A-F7D4-43A9-8528-8FCA94950D2E}"/>
                </a:ext>
              </a:extLst>
            </p:cNvPr>
            <p:cNvSpPr/>
            <p:nvPr/>
          </p:nvSpPr>
          <p:spPr>
            <a:xfrm>
              <a:off x="0" y="1826699"/>
              <a:ext cx="1261094" cy="338826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Student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8799CAB-64A8-44B5-AA28-3463CACADBBC}"/>
                </a:ext>
              </a:extLst>
            </p:cNvPr>
            <p:cNvSpPr/>
            <p:nvPr/>
          </p:nvSpPr>
          <p:spPr>
            <a:xfrm>
              <a:off x="3164178" y="1825367"/>
              <a:ext cx="1262990" cy="341491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algn="ctr"/>
              <a:r>
                <a: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Faculty</a:t>
              </a:r>
            </a:p>
            <a:p>
              <a:pPr algn="ctr"/>
              <a:endParaRPr lang="en-IN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00EA021-9CBD-44E4-A8AE-3E547B70116A}"/>
                </a:ext>
              </a:extLst>
            </p:cNvPr>
            <p:cNvGrpSpPr/>
            <p:nvPr/>
          </p:nvGrpSpPr>
          <p:grpSpPr>
            <a:xfrm>
              <a:off x="1562183" y="0"/>
              <a:ext cx="1274454" cy="3992224"/>
              <a:chOff x="1562183" y="0"/>
              <a:chExt cx="1274454" cy="399222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8911DC3-DB57-4C22-A21D-3AB43BB58F11}"/>
                  </a:ext>
                </a:extLst>
              </p:cNvPr>
              <p:cNvSpPr/>
              <p:nvPr/>
            </p:nvSpPr>
            <p:spPr>
              <a:xfrm>
                <a:off x="1572699" y="2085942"/>
                <a:ext cx="1262990" cy="338827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Assignments 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CEFA302-70F2-4BA4-BD30-EAEC4925E455}"/>
                  </a:ext>
                </a:extLst>
              </p:cNvPr>
              <p:cNvSpPr/>
              <p:nvPr/>
            </p:nvSpPr>
            <p:spPr>
              <a:xfrm>
                <a:off x="1572383" y="1565234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Exam 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0391A1B6-8B35-4FD3-8551-32DA4B111F50}"/>
                  </a:ext>
                </a:extLst>
              </p:cNvPr>
              <p:cNvSpPr/>
              <p:nvPr/>
            </p:nvSpPr>
            <p:spPr>
              <a:xfrm>
                <a:off x="1573331" y="3127359"/>
                <a:ext cx="1262990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b="1" i="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Course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36687D8-65B2-4A16-AEB2-4B7CC96FD57E}"/>
                  </a:ext>
                </a:extLst>
              </p:cNvPr>
              <p:cNvSpPr/>
              <p:nvPr/>
            </p:nvSpPr>
            <p:spPr>
              <a:xfrm>
                <a:off x="1573963" y="1041861"/>
                <a:ext cx="1261094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Time Table 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8914D21-1715-45EE-8DBB-AF36F9E7BFBA}"/>
                  </a:ext>
                </a:extLst>
              </p:cNvPr>
              <p:cNvSpPr/>
              <p:nvPr/>
            </p:nvSpPr>
            <p:spPr>
              <a:xfrm>
                <a:off x="1562183" y="0"/>
                <a:ext cx="1261094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Discussion 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C04223C-A62B-4B87-95BA-92505FBB934A}"/>
                  </a:ext>
                </a:extLst>
              </p:cNvPr>
              <p:cNvSpPr/>
              <p:nvPr/>
            </p:nvSpPr>
            <p:spPr>
              <a:xfrm>
                <a:off x="1573015" y="2606651"/>
                <a:ext cx="1262990" cy="33882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/>
              <a:effectLst>
                <a:reflection blurRad="6350" stA="50000" endA="300" endPos="55000" dir="5400000" sy="-100000" algn="bl" rotWithShape="0"/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Survey 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C63DF2E-2627-4362-8CE0-1B78E47EC455}"/>
                  </a:ext>
                </a:extLst>
              </p:cNvPr>
              <p:cNvSpPr/>
              <p:nvPr/>
            </p:nvSpPr>
            <p:spPr>
              <a:xfrm>
                <a:off x="1573647" y="3650733"/>
                <a:ext cx="1262990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Reporting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4B54227-8392-431F-AEF2-B9A8A9C8627D}"/>
                  </a:ext>
                </a:extLst>
              </p:cNvPr>
              <p:cNvSpPr/>
              <p:nvPr/>
            </p:nvSpPr>
            <p:spPr>
              <a:xfrm>
                <a:off x="1573647" y="521153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Dashboard </a:t>
                </a:r>
              </a:p>
            </p:txBody>
          </p:sp>
        </p:grp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D80D9606-FE33-4C01-80AE-E650413FF026}"/>
                </a:ext>
              </a:extLst>
            </p:cNvPr>
            <p:cNvCxnSpPr>
              <a:stCxn id="50" idx="0"/>
              <a:endCxn id="73" idx="1"/>
            </p:cNvCxnSpPr>
            <p:nvPr/>
          </p:nvCxnSpPr>
          <p:spPr>
            <a:xfrm rot="5400000" flipH="1" flipV="1">
              <a:off x="267722" y="532238"/>
              <a:ext cx="1657286" cy="93163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B6940EB5-D8C3-43C1-B01B-1F163D58F810}"/>
                </a:ext>
              </a:extLst>
            </p:cNvPr>
            <p:cNvCxnSpPr>
              <a:stCxn id="50" idx="0"/>
              <a:endCxn id="76" idx="1"/>
            </p:cNvCxnSpPr>
            <p:nvPr/>
          </p:nvCxnSpPr>
          <p:spPr>
            <a:xfrm rot="5400000" flipH="1" flipV="1">
              <a:off x="534031" y="787083"/>
              <a:ext cx="1136133" cy="94310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E981F733-D4BF-4DA0-AD7B-83670032B0ED}"/>
                </a:ext>
              </a:extLst>
            </p:cNvPr>
            <p:cNvCxnSpPr>
              <a:stCxn id="50" idx="0"/>
              <a:endCxn id="70" idx="1"/>
            </p:cNvCxnSpPr>
            <p:nvPr/>
          </p:nvCxnSpPr>
          <p:spPr>
            <a:xfrm rot="5400000" flipH="1" flipV="1">
              <a:off x="1055439" y="1309755"/>
              <a:ext cx="92052" cy="94183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F28D3B21-E58B-42E1-A6D2-B52FDDDDF037}"/>
                </a:ext>
              </a:extLst>
            </p:cNvPr>
            <p:cNvCxnSpPr>
              <a:stCxn id="50" idx="0"/>
              <a:endCxn id="72" idx="1"/>
            </p:cNvCxnSpPr>
            <p:nvPr/>
          </p:nvCxnSpPr>
          <p:spPr>
            <a:xfrm rot="5400000" flipH="1" flipV="1">
              <a:off x="795209" y="1047945"/>
              <a:ext cx="614092" cy="94341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4D385664-7BA7-499D-9005-D85E790206A6}"/>
                </a:ext>
              </a:extLst>
            </p:cNvPr>
            <p:cNvCxnSpPr>
              <a:stCxn id="50" idx="2"/>
              <a:endCxn id="75" idx="1"/>
            </p:cNvCxnSpPr>
            <p:nvPr/>
          </p:nvCxnSpPr>
          <p:spPr>
            <a:xfrm rot="16200000" flipH="1">
              <a:off x="274120" y="2521952"/>
              <a:ext cx="1655954" cy="94310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7E4C0040-A2C7-4C0E-8DB5-9E7DFECDBCD5}"/>
                </a:ext>
              </a:extLst>
            </p:cNvPr>
            <p:cNvCxnSpPr>
              <a:stCxn id="75" idx="3"/>
              <a:endCxn id="51" idx="2"/>
            </p:cNvCxnSpPr>
            <p:nvPr/>
          </p:nvCxnSpPr>
          <p:spPr>
            <a:xfrm flipV="1">
              <a:off x="2836637" y="2166858"/>
              <a:ext cx="959036" cy="1654621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32E22F79-3072-45DD-AE1F-1604CC86F4F2}"/>
                </a:ext>
              </a:extLst>
            </p:cNvPr>
            <p:cNvCxnSpPr>
              <a:stCxn id="71" idx="3"/>
              <a:endCxn id="51" idx="2"/>
            </p:cNvCxnSpPr>
            <p:nvPr/>
          </p:nvCxnSpPr>
          <p:spPr>
            <a:xfrm flipV="1">
              <a:off x="2836321" y="2166858"/>
              <a:ext cx="959352" cy="1131247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441CC395-613A-4B46-9818-8CEBC9B01204}"/>
                </a:ext>
              </a:extLst>
            </p:cNvPr>
            <p:cNvCxnSpPr>
              <a:stCxn id="50" idx="2"/>
              <a:endCxn id="71" idx="1"/>
            </p:cNvCxnSpPr>
            <p:nvPr/>
          </p:nvCxnSpPr>
          <p:spPr>
            <a:xfrm rot="16200000" flipH="1">
              <a:off x="535649" y="2260423"/>
              <a:ext cx="1132580" cy="942784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11361A69-6F6A-41CE-AC4C-F1DF3F3A0E00}"/>
                </a:ext>
              </a:extLst>
            </p:cNvPr>
            <p:cNvCxnSpPr>
              <a:stCxn id="50" idx="2"/>
              <a:endCxn id="74" idx="1"/>
            </p:cNvCxnSpPr>
            <p:nvPr/>
          </p:nvCxnSpPr>
          <p:spPr>
            <a:xfrm rot="16200000" flipH="1">
              <a:off x="796512" y="1999560"/>
              <a:ext cx="610539" cy="942468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AD3227BD-C802-4F8D-83BB-E6207B2FCFA7}"/>
                </a:ext>
              </a:extLst>
            </p:cNvPr>
            <p:cNvCxnSpPr>
              <a:stCxn id="74" idx="3"/>
              <a:endCxn id="51" idx="2"/>
            </p:cNvCxnSpPr>
            <p:nvPr/>
          </p:nvCxnSpPr>
          <p:spPr>
            <a:xfrm flipV="1">
              <a:off x="2836005" y="2166858"/>
              <a:ext cx="959668" cy="60920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E5382936-3AAF-46AB-8756-4497C09555FA}"/>
                </a:ext>
              </a:extLst>
            </p:cNvPr>
            <p:cNvCxnSpPr>
              <a:stCxn id="50" idx="2"/>
              <a:endCxn id="69" idx="1"/>
            </p:cNvCxnSpPr>
            <p:nvPr/>
          </p:nvCxnSpPr>
          <p:spPr>
            <a:xfrm rot="16200000" flipH="1">
              <a:off x="1056708" y="1739364"/>
              <a:ext cx="89831" cy="942152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4CBEF122-6DF9-4B9C-953D-516E0D4AD7CC}"/>
                </a:ext>
              </a:extLst>
            </p:cNvPr>
            <p:cNvCxnSpPr>
              <a:stCxn id="69" idx="3"/>
              <a:endCxn id="51" idx="2"/>
            </p:cNvCxnSpPr>
            <p:nvPr/>
          </p:nvCxnSpPr>
          <p:spPr>
            <a:xfrm flipV="1">
              <a:off x="2835689" y="2166858"/>
              <a:ext cx="959984" cy="88498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8A2E5AD7-9885-4D42-9EA8-A2E07A539127}"/>
                </a:ext>
              </a:extLst>
            </p:cNvPr>
            <p:cNvCxnSpPr>
              <a:stCxn id="73" idx="3"/>
              <a:endCxn id="51" idx="0"/>
            </p:cNvCxnSpPr>
            <p:nvPr/>
          </p:nvCxnSpPr>
          <p:spPr>
            <a:xfrm>
              <a:off x="2823277" y="169413"/>
              <a:ext cx="972396" cy="1655954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3D3BC6DC-88AD-43D2-85F1-376139E99E04}"/>
                </a:ext>
              </a:extLst>
            </p:cNvPr>
            <p:cNvCxnSpPr>
              <a:stCxn id="76" idx="3"/>
              <a:endCxn id="51" idx="0"/>
            </p:cNvCxnSpPr>
            <p:nvPr/>
          </p:nvCxnSpPr>
          <p:spPr>
            <a:xfrm>
              <a:off x="2836637" y="690566"/>
              <a:ext cx="959036" cy="1134801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75785E4D-C2E7-4CB0-B491-A002B9DA7417}"/>
                </a:ext>
              </a:extLst>
            </p:cNvPr>
            <p:cNvCxnSpPr>
              <a:stCxn id="72" idx="3"/>
              <a:endCxn id="51" idx="0"/>
            </p:cNvCxnSpPr>
            <p:nvPr/>
          </p:nvCxnSpPr>
          <p:spPr>
            <a:xfrm>
              <a:off x="2835057" y="1212607"/>
              <a:ext cx="960616" cy="61276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552A46AE-01CD-479E-8217-D6EEB8E1F66E}"/>
                </a:ext>
              </a:extLst>
            </p:cNvPr>
            <p:cNvCxnSpPr>
              <a:stCxn id="70" idx="3"/>
              <a:endCxn id="51" idx="0"/>
            </p:cNvCxnSpPr>
            <p:nvPr/>
          </p:nvCxnSpPr>
          <p:spPr>
            <a:xfrm>
              <a:off x="2835373" y="1734647"/>
              <a:ext cx="960300" cy="9072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F96AF7-F6A0-4A3D-93D7-59F66583B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37343"/>
              </p:ext>
            </p:extLst>
          </p:nvPr>
        </p:nvGraphicFramePr>
        <p:xfrm>
          <a:off x="6857494" y="1287202"/>
          <a:ext cx="4056583" cy="382169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schemeClr val="accent1">
                      <a:lumMod val="50000"/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4056583">
                  <a:extLst>
                    <a:ext uri="{9D8B030D-6E8A-4147-A177-3AD203B41FA5}">
                      <a16:colId xmlns:a16="http://schemas.microsoft.com/office/drawing/2014/main" val="4231490580"/>
                    </a:ext>
                  </a:extLst>
                </a:gridCol>
              </a:tblGrid>
              <a:tr h="382169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Survey</a:t>
                      </a:r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Share and Collect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Analyse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Simple and Intuitive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IN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IN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IN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I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414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445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6665A-2B2F-4278-BB93-4515155B6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31048" cy="73504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Courses Portal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A64027-DC77-40C7-AD55-18FCA4C76321}"/>
              </a:ext>
            </a:extLst>
          </p:cNvPr>
          <p:cNvGrpSpPr/>
          <p:nvPr/>
        </p:nvGrpSpPr>
        <p:grpSpPr>
          <a:xfrm>
            <a:off x="283539" y="1397074"/>
            <a:ext cx="5379426" cy="3778933"/>
            <a:chOff x="0" y="0"/>
            <a:chExt cx="4427168" cy="399222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1A2E16A-F7D4-43A9-8528-8FCA94950D2E}"/>
                </a:ext>
              </a:extLst>
            </p:cNvPr>
            <p:cNvSpPr/>
            <p:nvPr/>
          </p:nvSpPr>
          <p:spPr>
            <a:xfrm>
              <a:off x="0" y="1826699"/>
              <a:ext cx="1261094" cy="338826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Student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8799CAB-64A8-44B5-AA28-3463CACADBBC}"/>
                </a:ext>
              </a:extLst>
            </p:cNvPr>
            <p:cNvSpPr/>
            <p:nvPr/>
          </p:nvSpPr>
          <p:spPr>
            <a:xfrm>
              <a:off x="3164178" y="1825367"/>
              <a:ext cx="1262990" cy="341491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algn="ctr"/>
              <a:r>
                <a:rPr lang="en-IN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Faculty</a:t>
              </a:r>
            </a:p>
            <a:p>
              <a:pPr algn="ctr"/>
              <a:endParaRPr lang="en-IN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00EA021-9CBD-44E4-A8AE-3E547B70116A}"/>
                </a:ext>
              </a:extLst>
            </p:cNvPr>
            <p:cNvGrpSpPr/>
            <p:nvPr/>
          </p:nvGrpSpPr>
          <p:grpSpPr>
            <a:xfrm>
              <a:off x="1562183" y="0"/>
              <a:ext cx="1274454" cy="3992224"/>
              <a:chOff x="1562183" y="0"/>
              <a:chExt cx="1274454" cy="399222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8911DC3-DB57-4C22-A21D-3AB43BB58F11}"/>
                  </a:ext>
                </a:extLst>
              </p:cNvPr>
              <p:cNvSpPr/>
              <p:nvPr/>
            </p:nvSpPr>
            <p:spPr>
              <a:xfrm>
                <a:off x="1572699" y="2085942"/>
                <a:ext cx="1262990" cy="338827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Assignments 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CEFA302-70F2-4BA4-BD30-EAEC4925E455}"/>
                  </a:ext>
                </a:extLst>
              </p:cNvPr>
              <p:cNvSpPr/>
              <p:nvPr/>
            </p:nvSpPr>
            <p:spPr>
              <a:xfrm>
                <a:off x="1572383" y="1565234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Exam 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0391A1B6-8B35-4FD3-8551-32DA4B111F50}"/>
                  </a:ext>
                </a:extLst>
              </p:cNvPr>
              <p:cNvSpPr/>
              <p:nvPr/>
            </p:nvSpPr>
            <p:spPr>
              <a:xfrm>
                <a:off x="1573331" y="3127359"/>
                <a:ext cx="1262990" cy="34149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/>
              <a:effectLst>
                <a:reflection blurRad="6350" stA="50000" endA="300" endPos="55000" dir="5400000" sy="-100000" algn="bl" rotWithShape="0"/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Course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36687D8-65B2-4A16-AEB2-4B7CC96FD57E}"/>
                  </a:ext>
                </a:extLst>
              </p:cNvPr>
              <p:cNvSpPr/>
              <p:nvPr/>
            </p:nvSpPr>
            <p:spPr>
              <a:xfrm>
                <a:off x="1573963" y="1041861"/>
                <a:ext cx="1261094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Time Table 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8914D21-1715-45EE-8DBB-AF36F9E7BFBA}"/>
                  </a:ext>
                </a:extLst>
              </p:cNvPr>
              <p:cNvSpPr/>
              <p:nvPr/>
            </p:nvSpPr>
            <p:spPr>
              <a:xfrm>
                <a:off x="1562183" y="0"/>
                <a:ext cx="1261094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Discussion 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C04223C-A62B-4B87-95BA-92505FBB934A}"/>
                  </a:ext>
                </a:extLst>
              </p:cNvPr>
              <p:cNvSpPr/>
              <p:nvPr/>
            </p:nvSpPr>
            <p:spPr>
              <a:xfrm>
                <a:off x="1573015" y="2606651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Survey 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C63DF2E-2627-4362-8CE0-1B78E47EC455}"/>
                  </a:ext>
                </a:extLst>
              </p:cNvPr>
              <p:cNvSpPr/>
              <p:nvPr/>
            </p:nvSpPr>
            <p:spPr>
              <a:xfrm>
                <a:off x="1573647" y="3650733"/>
                <a:ext cx="1262990" cy="341491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Reporting </a:t>
                </a:r>
                <a:endParaRPr lang="en-IN" sz="1200" b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4B54227-8392-431F-AEF2-B9A8A9C8627D}"/>
                  </a:ext>
                </a:extLst>
              </p:cNvPr>
              <p:cNvSpPr/>
              <p:nvPr/>
            </p:nvSpPr>
            <p:spPr>
              <a:xfrm>
                <a:off x="1573647" y="521153"/>
                <a:ext cx="1262990" cy="338826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2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Dashboard </a:t>
                </a:r>
              </a:p>
            </p:txBody>
          </p:sp>
        </p:grp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D80D9606-FE33-4C01-80AE-E650413FF026}"/>
                </a:ext>
              </a:extLst>
            </p:cNvPr>
            <p:cNvCxnSpPr>
              <a:stCxn id="50" idx="0"/>
              <a:endCxn id="73" idx="1"/>
            </p:cNvCxnSpPr>
            <p:nvPr/>
          </p:nvCxnSpPr>
          <p:spPr>
            <a:xfrm rot="5400000" flipH="1" flipV="1">
              <a:off x="267722" y="532238"/>
              <a:ext cx="1657286" cy="93163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B6940EB5-D8C3-43C1-B01B-1F163D58F810}"/>
                </a:ext>
              </a:extLst>
            </p:cNvPr>
            <p:cNvCxnSpPr>
              <a:stCxn id="50" idx="0"/>
              <a:endCxn id="76" idx="1"/>
            </p:cNvCxnSpPr>
            <p:nvPr/>
          </p:nvCxnSpPr>
          <p:spPr>
            <a:xfrm rot="5400000" flipH="1" flipV="1">
              <a:off x="534031" y="787083"/>
              <a:ext cx="1136133" cy="94310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E981F733-D4BF-4DA0-AD7B-83670032B0ED}"/>
                </a:ext>
              </a:extLst>
            </p:cNvPr>
            <p:cNvCxnSpPr>
              <a:stCxn id="50" idx="0"/>
              <a:endCxn id="70" idx="1"/>
            </p:cNvCxnSpPr>
            <p:nvPr/>
          </p:nvCxnSpPr>
          <p:spPr>
            <a:xfrm rot="5400000" flipH="1" flipV="1">
              <a:off x="1055439" y="1309755"/>
              <a:ext cx="92052" cy="94183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F28D3B21-E58B-42E1-A6D2-B52FDDDDF037}"/>
                </a:ext>
              </a:extLst>
            </p:cNvPr>
            <p:cNvCxnSpPr>
              <a:stCxn id="50" idx="0"/>
              <a:endCxn id="72" idx="1"/>
            </p:cNvCxnSpPr>
            <p:nvPr/>
          </p:nvCxnSpPr>
          <p:spPr>
            <a:xfrm rot="5400000" flipH="1" flipV="1">
              <a:off x="795209" y="1047945"/>
              <a:ext cx="614092" cy="94341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4D385664-7BA7-499D-9005-D85E790206A6}"/>
                </a:ext>
              </a:extLst>
            </p:cNvPr>
            <p:cNvCxnSpPr>
              <a:stCxn id="50" idx="2"/>
              <a:endCxn id="75" idx="1"/>
            </p:cNvCxnSpPr>
            <p:nvPr/>
          </p:nvCxnSpPr>
          <p:spPr>
            <a:xfrm rot="16200000" flipH="1">
              <a:off x="274120" y="2521952"/>
              <a:ext cx="1655954" cy="94310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7E4C0040-A2C7-4C0E-8DB5-9E7DFECDBCD5}"/>
                </a:ext>
              </a:extLst>
            </p:cNvPr>
            <p:cNvCxnSpPr>
              <a:stCxn id="75" idx="3"/>
              <a:endCxn id="51" idx="2"/>
            </p:cNvCxnSpPr>
            <p:nvPr/>
          </p:nvCxnSpPr>
          <p:spPr>
            <a:xfrm flipV="1">
              <a:off x="2836637" y="2166858"/>
              <a:ext cx="959036" cy="1654621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32E22F79-3072-45DD-AE1F-1604CC86F4F2}"/>
                </a:ext>
              </a:extLst>
            </p:cNvPr>
            <p:cNvCxnSpPr>
              <a:stCxn id="71" idx="3"/>
              <a:endCxn id="51" idx="2"/>
            </p:cNvCxnSpPr>
            <p:nvPr/>
          </p:nvCxnSpPr>
          <p:spPr>
            <a:xfrm flipV="1">
              <a:off x="2836321" y="2166858"/>
              <a:ext cx="959352" cy="1131247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441CC395-613A-4B46-9818-8CEBC9B01204}"/>
                </a:ext>
              </a:extLst>
            </p:cNvPr>
            <p:cNvCxnSpPr>
              <a:stCxn id="50" idx="2"/>
              <a:endCxn id="71" idx="1"/>
            </p:cNvCxnSpPr>
            <p:nvPr/>
          </p:nvCxnSpPr>
          <p:spPr>
            <a:xfrm rot="16200000" flipH="1">
              <a:off x="535649" y="2260423"/>
              <a:ext cx="1132580" cy="942784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11361A69-6F6A-41CE-AC4C-F1DF3F3A0E00}"/>
                </a:ext>
              </a:extLst>
            </p:cNvPr>
            <p:cNvCxnSpPr>
              <a:stCxn id="50" idx="2"/>
              <a:endCxn id="74" idx="1"/>
            </p:cNvCxnSpPr>
            <p:nvPr/>
          </p:nvCxnSpPr>
          <p:spPr>
            <a:xfrm rot="16200000" flipH="1">
              <a:off x="796512" y="1999560"/>
              <a:ext cx="610539" cy="942468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AD3227BD-C802-4F8D-83BB-E6207B2FCFA7}"/>
                </a:ext>
              </a:extLst>
            </p:cNvPr>
            <p:cNvCxnSpPr>
              <a:stCxn id="74" idx="3"/>
              <a:endCxn id="51" idx="2"/>
            </p:cNvCxnSpPr>
            <p:nvPr/>
          </p:nvCxnSpPr>
          <p:spPr>
            <a:xfrm flipV="1">
              <a:off x="2836005" y="2166858"/>
              <a:ext cx="959668" cy="60920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E5382936-3AAF-46AB-8756-4497C09555FA}"/>
                </a:ext>
              </a:extLst>
            </p:cNvPr>
            <p:cNvCxnSpPr>
              <a:stCxn id="50" idx="2"/>
              <a:endCxn id="69" idx="1"/>
            </p:cNvCxnSpPr>
            <p:nvPr/>
          </p:nvCxnSpPr>
          <p:spPr>
            <a:xfrm rot="16200000" flipH="1">
              <a:off x="1056708" y="1739364"/>
              <a:ext cx="89831" cy="942152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4CBEF122-6DF9-4B9C-953D-516E0D4AD7CC}"/>
                </a:ext>
              </a:extLst>
            </p:cNvPr>
            <p:cNvCxnSpPr>
              <a:stCxn id="69" idx="3"/>
              <a:endCxn id="51" idx="2"/>
            </p:cNvCxnSpPr>
            <p:nvPr/>
          </p:nvCxnSpPr>
          <p:spPr>
            <a:xfrm flipV="1">
              <a:off x="2835689" y="2166858"/>
              <a:ext cx="959984" cy="88498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8A2E5AD7-9885-4D42-9EA8-A2E07A539127}"/>
                </a:ext>
              </a:extLst>
            </p:cNvPr>
            <p:cNvCxnSpPr>
              <a:stCxn id="73" idx="3"/>
              <a:endCxn id="51" idx="0"/>
            </p:cNvCxnSpPr>
            <p:nvPr/>
          </p:nvCxnSpPr>
          <p:spPr>
            <a:xfrm>
              <a:off x="2823277" y="169413"/>
              <a:ext cx="972396" cy="1655954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3D3BC6DC-88AD-43D2-85F1-376139E99E04}"/>
                </a:ext>
              </a:extLst>
            </p:cNvPr>
            <p:cNvCxnSpPr>
              <a:stCxn id="76" idx="3"/>
              <a:endCxn id="51" idx="0"/>
            </p:cNvCxnSpPr>
            <p:nvPr/>
          </p:nvCxnSpPr>
          <p:spPr>
            <a:xfrm>
              <a:off x="2836637" y="690566"/>
              <a:ext cx="959036" cy="1134801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75785E4D-C2E7-4CB0-B491-A002B9DA7417}"/>
                </a:ext>
              </a:extLst>
            </p:cNvPr>
            <p:cNvCxnSpPr>
              <a:stCxn id="72" idx="3"/>
              <a:endCxn id="51" idx="0"/>
            </p:cNvCxnSpPr>
            <p:nvPr/>
          </p:nvCxnSpPr>
          <p:spPr>
            <a:xfrm>
              <a:off x="2835057" y="1212607"/>
              <a:ext cx="960616" cy="61276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552A46AE-01CD-479E-8217-D6EEB8E1F66E}"/>
                </a:ext>
              </a:extLst>
            </p:cNvPr>
            <p:cNvCxnSpPr>
              <a:stCxn id="70" idx="3"/>
              <a:endCxn id="51" idx="0"/>
            </p:cNvCxnSpPr>
            <p:nvPr/>
          </p:nvCxnSpPr>
          <p:spPr>
            <a:xfrm>
              <a:off x="2835373" y="1734647"/>
              <a:ext cx="960300" cy="9072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F96AF7-F6A0-4A3D-93D7-59F66583B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077829"/>
              </p:ext>
            </p:extLst>
          </p:nvPr>
        </p:nvGraphicFramePr>
        <p:xfrm>
          <a:off x="6186376" y="689103"/>
          <a:ext cx="3049903" cy="555053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schemeClr val="accent1">
                      <a:lumMod val="50000"/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3049903">
                  <a:extLst>
                    <a:ext uri="{9D8B030D-6E8A-4147-A177-3AD203B41FA5}">
                      <a16:colId xmlns:a16="http://schemas.microsoft.com/office/drawing/2014/main" val="4231490580"/>
                    </a:ext>
                  </a:extLst>
                </a:gridCol>
              </a:tblGrid>
              <a:tr h="502060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Courses</a:t>
                      </a:r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Curriculam</a:t>
                      </a:r>
                      <a:endParaRPr lang="en-IN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Lesson Plan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Course Hierarchy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TimeTable</a:t>
                      </a:r>
                      <a:endParaRPr lang="en-IN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Transcript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Report Card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Online Enrolment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Planned Admissions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Seats Management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Integrated Communication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Document Management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I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414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637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809</Words>
  <Application>Microsoft Office PowerPoint</Application>
  <PresentationFormat>Widescreen</PresentationFormat>
  <Paragraphs>196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University Assignment Management System(UAMS)</vt:lpstr>
      <vt:lpstr>The Object Model </vt:lpstr>
      <vt:lpstr>The Student Portal</vt:lpstr>
      <vt:lpstr>The Faculty Portal</vt:lpstr>
      <vt:lpstr>The Discussion Site</vt:lpstr>
      <vt:lpstr>The Dashboards</vt:lpstr>
      <vt:lpstr>The Time Table</vt:lpstr>
      <vt:lpstr>The Survey</vt:lpstr>
      <vt:lpstr>The Courses Portal</vt:lpstr>
      <vt:lpstr>The Reporting</vt:lpstr>
      <vt:lpstr>Infrastructure &amp; Development  </vt:lpstr>
      <vt:lpstr>Infrastructure &amp; Development (cont.)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Management System</dc:title>
  <dc:creator>Panda, Narendranath (Nokia - IN/Bangalore)</dc:creator>
  <cp:lastModifiedBy>Panda, Narendranath (Nokia - IN/Bangalore)</cp:lastModifiedBy>
  <cp:revision>72</cp:revision>
  <dcterms:created xsi:type="dcterms:W3CDTF">2017-11-29T06:09:00Z</dcterms:created>
  <dcterms:modified xsi:type="dcterms:W3CDTF">2017-11-29T07:26:09Z</dcterms:modified>
</cp:coreProperties>
</file>