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3"/>
    <p:sldId id="266" r:id="rId4"/>
    <p:sldId id="257" r:id="rId5"/>
    <p:sldId id="259" r:id="rId6"/>
    <p:sldId id="267" r:id="rId7"/>
    <p:sldId id="260" r:id="rId9"/>
    <p:sldId id="261" r:id="rId10"/>
    <p:sldId id="262"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D8A962-22F3-4D17-94D0-7454037F7220}"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7BA590-7855-4C53-A03E-55327900618C}"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F7BA590-7855-4C53-A03E-55327900618C}"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23A1CC3-2375-41D4-9E03-427CAF2A4C1A}"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FF16868-8199-4C2C-A5B1-63AEE139F88E}"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AD9FF7F-6988-44CC-821B-644E70CD2F7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C12C299-16B2-4475-990D-751901EACC14}"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34E6425-0181-43F2-84FC-787E803FD2F8}"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6E86A4C-8E40-4F87-A4F0-01A0687C5742}"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5E72C73-2D91-4E12-BA25-F0AA0C03599B}"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6190" y="0"/>
            <a:ext cx="9850067" cy="2625214"/>
          </a:xfrm>
        </p:spPr>
        <p:txBody>
          <a:bodyPr/>
          <a:lstStyle/>
          <a:p>
            <a:pPr marR="10160">
              <a:spcBef>
                <a:spcPts val="320"/>
              </a:spcBef>
              <a:spcAft>
                <a:spcPts val="0"/>
              </a:spcAft>
              <a:tabLst>
                <a:tab pos="1086485" algn="l"/>
                <a:tab pos="2144395" algn="l"/>
                <a:tab pos="3263265" algn="l"/>
              </a:tabLst>
            </a:pPr>
            <a:br>
              <a:rPr lang="en-US" sz="4000" b="1" spc="-10" dirty="0">
                <a:effectLst/>
                <a:latin typeface="Times New Roman" panose="02020603050405020304" pitchFamily="18" charset="0"/>
                <a:ea typeface="Times New Roman" panose="02020603050405020304" pitchFamily="18" charset="0"/>
              </a:rPr>
            </a:br>
            <a:br>
              <a:rPr lang="en-US" sz="4000" b="1" spc="-10" dirty="0">
                <a:effectLst/>
                <a:latin typeface="Times New Roman" panose="02020603050405020304" pitchFamily="18" charset="0"/>
                <a:ea typeface="Times New Roman" panose="02020603050405020304" pitchFamily="18" charset="0"/>
              </a:rPr>
            </a:br>
            <a:br>
              <a:rPr lang="en-US" sz="4000" b="1" spc="-10" dirty="0">
                <a:effectLst/>
                <a:latin typeface="Times New Roman" panose="02020603050405020304" pitchFamily="18" charset="0"/>
                <a:ea typeface="Times New Roman" panose="02020603050405020304" pitchFamily="18" charset="0"/>
              </a:rPr>
            </a:br>
            <a:br>
              <a:rPr lang="en-US" sz="4000" b="1" spc="-10" dirty="0">
                <a:effectLst/>
                <a:latin typeface="Times New Roman" panose="02020603050405020304" pitchFamily="18" charset="0"/>
                <a:ea typeface="Times New Roman" panose="02020603050405020304" pitchFamily="18" charset="0"/>
              </a:rPr>
            </a:br>
            <a:r>
              <a:rPr lang="en-US" sz="4000" b="1" spc="-10" dirty="0">
                <a:effectLst/>
                <a:latin typeface="Times New Roman" panose="02020603050405020304" pitchFamily="18" charset="0"/>
                <a:ea typeface="Times New Roman" panose="02020603050405020304" pitchFamily="18" charset="0"/>
              </a:rPr>
              <a:t>UNIQUE</a:t>
            </a:r>
            <a:r>
              <a:rPr lang="en-US" sz="4000" b="1" dirty="0">
                <a:effectLst/>
                <a:latin typeface="Times New Roman" panose="02020603050405020304" pitchFamily="18" charset="0"/>
                <a:ea typeface="Times New Roman" panose="02020603050405020304" pitchFamily="18" charset="0"/>
              </a:rPr>
              <a:t>	</a:t>
            </a:r>
            <a:r>
              <a:rPr lang="en-US" sz="4000" b="1" spc="-10" dirty="0">
                <a:effectLst/>
                <a:latin typeface="Times New Roman" panose="02020603050405020304" pitchFamily="18" charset="0"/>
                <a:ea typeface="Times New Roman" panose="02020603050405020304" pitchFamily="18" charset="0"/>
              </a:rPr>
              <a:t>BINARY</a:t>
            </a:r>
            <a:r>
              <a:rPr lang="en-US" sz="4000" b="1" dirty="0">
                <a:effectLst/>
                <a:latin typeface="Times New Roman" panose="02020603050405020304" pitchFamily="18" charset="0"/>
                <a:ea typeface="Times New Roman" panose="02020603050405020304" pitchFamily="18" charset="0"/>
              </a:rPr>
              <a:t>	</a:t>
            </a:r>
            <a:r>
              <a:rPr lang="en-US" sz="4000" b="1" spc="-10" dirty="0">
                <a:effectLst/>
                <a:latin typeface="Times New Roman" panose="02020603050405020304" pitchFamily="18" charset="0"/>
                <a:ea typeface="Times New Roman" panose="02020603050405020304" pitchFamily="18" charset="0"/>
              </a:rPr>
              <a:t>SEARCH</a:t>
            </a:r>
            <a:r>
              <a:rPr lang="en-US" sz="4000" b="1" dirty="0">
                <a:effectLst/>
                <a:latin typeface="Times New Roman" panose="02020603050405020304" pitchFamily="18" charset="0"/>
                <a:ea typeface="Times New Roman" panose="02020603050405020304" pitchFamily="18" charset="0"/>
              </a:rPr>
              <a:t>	</a:t>
            </a:r>
            <a:r>
              <a:rPr lang="en-US" sz="4000" b="1" spc="-10" dirty="0">
                <a:effectLst/>
                <a:latin typeface="Times New Roman" panose="02020603050405020304" pitchFamily="18" charset="0"/>
                <a:ea typeface="Times New Roman" panose="02020603050405020304" pitchFamily="18" charset="0"/>
              </a:rPr>
              <a:t>TREE</a:t>
            </a:r>
            <a:br>
              <a:rPr lang="en-IN"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4" name="TextBox 3"/>
          <p:cNvSpPr txBox="1"/>
          <p:nvPr/>
        </p:nvSpPr>
        <p:spPr>
          <a:xfrm>
            <a:off x="619125" y="4908550"/>
            <a:ext cx="3291840" cy="1198880"/>
          </a:xfrm>
          <a:prstGeom prst="rect">
            <a:avLst/>
          </a:prstGeom>
          <a:noFill/>
        </p:spPr>
        <p:txBody>
          <a:bodyPr wrap="square">
            <a:spAutoFit/>
          </a:bodyPr>
          <a:lstStyle/>
          <a:p>
            <a:r>
              <a:rPr lang="en-US" b="1" spc="-10" dirty="0">
                <a:solidFill>
                  <a:schemeClr val="bg1">
                    <a:lumMod val="95000"/>
                  </a:schemeClr>
                </a:solidFill>
                <a:latin typeface="Times New Roman" panose="02020603050405020304" pitchFamily="18" charset="0"/>
              </a:rPr>
              <a:t>NAME:</a:t>
            </a:r>
            <a:r>
              <a:rPr lang="en-IN" altLang="en-US" b="1" spc="-10" dirty="0">
                <a:solidFill>
                  <a:schemeClr val="bg1">
                    <a:lumMod val="95000"/>
                  </a:schemeClr>
                </a:solidFill>
                <a:latin typeface="Times New Roman" panose="02020603050405020304" pitchFamily="18" charset="0"/>
              </a:rPr>
              <a:t>V.Narendranth Reddy</a:t>
            </a:r>
            <a:endParaRPr lang="en-US" b="1" spc="-10" dirty="0">
              <a:solidFill>
                <a:schemeClr val="bg1">
                  <a:lumMod val="95000"/>
                </a:schemeClr>
              </a:solidFill>
              <a:latin typeface="Times New Roman" panose="02020603050405020304" pitchFamily="18" charset="0"/>
            </a:endParaRPr>
          </a:p>
          <a:p>
            <a:endParaRPr lang="en-US" b="1" spc="-10" dirty="0">
              <a:solidFill>
                <a:schemeClr val="bg1">
                  <a:lumMod val="95000"/>
                </a:schemeClr>
              </a:solidFill>
              <a:latin typeface="Times New Roman" panose="02020603050405020304" pitchFamily="18" charset="0"/>
            </a:endParaRPr>
          </a:p>
          <a:p>
            <a:r>
              <a:rPr lang="en-US" b="1" spc="-10" dirty="0">
                <a:solidFill>
                  <a:schemeClr val="bg1">
                    <a:lumMod val="95000"/>
                  </a:schemeClr>
                </a:solidFill>
                <a:latin typeface="Times New Roman" panose="02020603050405020304" pitchFamily="18" charset="0"/>
              </a:rPr>
              <a:t>REG NO:19221</a:t>
            </a:r>
            <a:r>
              <a:rPr lang="en-IN" altLang="en-US" b="1" spc="-10" dirty="0">
                <a:solidFill>
                  <a:schemeClr val="bg1">
                    <a:lumMod val="95000"/>
                  </a:schemeClr>
                </a:solidFill>
                <a:latin typeface="Times New Roman" panose="02020603050405020304" pitchFamily="18" charset="0"/>
              </a:rPr>
              <a:t>1564</a:t>
            </a:r>
            <a:endParaRPr lang="en-US" b="1" spc="-10" dirty="0">
              <a:solidFill>
                <a:schemeClr val="bg1">
                  <a:lumMod val="95000"/>
                </a:schemeClr>
              </a:solidFill>
              <a:latin typeface="Times New Roman" panose="02020603050405020304" pitchFamily="18" charset="0"/>
            </a:endParaRPr>
          </a:p>
          <a:p>
            <a:endParaRPr lang="en-IN" b="1" dirty="0">
              <a:solidFill>
                <a:schemeClr val="bg1">
                  <a:lumMod val="95000"/>
                </a:schemeClr>
              </a:solidFill>
            </a:endParaRPr>
          </a:p>
        </p:txBody>
      </p:sp>
      <p:sp>
        <p:nvSpPr>
          <p:cNvPr id="6" name="TextBox 5"/>
          <p:cNvSpPr txBox="1"/>
          <p:nvPr/>
        </p:nvSpPr>
        <p:spPr>
          <a:xfrm>
            <a:off x="1506190" y="2625214"/>
            <a:ext cx="8976852" cy="923330"/>
          </a:xfrm>
          <a:prstGeom prst="rect">
            <a:avLst/>
          </a:prstGeom>
          <a:noFill/>
        </p:spPr>
        <p:txBody>
          <a:bodyPr wrap="square">
            <a:spAutoFit/>
          </a:bodyPr>
          <a:lstStyle/>
          <a:p>
            <a:r>
              <a:rPr lang="en-US" b="1" spc="-10" dirty="0">
                <a:solidFill>
                  <a:schemeClr val="bg1">
                    <a:lumMod val="95000"/>
                  </a:schemeClr>
                </a:solidFill>
                <a:latin typeface="Times New Roman" panose="02020603050405020304" pitchFamily="18" charset="0"/>
              </a:rPr>
              <a:t>COURSE :</a:t>
            </a:r>
            <a:r>
              <a:rPr lang="en-US" sz="1800" dirty="0">
                <a:effectLst/>
                <a:latin typeface="Times New Roman" panose="02020603050405020304" pitchFamily="18" charset="0"/>
                <a:ea typeface="Times New Roman" panose="02020603050405020304" pitchFamily="18" charset="0"/>
              </a:rPr>
              <a:t> </a:t>
            </a:r>
            <a:r>
              <a:rPr lang="en-US" sz="1800" b="1" dirty="0">
                <a:solidFill>
                  <a:schemeClr val="bg1"/>
                </a:solidFill>
                <a:effectLst/>
                <a:latin typeface="Times New Roman" panose="02020603050405020304" pitchFamily="18" charset="0"/>
                <a:ea typeface="Times New Roman" panose="02020603050405020304" pitchFamily="18" charset="0"/>
              </a:rPr>
              <a:t>DESIGN</a:t>
            </a:r>
            <a:r>
              <a:rPr lang="en-US" sz="1800" b="1" spc="-110" dirty="0">
                <a:solidFill>
                  <a:schemeClr val="bg1"/>
                </a:solidFill>
                <a:effectLst/>
                <a:latin typeface="Times New Roman" panose="02020603050405020304" pitchFamily="18" charset="0"/>
                <a:ea typeface="Times New Roman" panose="02020603050405020304" pitchFamily="18" charset="0"/>
              </a:rPr>
              <a:t> </a:t>
            </a:r>
            <a:r>
              <a:rPr lang="en-US" sz="1800" b="1" dirty="0">
                <a:solidFill>
                  <a:schemeClr val="bg1"/>
                </a:solidFill>
                <a:effectLst/>
                <a:latin typeface="Times New Roman" panose="02020603050405020304" pitchFamily="18" charset="0"/>
                <a:ea typeface="Times New Roman" panose="02020603050405020304" pitchFamily="18" charset="0"/>
              </a:rPr>
              <a:t>ANALYSIS</a:t>
            </a:r>
            <a:r>
              <a:rPr lang="en-US" sz="1800" b="1" spc="-115" dirty="0">
                <a:solidFill>
                  <a:schemeClr val="bg1"/>
                </a:solidFill>
                <a:effectLst/>
                <a:latin typeface="Times New Roman" panose="02020603050405020304" pitchFamily="18" charset="0"/>
                <a:ea typeface="Times New Roman" panose="02020603050405020304" pitchFamily="18" charset="0"/>
              </a:rPr>
              <a:t> </a:t>
            </a:r>
            <a:r>
              <a:rPr lang="en-US" sz="1800" b="1" dirty="0">
                <a:solidFill>
                  <a:schemeClr val="bg1"/>
                </a:solidFill>
                <a:effectLst/>
                <a:latin typeface="Times New Roman" panose="02020603050405020304" pitchFamily="18" charset="0"/>
                <a:ea typeface="Times New Roman" panose="02020603050405020304" pitchFamily="18" charset="0"/>
              </a:rPr>
              <a:t>AND</a:t>
            </a:r>
            <a:r>
              <a:rPr lang="en-US" sz="1800" b="1" spc="-110" dirty="0">
                <a:solidFill>
                  <a:schemeClr val="bg1"/>
                </a:solidFill>
                <a:effectLst/>
                <a:latin typeface="Times New Roman" panose="02020603050405020304" pitchFamily="18" charset="0"/>
                <a:ea typeface="Times New Roman" panose="02020603050405020304" pitchFamily="18" charset="0"/>
              </a:rPr>
              <a:t> </a:t>
            </a:r>
            <a:r>
              <a:rPr lang="en-US" sz="1800" b="1" dirty="0">
                <a:solidFill>
                  <a:schemeClr val="bg1"/>
                </a:solidFill>
                <a:effectLst/>
                <a:latin typeface="Times New Roman" panose="02020603050405020304" pitchFamily="18" charset="0"/>
                <a:ea typeface="Times New Roman" panose="02020603050405020304" pitchFamily="18" charset="0"/>
              </a:rPr>
              <a:t>ALGORITHMS</a:t>
            </a:r>
            <a:r>
              <a:rPr lang="en-US" sz="1800" b="1" spc="-115" dirty="0">
                <a:solidFill>
                  <a:schemeClr val="bg1"/>
                </a:solidFill>
                <a:effectLst/>
                <a:latin typeface="Times New Roman" panose="02020603050405020304" pitchFamily="18" charset="0"/>
                <a:ea typeface="Times New Roman" panose="02020603050405020304" pitchFamily="18" charset="0"/>
              </a:rPr>
              <a:t> </a:t>
            </a:r>
            <a:r>
              <a:rPr lang="en-US" sz="1800" b="1" dirty="0">
                <a:solidFill>
                  <a:schemeClr val="bg1"/>
                </a:solidFill>
                <a:effectLst/>
                <a:latin typeface="Times New Roman" panose="02020603050405020304" pitchFamily="18" charset="0"/>
                <a:ea typeface="Times New Roman" panose="02020603050405020304" pitchFamily="18" charset="0"/>
              </a:rPr>
              <a:t>FOR AMORTIZED ANALYSIS</a:t>
            </a:r>
            <a:endParaRPr lang="en-US" sz="1800" b="1" dirty="0">
              <a:solidFill>
                <a:schemeClr val="bg1"/>
              </a:solidFill>
              <a:effectLst/>
              <a:latin typeface="Times New Roman" panose="02020603050405020304" pitchFamily="18" charset="0"/>
              <a:ea typeface="Times New Roman" panose="02020603050405020304" pitchFamily="18" charset="0"/>
            </a:endParaRPr>
          </a:p>
          <a:p>
            <a:endParaRPr lang="en-US" b="1" dirty="0">
              <a:solidFill>
                <a:schemeClr val="bg1"/>
              </a:solidFill>
              <a:latin typeface="Times New Roman" panose="02020603050405020304" pitchFamily="18" charset="0"/>
            </a:endParaRPr>
          </a:p>
          <a:p>
            <a:r>
              <a:rPr lang="en-US" b="1" dirty="0">
                <a:solidFill>
                  <a:schemeClr val="bg1"/>
                </a:solidFill>
                <a:latin typeface="Times New Roman" panose="02020603050405020304" pitchFamily="18" charset="0"/>
              </a:rPr>
              <a:t>                                              COURSE CODE:CSA0695</a:t>
            </a:r>
            <a:endParaRPr lang="en-IN" b="1" dirty="0">
              <a:solidFill>
                <a:schemeClr val="bg1"/>
              </a:solidFill>
            </a:endParaRPr>
          </a:p>
        </p:txBody>
      </p:sp>
      <p:sp>
        <p:nvSpPr>
          <p:cNvPr id="5" name="TextBox 4"/>
          <p:cNvSpPr txBox="1"/>
          <p:nvPr/>
        </p:nvSpPr>
        <p:spPr>
          <a:xfrm>
            <a:off x="8976850" y="4908442"/>
            <a:ext cx="6096000" cy="923330"/>
          </a:xfrm>
          <a:prstGeom prst="rect">
            <a:avLst/>
          </a:prstGeom>
          <a:noFill/>
        </p:spPr>
        <p:txBody>
          <a:bodyPr wrap="square">
            <a:spAutoFit/>
          </a:bodyPr>
          <a:lstStyle/>
          <a:p>
            <a:r>
              <a:rPr lang="en-US" b="1" spc="-10" dirty="0">
                <a:solidFill>
                  <a:schemeClr val="bg1">
                    <a:lumMod val="95000"/>
                  </a:schemeClr>
                </a:solidFill>
                <a:latin typeface="Times New Roman" panose="02020603050405020304" pitchFamily="18" charset="0"/>
              </a:rPr>
              <a:t>       SUPERVISOR:</a:t>
            </a:r>
            <a:endParaRPr lang="en-US" b="1" spc="-10" dirty="0">
              <a:solidFill>
                <a:schemeClr val="bg1">
                  <a:lumMod val="95000"/>
                </a:schemeClr>
              </a:solidFill>
              <a:latin typeface="Times New Roman" panose="02020603050405020304" pitchFamily="18" charset="0"/>
            </a:endParaRPr>
          </a:p>
          <a:p>
            <a:endParaRPr lang="en-IN" b="1" spc="-10" dirty="0">
              <a:solidFill>
                <a:schemeClr val="bg1">
                  <a:lumMod val="95000"/>
                </a:schemeClr>
              </a:solidFill>
              <a:latin typeface="Times New Roman" panose="02020603050405020304" pitchFamily="18" charset="0"/>
            </a:endParaRPr>
          </a:p>
          <a:p>
            <a:r>
              <a:rPr lang="en-IN" b="1" spc="-10" dirty="0">
                <a:solidFill>
                  <a:schemeClr val="bg1">
                    <a:lumMod val="95000"/>
                  </a:schemeClr>
                </a:solidFill>
                <a:latin typeface="Times New Roman" panose="02020603050405020304" pitchFamily="18" charset="0"/>
              </a:rPr>
              <a:t>    Dr.R.Dhanalakshmi</a:t>
            </a:r>
            <a:endParaRPr lang="en-US" b="1" spc="-10" dirty="0">
              <a:solidFill>
                <a:schemeClr val="bg1">
                  <a:lumMod val="95000"/>
                </a:schemeClr>
              </a:solidFill>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464" y="1150649"/>
            <a:ext cx="8761413" cy="706964"/>
          </a:xfrm>
        </p:spPr>
        <p:txBody>
          <a:bodyPr/>
          <a:lstStyle/>
          <a:p>
            <a:r>
              <a:rPr lang="en-US" sz="4000" b="1" spc="-10" dirty="0">
                <a:effectLst/>
                <a:latin typeface="Times New Roman" panose="02020603050405020304" pitchFamily="18" charset="0"/>
                <a:ea typeface="Times New Roman" panose="02020603050405020304" pitchFamily="18" charset="0"/>
              </a:rPr>
              <a:t>CONCLUSION</a:t>
            </a:r>
            <a:r>
              <a:rPr lang="en-US" sz="4400" b="1" spc="-10" dirty="0">
                <a:effectLst/>
                <a:latin typeface="Times New Roman" panose="02020603050405020304" pitchFamily="18" charset="0"/>
                <a:ea typeface="Times New Roman" panose="02020603050405020304" pitchFamily="18" charset="0"/>
              </a:rPr>
              <a:t>:</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6" name="TextBox 5"/>
          <p:cNvSpPr txBox="1"/>
          <p:nvPr/>
        </p:nvSpPr>
        <p:spPr>
          <a:xfrm>
            <a:off x="383456" y="2512423"/>
            <a:ext cx="10668001" cy="3539430"/>
          </a:xfrm>
          <a:prstGeom prst="rect">
            <a:avLst/>
          </a:prstGeom>
          <a:noFill/>
        </p:spPr>
        <p:txBody>
          <a:bodyPr wrap="square">
            <a:spAutoFit/>
          </a:bodyPr>
          <a:lstStyle/>
          <a:p>
            <a:pPr marL="63500" marR="72390" algn="just">
              <a:spcBef>
                <a:spcPts val="1390"/>
              </a:spcBef>
              <a:spcAft>
                <a:spcPts val="0"/>
              </a:spcAft>
            </a:pPr>
            <a:r>
              <a:rPr lang="en-US" sz="2800" dirty="0">
                <a:effectLst/>
                <a:latin typeface="Times New Roman" panose="02020603050405020304" pitchFamily="18" charset="0"/>
                <a:ea typeface="Times New Roman" panose="02020603050405020304" pitchFamily="18" charset="0"/>
              </a:rPr>
              <a:t>The problem of finding the number of structurally unique BSTs that can be formed with n distinct nodes is effectively addressed using dynamic programming.</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By recognizing that</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the</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number</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of unique</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BSTs</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for</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given n can be derived from the unique BSTs of smaller subproblems, we can construct a solution that leverages Catalan numbers. This approach, with a time complexity of</a:t>
            </a:r>
            <a:r>
              <a:rPr lang="en-US" sz="2800" spc="-5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O(n^2)</a:t>
            </a:r>
            <a:r>
              <a:rPr lang="en-US" sz="2800" spc="-4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and</a:t>
            </a:r>
            <a:r>
              <a:rPr lang="en-US" sz="2800" spc="-4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space</a:t>
            </a:r>
            <a:r>
              <a:rPr lang="en-US" sz="2800" spc="-4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complexity</a:t>
            </a:r>
            <a:r>
              <a:rPr lang="en-US" sz="2800" spc="-5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of</a:t>
            </a:r>
            <a:r>
              <a:rPr lang="en-US" sz="2800" spc="-4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O(n),</a:t>
            </a:r>
            <a:r>
              <a:rPr lang="en-US" sz="2800" spc="-5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provides</a:t>
            </a:r>
            <a:r>
              <a:rPr lang="en-US" sz="2800" spc="-5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an</a:t>
            </a:r>
            <a:r>
              <a:rPr lang="en-US" sz="2800" spc="-4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efficient</a:t>
            </a:r>
            <a:r>
              <a:rPr lang="en-US" sz="2800" spc="-5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and</a:t>
            </a:r>
            <a:r>
              <a:rPr lang="en-US" sz="2800" spc="-4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robust</a:t>
            </a:r>
            <a:r>
              <a:rPr lang="en-US" sz="2800" spc="-5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method for solving this combinatorial problem. The dynamic programming solution</a:t>
            </a:r>
            <a:r>
              <a:rPr lang="en-US" sz="1800" spc="-1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083" y="1180145"/>
            <a:ext cx="8761413" cy="706964"/>
          </a:xfrm>
        </p:spPr>
        <p:txBody>
          <a:bodyPr/>
          <a:lstStyle/>
          <a:p>
            <a:r>
              <a:rPr lang="en-US" sz="3600" b="1" dirty="0">
                <a:effectLst/>
                <a:latin typeface="Times New Roman" panose="02020603050405020304" pitchFamily="18" charset="0"/>
                <a:ea typeface="Times New Roman" panose="02020603050405020304" pitchFamily="18" charset="0"/>
              </a:rPr>
              <a:t>PROBLEM</a:t>
            </a:r>
            <a:r>
              <a:rPr lang="en-US" sz="3600" b="1" spc="-30" dirty="0">
                <a:effectLst/>
                <a:latin typeface="Times New Roman" panose="02020603050405020304" pitchFamily="18" charset="0"/>
                <a:ea typeface="Times New Roman" panose="02020603050405020304" pitchFamily="18" charset="0"/>
              </a:rPr>
              <a:t> </a:t>
            </a:r>
            <a:r>
              <a:rPr lang="en-US" sz="3600" b="1" spc="-10" dirty="0">
                <a:effectLst/>
                <a:latin typeface="Times New Roman" panose="02020603050405020304" pitchFamily="18" charset="0"/>
                <a:ea typeface="Times New Roman" panose="02020603050405020304" pitchFamily="18" charset="0"/>
              </a:rPr>
              <a:t>STATEMENT:</a:t>
            </a:r>
            <a:br>
              <a:rPr lang="en-IN" sz="3600" b="1" dirty="0">
                <a:effectLst/>
                <a:latin typeface="Times New Roman" panose="02020603050405020304" pitchFamily="18" charset="0"/>
                <a:ea typeface="Times New Roman" panose="02020603050405020304" pitchFamily="18" charset="0"/>
              </a:rPr>
            </a:br>
            <a:endParaRPr lang="en-IN" dirty="0"/>
          </a:p>
        </p:txBody>
      </p:sp>
      <p:sp>
        <p:nvSpPr>
          <p:cNvPr id="9" name="TextBox 8"/>
          <p:cNvSpPr txBox="1"/>
          <p:nvPr/>
        </p:nvSpPr>
        <p:spPr>
          <a:xfrm>
            <a:off x="530941" y="2647024"/>
            <a:ext cx="6096000" cy="4284186"/>
          </a:xfrm>
          <a:prstGeom prst="rect">
            <a:avLst/>
          </a:prstGeom>
          <a:noFill/>
        </p:spPr>
        <p:txBody>
          <a:bodyPr wrap="square">
            <a:spAutoFit/>
          </a:bodyPr>
          <a:lstStyle/>
          <a:p>
            <a:pPr marL="63500">
              <a:lnSpc>
                <a:spcPct val="106000"/>
              </a:lnSpc>
              <a:spcBef>
                <a:spcPts val="930"/>
              </a:spcBef>
              <a:spcAft>
                <a:spcPts val="0"/>
              </a:spcAft>
            </a:pPr>
            <a:r>
              <a:rPr lang="en-US" sz="1800" dirty="0">
                <a:effectLst/>
                <a:latin typeface="Times New Roman" panose="02020603050405020304" pitchFamily="18" charset="0"/>
                <a:ea typeface="Times New Roman" panose="02020603050405020304" pitchFamily="18" charset="0"/>
              </a:rPr>
              <a:t>Given</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integer</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return</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number</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structurally</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unique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BST's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(binary</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search trees) which has exactly n nodes of unique values from 1 to n.</a:t>
            </a:r>
            <a:endParaRPr lang="en-US" sz="1800" dirty="0">
              <a:effectLst/>
              <a:latin typeface="Times New Roman" panose="02020603050405020304" pitchFamily="18" charset="0"/>
              <a:ea typeface="Times New Roman" panose="02020603050405020304" pitchFamily="18" charset="0"/>
            </a:endParaRPr>
          </a:p>
          <a:p>
            <a:pPr marL="63500">
              <a:lnSpc>
                <a:spcPct val="106000"/>
              </a:lnSpc>
              <a:spcBef>
                <a:spcPts val="930"/>
              </a:spcBef>
              <a:spcAft>
                <a:spcPts val="0"/>
              </a:spcAft>
            </a:pPr>
            <a:r>
              <a:rPr lang="en-US" b="1" dirty="0">
                <a:latin typeface="Times New Roman" panose="02020603050405020304" pitchFamily="18" charset="0"/>
                <a:ea typeface="Times New Roman" panose="02020603050405020304" pitchFamily="18" charset="0"/>
              </a:rPr>
              <a:t>Example1:</a:t>
            </a:r>
            <a:endParaRPr lang="en-US" b="1" dirty="0">
              <a:latin typeface="Times New Roman" panose="02020603050405020304" pitchFamily="18" charset="0"/>
              <a:ea typeface="Times New Roman" panose="02020603050405020304" pitchFamily="18" charset="0"/>
            </a:endParaRPr>
          </a:p>
          <a:p>
            <a:pPr marL="63500">
              <a:lnSpc>
                <a:spcPct val="106000"/>
              </a:lnSpc>
              <a:spcBef>
                <a:spcPts val="930"/>
              </a:spcBef>
              <a:spcAft>
                <a:spcPts val="0"/>
              </a:spcAft>
            </a:pPr>
            <a:endParaRPr lang="en-IN" sz="1800" dirty="0">
              <a:effectLst/>
              <a:latin typeface="Times New Roman" panose="02020603050405020304" pitchFamily="18" charset="0"/>
              <a:ea typeface="Times New Roman" panose="02020603050405020304" pitchFamily="18" charset="0"/>
            </a:endParaRPr>
          </a:p>
          <a:p>
            <a:pPr marL="63500"/>
            <a:endParaRPr lang="en-US" sz="1800" b="1" dirty="0">
              <a:effectLst/>
              <a:latin typeface="Times New Roman" panose="02020603050405020304" pitchFamily="18" charset="0"/>
              <a:ea typeface="Times New Roman" panose="02020603050405020304" pitchFamily="18" charset="0"/>
            </a:endParaRPr>
          </a:p>
          <a:p>
            <a:pPr marL="63500"/>
            <a:endParaRPr lang="en-US" b="1" dirty="0">
              <a:latin typeface="Times New Roman" panose="02020603050405020304" pitchFamily="18" charset="0"/>
              <a:ea typeface="Times New Roman" panose="02020603050405020304" pitchFamily="18" charset="0"/>
            </a:endParaRPr>
          </a:p>
          <a:p>
            <a:pPr marL="63500"/>
            <a:r>
              <a:rPr lang="en-US" sz="1800" b="1" dirty="0">
                <a:effectLst/>
                <a:latin typeface="Times New Roman" panose="02020603050405020304" pitchFamily="18" charset="0"/>
                <a:ea typeface="Times New Roman" panose="02020603050405020304" pitchFamily="18" charset="0"/>
              </a:rPr>
              <a:t>Input: n = 3 </a:t>
            </a:r>
            <a:endParaRPr lang="en-IN" sz="1800" b="1" dirty="0">
              <a:effectLst/>
              <a:latin typeface="Times New Roman" panose="02020603050405020304" pitchFamily="18" charset="0"/>
              <a:ea typeface="Times New Roman" panose="02020603050405020304" pitchFamily="18" charset="0"/>
            </a:endParaRPr>
          </a:p>
          <a:p>
            <a:pPr marL="63500"/>
            <a:r>
              <a:rPr lang="en-US" sz="1800" b="1" dirty="0">
                <a:effectLst/>
                <a:latin typeface="Times New Roman" panose="02020603050405020304" pitchFamily="18" charset="0"/>
                <a:ea typeface="Times New Roman" panose="02020603050405020304" pitchFamily="18" charset="0"/>
              </a:rPr>
              <a:t>Output: 5</a:t>
            </a:r>
            <a:endParaRPr lang="en-IN" sz="1800" b="1" dirty="0">
              <a:effectLst/>
              <a:latin typeface="Times New Roman" panose="02020603050405020304" pitchFamily="18" charset="0"/>
              <a:ea typeface="Times New Roman" panose="02020603050405020304" pitchFamily="18" charset="0"/>
            </a:endParaRPr>
          </a:p>
          <a:p>
            <a:pPr marL="63500"/>
            <a:r>
              <a:rPr lang="en-US" sz="1800" b="1" dirty="0">
                <a:effectLst/>
                <a:latin typeface="Times New Roman" panose="02020603050405020304" pitchFamily="18" charset="0"/>
                <a:ea typeface="Times New Roman" panose="02020603050405020304" pitchFamily="18" charset="0"/>
              </a:rPr>
              <a:t>Example 2: </a:t>
            </a:r>
            <a:endParaRPr lang="en-IN" sz="1800" b="1" dirty="0">
              <a:effectLst/>
              <a:latin typeface="Times New Roman" panose="02020603050405020304" pitchFamily="18" charset="0"/>
              <a:ea typeface="Times New Roman" panose="02020603050405020304" pitchFamily="18" charset="0"/>
            </a:endParaRPr>
          </a:p>
          <a:p>
            <a:pPr marL="63500"/>
            <a:r>
              <a:rPr lang="en-US" sz="1800" b="1" dirty="0">
                <a:effectLst/>
                <a:latin typeface="Times New Roman" panose="02020603050405020304" pitchFamily="18" charset="0"/>
                <a:ea typeface="Times New Roman" panose="02020603050405020304" pitchFamily="18" charset="0"/>
              </a:rPr>
              <a:t>Input: n = 1 </a:t>
            </a:r>
            <a:endParaRPr lang="en-IN" sz="1800" b="1" dirty="0">
              <a:effectLst/>
              <a:latin typeface="Times New Roman" panose="02020603050405020304" pitchFamily="18" charset="0"/>
              <a:ea typeface="Times New Roman" panose="02020603050405020304" pitchFamily="18" charset="0"/>
            </a:endParaRPr>
          </a:p>
          <a:p>
            <a:pPr marL="63500"/>
            <a:r>
              <a:rPr lang="en-US" sz="1800" b="1" dirty="0">
                <a:effectLst/>
                <a:latin typeface="Times New Roman" panose="02020603050405020304" pitchFamily="18" charset="0"/>
                <a:ea typeface="Times New Roman" panose="02020603050405020304" pitchFamily="18" charset="0"/>
              </a:rPr>
              <a:t>Output: 1 </a:t>
            </a:r>
            <a:endParaRPr lang="en-IN" sz="1800" b="1" dirty="0">
              <a:effectLst/>
              <a:latin typeface="Times New Roman" panose="02020603050405020304" pitchFamily="18" charset="0"/>
              <a:ea typeface="Times New Roman" panose="02020603050405020304" pitchFamily="18" charset="0"/>
            </a:endParaRPr>
          </a:p>
          <a:p>
            <a:pPr marL="63500"/>
            <a:r>
              <a:rPr lang="en-US" sz="1800" b="1" dirty="0">
                <a:effectLst/>
                <a:latin typeface="Times New Roman" panose="02020603050405020304" pitchFamily="18" charset="0"/>
                <a:ea typeface="Times New Roman" panose="02020603050405020304" pitchFamily="18" charset="0"/>
              </a:rPr>
              <a:t>Constraints: 1 &lt;= n &lt;= 19</a:t>
            </a:r>
            <a:endParaRPr lang="en-IN" sz="1800" b="1" dirty="0">
              <a:effectLst/>
              <a:latin typeface="Times New Roman" panose="02020603050405020304" pitchFamily="18" charset="0"/>
              <a:ea typeface="Times New Roman" panose="02020603050405020304" pitchFamily="18" charset="0"/>
            </a:endParaRPr>
          </a:p>
          <a:p>
            <a:endParaRPr lang="en-IN" dirty="0"/>
          </a:p>
        </p:txBody>
      </p:sp>
      <p:pic>
        <p:nvPicPr>
          <p:cNvPr id="10" name="Picture 9"/>
          <p:cNvPicPr>
            <a:picLocks noChangeAspect="1"/>
          </p:cNvPicPr>
          <p:nvPr/>
        </p:nvPicPr>
        <p:blipFill>
          <a:blip r:embed="rId1"/>
          <a:stretch>
            <a:fillRect/>
          </a:stretch>
        </p:blipFill>
        <p:spPr>
          <a:xfrm>
            <a:off x="757083" y="4061952"/>
            <a:ext cx="3215640" cy="838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a:t>
            </a:r>
            <a:endParaRPr lang="en-IN" dirty="0"/>
          </a:p>
        </p:txBody>
      </p:sp>
      <p:sp>
        <p:nvSpPr>
          <p:cNvPr id="3" name="Content Placeholder 2"/>
          <p:cNvSpPr>
            <a:spLocks noGrp="1"/>
          </p:cNvSpPr>
          <p:nvPr>
            <p:ph idx="1"/>
          </p:nvPr>
        </p:nvSpPr>
        <p:spPr>
          <a:xfrm>
            <a:off x="466696" y="2574004"/>
            <a:ext cx="8825659" cy="3416300"/>
          </a:xfrm>
        </p:spPr>
        <p:txBody>
          <a:bodyPr/>
          <a:lstStyle/>
          <a:p>
            <a:pPr algn="just"/>
            <a:r>
              <a:rPr lang="en-US" sz="2800" dirty="0">
                <a:effectLst/>
                <a:latin typeface="Times New Roman" panose="02020603050405020304" pitchFamily="18" charset="0"/>
                <a:ea typeface="Times New Roman" panose="02020603050405020304" pitchFamily="18" charset="0"/>
              </a:rPr>
              <a:t>Determining</a:t>
            </a:r>
            <a:r>
              <a:rPr lang="en-US" sz="2800" spc="-9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the</a:t>
            </a:r>
            <a:r>
              <a:rPr lang="en-US" sz="2800" spc="-8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number</a:t>
            </a:r>
            <a:r>
              <a:rPr lang="en-US" sz="2800" spc="-9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of</a:t>
            </a:r>
            <a:r>
              <a:rPr lang="en-US" sz="2800" spc="-8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structurally</a:t>
            </a:r>
            <a:r>
              <a:rPr lang="en-US" sz="2800" spc="-9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unique</a:t>
            </a:r>
            <a:r>
              <a:rPr lang="en-US" sz="2800" spc="-8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Binary</a:t>
            </a:r>
            <a:r>
              <a:rPr lang="en-US" sz="2800" spc="-9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Search</a:t>
            </a:r>
            <a:r>
              <a:rPr lang="en-US" sz="2800" spc="-8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Trees</a:t>
            </a:r>
            <a:r>
              <a:rPr lang="en-US" sz="2800" spc="-9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(BSTs)</a:t>
            </a:r>
            <a:r>
              <a:rPr lang="en-US" sz="2800" spc="-6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that can</a:t>
            </a:r>
            <a:r>
              <a:rPr lang="en-US" sz="2800" spc="-3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be</a:t>
            </a:r>
            <a:r>
              <a:rPr lang="en-US" sz="2800" spc="-2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constructed</a:t>
            </a:r>
            <a:r>
              <a:rPr lang="en-US" sz="2800" spc="-3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with</a:t>
            </a:r>
            <a:r>
              <a:rPr lang="en-US" sz="2800" spc="-3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n</a:t>
            </a:r>
            <a:r>
              <a:rPr lang="en-US" sz="2800" spc="-3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distinct</a:t>
            </a:r>
            <a:r>
              <a:rPr lang="en-US" sz="2800" spc="-2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nodes,</a:t>
            </a:r>
            <a:r>
              <a:rPr lang="en-US" sz="2800" spc="-3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each</a:t>
            </a:r>
            <a:r>
              <a:rPr lang="en-US" sz="2800" spc="-2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with</a:t>
            </a:r>
            <a:r>
              <a:rPr lang="en-US" sz="2800" spc="-2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unique</a:t>
            </a:r>
            <a:r>
              <a:rPr lang="en-US" sz="2800" spc="-4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values</a:t>
            </a:r>
            <a:r>
              <a:rPr lang="en-US" sz="2800" spc="-3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ranging</a:t>
            </a:r>
            <a:r>
              <a:rPr lang="en-US" sz="2800" spc="-2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from</a:t>
            </a:r>
            <a:r>
              <a:rPr lang="en-US" sz="2800" spc="-4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1 to n, is a significant problem in the realms of combinatorics and dynamic programming.</a:t>
            </a:r>
            <a:r>
              <a:rPr lang="en-US" sz="2800" spc="-7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This</a:t>
            </a:r>
            <a:r>
              <a:rPr lang="en-US" sz="2800" spc="-6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problem</a:t>
            </a:r>
            <a:r>
              <a:rPr lang="en-US" sz="2800" spc="-6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can</a:t>
            </a:r>
            <a:r>
              <a:rPr lang="en-US" sz="2800" spc="-5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be</a:t>
            </a:r>
            <a:r>
              <a:rPr lang="en-US" sz="2800" spc="-5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elegantly</a:t>
            </a:r>
            <a:r>
              <a:rPr lang="en-US" sz="2800" spc="-4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solved</a:t>
            </a:r>
            <a:r>
              <a:rPr lang="en-US" sz="2800" spc="-6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using</a:t>
            </a:r>
            <a:r>
              <a:rPr lang="en-US" sz="2800" spc="-6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the</a:t>
            </a:r>
            <a:r>
              <a:rPr lang="en-US" sz="2800" spc="-5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concept</a:t>
            </a:r>
            <a:r>
              <a:rPr lang="en-US" sz="2800" spc="-6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of</a:t>
            </a:r>
            <a:r>
              <a:rPr lang="en-US" sz="2800" spc="-5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Catalan numbers, which are integral to counting various combinatorial structures</a:t>
            </a:r>
            <a:r>
              <a:rPr lang="en-US" sz="1800" dirty="0">
                <a:effectLst/>
                <a:latin typeface="Times New Roman" panose="02020603050405020304" pitchFamily="18" charset="0"/>
                <a:ea typeface="Times New Roman" panose="02020603050405020304" pitchFamily="18" charset="0"/>
              </a:rPr>
              <a:t>.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endParaRPr lang="en-IN" dirty="0"/>
          </a:p>
        </p:txBody>
      </p:sp>
      <p:sp>
        <p:nvSpPr>
          <p:cNvPr id="3" name="Text Placeholder 2"/>
          <p:cNvSpPr>
            <a:spLocks noGrp="1"/>
          </p:cNvSpPr>
          <p:nvPr>
            <p:ph type="body" sz="half" idx="2"/>
          </p:nvPr>
        </p:nvSpPr>
        <p:spPr>
          <a:xfrm>
            <a:off x="466696" y="3641623"/>
            <a:ext cx="10447110" cy="2476500"/>
          </a:xfrm>
        </p:spPr>
        <p:txBody>
          <a:bodyPr>
            <a:noAutofit/>
          </a:bodyPr>
          <a:lstStyle/>
          <a:p>
            <a:pPr algn="just"/>
            <a:r>
              <a:rPr lang="en-US" sz="2400" dirty="0">
                <a:effectLst/>
                <a:latin typeface="Times New Roman" panose="02020603050405020304" pitchFamily="18" charset="0"/>
                <a:ea typeface="Times New Roman" panose="02020603050405020304" pitchFamily="18" charset="0"/>
              </a:rPr>
              <a:t>Binary Search</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Trees (BSTs) play a pivotal role in computer science,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serving as a fundamental data structure that allows for efficient data organization and retrieval.</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Each</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BST</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is</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characterized</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by</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7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unique</a:t>
            </a:r>
            <a:r>
              <a:rPr lang="en-US" sz="2400" spc="-7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property:</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any</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given</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node,</a:t>
            </a:r>
            <a:r>
              <a:rPr lang="en-US" sz="2400" spc="-7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 values</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left</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subtree</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are</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smaller,</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values</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right</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subtree</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are</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larger. This hierarchical structure ensures that operations like search, insertion, and deletion</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can</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be</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performed</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swiftly,</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typically</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logarithmic</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time.</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As</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result,</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BSTs are integral to numerous applications, including database indexing and memory management, where fast access to data is crucial</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DISCRIPTIONS</a:t>
            </a:r>
            <a:endParaRPr lang="en-IN"/>
          </a:p>
        </p:txBody>
      </p:sp>
      <p:sp>
        <p:nvSpPr>
          <p:cNvPr id="3" name="Text Placeholder 2"/>
          <p:cNvSpPr>
            <a:spLocks noGrp="1"/>
          </p:cNvSpPr>
          <p:nvPr>
            <p:ph type="body" idx="1"/>
          </p:nvPr>
        </p:nvSpPr>
        <p:spPr>
          <a:xfrm>
            <a:off x="1154954" y="2349910"/>
            <a:ext cx="3141878" cy="829854"/>
          </a:xfrm>
        </p:spPr>
        <p:txBody>
          <a:bodyPr/>
          <a:lstStyle/>
          <a:p>
            <a:r>
              <a:rPr lang="en-IN" b="1" dirty="0">
                <a:solidFill>
                  <a:schemeClr val="tx1"/>
                </a:solidFill>
              </a:rPr>
              <a:t>KEY POINTS</a:t>
            </a:r>
            <a:r>
              <a:rPr lang="en-IN" dirty="0">
                <a:solidFill>
                  <a:schemeClr val="tx1"/>
                </a:solidFill>
              </a:rPr>
              <a:t>:</a:t>
            </a:r>
            <a:endParaRPr lang="en-IN" dirty="0">
              <a:solidFill>
                <a:schemeClr val="tx1"/>
              </a:solidFill>
            </a:endParaRPr>
          </a:p>
        </p:txBody>
      </p:sp>
      <p:sp>
        <p:nvSpPr>
          <p:cNvPr id="4" name="Text Placeholder 3"/>
          <p:cNvSpPr>
            <a:spLocks noGrp="1"/>
          </p:cNvSpPr>
          <p:nvPr>
            <p:ph type="body" sz="half" idx="15"/>
          </p:nvPr>
        </p:nvSpPr>
        <p:spPr/>
        <p:txBody>
          <a:bodyPr/>
          <a:lstStyle/>
          <a:p>
            <a:r>
              <a:rPr lang="en-IN" dirty="0"/>
              <a:t> </a:t>
            </a:r>
            <a:r>
              <a:rPr lang="en-US" b="1" dirty="0"/>
              <a:t>BST Property: </a:t>
            </a:r>
            <a:r>
              <a:rPr lang="en-US" dirty="0"/>
              <a:t>In a Binary Search Tree (BST), for each node, the left subtree contains nodes with values less than the node, and the right subtree contains nodes with values greater than the node.	</a:t>
            </a:r>
            <a:endParaRPr lang="en-US" dirty="0"/>
          </a:p>
          <a:p>
            <a:r>
              <a:rPr lang="en-US" b="1" dirty="0"/>
              <a:t>Structurally Unique Trees: </a:t>
            </a:r>
            <a:r>
              <a:rPr lang="en-US" dirty="0"/>
              <a:t>Two trees are considered structurally unique if their shapes differ, even if they contain the same values.</a:t>
            </a:r>
            <a:endParaRPr lang="en-IN" dirty="0"/>
          </a:p>
        </p:txBody>
      </p:sp>
      <p:sp>
        <p:nvSpPr>
          <p:cNvPr id="5" name="Text Placeholder 4"/>
          <p:cNvSpPr>
            <a:spLocks noGrp="1"/>
          </p:cNvSpPr>
          <p:nvPr>
            <p:ph type="body" sz="quarter" idx="3"/>
          </p:nvPr>
        </p:nvSpPr>
        <p:spPr/>
        <p:txBody>
          <a:bodyPr/>
          <a:lstStyle/>
          <a:p>
            <a:r>
              <a:rPr lang="en-IN" b="1" dirty="0">
                <a:solidFill>
                  <a:schemeClr val="tx1"/>
                </a:solidFill>
              </a:rPr>
              <a:t>APPLICATIONS:</a:t>
            </a:r>
            <a:endParaRPr lang="en-IN" b="1" dirty="0">
              <a:solidFill>
                <a:schemeClr val="tx1"/>
              </a:solidFill>
            </a:endParaRPr>
          </a:p>
        </p:txBody>
      </p:sp>
      <p:sp>
        <p:nvSpPr>
          <p:cNvPr id="6" name="Text Placeholder 5"/>
          <p:cNvSpPr>
            <a:spLocks noGrp="1"/>
          </p:cNvSpPr>
          <p:nvPr>
            <p:ph type="body" sz="half" idx="16"/>
          </p:nvPr>
        </p:nvSpPr>
        <p:spPr/>
        <p:txBody>
          <a:bodyPr/>
          <a:lstStyle/>
          <a:p>
            <a:r>
              <a:rPr lang="en-US" b="1" dirty="0"/>
              <a:t>Algorithm Design: </a:t>
            </a:r>
            <a:r>
              <a:rPr lang="en-US" dirty="0"/>
              <a:t>Understanding this problem helps in grasping the concepts of dynamic programming, recursion, and combinatorics.	</a:t>
            </a:r>
            <a:endParaRPr lang="en-US" dirty="0"/>
          </a:p>
          <a:p>
            <a:r>
              <a:rPr lang="en-US" b="1" dirty="0"/>
              <a:t>Tree</a:t>
            </a:r>
            <a:r>
              <a:rPr lang="en-US" dirty="0"/>
              <a:t> </a:t>
            </a:r>
            <a:r>
              <a:rPr lang="en-US" b="1" dirty="0"/>
              <a:t>Structures: </a:t>
            </a:r>
            <a:r>
              <a:rPr lang="en-US" dirty="0"/>
              <a:t>Useful in various applications where tree structures are important, such as parsing expressions, building search engines, or designing data structures.</a:t>
            </a:r>
            <a:endParaRPr lang="en-IN" dirty="0"/>
          </a:p>
        </p:txBody>
      </p:sp>
      <p:sp>
        <p:nvSpPr>
          <p:cNvPr id="7" name="Text Placeholder 6"/>
          <p:cNvSpPr>
            <a:spLocks noGrp="1"/>
          </p:cNvSpPr>
          <p:nvPr>
            <p:ph type="body" sz="quarter" idx="13"/>
          </p:nvPr>
        </p:nvSpPr>
        <p:spPr/>
        <p:txBody>
          <a:bodyPr/>
          <a:lstStyle/>
          <a:p>
            <a:r>
              <a:rPr lang="en-IN" b="1" dirty="0">
                <a:solidFill>
                  <a:schemeClr val="tx1"/>
                </a:solidFill>
              </a:rPr>
              <a:t>EXTENSIOS:</a:t>
            </a:r>
            <a:endParaRPr lang="en-IN" b="1" dirty="0">
              <a:solidFill>
                <a:schemeClr val="tx1"/>
              </a:solidFill>
            </a:endParaRPr>
          </a:p>
        </p:txBody>
      </p:sp>
      <p:sp>
        <p:nvSpPr>
          <p:cNvPr id="8" name="Text Placeholder 7"/>
          <p:cNvSpPr>
            <a:spLocks noGrp="1"/>
          </p:cNvSpPr>
          <p:nvPr>
            <p:ph type="body" sz="half" idx="17"/>
          </p:nvPr>
        </p:nvSpPr>
        <p:spPr/>
        <p:txBody>
          <a:bodyPr/>
          <a:lstStyle/>
          <a:p>
            <a:r>
              <a:rPr lang="en-US" dirty="0"/>
              <a:t>his problem can be extended by asking for:	</a:t>
            </a:r>
            <a:endParaRPr lang="en-US" dirty="0"/>
          </a:p>
          <a:p>
            <a:r>
              <a:rPr lang="en-US" dirty="0"/>
              <a:t>•Construction of the actual unique trees.	</a:t>
            </a:r>
            <a:endParaRPr lang="en-US" dirty="0"/>
          </a:p>
          <a:p>
            <a:r>
              <a:rPr lang="en-US" dirty="0"/>
              <a:t>•Counting the number of trees for large n using approximations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967" y="1567016"/>
            <a:ext cx="4193572" cy="2287230"/>
          </a:xfrm>
        </p:spPr>
        <p:txBody>
          <a:bodyPr/>
          <a:lstStyle/>
          <a:p>
            <a:r>
              <a:rPr lang="en-IN" sz="4400" dirty="0"/>
              <a:t>OUTPUT</a:t>
            </a:r>
            <a:endParaRPr lang="en-IN" sz="4400" dirty="0"/>
          </a:p>
        </p:txBody>
      </p:sp>
      <p:pic>
        <p:nvPicPr>
          <p:cNvPr id="6" name="Content Placeholder 5"/>
          <p:cNvPicPr>
            <a:picLocks noGrp="1" noChangeAspect="1"/>
          </p:cNvPicPr>
          <p:nvPr>
            <p:ph idx="1"/>
          </p:nvPr>
        </p:nvPicPr>
        <p:blipFill>
          <a:blip r:embed="rId1"/>
          <a:stretch>
            <a:fillRect/>
          </a:stretch>
        </p:blipFill>
        <p:spPr>
          <a:xfrm>
            <a:off x="5230539" y="1972745"/>
            <a:ext cx="6547993" cy="3318239"/>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effectLst/>
                <a:latin typeface="Times New Roman" panose="02020603050405020304" pitchFamily="18" charset="0"/>
                <a:ea typeface="Times New Roman" panose="02020603050405020304" pitchFamily="18" charset="0"/>
              </a:rPr>
              <a:t>COMPLEXITY</a:t>
            </a:r>
            <a:r>
              <a:rPr lang="en-US" sz="2800" b="1" spc="-65" dirty="0">
                <a:effectLst/>
                <a:latin typeface="Times New Roman" panose="02020603050405020304" pitchFamily="18" charset="0"/>
                <a:ea typeface="Times New Roman" panose="02020603050405020304" pitchFamily="18" charset="0"/>
              </a:rPr>
              <a:t> </a:t>
            </a:r>
            <a:r>
              <a:rPr lang="en-US" sz="2800" b="1" spc="-10" dirty="0">
                <a:effectLst/>
                <a:latin typeface="Times New Roman" panose="02020603050405020304" pitchFamily="18" charset="0"/>
                <a:ea typeface="Times New Roman" panose="02020603050405020304" pitchFamily="18" charset="0"/>
              </a:rPr>
              <a:t>ANALYSIS</a:t>
            </a:r>
            <a:endParaRPr lang="en-IN" sz="2800" dirty="0"/>
          </a:p>
        </p:txBody>
      </p:sp>
      <p:sp>
        <p:nvSpPr>
          <p:cNvPr id="3" name="Content Placeholder 2"/>
          <p:cNvSpPr>
            <a:spLocks noGrp="1"/>
          </p:cNvSpPr>
          <p:nvPr>
            <p:ph sz="half" idx="1"/>
          </p:nvPr>
        </p:nvSpPr>
        <p:spPr>
          <a:xfrm>
            <a:off x="710502" y="2534808"/>
            <a:ext cx="4825158" cy="3416301"/>
          </a:xfrm>
        </p:spPr>
        <p:txBody>
          <a:bodyPr/>
          <a:lstStyle/>
          <a:p>
            <a:pPr algn="just"/>
            <a:r>
              <a:rPr lang="en-US" sz="2400" b="1" dirty="0">
                <a:effectLst/>
                <a:latin typeface="Times New Roman" panose="02020603050405020304" pitchFamily="18" charset="0"/>
                <a:ea typeface="Times New Roman" panose="02020603050405020304" pitchFamily="18" charset="0"/>
              </a:rPr>
              <a:t>Time Complexity</a:t>
            </a:r>
            <a:r>
              <a:rPr lang="en-US" sz="2400" dirty="0">
                <a:effectLst/>
                <a:latin typeface="Times New Roman" panose="02020603050405020304" pitchFamily="18" charset="0"/>
                <a:ea typeface="Times New Roman" panose="02020603050405020304" pitchFamily="18" charset="0"/>
              </a:rPr>
              <a:t>: The algorithm has a time complexity of O(n^2). This arises because for each node count from</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2 to 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 algorithm considers each node as a potential</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root</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calculates</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number</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unique</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left</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right</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subtrees,</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leading to a nested loop structure</a:t>
            </a:r>
            <a:r>
              <a:rPr lang="en-US" sz="1800" dirty="0">
                <a:effectLst/>
                <a:latin typeface="Times New Roman" panose="02020603050405020304" pitchFamily="18" charset="0"/>
                <a:ea typeface="Times New Roman" panose="02020603050405020304" pitchFamily="18" charset="0"/>
              </a:rPr>
              <a:t>. </a:t>
            </a:r>
            <a:endParaRPr lang="en-IN" dirty="0"/>
          </a:p>
        </p:txBody>
      </p:sp>
      <p:sp>
        <p:nvSpPr>
          <p:cNvPr id="4" name="Content Placeholder 3"/>
          <p:cNvSpPr>
            <a:spLocks noGrp="1"/>
          </p:cNvSpPr>
          <p:nvPr>
            <p:ph sz="half" idx="2"/>
          </p:nvPr>
        </p:nvSpPr>
        <p:spPr>
          <a:xfrm>
            <a:off x="6096000" y="2534809"/>
            <a:ext cx="4825159" cy="3416300"/>
          </a:xfrm>
        </p:spPr>
        <p:txBody>
          <a:bodyPr/>
          <a:lstStyle/>
          <a:p>
            <a:pPr algn="just"/>
            <a:r>
              <a:rPr lang="en-US" sz="2000" b="1" dirty="0">
                <a:effectLst/>
                <a:latin typeface="Times New Roman" panose="02020603050405020304" pitchFamily="18" charset="0"/>
                <a:ea typeface="Times New Roman" panose="02020603050405020304" pitchFamily="18" charset="0"/>
              </a:rPr>
              <a:t>Space Complexity</a:t>
            </a:r>
            <a:r>
              <a:rPr lang="en-US" sz="2000" dirty="0">
                <a:effectLst/>
                <a:latin typeface="Times New Roman" panose="02020603050405020304" pitchFamily="18" charset="0"/>
                <a:ea typeface="Times New Roman" panose="02020603050405020304" pitchFamily="18" charset="0"/>
              </a:rPr>
              <a:t>: The space complexity is O(n) due to the dynamic programming</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array</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t>
            </a:r>
            <a:r>
              <a:rPr lang="en-US" sz="2000" dirty="0" err="1">
                <a:effectLst/>
                <a:latin typeface="Times New Roman" panose="02020603050405020304" pitchFamily="18" charset="0"/>
                <a:ea typeface="Times New Roman" panose="02020603050405020304" pitchFamily="18" charset="0"/>
              </a:rPr>
              <a:t>dp</a:t>
            </a:r>
            <a:r>
              <a:rPr lang="en-US" sz="2000" dirty="0">
                <a:effectLst/>
                <a:latin typeface="Times New Roman" panose="02020603050405020304" pitchFamily="18" charset="0"/>
                <a:ea typeface="Times New Roman" panose="02020603050405020304" pitchFamily="18" charset="0"/>
              </a:rPr>
              <a:t>’</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that</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stores</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number</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unique</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BSTs</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for</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each</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count</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 nodes</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from</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0</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This</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array</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is</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necessary</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store</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intermediate</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results</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avoid redundant calculations, making the solution efficient in terms of both time and </a:t>
            </a:r>
            <a:r>
              <a:rPr lang="en-US" sz="2000" spc="-10" dirty="0">
                <a:effectLst/>
                <a:latin typeface="Times New Roman" panose="02020603050405020304" pitchFamily="18" charset="0"/>
                <a:ea typeface="Times New Roman" panose="02020603050405020304" pitchFamily="18" charset="0"/>
              </a:rPr>
              <a:t>space.</a:t>
            </a:r>
            <a:endParaRPr lang="en-IN" sz="2000"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CASES</a:t>
            </a:r>
            <a:endParaRPr lang="en-IN" dirty="0"/>
          </a:p>
        </p:txBody>
      </p:sp>
      <p:sp>
        <p:nvSpPr>
          <p:cNvPr id="3" name="Text Placeholder 2"/>
          <p:cNvSpPr>
            <a:spLocks noGrp="1"/>
          </p:cNvSpPr>
          <p:nvPr>
            <p:ph type="body" idx="1"/>
          </p:nvPr>
        </p:nvSpPr>
        <p:spPr>
          <a:xfrm>
            <a:off x="515857" y="2488225"/>
            <a:ext cx="3141878" cy="576262"/>
          </a:xfrm>
        </p:spPr>
        <p:txBody>
          <a:bodyPr/>
          <a:lstStyle/>
          <a:p>
            <a:r>
              <a:rPr lang="en-IN" b="1" dirty="0">
                <a:solidFill>
                  <a:schemeClr val="tx1"/>
                </a:solidFill>
              </a:rPr>
              <a:t>BEST CASE</a:t>
            </a:r>
            <a:endParaRPr lang="en-IN" b="1" dirty="0">
              <a:solidFill>
                <a:schemeClr val="tx1"/>
              </a:solidFill>
            </a:endParaRPr>
          </a:p>
        </p:txBody>
      </p:sp>
      <p:sp>
        <p:nvSpPr>
          <p:cNvPr id="4" name="Text Placeholder 3"/>
          <p:cNvSpPr>
            <a:spLocks noGrp="1"/>
          </p:cNvSpPr>
          <p:nvPr>
            <p:ph type="body" sz="half" idx="15"/>
          </p:nvPr>
        </p:nvSpPr>
        <p:spPr>
          <a:xfrm>
            <a:off x="515856" y="3037039"/>
            <a:ext cx="3141879" cy="2847293"/>
          </a:xfrm>
        </p:spPr>
        <p:txBody>
          <a:bodyPr>
            <a:normAutofit/>
          </a:bodyPr>
          <a:lstStyle/>
          <a:p>
            <a:pPr algn="just"/>
            <a:r>
              <a:rPr lang="en-US" sz="1800" dirty="0">
                <a:effectLst/>
                <a:latin typeface="Times New Roman" panose="02020603050405020304" pitchFamily="18" charset="0"/>
                <a:ea typeface="Times New Roman" panose="02020603050405020304" pitchFamily="18" charset="0"/>
              </a:rPr>
              <a:t>The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best-case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scenario</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occurs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when</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very</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small,</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such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n=0</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n=1.</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these cases, the function quickly returns results 1 and 1, respectively, as there is only one</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way</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arrange</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0</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nodes</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into</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BST.</a:t>
            </a:r>
            <a:r>
              <a:rPr lang="en-US" sz="1800" spc="-90" dirty="0">
                <a:effectLst/>
                <a:latin typeface="Times New Roman" panose="02020603050405020304" pitchFamily="18" charset="0"/>
                <a:ea typeface="Times New Roman" panose="02020603050405020304" pitchFamily="18" charset="0"/>
              </a:rPr>
              <a:t> </a:t>
            </a:r>
            <a:endParaRPr lang="en-IN" sz="1800" dirty="0"/>
          </a:p>
        </p:txBody>
      </p:sp>
      <p:sp>
        <p:nvSpPr>
          <p:cNvPr id="5" name="Text Placeholder 4"/>
          <p:cNvSpPr>
            <a:spLocks noGrp="1"/>
          </p:cNvSpPr>
          <p:nvPr>
            <p:ph type="body" sz="quarter" idx="3"/>
          </p:nvPr>
        </p:nvSpPr>
        <p:spPr/>
        <p:txBody>
          <a:bodyPr/>
          <a:lstStyle/>
          <a:p>
            <a:r>
              <a:rPr lang="en-US" b="1" dirty="0">
                <a:solidFill>
                  <a:schemeClr val="tx1"/>
                </a:solidFill>
                <a:effectLst/>
                <a:latin typeface="Times New Roman" panose="02020603050405020304" pitchFamily="18" charset="0"/>
                <a:ea typeface="Times New Roman" panose="02020603050405020304" pitchFamily="18" charset="0"/>
              </a:rPr>
              <a:t>WORST</a:t>
            </a:r>
            <a:r>
              <a:rPr lang="en-US" b="1" spc="-15" dirty="0">
                <a:solidFill>
                  <a:schemeClr val="tx1"/>
                </a:solidFill>
                <a:effectLst/>
                <a:latin typeface="Times New Roman" panose="02020603050405020304" pitchFamily="18" charset="0"/>
                <a:ea typeface="Times New Roman" panose="02020603050405020304" pitchFamily="18" charset="0"/>
              </a:rPr>
              <a:t> </a:t>
            </a:r>
            <a:r>
              <a:rPr lang="en-US" b="1" spc="-10" dirty="0">
                <a:solidFill>
                  <a:schemeClr val="tx1"/>
                </a:solidFill>
                <a:effectLst/>
                <a:latin typeface="Times New Roman" panose="02020603050405020304" pitchFamily="18" charset="0"/>
                <a:ea typeface="Times New Roman" panose="02020603050405020304" pitchFamily="18" charset="0"/>
              </a:rPr>
              <a:t>CASE</a:t>
            </a:r>
            <a:endParaRPr lang="en-IN" b="1" dirty="0">
              <a:solidFill>
                <a:schemeClr val="tx1"/>
              </a:solidFill>
            </a:endParaRPr>
          </a:p>
        </p:txBody>
      </p:sp>
      <p:sp>
        <p:nvSpPr>
          <p:cNvPr id="6" name="Text Placeholder 5"/>
          <p:cNvSpPr>
            <a:spLocks noGrp="1"/>
          </p:cNvSpPr>
          <p:nvPr>
            <p:ph type="body" sz="half" idx="16"/>
          </p:nvPr>
        </p:nvSpPr>
        <p:spPr/>
        <p:txBody>
          <a:bodyPr>
            <a:normAutofit fontScale="92500" lnSpcReduction="20000"/>
          </a:bodyPr>
          <a:lstStyle/>
          <a:p>
            <a:pPr algn="just"/>
            <a:r>
              <a:rPr lang="en-US" sz="2000" dirty="0">
                <a:effectLst/>
                <a:latin typeface="Times New Roman" panose="02020603050405020304" pitchFamily="18" charset="0"/>
                <a:ea typeface="Times New Roman" panose="02020603050405020304" pitchFamily="18" charset="0"/>
              </a:rPr>
              <a:t>The worst-case scenario is when n is large, as the algorithm must perform O(n^2)operations to compute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number</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 unique BSTs. For</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large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values of</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 the algorithm fully exercises the nested loop structure, iterating through all possible root nodes for each subtree configuration</a:t>
            </a:r>
            <a:r>
              <a:rPr lang="en-US" sz="1800" dirty="0">
                <a:effectLst/>
                <a:latin typeface="Times New Roman" panose="02020603050405020304" pitchFamily="18" charset="0"/>
                <a:ea typeface="Times New Roman" panose="02020603050405020304" pitchFamily="18" charset="0"/>
              </a:rPr>
              <a:t>.</a:t>
            </a:r>
            <a:endParaRPr lang="en-IN" sz="1800" dirty="0"/>
          </a:p>
        </p:txBody>
      </p:sp>
      <p:sp>
        <p:nvSpPr>
          <p:cNvPr id="7" name="Text Placeholder 6"/>
          <p:cNvSpPr>
            <a:spLocks noGrp="1"/>
          </p:cNvSpPr>
          <p:nvPr>
            <p:ph type="body" sz="quarter" idx="13"/>
          </p:nvPr>
        </p:nvSpPr>
        <p:spPr/>
        <p:txBody>
          <a:bodyPr/>
          <a:lstStyle/>
          <a:p>
            <a:r>
              <a:rPr lang="en-IN" b="1" dirty="0">
                <a:solidFill>
                  <a:schemeClr val="tx1"/>
                </a:solidFill>
              </a:rPr>
              <a:t>AVERAGE CASE</a:t>
            </a:r>
            <a:endParaRPr lang="en-IN" b="1" dirty="0">
              <a:solidFill>
                <a:schemeClr val="tx1"/>
              </a:solidFill>
            </a:endParaRPr>
          </a:p>
        </p:txBody>
      </p:sp>
      <p:sp>
        <p:nvSpPr>
          <p:cNvPr id="8" name="Text Placeholder 7"/>
          <p:cNvSpPr>
            <a:spLocks noGrp="1"/>
          </p:cNvSpPr>
          <p:nvPr>
            <p:ph type="body" sz="half" idx="17"/>
          </p:nvPr>
        </p:nvSpPr>
        <p:spPr/>
        <p:txBody>
          <a:bodyPr/>
          <a:lstStyle/>
          <a:p>
            <a:pPr algn="just"/>
            <a:r>
              <a:rPr lang="en-US" sz="1800" dirty="0">
                <a:effectLst/>
                <a:latin typeface="Times New Roman" panose="02020603050405020304" pitchFamily="18" charset="0"/>
                <a:ea typeface="Times New Roman" panose="02020603050405020304" pitchFamily="18" charset="0"/>
              </a:rPr>
              <a:t>For</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average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values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complexity</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remains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O(n^2).</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average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case does not differ significantly from the worst case because the algorithm must consider every possible subtree configuration for each node count up to n</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SCOPE</a:t>
            </a:r>
            <a:endParaRPr lang="en-IN" dirty="0"/>
          </a:p>
        </p:txBody>
      </p:sp>
      <p:sp>
        <p:nvSpPr>
          <p:cNvPr id="4" name="TextBox 3"/>
          <p:cNvSpPr txBox="1"/>
          <p:nvPr/>
        </p:nvSpPr>
        <p:spPr>
          <a:xfrm>
            <a:off x="481781" y="2922327"/>
            <a:ext cx="11425084" cy="3046988"/>
          </a:xfrm>
          <a:prstGeom prst="rect">
            <a:avLst/>
          </a:prstGeom>
          <a:noFill/>
        </p:spPr>
        <p:txBody>
          <a:bodyPr wrap="square">
            <a:spAutoFit/>
          </a:bodyPr>
          <a:lstStyle/>
          <a:p>
            <a:pPr algn="just"/>
            <a:r>
              <a:rPr lang="en-US" sz="18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 concept of unique binary search trees can be extended to scenarios involving memory or resource allocation. Since BSTs maintain sorted data efficiently, they can help optimize processes where search, insertion, and deletion operations are frequent. Databases use balanced search trees for indexing to optimize query times. . Understanding how many unique BSTs can be formed for different node counts helps in designing balanced trees that minimize time complexity. In AI and machine learning, decision trees are widely used for classification problems. BST structures could be utilized to explore how many distinct decision paths exist for various conditions.</a:t>
            </a:r>
            <a:endParaRPr lang="en-IN"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0</TotalTime>
  <Words>4912</Words>
  <Application>WPS Presentation</Application>
  <PresentationFormat>Widescreen</PresentationFormat>
  <Paragraphs>87</Paragraphs>
  <Slides>10</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Wingdings 3</vt:lpstr>
      <vt:lpstr>Arial</vt:lpstr>
      <vt:lpstr>Times New Roman</vt:lpstr>
      <vt:lpstr>Century Gothic</vt:lpstr>
      <vt:lpstr>Microsoft YaHei</vt:lpstr>
      <vt:lpstr>Arial Unicode MS</vt:lpstr>
      <vt:lpstr>Calibri</vt:lpstr>
      <vt:lpstr>Ion Boardroom</vt:lpstr>
      <vt:lpstr>    UNIQUE	BINARY	SEARCH	TREE   </vt:lpstr>
      <vt:lpstr>PROBLEM STATEMENT: </vt:lpstr>
      <vt:lpstr>ABSTRACT:</vt:lpstr>
      <vt:lpstr>INTRODUCTION</vt:lpstr>
      <vt:lpstr>PowerPoint 演示文稿</vt:lpstr>
      <vt:lpstr>OUTPUT</vt:lpstr>
      <vt:lpstr>COMPLEXITY ANALYSIS</vt:lpstr>
      <vt:lpstr>CASES</vt:lpstr>
      <vt:lpstr>FUTURE SCOPE</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ajay kumar</dc:creator>
  <cp:lastModifiedBy>Narendra reddy</cp:lastModifiedBy>
  <cp:revision>4</cp:revision>
  <dcterms:created xsi:type="dcterms:W3CDTF">2024-09-10T10:01:00Z</dcterms:created>
  <dcterms:modified xsi:type="dcterms:W3CDTF">2024-09-11T03:49:15Z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E6405DEE0B2048ED88A981342200C754_12</vt:lpwstr>
  </property>
  <property fmtid="{D5CDD505-2E9C-101B-9397-08002B2CF9AE}" pid="3" name="KSOProductBuildVer">
    <vt:lpwstr>1033-12.2.0.17562</vt:lpwstr>
  </property>
</Properties>
</file>