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61" r:id="rId7"/>
    <p:sldId id="262" r:id="rId8"/>
    <p:sldId id="263" r:id="rId9"/>
    <p:sldId id="264" r:id="rId10"/>
    <p:sldId id="270"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13BCF8-7096-4838-B543-68C8F5035F38}" type="datetimeFigureOut">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3BCF8-7096-4838-B543-68C8F5035F38}" type="datetimeFigureOut">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13BCF8-7096-4838-B543-68C8F5035F38}" type="datetimeFigureOut">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13BCF8-7096-4838-B543-68C8F5035F38}" type="datetimeFigureOut">
              <a:rPr lang="en-US" smtClean="0"/>
              <a:pPr/>
              <a:t>1/23/2023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13BCF8-7096-4838-B543-68C8F5035F38}" type="datetimeFigureOut">
              <a:rPr lang="en-US" smtClean="0"/>
              <a:pPr/>
              <a:t>1/23/2023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3BCF8-7096-4838-B543-68C8F5035F38}" type="datetimeFigureOut">
              <a:rPr lang="en-US" smtClean="0"/>
              <a:pPr/>
              <a:t>1/23/2023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3BCF8-7096-4838-B543-68C8F5035F38}" type="datetimeFigureOut">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3BCF8-7096-4838-B543-68C8F5035F38}" type="datetimeFigureOut">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CF8DD-1558-47BC-8E85-C44393A126A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3BCF8-7096-4838-B543-68C8F5035F38}" type="datetimeFigureOut">
              <a:rPr lang="en-US" smtClean="0"/>
              <a:pPr/>
              <a:t>1/23/2023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F8DD-1558-47BC-8E85-C44393A126A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285883"/>
          </a:xfrm>
        </p:spPr>
        <p:txBody>
          <a:bodyPr>
            <a:normAutofit/>
          </a:bodyPr>
          <a:lstStyle/>
          <a:p>
            <a:r>
              <a:rPr lang="en-IN" dirty="0"/>
              <a:t>LEAD SCORE CASE STUDY</a:t>
            </a:r>
          </a:p>
        </p:txBody>
      </p:sp>
      <p:sp>
        <p:nvSpPr>
          <p:cNvPr id="3" name="Subtitle 2"/>
          <p:cNvSpPr>
            <a:spLocks noGrp="1"/>
          </p:cNvSpPr>
          <p:nvPr>
            <p:ph type="subTitle" idx="1"/>
          </p:nvPr>
        </p:nvSpPr>
        <p:spPr/>
        <p:txBody>
          <a:bodyPr>
            <a:normAutofit fontScale="85000" lnSpcReduction="20000"/>
          </a:bodyPr>
          <a:lstStyle/>
          <a:p>
            <a:r>
              <a:rPr lang="en-IN" dirty="0"/>
              <a:t>SUBMITTED BY:</a:t>
            </a:r>
          </a:p>
          <a:p>
            <a:r>
              <a:rPr lang="en-IN" dirty="0"/>
              <a:t>PRIYANKA SARWAR</a:t>
            </a:r>
          </a:p>
          <a:p>
            <a:r>
              <a:rPr lang="en-IN" dirty="0"/>
              <a:t>VISHWAJEET ANAND</a:t>
            </a:r>
          </a:p>
          <a:p>
            <a:r>
              <a:rPr lang="en-IN" dirty="0"/>
              <a:t>NARENDRA SASANOOR</a:t>
            </a:r>
          </a:p>
        </p:txBody>
      </p:sp>
      <p:pic>
        <p:nvPicPr>
          <p:cNvPr id="4" name="image1.png"/>
          <p:cNvPicPr/>
          <p:nvPr/>
        </p:nvPicPr>
        <p:blipFill>
          <a:blip r:embed="rId2" cstate="print"/>
          <a:stretch>
            <a:fillRect/>
          </a:stretch>
        </p:blipFill>
        <p:spPr>
          <a:xfrm>
            <a:off x="357158" y="357166"/>
            <a:ext cx="927305" cy="617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65D8-8918-3863-AC8B-DDCB32F5B838}"/>
              </a:ext>
            </a:extLst>
          </p:cNvPr>
          <p:cNvSpPr>
            <a:spLocks noGrp="1"/>
          </p:cNvSpPr>
          <p:nvPr>
            <p:ph type="title"/>
          </p:nvPr>
        </p:nvSpPr>
        <p:spPr/>
        <p:txBody>
          <a:bodyPr/>
          <a:lstStyle/>
          <a:p>
            <a:r>
              <a:rPr lang="en-IN" dirty="0"/>
              <a:t>ROC Curve Plot</a:t>
            </a:r>
          </a:p>
        </p:txBody>
      </p:sp>
      <p:pic>
        <p:nvPicPr>
          <p:cNvPr id="6" name="Content Placeholder 5">
            <a:extLst>
              <a:ext uri="{FF2B5EF4-FFF2-40B4-BE49-F238E27FC236}">
                <a16:creationId xmlns:a16="http://schemas.microsoft.com/office/drawing/2014/main" id="{1119E568-4A45-8F9B-008B-7E68A34AC943}"/>
              </a:ext>
            </a:extLst>
          </p:cNvPr>
          <p:cNvPicPr>
            <a:picLocks noGrp="1" noChangeAspect="1"/>
          </p:cNvPicPr>
          <p:nvPr>
            <p:ph sz="half" idx="1"/>
          </p:nvPr>
        </p:nvPicPr>
        <p:blipFill>
          <a:blip r:embed="rId2"/>
          <a:stretch>
            <a:fillRect/>
          </a:stretch>
        </p:blipFill>
        <p:spPr>
          <a:xfrm>
            <a:off x="0" y="1417638"/>
            <a:ext cx="4238871" cy="5440362"/>
          </a:xfrm>
        </p:spPr>
      </p:pic>
      <p:sp>
        <p:nvSpPr>
          <p:cNvPr id="4" name="Content Placeholder 3">
            <a:extLst>
              <a:ext uri="{FF2B5EF4-FFF2-40B4-BE49-F238E27FC236}">
                <a16:creationId xmlns:a16="http://schemas.microsoft.com/office/drawing/2014/main" id="{78A36A09-8A68-80AC-3C28-9F0C36DEE538}"/>
              </a:ext>
            </a:extLst>
          </p:cNvPr>
          <p:cNvSpPr>
            <a:spLocks noGrp="1"/>
          </p:cNvSpPr>
          <p:nvPr>
            <p:ph sz="half" idx="2"/>
          </p:nvPr>
        </p:nvSpPr>
        <p:spPr/>
        <p:txBody>
          <a:bodyPr>
            <a:normAutofit/>
          </a:bodyPr>
          <a:lstStyle/>
          <a:p>
            <a:pPr algn="just"/>
            <a:r>
              <a:rPr lang="en-IN" sz="2000" dirty="0"/>
              <a:t>The ROC curve has an area equals to 0.97</a:t>
            </a:r>
          </a:p>
        </p:txBody>
      </p:sp>
    </p:spTree>
    <p:extLst>
      <p:ext uri="{BB962C8B-B14F-4D97-AF65-F5344CB8AC3E}">
        <p14:creationId xmlns:p14="http://schemas.microsoft.com/office/powerpoint/2010/main" val="46740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71612"/>
          </a:xfrm>
        </p:spPr>
        <p:txBody>
          <a:bodyPr>
            <a:normAutofit fontScale="90000"/>
          </a:bodyPr>
          <a:lstStyle/>
          <a:p>
            <a:r>
              <a:rPr lang="en-US" b="1" dirty="0"/>
              <a:t>Variables Impacting the Conversion Rate</a:t>
            </a:r>
            <a:br>
              <a:rPr lang="en-IN" dirty="0"/>
            </a:br>
            <a:endParaRPr lang="en-IN" dirty="0"/>
          </a:p>
        </p:txBody>
      </p:sp>
      <p:sp>
        <p:nvSpPr>
          <p:cNvPr id="3" name="Content Placeholder 2"/>
          <p:cNvSpPr>
            <a:spLocks noGrp="1"/>
          </p:cNvSpPr>
          <p:nvPr>
            <p:ph idx="1"/>
          </p:nvPr>
        </p:nvSpPr>
        <p:spPr/>
        <p:txBody>
          <a:bodyPr>
            <a:normAutofit fontScale="25000" lnSpcReduction="20000"/>
          </a:bodyPr>
          <a:lstStyle/>
          <a:p>
            <a:pPr lvl="0" algn="just"/>
            <a:r>
              <a:rPr lang="en-US" sz="6200" dirty="0"/>
              <a:t>Do Not Email</a:t>
            </a:r>
            <a:endParaRPr lang="en-IN" sz="6200" dirty="0"/>
          </a:p>
          <a:p>
            <a:pPr lvl="0" algn="just"/>
            <a:r>
              <a:rPr lang="en-US" sz="6200" dirty="0"/>
              <a:t>Total Visits</a:t>
            </a:r>
            <a:endParaRPr lang="en-IN" sz="6200" dirty="0"/>
          </a:p>
          <a:p>
            <a:pPr lvl="0" algn="just"/>
            <a:r>
              <a:rPr lang="en-US" sz="6200" dirty="0"/>
              <a:t>Total Time Spent On Website</a:t>
            </a:r>
            <a:endParaRPr lang="en-IN" sz="6200" dirty="0"/>
          </a:p>
          <a:p>
            <a:pPr lvl="0" algn="just"/>
            <a:r>
              <a:rPr lang="en-US" sz="6200" dirty="0"/>
              <a:t>Lead Origin – Lead Page Submission</a:t>
            </a:r>
            <a:endParaRPr lang="en-IN" sz="6200" dirty="0"/>
          </a:p>
          <a:p>
            <a:pPr lvl="0" algn="just"/>
            <a:r>
              <a:rPr lang="en-US" sz="6200" dirty="0"/>
              <a:t>Lead Origin – Lead Add Form</a:t>
            </a:r>
            <a:endParaRPr lang="en-IN" sz="6200" dirty="0"/>
          </a:p>
          <a:p>
            <a:pPr lvl="0" algn="just"/>
            <a:r>
              <a:rPr lang="en-US" sz="6200" dirty="0"/>
              <a:t>Lead Source - </a:t>
            </a:r>
            <a:r>
              <a:rPr lang="en-US" sz="6200" dirty="0" err="1"/>
              <a:t>Olark</a:t>
            </a:r>
            <a:r>
              <a:rPr lang="en-US" sz="6200" dirty="0"/>
              <a:t> Chat</a:t>
            </a:r>
            <a:endParaRPr lang="en-IN" sz="6200" dirty="0"/>
          </a:p>
          <a:p>
            <a:pPr lvl="0" algn="just"/>
            <a:r>
              <a:rPr lang="en-US" sz="6200" dirty="0"/>
              <a:t>Last Source – </a:t>
            </a:r>
            <a:r>
              <a:rPr lang="en-US" sz="6200" dirty="0" err="1"/>
              <a:t>Welingak</a:t>
            </a:r>
            <a:r>
              <a:rPr lang="en-US" sz="6200" dirty="0"/>
              <a:t> Website</a:t>
            </a:r>
            <a:endParaRPr lang="en-IN" sz="6200" dirty="0"/>
          </a:p>
          <a:p>
            <a:pPr lvl="0" algn="just"/>
            <a:r>
              <a:rPr lang="en-US" sz="6200" dirty="0"/>
              <a:t>Last Activity – Email Bounced</a:t>
            </a:r>
            <a:endParaRPr lang="en-IN" sz="6200" dirty="0"/>
          </a:p>
          <a:p>
            <a:pPr lvl="0" algn="just"/>
            <a:r>
              <a:rPr lang="en-US" sz="6200" dirty="0"/>
              <a:t>Last Activity – Not Sure</a:t>
            </a:r>
            <a:endParaRPr lang="en-IN" sz="6200" dirty="0"/>
          </a:p>
          <a:p>
            <a:pPr lvl="0" algn="just"/>
            <a:r>
              <a:rPr lang="en-US" sz="6200" dirty="0"/>
              <a:t>Last Activity – </a:t>
            </a:r>
            <a:r>
              <a:rPr lang="en-US" sz="6200" dirty="0" err="1"/>
              <a:t>Olark</a:t>
            </a:r>
            <a:r>
              <a:rPr lang="en-US" sz="6200" dirty="0"/>
              <a:t> Chat Conversation</a:t>
            </a:r>
            <a:endParaRPr lang="en-IN" sz="6200" dirty="0"/>
          </a:p>
          <a:p>
            <a:pPr lvl="0" algn="just"/>
            <a:r>
              <a:rPr lang="en-US" sz="6200" dirty="0"/>
              <a:t>Last Activity – SMS Sent</a:t>
            </a:r>
            <a:endParaRPr lang="en-IN" sz="6200" dirty="0"/>
          </a:p>
          <a:p>
            <a:pPr lvl="0" algn="just"/>
            <a:r>
              <a:rPr lang="en-US" sz="6200" dirty="0"/>
              <a:t>Current Occupation – No Information</a:t>
            </a:r>
            <a:endParaRPr lang="en-IN" sz="6200" dirty="0"/>
          </a:p>
          <a:p>
            <a:pPr lvl="0" algn="just"/>
            <a:r>
              <a:rPr lang="en-US" sz="6200" dirty="0"/>
              <a:t>Current Occupation – Working Professional</a:t>
            </a:r>
            <a:endParaRPr lang="en-IN" sz="6200" dirty="0"/>
          </a:p>
          <a:p>
            <a:pPr lvl="0" algn="just"/>
            <a:r>
              <a:rPr lang="en-US" sz="6200" dirty="0"/>
              <a:t>Last Notable Activity – Had a Phone Conversation</a:t>
            </a:r>
            <a:endParaRPr lang="en-IN" sz="6200" dirty="0"/>
          </a:p>
          <a:p>
            <a:pPr lvl="0" algn="just"/>
            <a:r>
              <a:rPr lang="en-US" sz="6200" dirty="0"/>
              <a:t>Last Notable Activity - Unreachable</a:t>
            </a:r>
            <a:endParaRPr lang="en-IN" sz="62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p:spPr>
        <p:txBody>
          <a:bodyPr>
            <a:normAutofit fontScale="90000"/>
          </a:bodyPr>
          <a:lstStyle/>
          <a:p>
            <a:r>
              <a:rPr lang="en-IN" dirty="0"/>
              <a:t>The Graph Between Accuracy, Sensitivity, Specificity</a:t>
            </a:r>
          </a:p>
        </p:txBody>
      </p:sp>
      <p:pic>
        <p:nvPicPr>
          <p:cNvPr id="6146" name="Picture 2"/>
          <p:cNvPicPr>
            <a:picLocks noGrp="1" noChangeAspect="1" noChangeArrowheads="1"/>
          </p:cNvPicPr>
          <p:nvPr>
            <p:ph sz="half" idx="1"/>
          </p:nvPr>
        </p:nvPicPr>
        <p:blipFill>
          <a:blip r:embed="rId2"/>
          <a:stretch>
            <a:fillRect/>
          </a:stretch>
        </p:blipFill>
        <p:spPr bwMode="auto">
          <a:xfrm>
            <a:off x="0" y="2000240"/>
            <a:ext cx="4643438" cy="3143272"/>
          </a:xfrm>
          <a:prstGeom prst="rect">
            <a:avLst/>
          </a:prstGeom>
          <a:noFill/>
          <a:ln w="9525">
            <a:noFill/>
            <a:miter lim="800000"/>
            <a:headEnd/>
            <a:tailEnd/>
          </a:ln>
          <a:effectLst/>
        </p:spPr>
      </p:pic>
      <p:sp>
        <p:nvSpPr>
          <p:cNvPr id="4" name="Content Placeholder 3"/>
          <p:cNvSpPr>
            <a:spLocks noGrp="1"/>
          </p:cNvSpPr>
          <p:nvPr>
            <p:ph sz="half" idx="2"/>
          </p:nvPr>
        </p:nvSpPr>
        <p:spPr>
          <a:xfrm>
            <a:off x="4648200" y="2000240"/>
            <a:ext cx="4038600" cy="4125923"/>
          </a:xfrm>
        </p:spPr>
        <p:txBody>
          <a:bodyPr>
            <a:normAutofit/>
          </a:bodyPr>
          <a:lstStyle/>
          <a:p>
            <a:pPr algn="just"/>
            <a:r>
              <a:rPr lang="en-IN" sz="2000" dirty="0"/>
              <a:t>The Graph Depicts An Optimal Cut Off Of 0.35 Based On Accuracy, Sensitivity, Specificity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Graph Between Accuracy &amp; Sensitivity</a:t>
            </a:r>
          </a:p>
        </p:txBody>
      </p:sp>
      <p:pic>
        <p:nvPicPr>
          <p:cNvPr id="7170" name="Picture 2"/>
          <p:cNvPicPr>
            <a:picLocks noGrp="1" noChangeAspect="1" noChangeArrowheads="1"/>
          </p:cNvPicPr>
          <p:nvPr>
            <p:ph sz="half" idx="1"/>
          </p:nvPr>
        </p:nvPicPr>
        <p:blipFill>
          <a:blip r:embed="rId2"/>
          <a:stretch>
            <a:fillRect/>
          </a:stretch>
        </p:blipFill>
        <p:spPr bwMode="auto">
          <a:xfrm>
            <a:off x="0" y="1857364"/>
            <a:ext cx="4648199" cy="3947900"/>
          </a:xfrm>
          <a:prstGeom prst="rect">
            <a:avLst/>
          </a:prstGeom>
          <a:noFill/>
          <a:ln w="9525">
            <a:noFill/>
            <a:miter lim="800000"/>
            <a:headEnd/>
            <a:tailEnd/>
          </a:ln>
          <a:effectLst/>
        </p:spPr>
      </p:pic>
      <p:sp>
        <p:nvSpPr>
          <p:cNvPr id="4" name="Content Placeholder 3"/>
          <p:cNvSpPr>
            <a:spLocks noGrp="1"/>
          </p:cNvSpPr>
          <p:nvPr>
            <p:ph sz="half" idx="2"/>
          </p:nvPr>
        </p:nvSpPr>
        <p:spPr>
          <a:xfrm>
            <a:off x="4648200" y="1857364"/>
            <a:ext cx="4038600" cy="4268799"/>
          </a:xfrm>
        </p:spPr>
        <p:txBody>
          <a:bodyPr>
            <a:normAutofit/>
          </a:bodyPr>
          <a:lstStyle/>
          <a:p>
            <a:pPr algn="just"/>
            <a:r>
              <a:rPr lang="en-IN" sz="2000" dirty="0"/>
              <a:t>The Graph Depicts An Optimal Cut Off Of 0.35 Based On Accuracy, Sensitivity, Specificity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Final Observation Of Text Data And Train Data</a:t>
            </a:r>
          </a:p>
        </p:txBody>
      </p:sp>
      <p:sp>
        <p:nvSpPr>
          <p:cNvPr id="3" name="Content Placeholder 2"/>
          <p:cNvSpPr>
            <a:spLocks noGrp="1"/>
          </p:cNvSpPr>
          <p:nvPr>
            <p:ph idx="1"/>
          </p:nvPr>
        </p:nvSpPr>
        <p:spPr/>
        <p:txBody>
          <a:bodyPr>
            <a:normAutofit fontScale="25000" lnSpcReduction="20000"/>
          </a:bodyPr>
          <a:lstStyle/>
          <a:p>
            <a:pPr algn="just"/>
            <a:r>
              <a:rPr lang="en-IN" sz="6200" b="1" dirty="0"/>
              <a:t>Observation:</a:t>
            </a:r>
          </a:p>
          <a:p>
            <a:pPr algn="just"/>
            <a:r>
              <a:rPr lang="en-IN" sz="6200" dirty="0"/>
              <a:t>After running the model on the Test Data these are the figures we obtain:</a:t>
            </a:r>
          </a:p>
          <a:p>
            <a:pPr algn="just"/>
            <a:r>
              <a:rPr lang="en-IN" sz="6200" dirty="0"/>
              <a:t>Accuracy : 92.78%</a:t>
            </a:r>
          </a:p>
          <a:p>
            <a:pPr algn="just"/>
            <a:r>
              <a:rPr lang="en-IN" sz="6200" dirty="0"/>
              <a:t>Sensitivity : 91.98%</a:t>
            </a:r>
          </a:p>
          <a:p>
            <a:pPr algn="just"/>
            <a:r>
              <a:rPr lang="en-IN" sz="6200" dirty="0"/>
              <a:t>Specificity : 93.26%</a:t>
            </a:r>
          </a:p>
          <a:p>
            <a:pPr algn="just"/>
            <a:r>
              <a:rPr lang="en-IN" sz="6200" b="1" dirty="0"/>
              <a:t>Final Observation:</a:t>
            </a:r>
          </a:p>
          <a:p>
            <a:pPr algn="just"/>
            <a:r>
              <a:rPr lang="en-IN" sz="6200" dirty="0"/>
              <a:t>Let us compare the values obtained for Train &amp; Test:</a:t>
            </a:r>
          </a:p>
          <a:p>
            <a:pPr algn="just"/>
            <a:r>
              <a:rPr lang="en-IN" sz="6200" b="1" dirty="0"/>
              <a:t>Train Data:</a:t>
            </a:r>
          </a:p>
          <a:p>
            <a:pPr algn="just"/>
            <a:r>
              <a:rPr lang="en-IN" sz="6200" dirty="0"/>
              <a:t>Accuracy : 92.29%</a:t>
            </a:r>
          </a:p>
          <a:p>
            <a:pPr algn="just"/>
            <a:r>
              <a:rPr lang="en-IN" sz="6200" dirty="0"/>
              <a:t>Sensitivity : 91.70%</a:t>
            </a:r>
          </a:p>
          <a:p>
            <a:pPr algn="just"/>
            <a:r>
              <a:rPr lang="en-IN" sz="6200" dirty="0"/>
              <a:t>Specificity : 92.66%</a:t>
            </a:r>
          </a:p>
          <a:p>
            <a:pPr algn="just"/>
            <a:r>
              <a:rPr lang="en-IN" sz="6200" b="1" dirty="0"/>
              <a:t>Test Data:</a:t>
            </a:r>
          </a:p>
          <a:p>
            <a:pPr algn="just"/>
            <a:r>
              <a:rPr lang="en-IN" sz="6200" dirty="0"/>
              <a:t>Accuracy : 92.78%</a:t>
            </a:r>
          </a:p>
          <a:p>
            <a:pPr algn="just"/>
            <a:r>
              <a:rPr lang="en-IN" sz="6200" dirty="0"/>
              <a:t>Sensitivity : 91.98%</a:t>
            </a:r>
          </a:p>
          <a:p>
            <a:pPr algn="just"/>
            <a:r>
              <a:rPr lang="en-IN" sz="6200" dirty="0"/>
              <a:t>Specificity : 93.26%</a:t>
            </a:r>
          </a:p>
          <a:p>
            <a:pPr algn="just"/>
            <a:r>
              <a:rPr lang="en-IN" sz="6200" dirty="0"/>
              <a:t>The Model seems to predict the Conversion Rate very well and we should be able to give the CEO confidence in making good calls based on this model</a:t>
            </a:r>
          </a:p>
          <a:p>
            <a:pPr algn="just"/>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a:t>
            </a:r>
          </a:p>
        </p:txBody>
      </p:sp>
      <p:sp>
        <p:nvSpPr>
          <p:cNvPr id="3" name="Content Placeholder 2"/>
          <p:cNvSpPr>
            <a:spLocks noGrp="1"/>
          </p:cNvSpPr>
          <p:nvPr>
            <p:ph idx="1"/>
          </p:nvPr>
        </p:nvSpPr>
        <p:spPr>
          <a:xfrm>
            <a:off x="457200" y="1600200"/>
            <a:ext cx="8229600" cy="5043510"/>
          </a:xfrm>
        </p:spPr>
        <p:txBody>
          <a:bodyPr>
            <a:normAutofit fontScale="62500" lnSpcReduction="20000"/>
          </a:bodyPr>
          <a:lstStyle/>
          <a:p>
            <a:pPr algn="just"/>
            <a:r>
              <a:rPr lang="en-IN" dirty="0"/>
              <a:t>The recall score obtained for the train data set was 91.70 &amp; the recall score obtained for test data set was 91.98</a:t>
            </a:r>
          </a:p>
          <a:p>
            <a:pPr algn="just"/>
            <a:r>
              <a:rPr lang="en-IN" dirty="0"/>
              <a:t>The dummy variable of </a:t>
            </a:r>
            <a:r>
              <a:rPr lang="en-IN" dirty="0" err="1"/>
              <a:t>Tags_Closed</a:t>
            </a:r>
            <a:r>
              <a:rPr lang="en-IN" dirty="0"/>
              <a:t> by </a:t>
            </a:r>
            <a:r>
              <a:rPr lang="en-IN" dirty="0" err="1"/>
              <a:t>Horizzon</a:t>
            </a:r>
            <a:r>
              <a:rPr lang="en-IN" dirty="0"/>
              <a:t> with coefficient of 7.3423, dummy variable of </a:t>
            </a:r>
            <a:r>
              <a:rPr lang="en-IN" dirty="0" err="1"/>
              <a:t>Tags_Lost</a:t>
            </a:r>
            <a:r>
              <a:rPr lang="en-IN" dirty="0"/>
              <a:t> to EINS with coefficient of 5.9447 , dummy variable of </a:t>
            </a:r>
            <a:r>
              <a:rPr lang="en-IN" dirty="0" err="1"/>
              <a:t>Tags_Will</a:t>
            </a:r>
            <a:r>
              <a:rPr lang="en-IN" dirty="0"/>
              <a:t> revert after reading the email with coefficient of 4.6423 , contributes most towards leads getting converted </a:t>
            </a:r>
          </a:p>
          <a:p>
            <a:pPr algn="just"/>
            <a:r>
              <a:rPr lang="en-IN" dirty="0"/>
              <a:t>The dummy variable of Tags, </a:t>
            </a:r>
            <a:r>
              <a:rPr lang="en-IN" dirty="0" err="1"/>
              <a:t>Tags_Will</a:t>
            </a:r>
            <a:r>
              <a:rPr lang="en-IN" dirty="0"/>
              <a:t> revert after reading the email, which has a coefficient of 4.6423 ,  dummy variable of Lead Source, Lead </a:t>
            </a:r>
            <a:r>
              <a:rPr lang="en-IN" dirty="0" err="1"/>
              <a:t>Source_Welingak</a:t>
            </a:r>
            <a:r>
              <a:rPr lang="en-IN" dirty="0"/>
              <a:t> Website which has a coefficient of ~ 4 , dummy variable of Lead Origin, Lead </a:t>
            </a:r>
            <a:r>
              <a:rPr lang="en-IN" dirty="0" err="1"/>
              <a:t>Origin_Lead</a:t>
            </a:r>
            <a:r>
              <a:rPr lang="en-IN" dirty="0"/>
              <a:t> Add Form which has a coefficient of 1.0754 are the categorical variables that should be focused the most by X-education in order to increase the probability of lead conversion </a:t>
            </a:r>
          </a:p>
          <a:p>
            <a:pPr algn="just"/>
            <a:r>
              <a:rPr lang="en-IN" dirty="0"/>
              <a:t>One possible approach would be to segment the potential leads into different groups based on their predicted lead score of conversion and target the group with the highest predicted lead score first. </a:t>
            </a:r>
          </a:p>
          <a:p>
            <a:pPr algn="just"/>
            <a:r>
              <a:rPr lang="en-IN" dirty="0"/>
              <a:t> Another approach would be to prioritize Leads with the highest scores for follow-up.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Lead Score Case Study for X Education</a:t>
            </a:r>
            <a:br>
              <a:rPr lang="en-IN" dirty="0"/>
            </a:br>
            <a:endParaRPr lang="en-IN" dirty="0"/>
          </a:p>
        </p:txBody>
      </p:sp>
      <p:sp>
        <p:nvSpPr>
          <p:cNvPr id="3" name="Content Placeholder 2"/>
          <p:cNvSpPr>
            <a:spLocks noGrp="1"/>
          </p:cNvSpPr>
          <p:nvPr>
            <p:ph idx="1"/>
          </p:nvPr>
        </p:nvSpPr>
        <p:spPr>
          <a:xfrm>
            <a:off x="457200" y="1285860"/>
            <a:ext cx="8229600" cy="5214974"/>
          </a:xfrm>
        </p:spPr>
        <p:txBody>
          <a:bodyPr>
            <a:normAutofit fontScale="25000" lnSpcReduction="20000"/>
          </a:bodyPr>
          <a:lstStyle/>
          <a:p>
            <a:pPr algn="just"/>
            <a:r>
              <a:rPr lang="en-US" sz="11200" b="1" dirty="0"/>
              <a:t>Problem Statement </a:t>
            </a:r>
            <a:r>
              <a:rPr lang="en-US" sz="11200" dirty="0"/>
              <a:t>:</a:t>
            </a:r>
          </a:p>
          <a:p>
            <a:pPr algn="just">
              <a:buNone/>
            </a:pPr>
            <a:r>
              <a:rPr lang="en-US" dirty="0"/>
              <a:t>	</a:t>
            </a:r>
            <a:endParaRPr lang="en-IN" dirty="0"/>
          </a:p>
          <a:p>
            <a:pPr algn="just"/>
            <a:r>
              <a:rPr lang="en-US" sz="8000" dirty="0"/>
              <a:t>X Education sells online courses to industry professionals. The company markets its courses on several websites and search engines like Google.  </a:t>
            </a:r>
            <a:endParaRPr lang="en-IN" sz="8000" dirty="0"/>
          </a:p>
          <a:p>
            <a:pPr algn="just"/>
            <a:r>
              <a:rPr lang="en-US" sz="8000" dirty="0"/>
              <a:t>Once these leads are acquired, employees from the sales team start making calls, writing emails, etc. Through this process, some of the leads get converted while most do not. The typical lead conversion rate at X education is around 30%.</a:t>
            </a:r>
            <a:endParaRPr lang="en-IN" sz="8000" dirty="0"/>
          </a:p>
          <a:p>
            <a:pPr algn="just">
              <a:buNone/>
            </a:pPr>
            <a:r>
              <a:rPr lang="en-US" sz="8000" dirty="0"/>
              <a:t> </a:t>
            </a:r>
            <a:endParaRPr lang="en-IN" sz="8000" dirty="0"/>
          </a:p>
          <a:p>
            <a:pPr algn="just"/>
            <a:r>
              <a:rPr lang="en-US" sz="11200" b="1" dirty="0"/>
              <a:t>Business Goal</a:t>
            </a:r>
            <a:r>
              <a:rPr lang="en-US" sz="11200" dirty="0"/>
              <a:t>:</a:t>
            </a:r>
            <a:endParaRPr lang="en-IN" sz="11200" b="1" dirty="0"/>
          </a:p>
          <a:p>
            <a:pPr algn="just">
              <a:buNone/>
            </a:pPr>
            <a:endParaRPr lang="en-IN" sz="4900" dirty="0"/>
          </a:p>
          <a:p>
            <a:pPr algn="just"/>
            <a:r>
              <a:rPr lang="en-US" sz="8000" dirty="0"/>
              <a:t>X Education needs help in selecting the most promising leads, i.e. the leads that are most likely to convert into paying customers. </a:t>
            </a:r>
            <a:endParaRPr lang="en-IN" sz="8000" dirty="0"/>
          </a:p>
          <a:p>
            <a:pPr algn="just"/>
            <a:r>
              <a:rPr lang="en-US" sz="8000" dirty="0"/>
              <a:t>The company needs a model wherein you a lead score is assigned to each of the leads such that the customers with higher lead score have a higher conversion chance and the customers with lower lead score have a lower conversion chance. </a:t>
            </a:r>
            <a:endParaRPr lang="en-IN" sz="8000" dirty="0"/>
          </a:p>
          <a:p>
            <a:pPr algn="just"/>
            <a:r>
              <a:rPr lang="en-US" sz="8000" dirty="0"/>
              <a:t>The CEO, in particular, has given a ballpark of the target lead conversion rate to be around 80%.</a:t>
            </a:r>
            <a:endParaRPr lang="en-IN" sz="8000" dirty="0"/>
          </a:p>
          <a:p>
            <a:pPr>
              <a:buNone/>
            </a:pPr>
            <a:endParaRPr lang="en-IN"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14290"/>
            <a:ext cx="6286544" cy="1203348"/>
          </a:xfrm>
        </p:spPr>
        <p:txBody>
          <a:bodyPr>
            <a:noAutofit/>
          </a:bodyPr>
          <a:lstStyle/>
          <a:p>
            <a:r>
              <a:rPr lang="en-US" sz="4000" b="1" dirty="0"/>
              <a:t>STRATEGY</a:t>
            </a:r>
            <a:br>
              <a:rPr lang="en-IN" sz="4000" dirty="0"/>
            </a:br>
            <a:endParaRPr lang="en-IN" sz="4000" dirty="0"/>
          </a:p>
        </p:txBody>
      </p:sp>
      <p:sp>
        <p:nvSpPr>
          <p:cNvPr id="3" name="Content Placeholder 2"/>
          <p:cNvSpPr>
            <a:spLocks noGrp="1"/>
          </p:cNvSpPr>
          <p:nvPr>
            <p:ph idx="1"/>
          </p:nvPr>
        </p:nvSpPr>
        <p:spPr>
          <a:xfrm>
            <a:off x="457200" y="1052736"/>
            <a:ext cx="8229600" cy="5073427"/>
          </a:xfrm>
        </p:spPr>
        <p:txBody>
          <a:bodyPr>
            <a:normAutofit/>
          </a:bodyPr>
          <a:lstStyle/>
          <a:p>
            <a:pPr lvl="0" algn="just"/>
            <a:r>
              <a:rPr lang="en-US" sz="2000" dirty="0"/>
              <a:t>Source the data for analysis</a:t>
            </a:r>
            <a:endParaRPr lang="en-IN" sz="2000" dirty="0"/>
          </a:p>
          <a:p>
            <a:pPr lvl="0" algn="just"/>
            <a:r>
              <a:rPr lang="en-US" sz="2000" dirty="0"/>
              <a:t>Clean and prepare the data</a:t>
            </a:r>
            <a:endParaRPr lang="en-IN" sz="2000" dirty="0"/>
          </a:p>
          <a:p>
            <a:pPr lvl="0" algn="just"/>
            <a:r>
              <a:rPr lang="en-US" sz="2000" dirty="0"/>
              <a:t>Exploratory Data Analysis.</a:t>
            </a:r>
            <a:endParaRPr lang="en-IN" sz="2000" dirty="0"/>
          </a:p>
          <a:p>
            <a:pPr lvl="0" algn="just"/>
            <a:r>
              <a:rPr lang="en-US" sz="2000" dirty="0"/>
              <a:t>Feature Scaling</a:t>
            </a:r>
            <a:endParaRPr lang="en-IN" sz="2000" dirty="0"/>
          </a:p>
          <a:p>
            <a:pPr lvl="0" algn="just"/>
            <a:r>
              <a:rPr lang="en-US" sz="2000" dirty="0"/>
              <a:t>Splitting the data into Test and Train dataset.</a:t>
            </a:r>
            <a:endParaRPr lang="en-IN" sz="2000" dirty="0"/>
          </a:p>
          <a:p>
            <a:pPr lvl="0" algn="just"/>
            <a:r>
              <a:rPr lang="en-US" sz="2000" dirty="0"/>
              <a:t>Building a logistic Regression model and calculate Lead Score.</a:t>
            </a:r>
            <a:endParaRPr lang="en-IN" sz="2000" dirty="0"/>
          </a:p>
          <a:p>
            <a:pPr lvl="0" algn="just"/>
            <a:r>
              <a:rPr lang="en-US" sz="2000" dirty="0"/>
              <a:t>Evaluating the model by using different metrics - Specificity and Sensitivity or Precision and Recall.</a:t>
            </a:r>
            <a:endParaRPr lang="en-IN" sz="2000" dirty="0"/>
          </a:p>
          <a:p>
            <a:pPr lvl="0" algn="just"/>
            <a:r>
              <a:rPr lang="en-US" sz="2000" dirty="0"/>
              <a:t>Applying the best model in Test data based on the Sensitivity and Specificity Metrics.</a:t>
            </a:r>
            <a:endParaRPr lang="en-IN" sz="20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FABE9-F86B-9799-9399-65CAEA49BE19}"/>
              </a:ext>
            </a:extLst>
          </p:cNvPr>
          <p:cNvSpPr>
            <a:spLocks noGrp="1"/>
          </p:cNvSpPr>
          <p:nvPr>
            <p:ph type="title"/>
          </p:nvPr>
        </p:nvSpPr>
        <p:spPr/>
        <p:txBody>
          <a:bodyPr/>
          <a:lstStyle/>
          <a:p>
            <a:r>
              <a:rPr lang="en-IN" dirty="0"/>
              <a:t>Bar Plot for Missing Values</a:t>
            </a:r>
          </a:p>
        </p:txBody>
      </p:sp>
      <p:pic>
        <p:nvPicPr>
          <p:cNvPr id="8" name="Content Placeholder 7">
            <a:extLst>
              <a:ext uri="{FF2B5EF4-FFF2-40B4-BE49-F238E27FC236}">
                <a16:creationId xmlns:a16="http://schemas.microsoft.com/office/drawing/2014/main" id="{3E7A8364-D523-56A9-6C93-37379CEAFD42}"/>
              </a:ext>
            </a:extLst>
          </p:cNvPr>
          <p:cNvPicPr>
            <a:picLocks noGrp="1" noChangeAspect="1"/>
          </p:cNvPicPr>
          <p:nvPr>
            <p:ph sz="half" idx="1"/>
          </p:nvPr>
        </p:nvPicPr>
        <p:blipFill>
          <a:blip r:embed="rId2"/>
          <a:stretch>
            <a:fillRect/>
          </a:stretch>
        </p:blipFill>
        <p:spPr>
          <a:xfrm>
            <a:off x="0" y="1600200"/>
            <a:ext cx="4788024" cy="5257800"/>
          </a:xfrm>
        </p:spPr>
      </p:pic>
      <p:sp>
        <p:nvSpPr>
          <p:cNvPr id="6" name="Content Placeholder 5">
            <a:extLst>
              <a:ext uri="{FF2B5EF4-FFF2-40B4-BE49-F238E27FC236}">
                <a16:creationId xmlns:a16="http://schemas.microsoft.com/office/drawing/2014/main" id="{A147B58F-1B77-987E-95C8-1EABE6A028CE}"/>
              </a:ext>
            </a:extLst>
          </p:cNvPr>
          <p:cNvSpPr>
            <a:spLocks noGrp="1"/>
          </p:cNvSpPr>
          <p:nvPr>
            <p:ph sz="half" idx="2"/>
          </p:nvPr>
        </p:nvSpPr>
        <p:spPr/>
        <p:txBody>
          <a:bodyPr>
            <a:normAutofit/>
          </a:bodyPr>
          <a:lstStyle/>
          <a:p>
            <a:r>
              <a:rPr lang="en-IN" sz="2000" dirty="0"/>
              <a:t>The columns with highest missing values includes Lead </a:t>
            </a:r>
            <a:r>
              <a:rPr lang="en-IN" sz="2000" dirty="0" err="1"/>
              <a:t>Quality,Tags,Asymmetrique</a:t>
            </a:r>
            <a:r>
              <a:rPr lang="en-IN" sz="2000" dirty="0"/>
              <a:t> Activity </a:t>
            </a:r>
            <a:r>
              <a:rPr lang="en-IN" sz="2000" dirty="0" err="1"/>
              <a:t>Index,Asymmetrique</a:t>
            </a:r>
            <a:r>
              <a:rPr lang="en-IN" sz="2000" dirty="0"/>
              <a:t> Profile </a:t>
            </a:r>
            <a:r>
              <a:rPr lang="en-IN" sz="2000" dirty="0" err="1"/>
              <a:t>Index,Asymmetrique</a:t>
            </a:r>
            <a:r>
              <a:rPr lang="en-IN" sz="2000" dirty="0"/>
              <a:t> Activity Score etc.</a:t>
            </a:r>
          </a:p>
        </p:txBody>
      </p:sp>
      <p:sp>
        <p:nvSpPr>
          <p:cNvPr id="9" name="Rectangle 1">
            <a:extLst>
              <a:ext uri="{FF2B5EF4-FFF2-40B4-BE49-F238E27FC236}">
                <a16:creationId xmlns:a16="http://schemas.microsoft.com/office/drawing/2014/main" id="{94B569EE-8A19-8789-7F1B-527661EEA4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030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 Plot for what matters most to you in choosing a course</a:t>
            </a:r>
            <a:br>
              <a:rPr lang="en-IN" dirty="0"/>
            </a:br>
            <a:endParaRPr lang="en-IN" dirty="0"/>
          </a:p>
        </p:txBody>
      </p:sp>
      <p:pic>
        <p:nvPicPr>
          <p:cNvPr id="1027" name="Picture 3"/>
          <p:cNvPicPr>
            <a:picLocks noGrp="1" noChangeAspect="1" noChangeArrowheads="1"/>
          </p:cNvPicPr>
          <p:nvPr>
            <p:ph sz="half" idx="1"/>
          </p:nvPr>
        </p:nvPicPr>
        <p:blipFill>
          <a:blip r:embed="rId2"/>
          <a:stretch>
            <a:fillRect/>
          </a:stretch>
        </p:blipFill>
        <p:spPr bwMode="auto">
          <a:xfrm>
            <a:off x="485775" y="2034381"/>
            <a:ext cx="3981450" cy="3657600"/>
          </a:xfrm>
          <a:prstGeom prst="rect">
            <a:avLst/>
          </a:prstGeom>
          <a:noFill/>
          <a:ln w="9525">
            <a:noFill/>
            <a:miter lim="800000"/>
            <a:headEnd/>
            <a:tailEnd/>
          </a:ln>
          <a:effectLst/>
        </p:spPr>
      </p:pic>
      <p:sp>
        <p:nvSpPr>
          <p:cNvPr id="4" name="Content Placeholder 3"/>
          <p:cNvSpPr>
            <a:spLocks noGrp="1"/>
          </p:cNvSpPr>
          <p:nvPr>
            <p:ph sz="half" idx="2"/>
          </p:nvPr>
        </p:nvSpPr>
        <p:spPr/>
        <p:txBody>
          <a:bodyPr/>
          <a:lstStyle/>
          <a:p>
            <a:pPr algn="just"/>
            <a:r>
              <a:rPr lang="en-IN" sz="2000" dirty="0"/>
              <a:t>From the count plot of what matters most to you in choosing in a course most of the converted have selected better carrier prospects</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Count Plot For Lead Origin </a:t>
            </a:r>
          </a:p>
        </p:txBody>
      </p:sp>
      <p:pic>
        <p:nvPicPr>
          <p:cNvPr id="2050" name="Picture 2"/>
          <p:cNvPicPr>
            <a:picLocks noGrp="1" noChangeAspect="1" noChangeArrowheads="1"/>
          </p:cNvPicPr>
          <p:nvPr>
            <p:ph sz="half" idx="1"/>
          </p:nvPr>
        </p:nvPicPr>
        <p:blipFill>
          <a:blip r:embed="rId2"/>
          <a:stretch>
            <a:fillRect/>
          </a:stretch>
        </p:blipFill>
        <p:spPr bwMode="auto">
          <a:xfrm>
            <a:off x="457200" y="2165321"/>
            <a:ext cx="4038600" cy="3395721"/>
          </a:xfrm>
          <a:prstGeom prst="rect">
            <a:avLst/>
          </a:prstGeom>
          <a:noFill/>
          <a:ln w="9525">
            <a:noFill/>
            <a:miter lim="800000"/>
            <a:headEnd/>
            <a:tailEnd/>
          </a:ln>
          <a:effectLst/>
        </p:spPr>
      </p:pic>
      <p:sp>
        <p:nvSpPr>
          <p:cNvPr id="4" name="Content Placeholder 3"/>
          <p:cNvSpPr>
            <a:spLocks noGrp="1"/>
          </p:cNvSpPr>
          <p:nvPr>
            <p:ph sz="half" idx="2"/>
          </p:nvPr>
        </p:nvSpPr>
        <p:spPr>
          <a:xfrm>
            <a:off x="4648200" y="1785926"/>
            <a:ext cx="4038600" cy="4340237"/>
          </a:xfrm>
        </p:spPr>
        <p:txBody>
          <a:bodyPr>
            <a:normAutofit/>
          </a:bodyPr>
          <a:lstStyle/>
          <a:p>
            <a:pPr algn="just"/>
            <a:r>
              <a:rPr lang="en-IN" sz="2000" dirty="0"/>
              <a:t>In Lead Origin, Maximum Conversation Happened From Landing Page Submission</a:t>
            </a:r>
          </a:p>
          <a:p>
            <a:pPr algn="just"/>
            <a:r>
              <a:rPr lang="en-IN" sz="2000" dirty="0"/>
              <a:t>In lead origin the second most converts are identify from API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Major Conversion Has Happened From Emails Sent And Calls Made</a:t>
            </a:r>
            <a:br>
              <a:rPr lang="en-IN" dirty="0"/>
            </a:br>
            <a:endParaRPr lang="en-IN" dirty="0"/>
          </a:p>
        </p:txBody>
      </p:sp>
      <p:pic>
        <p:nvPicPr>
          <p:cNvPr id="3074" name="Picture 2"/>
          <p:cNvPicPr>
            <a:picLocks noGrp="1" noChangeAspect="1" noChangeArrowheads="1"/>
          </p:cNvPicPr>
          <p:nvPr>
            <p:ph sz="half" idx="1"/>
          </p:nvPr>
        </p:nvPicPr>
        <p:blipFill>
          <a:blip r:embed="rId2"/>
          <a:stretch>
            <a:fillRect/>
          </a:stretch>
        </p:blipFill>
        <p:spPr bwMode="auto">
          <a:xfrm>
            <a:off x="0" y="1600200"/>
            <a:ext cx="4495800" cy="3484984"/>
          </a:xfrm>
          <a:prstGeom prst="rect">
            <a:avLst/>
          </a:prstGeom>
          <a:noFill/>
          <a:ln w="9525">
            <a:noFill/>
            <a:miter lim="800000"/>
            <a:headEnd/>
            <a:tailEnd/>
          </a:ln>
          <a:effectLst/>
        </p:spPr>
      </p:pic>
      <p:sp>
        <p:nvSpPr>
          <p:cNvPr id="4" name="Content Placeholder 3"/>
          <p:cNvSpPr>
            <a:spLocks noGrp="1"/>
          </p:cNvSpPr>
          <p:nvPr>
            <p:ph sz="half" idx="2"/>
          </p:nvPr>
        </p:nvSpPr>
        <p:spPr/>
        <p:txBody>
          <a:bodyPr/>
          <a:lstStyle/>
          <a:p>
            <a:pPr algn="just"/>
            <a:r>
              <a:rPr lang="en-IN" sz="2000" dirty="0"/>
              <a:t>Most of those converted have selected ‘No’ for do not Call </a:t>
            </a:r>
          </a:p>
          <a:p>
            <a:pPr algn="just"/>
            <a:r>
              <a:rPr lang="en-IN" sz="2000" dirty="0"/>
              <a:t>Most of those converted have selected ‘No’ for do not Email</a:t>
            </a:r>
          </a:p>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Major Conversion In The Lead Source Is From Google </a:t>
            </a:r>
            <a:br>
              <a:rPr lang="en-IN" dirty="0"/>
            </a:br>
            <a:endParaRPr lang="en-IN" dirty="0"/>
          </a:p>
        </p:txBody>
      </p:sp>
      <p:pic>
        <p:nvPicPr>
          <p:cNvPr id="4098" name="Picture 2"/>
          <p:cNvPicPr>
            <a:picLocks noGrp="1" noChangeAspect="1" noChangeArrowheads="1"/>
          </p:cNvPicPr>
          <p:nvPr>
            <p:ph sz="half" idx="1"/>
          </p:nvPr>
        </p:nvPicPr>
        <p:blipFill>
          <a:blip r:embed="rId2"/>
          <a:stretch>
            <a:fillRect/>
          </a:stretch>
        </p:blipFill>
        <p:spPr bwMode="auto">
          <a:xfrm>
            <a:off x="0" y="1417639"/>
            <a:ext cx="4860032" cy="3307852"/>
          </a:xfrm>
          <a:prstGeom prst="rect">
            <a:avLst/>
          </a:prstGeom>
          <a:noFill/>
          <a:ln w="9525">
            <a:noFill/>
            <a:miter lim="800000"/>
            <a:headEnd/>
            <a:tailEnd/>
          </a:ln>
          <a:effectLst/>
        </p:spPr>
      </p:pic>
      <p:sp>
        <p:nvSpPr>
          <p:cNvPr id="4" name="Content Placeholder 3"/>
          <p:cNvSpPr>
            <a:spLocks noGrp="1"/>
          </p:cNvSpPr>
          <p:nvPr>
            <p:ph sz="half" idx="2"/>
          </p:nvPr>
        </p:nvSpPr>
        <p:spPr>
          <a:xfrm>
            <a:off x="4648200" y="1484784"/>
            <a:ext cx="4038600" cy="4641379"/>
          </a:xfrm>
        </p:spPr>
        <p:txBody>
          <a:bodyPr>
            <a:normAutofit/>
          </a:bodyPr>
          <a:lstStyle/>
          <a:p>
            <a:pPr algn="just"/>
            <a:r>
              <a:rPr lang="en-US" sz="2000" dirty="0"/>
              <a:t>Major conversion in the lead source is from Google followed by direct traffic, organic search, </a:t>
            </a:r>
            <a:r>
              <a:rPr lang="en-US" sz="2000" dirty="0" err="1"/>
              <a:t>olark</a:t>
            </a:r>
            <a:r>
              <a:rPr lang="en-US" sz="2000" dirty="0"/>
              <a:t> chat and references </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HEATMAP</a:t>
            </a:r>
          </a:p>
        </p:txBody>
      </p:sp>
      <p:pic>
        <p:nvPicPr>
          <p:cNvPr id="5122" name="Picture 2"/>
          <p:cNvPicPr>
            <a:picLocks noGrp="1" noChangeAspect="1" noChangeArrowheads="1"/>
          </p:cNvPicPr>
          <p:nvPr>
            <p:ph sz="half" idx="1"/>
          </p:nvPr>
        </p:nvPicPr>
        <p:blipFill>
          <a:blip r:embed="rId2"/>
          <a:stretch>
            <a:fillRect/>
          </a:stretch>
        </p:blipFill>
        <p:spPr bwMode="auto">
          <a:xfrm>
            <a:off x="0" y="1417638"/>
            <a:ext cx="4860032" cy="5440361"/>
          </a:xfrm>
          <a:prstGeom prst="rect">
            <a:avLst/>
          </a:prstGeom>
          <a:noFill/>
          <a:ln w="9525">
            <a:noFill/>
            <a:miter lim="800000"/>
            <a:headEnd/>
            <a:tailEnd/>
          </a:ln>
          <a:effectLst/>
        </p:spPr>
      </p:pic>
      <p:sp>
        <p:nvSpPr>
          <p:cNvPr id="4" name="Content Placeholder 3"/>
          <p:cNvSpPr>
            <a:spLocks noGrp="1"/>
          </p:cNvSpPr>
          <p:nvPr>
            <p:ph sz="half" idx="2"/>
          </p:nvPr>
        </p:nvSpPr>
        <p:spPr>
          <a:xfrm>
            <a:off x="4648200" y="1600200"/>
            <a:ext cx="4038600" cy="4900634"/>
          </a:xfrm>
        </p:spPr>
        <p:txBody>
          <a:bodyPr>
            <a:noAutofit/>
          </a:bodyPr>
          <a:lstStyle/>
          <a:p>
            <a:pPr algn="just"/>
            <a:r>
              <a:rPr lang="en-IN" sz="2000" dirty="0"/>
              <a:t>Page views for visit and total visit have a correlation of 0.51.</a:t>
            </a:r>
          </a:p>
          <a:p>
            <a:pPr algn="just"/>
            <a:r>
              <a:rPr lang="en-IN" sz="2000" dirty="0"/>
              <a:t>Page views per visit total time spent on website as correlation of 0.32.</a:t>
            </a:r>
          </a:p>
          <a:p>
            <a:pPr algn="just"/>
            <a:r>
              <a:rPr lang="en-IN" sz="2000" dirty="0"/>
              <a:t>Total time spent on website and converted have a correlation of 0.35.</a:t>
            </a:r>
          </a:p>
          <a:p>
            <a:pPr algn="just"/>
            <a:r>
              <a:rPr lang="en-IN" sz="2000" dirty="0"/>
              <a:t>Total time spent on website and total visit have a correlation of 0.22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923</Words>
  <Application>Microsoft Office PowerPoint</Application>
  <PresentationFormat>On-screen Show (4:3)</PresentationFormat>
  <Paragraphs>87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LEAD SCORE CASE STUDY</vt:lpstr>
      <vt:lpstr>Lead Score Case Study for X Education </vt:lpstr>
      <vt:lpstr>STRATEGY </vt:lpstr>
      <vt:lpstr>Bar Plot for Missing Values</vt:lpstr>
      <vt:lpstr>Count Plot for what matters most to you in choosing a course </vt:lpstr>
      <vt:lpstr>Count Plot For Lead Origin </vt:lpstr>
      <vt:lpstr> Major Conversion Has Happened From Emails Sent And Calls Made </vt:lpstr>
      <vt:lpstr>Major Conversion In The Lead Source Is From Google  </vt:lpstr>
      <vt:lpstr>HEATMAP</vt:lpstr>
      <vt:lpstr>ROC Curve Plot</vt:lpstr>
      <vt:lpstr>Variables Impacting the Conversion Rate </vt:lpstr>
      <vt:lpstr>The Graph Between Accuracy, Sensitivity, Specificity</vt:lpstr>
      <vt:lpstr>Graph Between Accuracy &amp; Sensitivity</vt:lpstr>
      <vt:lpstr>Final Observation Of Text Data And Train Data</vt:lpstr>
      <vt:lpstr>Summary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akhilesh</dc:creator>
  <cp:lastModifiedBy>vishwajeet anand</cp:lastModifiedBy>
  <cp:revision>4</cp:revision>
  <dcterms:created xsi:type="dcterms:W3CDTF">2023-01-23T04:37:37Z</dcterms:created>
  <dcterms:modified xsi:type="dcterms:W3CDTF">2023-01-23T14:43:27Z</dcterms:modified>
</cp:coreProperties>
</file>