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88" r:id="rId4"/>
    <p:sldId id="289" r:id="rId5"/>
    <p:sldId id="290" r:id="rId6"/>
    <p:sldId id="291" r:id="rId7"/>
    <p:sldId id="295" r:id="rId8"/>
    <p:sldId id="296" r:id="rId9"/>
    <p:sldId id="297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6" r:id="rId22"/>
    <p:sldId id="318" r:id="rId23"/>
    <p:sldId id="317" r:id="rId24"/>
    <p:sldId id="319" r:id="rId25"/>
    <p:sldId id="320" r:id="rId26"/>
    <p:sldId id="321" r:id="rId27"/>
    <p:sldId id="322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4C12A-7E02-4204-A6FB-92C3624F58A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43CED-E175-4E85-9950-21C09B9B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43CED-E175-4E85-9950-21C09B9B0A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oojadixit19/2dtransformation-130682981" TargetMode="External"/><Relationship Id="rId2" Type="http://schemas.openxmlformats.org/officeDocument/2006/relationships/hyperlink" Target="https://www.gatevidyalay.com/2d-transformation-in-computer-graphics-translation-examples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(part-1)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9775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172276"/>
            <a:ext cx="7754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Rotation :</a:t>
            </a:r>
          </a:p>
          <a:p>
            <a:endParaRPr lang="en-US" sz="2400" dirty="0"/>
          </a:p>
          <a:p>
            <a:r>
              <a:rPr lang="en-US" sz="2400" dirty="0"/>
              <a:t>Equation in matrix form</a:t>
            </a:r>
          </a:p>
          <a:p>
            <a:pPr marL="707472" lvl="2" indent="0">
              <a:buNone/>
            </a:pPr>
            <a:r>
              <a:rPr lang="en-US" sz="2400" dirty="0"/>
              <a:t>					P = Original position</a:t>
            </a:r>
          </a:p>
          <a:p>
            <a:pPr marL="707472" lvl="2" indent="0">
              <a:buNone/>
            </a:pPr>
            <a:r>
              <a:rPr lang="en-US" sz="2400" dirty="0"/>
              <a:t>		         P’ = R • P 		P’ = New position</a:t>
            </a:r>
          </a:p>
          <a:p>
            <a:pPr marL="707472" lvl="2" indent="0">
              <a:buNone/>
            </a:pPr>
            <a:r>
              <a:rPr lang="en-US" sz="2400" dirty="0"/>
              <a:t>					R = Rotation vector</a:t>
            </a:r>
          </a:p>
          <a:p>
            <a:pPr marL="707472" lvl="2" indent="0">
              <a:buNone/>
            </a:pPr>
            <a:r>
              <a:rPr lang="en-US" sz="2400" dirty="0"/>
              <a:t>Where rotation matrix is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BF762-9218-4913-BC98-28A35AD3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798" y="5050558"/>
            <a:ext cx="1414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63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73" y="2167845"/>
            <a:ext cx="7005503" cy="39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9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1" y="2127245"/>
            <a:ext cx="6970914" cy="3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4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COS(A+B)= COSA.COSB-SINA.SINB</a:t>
            </a:r>
          </a:p>
          <a:p>
            <a:r>
              <a:rPr lang="en-US" sz="2800" dirty="0"/>
              <a:t>SIN(A+B)= SINA.COSB+COSA.SINB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51" y="2172946"/>
            <a:ext cx="5014451" cy="40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29FE2-CA4E-445A-808D-B7006AFC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60" y="2440066"/>
            <a:ext cx="3884794" cy="3329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2CC74-8195-416E-9754-BD65EFA5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85877"/>
            <a:ext cx="32575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B42DF-DFAB-490C-859F-B1E2448B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83" y="2130376"/>
            <a:ext cx="6491375" cy="3540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00882-EF02-46CF-8AED-BEDBE867F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54" y="5671126"/>
            <a:ext cx="32575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1" y="2344994"/>
            <a:ext cx="2378539" cy="37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COS(A-B)= COSA.COSB+SINA.SINB</a:t>
            </a:r>
          </a:p>
          <a:p>
            <a:r>
              <a:rPr lang="en-US" sz="2800" dirty="0"/>
              <a:t>SIN(A-B)= SINA.COSB-COSA.SINB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5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300" dirty="0">
                <a:solidFill>
                  <a:schemeClr val="tx1"/>
                </a:solidFill>
              </a:rPr>
              <a:t>2D Transformation (Derivation)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Translation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Scaling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Rotation (Clockwise and Anti-Clockwise)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Homogeneous 2D Transformation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Mirror Reflection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F59C922-102E-4AFC-9194-96F533CF7C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954F35-8DD0-4889-8354-432151DA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734144"/>
            <a:ext cx="27527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4" y="2153274"/>
            <a:ext cx="8412942" cy="394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96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21341" y="2274838"/>
            <a:ext cx="763966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transformations we use will always map points in the </a:t>
            </a:r>
            <a:r>
              <a:rPr lang="en-US" sz="2800" dirty="0" err="1"/>
              <a:t>hyperplane</a:t>
            </a:r>
            <a:r>
              <a:rPr lang="en-US" sz="2800" dirty="0"/>
              <a:t> defined by w = 1 to other such points.</a:t>
            </a:r>
          </a:p>
          <a:p>
            <a:r>
              <a:rPr lang="en-US" sz="2800" dirty="0"/>
              <a:t>In other words, we want our transformations T to map points  v =         to  points v’ =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231508"/>
              </p:ext>
            </p:extLst>
          </p:nvPr>
        </p:nvGraphicFramePr>
        <p:xfrm>
          <a:off x="2971800" y="4171335"/>
          <a:ext cx="227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266584" imgH="710891" progId="Equation.3">
                  <p:embed/>
                </p:oleObj>
              </mc:Choice>
              <mc:Fallback>
                <p:oleObj name="Equation" r:id="rId3" imgW="266584" imgH="7108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71335"/>
                        <a:ext cx="227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77564"/>
              </p:ext>
            </p:extLst>
          </p:nvPr>
        </p:nvGraphicFramePr>
        <p:xfrm>
          <a:off x="5744497" y="4171335"/>
          <a:ext cx="2476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291973" imgH="710891" progId="Equation.3">
                  <p:embed/>
                </p:oleObj>
              </mc:Choice>
              <mc:Fallback>
                <p:oleObj name="Equation" r:id="rId5" imgW="291973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497" y="4171335"/>
                        <a:ext cx="2476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0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Translation</a:t>
            </a:r>
            <a:endParaRPr lang="x-none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66" y="2317272"/>
            <a:ext cx="739047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8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Homogenous Rotation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34" y="2300748"/>
            <a:ext cx="6879733" cy="38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7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Scaling</a:t>
            </a:r>
            <a:endParaRPr lang="x-none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344994"/>
            <a:ext cx="6200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0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Summary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825910" y="2584554"/>
            <a:ext cx="6961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2D translation matrix</a:t>
            </a:r>
          </a:p>
          <a:p>
            <a:pPr lvl="1"/>
            <a:r>
              <a:rPr lang="en-US" sz="2000" dirty="0"/>
              <a:t>P’ = T • P  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scaling matrix</a:t>
            </a:r>
          </a:p>
          <a:p>
            <a:pPr lvl="1"/>
            <a:r>
              <a:rPr lang="en-US" sz="2000" dirty="0"/>
              <a:t>P’ = S • P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rotation matrix</a:t>
            </a:r>
          </a:p>
          <a:p>
            <a:pPr lvl="1"/>
            <a:r>
              <a:rPr lang="en-US" sz="2000" dirty="0"/>
              <a:t>P’ = R • P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437" y="2363328"/>
            <a:ext cx="1564481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7291" y="3668619"/>
            <a:ext cx="156448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2039" y="4884173"/>
            <a:ext cx="2228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130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Mirror Reflection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13" y="2241755"/>
            <a:ext cx="6179574" cy="371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91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https://www.gatevidyalay.com/2d-transformation-in-computer-</a:t>
            </a:r>
          </a:p>
          <a:p>
            <a:r>
              <a:rPr lang="en-US" dirty="0">
                <a:hlinkClick r:id="rId2"/>
              </a:rPr>
              <a:t>graphics-translation-examples/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>
                <a:hlinkClick r:id="rId3"/>
              </a:rPr>
              <a:t>https://www.slideshare.net/poojadixit19/2dtransformation-130682981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10902-A98D-4456-9F1C-3B7588B9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6" y="2286000"/>
            <a:ext cx="6990735" cy="3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287043"/>
            <a:ext cx="81810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Move/translate/displace a point to a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In effect, moving original point position along a straight-line path to its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An object defined by multiple coordinate positions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Relocate all coordinate positions by same displacement along parallel paths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Every point on object is translated by same amount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Rigid-body, moves object without deformation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8995" y="4233370"/>
            <a:ext cx="1828800" cy="170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0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P 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233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P 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477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678426" y="2017059"/>
            <a:ext cx="75518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To alter the size of an object</a:t>
            </a:r>
          </a:p>
          <a:p>
            <a:pPr lvl="1" algn="just"/>
            <a:r>
              <a:rPr lang="en-US" sz="2200" dirty="0"/>
              <a:t>Expand or contract along each axis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Simple 2D scaling operation performed by</a:t>
            </a:r>
          </a:p>
          <a:p>
            <a:pPr lvl="1" algn="just"/>
            <a:r>
              <a:rPr lang="en-US" sz="2200" dirty="0"/>
              <a:t>Multiplying original object positions (x, y) by scaling factor </a:t>
            </a:r>
            <a:r>
              <a:rPr lang="en-US" sz="2200" dirty="0" err="1"/>
              <a:t>s</a:t>
            </a:r>
            <a:r>
              <a:rPr lang="en-US" sz="2200" baseline="-25000" dirty="0" err="1"/>
              <a:t>x</a:t>
            </a:r>
            <a:r>
              <a:rPr lang="en-US" sz="2200" dirty="0"/>
              <a:t> and </a:t>
            </a:r>
            <a:r>
              <a:rPr lang="en-US" sz="2200" dirty="0" err="1"/>
              <a:t>s</a:t>
            </a:r>
            <a:r>
              <a:rPr lang="en-US" sz="2200" baseline="-25000" dirty="0" err="1"/>
              <a:t>y</a:t>
            </a:r>
            <a:r>
              <a:rPr lang="en-US" sz="2200" dirty="0"/>
              <a:t> to produce scaled coordinates (x’, y’)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Equation in matrix form</a:t>
            </a:r>
          </a:p>
          <a:p>
            <a:pPr marL="244894" lvl="1" indent="0" algn="just">
              <a:buNone/>
            </a:pPr>
            <a:r>
              <a:rPr lang="en-US" sz="2200" dirty="0"/>
              <a:t>	P’ = P • S</a:t>
            </a:r>
          </a:p>
          <a:p>
            <a:pPr lvl="1" algn="just"/>
            <a:endParaRPr lang="en-US" sz="2200" dirty="0"/>
          </a:p>
          <a:p>
            <a:pPr marL="530604" lvl="2" indent="0" algn="just">
              <a:buNone/>
            </a:pPr>
            <a:r>
              <a:rPr lang="en-US" sz="2200" dirty="0"/>
              <a:t>					P = Original position</a:t>
            </a:r>
          </a:p>
          <a:p>
            <a:pPr marL="530604" lvl="2" indent="0" algn="just">
              <a:buNone/>
            </a:pPr>
            <a:r>
              <a:rPr lang="en-US" sz="2200" dirty="0"/>
              <a:t>					P’ = New position</a:t>
            </a:r>
          </a:p>
          <a:p>
            <a:pPr marL="530604" lvl="2" indent="0" algn="just">
              <a:buNone/>
            </a:pPr>
            <a:r>
              <a:rPr lang="en-US" sz="2200" dirty="0"/>
              <a:t>					S = Scaling vector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178" y="4774788"/>
            <a:ext cx="1721644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279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/>
              <a:t>Scaling factors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Less than 1 reduces size, greater than 1 increase size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Uniform scaling maintains relative object proportions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Equal scaling factors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As opposed to differential scaling (unequal scaling factors)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In some systems, negative values not only resize the object but reflects it about the perspective coordinate axes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600" dirty="0"/>
              <a:t>Object transformed using simple scaling both scaled and repositioned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Scaling factors with absolute values less than 1 move o objects closer to coordinate origin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V values greater than 1 move objects further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713" y="4586747"/>
            <a:ext cx="2055919" cy="153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66384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2DD8B258A5645BB0011001058555F" ma:contentTypeVersion="9" ma:contentTypeDescription="Create a new document." ma:contentTypeScope="" ma:versionID="985155a5de9e27284a0337db17fc8de6">
  <xsd:schema xmlns:xsd="http://www.w3.org/2001/XMLSchema" xmlns:xs="http://www.w3.org/2001/XMLSchema" xmlns:p="http://schemas.microsoft.com/office/2006/metadata/properties" xmlns:ns2="6f8ec43e-3658-4e65-9dd0-0e9c5e86af70" targetNamespace="http://schemas.microsoft.com/office/2006/metadata/properties" ma:root="true" ma:fieldsID="d4f88c1abba4819c8ae05b86ba6a0ca9" ns2:_="">
    <xsd:import namespace="6f8ec43e-3658-4e65-9dd0-0e9c5e86af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ec43e-3658-4e65-9dd0-0e9c5e86af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5E56A0-8C4E-41F8-AC9F-EF9A9E3DF0B3}"/>
</file>

<file path=customXml/itemProps2.xml><?xml version="1.0" encoding="utf-8"?>
<ds:datastoreItem xmlns:ds="http://schemas.openxmlformats.org/officeDocument/2006/customXml" ds:itemID="{6F2B17F2-6773-46F2-9D2A-7C23B150B486}"/>
</file>

<file path=customXml/itemProps3.xml><?xml version="1.0" encoding="utf-8"?>
<ds:datastoreItem xmlns:ds="http://schemas.openxmlformats.org/officeDocument/2006/customXml" ds:itemID="{C6FFB70A-5AAE-42A0-A3FD-012CDC7C0BB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530</TotalTime>
  <Words>757</Words>
  <Application>Microsoft Office PowerPoint</Application>
  <PresentationFormat>On-screen Show (4:3)</PresentationFormat>
  <Paragraphs>164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Spectrum</vt:lpstr>
      <vt:lpstr>Equation</vt:lpstr>
      <vt:lpstr>2D Transformation (part-1) </vt:lpstr>
      <vt:lpstr>Lecture Outline</vt:lpstr>
      <vt:lpstr>2D Transformation</vt:lpstr>
      <vt:lpstr>2D Transformation</vt:lpstr>
      <vt:lpstr>2D Transformation</vt:lpstr>
      <vt:lpstr>2D Transformation</vt:lpstr>
      <vt:lpstr>2D Scaling</vt:lpstr>
      <vt:lpstr>2D Scaling</vt:lpstr>
      <vt:lpstr>2D Scaling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(clockwise)</vt:lpstr>
      <vt:lpstr>2D Rotation (clockwise)</vt:lpstr>
      <vt:lpstr>2D Rotation (clockwise)</vt:lpstr>
      <vt:lpstr>2D Rotation (clockwise)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Mirror Reflection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58</cp:revision>
  <dcterms:created xsi:type="dcterms:W3CDTF">2018-12-10T17:20:29Z</dcterms:created>
  <dcterms:modified xsi:type="dcterms:W3CDTF">2020-11-29T02:49:27Z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0x0101008B72DD8B258A5645BB0011001058555F</vt:lpwstr>
  </property>
</Properties>
</file>