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94" r:id="rId11"/>
    <p:sldId id="295" r:id="rId12"/>
    <p:sldId id="296" r:id="rId13"/>
    <p:sldId id="299" r:id="rId14"/>
    <p:sldId id="297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92" r:id="rId27"/>
    <p:sldId id="293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lang="en-US" sz="4400" spc="-5" dirty="0">
                <a:latin typeface="Times New Roman"/>
                <a:cs typeface="Times New Roman"/>
              </a:rPr>
              <a:t>Hidden Surface</a:t>
            </a:r>
            <a:r>
              <a:rPr lang="en-US" sz="4400" spc="-35" dirty="0">
                <a:latin typeface="Times New Roman"/>
                <a:cs typeface="Times New Roman"/>
              </a:rPr>
              <a:t> </a:t>
            </a:r>
            <a:r>
              <a:rPr lang="en-US" sz="4400" spc="-5" dirty="0">
                <a:latin typeface="Times New Roman"/>
                <a:cs typeface="Times New Roman"/>
              </a:rPr>
              <a:t>Removal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43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446467" y="1946787"/>
            <a:ext cx="8151844" cy="4587362"/>
            <a:chOff x="228600" y="228600"/>
            <a:chExt cx="8658225" cy="6305550"/>
          </a:xfrm>
        </p:grpSpPr>
        <p:sp>
          <p:nvSpPr>
            <p:cNvPr id="5" name="object 3"/>
            <p:cNvSpPr/>
            <p:nvPr/>
          </p:nvSpPr>
          <p:spPr>
            <a:xfrm>
              <a:off x="228600" y="228600"/>
              <a:ext cx="8477250" cy="6191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257175" y="323850"/>
              <a:ext cx="8629650" cy="6210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7490714" y="4497323"/>
              <a:ext cx="103505" cy="1219835"/>
            </a:xfrm>
            <a:custGeom>
              <a:avLst/>
              <a:gdLst/>
              <a:ahLst/>
              <a:cxnLst/>
              <a:rect l="l" t="t" r="r" b="b"/>
              <a:pathLst>
                <a:path w="103504" h="1219835">
                  <a:moveTo>
                    <a:pt x="7111" y="1123124"/>
                  </a:moveTo>
                  <a:lnTo>
                    <a:pt x="1015" y="1126642"/>
                  </a:lnTo>
                  <a:lnTo>
                    <a:pt x="0" y="1130528"/>
                  </a:lnTo>
                  <a:lnTo>
                    <a:pt x="51561" y="1219288"/>
                  </a:lnTo>
                  <a:lnTo>
                    <a:pt x="58922" y="1206715"/>
                  </a:lnTo>
                  <a:lnTo>
                    <a:pt x="45211" y="1206677"/>
                  </a:lnTo>
                  <a:lnTo>
                    <a:pt x="45273" y="1183215"/>
                  </a:lnTo>
                  <a:lnTo>
                    <a:pt x="12826" y="1127188"/>
                  </a:lnTo>
                  <a:lnTo>
                    <a:pt x="11049" y="1124153"/>
                  </a:lnTo>
                  <a:lnTo>
                    <a:pt x="7111" y="1123124"/>
                  </a:lnTo>
                  <a:close/>
                </a:path>
                <a:path w="103504" h="1219835">
                  <a:moveTo>
                    <a:pt x="45273" y="1183215"/>
                  </a:moveTo>
                  <a:lnTo>
                    <a:pt x="45211" y="1206677"/>
                  </a:lnTo>
                  <a:lnTo>
                    <a:pt x="57911" y="1206715"/>
                  </a:lnTo>
                  <a:lnTo>
                    <a:pt x="57920" y="1203502"/>
                  </a:lnTo>
                  <a:lnTo>
                    <a:pt x="46100" y="1203477"/>
                  </a:lnTo>
                  <a:lnTo>
                    <a:pt x="51586" y="1194115"/>
                  </a:lnTo>
                  <a:lnTo>
                    <a:pt x="45273" y="1183215"/>
                  </a:lnTo>
                  <a:close/>
                </a:path>
                <a:path w="103504" h="1219835">
                  <a:moveTo>
                    <a:pt x="96392" y="1123353"/>
                  </a:moveTo>
                  <a:lnTo>
                    <a:pt x="92455" y="1124369"/>
                  </a:lnTo>
                  <a:lnTo>
                    <a:pt x="57974" y="1183215"/>
                  </a:lnTo>
                  <a:lnTo>
                    <a:pt x="57911" y="1206715"/>
                  </a:lnTo>
                  <a:lnTo>
                    <a:pt x="58922" y="1206715"/>
                  </a:lnTo>
                  <a:lnTo>
                    <a:pt x="103377" y="1130795"/>
                  </a:lnTo>
                  <a:lnTo>
                    <a:pt x="102361" y="1126909"/>
                  </a:lnTo>
                  <a:lnTo>
                    <a:pt x="99440" y="1125131"/>
                  </a:lnTo>
                  <a:lnTo>
                    <a:pt x="96392" y="1123353"/>
                  </a:lnTo>
                  <a:close/>
                </a:path>
                <a:path w="103504" h="1219835">
                  <a:moveTo>
                    <a:pt x="51586" y="1194115"/>
                  </a:moveTo>
                  <a:lnTo>
                    <a:pt x="46100" y="1203477"/>
                  </a:lnTo>
                  <a:lnTo>
                    <a:pt x="57022" y="1203502"/>
                  </a:lnTo>
                  <a:lnTo>
                    <a:pt x="51586" y="1194115"/>
                  </a:lnTo>
                  <a:close/>
                </a:path>
                <a:path w="103504" h="1219835">
                  <a:moveTo>
                    <a:pt x="57973" y="1183215"/>
                  </a:moveTo>
                  <a:lnTo>
                    <a:pt x="51586" y="1194115"/>
                  </a:lnTo>
                  <a:lnTo>
                    <a:pt x="57022" y="1203502"/>
                  </a:lnTo>
                  <a:lnTo>
                    <a:pt x="57920" y="1203502"/>
                  </a:lnTo>
                  <a:lnTo>
                    <a:pt x="57973" y="1183215"/>
                  </a:lnTo>
                  <a:close/>
                </a:path>
                <a:path w="103504" h="1219835">
                  <a:moveTo>
                    <a:pt x="48386" y="0"/>
                  </a:moveTo>
                  <a:lnTo>
                    <a:pt x="45273" y="1183215"/>
                  </a:lnTo>
                  <a:lnTo>
                    <a:pt x="51586" y="1194115"/>
                  </a:lnTo>
                  <a:lnTo>
                    <a:pt x="57973" y="1183215"/>
                  </a:lnTo>
                  <a:lnTo>
                    <a:pt x="61086" y="126"/>
                  </a:lnTo>
                  <a:lnTo>
                    <a:pt x="48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726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90052" y="1887793"/>
            <a:ext cx="8477250" cy="4562078"/>
            <a:chOff x="304800" y="228490"/>
            <a:chExt cx="8477250" cy="6191885"/>
          </a:xfrm>
        </p:grpSpPr>
        <p:sp>
          <p:nvSpPr>
            <p:cNvPr id="9" name="object 3"/>
            <p:cNvSpPr/>
            <p:nvPr/>
          </p:nvSpPr>
          <p:spPr>
            <a:xfrm>
              <a:off x="304800" y="228490"/>
              <a:ext cx="8347849" cy="5943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304800" y="228600"/>
              <a:ext cx="8477250" cy="619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492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6" name="object 2"/>
          <p:cNvGrpSpPr/>
          <p:nvPr/>
        </p:nvGrpSpPr>
        <p:grpSpPr>
          <a:xfrm>
            <a:off x="250825" y="1961535"/>
            <a:ext cx="8636000" cy="4563089"/>
            <a:chOff x="250825" y="333375"/>
            <a:chExt cx="8636000" cy="6191250"/>
          </a:xfrm>
        </p:grpSpPr>
        <p:sp>
          <p:nvSpPr>
            <p:cNvPr id="7" name="object 3"/>
            <p:cNvSpPr/>
            <p:nvPr/>
          </p:nvSpPr>
          <p:spPr>
            <a:xfrm>
              <a:off x="250825" y="549211"/>
              <a:ext cx="8608949" cy="5916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257175" y="333375"/>
              <a:ext cx="8629650" cy="619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4876800" y="3200336"/>
              <a:ext cx="3389376" cy="2890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6096000" y="6019800"/>
              <a:ext cx="838200" cy="3333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369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830E-5814-43CE-88ED-41136039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1849243"/>
            <a:ext cx="8553156" cy="47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28600" y="1843548"/>
            <a:ext cx="8676640" cy="4681077"/>
            <a:chOff x="228600" y="304800"/>
            <a:chExt cx="8676640" cy="6219825"/>
          </a:xfrm>
        </p:grpSpPr>
        <p:sp>
          <p:nvSpPr>
            <p:cNvPr id="9" name="object 3"/>
            <p:cNvSpPr/>
            <p:nvPr/>
          </p:nvSpPr>
          <p:spPr>
            <a:xfrm>
              <a:off x="228600" y="304800"/>
              <a:ext cx="86487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5181600" y="1752472"/>
              <a:ext cx="3121025" cy="2662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646277" y="4953000"/>
              <a:ext cx="7772400" cy="847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437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0" y="760553"/>
            <a:ext cx="723201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Why is </a:t>
            </a:r>
            <a:r>
              <a:rPr spc="-10" dirty="0"/>
              <a:t>Z-buffering </a:t>
            </a:r>
            <a:r>
              <a:rPr dirty="0"/>
              <a:t>so popular</a:t>
            </a:r>
            <a:r>
              <a:rPr spc="-7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787525"/>
            <a:ext cx="6195695" cy="39560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19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– 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z-buffer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now not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expensive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Diversity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primitives </a:t>
            </a:r>
            <a:r>
              <a:rPr sz="2400" dirty="0">
                <a:latin typeface="Times New Roman"/>
                <a:cs typeface="Times New Roman"/>
              </a:rPr>
              <a:t>– not just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2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Unlimited </a:t>
            </a:r>
            <a:r>
              <a:rPr sz="2400" dirty="0">
                <a:latin typeface="Times New Roman"/>
                <a:cs typeface="Times New Roman"/>
              </a:rPr>
              <a:t>scene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sort 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2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need to </a:t>
            </a:r>
            <a:r>
              <a:rPr sz="2400" spc="-10" dirty="0">
                <a:latin typeface="Times New Roman"/>
                <a:cs typeface="Times New Roman"/>
              </a:rPr>
              <a:t>calculate </a:t>
            </a:r>
            <a:r>
              <a:rPr sz="2400" spc="-5" dirty="0">
                <a:latin typeface="Times New Roman"/>
                <a:cs typeface="Times New Roman"/>
              </a:rPr>
              <a:t>object-object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intersections.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Disadvantage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4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45" dirty="0">
                <a:latin typeface="Times New Roman"/>
                <a:cs typeface="Times New Roman"/>
              </a:rPr>
              <a:t>Waste </a:t>
            </a:r>
            <a:r>
              <a:rPr sz="2400" spc="-15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drawing hidden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19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Z-precision </a:t>
            </a:r>
            <a:r>
              <a:rPr sz="2400" dirty="0">
                <a:latin typeface="Times New Roman"/>
                <a:cs typeface="Times New Roman"/>
              </a:rPr>
              <a:t>errors </a:t>
            </a:r>
            <a:r>
              <a:rPr sz="2400" spc="-5" dirty="0">
                <a:latin typeface="Times New Roman"/>
                <a:cs typeface="Times New Roman"/>
              </a:rPr>
              <a:t>(aliasing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19" y="756581"/>
            <a:ext cx="486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Z-buffer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4667"/>
            <a:ext cx="7526655" cy="23348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79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dirty="0">
                <a:latin typeface="Times New Roman"/>
                <a:cs typeface="Times New Roman"/>
              </a:rPr>
              <a:t>overhead: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O(1)</a:t>
            </a:r>
            <a:endParaRPr sz="28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70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35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resolve visibility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screen precision: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O(n)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20"/>
              </a:spcBef>
              <a:buChar char="–"/>
              <a:tabLst>
                <a:tab pos="739775" algn="l"/>
                <a:tab pos="1127760" algn="l"/>
              </a:tabLst>
            </a:pPr>
            <a:r>
              <a:rPr sz="2400" dirty="0">
                <a:latin typeface="Times New Roman"/>
                <a:cs typeface="Times New Roman"/>
              </a:rPr>
              <a:t>n:	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739140" marR="523875" lvl="1" indent="-269240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combined </a:t>
            </a:r>
            <a:r>
              <a:rPr sz="2400" spc="-5" dirty="0">
                <a:latin typeface="Times New Roman"/>
                <a:cs typeface="Times New Roman"/>
              </a:rPr>
              <a:t>with other culling </a:t>
            </a:r>
            <a:r>
              <a:rPr sz="2400" spc="-10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reduce </a:t>
            </a:r>
            <a:r>
              <a:rPr sz="2400" spc="-10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19" y="741833"/>
            <a:ext cx="486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Z-buffer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32" y="1609471"/>
            <a:ext cx="7350125" cy="10572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8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dirty="0">
                <a:latin typeface="Times New Roman"/>
                <a:cs typeface="Times New Roman"/>
              </a:rPr>
              <a:t>What about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environment shown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below?</a:t>
            </a:r>
            <a:endParaRPr sz="2800">
              <a:latin typeface="Times New Roman"/>
              <a:cs typeface="Times New Roman"/>
            </a:endParaRPr>
          </a:p>
          <a:p>
            <a:pPr marL="337820" indent="-325755">
              <a:lnSpc>
                <a:spcPct val="100000"/>
              </a:lnSpc>
              <a:spcBef>
                <a:spcPts val="7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spc="-85" dirty="0">
                <a:latin typeface="Times New Roman"/>
                <a:cs typeface="Times New Roman"/>
              </a:rPr>
              <a:t>Very </a:t>
            </a:r>
            <a:r>
              <a:rPr sz="2800" spc="-10" dirty="0">
                <a:latin typeface="Times New Roman"/>
                <a:cs typeface="Times New Roman"/>
              </a:rPr>
              <a:t>inefficient (many </a:t>
            </a:r>
            <a:r>
              <a:rPr sz="2800" dirty="0">
                <a:latin typeface="Times New Roman"/>
                <a:cs typeface="Times New Roman"/>
              </a:rPr>
              <a:t>polygons behind the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wall)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00" y="3200400"/>
            <a:ext cx="7972425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7" y="686171"/>
            <a:ext cx="83349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BSP (Binary Space </a:t>
            </a:r>
            <a:r>
              <a:rPr lang="en-US" sz="4400" spc="-5" dirty="0"/>
              <a:t>Partitioning)</a:t>
            </a:r>
            <a:r>
              <a:rPr lang="en-US" sz="4400" spc="-254" dirty="0"/>
              <a:t> </a:t>
            </a:r>
            <a:r>
              <a:rPr lang="en-US" sz="4400" spc="-25" dirty="0"/>
              <a:t>Tree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755332" y="1609471"/>
            <a:ext cx="7503159" cy="2604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8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spc="-114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better </a:t>
            </a: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dirty="0">
                <a:latin typeface="Times New Roman"/>
                <a:cs typeface="Times New Roman"/>
              </a:rPr>
              <a:t>the polygons </a:t>
            </a:r>
            <a:r>
              <a:rPr sz="2800" spc="-5" dirty="0">
                <a:latin typeface="Times New Roman"/>
                <a:cs typeface="Times New Roman"/>
              </a:rPr>
              <a:t>according </a:t>
            </a:r>
            <a:r>
              <a:rPr sz="2800" dirty="0">
                <a:latin typeface="Times New Roman"/>
                <a:cs typeface="Times New Roman"/>
              </a:rPr>
              <a:t>to the depth</a:t>
            </a:r>
            <a:endParaRPr sz="2800">
              <a:latin typeface="Times New Roman"/>
              <a:cs typeface="Times New Roman"/>
            </a:endParaRPr>
          </a:p>
          <a:p>
            <a:pPr marL="337820" indent="-325755">
              <a:lnSpc>
                <a:spcPct val="100000"/>
              </a:lnSpc>
              <a:spcBef>
                <a:spcPts val="7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dirty="0">
                <a:latin typeface="Times New Roman"/>
                <a:cs typeface="Times New Roman"/>
              </a:rPr>
              <a:t>And only draw </a:t>
            </a:r>
            <a:r>
              <a:rPr sz="2800" spc="-5" dirty="0">
                <a:latin typeface="Times New Roman"/>
                <a:cs typeface="Times New Roman"/>
              </a:rPr>
              <a:t>those </a:t>
            </a:r>
            <a:r>
              <a:rPr sz="2800" spc="-10" dirty="0">
                <a:latin typeface="Times New Roman"/>
                <a:cs typeface="Times New Roman"/>
              </a:rPr>
              <a:t>close </a:t>
            </a:r>
            <a:r>
              <a:rPr sz="2800" dirty="0">
                <a:latin typeface="Times New Roman"/>
                <a:cs typeface="Times New Roman"/>
              </a:rPr>
              <a:t>to 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viewer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Coming </a:t>
            </a:r>
            <a:r>
              <a:rPr sz="2800" dirty="0">
                <a:latin typeface="Times New Roman"/>
                <a:cs typeface="Times New Roman"/>
              </a:rPr>
              <a:t>back to the </a:t>
            </a:r>
            <a:r>
              <a:rPr sz="2800" spc="-10" dirty="0">
                <a:latin typeface="Times New Roman"/>
                <a:cs typeface="Times New Roman"/>
              </a:rPr>
              <a:t>painter’s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doing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detailed scene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dirty="0">
                <a:latin typeface="Times New Roman"/>
                <a:cs typeface="Times New Roman"/>
              </a:rPr>
              <a:t>Suitable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scene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4179315"/>
            <a:ext cx="6692773" cy="2678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" y="848423"/>
            <a:ext cx="7006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BSP (Binary Space </a:t>
            </a:r>
            <a:r>
              <a:rPr sz="3600" spc="-5" dirty="0"/>
              <a:t>Partitioning)</a:t>
            </a:r>
            <a:r>
              <a:rPr sz="3600" spc="-254" dirty="0"/>
              <a:t> </a:t>
            </a:r>
            <a:r>
              <a:rPr sz="3600" spc="-25" dirty="0"/>
              <a:t>Tree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2099945"/>
            <a:ext cx="2290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spc="-15" dirty="0">
                <a:latin typeface="Times New Roman"/>
                <a:cs typeface="Times New Roman"/>
              </a:rPr>
              <a:t>polygon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arbitrarily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587878"/>
            <a:ext cx="395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Divide </a:t>
            </a:r>
            <a:r>
              <a:rPr sz="1600" dirty="0">
                <a:latin typeface="Times New Roman"/>
                <a:cs typeface="Times New Roman"/>
              </a:rPr>
              <a:t>scene </a:t>
            </a:r>
            <a:r>
              <a:rPr sz="1600" spc="-5" dirty="0">
                <a:latin typeface="Times New Roman"/>
                <a:cs typeface="Times New Roman"/>
              </a:rPr>
              <a:t>into front (relative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normal) </a:t>
            </a:r>
            <a:r>
              <a:rPr sz="1600" dirty="0">
                <a:latin typeface="Times New Roman"/>
                <a:cs typeface="Times New Roman"/>
              </a:rPr>
              <a:t>and  back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half-spaces.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319462"/>
            <a:ext cx="31896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Split </a:t>
            </a:r>
            <a:r>
              <a:rPr sz="1600" dirty="0">
                <a:latin typeface="Times New Roman"/>
                <a:cs typeface="Times New Roman"/>
              </a:rPr>
              <a:t>any </a:t>
            </a:r>
            <a:r>
              <a:rPr sz="1600" spc="-20" dirty="0">
                <a:latin typeface="Times New Roman"/>
                <a:cs typeface="Times New Roman"/>
              </a:rPr>
              <a:t>polygon </a:t>
            </a:r>
            <a:r>
              <a:rPr sz="1600" spc="-10" dirty="0">
                <a:latin typeface="Times New Roman"/>
                <a:cs typeface="Times New Roman"/>
              </a:rPr>
              <a:t>lying </a:t>
            </a:r>
            <a:r>
              <a:rPr sz="1600" spc="-15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both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sides.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3807459"/>
            <a:ext cx="38754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polygon </a:t>
            </a:r>
            <a:r>
              <a:rPr sz="1600" spc="-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side </a:t>
            </a:r>
            <a:r>
              <a:rPr sz="1600" dirty="0">
                <a:latin typeface="Times New Roman"/>
                <a:cs typeface="Times New Roman"/>
              </a:rPr>
              <a:t>– </a:t>
            </a:r>
            <a:r>
              <a:rPr sz="1600" spc="-5" dirty="0">
                <a:latin typeface="Times New Roman"/>
                <a:cs typeface="Times New Roman"/>
              </a:rPr>
              <a:t>split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scene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again.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4539233"/>
            <a:ext cx="3722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Recursively divide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side until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node  contains </a:t>
            </a:r>
            <a:r>
              <a:rPr sz="1600" spc="-10" dirty="0">
                <a:latin typeface="Times New Roman"/>
                <a:cs typeface="Times New Roman"/>
              </a:rPr>
              <a:t>only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polygon.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5437" y="2052637"/>
            <a:ext cx="3209925" cy="3133725"/>
            <a:chOff x="5405437" y="2052637"/>
            <a:chExt cx="3209925" cy="3133725"/>
          </a:xfrm>
        </p:grpSpPr>
        <p:sp>
          <p:nvSpPr>
            <p:cNvPr id="9" name="object 9"/>
            <p:cNvSpPr/>
            <p:nvPr/>
          </p:nvSpPr>
          <p:spPr>
            <a:xfrm>
              <a:off x="5410200" y="20574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8725" y="24479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0666" y="4263644"/>
              <a:ext cx="157734" cy="232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04480" y="4398517"/>
              <a:ext cx="117475" cy="295910"/>
            </a:xfrm>
            <a:custGeom>
              <a:avLst/>
              <a:gdLst/>
              <a:ahLst/>
              <a:cxnLst/>
              <a:rect l="l" t="t" r="r" b="b"/>
              <a:pathLst>
                <a:path w="117475" h="295910">
                  <a:moveTo>
                    <a:pt x="75417" y="225618"/>
                  </a:moveTo>
                  <a:lnTo>
                    <a:pt x="45339" y="235838"/>
                  </a:lnTo>
                  <a:lnTo>
                    <a:pt x="105918" y="295655"/>
                  </a:lnTo>
                  <a:lnTo>
                    <a:pt x="113872" y="237616"/>
                  </a:lnTo>
                  <a:lnTo>
                    <a:pt x="79501" y="237616"/>
                  </a:lnTo>
                  <a:lnTo>
                    <a:pt x="75417" y="225618"/>
                  </a:lnTo>
                  <a:close/>
                </a:path>
                <a:path w="117475" h="295910">
                  <a:moveTo>
                    <a:pt x="87466" y="221524"/>
                  </a:moveTo>
                  <a:lnTo>
                    <a:pt x="75417" y="225618"/>
                  </a:lnTo>
                  <a:lnTo>
                    <a:pt x="79501" y="237616"/>
                  </a:lnTo>
                  <a:lnTo>
                    <a:pt x="91567" y="233552"/>
                  </a:lnTo>
                  <a:lnTo>
                    <a:pt x="87466" y="221524"/>
                  </a:lnTo>
                  <a:close/>
                </a:path>
                <a:path w="117475" h="295910">
                  <a:moveTo>
                    <a:pt x="117475" y="211327"/>
                  </a:moveTo>
                  <a:lnTo>
                    <a:pt x="87466" y="221524"/>
                  </a:lnTo>
                  <a:lnTo>
                    <a:pt x="91567" y="233552"/>
                  </a:lnTo>
                  <a:lnTo>
                    <a:pt x="79501" y="237616"/>
                  </a:lnTo>
                  <a:lnTo>
                    <a:pt x="113872" y="237616"/>
                  </a:lnTo>
                  <a:lnTo>
                    <a:pt x="117475" y="211327"/>
                  </a:lnTo>
                  <a:close/>
                </a:path>
                <a:path w="117475" h="295910">
                  <a:moveTo>
                    <a:pt x="11938" y="0"/>
                  </a:moveTo>
                  <a:lnTo>
                    <a:pt x="0" y="4063"/>
                  </a:lnTo>
                  <a:lnTo>
                    <a:pt x="75417" y="225618"/>
                  </a:lnTo>
                  <a:lnTo>
                    <a:pt x="87466" y="221524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8800" y="3617849"/>
              <a:ext cx="205994" cy="107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3319" y="2817876"/>
              <a:ext cx="233679" cy="311785"/>
            </a:xfrm>
            <a:custGeom>
              <a:avLst/>
              <a:gdLst/>
              <a:ahLst/>
              <a:cxnLst/>
              <a:rect l="l" t="t" r="r" b="b"/>
              <a:pathLst>
                <a:path w="233679" h="311785">
                  <a:moveTo>
                    <a:pt x="183168" y="57339"/>
                  </a:moveTo>
                  <a:lnTo>
                    <a:pt x="0" y="304164"/>
                  </a:lnTo>
                  <a:lnTo>
                    <a:pt x="10159" y="311658"/>
                  </a:lnTo>
                  <a:lnTo>
                    <a:pt x="193361" y="64909"/>
                  </a:lnTo>
                  <a:lnTo>
                    <a:pt x="183168" y="57339"/>
                  </a:lnTo>
                  <a:close/>
                </a:path>
                <a:path w="233679" h="311785">
                  <a:moveTo>
                    <a:pt x="225327" y="47116"/>
                  </a:moveTo>
                  <a:lnTo>
                    <a:pt x="190753" y="47116"/>
                  </a:lnTo>
                  <a:lnTo>
                    <a:pt x="200913" y="54737"/>
                  </a:lnTo>
                  <a:lnTo>
                    <a:pt x="193361" y="64909"/>
                  </a:lnTo>
                  <a:lnTo>
                    <a:pt x="218820" y="83820"/>
                  </a:lnTo>
                  <a:lnTo>
                    <a:pt x="225327" y="47116"/>
                  </a:lnTo>
                  <a:close/>
                </a:path>
                <a:path w="233679" h="311785">
                  <a:moveTo>
                    <a:pt x="190753" y="47116"/>
                  </a:moveTo>
                  <a:lnTo>
                    <a:pt x="183168" y="57339"/>
                  </a:lnTo>
                  <a:lnTo>
                    <a:pt x="193361" y="64909"/>
                  </a:lnTo>
                  <a:lnTo>
                    <a:pt x="200913" y="54737"/>
                  </a:lnTo>
                  <a:lnTo>
                    <a:pt x="190753" y="47116"/>
                  </a:lnTo>
                  <a:close/>
                </a:path>
                <a:path w="233679" h="311785">
                  <a:moveTo>
                    <a:pt x="233679" y="0"/>
                  </a:moveTo>
                  <a:lnTo>
                    <a:pt x="157606" y="38353"/>
                  </a:lnTo>
                  <a:lnTo>
                    <a:pt x="183168" y="57339"/>
                  </a:lnTo>
                  <a:lnTo>
                    <a:pt x="190753" y="47116"/>
                  </a:lnTo>
                  <a:lnTo>
                    <a:pt x="225327" y="47116"/>
                  </a:lnTo>
                  <a:lnTo>
                    <a:pt x="233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4785" y="2544826"/>
              <a:ext cx="105664" cy="201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2950" y="3600450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85025" y="352425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93101" y="38942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5430" y="3817873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92800" y="37957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84621" y="3719448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2851" y="291782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84545" y="2841371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93076" y="22336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85151" y="215684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30875" y="5243576"/>
            <a:ext cx="2276475" cy="215900"/>
          </a:xfrm>
          <a:custGeom>
            <a:avLst/>
            <a:gdLst/>
            <a:ahLst/>
            <a:cxnLst/>
            <a:rect l="l" t="t" r="r" b="b"/>
            <a:pathLst>
              <a:path w="2276475" h="215900">
                <a:moveTo>
                  <a:pt x="0" y="215900"/>
                </a:moveTo>
                <a:lnTo>
                  <a:pt x="2276475" y="215900"/>
                </a:lnTo>
                <a:lnTo>
                  <a:pt x="227647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09996" y="5167883"/>
            <a:ext cx="2155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View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scene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above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222282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Hidden Surface Removal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Painters Algorithm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Z- Buffer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BSP Tree</a:t>
            </a: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66" y="717600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74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Choose </a:t>
            </a:r>
            <a:r>
              <a:rPr sz="1800" b="1" dirty="0">
                <a:latin typeface="Times New Roman"/>
                <a:cs typeface="Times New Roman"/>
              </a:rPr>
              <a:t>polygon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41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Divide scene </a:t>
            </a:r>
            <a:r>
              <a:rPr sz="1800" b="1" dirty="0">
                <a:latin typeface="Times New Roman"/>
                <a:cs typeface="Times New Roman"/>
              </a:rPr>
              <a:t>into </a:t>
            </a:r>
            <a:r>
              <a:rPr sz="1800" b="1" spc="-10" dirty="0">
                <a:latin typeface="Times New Roman"/>
                <a:cs typeface="Times New Roman"/>
              </a:rPr>
              <a:t>front </a:t>
            </a:r>
            <a:r>
              <a:rPr sz="1800" b="1" spc="-5" dirty="0">
                <a:latin typeface="Times New Roman"/>
                <a:cs typeface="Times New Roman"/>
              </a:rPr>
              <a:t>(relative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  </a:t>
            </a:r>
            <a:r>
              <a:rPr sz="1800" b="1" spc="-5" dirty="0">
                <a:latin typeface="Times New Roman"/>
                <a:cs typeface="Times New Roman"/>
              </a:rPr>
              <a:t>normal) and back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73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Split </a:t>
            </a:r>
            <a:r>
              <a:rPr sz="1800" b="1" dirty="0">
                <a:latin typeface="Times New Roman"/>
                <a:cs typeface="Times New Roman"/>
              </a:rPr>
              <a:t>any polygon lying </a:t>
            </a:r>
            <a:r>
              <a:rPr sz="1800" b="1" spc="-5" dirty="0">
                <a:latin typeface="Times New Roman"/>
                <a:cs typeface="Times New Roman"/>
              </a:rPr>
              <a:t>on both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sides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783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a </a:t>
            </a:r>
            <a:r>
              <a:rPr sz="1800" spc="-15" dirty="0">
                <a:latin typeface="Times New Roman"/>
                <a:cs typeface="Times New Roman"/>
              </a:rPr>
              <a:t>polygon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each side – </a:t>
            </a:r>
            <a:r>
              <a:rPr sz="1800" spc="-5" dirty="0">
                <a:latin typeface="Times New Roman"/>
                <a:cs typeface="Times New Roman"/>
              </a:rPr>
              <a:t>split  </a:t>
            </a:r>
            <a:r>
              <a:rPr sz="1800" dirty="0">
                <a:latin typeface="Times New Roman"/>
                <a:cs typeface="Times New Roman"/>
              </a:rPr>
              <a:t>scene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Recursively divide </a:t>
            </a:r>
            <a:r>
              <a:rPr sz="1800" dirty="0">
                <a:latin typeface="Times New Roman"/>
                <a:cs typeface="Times New Roman"/>
              </a:rPr>
              <a:t>each side 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 node contains only 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07175" y="4655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24437" y="1214437"/>
            <a:ext cx="3209925" cy="3133725"/>
            <a:chOff x="5024437" y="12144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5029200" y="12192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7725" y="16097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3255" y="33649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40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78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40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402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7800" y="27797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4855" y="2097150"/>
              <a:ext cx="204470" cy="202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3785" y="17064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9300" y="1315973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176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9801" y="2784475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81876" y="2708021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12101" y="30560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4176" y="297942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11800" y="29575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03240" y="28809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11851" y="221297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03290" y="213614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12076" y="139547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04151" y="131825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92976" y="1786001"/>
            <a:ext cx="368300" cy="215900"/>
          </a:xfrm>
          <a:custGeom>
            <a:avLst/>
            <a:gdLst/>
            <a:ahLst/>
            <a:cxnLst/>
            <a:rect l="l" t="t" r="r" b="b"/>
            <a:pathLst>
              <a:path w="368300" h="215900">
                <a:moveTo>
                  <a:pt x="0" y="215900"/>
                </a:moveTo>
                <a:lnTo>
                  <a:pt x="368300" y="215900"/>
                </a:lnTo>
                <a:lnTo>
                  <a:pt x="3683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85051" y="1709165"/>
            <a:ext cx="205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81875" y="2043176"/>
            <a:ext cx="379730" cy="215900"/>
          </a:xfrm>
          <a:custGeom>
            <a:avLst/>
            <a:gdLst/>
            <a:ahLst/>
            <a:cxnLst/>
            <a:rect l="l" t="t" r="r" b="b"/>
            <a:pathLst>
              <a:path w="379729" h="215900">
                <a:moveTo>
                  <a:pt x="0" y="215900"/>
                </a:moveTo>
                <a:lnTo>
                  <a:pt x="379412" y="215900"/>
                </a:lnTo>
                <a:lnTo>
                  <a:pt x="379412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73950" y="1966340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15000" y="510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0" y="990600"/>
                </a:moveTo>
                <a:lnTo>
                  <a:pt x="685800" y="990600"/>
                </a:lnTo>
                <a:lnTo>
                  <a:pt x="685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07734" y="5295646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7734" y="5417502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2015" y="5539422"/>
            <a:ext cx="205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34200" y="5105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609600"/>
                </a:move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27316" y="5165407"/>
            <a:ext cx="114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6516" y="5288026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70676" y="4710176"/>
            <a:ext cx="1616075" cy="395605"/>
          </a:xfrm>
          <a:custGeom>
            <a:avLst/>
            <a:gdLst/>
            <a:ahLst/>
            <a:cxnLst/>
            <a:rect l="l" t="t" r="r" b="b"/>
            <a:pathLst>
              <a:path w="1616075" h="395604">
                <a:moveTo>
                  <a:pt x="307975" y="166624"/>
                </a:moveTo>
                <a:lnTo>
                  <a:pt x="0" y="395224"/>
                </a:lnTo>
              </a:path>
              <a:path w="1616075" h="395604">
                <a:moveTo>
                  <a:pt x="687324" y="166624"/>
                </a:moveTo>
                <a:lnTo>
                  <a:pt x="992124" y="395224"/>
                </a:lnTo>
              </a:path>
              <a:path w="1616075" h="395604">
                <a:moveTo>
                  <a:pt x="1060450" y="215900"/>
                </a:moveTo>
                <a:lnTo>
                  <a:pt x="1616075" y="215900"/>
                </a:lnTo>
                <a:lnTo>
                  <a:pt x="1616075" y="0"/>
                </a:lnTo>
                <a:lnTo>
                  <a:pt x="1060450" y="0"/>
                </a:lnTo>
                <a:lnTo>
                  <a:pt x="106045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10501" y="4634229"/>
            <a:ext cx="41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97576" y="4724400"/>
            <a:ext cx="565150" cy="215900"/>
          </a:xfrm>
          <a:custGeom>
            <a:avLst/>
            <a:gdLst/>
            <a:ahLst/>
            <a:cxnLst/>
            <a:rect l="l" t="t" r="r" b="b"/>
            <a:pathLst>
              <a:path w="565150" h="2159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576315" y="4648454"/>
            <a:ext cx="420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47" y="733031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</a:t>
            </a:r>
            <a:r>
              <a:rPr sz="1800" spc="-15" dirty="0">
                <a:latin typeface="Times New Roman"/>
                <a:cs typeface="Times New Roman"/>
              </a:rPr>
              <a:t>polygon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26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 </a:t>
            </a:r>
            <a:r>
              <a:rPr sz="1800" dirty="0">
                <a:latin typeface="Times New Roman"/>
                <a:cs typeface="Times New Roman"/>
              </a:rPr>
              <a:t>scene into </a:t>
            </a:r>
            <a:r>
              <a:rPr sz="1800" spc="-5" dirty="0">
                <a:latin typeface="Times New Roman"/>
                <a:cs typeface="Times New Roman"/>
              </a:rPr>
              <a:t>front (relative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normal) </a:t>
            </a:r>
            <a:r>
              <a:rPr sz="1800" dirty="0">
                <a:latin typeface="Times New Roman"/>
                <a:cs typeface="Times New Roman"/>
              </a:rPr>
              <a:t>and back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57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Split any </a:t>
            </a:r>
            <a:r>
              <a:rPr sz="1800" spc="-15" dirty="0">
                <a:latin typeface="Times New Roman"/>
                <a:cs typeface="Times New Roman"/>
              </a:rPr>
              <a:t>polygon lying </a:t>
            </a:r>
            <a:r>
              <a:rPr sz="1800" dirty="0">
                <a:latin typeface="Times New Roman"/>
                <a:cs typeface="Times New Roman"/>
              </a:rPr>
              <a:t>on 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465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Choose </a:t>
            </a:r>
            <a:r>
              <a:rPr sz="1800" b="1" dirty="0">
                <a:latin typeface="Times New Roman"/>
                <a:cs typeface="Times New Roman"/>
              </a:rPr>
              <a:t>a polygon </a:t>
            </a:r>
            <a:r>
              <a:rPr sz="1800" b="1" spc="-10" dirty="0">
                <a:latin typeface="Times New Roman"/>
                <a:cs typeface="Times New Roman"/>
              </a:rPr>
              <a:t>from </a:t>
            </a:r>
            <a:r>
              <a:rPr sz="1800" b="1" dirty="0">
                <a:latin typeface="Times New Roman"/>
                <a:cs typeface="Times New Roman"/>
              </a:rPr>
              <a:t>each </a:t>
            </a:r>
            <a:r>
              <a:rPr sz="1800" b="1" spc="-5" dirty="0">
                <a:latin typeface="Times New Roman"/>
                <a:cs typeface="Times New Roman"/>
              </a:rPr>
              <a:t>side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  </a:t>
            </a:r>
            <a:r>
              <a:rPr sz="1800" b="1" spc="-5" dirty="0">
                <a:latin typeface="Times New Roman"/>
                <a:cs typeface="Times New Roman"/>
              </a:rPr>
              <a:t>split scene </a:t>
            </a:r>
            <a:r>
              <a:rPr sz="1800" b="1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Recursively divide </a:t>
            </a:r>
            <a:r>
              <a:rPr sz="1800" dirty="0">
                <a:latin typeface="Times New Roman"/>
                <a:cs typeface="Times New Roman"/>
              </a:rPr>
              <a:t>each side 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 node contains only 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0975" y="4655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37" y="1214437"/>
            <a:ext cx="3209925" cy="3133725"/>
            <a:chOff x="4948237" y="12144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4953000" y="12192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1525" y="16097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055" y="33649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40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78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40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402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1600" y="27797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655" y="2097150"/>
              <a:ext cx="204470" cy="202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585" y="17064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1316101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049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16776" y="2855976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08851" y="27793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5901" y="30560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27976" y="297942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5600" y="29575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7040" y="28809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651" y="21416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7090" y="206476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2976" y="1395475"/>
            <a:ext cx="622300" cy="676275"/>
          </a:xfrm>
          <a:custGeom>
            <a:avLst/>
            <a:gdLst/>
            <a:ahLst/>
            <a:cxnLst/>
            <a:rect l="l" t="t" r="r" b="b"/>
            <a:pathLst>
              <a:path w="622300" h="676275">
                <a:moveTo>
                  <a:pt x="342900" y="215900"/>
                </a:moveTo>
                <a:lnTo>
                  <a:pt x="622300" y="215900"/>
                </a:lnTo>
                <a:lnTo>
                  <a:pt x="622300" y="0"/>
                </a:lnTo>
                <a:lnTo>
                  <a:pt x="342900" y="0"/>
                </a:lnTo>
                <a:lnTo>
                  <a:pt x="342900" y="215900"/>
                </a:lnTo>
                <a:close/>
              </a:path>
              <a:path w="622300" h="676275">
                <a:moveTo>
                  <a:pt x="0" y="676275"/>
                </a:moveTo>
                <a:lnTo>
                  <a:pt x="368300" y="676275"/>
                </a:lnTo>
                <a:lnTo>
                  <a:pt x="368300" y="460375"/>
                </a:lnTo>
                <a:lnTo>
                  <a:pt x="0" y="460375"/>
                </a:lnTo>
                <a:lnTo>
                  <a:pt x="0" y="676275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85051" y="1318259"/>
            <a:ext cx="4572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5675" y="2043176"/>
            <a:ext cx="379730" cy="215900"/>
          </a:xfrm>
          <a:custGeom>
            <a:avLst/>
            <a:gdLst/>
            <a:ahLst/>
            <a:cxnLst/>
            <a:rect l="l" t="t" r="r" b="b"/>
            <a:pathLst>
              <a:path w="379729" h="215900">
                <a:moveTo>
                  <a:pt x="0" y="215900"/>
                </a:moveTo>
                <a:lnTo>
                  <a:pt x="379412" y="215900"/>
                </a:lnTo>
                <a:lnTo>
                  <a:pt x="379412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97750" y="1966340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58000" y="5105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609600"/>
                </a:move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1116" y="5165407"/>
            <a:ext cx="114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00316" y="5288026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4476" y="4710176"/>
            <a:ext cx="1617980" cy="395605"/>
          </a:xfrm>
          <a:custGeom>
            <a:avLst/>
            <a:gdLst/>
            <a:ahLst/>
            <a:cxnLst/>
            <a:rect l="l" t="t" r="r" b="b"/>
            <a:pathLst>
              <a:path w="1617979" h="395604">
                <a:moveTo>
                  <a:pt x="307975" y="166624"/>
                </a:moveTo>
                <a:lnTo>
                  <a:pt x="0" y="395224"/>
                </a:lnTo>
              </a:path>
              <a:path w="1617979" h="395604">
                <a:moveTo>
                  <a:pt x="687324" y="166624"/>
                </a:moveTo>
                <a:lnTo>
                  <a:pt x="992124" y="395224"/>
                </a:lnTo>
              </a:path>
              <a:path w="1617979" h="395604">
                <a:moveTo>
                  <a:pt x="1061974" y="215900"/>
                </a:moveTo>
                <a:lnTo>
                  <a:pt x="1617599" y="215900"/>
                </a:lnTo>
                <a:lnTo>
                  <a:pt x="1617599" y="0"/>
                </a:lnTo>
                <a:lnTo>
                  <a:pt x="1061974" y="0"/>
                </a:lnTo>
                <a:lnTo>
                  <a:pt x="1061974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35825" y="4634229"/>
            <a:ext cx="41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21376" y="4724400"/>
            <a:ext cx="565150" cy="215900"/>
          </a:xfrm>
          <a:custGeom>
            <a:avLst/>
            <a:gdLst/>
            <a:ahLst/>
            <a:cxnLst/>
            <a:rect l="l" t="t" r="r" b="b"/>
            <a:pathLst>
              <a:path w="565150" h="2159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00115" y="4648454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29200" y="1676400"/>
            <a:ext cx="1581150" cy="1236980"/>
          </a:xfrm>
          <a:custGeom>
            <a:avLst/>
            <a:gdLst/>
            <a:ahLst/>
            <a:cxnLst/>
            <a:rect l="l" t="t" r="r" b="b"/>
            <a:pathLst>
              <a:path w="1581150" h="1236980">
                <a:moveTo>
                  <a:pt x="0" y="0"/>
                </a:moveTo>
                <a:lnTo>
                  <a:pt x="1581150" y="1236726"/>
                </a:lnTo>
              </a:path>
            </a:pathLst>
          </a:custGeom>
          <a:ln w="93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21121" y="5036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722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02375" y="564610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102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94401" y="5646102"/>
            <a:ext cx="21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16576" y="5257800"/>
            <a:ext cx="1208405" cy="457200"/>
          </a:xfrm>
          <a:custGeom>
            <a:avLst/>
            <a:gdLst/>
            <a:ahLst/>
            <a:cxnLst/>
            <a:rect l="l" t="t" r="r" b="b"/>
            <a:pathLst>
              <a:path w="1208404" h="457200">
                <a:moveTo>
                  <a:pt x="752475" y="152400"/>
                </a:moveTo>
                <a:lnTo>
                  <a:pt x="596900" y="457200"/>
                </a:lnTo>
              </a:path>
              <a:path w="1208404" h="457200">
                <a:moveTo>
                  <a:pt x="979424" y="152400"/>
                </a:moveTo>
                <a:lnTo>
                  <a:pt x="1208024" y="381000"/>
                </a:lnTo>
              </a:path>
              <a:path w="1208404" h="4572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95315" y="5182234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99" y="813422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</a:t>
            </a:r>
            <a:r>
              <a:rPr sz="1800" spc="-15" dirty="0">
                <a:latin typeface="Times New Roman"/>
                <a:cs typeface="Times New Roman"/>
              </a:rPr>
              <a:t>polygon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26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 </a:t>
            </a:r>
            <a:r>
              <a:rPr sz="1800" dirty="0">
                <a:latin typeface="Times New Roman"/>
                <a:cs typeface="Times New Roman"/>
              </a:rPr>
              <a:t>scene into </a:t>
            </a:r>
            <a:r>
              <a:rPr sz="1800" spc="-5" dirty="0">
                <a:latin typeface="Times New Roman"/>
                <a:cs typeface="Times New Roman"/>
              </a:rPr>
              <a:t>front (relative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normal) </a:t>
            </a:r>
            <a:r>
              <a:rPr sz="1800" dirty="0">
                <a:latin typeface="Times New Roman"/>
                <a:cs typeface="Times New Roman"/>
              </a:rPr>
              <a:t>and back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57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Split any </a:t>
            </a:r>
            <a:r>
              <a:rPr sz="1800" spc="-15" dirty="0">
                <a:latin typeface="Times New Roman"/>
                <a:cs typeface="Times New Roman"/>
              </a:rPr>
              <a:t>polygon lying </a:t>
            </a:r>
            <a:r>
              <a:rPr sz="1800" dirty="0">
                <a:latin typeface="Times New Roman"/>
                <a:cs typeface="Times New Roman"/>
              </a:rPr>
              <a:t>on 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783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a </a:t>
            </a:r>
            <a:r>
              <a:rPr sz="1800" spc="-15" dirty="0">
                <a:latin typeface="Times New Roman"/>
                <a:cs typeface="Times New Roman"/>
              </a:rPr>
              <a:t>polygon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each side – </a:t>
            </a:r>
            <a:r>
              <a:rPr sz="1800" spc="-5" dirty="0">
                <a:latin typeface="Times New Roman"/>
                <a:cs typeface="Times New Roman"/>
              </a:rPr>
              <a:t>split  </a:t>
            </a:r>
            <a:r>
              <a:rPr sz="1800" dirty="0">
                <a:latin typeface="Times New Roman"/>
                <a:cs typeface="Times New Roman"/>
              </a:rPr>
              <a:t>scene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dirty="0">
                <a:latin typeface="Times New Roman"/>
                <a:cs typeface="Times New Roman"/>
              </a:rPr>
              <a:t>Recursively </a:t>
            </a:r>
            <a:r>
              <a:rPr sz="1800" b="1" spc="-5" dirty="0">
                <a:latin typeface="Times New Roman"/>
                <a:cs typeface="Times New Roman"/>
              </a:rPr>
              <a:t>divide </a:t>
            </a:r>
            <a:r>
              <a:rPr sz="1800" b="1" dirty="0">
                <a:latin typeface="Times New Roman"/>
                <a:cs typeface="Times New Roman"/>
              </a:rPr>
              <a:t>each </a:t>
            </a:r>
            <a:r>
              <a:rPr sz="1800" b="1" spc="-5" dirty="0">
                <a:latin typeface="Times New Roman"/>
                <a:cs typeface="Times New Roman"/>
              </a:rPr>
              <a:t>side until  each node contains </a:t>
            </a:r>
            <a:r>
              <a:rPr sz="1800" b="1" dirty="0">
                <a:latin typeface="Times New Roman"/>
                <a:cs typeface="Times New Roman"/>
              </a:rPr>
              <a:t>only 1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572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0975" y="46221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37" y="1138237"/>
            <a:ext cx="3209925" cy="3133725"/>
            <a:chOff x="4948237" y="11382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4953000" y="11430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1525" y="15335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055" y="32887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28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66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28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390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1600" y="27035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655" y="2020950"/>
              <a:ext cx="204470" cy="202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585" y="16302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1239773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176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5750" y="2686050"/>
              <a:ext cx="279400" cy="336550"/>
            </a:xfrm>
            <a:custGeom>
              <a:avLst/>
              <a:gdLst/>
              <a:ahLst/>
              <a:cxnLst/>
              <a:rect l="l" t="t" r="r" b="b"/>
              <a:pathLst>
                <a:path w="279400" h="336550">
                  <a:moveTo>
                    <a:pt x="0" y="336550"/>
                  </a:moveTo>
                  <a:lnTo>
                    <a:pt x="279400" y="33655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33655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27443" y="271360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5901" y="2979801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27976" y="300735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5600" y="2881376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7040" y="2908934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651" y="2003425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7090" y="203072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46951" y="1319275"/>
            <a:ext cx="568325" cy="679450"/>
          </a:xfrm>
          <a:custGeom>
            <a:avLst/>
            <a:gdLst/>
            <a:ahLst/>
            <a:cxnLst/>
            <a:rect l="l" t="t" r="r" b="b"/>
            <a:pathLst>
              <a:path w="568325" h="679450">
                <a:moveTo>
                  <a:pt x="288925" y="336550"/>
                </a:moveTo>
                <a:lnTo>
                  <a:pt x="568325" y="336550"/>
                </a:lnTo>
                <a:lnTo>
                  <a:pt x="568325" y="0"/>
                </a:lnTo>
                <a:lnTo>
                  <a:pt x="288925" y="0"/>
                </a:lnTo>
                <a:lnTo>
                  <a:pt x="288925" y="336550"/>
                </a:lnTo>
                <a:close/>
              </a:path>
              <a:path w="568325" h="679450">
                <a:moveTo>
                  <a:pt x="0" y="679450"/>
                </a:moveTo>
                <a:lnTo>
                  <a:pt x="368300" y="679450"/>
                </a:lnTo>
                <a:lnTo>
                  <a:pt x="368300" y="342900"/>
                </a:lnTo>
                <a:lnTo>
                  <a:pt x="0" y="342900"/>
                </a:lnTo>
                <a:lnTo>
                  <a:pt x="0" y="6794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39026" y="1247358"/>
            <a:ext cx="403225" cy="7118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875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600" spc="-5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5675" y="1966976"/>
            <a:ext cx="379730" cy="336550"/>
          </a:xfrm>
          <a:custGeom>
            <a:avLst/>
            <a:gdLst/>
            <a:ahLst/>
            <a:cxnLst/>
            <a:rect l="l" t="t" r="r" b="b"/>
            <a:pathLst>
              <a:path w="379729" h="336550">
                <a:moveTo>
                  <a:pt x="0" y="336550"/>
                </a:moveTo>
                <a:lnTo>
                  <a:pt x="379412" y="336550"/>
                </a:lnTo>
                <a:lnTo>
                  <a:pt x="379412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97750" y="1994153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21376" y="4648200"/>
            <a:ext cx="1665605" cy="381000"/>
          </a:xfrm>
          <a:custGeom>
            <a:avLst/>
            <a:gdLst/>
            <a:ahLst/>
            <a:cxnLst/>
            <a:rect l="l" t="t" r="r" b="b"/>
            <a:pathLst>
              <a:path w="1665604" h="381000">
                <a:moveTo>
                  <a:pt x="981075" y="152400"/>
                </a:moveTo>
                <a:lnTo>
                  <a:pt x="673100" y="381000"/>
                </a:lnTo>
              </a:path>
              <a:path w="1665604" h="381000">
                <a:moveTo>
                  <a:pt x="1360424" y="152400"/>
                </a:moveTo>
                <a:lnTo>
                  <a:pt x="1665224" y="381000"/>
                </a:lnTo>
              </a:path>
              <a:path w="1665604" h="381000">
                <a:moveTo>
                  <a:pt x="0" y="336550"/>
                </a:moveTo>
                <a:lnTo>
                  <a:pt x="565150" y="336550"/>
                </a:lnTo>
                <a:lnTo>
                  <a:pt x="56515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6450" y="4633976"/>
            <a:ext cx="555625" cy="336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Times New Roman"/>
                <a:cs typeface="Times New Roman"/>
              </a:rPr>
              <a:t>back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0115" y="4676520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9200" y="1600200"/>
            <a:ext cx="3037205" cy="2089150"/>
          </a:xfrm>
          <a:custGeom>
            <a:avLst/>
            <a:gdLst/>
            <a:ahLst/>
            <a:cxnLst/>
            <a:rect l="l" t="t" r="r" b="b"/>
            <a:pathLst>
              <a:path w="3037204" h="2089150">
                <a:moveTo>
                  <a:pt x="0" y="0"/>
                </a:moveTo>
                <a:lnTo>
                  <a:pt x="1581150" y="1236726"/>
                </a:lnTo>
              </a:path>
              <a:path w="3037204" h="2089150">
                <a:moveTo>
                  <a:pt x="1055751" y="2089150"/>
                </a:moveTo>
                <a:lnTo>
                  <a:pt x="3036951" y="1628775"/>
                </a:lnTo>
              </a:path>
            </a:pathLst>
          </a:custGeom>
          <a:ln w="93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1200" y="4953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21121" y="50031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722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02375" y="561308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102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94401" y="5613082"/>
            <a:ext cx="21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3476" y="5334000"/>
            <a:ext cx="611505" cy="304800"/>
          </a:xfrm>
          <a:custGeom>
            <a:avLst/>
            <a:gdLst/>
            <a:ahLst/>
            <a:cxnLst/>
            <a:rect l="l" t="t" r="r" b="b"/>
            <a:pathLst>
              <a:path w="611504" h="304800">
                <a:moveTo>
                  <a:pt x="155575" y="0"/>
                </a:moveTo>
                <a:lnTo>
                  <a:pt x="0" y="304800"/>
                </a:lnTo>
              </a:path>
              <a:path w="611504" h="304800">
                <a:moveTo>
                  <a:pt x="382524" y="0"/>
                </a:moveTo>
                <a:lnTo>
                  <a:pt x="611124" y="2286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116576" y="5181600"/>
            <a:ext cx="565150" cy="336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front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866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65975" y="5689282"/>
            <a:ext cx="229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34200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64375" y="50793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62800" y="54102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56" y="677417"/>
            <a:ext cx="50971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</a:t>
            </a:r>
            <a:r>
              <a:t>BSP</a:t>
            </a:r>
            <a:r>
              <a:rPr spc="-260"/>
              <a:t> </a:t>
            </a:r>
            <a:r>
              <a:t>tree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3269" y="1701165"/>
            <a:ext cx="746315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BSP tree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traversed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yield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correct priority list </a:t>
            </a:r>
            <a:r>
              <a:rPr sz="2400" dirty="0">
                <a:latin typeface="Times New Roman"/>
                <a:cs typeface="Times New Roman"/>
              </a:rPr>
              <a:t>for  an </a:t>
            </a:r>
            <a:r>
              <a:rPr sz="2400" spc="-5" dirty="0">
                <a:latin typeface="Times New Roman"/>
                <a:cs typeface="Times New Roman"/>
              </a:rPr>
              <a:t>arbitrary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viewpoint.</a:t>
            </a:r>
            <a:endParaRPr sz="24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800"/>
              </a:spcBef>
              <a:buChar char="•"/>
              <a:tabLst>
                <a:tab pos="739140" algn="l"/>
                <a:tab pos="739775" algn="l"/>
              </a:tabLst>
            </a:pPr>
            <a:r>
              <a:rPr sz="2400" spc="-5" dirty="0">
                <a:latin typeface="Times New Roman"/>
                <a:cs typeface="Times New Roman"/>
              </a:rPr>
              <a:t>Back-to-front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5" dirty="0">
                <a:latin typeface="Times New Roman"/>
                <a:cs typeface="Times New Roman"/>
              </a:rPr>
              <a:t>painter’s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800"/>
              </a:spcBef>
              <a:buChar char="•"/>
              <a:tabLst>
                <a:tab pos="739140" algn="l"/>
                <a:tab pos="739775" algn="l"/>
              </a:tabLst>
            </a:pPr>
            <a:r>
              <a:rPr sz="2400" spc="-5" dirty="0">
                <a:latin typeface="Times New Roman"/>
                <a:cs typeface="Times New Roman"/>
              </a:rPr>
              <a:t>Front-to-back </a:t>
            </a:r>
            <a:r>
              <a:rPr sz="2400" dirty="0">
                <a:latin typeface="Times New Roman"/>
                <a:cs typeface="Times New Roman"/>
              </a:rPr>
              <a:t>: a </a:t>
            </a:r>
            <a:r>
              <a:rPr sz="2400" spc="-10" dirty="0">
                <a:latin typeface="Times New Roman"/>
                <a:cs typeface="Times New Roman"/>
              </a:rPr>
              <a:t>more efficient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784724"/>
            <a:ext cx="857408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9660" marR="5080" indent="-1077595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BSP tree</a:t>
            </a:r>
            <a:r>
              <a:rPr spc="-275" dirty="0"/>
              <a:t> </a:t>
            </a:r>
            <a:r>
              <a:rPr dirty="0"/>
              <a:t>:  Back to</a:t>
            </a:r>
            <a:r>
              <a:rPr spc="-45" dirty="0"/>
              <a:t> </a:t>
            </a:r>
            <a:r>
              <a:rPr spc="-5" dirty="0"/>
              <a:t>Front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599565"/>
            <a:ext cx="7577455" cy="40805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Start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root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polygon.</a:t>
            </a:r>
            <a:endParaRPr sz="2400">
              <a:latin typeface="Times New Roman"/>
              <a:cs typeface="Times New Roman"/>
            </a:endParaRPr>
          </a:p>
          <a:p>
            <a:pPr marL="739140" marR="366395" lvl="1" indent="-269240">
              <a:lnSpc>
                <a:spcPct val="100000"/>
              </a:lnSpc>
              <a:spcBef>
                <a:spcPts val="72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viewer is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front half-space, </a:t>
            </a:r>
            <a:r>
              <a:rPr sz="2000" spc="-10" dirty="0">
                <a:latin typeface="Times New Roman"/>
                <a:cs typeface="Times New Roman"/>
              </a:rPr>
              <a:t>draw polygons </a:t>
            </a:r>
            <a:r>
              <a:rPr sz="2000" spc="-5" dirty="0">
                <a:latin typeface="Times New Roman"/>
                <a:cs typeface="Times New Roman"/>
              </a:rPr>
              <a:t>behind </a:t>
            </a:r>
            <a:r>
              <a:rPr sz="2000" dirty="0">
                <a:latin typeface="Times New Roman"/>
                <a:cs typeface="Times New Roman"/>
              </a:rPr>
              <a:t>root </a:t>
            </a:r>
            <a:r>
              <a:rPr sz="2000" spc="-5" dirty="0">
                <a:latin typeface="Times New Roman"/>
                <a:cs typeface="Times New Roman"/>
              </a:rPr>
              <a:t>first,  </a:t>
            </a: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10" dirty="0">
                <a:latin typeface="Times New Roman"/>
                <a:cs typeface="Times New Roman"/>
              </a:rPr>
              <a:t>polygon,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polygons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front.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viewer </a:t>
            </a:r>
            <a:r>
              <a:rPr sz="2000" dirty="0">
                <a:latin typeface="Times New Roman"/>
                <a:cs typeface="Times New Roman"/>
              </a:rPr>
              <a:t>is in </a:t>
            </a:r>
            <a:r>
              <a:rPr sz="2000" spc="-5" dirty="0">
                <a:latin typeface="Times New Roman"/>
                <a:cs typeface="Times New Roman"/>
              </a:rPr>
              <a:t>back half-space, draw </a:t>
            </a:r>
            <a:r>
              <a:rPr sz="2000" spc="-15" dirty="0">
                <a:latin typeface="Times New Roman"/>
                <a:cs typeface="Times New Roman"/>
              </a:rPr>
              <a:t>polygons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front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root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first,</a:t>
            </a:r>
            <a:endParaRPr sz="20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10" dirty="0">
                <a:latin typeface="Times New Roman"/>
                <a:cs typeface="Times New Roman"/>
              </a:rPr>
              <a:t>polygon,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polygons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behind.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polygon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edge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5" dirty="0">
                <a:latin typeface="Times New Roman"/>
                <a:cs typeface="Times New Roman"/>
              </a:rPr>
              <a:t>Recursively descend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tree.</a:t>
            </a:r>
            <a:endParaRPr sz="20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78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25" dirty="0">
                <a:latin typeface="Times New Roman"/>
                <a:cs typeface="Times New Roman"/>
              </a:rPr>
              <a:t>eye </a:t>
            </a:r>
            <a:r>
              <a:rPr sz="2400" spc="-5" dirty="0">
                <a:latin typeface="Times New Roman"/>
                <a:cs typeface="Times New Roman"/>
              </a:rPr>
              <a:t>is in rear half-space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15" dirty="0">
                <a:latin typeface="Times New Roman"/>
                <a:cs typeface="Times New Roman"/>
              </a:rPr>
              <a:t>polygon </a:t>
            </a:r>
            <a:r>
              <a:rPr sz="2400" spc="-5" dirty="0">
                <a:latin typeface="Times New Roman"/>
                <a:cs typeface="Times New Roman"/>
              </a:rPr>
              <a:t>can back face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cull.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drawing </a:t>
            </a:r>
            <a:r>
              <a:rPr sz="2400" spc="-5" dirty="0">
                <a:latin typeface="Times New Roman"/>
                <a:cs typeface="Times New Roman"/>
              </a:rPr>
              <a:t>the opposite </a:t>
            </a:r>
            <a:r>
              <a:rPr sz="2400" dirty="0">
                <a:latin typeface="Times New Roman"/>
                <a:cs typeface="Times New Roman"/>
              </a:rPr>
              <a:t>side of </a:t>
            </a:r>
            <a:r>
              <a:rPr sz="2400" spc="-5" dirty="0">
                <a:latin typeface="Times New Roman"/>
                <a:cs typeface="Times New Roman"/>
              </a:rPr>
              <a:t>the viewer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5055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BSP tree</a:t>
            </a:r>
            <a:r>
              <a:rPr spc="-290" dirty="0"/>
              <a:t> </a:t>
            </a:r>
            <a:r>
              <a:rPr dirty="0"/>
              <a:t>:  </a:t>
            </a:r>
            <a:r>
              <a:rPr spc="-5" dirty="0"/>
              <a:t>Front to</a:t>
            </a:r>
            <a:r>
              <a:rPr spc="-10" dirty="0"/>
              <a:t> </a:t>
            </a:r>
            <a:r>
              <a:rPr dirty="0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03425"/>
            <a:ext cx="8054340" cy="286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38100" indent="-3251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back-to-front </a:t>
            </a:r>
            <a:r>
              <a:rPr sz="2800" dirty="0">
                <a:latin typeface="Times New Roman"/>
                <a:cs typeface="Times New Roman"/>
              </a:rPr>
              <a:t>rendering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result in a lot 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  drawing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endParaRPr sz="2800">
              <a:latin typeface="Times New Roman"/>
              <a:cs typeface="Times New Roman"/>
            </a:endParaRPr>
          </a:p>
          <a:p>
            <a:pPr marL="337820" marR="469265" indent="-3251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Front-to-back </a:t>
            </a:r>
            <a:r>
              <a:rPr sz="2800" spc="-5" dirty="0">
                <a:latin typeface="Times New Roman"/>
                <a:cs typeface="Times New Roman"/>
              </a:rPr>
              <a:t>traversal is </a:t>
            </a:r>
            <a:r>
              <a:rPr sz="2800" spc="-15" dirty="0">
                <a:latin typeface="Times New Roman"/>
                <a:cs typeface="Times New Roman"/>
              </a:rPr>
              <a:t>more efficient </a:t>
            </a:r>
            <a:r>
              <a:rPr sz="2800" dirty="0">
                <a:latin typeface="Times New Roman"/>
                <a:cs typeface="Times New Roman"/>
              </a:rPr>
              <a:t>(Chen and  Gordon,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1991)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39775" algn="l"/>
              </a:tabLst>
            </a:pPr>
            <a:r>
              <a:rPr sz="2800" spc="-5" dirty="0">
                <a:latin typeface="Times New Roman"/>
                <a:cs typeface="Times New Roman"/>
              </a:rPr>
              <a:t>Record </a:t>
            </a:r>
            <a:r>
              <a:rPr sz="2800" dirty="0">
                <a:latin typeface="Times New Roman"/>
                <a:cs typeface="Times New Roman"/>
              </a:rPr>
              <a:t>which region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been </a:t>
            </a:r>
            <a:r>
              <a:rPr sz="2800" spc="-5" dirty="0">
                <a:latin typeface="Times New Roman"/>
                <a:cs typeface="Times New Roman"/>
              </a:rPr>
              <a:t>filled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already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39775" algn="l"/>
              </a:tabLst>
            </a:pPr>
            <a:r>
              <a:rPr sz="2800" spc="-30" dirty="0">
                <a:latin typeface="Times New Roman"/>
                <a:cs typeface="Times New Roman"/>
              </a:rPr>
              <a:t>Terminate </a:t>
            </a:r>
            <a:r>
              <a:rPr sz="2800" dirty="0">
                <a:latin typeface="Times New Roman"/>
                <a:cs typeface="Times New Roman"/>
              </a:rPr>
              <a:t>when all regions of the </a:t>
            </a:r>
            <a:r>
              <a:rPr sz="2800" spc="-5" dirty="0">
                <a:latin typeface="Times New Roman"/>
                <a:cs typeface="Times New Roman"/>
              </a:rPr>
              <a:t>screen is filled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761936"/>
            <a:ext cx="2198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spc="-15" dirty="0"/>
              <a:t>m</a:t>
            </a:r>
            <a:r>
              <a:rPr dirty="0"/>
              <a:t>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407" y="1953640"/>
            <a:ext cx="64452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Times New Roman"/>
                <a:cs typeface="Times New Roman"/>
              </a:rPr>
              <a:t>Z-buffer is </a:t>
            </a:r>
            <a:r>
              <a:rPr sz="2400" dirty="0">
                <a:latin typeface="Times New Roman"/>
                <a:cs typeface="Times New Roman"/>
              </a:rPr>
              <a:t>easy to </a:t>
            </a:r>
            <a:r>
              <a:rPr sz="2400" spc="-10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on hardware and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standard technique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hidden surface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removal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need to </a:t>
            </a:r>
            <a:r>
              <a:rPr sz="2400" spc="-10" dirty="0">
                <a:latin typeface="Times New Roman"/>
                <a:cs typeface="Times New Roman"/>
              </a:rPr>
              <a:t>combine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an object-based </a:t>
            </a:r>
            <a:r>
              <a:rPr sz="2400" spc="-10" dirty="0">
                <a:latin typeface="Times New Roman"/>
                <a:cs typeface="Times New Roman"/>
              </a:rPr>
              <a:t>method  </a:t>
            </a:r>
            <a:r>
              <a:rPr sz="2400" spc="-5" dirty="0">
                <a:latin typeface="Times New Roman"/>
                <a:cs typeface="Times New Roman"/>
              </a:rPr>
              <a:t>especially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there are too </a:t>
            </a:r>
            <a:r>
              <a:rPr sz="2400" spc="-10" dirty="0">
                <a:latin typeface="Times New Roman"/>
                <a:cs typeface="Times New Roman"/>
              </a:rPr>
              <a:t>many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BSP trees, portal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culling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98" y="908037"/>
            <a:ext cx="826885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8194" y="1829334"/>
            <a:ext cx="7233284" cy="415434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894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Foley </a:t>
            </a:r>
            <a:r>
              <a:rPr sz="2500" dirty="0">
                <a:latin typeface="Times New Roman"/>
                <a:cs typeface="Times New Roman"/>
              </a:rPr>
              <a:t>et </a:t>
            </a:r>
            <a:r>
              <a:rPr sz="2500" spc="-5" dirty="0">
                <a:latin typeface="Times New Roman"/>
                <a:cs typeface="Times New Roman"/>
              </a:rPr>
              <a:t>al. </a:t>
            </a:r>
            <a:r>
              <a:rPr sz="2500" dirty="0">
                <a:latin typeface="Times New Roman"/>
                <a:cs typeface="Times New Roman"/>
              </a:rPr>
              <a:t>Chapter 15, </a:t>
            </a:r>
            <a:r>
              <a:rPr sz="2500" spc="-5" dirty="0">
                <a:latin typeface="Times New Roman"/>
                <a:cs typeface="Times New Roman"/>
              </a:rPr>
              <a:t>all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it.</a:t>
            </a:r>
            <a:endParaRPr sz="2500" dirty="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5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Introductory text, Chapter 13, all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it</a:t>
            </a:r>
            <a:endParaRPr sz="2500" dirty="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dirty="0">
                <a:latin typeface="Times New Roman"/>
                <a:cs typeface="Times New Roman"/>
              </a:rPr>
              <a:t>Or </a:t>
            </a:r>
            <a:r>
              <a:rPr sz="2500" spc="-5" dirty="0">
                <a:latin typeface="Times New Roman"/>
                <a:cs typeface="Times New Roman"/>
              </a:rPr>
              <a:t>equivalents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5" dirty="0">
                <a:latin typeface="Times New Roman"/>
                <a:cs typeface="Times New Roman"/>
              </a:rPr>
              <a:t>other </a:t>
            </a:r>
            <a:r>
              <a:rPr sz="2500" spc="-10" dirty="0">
                <a:latin typeface="Times New Roman"/>
                <a:cs typeface="Times New Roman"/>
              </a:rPr>
              <a:t>texts, </a:t>
            </a:r>
            <a:r>
              <a:rPr sz="2500" spc="-5" dirty="0">
                <a:latin typeface="Times New Roman"/>
                <a:cs typeface="Times New Roman"/>
              </a:rPr>
              <a:t>look </a:t>
            </a:r>
            <a:r>
              <a:rPr sz="2500" dirty="0">
                <a:latin typeface="Times New Roman"/>
                <a:cs typeface="Times New Roman"/>
              </a:rPr>
              <a:t>out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for:</a:t>
            </a:r>
            <a:endParaRPr sz="2500" dirty="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500" spc="-5" dirty="0">
                <a:latin typeface="Times New Roman"/>
                <a:cs typeface="Times New Roman"/>
              </a:rPr>
              <a:t>(as well as </a:t>
            </a:r>
            <a:r>
              <a:rPr sz="2500" dirty="0">
                <a:latin typeface="Times New Roman"/>
                <a:cs typeface="Times New Roman"/>
              </a:rPr>
              <a:t>the topics covered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today)</a:t>
            </a: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–"/>
              <a:tabLst>
                <a:tab pos="739775" algn="l"/>
              </a:tabLst>
            </a:pPr>
            <a:r>
              <a:rPr sz="2500" spc="-5" dirty="0">
                <a:latin typeface="Times New Roman"/>
                <a:cs typeface="Times New Roman"/>
              </a:rPr>
              <a:t>Depth sort </a:t>
            </a:r>
            <a:r>
              <a:rPr sz="2500" dirty="0">
                <a:latin typeface="Times New Roman"/>
                <a:cs typeface="Times New Roman"/>
              </a:rPr>
              <a:t>– </a:t>
            </a:r>
            <a:r>
              <a:rPr sz="2500" spc="-5" dirty="0">
                <a:latin typeface="Times New Roman"/>
                <a:cs typeface="Times New Roman"/>
              </a:rPr>
              <a:t>Newell, Newell </a:t>
            </a:r>
            <a:r>
              <a:rPr sz="2500" dirty="0">
                <a:latin typeface="Times New Roman"/>
                <a:cs typeface="Times New Roman"/>
              </a:rPr>
              <a:t>&amp; </a:t>
            </a:r>
            <a:r>
              <a:rPr sz="2500" spc="-5" dirty="0">
                <a:latin typeface="Times New Roman"/>
                <a:cs typeface="Times New Roman"/>
              </a:rPr>
              <a:t>Sancha</a:t>
            </a:r>
            <a:endParaRPr sz="2500" dirty="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500" dirty="0">
                <a:latin typeface="Times New Roman"/>
                <a:cs typeface="Times New Roman"/>
              </a:rPr>
              <a:t>Scan-line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algorithms</a:t>
            </a:r>
            <a:endParaRPr sz="25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S. </a:t>
            </a:r>
            <a:r>
              <a:rPr sz="2500" dirty="0">
                <a:latin typeface="Times New Roman"/>
                <a:cs typeface="Times New Roman"/>
              </a:rPr>
              <a:t>Chen </a:t>
            </a:r>
            <a:r>
              <a:rPr sz="2500" spc="-5" dirty="0">
                <a:latin typeface="Times New Roman"/>
                <a:cs typeface="Times New Roman"/>
              </a:rPr>
              <a:t>and D. Gordon. </a:t>
            </a:r>
            <a:r>
              <a:rPr sz="2500" dirty="0">
                <a:latin typeface="Times New Roman"/>
                <a:cs typeface="Times New Roman"/>
              </a:rPr>
              <a:t>“Front-to-Back </a:t>
            </a:r>
            <a:r>
              <a:rPr sz="2500" spc="-5" dirty="0">
                <a:latin typeface="Times New Roman"/>
                <a:cs typeface="Times New Roman"/>
              </a:rPr>
              <a:t>Display 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BSP </a:t>
            </a:r>
            <a:r>
              <a:rPr sz="2500" spc="-15" dirty="0">
                <a:latin typeface="Times New Roman"/>
                <a:cs typeface="Times New Roman"/>
              </a:rPr>
              <a:t>Trees.” </a:t>
            </a:r>
            <a:r>
              <a:rPr sz="2500" dirty="0">
                <a:latin typeface="Times New Roman"/>
                <a:cs typeface="Times New Roman"/>
              </a:rPr>
              <a:t>IEEE </a:t>
            </a:r>
            <a:r>
              <a:rPr sz="2500" spc="-10" dirty="0">
                <a:latin typeface="Times New Roman"/>
                <a:cs typeface="Times New Roman"/>
              </a:rPr>
              <a:t>Computer </a:t>
            </a:r>
            <a:r>
              <a:rPr sz="2500" spc="-5" dirty="0">
                <a:latin typeface="Times New Roman"/>
                <a:cs typeface="Times New Roman"/>
              </a:rPr>
              <a:t>Graphics </a:t>
            </a:r>
            <a:r>
              <a:rPr sz="2500" dirty="0">
                <a:latin typeface="Times New Roman"/>
                <a:cs typeface="Times New Roman"/>
              </a:rPr>
              <a:t>&amp;  </a:t>
            </a:r>
            <a:r>
              <a:rPr sz="2500" spc="-5" dirty="0">
                <a:latin typeface="Times New Roman"/>
                <a:cs typeface="Times New Roman"/>
              </a:rPr>
              <a:t>Algorithms, </a:t>
            </a:r>
            <a:r>
              <a:rPr sz="2500" dirty="0">
                <a:latin typeface="Times New Roman"/>
                <a:cs typeface="Times New Roman"/>
              </a:rPr>
              <a:t>pp 79–85. </a:t>
            </a:r>
            <a:r>
              <a:rPr sz="2500" spc="-5" dirty="0">
                <a:latin typeface="Times New Roman"/>
                <a:cs typeface="Times New Roman"/>
              </a:rPr>
              <a:t>September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1991.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60" y="661170"/>
            <a:ext cx="7146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  <a:tab pos="4867275" algn="l"/>
              </a:tabLst>
            </a:pPr>
            <a:r>
              <a:rPr dirty="0"/>
              <a:t>Why Hidden	</a:t>
            </a:r>
            <a:r>
              <a:rPr spc="-20" dirty="0"/>
              <a:t>S</a:t>
            </a:r>
            <a:r>
              <a:rPr dirty="0"/>
              <a:t>urface	Removal?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39" y="1663994"/>
            <a:ext cx="7752080" cy="21748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7820" marR="67945" indent="-325120">
              <a:lnSpc>
                <a:spcPts val="3379"/>
              </a:lnSpc>
              <a:spcBef>
                <a:spcPts val="595"/>
              </a:spcBef>
              <a:buChar char="•"/>
              <a:tabLst>
                <a:tab pos="337185" algn="l"/>
                <a:tab pos="3378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correct rendering requires correct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visibility  </a:t>
            </a:r>
            <a:r>
              <a:rPr sz="3200" spc="-5" dirty="0">
                <a:latin typeface="Times New Roman"/>
                <a:cs typeface="Times New Roman"/>
              </a:rPr>
              <a:t>calculations</a:t>
            </a:r>
            <a:endParaRPr sz="32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2960"/>
              </a:lnSpc>
              <a:spcBef>
                <a:spcPts val="819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When </a:t>
            </a:r>
            <a:r>
              <a:rPr sz="2800" spc="-5" dirty="0">
                <a:latin typeface="Times New Roman"/>
                <a:cs typeface="Times New Roman"/>
              </a:rPr>
              <a:t>multiple </a:t>
            </a:r>
            <a:r>
              <a:rPr sz="2800" dirty="0">
                <a:latin typeface="Times New Roman"/>
                <a:cs typeface="Times New Roman"/>
              </a:rPr>
              <a:t>opaque polygons cover the </a:t>
            </a:r>
            <a:r>
              <a:rPr sz="2800" spc="-15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screen space, </a:t>
            </a:r>
            <a:r>
              <a:rPr sz="2800" dirty="0">
                <a:latin typeface="Times New Roman"/>
                <a:cs typeface="Times New Roman"/>
              </a:rPr>
              <a:t>only the </a:t>
            </a:r>
            <a:r>
              <a:rPr sz="2800" spc="-5" dirty="0">
                <a:latin typeface="Times New Roman"/>
                <a:cs typeface="Times New Roman"/>
              </a:rPr>
              <a:t>closest </a:t>
            </a:r>
            <a:r>
              <a:rPr sz="2800" dirty="0">
                <a:latin typeface="Times New Roman"/>
                <a:cs typeface="Times New Roman"/>
              </a:rPr>
              <a:t>one is </a:t>
            </a:r>
            <a:r>
              <a:rPr sz="2800" spc="-5" dirty="0">
                <a:latin typeface="Times New Roman"/>
                <a:cs typeface="Times New Roman"/>
              </a:rPr>
              <a:t>visible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(remove  </a:t>
            </a:r>
            <a:r>
              <a:rPr sz="2800" dirty="0">
                <a:latin typeface="Times New Roman"/>
                <a:cs typeface="Times New Roman"/>
              </a:rPr>
              <a:t>the other hidden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surfaces)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930" y="5949632"/>
            <a:ext cx="22885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wrong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2899" y="5949632"/>
            <a:ext cx="2364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correct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331" y="3886136"/>
            <a:ext cx="2700274" cy="216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886263"/>
            <a:ext cx="2690525" cy="2160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25" y="760553"/>
            <a:ext cx="79362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Why Hidden </a:t>
            </a:r>
            <a:r>
              <a:rPr spc="-5" dirty="0"/>
              <a:t>Surface </a:t>
            </a:r>
            <a:r>
              <a:rPr dirty="0"/>
              <a:t>Removal?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005" y="2255773"/>
            <a:ext cx="7316470" cy="2668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37820" marR="77470" indent="-325120">
              <a:lnSpc>
                <a:spcPct val="94100"/>
              </a:lnSpc>
              <a:spcBef>
                <a:spcPts val="295"/>
              </a:spcBef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75" dirty="0">
                <a:latin typeface="Verdana"/>
                <a:cs typeface="Verdana"/>
              </a:rPr>
              <a:t>We </a:t>
            </a:r>
            <a:r>
              <a:rPr sz="2800" dirty="0">
                <a:latin typeface="Verdana"/>
                <a:cs typeface="Verdana"/>
              </a:rPr>
              <a:t>don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Verdana"/>
                <a:cs typeface="Verdana"/>
              </a:rPr>
              <a:t>t </a:t>
            </a:r>
            <a:r>
              <a:rPr sz="2800" spc="-5" dirty="0">
                <a:latin typeface="Verdana"/>
                <a:cs typeface="Verdana"/>
              </a:rPr>
              <a:t>want to waste computational  </a:t>
            </a:r>
            <a:r>
              <a:rPr sz="2800" dirty="0">
                <a:latin typeface="Verdana"/>
                <a:cs typeface="Verdana"/>
              </a:rPr>
              <a:t>resources rendering </a:t>
            </a:r>
            <a:r>
              <a:rPr sz="2800" spc="-5" dirty="0">
                <a:latin typeface="Verdana"/>
                <a:cs typeface="Verdana"/>
              </a:rPr>
              <a:t>primitives </a:t>
            </a:r>
            <a:r>
              <a:rPr sz="2800" dirty="0">
                <a:latin typeface="Verdana"/>
                <a:cs typeface="Verdana"/>
              </a:rPr>
              <a:t>which  don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Verdana"/>
                <a:cs typeface="Verdana"/>
              </a:rPr>
              <a:t>t </a:t>
            </a:r>
            <a:r>
              <a:rPr sz="2800" spc="-5" dirty="0">
                <a:latin typeface="Verdana"/>
                <a:cs typeface="Verdana"/>
              </a:rPr>
              <a:t>contribute to the </a:t>
            </a:r>
            <a:r>
              <a:rPr sz="2800" dirty="0">
                <a:latin typeface="Verdana"/>
                <a:cs typeface="Verdana"/>
              </a:rPr>
              <a:t>final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image</a:t>
            </a:r>
            <a:endParaRPr sz="2800">
              <a:latin typeface="Verdana"/>
              <a:cs typeface="Verdana"/>
            </a:endParaRPr>
          </a:p>
          <a:p>
            <a:pPr marL="1082040" marR="5080" lvl="1" indent="-325755">
              <a:lnSpc>
                <a:spcPts val="3160"/>
              </a:lnSpc>
              <a:spcBef>
                <a:spcPts val="935"/>
              </a:spcBef>
              <a:buFont typeface="Times New Roman"/>
              <a:buChar char="•"/>
              <a:tabLst>
                <a:tab pos="1082040" algn="l"/>
                <a:tab pos="1082675" algn="l"/>
              </a:tabLst>
            </a:pPr>
            <a:r>
              <a:rPr sz="2800" spc="-10" dirty="0">
                <a:latin typeface="Verdana"/>
                <a:cs typeface="Verdana"/>
              </a:rPr>
              <a:t>Drawing </a:t>
            </a:r>
            <a:r>
              <a:rPr sz="2800" spc="-5" dirty="0">
                <a:latin typeface="Verdana"/>
                <a:cs typeface="Verdana"/>
              </a:rPr>
              <a:t>polygonal faces </a:t>
            </a:r>
            <a:r>
              <a:rPr sz="2800" dirty="0">
                <a:latin typeface="Verdana"/>
                <a:cs typeface="Verdana"/>
              </a:rPr>
              <a:t>on </a:t>
            </a:r>
            <a:r>
              <a:rPr sz="2800" spc="-5" dirty="0">
                <a:latin typeface="Verdana"/>
                <a:cs typeface="Verdana"/>
              </a:rPr>
              <a:t>screen  consumes CPU cycles</a:t>
            </a:r>
            <a:endParaRPr sz="2800">
              <a:latin typeface="Verdana"/>
              <a:cs typeface="Verdana"/>
            </a:endParaRPr>
          </a:p>
          <a:p>
            <a:pPr marL="1082040" lvl="1" indent="-325755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1082040" algn="l"/>
                <a:tab pos="1082675" algn="l"/>
              </a:tabLst>
            </a:pPr>
            <a:r>
              <a:rPr sz="2800" spc="-5" dirty="0">
                <a:latin typeface="Verdana"/>
                <a:cs typeface="Verdana"/>
              </a:rPr>
              <a:t>e.g.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Illumination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02" y="716308"/>
            <a:ext cx="806066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206625"/>
            <a:ext cx="6856095" cy="16922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7820" marR="111125" indent="-325120">
              <a:lnSpc>
                <a:spcPts val="3020"/>
              </a:lnSpc>
              <a:spcBef>
                <a:spcPts val="48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Times New Roman"/>
                <a:cs typeface="Times New Roman"/>
              </a:rPr>
              <a:t>Draw surfaces </a:t>
            </a:r>
            <a:r>
              <a:rPr sz="2800" dirty="0">
                <a:latin typeface="Times New Roman"/>
                <a:cs typeface="Times New Roman"/>
              </a:rPr>
              <a:t>in back to </a:t>
            </a:r>
            <a:r>
              <a:rPr sz="2800" spc="-5" dirty="0">
                <a:latin typeface="Times New Roman"/>
                <a:cs typeface="Times New Roman"/>
              </a:rPr>
              <a:t>front </a:t>
            </a:r>
            <a:r>
              <a:rPr sz="2800" dirty="0">
                <a:latin typeface="Times New Roman"/>
                <a:cs typeface="Times New Roman"/>
              </a:rPr>
              <a:t>order – nearer  polygons “paint” over </a:t>
            </a:r>
            <a:r>
              <a:rPr sz="2800" spc="-5" dirty="0">
                <a:latin typeface="Times New Roman"/>
                <a:cs typeface="Times New Roman"/>
              </a:rPr>
              <a:t>farther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ones.</a:t>
            </a:r>
            <a:endParaRPr sz="280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3020"/>
              </a:lnSpc>
              <a:spcBef>
                <a:spcPts val="71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Need to </a:t>
            </a:r>
            <a:r>
              <a:rPr sz="2800" spc="-5" dirty="0">
                <a:latin typeface="Times New Roman"/>
                <a:cs typeface="Times New Roman"/>
              </a:rPr>
              <a:t>decide </a:t>
            </a:r>
            <a:r>
              <a:rPr sz="2800" dirty="0">
                <a:latin typeface="Times New Roman"/>
                <a:cs typeface="Times New Roman"/>
              </a:rPr>
              <a:t>the order to draw – </a:t>
            </a:r>
            <a:r>
              <a:rPr sz="2800" spc="-5" dirty="0">
                <a:latin typeface="Times New Roman"/>
                <a:cs typeface="Times New Roman"/>
              </a:rPr>
              <a:t>far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objects  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75" y="4219575"/>
            <a:ext cx="7562850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02" y="668091"/>
            <a:ext cx="413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0245"/>
            <a:ext cx="3633470" cy="16954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7820" marR="730885" indent="-325120">
              <a:lnSpc>
                <a:spcPts val="3040"/>
              </a:lnSpc>
              <a:spcBef>
                <a:spcPts val="46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Times New Roman"/>
                <a:cs typeface="Times New Roman"/>
              </a:rPr>
              <a:t>Key issue 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  </a:t>
            </a:r>
            <a:r>
              <a:rPr sz="2800" spc="-5" dirty="0">
                <a:latin typeface="Times New Roman"/>
                <a:cs typeface="Times New Roman"/>
              </a:rPr>
              <a:t>determination.</a:t>
            </a:r>
            <a:endParaRPr sz="28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3020"/>
              </a:lnSpc>
              <a:spcBef>
                <a:spcPts val="70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15" dirty="0">
                <a:latin typeface="Times New Roman"/>
                <a:cs typeface="Times New Roman"/>
              </a:rPr>
              <a:t>Doesn’t </a:t>
            </a:r>
            <a:r>
              <a:rPr sz="2800" dirty="0">
                <a:latin typeface="Times New Roman"/>
                <a:cs typeface="Times New Roman"/>
              </a:rPr>
              <a:t>always </a:t>
            </a:r>
            <a:r>
              <a:rPr sz="2800" spc="-5" dirty="0">
                <a:latin typeface="Times New Roman"/>
                <a:cs typeface="Times New Roman"/>
              </a:rPr>
              <a:t>work </a:t>
            </a:r>
            <a:r>
              <a:rPr sz="2800" dirty="0">
                <a:latin typeface="Times New Roman"/>
                <a:cs typeface="Times New Roman"/>
              </a:rPr>
              <a:t>–  </a:t>
            </a: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10" dirty="0">
                <a:latin typeface="Times New Roman"/>
                <a:cs typeface="Times New Roman"/>
              </a:rPr>
              <a:t>image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right.</a:t>
            </a:r>
          </a:p>
        </p:txBody>
      </p:sp>
      <p:sp>
        <p:nvSpPr>
          <p:cNvPr id="4" name="object 4"/>
          <p:cNvSpPr/>
          <p:nvPr/>
        </p:nvSpPr>
        <p:spPr>
          <a:xfrm>
            <a:off x="4884868" y="2557150"/>
            <a:ext cx="3743433" cy="3020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68" y="653342"/>
            <a:ext cx="413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0245"/>
            <a:ext cx="3555365" cy="24625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7820" marR="447040" indent="-325120">
              <a:lnSpc>
                <a:spcPts val="3040"/>
              </a:lnSpc>
              <a:spcBef>
                <a:spcPts val="46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Another situation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  does 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337820" marR="5080" indent="-325120">
              <a:lnSpc>
                <a:spcPct val="89900"/>
              </a:lnSpc>
              <a:spcBef>
                <a:spcPts val="65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In both </a:t>
            </a:r>
            <a:r>
              <a:rPr sz="2800" spc="-10" dirty="0">
                <a:latin typeface="Times New Roman"/>
                <a:cs typeface="Times New Roman"/>
              </a:rPr>
              <a:t>cases,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 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segment </a:t>
            </a:r>
            <a:r>
              <a:rPr sz="2800" dirty="0">
                <a:latin typeface="Times New Roman"/>
                <a:cs typeface="Times New Roman"/>
              </a:rPr>
              <a:t>the  triangles and </a:t>
            </a:r>
            <a:r>
              <a:rPr sz="2800" spc="-15" dirty="0">
                <a:latin typeface="Times New Roman"/>
                <a:cs typeface="Times New Roman"/>
              </a:rPr>
              <a:t>make 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2167" y="2550893"/>
            <a:ext cx="3761541" cy="3034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24" y="827034"/>
            <a:ext cx="290042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52625"/>
            <a:ext cx="6630034" cy="26352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080" indent="-457834">
              <a:lnSpc>
                <a:spcPts val="2960"/>
              </a:lnSpc>
              <a:spcBef>
                <a:spcPts val="53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An image-based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dirty="0">
                <a:latin typeface="Times New Roman"/>
                <a:cs typeface="Times New Roman"/>
              </a:rPr>
              <a:t>applied during the  </a:t>
            </a:r>
            <a:r>
              <a:rPr sz="2800" spc="-5" dirty="0">
                <a:latin typeface="Times New Roman"/>
                <a:cs typeface="Times New Roman"/>
              </a:rPr>
              <a:t>rasterization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</a:t>
            </a:r>
            <a:endParaRPr sz="2800" dirty="0">
              <a:latin typeface="Times New Roman"/>
              <a:cs typeface="Times New Roman"/>
            </a:endParaRPr>
          </a:p>
          <a:p>
            <a:pPr marL="469900" marR="149860" indent="-457834">
              <a:lnSpc>
                <a:spcPts val="2960"/>
              </a:lnSpc>
              <a:spcBef>
                <a:spcPts val="8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 standard </a:t>
            </a:r>
            <a:r>
              <a:rPr sz="2800" dirty="0">
                <a:latin typeface="Times New Roman"/>
                <a:cs typeface="Times New Roman"/>
              </a:rPr>
              <a:t>approach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most  </a:t>
            </a:r>
            <a:r>
              <a:rPr sz="2800" dirty="0">
                <a:latin typeface="Times New Roman"/>
                <a:cs typeface="Times New Roman"/>
              </a:rPr>
              <a:t>graphics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libraries</a:t>
            </a:r>
          </a:p>
          <a:p>
            <a:pPr marL="469900" indent="-457834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Easy </a:t>
            </a:r>
            <a:r>
              <a:rPr sz="2800" dirty="0">
                <a:latin typeface="Times New Roman"/>
                <a:cs typeface="Times New Roman"/>
              </a:rPr>
              <a:t>to be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hardware</a:t>
            </a:r>
          </a:p>
          <a:p>
            <a:pPr marL="469900" indent="-457834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spc="-30" dirty="0">
                <a:latin typeface="Times New Roman"/>
                <a:cs typeface="Times New Roman"/>
              </a:rPr>
              <a:t>Wolfgang </a:t>
            </a:r>
            <a:r>
              <a:rPr sz="2800" spc="-5" dirty="0">
                <a:latin typeface="Times New Roman"/>
                <a:cs typeface="Times New Roman"/>
              </a:rPr>
              <a:t>Straßer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1974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01933"/>
            <a:ext cx="7487920" cy="39154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800" spc="-10" dirty="0">
                <a:latin typeface="Times New Roman"/>
                <a:cs typeface="Times New Roman"/>
              </a:rPr>
              <a:t>Basic Z-buffer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idea:</a:t>
            </a: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every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polygon</a:t>
            </a:r>
          </a:p>
          <a:p>
            <a:pPr marL="756920" marR="1198880" indent="-287020" algn="just">
              <a:lnSpc>
                <a:spcPct val="88100"/>
              </a:lnSpc>
              <a:spcBef>
                <a:spcPts val="800"/>
              </a:spcBef>
              <a:buChar char="•"/>
              <a:tabLst>
                <a:tab pos="75755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every pixel in the polygon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interior,  </a:t>
            </a:r>
            <a:r>
              <a:rPr sz="2800" spc="-5" dirty="0">
                <a:latin typeface="Times New Roman"/>
                <a:cs typeface="Times New Roman"/>
              </a:rPr>
              <a:t>calculate </a:t>
            </a:r>
            <a:r>
              <a:rPr sz="2800" dirty="0">
                <a:latin typeface="Times New Roman"/>
                <a:cs typeface="Times New Roman"/>
              </a:rPr>
              <a:t>its corresponding z </a:t>
            </a:r>
            <a:r>
              <a:rPr sz="2800" spc="-5" dirty="0">
                <a:latin typeface="Times New Roman"/>
                <a:cs typeface="Times New Roman"/>
              </a:rPr>
              <a:t>value </a:t>
            </a:r>
            <a:r>
              <a:rPr sz="2800" dirty="0">
                <a:latin typeface="Times New Roman"/>
                <a:cs typeface="Times New Roman"/>
              </a:rPr>
              <a:t>(by  interpolation)</a:t>
            </a:r>
          </a:p>
          <a:p>
            <a:pPr marL="756920" marR="5080" indent="-287020" algn="just">
              <a:lnSpc>
                <a:spcPts val="2960"/>
              </a:lnSpc>
              <a:spcBef>
                <a:spcPts val="815"/>
              </a:spcBef>
              <a:buChar char="•"/>
              <a:tabLst>
                <a:tab pos="7575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Compare </a:t>
            </a:r>
            <a:r>
              <a:rPr sz="2800" dirty="0">
                <a:latin typeface="Times New Roman"/>
                <a:cs typeface="Times New Roman"/>
              </a:rPr>
              <a:t>the depth value with the </a:t>
            </a:r>
            <a:r>
              <a:rPr sz="2800" spc="-5" dirty="0">
                <a:latin typeface="Times New Roman"/>
                <a:cs typeface="Times New Roman"/>
              </a:rPr>
              <a:t>closest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 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dirty="0">
                <a:latin typeface="Times New Roman"/>
                <a:cs typeface="Times New Roman"/>
              </a:rPr>
              <a:t>polygon </a:t>
            </a:r>
            <a:r>
              <a:rPr sz="2800" spc="-10" dirty="0">
                <a:latin typeface="Times New Roman"/>
                <a:cs typeface="Times New Roman"/>
              </a:rPr>
              <a:t>(largest </a:t>
            </a:r>
            <a:r>
              <a:rPr sz="2800" dirty="0">
                <a:latin typeface="Times New Roman"/>
                <a:cs typeface="Times New Roman"/>
              </a:rPr>
              <a:t>z)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far</a:t>
            </a:r>
            <a:endParaRPr sz="2800" dirty="0">
              <a:latin typeface="Times New Roman"/>
              <a:cs typeface="Times New Roman"/>
            </a:endParaRPr>
          </a:p>
          <a:p>
            <a:pPr marL="756920" marR="137795" indent="-287020" algn="just">
              <a:lnSpc>
                <a:spcPts val="2960"/>
              </a:lnSpc>
              <a:spcBef>
                <a:spcPts val="800"/>
              </a:spcBef>
              <a:buChar char="•"/>
              <a:tabLst>
                <a:tab pos="757555" algn="l"/>
              </a:tabLst>
            </a:pPr>
            <a:r>
              <a:rPr sz="2800" dirty="0">
                <a:latin typeface="Times New Roman"/>
                <a:cs typeface="Times New Roman"/>
              </a:rPr>
              <a:t>Paint the pixel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color of the polygon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  it </a:t>
            </a:r>
            <a:r>
              <a:rPr sz="2800" spc="-5" dirty="0">
                <a:latin typeface="Times New Roman"/>
                <a:cs typeface="Times New Roman"/>
              </a:rPr>
              <a:t>is closer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DD8B258A5645BB0011001058555F" ma:contentTypeVersion="9" ma:contentTypeDescription="Create a new document." ma:contentTypeScope="" ma:versionID="985155a5de9e27284a0337db17fc8de6">
  <xsd:schema xmlns:xsd="http://www.w3.org/2001/XMLSchema" xmlns:xs="http://www.w3.org/2001/XMLSchema" xmlns:p="http://schemas.microsoft.com/office/2006/metadata/properties" xmlns:ns2="6f8ec43e-3658-4e65-9dd0-0e9c5e86af70" targetNamespace="http://schemas.microsoft.com/office/2006/metadata/properties" ma:root="true" ma:fieldsID="d4f88c1abba4819c8ae05b86ba6a0ca9" ns2:_="">
    <xsd:import namespace="6f8ec43e-3658-4e65-9dd0-0e9c5e86af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43e-3658-4e65-9dd0-0e9c5e86af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47422-4ABF-4F29-9723-3CBF70B2652A}"/>
</file>

<file path=customXml/itemProps2.xml><?xml version="1.0" encoding="utf-8"?>
<ds:datastoreItem xmlns:ds="http://schemas.openxmlformats.org/officeDocument/2006/customXml" ds:itemID="{C3208E61-C16F-43B0-9013-5C9BE8973DCA}"/>
</file>

<file path=customXml/itemProps3.xml><?xml version="1.0" encoding="utf-8"?>
<ds:datastoreItem xmlns:ds="http://schemas.openxmlformats.org/officeDocument/2006/customXml" ds:itemID="{ECC3CABD-D367-4428-989A-D2F581AF91C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457</TotalTime>
  <Words>1040</Words>
  <Application>Microsoft Office PowerPoint</Application>
  <PresentationFormat>On-screen Show (4:3)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Verdana</vt:lpstr>
      <vt:lpstr>Wingdings</vt:lpstr>
      <vt:lpstr>Spectrum</vt:lpstr>
      <vt:lpstr>Hidden Surface Removal</vt:lpstr>
      <vt:lpstr>Lecture Outline</vt:lpstr>
      <vt:lpstr>Why Hidden Surface Removal?</vt:lpstr>
      <vt:lpstr>Why Hidden Surface Removal? (2)</vt:lpstr>
      <vt:lpstr>Painters algorithm</vt:lpstr>
      <vt:lpstr>Painters algorithm</vt:lpstr>
      <vt:lpstr>Painters algorithm</vt:lpstr>
      <vt:lpstr>Z-buffer</vt:lpstr>
      <vt:lpstr>Z-buffer</vt:lpstr>
      <vt:lpstr>Z-buffer</vt:lpstr>
      <vt:lpstr>Z-buffer</vt:lpstr>
      <vt:lpstr>Z-buffer</vt:lpstr>
      <vt:lpstr>Z-buffer</vt:lpstr>
      <vt:lpstr>Z-buffer</vt:lpstr>
      <vt:lpstr>Why is Z-buffering so popular ?</vt:lpstr>
      <vt:lpstr>Z-buffer performance</vt:lpstr>
      <vt:lpstr>Z-buffer performance</vt:lpstr>
      <vt:lpstr>BSP (Binary Space Partitioning) Tree</vt:lpstr>
      <vt:lpstr>BSP (Binary Space Partitioning) Tree</vt:lpstr>
      <vt:lpstr>BSP Tree</vt:lpstr>
      <vt:lpstr>BSP Tree</vt:lpstr>
      <vt:lpstr>BSP Tree</vt:lpstr>
      <vt:lpstr>Displaying a BSP tree</vt:lpstr>
      <vt:lpstr>Displaying a BSP tree :  Back to Front</vt:lpstr>
      <vt:lpstr>Displaying a BSP tree :  Front to Back</vt:lpstr>
      <vt:lpstr>Summary</vt:lpstr>
      <vt:lpstr>References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35</cp:revision>
  <dcterms:created xsi:type="dcterms:W3CDTF">2018-12-10T17:20:29Z</dcterms:created>
  <dcterms:modified xsi:type="dcterms:W3CDTF">2021-08-01T01:14:58Z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0x0101008B72DD8B258A5645BB0011001058555F</vt:lpwstr>
  </property>
</Properties>
</file>