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6.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7" r:id="rId3"/>
    <p:sldId id="266" r:id="rId4"/>
    <p:sldId id="306" r:id="rId5"/>
    <p:sldId id="307" r:id="rId6"/>
    <p:sldId id="308" r:id="rId7"/>
    <p:sldId id="309" r:id="rId8"/>
    <p:sldId id="267" r:id="rId9"/>
    <p:sldId id="272" r:id="rId10"/>
    <p:sldId id="273" r:id="rId11"/>
    <p:sldId id="274" r:id="rId12"/>
    <p:sldId id="275" r:id="rId13"/>
    <p:sldId id="304"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305"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264" r:id="rId44"/>
    <p:sldId id="26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55"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03090-89A4-4199-8EFE-9403222613FA}" type="datetimeFigureOut">
              <a:rPr lang="en-US" smtClean="0"/>
              <a:t>2/1/2021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EFCB41-13D7-42E8-A759-AC72FC170A9D}" type="slidenum">
              <a:rPr lang="en-US" smtClean="0"/>
              <a:t>‹#›</a:t>
            </a:fld>
            <a:endParaRPr lang="en-US"/>
          </a:p>
        </p:txBody>
      </p:sp>
    </p:spTree>
    <p:extLst>
      <p:ext uri="{BB962C8B-B14F-4D97-AF65-F5344CB8AC3E}">
        <p14:creationId xmlns:p14="http://schemas.microsoft.com/office/powerpoint/2010/main" val="387766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14</a:t>
            </a:fld>
            <a:endParaRPr lang="en-US"/>
          </a:p>
        </p:txBody>
      </p:sp>
    </p:spTree>
    <p:extLst>
      <p:ext uri="{BB962C8B-B14F-4D97-AF65-F5344CB8AC3E}">
        <p14:creationId xmlns:p14="http://schemas.microsoft.com/office/powerpoint/2010/main" val="262475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23</a:t>
            </a:fld>
            <a:endParaRPr lang="en-US"/>
          </a:p>
        </p:txBody>
      </p:sp>
    </p:spTree>
    <p:extLst>
      <p:ext uri="{BB962C8B-B14F-4D97-AF65-F5344CB8AC3E}">
        <p14:creationId xmlns:p14="http://schemas.microsoft.com/office/powerpoint/2010/main" val="1853900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24</a:t>
            </a:fld>
            <a:endParaRPr lang="en-US"/>
          </a:p>
        </p:txBody>
      </p:sp>
    </p:spTree>
    <p:extLst>
      <p:ext uri="{BB962C8B-B14F-4D97-AF65-F5344CB8AC3E}">
        <p14:creationId xmlns:p14="http://schemas.microsoft.com/office/powerpoint/2010/main" val="1881691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25</a:t>
            </a:fld>
            <a:endParaRPr lang="en-US"/>
          </a:p>
        </p:txBody>
      </p:sp>
    </p:spTree>
    <p:extLst>
      <p:ext uri="{BB962C8B-B14F-4D97-AF65-F5344CB8AC3E}">
        <p14:creationId xmlns:p14="http://schemas.microsoft.com/office/powerpoint/2010/main" val="2643940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26</a:t>
            </a:fld>
            <a:endParaRPr lang="en-US"/>
          </a:p>
        </p:txBody>
      </p:sp>
    </p:spTree>
    <p:extLst>
      <p:ext uri="{BB962C8B-B14F-4D97-AF65-F5344CB8AC3E}">
        <p14:creationId xmlns:p14="http://schemas.microsoft.com/office/powerpoint/2010/main" val="3224071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27</a:t>
            </a:fld>
            <a:endParaRPr lang="en-US"/>
          </a:p>
        </p:txBody>
      </p:sp>
    </p:spTree>
    <p:extLst>
      <p:ext uri="{BB962C8B-B14F-4D97-AF65-F5344CB8AC3E}">
        <p14:creationId xmlns:p14="http://schemas.microsoft.com/office/powerpoint/2010/main" val="1855541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28</a:t>
            </a:fld>
            <a:endParaRPr lang="en-US"/>
          </a:p>
        </p:txBody>
      </p:sp>
    </p:spTree>
    <p:extLst>
      <p:ext uri="{BB962C8B-B14F-4D97-AF65-F5344CB8AC3E}">
        <p14:creationId xmlns:p14="http://schemas.microsoft.com/office/powerpoint/2010/main" val="1073790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29</a:t>
            </a:fld>
            <a:endParaRPr lang="en-US"/>
          </a:p>
        </p:txBody>
      </p:sp>
    </p:spTree>
    <p:extLst>
      <p:ext uri="{BB962C8B-B14F-4D97-AF65-F5344CB8AC3E}">
        <p14:creationId xmlns:p14="http://schemas.microsoft.com/office/powerpoint/2010/main" val="1121415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30</a:t>
            </a:fld>
            <a:endParaRPr lang="en-US"/>
          </a:p>
        </p:txBody>
      </p:sp>
    </p:spTree>
    <p:extLst>
      <p:ext uri="{BB962C8B-B14F-4D97-AF65-F5344CB8AC3E}">
        <p14:creationId xmlns:p14="http://schemas.microsoft.com/office/powerpoint/2010/main" val="708415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31</a:t>
            </a:fld>
            <a:endParaRPr lang="en-US"/>
          </a:p>
        </p:txBody>
      </p:sp>
    </p:spTree>
    <p:extLst>
      <p:ext uri="{BB962C8B-B14F-4D97-AF65-F5344CB8AC3E}">
        <p14:creationId xmlns:p14="http://schemas.microsoft.com/office/powerpoint/2010/main" val="840919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32</a:t>
            </a:fld>
            <a:endParaRPr lang="en-US"/>
          </a:p>
        </p:txBody>
      </p:sp>
    </p:spTree>
    <p:extLst>
      <p:ext uri="{BB962C8B-B14F-4D97-AF65-F5344CB8AC3E}">
        <p14:creationId xmlns:p14="http://schemas.microsoft.com/office/powerpoint/2010/main" val="3708419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15</a:t>
            </a:fld>
            <a:endParaRPr lang="en-US"/>
          </a:p>
        </p:txBody>
      </p:sp>
    </p:spTree>
    <p:extLst>
      <p:ext uri="{BB962C8B-B14F-4D97-AF65-F5344CB8AC3E}">
        <p14:creationId xmlns:p14="http://schemas.microsoft.com/office/powerpoint/2010/main" val="3379330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33</a:t>
            </a:fld>
            <a:endParaRPr lang="en-US"/>
          </a:p>
        </p:txBody>
      </p:sp>
    </p:spTree>
    <p:extLst>
      <p:ext uri="{BB962C8B-B14F-4D97-AF65-F5344CB8AC3E}">
        <p14:creationId xmlns:p14="http://schemas.microsoft.com/office/powerpoint/2010/main" val="602354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34</a:t>
            </a:fld>
            <a:endParaRPr lang="en-US"/>
          </a:p>
        </p:txBody>
      </p:sp>
    </p:spTree>
    <p:extLst>
      <p:ext uri="{BB962C8B-B14F-4D97-AF65-F5344CB8AC3E}">
        <p14:creationId xmlns:p14="http://schemas.microsoft.com/office/powerpoint/2010/main" val="502377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35</a:t>
            </a:fld>
            <a:endParaRPr lang="en-US"/>
          </a:p>
        </p:txBody>
      </p:sp>
    </p:spTree>
    <p:extLst>
      <p:ext uri="{BB962C8B-B14F-4D97-AF65-F5344CB8AC3E}">
        <p14:creationId xmlns:p14="http://schemas.microsoft.com/office/powerpoint/2010/main" val="1806095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36</a:t>
            </a:fld>
            <a:endParaRPr lang="en-US"/>
          </a:p>
        </p:txBody>
      </p:sp>
    </p:spTree>
    <p:extLst>
      <p:ext uri="{BB962C8B-B14F-4D97-AF65-F5344CB8AC3E}">
        <p14:creationId xmlns:p14="http://schemas.microsoft.com/office/powerpoint/2010/main" val="3059879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37</a:t>
            </a:fld>
            <a:endParaRPr lang="en-US"/>
          </a:p>
        </p:txBody>
      </p:sp>
    </p:spTree>
    <p:extLst>
      <p:ext uri="{BB962C8B-B14F-4D97-AF65-F5344CB8AC3E}">
        <p14:creationId xmlns:p14="http://schemas.microsoft.com/office/powerpoint/2010/main" val="1754904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38</a:t>
            </a:fld>
            <a:endParaRPr lang="en-US"/>
          </a:p>
        </p:txBody>
      </p:sp>
    </p:spTree>
    <p:extLst>
      <p:ext uri="{BB962C8B-B14F-4D97-AF65-F5344CB8AC3E}">
        <p14:creationId xmlns:p14="http://schemas.microsoft.com/office/powerpoint/2010/main" val="1417733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39</a:t>
            </a:fld>
            <a:endParaRPr lang="en-US"/>
          </a:p>
        </p:txBody>
      </p:sp>
    </p:spTree>
    <p:extLst>
      <p:ext uri="{BB962C8B-B14F-4D97-AF65-F5344CB8AC3E}">
        <p14:creationId xmlns:p14="http://schemas.microsoft.com/office/powerpoint/2010/main" val="879076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40</a:t>
            </a:fld>
            <a:endParaRPr lang="en-US"/>
          </a:p>
        </p:txBody>
      </p:sp>
    </p:spTree>
    <p:extLst>
      <p:ext uri="{BB962C8B-B14F-4D97-AF65-F5344CB8AC3E}">
        <p14:creationId xmlns:p14="http://schemas.microsoft.com/office/powerpoint/2010/main" val="2535401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41</a:t>
            </a:fld>
            <a:endParaRPr lang="en-US"/>
          </a:p>
        </p:txBody>
      </p:sp>
    </p:spTree>
    <p:extLst>
      <p:ext uri="{BB962C8B-B14F-4D97-AF65-F5344CB8AC3E}">
        <p14:creationId xmlns:p14="http://schemas.microsoft.com/office/powerpoint/2010/main" val="510512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42</a:t>
            </a:fld>
            <a:endParaRPr lang="en-US"/>
          </a:p>
        </p:txBody>
      </p:sp>
    </p:spTree>
    <p:extLst>
      <p:ext uri="{BB962C8B-B14F-4D97-AF65-F5344CB8AC3E}">
        <p14:creationId xmlns:p14="http://schemas.microsoft.com/office/powerpoint/2010/main" val="1635786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16</a:t>
            </a:fld>
            <a:endParaRPr lang="en-US"/>
          </a:p>
        </p:txBody>
      </p:sp>
    </p:spTree>
    <p:extLst>
      <p:ext uri="{BB962C8B-B14F-4D97-AF65-F5344CB8AC3E}">
        <p14:creationId xmlns:p14="http://schemas.microsoft.com/office/powerpoint/2010/main" val="623081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17</a:t>
            </a:fld>
            <a:endParaRPr lang="en-US"/>
          </a:p>
        </p:txBody>
      </p:sp>
    </p:spTree>
    <p:extLst>
      <p:ext uri="{BB962C8B-B14F-4D97-AF65-F5344CB8AC3E}">
        <p14:creationId xmlns:p14="http://schemas.microsoft.com/office/powerpoint/2010/main" val="3356414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18</a:t>
            </a:fld>
            <a:endParaRPr lang="en-US"/>
          </a:p>
        </p:txBody>
      </p:sp>
    </p:spTree>
    <p:extLst>
      <p:ext uri="{BB962C8B-B14F-4D97-AF65-F5344CB8AC3E}">
        <p14:creationId xmlns:p14="http://schemas.microsoft.com/office/powerpoint/2010/main" val="2941029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19</a:t>
            </a:fld>
            <a:endParaRPr lang="en-US"/>
          </a:p>
        </p:txBody>
      </p:sp>
    </p:spTree>
    <p:extLst>
      <p:ext uri="{BB962C8B-B14F-4D97-AF65-F5344CB8AC3E}">
        <p14:creationId xmlns:p14="http://schemas.microsoft.com/office/powerpoint/2010/main" val="1741708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20</a:t>
            </a:fld>
            <a:endParaRPr lang="en-US"/>
          </a:p>
        </p:txBody>
      </p:sp>
    </p:spTree>
    <p:extLst>
      <p:ext uri="{BB962C8B-B14F-4D97-AF65-F5344CB8AC3E}">
        <p14:creationId xmlns:p14="http://schemas.microsoft.com/office/powerpoint/2010/main" val="735751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21</a:t>
            </a:fld>
            <a:endParaRPr lang="en-US"/>
          </a:p>
        </p:txBody>
      </p:sp>
    </p:spTree>
    <p:extLst>
      <p:ext uri="{BB962C8B-B14F-4D97-AF65-F5344CB8AC3E}">
        <p14:creationId xmlns:p14="http://schemas.microsoft.com/office/powerpoint/2010/main" val="614539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22</a:t>
            </a:fld>
            <a:endParaRPr lang="en-US"/>
          </a:p>
        </p:txBody>
      </p:sp>
    </p:spTree>
    <p:extLst>
      <p:ext uri="{BB962C8B-B14F-4D97-AF65-F5344CB8AC3E}">
        <p14:creationId xmlns:p14="http://schemas.microsoft.com/office/powerpoint/2010/main" val="2972437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2/1/2021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2/1/2021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colormine.org/convert/rgb-to-cmy"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6.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8" Type="http://schemas.openxmlformats.org/officeDocument/2006/relationships/hyperlink" Target="https://www.slideshare.net/mustafasalam167/color-model-29181025" TargetMode="External"/><Relationship Id="rId3" Type="http://schemas.openxmlformats.org/officeDocument/2006/relationships/hyperlink" Target="http://www.howstuffworks.com/" TargetMode="External"/><Relationship Id="rId7" Type="http://schemas.openxmlformats.org/officeDocument/2006/relationships/hyperlink" Target="https://www.chegg.com/" TargetMode="External"/><Relationship Id="rId2" Type="http://schemas.openxmlformats.org/officeDocument/2006/relationships/hyperlink" Target="http://colormine.org/convert/rgb-to-cmy" TargetMode="External"/><Relationship Id="rId1" Type="http://schemas.openxmlformats.org/officeDocument/2006/relationships/slideLayout" Target="../slideLayouts/slideLayout9.xml"/><Relationship Id="rId6" Type="http://schemas.openxmlformats.org/officeDocument/2006/relationships/hyperlink" Target="http://mocoloco.com/fresh2/upload/2011/12/halftone_calendar_by_casey_klebba/halftone_calendar_casey_klebba_3b-thumb-468x468-35319.jpg" TargetMode="External"/><Relationship Id="rId5" Type="http://schemas.openxmlformats.org/officeDocument/2006/relationships/hyperlink" Target="http://www.picturetopeople.org/image_effects/photo-halftone/examples/photo-to-halftone-convertion-2.gif" TargetMode="External"/><Relationship Id="rId10" Type="http://schemas.openxmlformats.org/officeDocument/2006/relationships/hyperlink" Target="https://slideplayer.com/slide/5143930/" TargetMode="External"/><Relationship Id="rId4" Type="http://schemas.openxmlformats.org/officeDocument/2006/relationships/hyperlink" Target="http://www.wikipedia.com/" TargetMode="External"/><Relationship Id="rId9" Type="http://schemas.openxmlformats.org/officeDocument/2006/relationships/hyperlink" Target="https://www.printcnx.com/resources-and-support/addiational-resources/raster-images-vs-vector-graphic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Image Representation</a:t>
            </a:r>
          </a:p>
        </p:txBody>
      </p:sp>
      <p:sp>
        <p:nvSpPr>
          <p:cNvPr id="3" name="Subtitle 2"/>
          <p:cNvSpPr>
            <a:spLocks noGrp="1"/>
          </p:cNvSpPr>
          <p:nvPr>
            <p:ph type="subTitle" idx="1"/>
          </p:nvPr>
        </p:nvSpPr>
        <p:spPr>
          <a:xfrm>
            <a:off x="476205" y="1532427"/>
            <a:ext cx="2789509" cy="484632"/>
          </a:xfrm>
        </p:spPr>
        <p:txBody>
          <a:bodyPr/>
          <a:lstStyle/>
          <a:p>
            <a:r>
              <a:rPr lang="en-US" dirty="0"/>
              <a:t>Course Code: CSC 3224</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99102204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03</a:t>
                      </a:r>
                    </a:p>
                  </a:txBody>
                  <a:tcPr/>
                </a:tc>
                <a:tc>
                  <a:txBody>
                    <a:bodyPr/>
                    <a:lstStyle/>
                    <a:p>
                      <a:r>
                        <a:rPr lang="en-US" dirty="0"/>
                        <a:t>Week No:</a:t>
                      </a:r>
                    </a:p>
                  </a:txBody>
                  <a:tcPr/>
                </a:tc>
                <a:tc>
                  <a:txBody>
                    <a:bodyPr/>
                    <a:lstStyle/>
                    <a:p>
                      <a:r>
                        <a:rPr lang="en-US" dirty="0"/>
                        <a:t>2</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Siyamul Islam</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Graphics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Vector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1569660"/>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 Unlike pixel-based raster images, vector graphics are based on mathematical formulas that define geometric primitives such as polygons, lines, curves, circles and rectangles</a:t>
            </a:r>
          </a:p>
        </p:txBody>
      </p:sp>
    </p:spTree>
    <p:extLst>
      <p:ext uri="{BB962C8B-B14F-4D97-AF65-F5344CB8AC3E}">
        <p14:creationId xmlns:p14="http://schemas.microsoft.com/office/powerpoint/2010/main" val="2733598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 of Vector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2677656"/>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Because vector graphics are composed of true geometric primitives, they are best used to represent more structured images, like line art graphics with flat, uniform colors. </a:t>
            </a:r>
          </a:p>
          <a:p>
            <a:pPr marL="342900" indent="-342900">
              <a:buFont typeface="Wingdings" panose="05000000000000000000" pitchFamily="2" charset="2"/>
              <a:buChar char="q"/>
            </a:pPr>
            <a:r>
              <a:rPr lang="en-US" sz="2400" dirty="0"/>
              <a:t>Most created images meet these specifications, including logos, letterhead, and fonts.</a:t>
            </a:r>
          </a:p>
          <a:p>
            <a:endParaRPr lang="en-US" sz="2400" dirty="0"/>
          </a:p>
        </p:txBody>
      </p:sp>
    </p:spTree>
    <p:extLst>
      <p:ext uri="{BB962C8B-B14F-4D97-AF65-F5344CB8AC3E}">
        <p14:creationId xmlns:p14="http://schemas.microsoft.com/office/powerpoint/2010/main" val="1893608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Advantages of Vector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3524042"/>
          </a:xfrm>
          <a:prstGeom prst="rect">
            <a:avLst/>
          </a:prstGeom>
          <a:noFill/>
        </p:spPr>
        <p:txBody>
          <a:bodyPr wrap="square" rtlCol="0">
            <a:spAutoFit/>
          </a:bodyPr>
          <a:lstStyle/>
          <a:p>
            <a:pPr marL="342900" indent="-342900">
              <a:buFont typeface="Wingdings" panose="05000000000000000000" pitchFamily="2" charset="2"/>
              <a:buChar char="q"/>
            </a:pPr>
            <a:r>
              <a:rPr lang="en-US" sz="2500" dirty="0"/>
              <a:t>vector-based graphics are more malleable than raster images</a:t>
            </a:r>
          </a:p>
          <a:p>
            <a:pPr marL="342900" indent="-342900">
              <a:buFont typeface="Wingdings" panose="05000000000000000000" pitchFamily="2" charset="2"/>
              <a:buChar char="q"/>
            </a:pPr>
            <a:r>
              <a:rPr lang="en-US" sz="2500" dirty="0"/>
              <a:t>they are much more versatile, flexible and easy to use</a:t>
            </a:r>
          </a:p>
          <a:p>
            <a:pPr marL="342900" indent="-342900">
              <a:buFont typeface="Wingdings" panose="05000000000000000000" pitchFamily="2" charset="2"/>
              <a:buChar char="q"/>
            </a:pPr>
            <a:r>
              <a:rPr lang="en-US" sz="2500" dirty="0"/>
              <a:t>The most obvious advantage of vector images over raster graphics is that vector images are quickly and perfectly scalable</a:t>
            </a:r>
          </a:p>
          <a:p>
            <a:pPr marL="342900" indent="-342900">
              <a:buFont typeface="Wingdings" panose="05000000000000000000" pitchFamily="2" charset="2"/>
              <a:buChar char="q"/>
            </a:pPr>
            <a:r>
              <a:rPr lang="en-US" sz="2500" dirty="0"/>
              <a:t>There is no upper or lower limit for sizing vector images</a:t>
            </a:r>
          </a:p>
          <a:p>
            <a:endParaRPr lang="en-US" sz="2400" dirty="0"/>
          </a:p>
          <a:p>
            <a:endParaRPr lang="en-US" sz="2400" dirty="0"/>
          </a:p>
        </p:txBody>
      </p:sp>
    </p:spTree>
    <p:extLst>
      <p:ext uri="{BB962C8B-B14F-4D97-AF65-F5344CB8AC3E}">
        <p14:creationId xmlns:p14="http://schemas.microsoft.com/office/powerpoint/2010/main" val="975373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Advantages of Vector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3416320"/>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t>unlike raster graphics, vector images are not resolution-dependent</a:t>
            </a:r>
          </a:p>
          <a:p>
            <a:pPr marL="342900" indent="-342900" algn="just">
              <a:buFont typeface="Wingdings" panose="05000000000000000000" pitchFamily="2" charset="2"/>
              <a:buChar char="q"/>
            </a:pPr>
            <a:r>
              <a:rPr lang="en-US" sz="2400" dirty="0"/>
              <a:t>Vector images have no fixed intrinsic resolution, rather they display at the resolution capability of whatever output device (monitor, printer) is rendering them</a:t>
            </a:r>
          </a:p>
          <a:p>
            <a:pPr marL="342900" indent="-342900" algn="just">
              <a:buFont typeface="Wingdings" panose="05000000000000000000" pitchFamily="2" charset="2"/>
              <a:buChar char="q"/>
            </a:pPr>
            <a:r>
              <a:rPr lang="en-US" sz="2400" dirty="0"/>
              <a:t>because vector graphics need not memorize the contents of millions of tiny pixels, these files tend to be considerably smaller than their raster counterparts.</a:t>
            </a:r>
          </a:p>
          <a:p>
            <a:endParaRPr lang="en-US" sz="2400" dirty="0"/>
          </a:p>
        </p:txBody>
      </p:sp>
    </p:spTree>
    <p:extLst>
      <p:ext uri="{BB962C8B-B14F-4D97-AF65-F5344CB8AC3E}">
        <p14:creationId xmlns:p14="http://schemas.microsoft.com/office/powerpoint/2010/main" val="3124629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Vector Images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1569660"/>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Overall, vector graphics are more efficient and versatile.</a:t>
            </a:r>
          </a:p>
          <a:p>
            <a:pPr marL="342900" indent="-342900">
              <a:buFont typeface="Wingdings" panose="05000000000000000000" pitchFamily="2" charset="2"/>
              <a:buChar char="q"/>
            </a:pPr>
            <a:r>
              <a:rPr lang="en-US" sz="2400" dirty="0"/>
              <a:t>Common vector formats include AI, EPS, CGM, WMF and PICT (Mac).</a:t>
            </a:r>
          </a:p>
          <a:p>
            <a:endParaRPr lang="en-US" sz="2400" dirty="0"/>
          </a:p>
        </p:txBody>
      </p:sp>
      <p:pic>
        <p:nvPicPr>
          <p:cNvPr id="7" name="Picture 2" descr="C:\Users\Teacher\Desktop\vector.jpg">
            <a:extLst>
              <a:ext uri="{FF2B5EF4-FFF2-40B4-BE49-F238E27FC236}">
                <a16:creationId xmlns:a16="http://schemas.microsoft.com/office/drawing/2014/main" id="{752967C1-CB46-4BE7-BE42-80BDE5529106}"/>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371600" y="3719244"/>
            <a:ext cx="6151563" cy="237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195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Color Model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1938992"/>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A color model is a system for creating a full range of colors from a small set of primary colors. </a:t>
            </a:r>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dirty="0"/>
              <a:t>There are two types of </a:t>
            </a:r>
            <a:r>
              <a:rPr lang="en-US" sz="2400" dirty="0" err="1"/>
              <a:t>colour</a:t>
            </a:r>
            <a:r>
              <a:rPr lang="en-US" sz="2400" dirty="0"/>
              <a:t> models: additive and subtractive.</a:t>
            </a:r>
          </a:p>
        </p:txBody>
      </p:sp>
    </p:spTree>
    <p:extLst>
      <p:ext uri="{BB962C8B-B14F-4D97-AF65-F5344CB8AC3E}">
        <p14:creationId xmlns:p14="http://schemas.microsoft.com/office/powerpoint/2010/main" val="3855272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Additive and Subtractive Model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3416320"/>
          </a:xfrm>
          <a:prstGeom prst="rect">
            <a:avLst/>
          </a:prstGeom>
          <a:noFill/>
        </p:spPr>
        <p:txBody>
          <a:bodyPr wrap="square" rtlCol="0">
            <a:spAutoFit/>
          </a:bodyPr>
          <a:lstStyle/>
          <a:p>
            <a:pPr>
              <a:buFont typeface="Wingdings" panose="05000000000000000000" pitchFamily="2" charset="2"/>
              <a:buChar char="q"/>
            </a:pPr>
            <a:r>
              <a:rPr lang="en-US" sz="2400" dirty="0"/>
              <a:t> Additive color models use light to display color</a:t>
            </a:r>
          </a:p>
          <a:p>
            <a:pPr>
              <a:buFont typeface="Wingdings" panose="05000000000000000000" pitchFamily="2" charset="2"/>
              <a:buChar char="q"/>
            </a:pPr>
            <a:endParaRPr lang="en-US" sz="2400" dirty="0"/>
          </a:p>
          <a:p>
            <a:pPr>
              <a:buFont typeface="Wingdings" panose="05000000000000000000" pitchFamily="2" charset="2"/>
              <a:buChar char="ü"/>
            </a:pPr>
            <a:r>
              <a:rPr lang="en-US" sz="2400" dirty="0"/>
              <a:t>while subtractive color models use printing inks.</a:t>
            </a:r>
          </a:p>
          <a:p>
            <a:pPr>
              <a:buFont typeface="Wingdings" panose="05000000000000000000" pitchFamily="2" charset="2"/>
              <a:buChar char="ü"/>
            </a:pPr>
            <a:endParaRPr lang="en-US" sz="2400" dirty="0"/>
          </a:p>
          <a:p>
            <a:pPr>
              <a:buFont typeface="Wingdings" panose="05000000000000000000" pitchFamily="2" charset="2"/>
              <a:buChar char="q"/>
            </a:pPr>
            <a:r>
              <a:rPr lang="en-US" sz="2400" dirty="0"/>
              <a:t> Colors perceived in additive models are the result of transmitted light.</a:t>
            </a:r>
          </a:p>
          <a:p>
            <a:endParaRPr lang="en-US" sz="2400" dirty="0"/>
          </a:p>
          <a:p>
            <a:pPr>
              <a:buFont typeface="Wingdings" panose="05000000000000000000" pitchFamily="2" charset="2"/>
              <a:buChar char="ü"/>
            </a:pPr>
            <a:r>
              <a:rPr lang="en-US" sz="2400" dirty="0"/>
              <a:t>Colors perceived in subtractive models are the result of reflected light.</a:t>
            </a:r>
          </a:p>
        </p:txBody>
      </p:sp>
    </p:spTree>
    <p:extLst>
      <p:ext uri="{BB962C8B-B14F-4D97-AF65-F5344CB8AC3E}">
        <p14:creationId xmlns:p14="http://schemas.microsoft.com/office/powerpoint/2010/main" val="2458689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and CMYK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7" name="Content Placeholder 4">
            <a:extLst>
              <a:ext uri="{FF2B5EF4-FFF2-40B4-BE49-F238E27FC236}">
                <a16:creationId xmlns:a16="http://schemas.microsoft.com/office/drawing/2014/main" id="{A457B1DE-94E3-49DE-9938-6E37A021FBE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40455" y="2107370"/>
            <a:ext cx="8063089" cy="4112808"/>
          </a:xfrm>
          <a:prstGeom prst="rect">
            <a:avLst/>
          </a:prstGeom>
        </p:spPr>
      </p:pic>
    </p:spTree>
    <p:extLst>
      <p:ext uri="{BB962C8B-B14F-4D97-AF65-F5344CB8AC3E}">
        <p14:creationId xmlns:p14="http://schemas.microsoft.com/office/powerpoint/2010/main" val="2089046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140E3AA-BC80-4DA7-AAB7-C718A4D8EE42}"/>
              </a:ext>
            </a:extLst>
          </p:cNvPr>
          <p:cNvSpPr/>
          <p:nvPr/>
        </p:nvSpPr>
        <p:spPr>
          <a:xfrm>
            <a:off x="293511" y="2136339"/>
            <a:ext cx="8556978" cy="3046988"/>
          </a:xfrm>
          <a:prstGeom prst="rect">
            <a:avLst/>
          </a:prstGeom>
        </p:spPr>
        <p:txBody>
          <a:bodyPr wrap="square">
            <a:spAutoFit/>
          </a:bodyPr>
          <a:lstStyle/>
          <a:p>
            <a:pPr marL="342900" indent="-342900" algn="just">
              <a:buFont typeface="Wingdings" panose="05000000000000000000" pitchFamily="2" charset="2"/>
              <a:buChar char="q"/>
            </a:pPr>
            <a:r>
              <a:rPr lang="en-US" sz="2400" dirty="0"/>
              <a:t>RGB uses additive color mixing, because it describes what kind of light needs to be emitted to produce a given color. </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Light is added together to create form from out of the darkness. </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RGB stores individual values for red, green and blue.</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a:t>
            </a:r>
            <a:r>
              <a:rPr lang="en-US" sz="2400" dirty="0" err="1"/>
              <a:t>r,g,b</a:t>
            </a:r>
            <a:r>
              <a:rPr lang="en-US" sz="2400" dirty="0"/>
              <a:t>)=&gt;(0,0,0) black, (1,1,1) white [ranges 0 to 1]</a:t>
            </a:r>
          </a:p>
        </p:txBody>
      </p:sp>
    </p:spTree>
    <p:extLst>
      <p:ext uri="{BB962C8B-B14F-4D97-AF65-F5344CB8AC3E}">
        <p14:creationId xmlns:p14="http://schemas.microsoft.com/office/powerpoint/2010/main" val="379445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6" name="Content Placeholder 4">
            <a:extLst>
              <a:ext uri="{FF2B5EF4-FFF2-40B4-BE49-F238E27FC236}">
                <a16:creationId xmlns:a16="http://schemas.microsoft.com/office/drawing/2014/main" id="{C222B475-5090-45EF-B048-A877A9F2ADB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0022" y="2136339"/>
            <a:ext cx="8223955" cy="4016105"/>
          </a:xfrm>
          <a:prstGeom prst="rect">
            <a:avLst/>
          </a:prstGeom>
        </p:spPr>
      </p:pic>
    </p:spTree>
    <p:extLst>
      <p:ext uri="{BB962C8B-B14F-4D97-AF65-F5344CB8AC3E}">
        <p14:creationId xmlns:p14="http://schemas.microsoft.com/office/powerpoint/2010/main" val="124949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Outline</a:t>
            </a:r>
          </a:p>
        </p:txBody>
      </p:sp>
      <p:sp>
        <p:nvSpPr>
          <p:cNvPr id="3" name="Subtitle 2"/>
          <p:cNvSpPr>
            <a:spLocks noGrp="1"/>
          </p:cNvSpPr>
          <p:nvPr>
            <p:ph type="subTitle" idx="1"/>
          </p:nvPr>
        </p:nvSpPr>
        <p:spPr>
          <a:xfrm>
            <a:off x="486697" y="2363927"/>
            <a:ext cx="7754112" cy="3786149"/>
          </a:xfrm>
        </p:spPr>
        <p:txBody>
          <a:bodyPr>
            <a:normAutofit fontScale="92500" lnSpcReduction="20000"/>
          </a:bodyPr>
          <a:lstStyle/>
          <a:p>
            <a:pPr marL="342900" indent="-342900">
              <a:buAutoNum type="arabicPeriod"/>
            </a:pPr>
            <a:r>
              <a:rPr lang="en-US" sz="3000" dirty="0">
                <a:solidFill>
                  <a:schemeClr val="tx1"/>
                </a:solidFill>
              </a:rPr>
              <a:t>Pixel</a:t>
            </a:r>
          </a:p>
          <a:p>
            <a:pPr marL="342900" indent="-342900">
              <a:buAutoNum type="arabicPeriod"/>
            </a:pPr>
            <a:r>
              <a:rPr lang="en-US" sz="3000" dirty="0">
                <a:solidFill>
                  <a:schemeClr val="tx1"/>
                </a:solidFill>
              </a:rPr>
              <a:t>Graphics Image</a:t>
            </a:r>
          </a:p>
          <a:p>
            <a:pPr marL="342900" indent="-342900">
              <a:buAutoNum type="arabicPeriod"/>
            </a:pPr>
            <a:r>
              <a:rPr lang="en-US" sz="3000" dirty="0">
                <a:solidFill>
                  <a:schemeClr val="tx1"/>
                </a:solidFill>
              </a:rPr>
              <a:t>Color Model (RGB, CMY)</a:t>
            </a:r>
          </a:p>
          <a:p>
            <a:pPr marL="342900" indent="-342900">
              <a:buAutoNum type="arabicPeriod"/>
            </a:pPr>
            <a:r>
              <a:rPr lang="en-US" sz="3000" dirty="0">
                <a:solidFill>
                  <a:schemeClr val="tx1"/>
                </a:solidFill>
              </a:rPr>
              <a:t>Direct Coding </a:t>
            </a:r>
          </a:p>
          <a:p>
            <a:pPr marL="342900" indent="-342900">
              <a:buAutoNum type="arabicPeriod"/>
            </a:pPr>
            <a:r>
              <a:rPr lang="en-US" sz="3000" dirty="0">
                <a:solidFill>
                  <a:schemeClr val="tx1"/>
                </a:solidFill>
              </a:rPr>
              <a:t>Lookup Table </a:t>
            </a:r>
          </a:p>
          <a:p>
            <a:pPr marL="342900" indent="-342900">
              <a:buAutoNum type="arabicPeriod"/>
            </a:pPr>
            <a:r>
              <a:rPr lang="en-US" sz="3000" dirty="0">
                <a:solidFill>
                  <a:schemeClr val="tx1"/>
                </a:solidFill>
              </a:rPr>
              <a:t>Display Monitor</a:t>
            </a:r>
          </a:p>
          <a:p>
            <a:pPr marL="342900" indent="-342900">
              <a:buAutoNum type="arabicPeriod"/>
            </a:pPr>
            <a:r>
              <a:rPr lang="en-US" sz="3000" dirty="0">
                <a:solidFill>
                  <a:schemeClr val="tx1"/>
                </a:solidFill>
              </a:rPr>
              <a:t>Printing </a:t>
            </a:r>
          </a:p>
          <a:p>
            <a:pPr marL="342900" indent="-342900">
              <a:buAutoNum type="arabicPeriod"/>
            </a:pPr>
            <a:r>
              <a:rPr lang="en-US" sz="3000" dirty="0">
                <a:solidFill>
                  <a:schemeClr val="tx1"/>
                </a:solidFill>
              </a:rPr>
              <a:t>Image Files </a:t>
            </a:r>
          </a:p>
          <a:p>
            <a:pPr marL="342900" indent="-342900">
              <a:buAutoNum type="arabicPeriod"/>
            </a:pPr>
            <a:r>
              <a:rPr lang="en-US" sz="3000" dirty="0">
                <a:solidFill>
                  <a:schemeClr val="tx1"/>
                </a:solidFill>
              </a:rPr>
              <a:t>Books</a:t>
            </a:r>
          </a:p>
          <a:p>
            <a:pPr marL="342900" indent="-342900">
              <a:buAutoNum type="arabicPeriod"/>
            </a:pPr>
            <a:r>
              <a:rPr lang="en-US" sz="3000" dirty="0">
                <a:solidFill>
                  <a:schemeClr val="tx1"/>
                </a:solidFill>
              </a:rPr>
              <a:t>References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Value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D7155A62-8BEE-464F-9D0B-4A0838AEDF22}"/>
              </a:ext>
            </a:extLst>
          </p:cNvPr>
          <p:cNvSpPr/>
          <p:nvPr/>
        </p:nvSpPr>
        <p:spPr>
          <a:xfrm>
            <a:off x="263297" y="2321004"/>
            <a:ext cx="8429148" cy="1200329"/>
          </a:xfrm>
          <a:prstGeom prst="rect">
            <a:avLst/>
          </a:prstGeom>
        </p:spPr>
        <p:txBody>
          <a:bodyPr wrap="square">
            <a:spAutoFit/>
          </a:bodyPr>
          <a:lstStyle/>
          <a:p>
            <a:pPr marL="342900" indent="-342900">
              <a:buFont typeface="Wingdings" panose="05000000000000000000" pitchFamily="2" charset="2"/>
              <a:buChar char="Ø"/>
            </a:pPr>
            <a:r>
              <a:rPr lang="en-US" sz="2400" dirty="0"/>
              <a:t>A color's RGB value indicates its red, green, and blue intensity.</a:t>
            </a:r>
          </a:p>
          <a:p>
            <a:r>
              <a:rPr lang="en-US" sz="2400" dirty="0"/>
              <a:t> </a:t>
            </a:r>
          </a:p>
          <a:p>
            <a:pPr>
              <a:buFont typeface="Wingdings" panose="05000000000000000000" pitchFamily="2" charset="2"/>
              <a:buChar char="Ø"/>
            </a:pPr>
            <a:r>
              <a:rPr lang="en-US" sz="2400" dirty="0"/>
              <a:t> Each intensity value is on a scale of 0 to 255</a:t>
            </a:r>
          </a:p>
        </p:txBody>
      </p:sp>
    </p:spTree>
    <p:extLst>
      <p:ext uri="{BB962C8B-B14F-4D97-AF65-F5344CB8AC3E}">
        <p14:creationId xmlns:p14="http://schemas.microsoft.com/office/powerpoint/2010/main" val="2791240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Color Plate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D7155A62-8BEE-464F-9D0B-4A0838AEDF22}"/>
              </a:ext>
            </a:extLst>
          </p:cNvPr>
          <p:cNvSpPr/>
          <p:nvPr/>
        </p:nvSpPr>
        <p:spPr>
          <a:xfrm>
            <a:off x="263297" y="2321004"/>
            <a:ext cx="8429148" cy="3785652"/>
          </a:xfrm>
          <a:prstGeom prst="rect">
            <a:avLst/>
          </a:prstGeom>
        </p:spPr>
        <p:txBody>
          <a:bodyPr wrap="square">
            <a:spAutoFit/>
          </a:bodyPr>
          <a:lstStyle/>
          <a:p>
            <a:r>
              <a:rPr lang="en-US" sz="2400" b="1" dirty="0"/>
              <a:t> 3-bit RGB</a:t>
            </a:r>
          </a:p>
          <a:p>
            <a:pPr marL="118872" indent="0" algn="just">
              <a:buNone/>
            </a:pPr>
            <a:r>
              <a:rPr lang="en-US" sz="2400" dirty="0"/>
              <a:t>Systems with a 3-bit RGB palette use 1 bit for each of the red, green and blue color components. That is, each component is either "on" or "off" with no intermediate states. This results in an 8-color </a:t>
            </a:r>
            <a:r>
              <a:rPr lang="en-US" sz="2400" b="1" dirty="0"/>
              <a:t> ((2</a:t>
            </a:r>
            <a:r>
              <a:rPr lang="en-US" sz="2400" b="1" baseline="30000" dirty="0"/>
              <a:t>1</a:t>
            </a:r>
            <a:r>
              <a:rPr lang="en-US" sz="2400" b="1" dirty="0"/>
              <a:t>)</a:t>
            </a:r>
            <a:r>
              <a:rPr lang="en-US" sz="2400" b="1" baseline="30000" dirty="0"/>
              <a:t>3</a:t>
            </a:r>
            <a:r>
              <a:rPr lang="en-US" sz="2400" b="1" dirty="0"/>
              <a:t> = 2</a:t>
            </a:r>
            <a:r>
              <a:rPr lang="en-US" sz="2400" b="1" baseline="30000" dirty="0"/>
              <a:t>3</a:t>
            </a:r>
            <a:r>
              <a:rPr lang="en-US" sz="2400" b="1" dirty="0"/>
              <a:t> = 8) </a:t>
            </a:r>
            <a:r>
              <a:rPr lang="en-US" sz="2400" dirty="0"/>
              <a:t>palette</a:t>
            </a:r>
          </a:p>
          <a:p>
            <a:pPr marL="118872" indent="0">
              <a:buNone/>
            </a:pPr>
            <a:endParaRPr lang="en-US" sz="2400" dirty="0"/>
          </a:p>
          <a:p>
            <a:pPr marL="118872" indent="0">
              <a:buNone/>
            </a:pPr>
            <a:r>
              <a:rPr lang="en-US" sz="2400" b="1" dirty="0"/>
              <a:t>6-bit RGB</a:t>
            </a:r>
          </a:p>
          <a:p>
            <a:pPr marL="118872" indent="0" algn="just">
              <a:buNone/>
            </a:pPr>
            <a:r>
              <a:rPr lang="en-US" sz="2400" dirty="0"/>
              <a:t>Systems with a 6-bit RGB palette use 2 bits for each of the red, green, and blue color components. This results in a (2</a:t>
            </a:r>
            <a:r>
              <a:rPr lang="en-US" sz="2400" baseline="30000" dirty="0"/>
              <a:t>2</a:t>
            </a:r>
            <a:r>
              <a:rPr lang="en-US" sz="2400" dirty="0"/>
              <a:t>)</a:t>
            </a:r>
            <a:r>
              <a:rPr lang="en-US" sz="2400" baseline="30000" dirty="0"/>
              <a:t>3</a:t>
            </a:r>
            <a:r>
              <a:rPr lang="en-US" sz="2400" dirty="0"/>
              <a:t> = 4</a:t>
            </a:r>
            <a:r>
              <a:rPr lang="en-US" sz="2400" baseline="30000" dirty="0"/>
              <a:t>3</a:t>
            </a:r>
            <a:r>
              <a:rPr lang="en-US" sz="2400" dirty="0"/>
              <a:t> = 64-color palette</a:t>
            </a:r>
          </a:p>
        </p:txBody>
      </p:sp>
    </p:spTree>
    <p:extLst>
      <p:ext uri="{BB962C8B-B14F-4D97-AF65-F5344CB8AC3E}">
        <p14:creationId xmlns:p14="http://schemas.microsoft.com/office/powerpoint/2010/main" val="388666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Color Plate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D7155A62-8BEE-464F-9D0B-4A0838AEDF22}"/>
              </a:ext>
            </a:extLst>
          </p:cNvPr>
          <p:cNvSpPr/>
          <p:nvPr/>
        </p:nvSpPr>
        <p:spPr>
          <a:xfrm>
            <a:off x="263297" y="2321004"/>
            <a:ext cx="8429148" cy="1200329"/>
          </a:xfrm>
          <a:prstGeom prst="rect">
            <a:avLst/>
          </a:prstGeom>
        </p:spPr>
        <p:txBody>
          <a:bodyPr wrap="square">
            <a:spAutoFit/>
          </a:bodyPr>
          <a:lstStyle/>
          <a:p>
            <a:pPr algn="just"/>
            <a:r>
              <a:rPr lang="en-US" sz="2400" dirty="0"/>
              <a:t>In computer graphics, a </a:t>
            </a:r>
            <a:r>
              <a:rPr lang="en-US" sz="2400" b="1" dirty="0"/>
              <a:t>color palette </a:t>
            </a:r>
            <a:r>
              <a:rPr lang="en-US" sz="2400" dirty="0"/>
              <a:t>is a finite set of colors. Palettes can be optimized to improve image accuracy in the presence of software or hardware constraints.</a:t>
            </a:r>
          </a:p>
        </p:txBody>
      </p:sp>
    </p:spTree>
    <p:extLst>
      <p:ext uri="{BB962C8B-B14F-4D97-AF65-F5344CB8AC3E}">
        <p14:creationId xmlns:p14="http://schemas.microsoft.com/office/powerpoint/2010/main" val="4218808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6" name="Content Placeholder 4">
            <a:extLst>
              <a:ext uri="{FF2B5EF4-FFF2-40B4-BE49-F238E27FC236}">
                <a16:creationId xmlns:a16="http://schemas.microsoft.com/office/drawing/2014/main" id="{70FA5579-E69B-4DDB-A858-04D09F56E23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8490" y="2017059"/>
            <a:ext cx="8223955" cy="4180541"/>
          </a:xfrm>
          <a:prstGeom prst="rect">
            <a:avLst/>
          </a:prstGeom>
        </p:spPr>
      </p:pic>
    </p:spTree>
    <p:extLst>
      <p:ext uri="{BB962C8B-B14F-4D97-AF65-F5344CB8AC3E}">
        <p14:creationId xmlns:p14="http://schemas.microsoft.com/office/powerpoint/2010/main" val="2490669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7" name="Content Placeholder 4">
            <a:extLst>
              <a:ext uri="{FF2B5EF4-FFF2-40B4-BE49-F238E27FC236}">
                <a16:creationId xmlns:a16="http://schemas.microsoft.com/office/drawing/2014/main" id="{468C4017-A290-4F9D-AD16-B00954948938}"/>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43840" y="2144889"/>
            <a:ext cx="8223955" cy="4030133"/>
          </a:xfrm>
          <a:prstGeom prst="rect">
            <a:avLst/>
          </a:prstGeom>
        </p:spPr>
      </p:pic>
    </p:spTree>
    <p:extLst>
      <p:ext uri="{BB962C8B-B14F-4D97-AF65-F5344CB8AC3E}">
        <p14:creationId xmlns:p14="http://schemas.microsoft.com/office/powerpoint/2010/main" val="2621437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17552"/>
            <a:ext cx="8500533" cy="3170099"/>
          </a:xfrm>
          <a:prstGeom prst="rect">
            <a:avLst/>
          </a:prstGeom>
        </p:spPr>
        <p:txBody>
          <a:bodyPr wrap="square">
            <a:spAutoFit/>
          </a:bodyPr>
          <a:lstStyle/>
          <a:p>
            <a:pPr marL="342900" indent="-342900" algn="just">
              <a:buFont typeface="Wingdings" panose="05000000000000000000" pitchFamily="2" charset="2"/>
              <a:buChar char="q"/>
            </a:pPr>
            <a:r>
              <a:rPr lang="en-US" sz="2000" dirty="0"/>
              <a:t>CMY uses subtractive color mixing used in the printing process, because it describes what kind of inks need to be applied so the light reflected from the substrate and through the inks produces a given color. </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a:t>One starts with a white substrate (canvas, page, etc.), and uses ink to subtract color from white to create an image. </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err="1"/>
              <a:t>CMYk</a:t>
            </a:r>
            <a:r>
              <a:rPr lang="en-US" sz="2000" dirty="0"/>
              <a:t> stores ink values for cyan, magenta, yellow, Key(Black).</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err="1"/>
              <a:t>cmyk</a:t>
            </a:r>
            <a:r>
              <a:rPr lang="en-US" sz="2000" dirty="0"/>
              <a:t>(c%, m%, y%)=&gt;(0%,0%,0%) white. [ranges from 0 to 100%]</a:t>
            </a:r>
          </a:p>
        </p:txBody>
      </p:sp>
    </p:spTree>
    <p:extLst>
      <p:ext uri="{BB962C8B-B14F-4D97-AF65-F5344CB8AC3E}">
        <p14:creationId xmlns:p14="http://schemas.microsoft.com/office/powerpoint/2010/main" val="3236142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to CMY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17552"/>
            <a:ext cx="8500533" cy="2246769"/>
          </a:xfrm>
          <a:prstGeom prst="rect">
            <a:avLst/>
          </a:prstGeom>
        </p:spPr>
        <p:txBody>
          <a:bodyPr wrap="square">
            <a:spAutoFit/>
          </a:bodyPr>
          <a:lstStyle/>
          <a:p>
            <a:pPr marL="342900" indent="-342900">
              <a:buFont typeface="Wingdings" panose="05000000000000000000" pitchFamily="2" charset="2"/>
              <a:buChar char="q"/>
            </a:pPr>
            <a:r>
              <a:rPr lang="en-US" sz="2800" dirty="0"/>
              <a:t> C = 1 - </a:t>
            </a:r>
            <a:r>
              <a:rPr lang="en-US" sz="2800" dirty="0" err="1"/>
              <a:t>color.R</a:t>
            </a:r>
            <a:r>
              <a:rPr lang="en-US" sz="2800" dirty="0"/>
              <a:t> / 255.0;</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M = 1 - </a:t>
            </a:r>
            <a:r>
              <a:rPr lang="en-US" sz="2800" dirty="0" err="1"/>
              <a:t>color.G</a:t>
            </a:r>
            <a:r>
              <a:rPr lang="en-US" sz="2800" dirty="0"/>
              <a:t> / 255.0;</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Y = 1 - </a:t>
            </a:r>
            <a:r>
              <a:rPr lang="en-US" sz="2800" dirty="0" err="1"/>
              <a:t>color.B</a:t>
            </a:r>
            <a:r>
              <a:rPr lang="en-US" sz="2800" dirty="0"/>
              <a:t> / 255.0;</a:t>
            </a:r>
          </a:p>
        </p:txBody>
      </p:sp>
    </p:spTree>
    <p:extLst>
      <p:ext uri="{BB962C8B-B14F-4D97-AF65-F5344CB8AC3E}">
        <p14:creationId xmlns:p14="http://schemas.microsoft.com/office/powerpoint/2010/main" val="1068270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 to RGB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17552"/>
            <a:ext cx="8500533" cy="2246769"/>
          </a:xfrm>
          <a:prstGeom prst="rect">
            <a:avLst/>
          </a:prstGeom>
        </p:spPr>
        <p:txBody>
          <a:bodyPr wrap="square">
            <a:spAutoFit/>
          </a:bodyPr>
          <a:lstStyle/>
          <a:p>
            <a:pPr marL="576072" indent="-457200">
              <a:buFont typeface="Wingdings" panose="05000000000000000000" pitchFamily="2" charset="2"/>
              <a:buChar char="q"/>
            </a:pPr>
            <a:r>
              <a:rPr lang="en-US" sz="2800" dirty="0"/>
              <a:t>R = (1 - C) * 255.0,</a:t>
            </a:r>
          </a:p>
          <a:p>
            <a:pPr marL="576072" indent="-457200">
              <a:buFont typeface="Wingdings" panose="05000000000000000000" pitchFamily="2" charset="2"/>
              <a:buChar char="q"/>
            </a:pPr>
            <a:endParaRPr lang="en-US" sz="2800" dirty="0"/>
          </a:p>
          <a:p>
            <a:pPr marL="576072" indent="-457200">
              <a:buFont typeface="Wingdings" panose="05000000000000000000" pitchFamily="2" charset="2"/>
              <a:buChar char="q"/>
            </a:pPr>
            <a:r>
              <a:rPr lang="en-US" sz="2800" dirty="0"/>
              <a:t>G = (1 - M) * 255.0,</a:t>
            </a:r>
          </a:p>
          <a:p>
            <a:pPr marL="576072" indent="-457200">
              <a:buFont typeface="Wingdings" panose="05000000000000000000" pitchFamily="2" charset="2"/>
              <a:buChar char="q"/>
            </a:pPr>
            <a:endParaRPr lang="en-US" sz="2800" dirty="0"/>
          </a:p>
          <a:p>
            <a:pPr marL="576072" indent="-457200">
              <a:buFont typeface="Wingdings" panose="05000000000000000000" pitchFamily="2" charset="2"/>
              <a:buChar char="q"/>
            </a:pPr>
            <a:r>
              <a:rPr lang="en-US" sz="2800" dirty="0"/>
              <a:t>B = (1 - Y) * 255.0</a:t>
            </a:r>
          </a:p>
        </p:txBody>
      </p:sp>
    </p:spTree>
    <p:extLst>
      <p:ext uri="{BB962C8B-B14F-4D97-AF65-F5344CB8AC3E}">
        <p14:creationId xmlns:p14="http://schemas.microsoft.com/office/powerpoint/2010/main" val="3146950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-&gt; CMY -&gt; RGB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17552"/>
            <a:ext cx="8500533" cy="3539430"/>
          </a:xfrm>
          <a:prstGeom prst="rect">
            <a:avLst/>
          </a:prstGeom>
        </p:spPr>
        <p:txBody>
          <a:bodyPr wrap="square">
            <a:spAutoFit/>
          </a:bodyPr>
          <a:lstStyle/>
          <a:p>
            <a:r>
              <a:rPr lang="en-US" sz="2800" dirty="0"/>
              <a:t>More info</a:t>
            </a:r>
          </a:p>
          <a:p>
            <a:endParaRPr lang="en-US" sz="2800" dirty="0"/>
          </a:p>
          <a:p>
            <a:pPr marL="118872" indent="0">
              <a:buNone/>
            </a:pPr>
            <a:r>
              <a:rPr lang="en-US" sz="2800" dirty="0">
                <a:hlinkClick r:id="rId3"/>
              </a:rPr>
              <a:t>http://colormine.org/convert/rgb-to-cmy</a:t>
            </a:r>
            <a:endParaRPr lang="en-US" sz="2800" dirty="0"/>
          </a:p>
          <a:p>
            <a:pPr marL="118872" indent="0">
              <a:buNone/>
            </a:pPr>
            <a:endParaRPr lang="en-US" sz="2800" dirty="0"/>
          </a:p>
          <a:p>
            <a:pPr marL="118872" indent="0">
              <a:buNone/>
            </a:pPr>
            <a:r>
              <a:rPr lang="en-US" sz="2800" dirty="0"/>
              <a:t>Sample Code:</a:t>
            </a:r>
          </a:p>
          <a:p>
            <a:pPr marL="118872" indent="0">
              <a:buNone/>
            </a:pPr>
            <a:endParaRPr lang="en-US" sz="2800" dirty="0"/>
          </a:p>
          <a:p>
            <a:pPr marL="118872" indent="0">
              <a:buNone/>
            </a:pPr>
            <a:r>
              <a:rPr lang="en-US" sz="2800" dirty="0"/>
              <a:t>https://github.com/THEjoezack/ColorMine/blob/master/ColorMine/ColorSpaces/Conversions/CmyConverter.cs</a:t>
            </a:r>
          </a:p>
        </p:txBody>
      </p:sp>
    </p:spTree>
    <p:extLst>
      <p:ext uri="{BB962C8B-B14F-4D97-AF65-F5344CB8AC3E}">
        <p14:creationId xmlns:p14="http://schemas.microsoft.com/office/powerpoint/2010/main" val="3840803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28841"/>
            <a:ext cx="8500533" cy="2246769"/>
          </a:xfrm>
          <a:prstGeom prst="rect">
            <a:avLst/>
          </a:prstGeom>
        </p:spPr>
        <p:txBody>
          <a:bodyPr wrap="square">
            <a:spAutoFit/>
          </a:bodyPr>
          <a:lstStyle/>
          <a:p>
            <a:pPr marL="457200" indent="-457200" algn="just">
              <a:buFont typeface="Arial" panose="020B0604020202020204" pitchFamily="34" charset="0"/>
              <a:buChar char="•"/>
            </a:pPr>
            <a:r>
              <a:rPr lang="en-US" sz="2800" dirty="0"/>
              <a:t>Basically images are the collections of several pixels with colors. In computer graphics, direct coding is an algorithm that provides some amount of storage space for each pixel so that the pixel is coded with a color.</a:t>
            </a:r>
          </a:p>
        </p:txBody>
      </p:sp>
    </p:spTree>
    <p:extLst>
      <p:ext uri="{BB962C8B-B14F-4D97-AF65-F5344CB8AC3E}">
        <p14:creationId xmlns:p14="http://schemas.microsoft.com/office/powerpoint/2010/main" val="1872588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Pixel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8032850" cy="2954655"/>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A pixel is one of the many tiny dots that make up the representation of a picture in a computer's memory. </a:t>
            </a:r>
          </a:p>
          <a:p>
            <a:pPr marL="285750" indent="-285750" algn="just">
              <a:buFont typeface="Arial" panose="020B0604020202020204" pitchFamily="34" charset="0"/>
              <a:buChar char="•"/>
            </a:pPr>
            <a:r>
              <a:rPr lang="en-US" sz="2400" dirty="0"/>
              <a:t>Pixels in an image can be reproduced at any size without the appearance of visible dots or squares</a:t>
            </a:r>
          </a:p>
          <a:p>
            <a:pPr marL="285750" indent="-285750" algn="just">
              <a:buFont typeface="Arial" panose="020B0604020202020204" pitchFamily="34" charset="0"/>
              <a:buChar char="•"/>
            </a:pPr>
            <a:r>
              <a:rPr lang="en-US" sz="2400" dirty="0"/>
              <a:t>The intensity of each pixel is variable; in color systems, each pixel has typically three or four dimensions of variability such as red, green and blue, or cyan, magenta, yellow and black</a:t>
            </a:r>
          </a:p>
          <a:p>
            <a:endParaRPr lang="x-none" dirty="0"/>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28841"/>
            <a:ext cx="8500533" cy="1815882"/>
          </a:xfrm>
          <a:prstGeom prst="rect">
            <a:avLst/>
          </a:prstGeom>
        </p:spPr>
        <p:txBody>
          <a:bodyPr wrap="square">
            <a:spAutoFit/>
          </a:bodyPr>
          <a:lstStyle/>
          <a:p>
            <a:pPr marL="457200" indent="-457200">
              <a:buFont typeface="Wingdings" panose="05000000000000000000" pitchFamily="2" charset="2"/>
              <a:buChar char="q"/>
            </a:pPr>
            <a:r>
              <a:rPr lang="en-US" sz="2800" dirty="0"/>
              <a:t>Storage space for each pixel to code the color</a:t>
            </a:r>
          </a:p>
          <a:p>
            <a:pPr marL="457200" indent="-457200">
              <a:buFont typeface="Wingdings" panose="05000000000000000000" pitchFamily="2" charset="2"/>
              <a:buChar char="q"/>
            </a:pPr>
            <a:r>
              <a:rPr lang="en-US" sz="2800" dirty="0"/>
              <a:t>Use 3 bytes per pixel (1 for R, 1 for G and 1 for B) [Industry standard]</a:t>
            </a:r>
          </a:p>
          <a:p>
            <a:pPr marL="457200" indent="-457200">
              <a:buFont typeface="Wingdings" panose="05000000000000000000" pitchFamily="2" charset="2"/>
              <a:buChar char="q"/>
            </a:pPr>
            <a:r>
              <a:rPr lang="en-US" sz="2800" dirty="0"/>
              <a:t>256 different intensity level for each color</a:t>
            </a:r>
          </a:p>
        </p:txBody>
      </p:sp>
      <p:pic>
        <p:nvPicPr>
          <p:cNvPr id="4" name="Picture 3">
            <a:extLst>
              <a:ext uri="{FF2B5EF4-FFF2-40B4-BE49-F238E27FC236}">
                <a16:creationId xmlns:a16="http://schemas.microsoft.com/office/drawing/2014/main" id="{3C821E65-A1DC-48D9-B4A8-1BD7846F26AA}"/>
              </a:ext>
            </a:extLst>
          </p:cNvPr>
          <p:cNvPicPr>
            <a:picLocks noChangeAspect="1"/>
          </p:cNvPicPr>
          <p:nvPr/>
        </p:nvPicPr>
        <p:blipFill>
          <a:blip r:embed="rId3"/>
          <a:stretch>
            <a:fillRect/>
          </a:stretch>
        </p:blipFill>
        <p:spPr>
          <a:xfrm>
            <a:off x="1995487" y="4205287"/>
            <a:ext cx="5153025" cy="1552575"/>
          </a:xfrm>
          <a:prstGeom prst="rect">
            <a:avLst/>
          </a:prstGeom>
        </p:spPr>
      </p:pic>
    </p:spTree>
    <p:extLst>
      <p:ext uri="{BB962C8B-B14F-4D97-AF65-F5344CB8AC3E}">
        <p14:creationId xmlns:p14="http://schemas.microsoft.com/office/powerpoint/2010/main" val="1982197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28841"/>
            <a:ext cx="8500533" cy="1815882"/>
          </a:xfrm>
          <a:prstGeom prst="rect">
            <a:avLst/>
          </a:prstGeom>
        </p:spPr>
        <p:txBody>
          <a:bodyPr wrap="square">
            <a:spAutoFit/>
          </a:bodyPr>
          <a:lstStyle/>
          <a:p>
            <a:r>
              <a:rPr lang="en-US" sz="2800" dirty="0"/>
              <a:t>More info of direct coding:</a:t>
            </a:r>
          </a:p>
          <a:p>
            <a:endParaRPr lang="en-US" sz="2800" dirty="0"/>
          </a:p>
          <a:p>
            <a:pPr marL="118872" indent="0">
              <a:buNone/>
            </a:pPr>
            <a:r>
              <a:rPr lang="en-US" sz="2800" dirty="0"/>
              <a:t>https://www.chegg.com/homework-help/definitions/direct-coding-3</a:t>
            </a:r>
          </a:p>
        </p:txBody>
      </p:sp>
    </p:spTree>
    <p:extLst>
      <p:ext uri="{BB962C8B-B14F-4D97-AF65-F5344CB8AC3E}">
        <p14:creationId xmlns:p14="http://schemas.microsoft.com/office/powerpoint/2010/main" val="2723531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Lookup Table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4" y="2299122"/>
            <a:ext cx="8500533" cy="2062103"/>
          </a:xfrm>
          <a:prstGeom prst="rect">
            <a:avLst/>
          </a:prstGeom>
        </p:spPr>
        <p:txBody>
          <a:bodyPr wrap="square">
            <a:spAutoFit/>
          </a:bodyPr>
          <a:lstStyle/>
          <a:p>
            <a:pPr algn="just"/>
            <a:r>
              <a:rPr lang="en-US" sz="3200" dirty="0"/>
              <a:t>In computer graphics, lookup tables are used to store the starting addresses of each line and the values corresponding to the placement of pixels within a byte.</a:t>
            </a:r>
          </a:p>
        </p:txBody>
      </p:sp>
    </p:spTree>
    <p:extLst>
      <p:ext uri="{BB962C8B-B14F-4D97-AF65-F5344CB8AC3E}">
        <p14:creationId xmlns:p14="http://schemas.microsoft.com/office/powerpoint/2010/main" val="2810419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100" dirty="0"/>
              <a:t>Steps to plot a point using  lookup table </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40130"/>
            <a:ext cx="8500533" cy="2246769"/>
          </a:xfrm>
          <a:prstGeom prst="rect">
            <a:avLst/>
          </a:prstGeom>
        </p:spPr>
        <p:txBody>
          <a:bodyPr wrap="square">
            <a:spAutoFit/>
          </a:bodyPr>
          <a:lstStyle/>
          <a:p>
            <a:pPr marL="118872" indent="0" algn="just">
              <a:buNone/>
            </a:pPr>
            <a:r>
              <a:rPr lang="en-US" sz="2800" dirty="0"/>
              <a:t>1. Locate the starting address corresponding to the line on which the point is to appear.</a:t>
            </a:r>
          </a:p>
          <a:p>
            <a:pPr algn="just"/>
            <a:endParaRPr lang="en-US" sz="2800" dirty="0"/>
          </a:p>
          <a:p>
            <a:pPr marL="118872" indent="0" algn="just">
              <a:buNone/>
            </a:pPr>
            <a:r>
              <a:rPr lang="en-US" sz="2800" dirty="0"/>
              <a:t>2. Locate the address of the byte in which the point will be represented.</a:t>
            </a:r>
          </a:p>
        </p:txBody>
      </p:sp>
    </p:spTree>
    <p:extLst>
      <p:ext uri="{BB962C8B-B14F-4D97-AF65-F5344CB8AC3E}">
        <p14:creationId xmlns:p14="http://schemas.microsoft.com/office/powerpoint/2010/main" val="4152502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Lookup Table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40130"/>
            <a:ext cx="8500533" cy="1815882"/>
          </a:xfrm>
          <a:prstGeom prst="rect">
            <a:avLst/>
          </a:prstGeom>
        </p:spPr>
        <p:txBody>
          <a:bodyPr wrap="square">
            <a:spAutoFit/>
          </a:bodyPr>
          <a:lstStyle/>
          <a:p>
            <a:pPr marL="457200" indent="-457200">
              <a:buFont typeface="Wingdings" panose="05000000000000000000" pitchFamily="2" charset="2"/>
              <a:buChar char="q"/>
            </a:pPr>
            <a:r>
              <a:rPr lang="en-US" sz="2800" dirty="0"/>
              <a:t>Pixel values do not code colors directly</a:t>
            </a:r>
          </a:p>
          <a:p>
            <a:pPr marL="457200" indent="-457200">
              <a:buFont typeface="Wingdings" panose="05000000000000000000" pitchFamily="2" charset="2"/>
              <a:buChar char="q"/>
            </a:pPr>
            <a:r>
              <a:rPr lang="en-US" sz="2800" dirty="0"/>
              <a:t>Refer to a table of color values</a:t>
            </a:r>
          </a:p>
          <a:p>
            <a:pPr marL="457200" indent="-457200">
              <a:buFont typeface="Wingdings" panose="05000000000000000000" pitchFamily="2" charset="2"/>
              <a:buChar char="q"/>
            </a:pPr>
            <a:r>
              <a:rPr lang="en-US" sz="2800" dirty="0"/>
              <a:t>A table with 256 colors with RGB values</a:t>
            </a:r>
          </a:p>
          <a:p>
            <a:pPr marL="457200" indent="-457200">
              <a:buFont typeface="Wingdings" panose="05000000000000000000" pitchFamily="2" charset="2"/>
              <a:buChar char="q"/>
            </a:pPr>
            <a:endParaRPr lang="en-US" sz="2800" dirty="0"/>
          </a:p>
        </p:txBody>
      </p:sp>
      <p:pic>
        <p:nvPicPr>
          <p:cNvPr id="7" name="Picture 6">
            <a:extLst>
              <a:ext uri="{FF2B5EF4-FFF2-40B4-BE49-F238E27FC236}">
                <a16:creationId xmlns:a16="http://schemas.microsoft.com/office/drawing/2014/main" id="{A700282C-3896-46F5-8D3E-B9A8FB39B366}"/>
              </a:ext>
            </a:extLst>
          </p:cNvPr>
          <p:cNvPicPr>
            <a:picLocks noChangeAspect="1"/>
          </p:cNvPicPr>
          <p:nvPr/>
        </p:nvPicPr>
        <p:blipFill>
          <a:blip r:embed="rId3"/>
          <a:stretch>
            <a:fillRect/>
          </a:stretch>
        </p:blipFill>
        <p:spPr>
          <a:xfrm>
            <a:off x="1880479" y="3776133"/>
            <a:ext cx="5191125" cy="2286000"/>
          </a:xfrm>
          <a:prstGeom prst="rect">
            <a:avLst/>
          </a:prstGeom>
        </p:spPr>
      </p:pic>
    </p:spTree>
    <p:extLst>
      <p:ext uri="{BB962C8B-B14F-4D97-AF65-F5344CB8AC3E}">
        <p14:creationId xmlns:p14="http://schemas.microsoft.com/office/powerpoint/2010/main" val="4258835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Display Monitor (CRT)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6" name="Picture 2">
            <a:extLst>
              <a:ext uri="{FF2B5EF4-FFF2-40B4-BE49-F238E27FC236}">
                <a16:creationId xmlns:a16="http://schemas.microsoft.com/office/drawing/2014/main" id="{B1110A64-2F2E-46C9-BDAB-7A3A7CB38F13}"/>
              </a:ext>
            </a:extLst>
          </p:cNvPr>
          <p:cNvPicPr>
            <a:picLocks noChangeAspect="1" noChangeArrowheads="1"/>
          </p:cNvPicPr>
          <p:nvPr/>
        </p:nvPicPr>
        <p:blipFill>
          <a:blip r:embed="rId3" cstate="print"/>
          <a:srcRect/>
          <a:stretch>
            <a:fillRect/>
          </a:stretch>
        </p:blipFill>
        <p:spPr bwMode="auto">
          <a:xfrm>
            <a:off x="1333500" y="2017059"/>
            <a:ext cx="6477000" cy="4105275"/>
          </a:xfrm>
          <a:prstGeom prst="rect">
            <a:avLst/>
          </a:prstGeom>
          <a:noFill/>
          <a:ln w="9525">
            <a:noFill/>
            <a:miter lim="800000"/>
            <a:headEnd/>
            <a:tailEnd/>
          </a:ln>
          <a:effectLst/>
        </p:spPr>
      </p:pic>
    </p:spTree>
    <p:extLst>
      <p:ext uri="{BB962C8B-B14F-4D97-AF65-F5344CB8AC3E}">
        <p14:creationId xmlns:p14="http://schemas.microsoft.com/office/powerpoint/2010/main" val="2236460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Printing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CED8956F-84F1-4764-8CC2-C44004CA5C92}"/>
              </a:ext>
            </a:extLst>
          </p:cNvPr>
          <p:cNvSpPr/>
          <p:nvPr/>
        </p:nvSpPr>
        <p:spPr>
          <a:xfrm>
            <a:off x="274586" y="2367171"/>
            <a:ext cx="8429148" cy="1200329"/>
          </a:xfrm>
          <a:prstGeom prst="rect">
            <a:avLst/>
          </a:prstGeom>
        </p:spPr>
        <p:txBody>
          <a:bodyPr wrap="square">
            <a:spAutoFit/>
          </a:bodyPr>
          <a:lstStyle/>
          <a:p>
            <a:pPr marL="285750" indent="-285750">
              <a:buFont typeface="Wingdings" panose="05000000000000000000" pitchFamily="2" charset="2"/>
              <a:buChar char="q"/>
            </a:pPr>
            <a:r>
              <a:rPr lang="en-US" sz="2400" dirty="0"/>
              <a:t>Halftone</a:t>
            </a:r>
          </a:p>
          <a:p>
            <a:endParaRPr lang="en-US" sz="2400" dirty="0"/>
          </a:p>
          <a:p>
            <a:pPr marL="285750" indent="-285750">
              <a:buFont typeface="Wingdings" panose="05000000000000000000" pitchFamily="2" charset="2"/>
              <a:buChar char="q"/>
            </a:pPr>
            <a:r>
              <a:rPr lang="en-US" sz="2400" dirty="0"/>
              <a:t>Go through chapter 2 (</a:t>
            </a:r>
            <a:r>
              <a:rPr lang="en-US" sz="2400" dirty="0" err="1"/>
              <a:t>schaum’s</a:t>
            </a:r>
            <a:r>
              <a:rPr lang="en-US" sz="2400" dirty="0"/>
              <a:t> outline) for details.</a:t>
            </a:r>
          </a:p>
        </p:txBody>
      </p:sp>
    </p:spTree>
    <p:extLst>
      <p:ext uri="{BB962C8B-B14F-4D97-AF65-F5344CB8AC3E}">
        <p14:creationId xmlns:p14="http://schemas.microsoft.com/office/powerpoint/2010/main" val="3262631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Halftone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CED8956F-84F1-4764-8CC2-C44004CA5C92}"/>
              </a:ext>
            </a:extLst>
          </p:cNvPr>
          <p:cNvSpPr/>
          <p:nvPr/>
        </p:nvSpPr>
        <p:spPr>
          <a:xfrm>
            <a:off x="274586" y="2367171"/>
            <a:ext cx="8429148" cy="3108543"/>
          </a:xfrm>
          <a:prstGeom prst="rect">
            <a:avLst/>
          </a:prstGeom>
        </p:spPr>
        <p:txBody>
          <a:bodyPr wrap="square">
            <a:spAutoFit/>
          </a:bodyPr>
          <a:lstStyle/>
          <a:p>
            <a:pPr marL="285750" indent="-285750">
              <a:buFont typeface="Wingdings" panose="05000000000000000000" pitchFamily="2" charset="2"/>
              <a:buChar char="q"/>
            </a:pPr>
            <a:r>
              <a:rPr lang="en-US" sz="2800" b="1" dirty="0"/>
              <a:t>Halftone</a:t>
            </a:r>
            <a:r>
              <a:rPr lang="en-US" sz="2800" dirty="0"/>
              <a:t> is the technique that simulates continuous tone imagery through the use of dots.</a:t>
            </a:r>
          </a:p>
          <a:p>
            <a:pPr marL="285750" indent="-285750">
              <a:buFont typeface="Wingdings" panose="05000000000000000000" pitchFamily="2" charset="2"/>
              <a:buChar char="q"/>
            </a:pPr>
            <a:r>
              <a:rPr lang="en-US" sz="2800" dirty="0"/>
              <a:t>Dots can be varied either </a:t>
            </a:r>
          </a:p>
          <a:p>
            <a:pPr marL="742950" lvl="1" indent="-285750">
              <a:buFont typeface="Arial" panose="020B0604020202020204" pitchFamily="34" charset="0"/>
              <a:buChar char="•"/>
            </a:pPr>
            <a:r>
              <a:rPr lang="en-US" sz="2800" dirty="0"/>
              <a:t>in size</a:t>
            </a:r>
          </a:p>
          <a:p>
            <a:pPr marL="742950" lvl="1" indent="-285750">
              <a:buFont typeface="Arial" panose="020B0604020202020204" pitchFamily="34" charset="0"/>
              <a:buChar char="•"/>
            </a:pPr>
            <a:r>
              <a:rPr lang="en-US" sz="2800" dirty="0"/>
              <a:t>in shape or </a:t>
            </a:r>
          </a:p>
          <a:p>
            <a:pPr marL="742950" lvl="1" indent="-285750">
              <a:buFont typeface="Arial" panose="020B0604020202020204" pitchFamily="34" charset="0"/>
              <a:buChar char="•"/>
            </a:pPr>
            <a:r>
              <a:rPr lang="en-US" sz="2800" dirty="0"/>
              <a:t>in spacing</a:t>
            </a:r>
          </a:p>
          <a:p>
            <a:pPr marL="285750" indent="-285750">
              <a:buFont typeface="Wingdings" panose="05000000000000000000" pitchFamily="2" charset="2"/>
              <a:buChar char="q"/>
            </a:pPr>
            <a:r>
              <a:rPr lang="en-US" sz="2800" dirty="0"/>
              <a:t>Halftone  generates a gradient like effect.</a:t>
            </a:r>
          </a:p>
        </p:txBody>
      </p:sp>
    </p:spTree>
    <p:extLst>
      <p:ext uri="{BB962C8B-B14F-4D97-AF65-F5344CB8AC3E}">
        <p14:creationId xmlns:p14="http://schemas.microsoft.com/office/powerpoint/2010/main" val="31261401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Halftone Image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CED8956F-84F1-4764-8CC2-C44004CA5C92}"/>
              </a:ext>
            </a:extLst>
          </p:cNvPr>
          <p:cNvSpPr/>
          <p:nvPr/>
        </p:nvSpPr>
        <p:spPr>
          <a:xfrm>
            <a:off x="274586" y="2367171"/>
            <a:ext cx="8429148" cy="3108543"/>
          </a:xfrm>
          <a:prstGeom prst="rect">
            <a:avLst/>
          </a:prstGeom>
        </p:spPr>
        <p:txBody>
          <a:bodyPr wrap="square">
            <a:spAutoFit/>
          </a:bodyPr>
          <a:lstStyle/>
          <a:p>
            <a:pPr marL="342900" indent="-342900" algn="just">
              <a:buFont typeface="Wingdings" panose="05000000000000000000" pitchFamily="2" charset="2"/>
              <a:buChar char="q"/>
            </a:pPr>
            <a:r>
              <a:rPr lang="en-US" sz="2800" dirty="0"/>
              <a:t>A halftone, or halftone image, is an image comprised of discrete dots rather than continuous tones. When viewed from a distance, the dots blur together, creating the illusion of continuous lines and shapes.</a:t>
            </a:r>
          </a:p>
          <a:p>
            <a:pPr algn="just"/>
            <a:r>
              <a:rPr lang="en-US" sz="2800" dirty="0"/>
              <a:t> </a:t>
            </a:r>
          </a:p>
          <a:p>
            <a:pPr algn="just">
              <a:buFont typeface="Wingdings" panose="05000000000000000000" pitchFamily="2" charset="2"/>
              <a:buChar char="ü"/>
            </a:pPr>
            <a:r>
              <a:rPr lang="en-US" sz="2800" dirty="0"/>
              <a:t> By halftoning an image (converting it from a bitmap to    </a:t>
            </a:r>
          </a:p>
          <a:p>
            <a:pPr algn="just"/>
            <a:r>
              <a:rPr lang="en-US" sz="2800" dirty="0"/>
              <a:t>     a halftone), it can be printed using less resources </a:t>
            </a:r>
          </a:p>
        </p:txBody>
      </p:sp>
    </p:spTree>
    <p:extLst>
      <p:ext uri="{BB962C8B-B14F-4D97-AF65-F5344CB8AC3E}">
        <p14:creationId xmlns:p14="http://schemas.microsoft.com/office/powerpoint/2010/main" val="2123750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Halftone work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CED8956F-84F1-4764-8CC2-C44004CA5C92}"/>
              </a:ext>
            </a:extLst>
          </p:cNvPr>
          <p:cNvSpPr/>
          <p:nvPr/>
        </p:nvSpPr>
        <p:spPr>
          <a:xfrm>
            <a:off x="274586" y="2367171"/>
            <a:ext cx="8429148" cy="2308324"/>
          </a:xfrm>
          <a:prstGeom prst="rect">
            <a:avLst/>
          </a:prstGeom>
        </p:spPr>
        <p:txBody>
          <a:bodyPr wrap="square">
            <a:spAutoFit/>
          </a:bodyPr>
          <a:lstStyle/>
          <a:p>
            <a:pPr marL="342900" indent="-342900" algn="just">
              <a:buFont typeface="Wingdings" panose="05000000000000000000" pitchFamily="2" charset="2"/>
              <a:buChar char="q"/>
            </a:pPr>
            <a:r>
              <a:rPr lang="en-US" sz="3600" dirty="0"/>
              <a:t>Halftone process, in printing, a technique of breaking up an image into a series of dots so as to reproduce the full tone range of a photograph or tone art work.</a:t>
            </a:r>
          </a:p>
        </p:txBody>
      </p:sp>
    </p:spTree>
    <p:extLst>
      <p:ext uri="{BB962C8B-B14F-4D97-AF65-F5344CB8AC3E}">
        <p14:creationId xmlns:p14="http://schemas.microsoft.com/office/powerpoint/2010/main" val="174289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Pixel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7" name="Picture 2" descr="C:\Users\Teacher\Desktop\thumb534-pixel-36432d61374032deacd012147dd6d424.jpg">
            <a:extLst>
              <a:ext uri="{FF2B5EF4-FFF2-40B4-BE49-F238E27FC236}">
                <a16:creationId xmlns:a16="http://schemas.microsoft.com/office/drawing/2014/main" id="{9C6C751E-B4FD-4367-B508-64A75E74CB2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25441" y="2167467"/>
            <a:ext cx="4118115" cy="3992563"/>
          </a:xfrm>
          <a:prstGeom prst="rect">
            <a:avLst/>
          </a:prstGeom>
          <a:solidFill>
            <a:srgbClr val="FFFFFF"/>
          </a:solidFill>
        </p:spPr>
      </p:pic>
    </p:spTree>
    <p:extLst>
      <p:ext uri="{BB962C8B-B14F-4D97-AF65-F5344CB8AC3E}">
        <p14:creationId xmlns:p14="http://schemas.microsoft.com/office/powerpoint/2010/main" val="11159723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6" name="Picture 2" descr="http://upload.wikimedia.org/wikipedia/commons/thumb/1/10/Halftoning_introduction.svg/260px-Halftoning_introduction.svg.png">
            <a:extLst>
              <a:ext uri="{FF2B5EF4-FFF2-40B4-BE49-F238E27FC236}">
                <a16:creationId xmlns:a16="http://schemas.microsoft.com/office/drawing/2014/main" id="{A2300CD4-5B89-4631-B1C5-7136EE075606}"/>
              </a:ext>
            </a:extLst>
          </p:cNvPr>
          <p:cNvPicPr>
            <a:picLocks noChangeAspect="1" noChangeArrowheads="1"/>
          </p:cNvPicPr>
          <p:nvPr/>
        </p:nvPicPr>
        <p:blipFill>
          <a:blip r:embed="rId3" cstate="print"/>
          <a:srcRect/>
          <a:stretch>
            <a:fillRect/>
          </a:stretch>
        </p:blipFill>
        <p:spPr bwMode="auto">
          <a:xfrm>
            <a:off x="274586" y="2192480"/>
            <a:ext cx="2667000" cy="3962400"/>
          </a:xfrm>
          <a:prstGeom prst="rect">
            <a:avLst/>
          </a:prstGeom>
          <a:noFill/>
        </p:spPr>
      </p:pic>
      <p:pic>
        <p:nvPicPr>
          <p:cNvPr id="7" name="Picture 4" descr="http://upload.wikimedia.org/wikipedia/commons/thumb/e/ef/Halftoningcolor.svg/408px-Halftoningcolor.svg.png">
            <a:extLst>
              <a:ext uri="{FF2B5EF4-FFF2-40B4-BE49-F238E27FC236}">
                <a16:creationId xmlns:a16="http://schemas.microsoft.com/office/drawing/2014/main" id="{7CF5A41E-7497-4E0D-BDC3-C6998EF64F8F}"/>
              </a:ext>
            </a:extLst>
          </p:cNvPr>
          <p:cNvPicPr>
            <a:picLocks noChangeAspect="1" noChangeArrowheads="1"/>
          </p:cNvPicPr>
          <p:nvPr/>
        </p:nvPicPr>
        <p:blipFill>
          <a:blip r:embed="rId4" cstate="print"/>
          <a:srcRect/>
          <a:stretch>
            <a:fillRect/>
          </a:stretch>
        </p:blipFill>
        <p:spPr bwMode="auto">
          <a:xfrm>
            <a:off x="3117560" y="2230580"/>
            <a:ext cx="5410200" cy="3886200"/>
          </a:xfrm>
          <a:prstGeom prst="rect">
            <a:avLst/>
          </a:prstGeom>
          <a:noFill/>
        </p:spPr>
      </p:pic>
    </p:spTree>
    <p:extLst>
      <p:ext uri="{BB962C8B-B14F-4D97-AF65-F5344CB8AC3E}">
        <p14:creationId xmlns:p14="http://schemas.microsoft.com/office/powerpoint/2010/main" val="29719429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Contd.</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9" name="Picture 2" descr="http://mocoloco.com/fresh2/upload/2011/12/halftone_calendar_by_casey_klebba/halftone_calendar_casey_klebba_3b-thumb-468x468-35319.jpg">
            <a:extLst>
              <a:ext uri="{FF2B5EF4-FFF2-40B4-BE49-F238E27FC236}">
                <a16:creationId xmlns:a16="http://schemas.microsoft.com/office/drawing/2014/main" id="{22D7435F-10AD-4A00-8EDE-5D514884BF13}"/>
              </a:ext>
            </a:extLst>
          </p:cNvPr>
          <p:cNvPicPr>
            <a:picLocks noChangeAspect="1" noChangeArrowheads="1"/>
          </p:cNvPicPr>
          <p:nvPr/>
        </p:nvPicPr>
        <p:blipFill>
          <a:blip r:embed="rId3" cstate="print"/>
          <a:srcRect/>
          <a:stretch>
            <a:fillRect/>
          </a:stretch>
        </p:blipFill>
        <p:spPr bwMode="auto">
          <a:xfrm>
            <a:off x="1698978" y="2017059"/>
            <a:ext cx="4826000" cy="4073896"/>
          </a:xfrm>
          <a:prstGeom prst="rect">
            <a:avLst/>
          </a:prstGeom>
          <a:noFill/>
        </p:spPr>
      </p:pic>
    </p:spTree>
    <p:extLst>
      <p:ext uri="{BB962C8B-B14F-4D97-AF65-F5344CB8AC3E}">
        <p14:creationId xmlns:p14="http://schemas.microsoft.com/office/powerpoint/2010/main" val="2716593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Contd.</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8" name="Picture 2" descr="http://mocoloco.com/fresh2/upload/2011/12/halftone_calendar_by_casey_klebba/halftone_calendar_casey_klebba_3b-thumb-468x468-35319.jpg">
            <a:extLst>
              <a:ext uri="{FF2B5EF4-FFF2-40B4-BE49-F238E27FC236}">
                <a16:creationId xmlns:a16="http://schemas.microsoft.com/office/drawing/2014/main" id="{F0B1B334-26E2-4D25-85A4-EFAABC73E20D}"/>
              </a:ext>
            </a:extLst>
          </p:cNvPr>
          <p:cNvPicPr>
            <a:picLocks noChangeAspect="1" noChangeArrowheads="1"/>
          </p:cNvPicPr>
          <p:nvPr/>
        </p:nvPicPr>
        <p:blipFill>
          <a:blip r:embed="rId3" cstate="print"/>
          <a:srcRect/>
          <a:stretch>
            <a:fillRect/>
          </a:stretch>
        </p:blipFill>
        <p:spPr bwMode="auto">
          <a:xfrm>
            <a:off x="1698978" y="2017059"/>
            <a:ext cx="4826000" cy="4073896"/>
          </a:xfrm>
          <a:prstGeom prst="rect">
            <a:avLst/>
          </a:prstGeom>
          <a:noFill/>
        </p:spPr>
      </p:pic>
      <p:pic>
        <p:nvPicPr>
          <p:cNvPr id="7" name="Picture 2" descr="http://www.picturetopeople.org/image_effects/photo-halftone/examples/photo-to-halftone-convertion-2.gif">
            <a:extLst>
              <a:ext uri="{FF2B5EF4-FFF2-40B4-BE49-F238E27FC236}">
                <a16:creationId xmlns:a16="http://schemas.microsoft.com/office/drawing/2014/main" id="{ED8384E7-A718-43F2-BBFF-5B96A96DA8DD}"/>
              </a:ext>
            </a:extLst>
          </p:cNvPr>
          <p:cNvPicPr>
            <a:picLocks noChangeAspect="1" noChangeArrowheads="1"/>
          </p:cNvPicPr>
          <p:nvPr/>
        </p:nvPicPr>
        <p:blipFill>
          <a:blip r:embed="rId4" cstate="print"/>
          <a:srcRect/>
          <a:stretch>
            <a:fillRect/>
          </a:stretch>
        </p:blipFill>
        <p:spPr bwMode="auto">
          <a:xfrm>
            <a:off x="1981200" y="2129994"/>
            <a:ext cx="5017911" cy="4042206"/>
          </a:xfrm>
          <a:prstGeom prst="rect">
            <a:avLst/>
          </a:prstGeom>
          <a:noFill/>
        </p:spPr>
      </p:pic>
    </p:spTree>
    <p:extLst>
      <p:ext uri="{BB962C8B-B14F-4D97-AF65-F5344CB8AC3E}">
        <p14:creationId xmlns:p14="http://schemas.microsoft.com/office/powerpoint/2010/main" val="1338128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691041" y="1697233"/>
            <a:ext cx="7761917" cy="3046988"/>
          </a:xfrm>
          <a:prstGeom prst="rect">
            <a:avLst/>
          </a:prstGeom>
          <a:noFill/>
        </p:spPr>
        <p:txBody>
          <a:bodyPr wrap="square" rtlCol="0">
            <a:spAutoFit/>
          </a:bodyPr>
          <a:lstStyle/>
          <a:p>
            <a:pPr marL="457200" indent="-457200">
              <a:buFont typeface="Arial" pitchFamily="34" charset="0"/>
              <a:buChar char="•"/>
            </a:pPr>
            <a:r>
              <a:rPr lang="en-US" sz="2400" dirty="0"/>
              <a:t>Foley, van Dam, </a:t>
            </a:r>
            <a:r>
              <a:rPr lang="en-US" sz="2400" dirty="0" err="1"/>
              <a:t>Feiner</a:t>
            </a:r>
            <a:r>
              <a:rPr lang="en-US" sz="2400" dirty="0"/>
              <a:t>, Hughes, Computer Graphics: principles and practice, Addison Wesley, Second Edition.</a:t>
            </a:r>
          </a:p>
          <a:p>
            <a:pPr marL="457200" indent="-457200">
              <a:buFont typeface="Arial" pitchFamily="34" charset="0"/>
              <a:buChar char="•"/>
            </a:pPr>
            <a:endParaRPr lang="en-US" sz="2400" dirty="0"/>
          </a:p>
          <a:p>
            <a:pPr marL="457200" indent="-457200">
              <a:buFont typeface="Arial" pitchFamily="34" charset="0"/>
              <a:buChar char="•"/>
            </a:pPr>
            <a:r>
              <a:rPr lang="en-US" sz="2400" dirty="0" err="1"/>
              <a:t>Schaum's</a:t>
            </a:r>
            <a:r>
              <a:rPr lang="en-US" sz="2400" dirty="0"/>
              <a:t> Outline of Theory &amp; Problems of Computer Graphics.</a:t>
            </a:r>
          </a:p>
          <a:p>
            <a:pPr marL="457200" indent="-457200">
              <a:buFont typeface="Arial" pitchFamily="34" charset="0"/>
              <a:buChar char="•"/>
            </a:pPr>
            <a:endParaRPr lang="en-US" sz="2400" dirty="0"/>
          </a:p>
          <a:p>
            <a:pPr marL="457200" indent="-457200">
              <a:buFont typeface="Arial" pitchFamily="34" charset="0"/>
              <a:buChar char="•"/>
            </a:pPr>
            <a:r>
              <a:rPr lang="en-US" sz="2400" dirty="0"/>
              <a:t>Peter Shirley Steve </a:t>
            </a:r>
            <a:r>
              <a:rPr lang="en-US" sz="2400" dirty="0" err="1"/>
              <a:t>Marschner</a:t>
            </a:r>
            <a:r>
              <a:rPr lang="en-US" sz="2400" dirty="0"/>
              <a:t> , “Fundamental of computer graphics”, Third Edition.</a:t>
            </a:r>
          </a:p>
        </p:txBody>
      </p:sp>
    </p:spTree>
    <p:extLst>
      <p:ext uri="{BB962C8B-B14F-4D97-AF65-F5344CB8AC3E}">
        <p14:creationId xmlns:p14="http://schemas.microsoft.com/office/powerpoint/2010/main" val="19233823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559023"/>
            <a:ext cx="8370482" cy="4801314"/>
          </a:xfrm>
          <a:prstGeom prst="rect">
            <a:avLst/>
          </a:prstGeom>
          <a:noFill/>
        </p:spPr>
        <p:txBody>
          <a:bodyPr wrap="square" rtlCol="0">
            <a:spAutoFit/>
          </a:bodyPr>
          <a:lstStyle/>
          <a:p>
            <a:pPr marL="404622" indent="-285750">
              <a:buFont typeface="Arial" panose="020B0604020202020204" pitchFamily="34" charset="0"/>
              <a:buChar char="•"/>
            </a:pPr>
            <a:r>
              <a:rPr lang="en-US" dirty="0">
                <a:hlinkClick r:id="rId2"/>
              </a:rPr>
              <a:t>http://colormine.org/convert/rgb-to-cmy</a:t>
            </a:r>
            <a:endParaRPr lang="en-US" dirty="0"/>
          </a:p>
          <a:p>
            <a:pPr marL="404622" indent="-285750">
              <a:buFont typeface="Arial" panose="020B0604020202020204" pitchFamily="34" charset="0"/>
              <a:buChar char="•"/>
            </a:pPr>
            <a:r>
              <a:rPr lang="en-US" dirty="0">
                <a:hlinkClick r:id="rId3"/>
              </a:rPr>
              <a:t>www.howstuffworks.com</a:t>
            </a:r>
            <a:endParaRPr lang="en-US" dirty="0"/>
          </a:p>
          <a:p>
            <a:pPr marL="404622" indent="-285750">
              <a:buFont typeface="Arial" panose="020B0604020202020204" pitchFamily="34" charset="0"/>
              <a:buChar char="•"/>
            </a:pPr>
            <a:r>
              <a:rPr lang="en-US" dirty="0">
                <a:hlinkClick r:id="rId4"/>
              </a:rPr>
              <a:t>www.wikipedia.com</a:t>
            </a:r>
            <a:endParaRPr lang="en-US" dirty="0"/>
          </a:p>
          <a:p>
            <a:pPr marL="404622" indent="-285750">
              <a:buFont typeface="Arial" panose="020B0604020202020204" pitchFamily="34" charset="0"/>
              <a:buChar char="•"/>
            </a:pPr>
            <a:r>
              <a:rPr lang="en-US" dirty="0">
                <a:hlinkClick r:id="rId5"/>
              </a:rPr>
              <a:t>http://www.picturetopeople.org/image_effects/photo-halftone/examples/photo-to-halftone-convertion-2.gif</a:t>
            </a:r>
            <a:endParaRPr lang="en-US" dirty="0"/>
          </a:p>
          <a:p>
            <a:pPr marL="404622" indent="-285750">
              <a:buFont typeface="Arial" panose="020B0604020202020204" pitchFamily="34" charset="0"/>
              <a:buChar char="•"/>
            </a:pPr>
            <a:r>
              <a:rPr lang="en-US" dirty="0">
                <a:hlinkClick r:id="rId6"/>
              </a:rPr>
              <a:t>http://mocoloco.com/fresh2/upload/2011/12/halftone_calendar_by_casey_klebba/halftone_calendar_casey_klebba_3b-thumb-468x468-35319.jpg</a:t>
            </a:r>
            <a:endParaRPr lang="en-US" dirty="0"/>
          </a:p>
          <a:p>
            <a:pPr marL="404622" indent="-285750">
              <a:buFont typeface="Arial" panose="020B0604020202020204" pitchFamily="34" charset="0"/>
              <a:buChar char="•"/>
            </a:pPr>
            <a:r>
              <a:rPr lang="en-US" dirty="0">
                <a:hlinkClick r:id="rId7"/>
              </a:rPr>
              <a:t>https://www.chegg.com</a:t>
            </a:r>
            <a:endParaRPr lang="en-US" dirty="0"/>
          </a:p>
          <a:p>
            <a:pPr marL="404622" indent="-285750">
              <a:buFont typeface="Arial" panose="020B0604020202020204" pitchFamily="34" charset="0"/>
              <a:buChar char="•"/>
            </a:pPr>
            <a:r>
              <a:rPr lang="en-US" dirty="0">
                <a:hlinkClick r:id="rId8"/>
              </a:rPr>
              <a:t>https://www.slideshare.net/mustafasalam167/color-model-29181025</a:t>
            </a:r>
            <a:endParaRPr lang="en-US" dirty="0"/>
          </a:p>
          <a:p>
            <a:pPr marL="404622" indent="-285750">
              <a:buFont typeface="Arial" panose="020B0604020202020204" pitchFamily="34" charset="0"/>
              <a:buChar char="•"/>
            </a:pPr>
            <a:r>
              <a:rPr lang="en-US" dirty="0">
                <a:hlinkClick r:id="rId9"/>
              </a:rPr>
              <a:t>https://www.printcnx.com/resources-and-support/addiational-resources/raster-images-vs-vector-graphics/</a:t>
            </a:r>
            <a:endParaRPr lang="en-US" dirty="0"/>
          </a:p>
          <a:p>
            <a:pPr marL="404622" indent="-285750">
              <a:buFont typeface="Arial" panose="020B0604020202020204" pitchFamily="34" charset="0"/>
              <a:buChar char="•"/>
            </a:pPr>
            <a:r>
              <a:rPr lang="en-US" dirty="0">
                <a:hlinkClick r:id="rId10"/>
              </a:rPr>
              <a:t>https://slideplayer.com/slide/5143930/</a:t>
            </a:r>
            <a:endParaRPr lang="en-US" dirty="0"/>
          </a:p>
          <a:p>
            <a:pPr marL="118872"/>
            <a:endParaRPr lang="en-US" dirty="0"/>
          </a:p>
          <a:p>
            <a:pPr marL="404622" indent="-285750">
              <a:buFont typeface="Arial" panose="020B0604020202020204" pitchFamily="34" charset="0"/>
              <a:buChar char="•"/>
            </a:pPr>
            <a:endParaRPr lang="en-US" dirty="0"/>
          </a:p>
          <a:p>
            <a:pPr marL="404622" indent="-285750">
              <a:buFont typeface="Arial" panose="020B0604020202020204" pitchFamily="34" charset="0"/>
              <a:buChar char="•"/>
            </a:pPr>
            <a:endParaRPr lang="en-US" dirty="0"/>
          </a:p>
          <a:p>
            <a:pPr marL="404622" indent="-285750">
              <a:buFont typeface="Arial" panose="020B0604020202020204" pitchFamily="34" charset="0"/>
              <a:buChar char="•"/>
            </a:pPr>
            <a:endParaRPr lang="en-US" dirty="0"/>
          </a:p>
          <a:p>
            <a:pPr marL="404622" indent="-285750">
              <a:buFont typeface="Arial" panose="020B0604020202020204" pitchFamily="34" charset="0"/>
              <a:buChar char="•"/>
            </a:pPr>
            <a:endParaRPr lang="en-US" dirty="0"/>
          </a:p>
        </p:txBody>
      </p:sp>
    </p:spTree>
    <p:extLst>
      <p:ext uri="{BB962C8B-B14F-4D97-AF65-F5344CB8AC3E}">
        <p14:creationId xmlns:p14="http://schemas.microsoft.com/office/powerpoint/2010/main" val="322496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Computer Graphics Image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0C1E2CDB-288B-4AF2-AEC8-3A53DEBA0109}"/>
              </a:ext>
            </a:extLst>
          </p:cNvPr>
          <p:cNvSpPr/>
          <p:nvPr/>
        </p:nvSpPr>
        <p:spPr>
          <a:xfrm>
            <a:off x="293511" y="2190044"/>
            <a:ext cx="8534400" cy="1938992"/>
          </a:xfrm>
          <a:prstGeom prst="rect">
            <a:avLst/>
          </a:prstGeom>
        </p:spPr>
        <p:txBody>
          <a:bodyPr wrap="square">
            <a:spAutoFit/>
          </a:bodyPr>
          <a:lstStyle/>
          <a:p>
            <a:pPr marL="342900" indent="-342900">
              <a:buFont typeface="Wingdings" panose="05000000000000000000" pitchFamily="2" charset="2"/>
              <a:buChar char="q"/>
            </a:pPr>
            <a:r>
              <a:rPr lang="en-US" sz="2400" dirty="0"/>
              <a:t>Computer graphics can be created as either raster or vector images</a:t>
            </a:r>
          </a:p>
          <a:p>
            <a:endParaRPr lang="en-US" sz="2400" dirty="0"/>
          </a:p>
          <a:p>
            <a:pPr>
              <a:buFont typeface="Wingdings" pitchFamily="2" charset="2"/>
              <a:buChar char="Ø"/>
            </a:pPr>
            <a:r>
              <a:rPr lang="en-US" sz="2400" dirty="0"/>
              <a:t>Raster Image</a:t>
            </a:r>
          </a:p>
          <a:p>
            <a:pPr>
              <a:buFont typeface="Wingdings" pitchFamily="2" charset="2"/>
              <a:buChar char="Ø"/>
            </a:pPr>
            <a:r>
              <a:rPr lang="en-US" sz="2400" dirty="0"/>
              <a:t>Vector Image</a:t>
            </a:r>
          </a:p>
        </p:txBody>
      </p:sp>
    </p:spTree>
    <p:extLst>
      <p:ext uri="{BB962C8B-B14F-4D97-AF65-F5344CB8AC3E}">
        <p14:creationId xmlns:p14="http://schemas.microsoft.com/office/powerpoint/2010/main" val="2767437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Raster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0C1E2CDB-288B-4AF2-AEC8-3A53DEBA0109}"/>
              </a:ext>
            </a:extLst>
          </p:cNvPr>
          <p:cNvSpPr/>
          <p:nvPr/>
        </p:nvSpPr>
        <p:spPr>
          <a:xfrm>
            <a:off x="293511" y="2190044"/>
            <a:ext cx="8534400" cy="3785652"/>
          </a:xfrm>
          <a:prstGeom prst="rect">
            <a:avLst/>
          </a:prstGeom>
        </p:spPr>
        <p:txBody>
          <a:bodyPr wrap="square">
            <a:spAutoFit/>
          </a:bodyPr>
          <a:lstStyle/>
          <a:p>
            <a:pPr marL="342900" indent="-342900">
              <a:buFont typeface="Wingdings" panose="05000000000000000000" pitchFamily="2" charset="2"/>
              <a:buChar char="q"/>
            </a:pPr>
            <a:r>
              <a:rPr lang="en-US" sz="2400" dirty="0"/>
              <a:t>Raster graphics are bitmaps.</a:t>
            </a:r>
          </a:p>
          <a:p>
            <a:endParaRPr lang="en-US" sz="2400" dirty="0"/>
          </a:p>
          <a:p>
            <a:pPr marL="342900" indent="-342900">
              <a:buFont typeface="Arial" panose="020B0604020202020204" pitchFamily="34" charset="0"/>
              <a:buChar char="•"/>
            </a:pPr>
            <a:r>
              <a:rPr lang="en-US" sz="2400" dirty="0"/>
              <a:t>A bitmap is a grid of individual pixels that collectively compose an image.</a:t>
            </a:r>
          </a:p>
          <a:p>
            <a:pPr marL="342900" indent="-342900">
              <a:buFont typeface="Arial" panose="020B0604020202020204" pitchFamily="34" charset="0"/>
              <a:buChar char="•"/>
            </a:pPr>
            <a:r>
              <a:rPr lang="en-US" sz="2400" dirty="0"/>
              <a:t>Raster graphics render images as a collection of countless tiny squares.</a:t>
            </a:r>
          </a:p>
          <a:p>
            <a:pPr marL="342900" indent="-342900">
              <a:buFont typeface="Arial" panose="020B0604020202020204" pitchFamily="34" charset="0"/>
              <a:buChar char="•"/>
            </a:pPr>
            <a:r>
              <a:rPr lang="en-US" sz="2400" dirty="0"/>
              <a:t>Each square, or pixel, is coded in a specific  shade. Individually, these pixels are worthless</a:t>
            </a:r>
          </a:p>
          <a:p>
            <a:pPr marL="342900" indent="-342900">
              <a:buFont typeface="Arial" panose="020B0604020202020204" pitchFamily="34" charset="0"/>
              <a:buChar char="•"/>
            </a:pPr>
            <a:r>
              <a:rPr lang="en-US" sz="2400" dirty="0"/>
              <a:t>Together, they’re worth a thousand words</a:t>
            </a:r>
          </a:p>
          <a:p>
            <a:endParaRPr lang="en-US" sz="2400" dirty="0"/>
          </a:p>
        </p:txBody>
      </p:sp>
    </p:spTree>
    <p:extLst>
      <p:ext uri="{BB962C8B-B14F-4D97-AF65-F5344CB8AC3E}">
        <p14:creationId xmlns:p14="http://schemas.microsoft.com/office/powerpoint/2010/main" val="1475166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Raster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0C1E2CDB-288B-4AF2-AEC8-3A53DEBA0109}"/>
              </a:ext>
            </a:extLst>
          </p:cNvPr>
          <p:cNvSpPr/>
          <p:nvPr/>
        </p:nvSpPr>
        <p:spPr>
          <a:xfrm>
            <a:off x="293511" y="2190044"/>
            <a:ext cx="8534400" cy="3046988"/>
          </a:xfrm>
          <a:prstGeom prst="rect">
            <a:avLst/>
          </a:prstGeom>
        </p:spPr>
        <p:txBody>
          <a:bodyPr wrap="square">
            <a:spAutoFit/>
          </a:bodyPr>
          <a:lstStyle/>
          <a:p>
            <a:pPr marL="342900" indent="-342900">
              <a:buFont typeface="Wingdings" panose="05000000000000000000" pitchFamily="2" charset="2"/>
              <a:buChar char="q"/>
            </a:pPr>
            <a:r>
              <a:rPr lang="en-US" sz="2400" dirty="0"/>
              <a:t>Using of Raster Image </a:t>
            </a:r>
          </a:p>
          <a:p>
            <a:endParaRPr lang="en-US" sz="2400" dirty="0"/>
          </a:p>
          <a:p>
            <a:pPr algn="just">
              <a:buFont typeface="Wingdings" pitchFamily="2" charset="2"/>
              <a:buChar char="Ø"/>
            </a:pPr>
            <a:r>
              <a:rPr lang="en-US" sz="2400" dirty="0"/>
              <a:t>Raster graphics are best used for non-line art images; specifically digitized photographs, scanned artwork or detailed graphics</a:t>
            </a:r>
          </a:p>
          <a:p>
            <a:pPr algn="just"/>
            <a:endParaRPr lang="en-US" sz="2400" dirty="0"/>
          </a:p>
          <a:p>
            <a:pPr algn="just">
              <a:buFont typeface="Wingdings" pitchFamily="2" charset="2"/>
              <a:buChar char="Ø"/>
            </a:pPr>
            <a:r>
              <a:rPr lang="en-US" sz="2400" dirty="0"/>
              <a:t>Non-line art images are best represented in raster form because these typically include subtle chromatic gradations, undefined lines and shapes, and complex composition</a:t>
            </a:r>
          </a:p>
        </p:txBody>
      </p:sp>
    </p:spTree>
    <p:extLst>
      <p:ext uri="{BB962C8B-B14F-4D97-AF65-F5344CB8AC3E}">
        <p14:creationId xmlns:p14="http://schemas.microsoft.com/office/powerpoint/2010/main" val="351766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Drawbacks of Raster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320927" y="2286397"/>
            <a:ext cx="8529561"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Resolution in raster graphics is measured in dpi, or dots per inch. The higher the dpi, the better the resolution</a:t>
            </a:r>
          </a:p>
          <a:p>
            <a:pPr algn="just"/>
            <a:endParaRPr lang="en-US" sz="2400" dirty="0"/>
          </a:p>
          <a:p>
            <a:pPr marL="285750" indent="-285750" algn="just">
              <a:buFont typeface="Arial" panose="020B0604020202020204" pitchFamily="34" charset="0"/>
              <a:buChar char="•"/>
            </a:pPr>
            <a:r>
              <a:rPr lang="en-US" sz="2400" dirty="0"/>
              <a:t>Raster files are significantly larger than comparable vector files, high resolution raster files are significantly larger than low resolution raster file</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Overall, as compared to vector graphics, raster graphics are less economical, slower to display and print, less versatile and more unwieldy to work with</a:t>
            </a:r>
          </a:p>
        </p:txBody>
      </p:sp>
    </p:spTree>
    <p:extLst>
      <p:ext uri="{BB962C8B-B14F-4D97-AF65-F5344CB8AC3E}">
        <p14:creationId xmlns:p14="http://schemas.microsoft.com/office/powerpoint/2010/main" val="3132154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 of Raster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 Common raster formats include TIFF, JPEG, GIF, PCX and BMP files</a:t>
            </a:r>
          </a:p>
        </p:txBody>
      </p:sp>
      <p:pic>
        <p:nvPicPr>
          <p:cNvPr id="6" name="Picture 2" descr="C:\Users\Teacher\Desktop\raster.jpg">
            <a:extLst>
              <a:ext uri="{FF2B5EF4-FFF2-40B4-BE49-F238E27FC236}">
                <a16:creationId xmlns:a16="http://schemas.microsoft.com/office/drawing/2014/main" id="{D1EDC39C-56F8-4CBA-8B47-6A44BEB6F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260" y="3266894"/>
            <a:ext cx="762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046660"/>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72DD8B258A5645BB0011001058555F" ma:contentTypeVersion="0" ma:contentTypeDescription="Create a new document." ma:contentTypeScope="" ma:versionID="71cdbbb4636bb02a78b6dcb4acdbeeed">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5B0D956-D8BB-4F50-A2EF-7039A9166D07}"/>
</file>

<file path=customXml/itemProps2.xml><?xml version="1.0" encoding="utf-8"?>
<ds:datastoreItem xmlns:ds="http://schemas.openxmlformats.org/officeDocument/2006/customXml" ds:itemID="{34F7F7F7-5551-44E3-8206-35E182E3243E}"/>
</file>

<file path=customXml/itemProps3.xml><?xml version="1.0" encoding="utf-8"?>
<ds:datastoreItem xmlns:ds="http://schemas.openxmlformats.org/officeDocument/2006/customXml" ds:itemID="{A53634AD-6879-4616-AC8A-505032BFBB20}"/>
</file>

<file path=docProps/app.xml><?xml version="1.0" encoding="utf-8"?>
<Properties xmlns="http://schemas.openxmlformats.org/officeDocument/2006/extended-properties" xmlns:vt="http://schemas.openxmlformats.org/officeDocument/2006/docPropsVTypes">
  <TotalTime>285</TotalTime>
  <Words>1661</Words>
  <Application>Microsoft Office PowerPoint</Application>
  <PresentationFormat>On-screen Show (4:3)</PresentationFormat>
  <Paragraphs>227</Paragraphs>
  <Slides>44</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Corbel</vt:lpstr>
      <vt:lpstr>Wingdings</vt:lpstr>
      <vt:lpstr>Spectrum</vt:lpstr>
      <vt:lpstr>Image Representation</vt:lpstr>
      <vt:lpstr>Outline</vt:lpstr>
      <vt:lpstr>Pixel</vt:lpstr>
      <vt:lpstr>Pixel</vt:lpstr>
      <vt:lpstr>Computer Graphics Image</vt:lpstr>
      <vt:lpstr>Raster Image </vt:lpstr>
      <vt:lpstr>Raster Image </vt:lpstr>
      <vt:lpstr>Drawbacks of Raster Image </vt:lpstr>
      <vt:lpstr>Example of Raster Image </vt:lpstr>
      <vt:lpstr>Vector Image </vt:lpstr>
      <vt:lpstr>Use of Vector Image </vt:lpstr>
      <vt:lpstr>Advantages of Vector Image </vt:lpstr>
      <vt:lpstr>Advantages of Vector Image </vt:lpstr>
      <vt:lpstr>Vector Images </vt:lpstr>
      <vt:lpstr>Color Model</vt:lpstr>
      <vt:lpstr>Additive and Subtractive Model</vt:lpstr>
      <vt:lpstr>RGB and CMYK</vt:lpstr>
      <vt:lpstr>RGB</vt:lpstr>
      <vt:lpstr>RGB</vt:lpstr>
      <vt:lpstr>RGB Value</vt:lpstr>
      <vt:lpstr>RGB Color Plate </vt:lpstr>
      <vt:lpstr>Color Plate </vt:lpstr>
      <vt:lpstr>CMYK</vt:lpstr>
      <vt:lpstr>CMYK</vt:lpstr>
      <vt:lpstr>CMY</vt:lpstr>
      <vt:lpstr>RGB to CMY</vt:lpstr>
      <vt:lpstr>CMY to RGB</vt:lpstr>
      <vt:lpstr>RGB -&gt; CMY -&gt; RGB</vt:lpstr>
      <vt:lpstr>Direct Coding</vt:lpstr>
      <vt:lpstr>Direct Coding</vt:lpstr>
      <vt:lpstr>Direct Coding</vt:lpstr>
      <vt:lpstr>Lookup Table </vt:lpstr>
      <vt:lpstr>Steps to plot a point using  lookup table </vt:lpstr>
      <vt:lpstr>Lookup Table </vt:lpstr>
      <vt:lpstr>Display Monitor (CRT)</vt:lpstr>
      <vt:lpstr>Printing</vt:lpstr>
      <vt:lpstr>Halftone</vt:lpstr>
      <vt:lpstr>Halftone Image</vt:lpstr>
      <vt:lpstr>How Halftone work</vt:lpstr>
      <vt:lpstr>Example</vt:lpstr>
      <vt:lpstr>Contd.</vt:lpstr>
      <vt:lpstr>Contd.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Representation</dc:title>
  <dc:creator>diptagomes@aiub.edu</dc:creator>
  <cp:lastModifiedBy>Md. Siyamul Islam</cp:lastModifiedBy>
  <cp:revision>22</cp:revision>
  <dcterms:created xsi:type="dcterms:W3CDTF">2020-04-25T12:14:01Z</dcterms:created>
  <dcterms:modified xsi:type="dcterms:W3CDTF">2021-02-01T07:39:12Z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0x0101008B72DD8B258A5645BB0011001058555F</vt:lpwstr>
  </property>
</Properties>
</file>