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sldIdLst>
    <p:sldId id="266" r:id="rId5"/>
    <p:sldId id="267" r:id="rId6"/>
    <p:sldId id="279" r:id="rId7"/>
    <p:sldId id="268" r:id="rId8"/>
    <p:sldId id="269" r:id="rId9"/>
    <p:sldId id="270" r:id="rId10"/>
    <p:sldId id="271" r:id="rId11"/>
    <p:sldId id="272" r:id="rId12"/>
    <p:sldId id="273" r:id="rId13"/>
    <p:sldId id="274" r:id="rId14"/>
    <p:sldId id="275"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esh Barua" initials="NB" lastIdx="3" clrIdx="0">
    <p:extLst>
      <p:ext uri="{19B8F6BF-5375-455C-9EA6-DF929625EA0E}">
        <p15:presenceInfo xmlns:p15="http://schemas.microsoft.com/office/powerpoint/2012/main" userId="4b68d90a4f89ce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369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97337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90658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55355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5100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44792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74341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83780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721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89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886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91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450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82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8109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74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12/15/2020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2641856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err="1">
                <a:solidFill>
                  <a:schemeClr val="tx1"/>
                </a:solidFill>
              </a:rPr>
              <a:t>RateIt</a:t>
            </a:r>
            <a:endParaRPr lang="en-US"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A platform for rating various things of our regular life before we have it.</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
        <p:nvSpPr>
          <p:cNvPr id="4" name="TextBox 3">
            <a:extLst>
              <a:ext uri="{FF2B5EF4-FFF2-40B4-BE49-F238E27FC236}">
                <a16:creationId xmlns:a16="http://schemas.microsoft.com/office/drawing/2014/main" id="{06D37773-80DD-4F44-B5DD-3375778226BE}"/>
              </a:ext>
            </a:extLst>
          </p:cNvPr>
          <p:cNvSpPr txBox="1"/>
          <p:nvPr/>
        </p:nvSpPr>
        <p:spPr>
          <a:xfrm>
            <a:off x="6805053" y="5694237"/>
            <a:ext cx="2433099" cy="646331"/>
          </a:xfrm>
          <a:prstGeom prst="rect">
            <a:avLst/>
          </a:prstGeom>
          <a:noFill/>
        </p:spPr>
        <p:txBody>
          <a:bodyPr wrap="square" rtlCol="0">
            <a:spAutoFit/>
          </a:bodyPr>
          <a:lstStyle/>
          <a:p>
            <a:r>
              <a:rPr lang="en-US" dirty="0"/>
              <a:t>NARESH BARUA</a:t>
            </a:r>
          </a:p>
          <a:p>
            <a:r>
              <a:rPr lang="en-US" dirty="0"/>
              <a:t>DIP FAZLA IMAM</a:t>
            </a: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CCD8-E376-410A-9EC4-48E2AD2B12D9}"/>
              </a:ext>
            </a:extLst>
          </p:cNvPr>
          <p:cNvSpPr>
            <a:spLocks noGrp="1"/>
          </p:cNvSpPr>
          <p:nvPr>
            <p:ph type="title"/>
          </p:nvPr>
        </p:nvSpPr>
        <p:spPr>
          <a:xfrm>
            <a:off x="677334" y="1041621"/>
            <a:ext cx="8596668" cy="699716"/>
          </a:xfrm>
        </p:spPr>
        <p:txBody>
          <a:bodyPr/>
          <a:lstStyle/>
          <a:p>
            <a:r>
              <a:rPr lang="en-US" dirty="0"/>
              <a:t>   </a:t>
            </a:r>
            <a:r>
              <a:rPr lang="en-US" dirty="0" err="1"/>
              <a:t>RateIt</a:t>
            </a:r>
            <a:r>
              <a:rPr lang="en-US" dirty="0"/>
              <a:t> Git:</a:t>
            </a:r>
          </a:p>
        </p:txBody>
      </p:sp>
      <p:pic>
        <p:nvPicPr>
          <p:cNvPr id="5" name="Content Placeholder 4">
            <a:extLst>
              <a:ext uri="{FF2B5EF4-FFF2-40B4-BE49-F238E27FC236}">
                <a16:creationId xmlns:a16="http://schemas.microsoft.com/office/drawing/2014/main" id="{B67A2F2C-7062-4753-B78C-D48B5030990F}"/>
              </a:ext>
            </a:extLst>
          </p:cNvPr>
          <p:cNvPicPr>
            <a:picLocks noGrp="1" noChangeAspect="1"/>
          </p:cNvPicPr>
          <p:nvPr>
            <p:ph idx="1"/>
          </p:nvPr>
        </p:nvPicPr>
        <p:blipFill>
          <a:blip r:embed="rId2"/>
          <a:stretch>
            <a:fillRect/>
          </a:stretch>
        </p:blipFill>
        <p:spPr>
          <a:xfrm>
            <a:off x="765154" y="1918965"/>
            <a:ext cx="8596312" cy="3020069"/>
          </a:xfrm>
        </p:spPr>
      </p:pic>
      <p:sp>
        <p:nvSpPr>
          <p:cNvPr id="6" name="TextBox 5">
            <a:extLst>
              <a:ext uri="{FF2B5EF4-FFF2-40B4-BE49-F238E27FC236}">
                <a16:creationId xmlns:a16="http://schemas.microsoft.com/office/drawing/2014/main" id="{13FB4F01-217E-4218-A5AE-5D5E1CF435CC}"/>
              </a:ext>
            </a:extLst>
          </p:cNvPr>
          <p:cNvSpPr txBox="1"/>
          <p:nvPr/>
        </p:nvSpPr>
        <p:spPr>
          <a:xfrm>
            <a:off x="765154" y="5001371"/>
            <a:ext cx="8596312" cy="369332"/>
          </a:xfrm>
          <a:prstGeom prst="rect">
            <a:avLst/>
          </a:prstGeom>
          <a:noFill/>
        </p:spPr>
        <p:txBody>
          <a:bodyPr wrap="square" rtlCol="0">
            <a:spAutoFit/>
          </a:bodyPr>
          <a:lstStyle/>
          <a:p>
            <a:r>
              <a:rPr lang="en-US" dirty="0"/>
              <a:t>https://github.com/Naresh-Barua/Software-Engeneering-Project-</a:t>
            </a:r>
          </a:p>
        </p:txBody>
      </p:sp>
    </p:spTree>
    <p:extLst>
      <p:ext uri="{BB962C8B-B14F-4D97-AF65-F5344CB8AC3E}">
        <p14:creationId xmlns:p14="http://schemas.microsoft.com/office/powerpoint/2010/main" val="29153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40C9-0C94-4F07-89B6-32FEAC7F1A09}"/>
              </a:ext>
            </a:extLst>
          </p:cNvPr>
          <p:cNvSpPr>
            <a:spLocks noGrp="1"/>
          </p:cNvSpPr>
          <p:nvPr>
            <p:ph type="title"/>
          </p:nvPr>
        </p:nvSpPr>
        <p:spPr>
          <a:xfrm>
            <a:off x="677334" y="1113182"/>
            <a:ext cx="8596668" cy="612251"/>
          </a:xfrm>
        </p:spPr>
        <p:txBody>
          <a:bodyPr>
            <a:normAutofit fontScale="90000"/>
          </a:bodyPr>
          <a:lstStyle/>
          <a:p>
            <a:r>
              <a:rPr lang="en-US" dirty="0"/>
              <a:t>  </a:t>
            </a:r>
            <a:r>
              <a:rPr lang="en-US" dirty="0" err="1"/>
              <a:t>RateIt</a:t>
            </a:r>
            <a:r>
              <a:rPr lang="en-US" dirty="0"/>
              <a:t> Timeline:</a:t>
            </a:r>
          </a:p>
        </p:txBody>
      </p:sp>
      <p:pic>
        <p:nvPicPr>
          <p:cNvPr id="5" name="Content Placeholder 4">
            <a:extLst>
              <a:ext uri="{FF2B5EF4-FFF2-40B4-BE49-F238E27FC236}">
                <a16:creationId xmlns:a16="http://schemas.microsoft.com/office/drawing/2014/main" id="{59570D68-FED8-48AD-97B6-78D7AE9EBE53}"/>
              </a:ext>
            </a:extLst>
          </p:cNvPr>
          <p:cNvPicPr>
            <a:picLocks noGrp="1" noChangeAspect="1"/>
          </p:cNvPicPr>
          <p:nvPr>
            <p:ph idx="1"/>
          </p:nvPr>
        </p:nvPicPr>
        <p:blipFill>
          <a:blip r:embed="rId2"/>
          <a:stretch>
            <a:fillRect/>
          </a:stretch>
        </p:blipFill>
        <p:spPr>
          <a:xfrm>
            <a:off x="677334" y="2120832"/>
            <a:ext cx="8931527" cy="4001672"/>
          </a:xfrm>
        </p:spPr>
      </p:pic>
    </p:spTree>
    <p:extLst>
      <p:ext uri="{BB962C8B-B14F-4D97-AF65-F5344CB8AC3E}">
        <p14:creationId xmlns:p14="http://schemas.microsoft.com/office/powerpoint/2010/main" val="215564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80B5-3920-4FEE-B0F1-0EE81A8CF21A}"/>
              </a:ext>
            </a:extLst>
          </p:cNvPr>
          <p:cNvSpPr>
            <a:spLocks noGrp="1"/>
          </p:cNvSpPr>
          <p:nvPr>
            <p:ph type="title"/>
          </p:nvPr>
        </p:nvSpPr>
        <p:spPr>
          <a:xfrm>
            <a:off x="650701" y="482684"/>
            <a:ext cx="8596668" cy="667909"/>
          </a:xfrm>
        </p:spPr>
        <p:txBody>
          <a:bodyPr/>
          <a:lstStyle/>
          <a:p>
            <a:r>
              <a:rPr lang="en-US" dirty="0"/>
              <a:t> </a:t>
            </a:r>
            <a:r>
              <a:rPr lang="en-US" dirty="0" err="1"/>
              <a:t>RateIt</a:t>
            </a:r>
            <a:r>
              <a:rPr lang="en-US" dirty="0"/>
              <a:t> Budget Estimation</a:t>
            </a:r>
          </a:p>
        </p:txBody>
      </p:sp>
      <p:pic>
        <p:nvPicPr>
          <p:cNvPr id="6" name="Content Placeholder 5">
            <a:extLst>
              <a:ext uri="{FF2B5EF4-FFF2-40B4-BE49-F238E27FC236}">
                <a16:creationId xmlns:a16="http://schemas.microsoft.com/office/drawing/2014/main" id="{5787DB6C-4EAE-4462-BDB0-0DEB37AC5D82}"/>
              </a:ext>
            </a:extLst>
          </p:cNvPr>
          <p:cNvPicPr>
            <a:picLocks noGrp="1" noChangeAspect="1"/>
          </p:cNvPicPr>
          <p:nvPr>
            <p:ph sz="half" idx="1"/>
          </p:nvPr>
        </p:nvPicPr>
        <p:blipFill>
          <a:blip r:embed="rId2"/>
          <a:stretch>
            <a:fillRect/>
          </a:stretch>
        </p:blipFill>
        <p:spPr>
          <a:xfrm>
            <a:off x="724005" y="1484253"/>
            <a:ext cx="3985574" cy="4891063"/>
          </a:xfrm>
        </p:spPr>
      </p:pic>
      <p:pic>
        <p:nvPicPr>
          <p:cNvPr id="8" name="Content Placeholder 7">
            <a:extLst>
              <a:ext uri="{FF2B5EF4-FFF2-40B4-BE49-F238E27FC236}">
                <a16:creationId xmlns:a16="http://schemas.microsoft.com/office/drawing/2014/main" id="{2F627B4C-C45B-4DD0-A4FE-DC59FF76C962}"/>
              </a:ext>
            </a:extLst>
          </p:cNvPr>
          <p:cNvPicPr>
            <a:picLocks noGrp="1" noChangeAspect="1"/>
          </p:cNvPicPr>
          <p:nvPr>
            <p:ph sz="half" idx="2"/>
          </p:nvPr>
        </p:nvPicPr>
        <p:blipFill>
          <a:blip r:embed="rId3"/>
          <a:stretch>
            <a:fillRect/>
          </a:stretch>
        </p:blipFill>
        <p:spPr>
          <a:xfrm>
            <a:off x="5324716" y="1150593"/>
            <a:ext cx="3985574" cy="5264896"/>
          </a:xfrm>
        </p:spPr>
      </p:pic>
    </p:spTree>
    <p:extLst>
      <p:ext uri="{BB962C8B-B14F-4D97-AF65-F5344CB8AC3E}">
        <p14:creationId xmlns:p14="http://schemas.microsoft.com/office/powerpoint/2010/main" val="416361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CD10-FF65-4653-BDD7-16548ED7C0AB}"/>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0D769F84-0F53-40B2-962E-F4BA841B0580}"/>
              </a:ext>
            </a:extLst>
          </p:cNvPr>
          <p:cNvSpPr>
            <a:spLocks noGrp="1"/>
          </p:cNvSpPr>
          <p:nvPr>
            <p:ph sz="half" idx="2"/>
          </p:nvPr>
        </p:nvSpPr>
        <p:spPr>
          <a:xfrm>
            <a:off x="1225118" y="2160589"/>
            <a:ext cx="8048886" cy="3880773"/>
          </a:xfrm>
        </p:spPr>
        <p:txBody>
          <a:bodyPr/>
          <a:lstStyle/>
          <a:p>
            <a:r>
              <a:rPr lang="en-US" dirty="0" err="1"/>
              <a:t>RateIT</a:t>
            </a:r>
            <a:r>
              <a:rPr lang="en-US" dirty="0"/>
              <a:t> is a project by which people can have idea about the good products as well as the bad products. That will help them to enjoy good products and avoid bad products.</a:t>
            </a:r>
          </a:p>
        </p:txBody>
      </p:sp>
    </p:spTree>
    <p:extLst>
      <p:ext uri="{BB962C8B-B14F-4D97-AF65-F5344CB8AC3E}">
        <p14:creationId xmlns:p14="http://schemas.microsoft.com/office/powerpoint/2010/main" val="63859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7598-0D93-4C3F-AEBA-ADFD01DCCC5B}"/>
              </a:ext>
            </a:extLst>
          </p:cNvPr>
          <p:cNvSpPr>
            <a:spLocks noGrp="1"/>
          </p:cNvSpPr>
          <p:nvPr>
            <p:ph type="title"/>
          </p:nvPr>
        </p:nvSpPr>
        <p:spPr>
          <a:xfrm>
            <a:off x="1097279" y="747423"/>
            <a:ext cx="10050449" cy="803081"/>
          </a:xfrm>
        </p:spPr>
        <p:txBody>
          <a:bodyPr/>
          <a:lstStyle/>
          <a:p>
            <a:r>
              <a:rPr lang="en-US" dirty="0"/>
              <a:t>INTRODUCTION</a:t>
            </a:r>
          </a:p>
        </p:txBody>
      </p:sp>
      <p:sp>
        <p:nvSpPr>
          <p:cNvPr id="3" name="Content Placeholder 2">
            <a:extLst>
              <a:ext uri="{FF2B5EF4-FFF2-40B4-BE49-F238E27FC236}">
                <a16:creationId xmlns:a16="http://schemas.microsoft.com/office/drawing/2014/main" id="{EA508228-4B9B-4C3C-A431-6037FE94B9D8}"/>
              </a:ext>
            </a:extLst>
          </p:cNvPr>
          <p:cNvSpPr>
            <a:spLocks noGrp="1"/>
          </p:cNvSpPr>
          <p:nvPr>
            <p:ph idx="1"/>
          </p:nvPr>
        </p:nvSpPr>
        <p:spPr>
          <a:xfrm>
            <a:off x="1097280" y="1908313"/>
            <a:ext cx="10114059" cy="3960779"/>
          </a:xfrm>
        </p:spPr>
        <p:txBody>
          <a:bodyPr>
            <a:normAutofit/>
          </a:bodyPr>
          <a:lstStyle/>
          <a:p>
            <a:pPr marL="0" indent="0">
              <a:buNone/>
            </a:pPr>
            <a:r>
              <a:rPr lang="en-US" sz="2400" dirty="0" err="1"/>
              <a:t>RateIt</a:t>
            </a:r>
            <a:r>
              <a:rPr lang="en-US" sz="2400" dirty="0"/>
              <a:t> is an online platform where we can rate anything of our daily life before we have it. We want to buy a phone, TV, Bike, Laptop etc. but we don’t have any idea about the product. For this we can use  </a:t>
            </a:r>
            <a:r>
              <a:rPr lang="en-US" sz="2400" dirty="0" err="1"/>
              <a:t>RateIt</a:t>
            </a:r>
            <a:r>
              <a:rPr lang="en-US" sz="2400" dirty="0"/>
              <a:t> to find out about the product. We can rate any product, give stars to it, do a comment on it. </a:t>
            </a:r>
          </a:p>
        </p:txBody>
      </p:sp>
    </p:spTree>
    <p:extLst>
      <p:ext uri="{BB962C8B-B14F-4D97-AF65-F5344CB8AC3E}">
        <p14:creationId xmlns:p14="http://schemas.microsoft.com/office/powerpoint/2010/main" val="279738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A1DB-8C7D-4E5B-8A6C-02D59DD4170B}"/>
              </a:ext>
            </a:extLst>
          </p:cNvPr>
          <p:cNvSpPr>
            <a:spLocks noGrp="1"/>
          </p:cNvSpPr>
          <p:nvPr>
            <p:ph type="title"/>
          </p:nvPr>
        </p:nvSpPr>
        <p:spPr>
          <a:xfrm>
            <a:off x="677334" y="978010"/>
            <a:ext cx="8596668" cy="952390"/>
          </a:xfrm>
        </p:spPr>
        <p:txBody>
          <a:bodyPr/>
          <a:lstStyle/>
          <a:p>
            <a:r>
              <a:rPr lang="en-US" dirty="0"/>
              <a:t>Idea Generation:</a:t>
            </a:r>
          </a:p>
        </p:txBody>
      </p:sp>
      <p:sp>
        <p:nvSpPr>
          <p:cNvPr id="3" name="Content Placeholder 2">
            <a:extLst>
              <a:ext uri="{FF2B5EF4-FFF2-40B4-BE49-F238E27FC236}">
                <a16:creationId xmlns:a16="http://schemas.microsoft.com/office/drawing/2014/main" id="{244DAE48-CAEC-49D1-8AED-A8C76F711D5D}"/>
              </a:ext>
            </a:extLst>
          </p:cNvPr>
          <p:cNvSpPr>
            <a:spLocks noGrp="1"/>
          </p:cNvSpPr>
          <p:nvPr>
            <p:ph idx="1"/>
          </p:nvPr>
        </p:nvSpPr>
        <p:spPr/>
        <p:txBody>
          <a:bodyPr/>
          <a:lstStyle/>
          <a:p>
            <a:r>
              <a:rPr lang="en-US" dirty="0"/>
              <a:t>The idea about our </a:t>
            </a:r>
            <a:r>
              <a:rPr lang="en-US" dirty="0" err="1"/>
              <a:t>RateIt</a:t>
            </a:r>
            <a:r>
              <a:rPr lang="en-US" dirty="0"/>
              <a:t> project is given by our course sir Dr. Md </a:t>
            </a:r>
            <a:r>
              <a:rPr lang="en-US" dirty="0" err="1"/>
              <a:t>Razib</a:t>
            </a:r>
            <a:r>
              <a:rPr lang="en-US" dirty="0"/>
              <a:t> Hayat Khan. We have taken help and idea for this project from our sir. After hearing about the idea about the project we find it something interesting to work with. So we accepted our sir’s advice to work with it. </a:t>
            </a:r>
          </a:p>
          <a:p>
            <a:endParaRPr lang="en-US" dirty="0"/>
          </a:p>
        </p:txBody>
      </p:sp>
    </p:spTree>
    <p:extLst>
      <p:ext uri="{BB962C8B-B14F-4D97-AF65-F5344CB8AC3E}">
        <p14:creationId xmlns:p14="http://schemas.microsoft.com/office/powerpoint/2010/main" val="136870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AAFC-0A34-4E5D-B4B0-3C0D9A0FB379}"/>
              </a:ext>
            </a:extLst>
          </p:cNvPr>
          <p:cNvSpPr>
            <a:spLocks noGrp="1"/>
          </p:cNvSpPr>
          <p:nvPr>
            <p:ph type="title"/>
          </p:nvPr>
        </p:nvSpPr>
        <p:spPr>
          <a:xfrm>
            <a:off x="774365" y="350859"/>
            <a:ext cx="10098157" cy="683813"/>
          </a:xfrm>
        </p:spPr>
        <p:txBody>
          <a:bodyPr>
            <a:normAutofit/>
          </a:bodyPr>
          <a:lstStyle/>
          <a:p>
            <a:r>
              <a:rPr lang="en-US" dirty="0"/>
              <a:t>UML Use Case:</a:t>
            </a:r>
          </a:p>
        </p:txBody>
      </p:sp>
      <p:pic>
        <p:nvPicPr>
          <p:cNvPr id="5" name="Content Placeholder 4">
            <a:extLst>
              <a:ext uri="{FF2B5EF4-FFF2-40B4-BE49-F238E27FC236}">
                <a16:creationId xmlns:a16="http://schemas.microsoft.com/office/drawing/2014/main" id="{916FAB18-F7E1-4EB4-9EE3-74D3FE83B1D2}"/>
              </a:ext>
            </a:extLst>
          </p:cNvPr>
          <p:cNvPicPr>
            <a:picLocks noGrp="1" noChangeAspect="1"/>
          </p:cNvPicPr>
          <p:nvPr>
            <p:ph idx="1"/>
          </p:nvPr>
        </p:nvPicPr>
        <p:blipFill>
          <a:blip r:embed="rId2"/>
          <a:stretch>
            <a:fillRect/>
          </a:stretch>
        </p:blipFill>
        <p:spPr>
          <a:xfrm>
            <a:off x="2393806" y="1034672"/>
            <a:ext cx="6762575" cy="5823328"/>
          </a:xfrm>
        </p:spPr>
      </p:pic>
    </p:spTree>
    <p:extLst>
      <p:ext uri="{BB962C8B-B14F-4D97-AF65-F5344CB8AC3E}">
        <p14:creationId xmlns:p14="http://schemas.microsoft.com/office/powerpoint/2010/main" val="60873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EAFF-DAF9-410D-8DA9-1630A1B42CE8}"/>
              </a:ext>
            </a:extLst>
          </p:cNvPr>
          <p:cNvSpPr>
            <a:spLocks noGrp="1"/>
          </p:cNvSpPr>
          <p:nvPr>
            <p:ph type="title"/>
          </p:nvPr>
        </p:nvSpPr>
        <p:spPr>
          <a:xfrm>
            <a:off x="848704" y="392856"/>
            <a:ext cx="10066351" cy="699715"/>
          </a:xfrm>
        </p:spPr>
        <p:txBody>
          <a:bodyPr>
            <a:normAutofit/>
          </a:bodyPr>
          <a:lstStyle/>
          <a:p>
            <a:r>
              <a:rPr lang="en-US" dirty="0"/>
              <a:t>UML Activity Diagram:</a:t>
            </a:r>
          </a:p>
        </p:txBody>
      </p:sp>
      <p:pic>
        <p:nvPicPr>
          <p:cNvPr id="5" name="Content Placeholder 4">
            <a:extLst>
              <a:ext uri="{FF2B5EF4-FFF2-40B4-BE49-F238E27FC236}">
                <a16:creationId xmlns:a16="http://schemas.microsoft.com/office/drawing/2014/main" id="{C5977E10-B7B5-436C-B811-9F0332B5D382}"/>
              </a:ext>
            </a:extLst>
          </p:cNvPr>
          <p:cNvPicPr>
            <a:picLocks noGrp="1" noChangeAspect="1"/>
          </p:cNvPicPr>
          <p:nvPr>
            <p:ph idx="1"/>
          </p:nvPr>
        </p:nvPicPr>
        <p:blipFill>
          <a:blip r:embed="rId2"/>
          <a:stretch>
            <a:fillRect/>
          </a:stretch>
        </p:blipFill>
        <p:spPr>
          <a:xfrm>
            <a:off x="2324798" y="1226487"/>
            <a:ext cx="6694913" cy="5162605"/>
          </a:xfrm>
        </p:spPr>
      </p:pic>
    </p:spTree>
    <p:extLst>
      <p:ext uri="{BB962C8B-B14F-4D97-AF65-F5344CB8AC3E}">
        <p14:creationId xmlns:p14="http://schemas.microsoft.com/office/powerpoint/2010/main" val="55691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A5F1-601C-4786-9FA8-BFDD42BA81FD}"/>
              </a:ext>
            </a:extLst>
          </p:cNvPr>
          <p:cNvSpPr>
            <a:spLocks noGrp="1"/>
          </p:cNvSpPr>
          <p:nvPr>
            <p:ph type="title"/>
          </p:nvPr>
        </p:nvSpPr>
        <p:spPr>
          <a:xfrm>
            <a:off x="1066800" y="499003"/>
            <a:ext cx="10058400" cy="652006"/>
          </a:xfrm>
        </p:spPr>
        <p:txBody>
          <a:bodyPr>
            <a:normAutofit/>
          </a:bodyPr>
          <a:lstStyle/>
          <a:p>
            <a:r>
              <a:rPr lang="en-US" dirty="0"/>
              <a:t>UML Class Diagram:</a:t>
            </a:r>
          </a:p>
        </p:txBody>
      </p:sp>
      <p:pic>
        <p:nvPicPr>
          <p:cNvPr id="5" name="Content Placeholder 4">
            <a:extLst>
              <a:ext uri="{FF2B5EF4-FFF2-40B4-BE49-F238E27FC236}">
                <a16:creationId xmlns:a16="http://schemas.microsoft.com/office/drawing/2014/main" id="{1ACC6B46-78D4-4B24-B6B6-45AAF2977E30}"/>
              </a:ext>
            </a:extLst>
          </p:cNvPr>
          <p:cNvPicPr>
            <a:picLocks noGrp="1" noChangeAspect="1"/>
          </p:cNvPicPr>
          <p:nvPr>
            <p:ph idx="1"/>
          </p:nvPr>
        </p:nvPicPr>
        <p:blipFill>
          <a:blip r:embed="rId2"/>
          <a:stretch>
            <a:fillRect/>
          </a:stretch>
        </p:blipFill>
        <p:spPr>
          <a:xfrm>
            <a:off x="524786" y="1901466"/>
            <a:ext cx="8983198" cy="3976040"/>
          </a:xfrm>
        </p:spPr>
      </p:pic>
    </p:spTree>
    <p:extLst>
      <p:ext uri="{BB962C8B-B14F-4D97-AF65-F5344CB8AC3E}">
        <p14:creationId xmlns:p14="http://schemas.microsoft.com/office/powerpoint/2010/main" val="22047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C181-3D49-46E9-A059-0D00BA3302D2}"/>
              </a:ext>
            </a:extLst>
          </p:cNvPr>
          <p:cNvSpPr>
            <a:spLocks noGrp="1"/>
          </p:cNvSpPr>
          <p:nvPr>
            <p:ph type="title"/>
          </p:nvPr>
        </p:nvSpPr>
        <p:spPr>
          <a:xfrm>
            <a:off x="1097280" y="286603"/>
            <a:ext cx="10058400" cy="1335463"/>
          </a:xfrm>
        </p:spPr>
        <p:txBody>
          <a:bodyPr/>
          <a:lstStyle/>
          <a:p>
            <a:r>
              <a:rPr lang="en-US" dirty="0" err="1"/>
              <a:t>RateIt</a:t>
            </a:r>
            <a:r>
              <a:rPr lang="en-US" dirty="0"/>
              <a:t> Mock Design:</a:t>
            </a:r>
          </a:p>
        </p:txBody>
      </p:sp>
      <p:pic>
        <p:nvPicPr>
          <p:cNvPr id="5" name="Content Placeholder 4">
            <a:extLst>
              <a:ext uri="{FF2B5EF4-FFF2-40B4-BE49-F238E27FC236}">
                <a16:creationId xmlns:a16="http://schemas.microsoft.com/office/drawing/2014/main" id="{081B55C0-4448-4FEC-B4FA-C745FBE5205B}"/>
              </a:ext>
            </a:extLst>
          </p:cNvPr>
          <p:cNvPicPr>
            <a:picLocks noGrp="1" noChangeAspect="1"/>
          </p:cNvPicPr>
          <p:nvPr>
            <p:ph idx="1"/>
          </p:nvPr>
        </p:nvPicPr>
        <p:blipFill>
          <a:blip r:embed="rId2"/>
          <a:stretch>
            <a:fillRect/>
          </a:stretch>
        </p:blipFill>
        <p:spPr>
          <a:xfrm>
            <a:off x="1614114" y="1910092"/>
            <a:ext cx="2504661" cy="3921125"/>
          </a:xfrm>
        </p:spPr>
      </p:pic>
      <p:pic>
        <p:nvPicPr>
          <p:cNvPr id="7" name="Picture 6">
            <a:extLst>
              <a:ext uri="{FF2B5EF4-FFF2-40B4-BE49-F238E27FC236}">
                <a16:creationId xmlns:a16="http://schemas.microsoft.com/office/drawing/2014/main" id="{AA2D833D-1F2B-4BA0-B08E-61EFEDA81E04}"/>
              </a:ext>
            </a:extLst>
          </p:cNvPr>
          <p:cNvPicPr>
            <a:picLocks noChangeAspect="1"/>
          </p:cNvPicPr>
          <p:nvPr/>
        </p:nvPicPr>
        <p:blipFill>
          <a:blip r:embed="rId3"/>
          <a:stretch>
            <a:fillRect/>
          </a:stretch>
        </p:blipFill>
        <p:spPr>
          <a:xfrm>
            <a:off x="4459567" y="1910091"/>
            <a:ext cx="2504661" cy="3921125"/>
          </a:xfrm>
          <a:prstGeom prst="rect">
            <a:avLst/>
          </a:prstGeom>
        </p:spPr>
      </p:pic>
      <p:pic>
        <p:nvPicPr>
          <p:cNvPr id="9" name="Picture 8">
            <a:extLst>
              <a:ext uri="{FF2B5EF4-FFF2-40B4-BE49-F238E27FC236}">
                <a16:creationId xmlns:a16="http://schemas.microsoft.com/office/drawing/2014/main" id="{1262E19E-40A1-4D24-A7AB-71AF0512A372}"/>
              </a:ext>
            </a:extLst>
          </p:cNvPr>
          <p:cNvPicPr>
            <a:picLocks noChangeAspect="1"/>
          </p:cNvPicPr>
          <p:nvPr/>
        </p:nvPicPr>
        <p:blipFill>
          <a:blip r:embed="rId4"/>
          <a:stretch>
            <a:fillRect/>
          </a:stretch>
        </p:blipFill>
        <p:spPr>
          <a:xfrm>
            <a:off x="7278517" y="1910092"/>
            <a:ext cx="2374366" cy="3921125"/>
          </a:xfrm>
          <a:prstGeom prst="rect">
            <a:avLst/>
          </a:prstGeom>
        </p:spPr>
      </p:pic>
    </p:spTree>
    <p:extLst>
      <p:ext uri="{BB962C8B-B14F-4D97-AF65-F5344CB8AC3E}">
        <p14:creationId xmlns:p14="http://schemas.microsoft.com/office/powerpoint/2010/main" val="329002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DCE-8A06-4ADB-B230-7396DA314E19}"/>
              </a:ext>
            </a:extLst>
          </p:cNvPr>
          <p:cNvSpPr>
            <a:spLocks noGrp="1"/>
          </p:cNvSpPr>
          <p:nvPr>
            <p:ph type="title"/>
          </p:nvPr>
        </p:nvSpPr>
        <p:spPr>
          <a:xfrm>
            <a:off x="1097280" y="826936"/>
            <a:ext cx="10058400" cy="723568"/>
          </a:xfrm>
        </p:spPr>
        <p:txBody>
          <a:bodyPr/>
          <a:lstStyle/>
          <a:p>
            <a:r>
              <a:rPr lang="en-US" dirty="0" err="1"/>
              <a:t>RateIt</a:t>
            </a:r>
            <a:r>
              <a:rPr lang="en-US" dirty="0"/>
              <a:t> Mock Design:</a:t>
            </a:r>
          </a:p>
        </p:txBody>
      </p:sp>
      <p:pic>
        <p:nvPicPr>
          <p:cNvPr id="9" name="Content Placeholder 8">
            <a:extLst>
              <a:ext uri="{FF2B5EF4-FFF2-40B4-BE49-F238E27FC236}">
                <a16:creationId xmlns:a16="http://schemas.microsoft.com/office/drawing/2014/main" id="{B44EA43C-B2A8-49B8-9320-4F765CE8BCDB}"/>
              </a:ext>
            </a:extLst>
          </p:cNvPr>
          <p:cNvPicPr>
            <a:picLocks noGrp="1" noChangeAspect="1"/>
          </p:cNvPicPr>
          <p:nvPr>
            <p:ph idx="1"/>
          </p:nvPr>
        </p:nvPicPr>
        <p:blipFill>
          <a:blip r:embed="rId2"/>
          <a:stretch>
            <a:fillRect/>
          </a:stretch>
        </p:blipFill>
        <p:spPr>
          <a:xfrm>
            <a:off x="4518146" y="1917368"/>
            <a:ext cx="2265161" cy="3816880"/>
          </a:xfrm>
        </p:spPr>
      </p:pic>
      <p:pic>
        <p:nvPicPr>
          <p:cNvPr id="13" name="Picture 12">
            <a:extLst>
              <a:ext uri="{FF2B5EF4-FFF2-40B4-BE49-F238E27FC236}">
                <a16:creationId xmlns:a16="http://schemas.microsoft.com/office/drawing/2014/main" id="{67183371-8152-4DFF-AE38-5DD9D6682632}"/>
              </a:ext>
            </a:extLst>
          </p:cNvPr>
          <p:cNvPicPr>
            <a:picLocks noChangeAspect="1"/>
          </p:cNvPicPr>
          <p:nvPr/>
        </p:nvPicPr>
        <p:blipFill>
          <a:blip r:embed="rId3"/>
          <a:stretch>
            <a:fillRect/>
          </a:stretch>
        </p:blipFill>
        <p:spPr>
          <a:xfrm>
            <a:off x="1807898" y="1917367"/>
            <a:ext cx="2441053" cy="3816881"/>
          </a:xfrm>
          <a:prstGeom prst="rect">
            <a:avLst/>
          </a:prstGeom>
        </p:spPr>
      </p:pic>
      <p:pic>
        <p:nvPicPr>
          <p:cNvPr id="15" name="Picture 14">
            <a:extLst>
              <a:ext uri="{FF2B5EF4-FFF2-40B4-BE49-F238E27FC236}">
                <a16:creationId xmlns:a16="http://schemas.microsoft.com/office/drawing/2014/main" id="{4E89D89D-5947-48E1-945E-8E10A3349A04}"/>
              </a:ext>
            </a:extLst>
          </p:cNvPr>
          <p:cNvPicPr>
            <a:picLocks noChangeAspect="1"/>
          </p:cNvPicPr>
          <p:nvPr/>
        </p:nvPicPr>
        <p:blipFill>
          <a:blip r:embed="rId4"/>
          <a:stretch>
            <a:fillRect/>
          </a:stretch>
        </p:blipFill>
        <p:spPr>
          <a:xfrm>
            <a:off x="7028346" y="1917368"/>
            <a:ext cx="2781541" cy="3816880"/>
          </a:xfrm>
          <a:prstGeom prst="rect">
            <a:avLst/>
          </a:prstGeom>
        </p:spPr>
      </p:pic>
    </p:spTree>
    <p:extLst>
      <p:ext uri="{BB962C8B-B14F-4D97-AF65-F5344CB8AC3E}">
        <p14:creationId xmlns:p14="http://schemas.microsoft.com/office/powerpoint/2010/main" val="146481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AFEB-4166-4A0E-980B-63B9861DCE5B}"/>
              </a:ext>
            </a:extLst>
          </p:cNvPr>
          <p:cNvSpPr>
            <a:spLocks noGrp="1"/>
          </p:cNvSpPr>
          <p:nvPr>
            <p:ph type="title"/>
          </p:nvPr>
        </p:nvSpPr>
        <p:spPr>
          <a:xfrm>
            <a:off x="1097280" y="834887"/>
            <a:ext cx="10058400" cy="739471"/>
          </a:xfrm>
        </p:spPr>
        <p:txBody>
          <a:bodyPr/>
          <a:lstStyle/>
          <a:p>
            <a:r>
              <a:rPr lang="en-US" dirty="0" err="1"/>
              <a:t>RateIt</a:t>
            </a:r>
            <a:r>
              <a:rPr lang="en-US" dirty="0"/>
              <a:t> Jira:</a:t>
            </a:r>
          </a:p>
        </p:txBody>
      </p:sp>
      <p:pic>
        <p:nvPicPr>
          <p:cNvPr id="5" name="Content Placeholder 4">
            <a:extLst>
              <a:ext uri="{FF2B5EF4-FFF2-40B4-BE49-F238E27FC236}">
                <a16:creationId xmlns:a16="http://schemas.microsoft.com/office/drawing/2014/main" id="{42C04574-3CBF-4030-B0EB-C39FA4654521}"/>
              </a:ext>
            </a:extLst>
          </p:cNvPr>
          <p:cNvPicPr>
            <a:picLocks noGrp="1" noChangeAspect="1"/>
          </p:cNvPicPr>
          <p:nvPr>
            <p:ph idx="1"/>
          </p:nvPr>
        </p:nvPicPr>
        <p:blipFill>
          <a:blip r:embed="rId2"/>
          <a:stretch>
            <a:fillRect/>
          </a:stretch>
        </p:blipFill>
        <p:spPr>
          <a:xfrm>
            <a:off x="5923722" y="1828799"/>
            <a:ext cx="3827295" cy="2958811"/>
          </a:xfrm>
        </p:spPr>
      </p:pic>
      <p:pic>
        <p:nvPicPr>
          <p:cNvPr id="7" name="Picture 6">
            <a:extLst>
              <a:ext uri="{FF2B5EF4-FFF2-40B4-BE49-F238E27FC236}">
                <a16:creationId xmlns:a16="http://schemas.microsoft.com/office/drawing/2014/main" id="{9F61C6ED-D182-4A36-84AD-C5305EA5C2B9}"/>
              </a:ext>
            </a:extLst>
          </p:cNvPr>
          <p:cNvPicPr>
            <a:picLocks noChangeAspect="1"/>
          </p:cNvPicPr>
          <p:nvPr/>
        </p:nvPicPr>
        <p:blipFill>
          <a:blip r:embed="rId3"/>
          <a:stretch>
            <a:fillRect/>
          </a:stretch>
        </p:blipFill>
        <p:spPr>
          <a:xfrm>
            <a:off x="5740842" y="5042051"/>
            <a:ext cx="4643561" cy="1268099"/>
          </a:xfrm>
          <a:prstGeom prst="rect">
            <a:avLst/>
          </a:prstGeom>
        </p:spPr>
      </p:pic>
      <p:pic>
        <p:nvPicPr>
          <p:cNvPr id="9" name="Picture 8">
            <a:extLst>
              <a:ext uri="{FF2B5EF4-FFF2-40B4-BE49-F238E27FC236}">
                <a16:creationId xmlns:a16="http://schemas.microsoft.com/office/drawing/2014/main" id="{001C0BBE-D353-4C44-9D69-308488F1184B}"/>
              </a:ext>
            </a:extLst>
          </p:cNvPr>
          <p:cNvPicPr>
            <a:picLocks noChangeAspect="1"/>
          </p:cNvPicPr>
          <p:nvPr/>
        </p:nvPicPr>
        <p:blipFill>
          <a:blip r:embed="rId4"/>
          <a:stretch>
            <a:fillRect/>
          </a:stretch>
        </p:blipFill>
        <p:spPr>
          <a:xfrm>
            <a:off x="622853" y="1709530"/>
            <a:ext cx="5029200" cy="4441595"/>
          </a:xfrm>
          <a:prstGeom prst="rect">
            <a:avLst/>
          </a:prstGeom>
        </p:spPr>
      </p:pic>
    </p:spTree>
    <p:extLst>
      <p:ext uri="{BB962C8B-B14F-4D97-AF65-F5344CB8AC3E}">
        <p14:creationId xmlns:p14="http://schemas.microsoft.com/office/powerpoint/2010/main" val="2536059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881</TotalTime>
  <Words>237</Words>
  <Application>Microsoft Office PowerPoint</Application>
  <PresentationFormat>Widescreen</PresentationFormat>
  <Paragraphs>20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RateIt</vt:lpstr>
      <vt:lpstr>INTRODUCTION</vt:lpstr>
      <vt:lpstr>Idea Generation:</vt:lpstr>
      <vt:lpstr>UML Use Case:</vt:lpstr>
      <vt:lpstr>UML Activity Diagram:</vt:lpstr>
      <vt:lpstr>UML Class Diagram:</vt:lpstr>
      <vt:lpstr>RateIt Mock Design:</vt:lpstr>
      <vt:lpstr>RateIt Mock Design:</vt:lpstr>
      <vt:lpstr>RateIt Jira:</vt:lpstr>
      <vt:lpstr>   RateIt Git:</vt:lpstr>
      <vt:lpstr>  RateIt Timeline:</vt:lpstr>
      <vt:lpstr> RateIt Budget Estimation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RateIt</dc:title>
  <dc:creator>Naresh Barua</dc:creator>
  <cp:lastModifiedBy>Naresh Barua</cp:lastModifiedBy>
  <cp:revision>18</cp:revision>
  <dcterms:created xsi:type="dcterms:W3CDTF">2020-12-14T02:30:55Z</dcterms:created>
  <dcterms:modified xsi:type="dcterms:W3CDTF">2020-12-15T06:34:54Z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