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69" r:id="rId6"/>
    <p:sldId id="267" r:id="rId7"/>
    <p:sldId id="270" r:id="rId8"/>
    <p:sldId id="287" r:id="rId9"/>
    <p:sldId id="282" r:id="rId10"/>
    <p:sldId id="283" r:id="rId11"/>
    <p:sldId id="280" r:id="rId12"/>
    <p:sldId id="284" r:id="rId13"/>
    <p:sldId id="281" r:id="rId14"/>
    <p:sldId id="285" r:id="rId15"/>
    <p:sldId id="268" r:id="rId16"/>
    <p:sldId id="286" r:id="rId17"/>
    <p:sldId id="273" r:id="rId18"/>
    <p:sldId id="271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elloWorld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Application/index.ph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</a:t>
            </a:r>
            <a:r>
              <a:rPr lang="en-US" altLang="en-US" b="1" dirty="0" smtClean="0"/>
              <a:t>CSC </a:t>
            </a:r>
            <a:r>
              <a:rPr lang="en-US" altLang="en-US" b="1" dirty="0"/>
              <a:t>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185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961158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98960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96682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Rashidul Hasan Nabil &lt;rashidul@aiub.edu&gt;</a:t>
                      </a:r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 variable starts with the $ sign, followed by the name of the </a:t>
            </a:r>
            <a:r>
              <a:rPr lang="en-US" sz="2000" dirty="0" smtClean="0"/>
              <a:t>variable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Variable names are case-sensitive ($age and $AGE are two different variables</a:t>
            </a:r>
            <a:r>
              <a:rPr lang="en-US" sz="2000" dirty="0" smtClean="0"/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10.5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0000CD"/>
                </a:solidFill>
                <a:latin typeface="Consolas" pitchFamily="49" charset="0"/>
              </a:rPr>
              <a:t>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"I love 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. $txt . </a:t>
            </a:r>
            <a:r>
              <a:rPr lang="en-US" sz="2000" dirty="0" smtClean="0">
                <a:solidFill>
                  <a:srgbClr val="A52A2A"/>
                </a:solidFill>
                <a:latin typeface="Consolas" pitchFamily="49" charset="0"/>
              </a:rPr>
              <a:t>"!"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$x + $y;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 smtClean="0">
                <a:latin typeface="Consolas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2000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Data </a:t>
            </a:r>
            <a:r>
              <a:rPr lang="en-US" dirty="0"/>
              <a:t>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 </a:t>
            </a:r>
            <a:r>
              <a:rPr lang="en-US" dirty="0" smtClean="0"/>
              <a:t>Boolean and </a:t>
            </a:r>
            <a:r>
              <a:rPr lang="en-US" altLang="en-US" dirty="0" smtClean="0"/>
              <a:t>Array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PHP supports the following data </a:t>
            </a:r>
            <a:r>
              <a:rPr lang="en-US" sz="2000" dirty="0" smtClean="0"/>
              <a:t>types: String, Integer, Float </a:t>
            </a:r>
            <a:r>
              <a:rPr lang="en-US" sz="2000" dirty="0"/>
              <a:t>(floating point numbers - also called </a:t>
            </a:r>
            <a:r>
              <a:rPr lang="en-US" sz="2000" dirty="0" smtClean="0"/>
              <a:t>double), Boolean, Array, Object, NULL.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Boolean represents two possible states: TRUE or FALSE</a:t>
            </a:r>
            <a:r>
              <a:rPr lang="en-US" sz="2000" dirty="0" smtClean="0"/>
              <a:t>.</a:t>
            </a:r>
          </a:p>
          <a:p>
            <a:pPr lvl="3"/>
            <a:r>
              <a:rPr lang="en-US" dirty="0">
                <a:solidFill>
                  <a:prstClr val="black"/>
                </a:solidFill>
              </a:rPr>
              <a:t>$x = true;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$y = false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array stores multiple values in one single variable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following example $cars is an array. The PHP </a:t>
            </a:r>
            <a:r>
              <a:rPr lang="en-US" sz="2000" b="1" dirty="0"/>
              <a:t>var_dump() </a:t>
            </a:r>
            <a:r>
              <a:rPr lang="en-US" sz="2000" dirty="0"/>
              <a:t>function returns the data type and value: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$cars =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Volvo"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"BMW"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"Toyota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var_dump($cars);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lvl="3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Data </a:t>
            </a:r>
            <a:r>
              <a:rPr lang="en-US" dirty="0"/>
              <a:t>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dirty="0"/>
              <a:t>PHP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object is a data type which stores data and information on how to process that data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an object must be explicitly declared.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 {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 {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    $this-&gt;model =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"VW"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create an object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show object properties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-&gt;model;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1" y="2023265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PHP while </a:t>
            </a:r>
            <a:r>
              <a:rPr lang="en-US" sz="2400" dirty="0" smtClean="0"/>
              <a:t>Loop and </a:t>
            </a:r>
            <a:r>
              <a:rPr lang="en-US" sz="2400" dirty="0"/>
              <a:t> do...while </a:t>
            </a:r>
            <a:r>
              <a:rPr lang="en-US" sz="2400" dirty="0" smtClean="0"/>
              <a:t>Loop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$x 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($x &lt;=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"The number is: $x 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 $x++;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$x++;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smtClean="0"/>
              <a:t>for and </a:t>
            </a:r>
            <a:r>
              <a:rPr lang="en-US" sz="4400" dirty="0" err="1" smtClean="0"/>
              <a:t>foreach</a:t>
            </a:r>
            <a:r>
              <a:rPr lang="en-US" sz="4400" dirty="0" smtClean="0"/>
              <a:t>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80728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foreach</a:t>
            </a:r>
            <a:r>
              <a:rPr lang="en-US" sz="2400" dirty="0"/>
              <a:t> loop works only on arrays, and is used to loop through each key/value pair in an array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$x++)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 smtClean="0">
              <a:solidFill>
                <a:srgbClr val="FF0000"/>
              </a:solidFill>
              <a:latin typeface="Consolas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$colors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"green"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($colors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$value) {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"$value 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 If else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Conditional </a:t>
            </a:r>
            <a:r>
              <a:rPr lang="en-US" sz="2400" dirty="0">
                <a:solidFill>
                  <a:srgbClr val="000000"/>
                </a:solidFill>
                <a:latin typeface="Verdana"/>
              </a:rPr>
              <a:t>statements are used to perform different actions based on different conditions.</a:t>
            </a:r>
            <a:endParaRPr lang="en-US" altLang="en-US" sz="2300" dirty="0" smtClean="0">
              <a:solidFill>
                <a:prstClr val="black"/>
              </a:solidFill>
            </a:endParaRPr>
          </a:p>
          <a:p>
            <a:pPr lvl="1"/>
            <a:r>
              <a:rPr lang="en-US" sz="1400" dirty="0" smtClean="0">
                <a:solidFill>
                  <a:srgbClr val="0000BB"/>
                </a:solidFill>
                <a:latin typeface="Consolas" pitchFamily="49" charset="0"/>
              </a:rPr>
              <a:t>&lt;?</a:t>
            </a:r>
            <a:r>
              <a:rPr lang="en-US" sz="1400" dirty="0" err="1" smtClean="0">
                <a:solidFill>
                  <a:srgbClr val="0000BB"/>
                </a:solidFill>
                <a:latin typeface="Consolas" pitchFamily="49" charset="0"/>
              </a:rPr>
              <a:t>php</a:t>
            </a:r>
            <a:endParaRPr lang="en-US" sz="1400" dirty="0" smtClean="0">
              <a:solidFill>
                <a:srgbClr val="0000BB"/>
              </a:solidFill>
              <a:latin typeface="Consolas" pitchFamily="49" charset="0"/>
            </a:endParaRPr>
          </a:p>
          <a:p>
            <a:pPr lvl="1"/>
            <a:r>
              <a:rPr lang="en-US" sz="1400" dirty="0" smtClean="0">
                <a:solidFill>
                  <a:srgbClr val="0000BB"/>
                </a:solidFill>
                <a:latin typeface="Consolas" pitchFamily="49" charset="0"/>
              </a:rPr>
              <a:t>$a =20;</a:t>
            </a:r>
          </a:p>
          <a:p>
            <a:pPr lvl="1"/>
            <a:r>
              <a:rPr lang="en-US" sz="1400" dirty="0" smtClean="0">
                <a:solidFill>
                  <a:srgbClr val="0000BB"/>
                </a:solidFill>
                <a:latin typeface="Consolas" pitchFamily="49" charset="0"/>
              </a:rPr>
              <a:t>$b = 30;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0000BB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if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&gt;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bigger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</a:t>
            </a:r>
            <a:r>
              <a:rPr lang="en-US" sz="1400" dirty="0" err="1">
                <a:solidFill>
                  <a:srgbClr val="007700"/>
                </a:solidFill>
                <a:latin typeface="Consolas" pitchFamily="49" charset="0"/>
              </a:rPr>
              <a:t>elseif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==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equal to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else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smaller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 Switch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HTTP stands for Hyper Text Transfer </a:t>
            </a:r>
            <a:r>
              <a:rPr lang="en-US" altLang="en-US" dirty="0" smtClean="0">
                <a:solidFill>
                  <a:prstClr val="black"/>
                </a:solidFill>
              </a:rPr>
              <a:t>Protocol </a:t>
            </a:r>
            <a:r>
              <a:rPr lang="en-US" dirty="0"/>
              <a:t>The switch statement is used to perform different actions based on different conditions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red!"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"green"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neither red, blue, nor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1" y="2049390"/>
            <a:ext cx="8072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has more than 1000 built-in functions, and in addition you can create your own custom functions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$b)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$a + $b;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52A2A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smtClean="0"/>
              <a:t>- </a:t>
            </a:r>
            <a:r>
              <a:rPr lang="en-US" dirty="0"/>
              <a:t>Classes and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104503" y="2017059"/>
            <a:ext cx="8934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 {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Properties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$name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Methods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($name) {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$this-&gt;name = $name;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$this-&gt;name;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'Apple</a:t>
            </a:r>
            <a:r>
              <a:rPr lang="en-US" sz="1600" dirty="0" smtClean="0">
                <a:solidFill>
                  <a:srgbClr val="A52A2A"/>
                </a:solidFill>
                <a:latin typeface="Consolas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Learning Objectives</a:t>
            </a:r>
            <a:endParaRPr lang="en-US" sz="34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400" b="1" dirty="0" smtClean="0">
                <a:solidFill>
                  <a:schemeClr val="tx1"/>
                </a:solidFill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What Can PHP Do</a:t>
            </a:r>
            <a:r>
              <a:rPr lang="en-US" sz="3400" b="1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</a:t>
            </a:r>
            <a:r>
              <a:rPr lang="en-US" altLang="en-US" sz="3400" b="1" dirty="0" smtClean="0">
                <a:solidFill>
                  <a:schemeClr val="tx1"/>
                </a:solidFill>
              </a:rPr>
              <a:t>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</a:t>
            </a:r>
            <a:r>
              <a:rPr lang="en-US" altLang="en-US" sz="3400" b="1" dirty="0" smtClean="0">
                <a:solidFill>
                  <a:schemeClr val="tx1"/>
                </a:solidFill>
              </a:rPr>
              <a:t>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Run in </a:t>
            </a:r>
            <a:r>
              <a:rPr lang="en-US" sz="3400" b="1" dirty="0" smtClean="0">
                <a:solidFill>
                  <a:schemeClr val="tx1"/>
                </a:solidFill>
              </a:rPr>
              <a:t>Browser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 </a:t>
            </a:r>
            <a:r>
              <a:rPr lang="en-US" sz="3400" b="1" dirty="0" smtClean="0">
                <a:solidFill>
                  <a:schemeClr val="tx1"/>
                </a:solidFill>
              </a:rPr>
              <a:t>Syntax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 smtClean="0">
                <a:solidFill>
                  <a:schemeClr val="tx1"/>
                </a:solidFill>
              </a:rPr>
              <a:t>Comments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 smtClean="0">
                <a:solidFill>
                  <a:schemeClr val="tx1"/>
                </a:solidFill>
              </a:rPr>
              <a:t>Variables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 smtClean="0">
                <a:solidFill>
                  <a:schemeClr val="tx1"/>
                </a:solidFill>
              </a:rPr>
              <a:t>Array </a:t>
            </a:r>
            <a:endParaRPr lang="en-US" sz="3400" b="1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 Data </a:t>
            </a:r>
            <a:r>
              <a:rPr lang="en-US" sz="3400" b="1" dirty="0" smtClean="0">
                <a:solidFill>
                  <a:schemeClr val="tx1"/>
                </a:solidFill>
              </a:rPr>
              <a:t>Types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Boolean and </a:t>
            </a:r>
            <a:r>
              <a:rPr lang="en-US" sz="3400" b="1" dirty="0" smtClean="0">
                <a:solidFill>
                  <a:schemeClr val="tx1"/>
                </a:solidFill>
              </a:rPr>
              <a:t>Array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 smtClean="0">
                <a:solidFill>
                  <a:schemeClr val="tx1"/>
                </a:solidFill>
              </a:rPr>
              <a:t>Object</a:t>
            </a:r>
            <a:endParaRPr lang="en-US" sz="3400" b="1" dirty="0">
              <a:solidFill>
                <a:schemeClr val="tx1"/>
              </a:solidFill>
            </a:endParaRP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 smtClean="0">
                <a:solidFill>
                  <a:prstClr val="black"/>
                </a:solidFill>
              </a:rPr>
              <a:t>Loop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conditional </a:t>
            </a:r>
            <a:r>
              <a:rPr lang="en-US" sz="3400" b="1" dirty="0" smtClean="0">
                <a:solidFill>
                  <a:prstClr val="black"/>
                </a:solidFill>
              </a:rPr>
              <a:t>Statement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 smtClean="0">
                <a:solidFill>
                  <a:prstClr val="black"/>
                </a:solidFill>
              </a:rPr>
              <a:t>Functions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 smtClean="0">
                <a:solidFill>
                  <a:prstClr val="black"/>
                </a:solidFill>
              </a:rPr>
              <a:t>Class and Object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 smtClean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www.ntu.edu.sg/home/ehchua/programming/webprogramming/HTTP_Basics.html</a:t>
            </a:r>
            <a:endParaRPr lang="en-US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developer.mozilla.org/enUS/docs/Web/HTTP/Status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www.w3schools.com/html/html_intro.asp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://www.w3schools.com/html/html_xhtml.asp</a:t>
            </a:r>
            <a:r>
              <a:rPr lang="en-US" dirty="0"/>
              <a:t/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more details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about "PHP: Hypertext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Preprocessor“.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Discussing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advantage and importance of PHP.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Familiar with PHP language and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its basic 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structure.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is a server scripting language, and a powerful tool for making dynamic and interactive Web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PHP </a:t>
            </a:r>
            <a:r>
              <a:rPr lang="en-US" sz="2400" dirty="0"/>
              <a:t>7 is the latest stable release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is an acronym for "PHP: Hypertext Preprocessor"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 smtClean="0"/>
              <a:t>PHP </a:t>
            </a:r>
            <a:r>
              <a:rPr lang="en-US" altLang="en-US" sz="2400" dirty="0"/>
              <a:t>scripts are executed on the </a:t>
            </a:r>
            <a:r>
              <a:rPr lang="en-US" altLang="en-US" sz="2400" dirty="0" smtClean="0"/>
              <a:t>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can contain text, HTML, CSS, JavaScript, and PHP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code is executed on the server, and the result is returned to the browser as plain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have extension ".</a:t>
            </a:r>
            <a:r>
              <a:rPr lang="en-US" sz="2400" dirty="0" err="1"/>
              <a:t>php</a:t>
            </a:r>
            <a:r>
              <a:rPr lang="en-US" sz="2400" dirty="0" smtClean="0"/>
              <a:t>"</a:t>
            </a: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generate dynamic page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create, open, read, write, delete, and close files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collect form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send and receive cookies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add, delete, modify data in your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be used to control user-access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encrypt </a:t>
            </a:r>
            <a:r>
              <a:rPr lang="en-US" sz="2400" dirty="0" smtClean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Installation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Install XAMPP in your PC or server.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the most popular PHP development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dirty="0"/>
              <a:t>Apache + </a:t>
            </a:r>
            <a:r>
              <a:rPr lang="en-US" sz="2400" dirty="0" err="1" smtClean="0"/>
              <a:t>MariaDB</a:t>
            </a:r>
            <a:r>
              <a:rPr lang="en-US" sz="2400" dirty="0" smtClean="0"/>
              <a:t>(</a:t>
            </a:r>
            <a:r>
              <a:rPr lang="en-US" sz="2400" dirty="0" err="1" smtClean="0"/>
              <a:t>Mysql</a:t>
            </a:r>
            <a:r>
              <a:rPr lang="en-US" sz="2400" dirty="0" smtClean="0"/>
              <a:t>) </a:t>
            </a:r>
            <a:r>
              <a:rPr lang="en-US" sz="2400" dirty="0"/>
              <a:t>+ PHP + </a:t>
            </a:r>
            <a:r>
              <a:rPr lang="en-US" sz="2400" dirty="0" smtClean="0"/>
              <a:t>Perl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Basic PHP Syntax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</a:rPr>
              <a:t>echo "Hello World!";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i="1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Save the file as </a:t>
            </a:r>
            <a:r>
              <a:rPr lang="en-US" sz="2400" b="1" dirty="0" err="1" smtClean="0"/>
              <a:t>HelloWorld.php</a:t>
            </a:r>
            <a:r>
              <a:rPr lang="en-US" sz="2400" dirty="0"/>
              <a:t> in </a:t>
            </a:r>
            <a:r>
              <a:rPr lang="en-US" sz="2400" dirty="0" err="1" smtClean="0"/>
              <a:t>htdocs</a:t>
            </a:r>
            <a:r>
              <a:rPr lang="en-US" sz="2400" dirty="0" smtClean="0"/>
              <a:t> in Apache XAMPP.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Start the server and browse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localhost/HelloWorld.php</a:t>
            </a:r>
            <a:r>
              <a:rPr lang="en-US" sz="2400" dirty="0" smtClean="0"/>
              <a:t> in the browser. (We will see details in the Lab class.)</a:t>
            </a:r>
            <a:endParaRPr lang="en-US" sz="2400" dirty="0"/>
          </a:p>
          <a:p>
            <a:endParaRPr lang="en-US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can be placed anywhere in the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starts with &lt;?</a:t>
            </a:r>
            <a:r>
              <a:rPr lang="en-US" sz="2400" dirty="0" err="1"/>
              <a:t>php</a:t>
            </a:r>
            <a:r>
              <a:rPr lang="en-US" sz="2400" dirty="0"/>
              <a:t> and ends with </a:t>
            </a:r>
            <a:r>
              <a:rPr lang="en-US" sz="2400" dirty="0" smtClean="0"/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keywords </a:t>
            </a:r>
            <a:r>
              <a:rPr lang="en-US" sz="2400" dirty="0"/>
              <a:t>(e.g. if, else, while, echo, etc.), classes, functions, and user-defined functions are </a:t>
            </a:r>
            <a:r>
              <a:rPr lang="en-US" sz="2400" dirty="0" smtClean="0"/>
              <a:t>not case-sensitive</a:t>
            </a:r>
            <a:r>
              <a:rPr lang="en-US" sz="2400" dirty="0"/>
              <a:t>.</a:t>
            </a:r>
          </a:p>
        </p:txBody>
      </p:sp>
      <p:pic>
        <p:nvPicPr>
          <p:cNvPr id="1026" name="Picture 2" descr="C:\Users\teacher\Pictures\Screenshots\Screenshot (2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4" y="3622389"/>
            <a:ext cx="5773780" cy="2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 in Browser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the server and browse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prstClr val="black"/>
                </a:solidFill>
                <a:hlinkClick r:id="rId2"/>
              </a:rPr>
              <a:t>localhost/Application/index.php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  <p:pic>
        <p:nvPicPr>
          <p:cNvPr id="2052" name="Picture 4" descr="C:\Users\teacher\Pictures\Screenshots\Screenshot (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3604260"/>
            <a:ext cx="4495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This is a single-line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comment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# This is also a single-line comment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/*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This is a multiple-lines comment block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that spans over multiple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lines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2000" dirty="0" smtClean="0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505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245</TotalTime>
  <Words>636</Words>
  <Application>Microsoft Office PowerPoint</Application>
  <PresentationFormat>On-screen Show (4:3)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Corbel</vt:lpstr>
      <vt:lpstr>Times New Roman</vt:lpstr>
      <vt:lpstr>Verdana</vt:lpstr>
      <vt:lpstr>Wingdings</vt:lpstr>
      <vt:lpstr>Spectrum</vt:lpstr>
      <vt:lpstr>Introduction to PHP</vt:lpstr>
      <vt:lpstr>Introduction to PHP</vt:lpstr>
      <vt:lpstr>Learning Objectives</vt:lpstr>
      <vt:lpstr>PHP</vt:lpstr>
      <vt:lpstr>What Can PHP Do?</vt:lpstr>
      <vt:lpstr>PHP Installation</vt:lpstr>
      <vt:lpstr>PHP Script</vt:lpstr>
      <vt:lpstr>Run in Browser</vt:lpstr>
      <vt:lpstr>PHP Syntax</vt:lpstr>
      <vt:lpstr>PHP Syntax</vt:lpstr>
      <vt:lpstr>PHP Data Types</vt:lpstr>
      <vt:lpstr>PHP Data Types</vt:lpstr>
      <vt:lpstr>PHP Loop</vt:lpstr>
      <vt:lpstr>PHP for and foreach Loop</vt:lpstr>
      <vt:lpstr>PHP conditional Statement</vt:lpstr>
      <vt:lpstr>PHP conditional Statement</vt:lpstr>
      <vt:lpstr>PHP Functions</vt:lpstr>
      <vt:lpstr>PHP - Classes and Objects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Nabil</cp:lastModifiedBy>
  <cp:revision>65</cp:revision>
  <dcterms:created xsi:type="dcterms:W3CDTF">2018-12-10T17:20:29Z</dcterms:created>
  <dcterms:modified xsi:type="dcterms:W3CDTF">2020-06-30T11:20:14Z</dcterms:modified>
</cp:coreProperties>
</file>