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ant Kattar" initials="IK" lastIdx="1" clrIdx="0">
    <p:extLst>
      <p:ext uri="{19B8F6BF-5375-455C-9EA6-DF929625EA0E}">
        <p15:presenceInfo xmlns:p15="http://schemas.microsoft.com/office/powerpoint/2012/main" userId="1bf56f76eb716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08T21:22:14.975" idx="1">
    <p:pos x="10" y="10"/>
    <p:text>PRODUCT RECOMMENDATION ANALYSIA</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C47C-7839-74EC-8347-490A85C8A054}"/>
              </a:ext>
            </a:extLst>
          </p:cNvPr>
          <p:cNvSpPr>
            <a:spLocks noGrp="1"/>
          </p:cNvSpPr>
          <p:nvPr>
            <p:ph type="ctrTitle"/>
          </p:nvPr>
        </p:nvSpPr>
        <p:spPr>
          <a:xfrm>
            <a:off x="1507067" y="1552861"/>
            <a:ext cx="7766936" cy="2497975"/>
          </a:xfrm>
        </p:spPr>
        <p:txBody>
          <a:bodyPr/>
          <a:lstStyle/>
          <a:p>
            <a:r>
              <a:rPr lang="en-US" dirty="0">
                <a:solidFill>
                  <a:schemeClr val="tx1"/>
                </a:solidFill>
              </a:rPr>
              <a:t>PRODUCT RECOMMENDATION ANALYSIS</a:t>
            </a:r>
          </a:p>
        </p:txBody>
      </p:sp>
    </p:spTree>
    <p:extLst>
      <p:ext uri="{BB962C8B-B14F-4D97-AF65-F5344CB8AC3E}">
        <p14:creationId xmlns:p14="http://schemas.microsoft.com/office/powerpoint/2010/main" val="130149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6126-1783-C7C8-56CF-91BBE747066F}"/>
              </a:ext>
            </a:extLst>
          </p:cNvPr>
          <p:cNvSpPr>
            <a:spLocks noGrp="1"/>
          </p:cNvSpPr>
          <p:nvPr>
            <p:ph type="title"/>
          </p:nvPr>
        </p:nvSpPr>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E4BC1107-E3A8-9752-806B-DFB47E3F718D}"/>
              </a:ext>
            </a:extLst>
          </p:cNvPr>
          <p:cNvSpPr>
            <a:spLocks noGrp="1"/>
          </p:cNvSpPr>
          <p:nvPr>
            <p:ph idx="1"/>
          </p:nvPr>
        </p:nvSpPr>
        <p:spPr>
          <a:xfrm>
            <a:off x="4575916" y="1163051"/>
            <a:ext cx="5261099" cy="4719054"/>
          </a:xfrm>
        </p:spPr>
        <p:txBody>
          <a:bodyPr>
            <a:normAutofit fontScale="92500"/>
          </a:bodyPr>
          <a:lstStyle/>
          <a:p>
            <a:r>
              <a:rPr lang="en-US" dirty="0"/>
              <a:t>Data in the form of reviews, opinions, feedback, remarks, and complaint treated as Big Data cannot be used directly for recommendation system. These data, first filter/transform as per requirement. We discussed filtering techniques and issues related for handling text data. We have implemented recommendation system for movie </a:t>
            </a:r>
            <a:r>
              <a:rPr lang="en-US" dirty="0" err="1"/>
              <a:t>lan</a:t>
            </a:r>
            <a:r>
              <a:rPr lang="en-US" dirty="0"/>
              <a:t> dataset, on analyzed with different size files. Resultant graph is showing that whenever file size is increasing the execution time is not increasing in the same ratio and we know that data size that are in the Form of ratings, </a:t>
            </a:r>
            <a:r>
              <a:rPr lang="en-US" dirty="0" err="1"/>
              <a:t>ranks,review,feedback</a:t>
            </a:r>
            <a:r>
              <a:rPr lang="en-US" dirty="0"/>
              <a:t> are increasing drastically. Here we are proposing Recommendation by applying the weightage of summarized reviews and opinions on the rating of item as future enhancement in this work.</a:t>
            </a:r>
          </a:p>
        </p:txBody>
      </p:sp>
      <p:pic>
        <p:nvPicPr>
          <p:cNvPr id="4" name="Picture 3">
            <a:extLst>
              <a:ext uri="{FF2B5EF4-FFF2-40B4-BE49-F238E27FC236}">
                <a16:creationId xmlns:a16="http://schemas.microsoft.com/office/drawing/2014/main" id="{9D356D4C-5D33-A222-DEC5-497899EF74B0}"/>
              </a:ext>
            </a:extLst>
          </p:cNvPr>
          <p:cNvPicPr>
            <a:picLocks noChangeAspect="1"/>
          </p:cNvPicPr>
          <p:nvPr/>
        </p:nvPicPr>
        <p:blipFill>
          <a:blip r:embed="rId2"/>
          <a:stretch>
            <a:fillRect/>
          </a:stretch>
        </p:blipFill>
        <p:spPr>
          <a:xfrm>
            <a:off x="437397" y="1270001"/>
            <a:ext cx="4138519" cy="3513518"/>
          </a:xfrm>
          <a:prstGeom prst="rect">
            <a:avLst/>
          </a:prstGeom>
        </p:spPr>
      </p:pic>
    </p:spTree>
    <p:extLst>
      <p:ext uri="{BB962C8B-B14F-4D97-AF65-F5344CB8AC3E}">
        <p14:creationId xmlns:p14="http://schemas.microsoft.com/office/powerpoint/2010/main" val="74623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930F63-C7DE-1F3E-8314-35492F70CA1D}"/>
              </a:ext>
            </a:extLst>
          </p:cNvPr>
          <p:cNvPicPr>
            <a:picLocks noChangeAspect="1"/>
          </p:cNvPicPr>
          <p:nvPr/>
        </p:nvPicPr>
        <p:blipFill>
          <a:blip r:embed="rId2"/>
          <a:stretch>
            <a:fillRect/>
          </a:stretch>
        </p:blipFill>
        <p:spPr>
          <a:xfrm>
            <a:off x="1223953" y="748632"/>
            <a:ext cx="7910522" cy="5525614"/>
          </a:xfrm>
          <a:prstGeom prst="rect">
            <a:avLst/>
          </a:prstGeom>
        </p:spPr>
      </p:pic>
    </p:spTree>
    <p:extLst>
      <p:ext uri="{BB962C8B-B14F-4D97-AF65-F5344CB8AC3E}">
        <p14:creationId xmlns:p14="http://schemas.microsoft.com/office/powerpoint/2010/main" val="3927119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D555-5C04-EFA9-FFB5-973B6A626564}"/>
              </a:ext>
            </a:extLst>
          </p:cNvPr>
          <p:cNvSpPr>
            <a:spLocks noGrp="1"/>
          </p:cNvSpPr>
          <p:nvPr>
            <p:ph type="title"/>
          </p:nvPr>
        </p:nvSpPr>
        <p:spPr/>
        <p:txBody>
          <a:bodyPr/>
          <a:lstStyle/>
          <a:p>
            <a:r>
              <a:rPr lang="en-US" dirty="0">
                <a:solidFill>
                  <a:schemeClr val="tx1"/>
                </a:solidFill>
              </a:rPr>
              <a:t>Table</a:t>
            </a:r>
            <a:r>
              <a:rPr lang="en-US" dirty="0"/>
              <a:t> </a:t>
            </a:r>
            <a:r>
              <a:rPr lang="en-US" dirty="0">
                <a:solidFill>
                  <a:schemeClr val="tx1"/>
                </a:solidFill>
              </a:rPr>
              <a:t>of</a:t>
            </a:r>
            <a:r>
              <a:rPr lang="en-US" dirty="0"/>
              <a:t> </a:t>
            </a:r>
            <a:r>
              <a:rPr lang="en-US" dirty="0">
                <a:solidFill>
                  <a:schemeClr val="tx1"/>
                </a:solidFill>
              </a:rPr>
              <a:t>content</a:t>
            </a:r>
          </a:p>
        </p:txBody>
      </p:sp>
      <p:sp>
        <p:nvSpPr>
          <p:cNvPr id="3" name="Content Placeholder 2">
            <a:extLst>
              <a:ext uri="{FF2B5EF4-FFF2-40B4-BE49-F238E27FC236}">
                <a16:creationId xmlns:a16="http://schemas.microsoft.com/office/drawing/2014/main" id="{F81B36C6-210E-F2CC-A208-F081ABD80081}"/>
              </a:ext>
            </a:extLst>
          </p:cNvPr>
          <p:cNvSpPr>
            <a:spLocks noGrp="1"/>
          </p:cNvSpPr>
          <p:nvPr>
            <p:ph idx="1"/>
          </p:nvPr>
        </p:nvSpPr>
        <p:spPr/>
        <p:txBody>
          <a:bodyPr/>
          <a:lstStyle/>
          <a:p>
            <a:r>
              <a:rPr lang="en-US" dirty="0"/>
              <a:t>1.Abstract</a:t>
            </a:r>
          </a:p>
          <a:p>
            <a:r>
              <a:rPr lang="en-US" dirty="0"/>
              <a:t>2.Introduction</a:t>
            </a:r>
          </a:p>
          <a:p>
            <a:r>
              <a:rPr lang="en-US" dirty="0"/>
              <a:t>3.Objective
4.Tools and technology</a:t>
            </a:r>
          </a:p>
          <a:p>
            <a:r>
              <a:rPr lang="en-US" dirty="0"/>
              <a:t>5.Existing system</a:t>
            </a:r>
          </a:p>
          <a:p>
            <a:r>
              <a:rPr lang="en-US" dirty="0"/>
              <a:t>6.Proposed system</a:t>
            </a:r>
          </a:p>
          <a:p>
            <a:r>
              <a:rPr lang="en-US" dirty="0"/>
              <a:t>7.Future scope</a:t>
            </a:r>
          </a:p>
          <a:p>
            <a:r>
              <a:rPr lang="en-US" dirty="0"/>
              <a:t>8.conclusion</a:t>
            </a:r>
          </a:p>
        </p:txBody>
      </p:sp>
    </p:spTree>
    <p:extLst>
      <p:ext uri="{BB962C8B-B14F-4D97-AF65-F5344CB8AC3E}">
        <p14:creationId xmlns:p14="http://schemas.microsoft.com/office/powerpoint/2010/main" val="109963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A74D-60ED-114C-A27D-4B8F8D8F0357}"/>
              </a:ext>
            </a:extLst>
          </p:cNvPr>
          <p:cNvSpPr>
            <a:spLocks noGrp="1"/>
          </p:cNvSpPr>
          <p:nvPr>
            <p:ph type="title"/>
          </p:nvPr>
        </p:nvSpPr>
        <p:spPr/>
        <p:txBody>
          <a:bodyPr/>
          <a:lstStyle/>
          <a:p>
            <a:r>
              <a:rPr lang="en-US" dirty="0">
                <a:solidFill>
                  <a:schemeClr val="tx1"/>
                </a:solidFill>
              </a:rPr>
              <a:t>ABSTRACT</a:t>
            </a:r>
          </a:p>
        </p:txBody>
      </p:sp>
      <p:sp>
        <p:nvSpPr>
          <p:cNvPr id="3" name="Content Placeholder 2">
            <a:extLst>
              <a:ext uri="{FF2B5EF4-FFF2-40B4-BE49-F238E27FC236}">
                <a16:creationId xmlns:a16="http://schemas.microsoft.com/office/drawing/2014/main" id="{C8BC6C4A-096A-731A-8679-7EC6276F4D82}"/>
              </a:ext>
            </a:extLst>
          </p:cNvPr>
          <p:cNvSpPr>
            <a:spLocks noGrp="1"/>
          </p:cNvSpPr>
          <p:nvPr>
            <p:ph idx="1"/>
          </p:nvPr>
        </p:nvSpPr>
        <p:spPr>
          <a:xfrm>
            <a:off x="677334" y="1449731"/>
            <a:ext cx="8596668" cy="4591631"/>
          </a:xfrm>
        </p:spPr>
        <p:txBody>
          <a:bodyPr>
            <a:normAutofit/>
          </a:bodyPr>
          <a:lstStyle/>
          <a:p>
            <a:pPr marL="0" indent="0">
              <a:buNone/>
            </a:pPr>
            <a:r>
              <a:rPr lang="en-US" dirty="0"/>
              <a:t>Product recommendation systems have become an essential tool in e-commerce, enhancing user experience by personalizing product suggestions. This analysis examines various approaches to product recommendation, including collaborative filtering, content-based filtering, and hybrid models, to assess their effectiveness in predicting consumer preferences. The study focuses on the application of machine learning techniques to improve recommendation accuracy and relevance, exploring key metrics such as precision, recall, and user satisfaction. Additionally, the impact of user </a:t>
            </a:r>
            <a:r>
              <a:rPr lang="en-US" dirty="0" err="1"/>
              <a:t>behaviour</a:t>
            </a:r>
            <a:r>
              <a:rPr lang="en-US" dirty="0"/>
              <a:t>, contextual data, and feedback loops on recommendation performance is evaluated. The results highlight the strengths and limitations of each approach, offering insights into the optimization of recommendation algorithms for better personalization and increased sales conversion. Ultimately, this research contributes to the understanding of how advanced algorithms can be leveraged to tailor product suggestions and foster a more engaging, targeted shopping experience. This abstract provides a concise overview of the focus of the product recommendation analysis, the methodologies explored, and the potential business implications.</a:t>
            </a:r>
          </a:p>
        </p:txBody>
      </p:sp>
    </p:spTree>
    <p:extLst>
      <p:ext uri="{BB962C8B-B14F-4D97-AF65-F5344CB8AC3E}">
        <p14:creationId xmlns:p14="http://schemas.microsoft.com/office/powerpoint/2010/main" val="9834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C103-E484-4E28-04E3-EAA66BF2392F}"/>
              </a:ext>
            </a:extLst>
          </p:cNvPr>
          <p:cNvSpPr>
            <a:spLocks noGrp="1"/>
          </p:cNvSpPr>
          <p:nvPr>
            <p:ph type="title"/>
          </p:nvPr>
        </p:nvSpPr>
        <p:spPr/>
        <p:txBody>
          <a:bodyPr/>
          <a:lstStyle/>
          <a:p>
            <a:r>
              <a:rPr lang="en-US" dirty="0">
                <a:solidFill>
                  <a:schemeClr val="tx1"/>
                </a:solidFill>
              </a:rPr>
              <a:t>INTRODUCTION</a:t>
            </a:r>
          </a:p>
        </p:txBody>
      </p:sp>
      <p:sp>
        <p:nvSpPr>
          <p:cNvPr id="4" name="TextBox 3">
            <a:extLst>
              <a:ext uri="{FF2B5EF4-FFF2-40B4-BE49-F238E27FC236}">
                <a16:creationId xmlns:a16="http://schemas.microsoft.com/office/drawing/2014/main" id="{C141F0CA-1BD1-5877-B5C3-8CF790A4AD0F}"/>
              </a:ext>
            </a:extLst>
          </p:cNvPr>
          <p:cNvSpPr txBox="1"/>
          <p:nvPr/>
        </p:nvSpPr>
        <p:spPr>
          <a:xfrm>
            <a:off x="5187541" y="2519799"/>
            <a:ext cx="1828800" cy="1828800"/>
          </a:xfrm>
          <a:prstGeom prst="rect">
            <a:avLst/>
          </a:prstGeom>
          <a:noFill/>
        </p:spPr>
        <p:txBody>
          <a:bodyPr wrap="square" rtlCol="0">
            <a:spAutoFit/>
          </a:bodyPr>
          <a:lstStyle/>
          <a:p>
            <a:pPr algn="l"/>
            <a:endParaRPr lang="en-US" dirty="0"/>
          </a:p>
        </p:txBody>
      </p:sp>
      <p:sp>
        <p:nvSpPr>
          <p:cNvPr id="6" name="Content Placeholder 5">
            <a:extLst>
              <a:ext uri="{FF2B5EF4-FFF2-40B4-BE49-F238E27FC236}">
                <a16:creationId xmlns:a16="http://schemas.microsoft.com/office/drawing/2014/main" id="{231988C9-7BF1-E827-CACD-C3699B8220F0}"/>
              </a:ext>
            </a:extLst>
          </p:cNvPr>
          <p:cNvSpPr>
            <a:spLocks noGrp="1"/>
          </p:cNvSpPr>
          <p:nvPr>
            <p:ph idx="1"/>
          </p:nvPr>
        </p:nvSpPr>
        <p:spPr>
          <a:xfrm>
            <a:off x="677334" y="1295251"/>
            <a:ext cx="7759625" cy="5133473"/>
          </a:xfrm>
        </p:spPr>
        <p:txBody>
          <a:bodyPr/>
          <a:lstStyle/>
          <a:p>
            <a:r>
              <a:rPr lang="en-US" dirty="0"/>
              <a:t>During the last few decades, with the rise of </a:t>
            </a:r>
            <a:r>
              <a:rPr lang="en-US" dirty="0" err="1"/>
              <a:t>Youtube</a:t>
            </a:r>
            <a:r>
              <a:rPr lang="en-US" dirty="0"/>
              <a:t>, Amazon, Netflix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a:t>
            </a:r>
            <a:r>
              <a:rPr lang="en-US" dirty="0" err="1"/>
              <a:t>journeys.In</a:t>
            </a:r>
            <a:r>
              <a:rPr lang="en-US" dirty="0"/>
              <a:t> a very general way, recommender systems are algorithms aimed at suggesting relevant items to users (items being movies to watch, text to read, products to buy or anything else depending on industries). Recommender systems are really critical in some Industries.</a:t>
            </a:r>
          </a:p>
        </p:txBody>
      </p:sp>
    </p:spTree>
    <p:extLst>
      <p:ext uri="{BB962C8B-B14F-4D97-AF65-F5344CB8AC3E}">
        <p14:creationId xmlns:p14="http://schemas.microsoft.com/office/powerpoint/2010/main" val="374086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662F-5CF7-6128-D719-2F9707EAAE87}"/>
              </a:ext>
            </a:extLst>
          </p:cNvPr>
          <p:cNvSpPr>
            <a:spLocks noGrp="1"/>
          </p:cNvSpPr>
          <p:nvPr>
            <p:ph type="title"/>
          </p:nvPr>
        </p:nvSpPr>
        <p:spPr/>
        <p:txBody>
          <a:bodyPr/>
          <a:lstStyle/>
          <a:p>
            <a:r>
              <a:rPr lang="en-US" dirty="0">
                <a:solidFill>
                  <a:schemeClr val="tx1"/>
                </a:solidFill>
              </a:rPr>
              <a:t>OBJECTIVE</a:t>
            </a:r>
          </a:p>
        </p:txBody>
      </p:sp>
      <p:sp>
        <p:nvSpPr>
          <p:cNvPr id="3" name="Content Placeholder 2">
            <a:extLst>
              <a:ext uri="{FF2B5EF4-FFF2-40B4-BE49-F238E27FC236}">
                <a16:creationId xmlns:a16="http://schemas.microsoft.com/office/drawing/2014/main" id="{3A3157CF-7607-264E-772E-4496BF7ED940}"/>
              </a:ext>
            </a:extLst>
          </p:cNvPr>
          <p:cNvSpPr>
            <a:spLocks noGrp="1"/>
          </p:cNvSpPr>
          <p:nvPr>
            <p:ph idx="1"/>
          </p:nvPr>
        </p:nvSpPr>
        <p:spPr>
          <a:xfrm>
            <a:off x="3965650" y="1640655"/>
            <a:ext cx="5812449" cy="4075685"/>
          </a:xfrm>
        </p:spPr>
        <p:txBody>
          <a:bodyPr>
            <a:normAutofit/>
          </a:bodyPr>
          <a:lstStyle/>
          <a:p>
            <a:r>
              <a:rPr lang="en-US" dirty="0"/>
              <a:t>The objective of recommender systems is to provide recommendations based on recorded, information on the users’ preferences. These systems use information filtering techniques to, process information and provide the user with potentially more relevant items. Recommendation system provides the facility to understand a person’s taste and find new, desirable content for them automatically based on the pattern between their likes and rating of different items.</a:t>
            </a:r>
          </a:p>
        </p:txBody>
      </p:sp>
      <p:pic>
        <p:nvPicPr>
          <p:cNvPr id="6" name="Picture 5">
            <a:extLst>
              <a:ext uri="{FF2B5EF4-FFF2-40B4-BE49-F238E27FC236}">
                <a16:creationId xmlns:a16="http://schemas.microsoft.com/office/drawing/2014/main" id="{5090C0DC-8FA5-D966-BC6C-438156A51D0E}"/>
              </a:ext>
            </a:extLst>
          </p:cNvPr>
          <p:cNvPicPr>
            <a:picLocks noChangeAspect="1"/>
          </p:cNvPicPr>
          <p:nvPr/>
        </p:nvPicPr>
        <p:blipFill>
          <a:blip r:embed="rId2"/>
          <a:stretch>
            <a:fillRect/>
          </a:stretch>
        </p:blipFill>
        <p:spPr>
          <a:xfrm>
            <a:off x="524498" y="1462409"/>
            <a:ext cx="3288316" cy="4597942"/>
          </a:xfrm>
          <a:prstGeom prst="rect">
            <a:avLst/>
          </a:prstGeom>
        </p:spPr>
      </p:pic>
    </p:spTree>
    <p:extLst>
      <p:ext uri="{BB962C8B-B14F-4D97-AF65-F5344CB8AC3E}">
        <p14:creationId xmlns:p14="http://schemas.microsoft.com/office/powerpoint/2010/main" val="170358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5A2D-1395-3C8F-29B3-56D1341D1E53}"/>
              </a:ext>
            </a:extLst>
          </p:cNvPr>
          <p:cNvSpPr>
            <a:spLocks noGrp="1"/>
          </p:cNvSpPr>
          <p:nvPr>
            <p:ph type="title"/>
          </p:nvPr>
        </p:nvSpPr>
        <p:spPr/>
        <p:txBody>
          <a:bodyPr/>
          <a:lstStyle/>
          <a:p>
            <a:r>
              <a:rPr lang="en-US" dirty="0">
                <a:solidFill>
                  <a:schemeClr val="tx1"/>
                </a:solidFill>
              </a:rPr>
              <a:t>TOOLS</a:t>
            </a:r>
            <a:r>
              <a:rPr lang="en-US" dirty="0"/>
              <a:t> </a:t>
            </a:r>
            <a:r>
              <a:rPr lang="en-US" dirty="0">
                <a:solidFill>
                  <a:schemeClr val="tx1"/>
                </a:solidFill>
              </a:rPr>
              <a:t>AND</a:t>
            </a:r>
            <a:r>
              <a:rPr lang="en-US" dirty="0"/>
              <a:t> </a:t>
            </a:r>
            <a:r>
              <a:rPr lang="en-US" dirty="0">
                <a:solidFill>
                  <a:schemeClr val="tx1"/>
                </a:solidFill>
              </a:rPr>
              <a:t>TECHNOLOGY</a:t>
            </a:r>
          </a:p>
        </p:txBody>
      </p:sp>
      <p:sp>
        <p:nvSpPr>
          <p:cNvPr id="3" name="Content Placeholder 2">
            <a:extLst>
              <a:ext uri="{FF2B5EF4-FFF2-40B4-BE49-F238E27FC236}">
                <a16:creationId xmlns:a16="http://schemas.microsoft.com/office/drawing/2014/main" id="{49AD27C5-4ED7-C609-0C37-BAA77FC77B00}"/>
              </a:ext>
            </a:extLst>
          </p:cNvPr>
          <p:cNvSpPr>
            <a:spLocks noGrp="1"/>
          </p:cNvSpPr>
          <p:nvPr>
            <p:ph idx="1"/>
          </p:nvPr>
        </p:nvSpPr>
        <p:spPr>
          <a:xfrm>
            <a:off x="903113" y="4108241"/>
            <a:ext cx="7700209" cy="4710461"/>
          </a:xfrm>
        </p:spPr>
        <p:txBody>
          <a:bodyPr/>
          <a:lstStyle/>
          <a:p>
            <a:r>
              <a:rPr lang="en-US" dirty="0"/>
              <a:t>Python is a high-level, general-purpose programming language. Its design philosophy emphasizes code readability with the use of significant indentation. Python is dynamically- typed and garbage-collected. It supports multiple programming paradigms, including structured, object-oriented and functional programming.</a:t>
            </a:r>
          </a:p>
        </p:txBody>
      </p:sp>
      <p:pic>
        <p:nvPicPr>
          <p:cNvPr id="4" name="Picture 3">
            <a:extLst>
              <a:ext uri="{FF2B5EF4-FFF2-40B4-BE49-F238E27FC236}">
                <a16:creationId xmlns:a16="http://schemas.microsoft.com/office/drawing/2014/main" id="{F9EEE91A-41C0-46B0-1C75-56CD2E19649C}"/>
              </a:ext>
            </a:extLst>
          </p:cNvPr>
          <p:cNvPicPr>
            <a:picLocks noChangeAspect="1"/>
          </p:cNvPicPr>
          <p:nvPr/>
        </p:nvPicPr>
        <p:blipFill>
          <a:blip r:embed="rId2"/>
          <a:stretch>
            <a:fillRect/>
          </a:stretch>
        </p:blipFill>
        <p:spPr>
          <a:xfrm>
            <a:off x="2628041" y="1215361"/>
            <a:ext cx="4250352" cy="2675170"/>
          </a:xfrm>
          <a:prstGeom prst="rect">
            <a:avLst/>
          </a:prstGeom>
        </p:spPr>
      </p:pic>
    </p:spTree>
    <p:extLst>
      <p:ext uri="{BB962C8B-B14F-4D97-AF65-F5344CB8AC3E}">
        <p14:creationId xmlns:p14="http://schemas.microsoft.com/office/powerpoint/2010/main" val="2914566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E641-B093-56D5-CBFB-1C0B44B83D02}"/>
              </a:ext>
            </a:extLst>
          </p:cNvPr>
          <p:cNvSpPr>
            <a:spLocks noGrp="1"/>
          </p:cNvSpPr>
          <p:nvPr>
            <p:ph type="title"/>
          </p:nvPr>
        </p:nvSpPr>
        <p:spPr>
          <a:xfrm>
            <a:off x="582269" y="1013623"/>
            <a:ext cx="8596668" cy="1320800"/>
          </a:xfrm>
        </p:spPr>
        <p:txBody>
          <a:bodyPr/>
          <a:lstStyle/>
          <a:p>
            <a:r>
              <a:rPr lang="en-US" dirty="0">
                <a:solidFill>
                  <a:schemeClr val="tx1"/>
                </a:solidFill>
              </a:rPr>
              <a:t>EXISTING SYSTEM</a:t>
            </a:r>
          </a:p>
        </p:txBody>
      </p:sp>
      <p:sp>
        <p:nvSpPr>
          <p:cNvPr id="3" name="Content Placeholder 2">
            <a:extLst>
              <a:ext uri="{FF2B5EF4-FFF2-40B4-BE49-F238E27FC236}">
                <a16:creationId xmlns:a16="http://schemas.microsoft.com/office/drawing/2014/main" id="{BCB8C147-7570-FB24-0E02-09B3F3EC7E5D}"/>
              </a:ext>
            </a:extLst>
          </p:cNvPr>
          <p:cNvSpPr>
            <a:spLocks noGrp="1"/>
          </p:cNvSpPr>
          <p:nvPr>
            <p:ph idx="4294967295"/>
          </p:nvPr>
        </p:nvSpPr>
        <p:spPr>
          <a:xfrm>
            <a:off x="380257" y="2193925"/>
            <a:ext cx="8596313" cy="4664075"/>
          </a:xfrm>
        </p:spPr>
        <p:txBody>
          <a:bodyPr/>
          <a:lstStyle/>
          <a:p>
            <a:r>
              <a:rPr lang="en-US" dirty="0"/>
              <a:t>In earlier times there was no Recommender systems (or advance Recommender systems).this was the big problem for the user to search there desired things again and again. Same as they problem for they company and software developer to know what user want so. Visual search could not work without Recommender systems(Visual |search:-Visual search is exactly what the name implies: customers search for products using images</a:t>
            </a:r>
          </a:p>
        </p:txBody>
      </p:sp>
    </p:spTree>
    <p:extLst>
      <p:ext uri="{BB962C8B-B14F-4D97-AF65-F5344CB8AC3E}">
        <p14:creationId xmlns:p14="http://schemas.microsoft.com/office/powerpoint/2010/main" val="321991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59F3-2FC7-47E9-DF30-1253AA5503DC}"/>
              </a:ext>
            </a:extLst>
          </p:cNvPr>
          <p:cNvSpPr>
            <a:spLocks noGrp="1"/>
          </p:cNvSpPr>
          <p:nvPr>
            <p:ph type="title"/>
          </p:nvPr>
        </p:nvSpPr>
        <p:spPr>
          <a:xfrm>
            <a:off x="1152655" y="310444"/>
            <a:ext cx="8596668" cy="1320800"/>
          </a:xfrm>
        </p:spPr>
        <p:txBody>
          <a:bodyPr/>
          <a:lstStyle/>
          <a:p>
            <a:r>
              <a:rPr lang="en-US" dirty="0">
                <a:solidFill>
                  <a:schemeClr val="tx1"/>
                </a:solidFill>
              </a:rPr>
              <a:t>PROPOSED</a:t>
            </a:r>
            <a:r>
              <a:rPr lang="en-US" dirty="0"/>
              <a:t> </a:t>
            </a:r>
            <a:r>
              <a:rPr lang="en-US" dirty="0">
                <a:solidFill>
                  <a:schemeClr val="tx1"/>
                </a:solidFill>
              </a:rPr>
              <a:t>SYSTEM</a:t>
            </a:r>
          </a:p>
        </p:txBody>
      </p:sp>
      <p:sp>
        <p:nvSpPr>
          <p:cNvPr id="5" name="Content Placeholder 4">
            <a:extLst>
              <a:ext uri="{FF2B5EF4-FFF2-40B4-BE49-F238E27FC236}">
                <a16:creationId xmlns:a16="http://schemas.microsoft.com/office/drawing/2014/main" id="{8A97CF26-488C-6B56-14CE-D0764A1118DD}"/>
              </a:ext>
            </a:extLst>
          </p:cNvPr>
          <p:cNvSpPr>
            <a:spLocks noGrp="1"/>
          </p:cNvSpPr>
          <p:nvPr>
            <p:ph idx="1"/>
          </p:nvPr>
        </p:nvSpPr>
        <p:spPr>
          <a:xfrm>
            <a:off x="485892" y="1437848"/>
            <a:ext cx="9008658" cy="5109708"/>
          </a:xfrm>
        </p:spPr>
        <p:txBody>
          <a:bodyPr>
            <a:normAutofit/>
          </a:bodyPr>
          <a:lstStyle/>
          <a:p>
            <a:r>
              <a:rPr lang="en-US" dirty="0"/>
              <a:t>We propose a recommendation system for the large amount data available on the web in the form of </a:t>
            </a:r>
            <a:r>
              <a:rPr lang="en-US" dirty="0" err="1"/>
              <a:t>ratings,reviews</a:t>
            </a:r>
            <a:r>
              <a:rPr lang="en-US" dirty="0"/>
              <a:t>. Opinions, complain, remarks. Feedback. And comments about any item (</a:t>
            </a:r>
            <a:r>
              <a:rPr lang="en-US" dirty="0" err="1"/>
              <a:t>product,Event</a:t>
            </a:r>
            <a:r>
              <a:rPr lang="en-US" dirty="0"/>
              <a:t>, individual and services). Here we recommended a </a:t>
            </a:r>
            <a:r>
              <a:rPr lang="en-US" dirty="0" err="1"/>
              <a:t>hvbrid</a:t>
            </a:r>
            <a:r>
              <a:rPr lang="en-US" dirty="0"/>
              <a:t> filtering technique to filter different </a:t>
            </a:r>
            <a:r>
              <a:rPr lang="en-US" dirty="0" err="1"/>
              <a:t>tvpes</a:t>
            </a:r>
            <a:r>
              <a:rPr lang="en-US" dirty="0"/>
              <a:t> of reviews, opinions, remarks.comments.complains etc. Because recommendations are based on </a:t>
            </a:r>
            <a:r>
              <a:rPr lang="en-US" dirty="0" err="1"/>
              <a:t>ratings,ranks,content</a:t>
            </a:r>
            <a:r>
              <a:rPr lang="en-US" dirty="0"/>
              <a:t>. Reviewer’s behavior, and </a:t>
            </a:r>
            <a:r>
              <a:rPr lang="en-US" dirty="0" err="1"/>
              <a:t>timina</a:t>
            </a:r>
            <a:r>
              <a:rPr lang="en-US" dirty="0"/>
              <a:t> of review generated by different reviewers. We study a recommendation based on numerical data like </a:t>
            </a:r>
            <a:r>
              <a:rPr lang="en-US" dirty="0" err="1"/>
              <a:t>Ratinas</a:t>
            </a:r>
            <a:r>
              <a:rPr lang="en-US" dirty="0"/>
              <a:t> or rank provided for different product or services. Recommendation by </a:t>
            </a:r>
            <a:r>
              <a:rPr lang="en-US" dirty="0" err="1"/>
              <a:t>applving</a:t>
            </a:r>
            <a:r>
              <a:rPr lang="en-US" dirty="0"/>
              <a:t> the weightage of summarized reviews and opinions on the rating of item are proposing as future work.</a:t>
            </a:r>
          </a:p>
        </p:txBody>
      </p:sp>
    </p:spTree>
    <p:extLst>
      <p:ext uri="{BB962C8B-B14F-4D97-AF65-F5344CB8AC3E}">
        <p14:creationId xmlns:p14="http://schemas.microsoft.com/office/powerpoint/2010/main" val="408883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426B-D5F6-699F-9FFE-6706207B4BDE}"/>
              </a:ext>
            </a:extLst>
          </p:cNvPr>
          <p:cNvSpPr>
            <a:spLocks noGrp="1"/>
          </p:cNvSpPr>
          <p:nvPr>
            <p:ph type="title"/>
          </p:nvPr>
        </p:nvSpPr>
        <p:spPr/>
        <p:txBody>
          <a:bodyPr/>
          <a:lstStyle/>
          <a:p>
            <a:r>
              <a:rPr lang="en-US" dirty="0">
                <a:solidFill>
                  <a:schemeClr val="tx1"/>
                </a:solidFill>
              </a:rPr>
              <a:t>FUTURE SCOPE</a:t>
            </a:r>
          </a:p>
        </p:txBody>
      </p:sp>
      <p:sp>
        <p:nvSpPr>
          <p:cNvPr id="3" name="Content Placeholder 2">
            <a:extLst>
              <a:ext uri="{FF2B5EF4-FFF2-40B4-BE49-F238E27FC236}">
                <a16:creationId xmlns:a16="http://schemas.microsoft.com/office/drawing/2014/main" id="{D570675E-3B8B-CFD6-40DD-897A47AB1735}"/>
              </a:ext>
            </a:extLst>
          </p:cNvPr>
          <p:cNvSpPr>
            <a:spLocks noGrp="1"/>
          </p:cNvSpPr>
          <p:nvPr>
            <p:ph idx="1"/>
          </p:nvPr>
        </p:nvSpPr>
        <p:spPr>
          <a:xfrm>
            <a:off x="677334" y="1699275"/>
            <a:ext cx="8596668" cy="4342087"/>
          </a:xfrm>
        </p:spPr>
        <p:txBody>
          <a:bodyPr>
            <a:normAutofit/>
          </a:bodyPr>
          <a:lstStyle/>
          <a:p>
            <a:r>
              <a:rPr lang="en-US" dirty="0"/>
              <a:t>Presents the movie which has not become very famous in front of the people. Recommender systems can be a very powerful tool in a company’s arsenal, and future developments are going to increase business value even further.
These systems use information filtering techniques to process information and provide the user with potentially more relevant items. In the future, we could build a hybrid model that takes all the demographics, content as well as the user preferences into accounts before giving out the recommendations.</a:t>
            </a:r>
          </a:p>
        </p:txBody>
      </p:sp>
    </p:spTree>
    <p:extLst>
      <p:ext uri="{BB962C8B-B14F-4D97-AF65-F5344CB8AC3E}">
        <p14:creationId xmlns:p14="http://schemas.microsoft.com/office/powerpoint/2010/main" val="33766675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PRODUCT RECOMMENDATION ANALYSIS</vt:lpstr>
      <vt:lpstr>Table of content</vt:lpstr>
      <vt:lpstr>ABSTRACT</vt:lpstr>
      <vt:lpstr>INTRODUCTION</vt:lpstr>
      <vt:lpstr>OBJECTIVE</vt:lpstr>
      <vt:lpstr>TOOLS AND TECHNOLOGY</vt:lpstr>
      <vt:lpstr>EXISTING SYSTEM</vt:lpstr>
      <vt:lpstr>PROPOSED SYSTEM</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RECOMMENDATION ANALYSIS</dc:title>
  <dc:creator>Infant Kattar</dc:creator>
  <cp:lastModifiedBy>Infant Kattar</cp:lastModifiedBy>
  <cp:revision>3</cp:revision>
  <dcterms:created xsi:type="dcterms:W3CDTF">2025-01-08T15:51:33Z</dcterms:created>
  <dcterms:modified xsi:type="dcterms:W3CDTF">2025-01-08T18:59:58Z</dcterms:modified>
</cp:coreProperties>
</file>