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1" r:id="rId4"/>
    <p:sldId id="260" r:id="rId5"/>
    <p:sldId id="264" r:id="rId6"/>
    <p:sldId id="269" r:id="rId7"/>
    <p:sldId id="258" r:id="rId8"/>
    <p:sldId id="262" r:id="rId9"/>
    <p:sldId id="271" r:id="rId10"/>
    <p:sldId id="273" r:id="rId11"/>
    <p:sldId id="274" r:id="rId12"/>
    <p:sldId id="272" r:id="rId13"/>
    <p:sldId id="265" r:id="rId14"/>
    <p:sldId id="270" r:id="rId15"/>
    <p:sldId id="267" r:id="rId16"/>
    <p:sldId id="268" r:id="rId17"/>
    <p:sldId id="266" r:id="rId18"/>
    <p:sldId id="26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904-9764-4729-8698-6370D67A5C1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26C8B-81A6-4581-B5AE-34C393F61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26C8B-81A6-4581-B5AE-34C393F617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B699-5325-4619-8B35-2F3D7DFF1B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BB66-3CB6-48BC-B9AE-EA276BCBB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esh0608/SeleniumTestNG.git" TargetMode="External"/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esh0608/SeleniumTestNG.git" TargetMode="External"/><Relationship Id="rId2" Type="http://schemas.openxmlformats.org/officeDocument/2006/relationships/hyperlink" Target="https://confluence.atlassian.com/bitbucketserver/basic-git-commands-77663976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500042"/>
            <a:ext cx="2327564" cy="495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357145" y="1571612"/>
            <a:ext cx="2643218" cy="135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Page Object Model Classes</a:t>
            </a:r>
          </a:p>
          <a:p>
            <a:pPr algn="ctr"/>
            <a:r>
              <a:rPr lang="en-US" dirty="0" smtClean="0"/>
              <a:t>Package - .pageobjects</a:t>
            </a:r>
          </a:p>
          <a:p>
            <a:pPr algn="ctr"/>
            <a:r>
              <a:rPr lang="en-US" dirty="0" smtClean="0"/>
              <a:t>Ex-Login </a:t>
            </a:r>
            <a:r>
              <a:rPr lang="en-US" dirty="0" err="1" smtClean="0"/>
              <a:t>Page,Product</a:t>
            </a:r>
            <a:r>
              <a:rPr lang="en-US" dirty="0" smtClean="0"/>
              <a:t> </a:t>
            </a:r>
            <a:r>
              <a:rPr lang="en-US" dirty="0" err="1" smtClean="0"/>
              <a:t>Catalogue,Cart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7" name="Elbow Connector 26"/>
          <p:cNvCxnSpPr>
            <a:stCxn id="4" idx="2"/>
            <a:endCxn id="6" idx="0"/>
          </p:cNvCxnSpPr>
          <p:nvPr/>
        </p:nvCxnSpPr>
        <p:spPr>
          <a:xfrm rot="5400000">
            <a:off x="2504743" y="169373"/>
            <a:ext cx="576250" cy="2228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786446" y="1500173"/>
            <a:ext cx="2571768" cy="14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Class</a:t>
            </a:r>
          </a:p>
          <a:p>
            <a:pPr algn="ctr"/>
            <a:r>
              <a:rPr lang="en-US" dirty="0" smtClean="0"/>
              <a:t>Package - .</a:t>
            </a:r>
            <a:r>
              <a:rPr lang="en-US" dirty="0" err="1" smtClean="0"/>
              <a:t>AbstractComponents</a:t>
            </a:r>
            <a:endParaRPr lang="en-US" dirty="0" smtClean="0"/>
          </a:p>
          <a:p>
            <a:pPr algn="ctr"/>
            <a:r>
              <a:rPr lang="en-US" dirty="0" smtClean="0"/>
              <a:t>Extends from POM Classes</a:t>
            </a:r>
            <a:endParaRPr lang="en-US" dirty="0"/>
          </a:p>
        </p:txBody>
      </p:sp>
      <p:cxnSp>
        <p:nvCxnSpPr>
          <p:cNvPr id="79" name="Elbow Connector 78"/>
          <p:cNvCxnSpPr>
            <a:stCxn id="4" idx="2"/>
            <a:endCxn id="68" idx="0"/>
          </p:cNvCxnSpPr>
          <p:nvPr/>
        </p:nvCxnSpPr>
        <p:spPr>
          <a:xfrm rot="16200000" flipH="1">
            <a:off x="5237251" y="-334907"/>
            <a:ext cx="504811" cy="3165348"/>
          </a:xfrm>
          <a:prstGeom prst="bentConnector3">
            <a:avLst>
              <a:gd name="adj1" fmla="val 582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8" idx="1"/>
          </p:cNvCxnSpPr>
          <p:nvPr/>
        </p:nvCxnSpPr>
        <p:spPr>
          <a:xfrm>
            <a:off x="3000364" y="2164982"/>
            <a:ext cx="2786082" cy="398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29124" y="1857364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857883" y="3422073"/>
            <a:ext cx="2690371" cy="144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- .resources</a:t>
            </a:r>
          </a:p>
          <a:p>
            <a:pPr algn="ctr"/>
            <a:r>
              <a:rPr lang="en-US" dirty="0" smtClean="0"/>
              <a:t>Property File - .properties </a:t>
            </a:r>
            <a:r>
              <a:rPr lang="en-US" dirty="0" smtClean="0"/>
              <a:t>file</a:t>
            </a:r>
          </a:p>
          <a:p>
            <a:pPr algn="ctr"/>
            <a:r>
              <a:rPr lang="en-US" dirty="0" err="1" smtClean="0"/>
              <a:t>ExtentReportClass</a:t>
            </a:r>
            <a:r>
              <a:rPr lang="en-US" dirty="0" smtClean="0"/>
              <a:t> - .Java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0" name="Elbow Connector 89"/>
          <p:cNvCxnSpPr>
            <a:stCxn id="4" idx="2"/>
            <a:endCxn id="88" idx="1"/>
          </p:cNvCxnSpPr>
          <p:nvPr/>
        </p:nvCxnSpPr>
        <p:spPr>
          <a:xfrm rot="16200000" flipH="1">
            <a:off x="3308859" y="1593484"/>
            <a:ext cx="3147147" cy="1950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Package Name - </a:t>
            </a:r>
            <a:r>
              <a:rPr lang="en-US" sz="2000" dirty="0" smtClean="0"/>
              <a:t>.</a:t>
            </a:r>
            <a:r>
              <a:rPr lang="en-US" sz="2000" dirty="0" err="1" smtClean="0"/>
              <a:t>TestComponents</a:t>
            </a:r>
            <a:endParaRPr lang="en-US" sz="2000" dirty="0" smtClean="0"/>
          </a:p>
          <a:p>
            <a:r>
              <a:rPr lang="en-US" sz="2000" dirty="0" smtClean="0"/>
              <a:t>Listeners Class should implement </a:t>
            </a:r>
            <a:r>
              <a:rPr lang="en-US" sz="2000" dirty="0" err="1" smtClean="0"/>
              <a:t>ITestListener</a:t>
            </a:r>
            <a:r>
              <a:rPr lang="en-US" sz="2000" dirty="0" smtClean="0"/>
              <a:t> Interface</a:t>
            </a:r>
          </a:p>
          <a:p>
            <a:r>
              <a:rPr lang="en-US" sz="2000" dirty="0" smtClean="0"/>
              <a:t>Call </a:t>
            </a:r>
            <a:r>
              <a:rPr lang="en-US" sz="2000" dirty="0" err="1" smtClean="0"/>
              <a:t>Extentreports</a:t>
            </a:r>
            <a:r>
              <a:rPr lang="en-US" sz="2000" dirty="0" smtClean="0"/>
              <a:t> Class Method(Static) by </a:t>
            </a:r>
            <a:r>
              <a:rPr lang="en-US" sz="2000" dirty="0" err="1" smtClean="0"/>
              <a:t>Classname.MethodName</a:t>
            </a:r>
            <a:r>
              <a:rPr lang="en-US" sz="2000" dirty="0" smtClean="0"/>
              <a:t> at global level and catch using </a:t>
            </a:r>
            <a:r>
              <a:rPr lang="en-US" sz="2000" dirty="0" err="1" smtClean="0"/>
              <a:t>ExtentReports</a:t>
            </a:r>
            <a:r>
              <a:rPr lang="en-US" sz="2000" dirty="0" smtClean="0"/>
              <a:t> extent =</a:t>
            </a:r>
          </a:p>
          <a:p>
            <a:r>
              <a:rPr lang="en-US" sz="2000" dirty="0" smtClean="0"/>
              <a:t>With this Extent we can use in all methods </a:t>
            </a:r>
          </a:p>
          <a:p>
            <a:r>
              <a:rPr lang="en-US" sz="2000" dirty="0" err="1" smtClean="0"/>
              <a:t>OnTestStart</a:t>
            </a:r>
            <a:r>
              <a:rPr lang="en-US" sz="2000" dirty="0" smtClean="0"/>
              <a:t> use </a:t>
            </a:r>
          </a:p>
          <a:p>
            <a:pPr>
              <a:buNone/>
            </a:pPr>
            <a:r>
              <a:rPr lang="en-US" sz="2000" dirty="0" err="1" smtClean="0"/>
              <a:t>E</a:t>
            </a:r>
            <a:r>
              <a:rPr lang="en-US" sz="2000" dirty="0" err="1" smtClean="0"/>
              <a:t>xtentTest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extent.createTest</a:t>
            </a:r>
            <a:r>
              <a:rPr lang="en-US" sz="2000" dirty="0" smtClean="0"/>
              <a:t>(</a:t>
            </a:r>
            <a:r>
              <a:rPr lang="en-US" sz="2000" dirty="0" err="1" smtClean="0"/>
              <a:t>result.getmethod</a:t>
            </a:r>
            <a:r>
              <a:rPr lang="en-US" sz="2000" dirty="0" smtClean="0"/>
              <a:t>().</a:t>
            </a:r>
            <a:r>
              <a:rPr lang="en-US" sz="2000" dirty="0" err="1" smtClean="0"/>
              <a:t>getmethodname</a:t>
            </a:r>
            <a:r>
              <a:rPr lang="en-US" sz="2000" dirty="0" smtClean="0"/>
              <a:t>());</a:t>
            </a:r>
          </a:p>
          <a:p>
            <a:r>
              <a:rPr lang="en-US" sz="2000" dirty="0" smtClean="0"/>
              <a:t>On </a:t>
            </a:r>
            <a:r>
              <a:rPr lang="en-US" sz="2000" dirty="0" err="1" smtClean="0"/>
              <a:t>onFinish</a:t>
            </a:r>
            <a:r>
              <a:rPr lang="en-US" sz="2000" dirty="0" smtClean="0"/>
              <a:t> user </a:t>
            </a:r>
            <a:r>
              <a:rPr lang="en-US" sz="2000" dirty="0" err="1" smtClean="0"/>
              <a:t>extent.flush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With this </a:t>
            </a:r>
            <a:r>
              <a:rPr lang="en-US" sz="2000" dirty="0" err="1" smtClean="0"/>
              <a:t>Extenttest</a:t>
            </a:r>
            <a:r>
              <a:rPr lang="en-US" sz="2000" dirty="0" smtClean="0"/>
              <a:t> object we can use for </a:t>
            </a:r>
            <a:r>
              <a:rPr lang="en-US" sz="2000" dirty="0" err="1" smtClean="0"/>
              <a:t>onTestSuccess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test.log(</a:t>
            </a:r>
            <a:r>
              <a:rPr lang="en-US" sz="2000" dirty="0" err="1" smtClean="0"/>
              <a:t>Status.</a:t>
            </a:r>
            <a:r>
              <a:rPr lang="en-US" sz="2000" b="1" i="1" dirty="0" err="1" smtClean="0"/>
              <a:t>PASS</a:t>
            </a:r>
            <a:r>
              <a:rPr lang="en-US" sz="2000" b="1" i="1" dirty="0" smtClean="0"/>
              <a:t>, "Test Case Passed</a:t>
            </a:r>
            <a:r>
              <a:rPr lang="en-US" sz="2000" b="1" i="1" dirty="0" smtClean="0"/>
              <a:t>");</a:t>
            </a:r>
          </a:p>
          <a:p>
            <a:r>
              <a:rPr lang="en-US" sz="2000" dirty="0" smtClean="0"/>
              <a:t>With </a:t>
            </a:r>
            <a:r>
              <a:rPr lang="en-US" sz="2000" dirty="0" smtClean="0"/>
              <a:t>this </a:t>
            </a:r>
            <a:r>
              <a:rPr lang="en-US" sz="2000" dirty="0" err="1" smtClean="0"/>
              <a:t>Extenttest</a:t>
            </a:r>
            <a:r>
              <a:rPr lang="en-US" sz="2000" dirty="0" smtClean="0"/>
              <a:t> object we can use for </a:t>
            </a:r>
            <a:r>
              <a:rPr lang="en-US" sz="2000" dirty="0" err="1" smtClean="0"/>
              <a:t>onTestFailure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test.fail</a:t>
            </a:r>
            <a:r>
              <a:rPr lang="en-US" sz="2000" dirty="0" smtClean="0"/>
              <a:t>(</a:t>
            </a:r>
            <a:r>
              <a:rPr lang="en-US" sz="2000" dirty="0" err="1" smtClean="0"/>
              <a:t>result.getThrowable</a:t>
            </a:r>
            <a:r>
              <a:rPr lang="en-US" sz="2000" dirty="0" smtClean="0"/>
              <a:t>());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Listeners 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In Screenshot there are 2 steps 1.Call the </a:t>
            </a:r>
            <a:r>
              <a:rPr lang="en-US" sz="1400" dirty="0" err="1" smtClean="0"/>
              <a:t>Screesnhot</a:t>
            </a:r>
            <a:r>
              <a:rPr lang="en-US" sz="1400" dirty="0" smtClean="0"/>
              <a:t> Method to take Screenshot and get path 2.Use attach</a:t>
            </a:r>
          </a:p>
          <a:p>
            <a:pPr>
              <a:buNone/>
            </a:pPr>
            <a:r>
              <a:rPr lang="en-US" sz="1400" dirty="0" err="1" smtClean="0"/>
              <a:t>addScreenCaptureFromPath</a:t>
            </a:r>
            <a:r>
              <a:rPr lang="en-US" sz="1400" dirty="0" smtClean="0"/>
              <a:t>(Path of </a:t>
            </a:r>
            <a:r>
              <a:rPr lang="en-US" sz="1400" dirty="0" err="1" smtClean="0"/>
              <a:t>Screenshot,Title</a:t>
            </a:r>
            <a:r>
              <a:rPr lang="en-US" sz="1400" dirty="0" smtClean="0"/>
              <a:t> of Test Screenshot)</a:t>
            </a: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7550727" cy="36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err="1" smtClean="0"/>
              <a:t>RetryAnalyzer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Package Name - </a:t>
            </a:r>
            <a:r>
              <a:rPr lang="en-US" sz="2000" dirty="0" smtClean="0"/>
              <a:t>.</a:t>
            </a:r>
            <a:r>
              <a:rPr lang="en-US" sz="2000" dirty="0" err="1" smtClean="0"/>
              <a:t>TestComponents</a:t>
            </a:r>
            <a:endParaRPr lang="en-US" sz="2000" dirty="0" smtClean="0"/>
          </a:p>
          <a:p>
            <a:r>
              <a:rPr lang="en-US" sz="2000" dirty="0" smtClean="0"/>
              <a:t>Retry Class should implement </a:t>
            </a:r>
            <a:r>
              <a:rPr lang="en-US" sz="2000" dirty="0" err="1" smtClean="0"/>
              <a:t>IRetryAnalyzer</a:t>
            </a:r>
            <a:r>
              <a:rPr lang="en-US" sz="2000" dirty="0" smtClean="0"/>
              <a:t> Interface</a:t>
            </a:r>
          </a:p>
          <a:p>
            <a:r>
              <a:rPr lang="en-US" sz="2000" dirty="0" smtClean="0"/>
              <a:t>The below code by default will return false for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, the if loop will  run failed </a:t>
            </a:r>
            <a:r>
              <a:rPr lang="en-US" sz="2000" dirty="0" err="1" smtClean="0"/>
              <a:t>tc</a:t>
            </a:r>
            <a:r>
              <a:rPr lang="en-US" sz="2000" dirty="0" smtClean="0"/>
              <a:t> when condition is true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startcount</a:t>
            </a:r>
            <a:r>
              <a:rPr lang="en-US" sz="1400" dirty="0" smtClean="0"/>
              <a:t> = 0;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maxcount</a:t>
            </a:r>
            <a:r>
              <a:rPr lang="en-US" sz="1400" dirty="0" smtClean="0"/>
              <a:t> = 1</a:t>
            </a:r>
            <a:r>
              <a:rPr lang="en-US" sz="1400" dirty="0" smtClean="0"/>
              <a:t>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retry(</a:t>
            </a:r>
            <a:r>
              <a:rPr lang="en-US" sz="1400" dirty="0" err="1" smtClean="0"/>
              <a:t>ITestResult</a:t>
            </a:r>
            <a:r>
              <a:rPr lang="en-US" sz="1400" dirty="0" smtClean="0"/>
              <a:t> result) {</a:t>
            </a:r>
          </a:p>
          <a:p>
            <a:pPr>
              <a:buNone/>
            </a:pPr>
            <a:r>
              <a:rPr lang="en-US" sz="1400" dirty="0" smtClean="0"/>
              <a:t>if </a:t>
            </a:r>
            <a:r>
              <a:rPr lang="en-US" sz="1400" dirty="0" smtClean="0"/>
              <a:t>(</a:t>
            </a:r>
            <a:r>
              <a:rPr lang="en-US" sz="1400" dirty="0" err="1" smtClean="0"/>
              <a:t>startcount</a:t>
            </a:r>
            <a:r>
              <a:rPr lang="en-US" sz="1400" dirty="0" smtClean="0"/>
              <a:t> &lt; </a:t>
            </a:r>
            <a:r>
              <a:rPr lang="en-US" sz="1400" dirty="0" err="1" smtClean="0"/>
              <a:t>maxcount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err="1" smtClean="0"/>
              <a:t>startcount</a:t>
            </a:r>
            <a:r>
              <a:rPr lang="en-US" sz="1400" dirty="0" smtClean="0"/>
              <a:t>++;</a:t>
            </a:r>
          </a:p>
          <a:p>
            <a:pPr>
              <a:buNone/>
            </a:pPr>
            <a:r>
              <a:rPr lang="en-US" sz="1400" dirty="0" smtClean="0"/>
              <a:t>return true;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return </a:t>
            </a:r>
            <a:r>
              <a:rPr lang="en-US" sz="1400" dirty="0" smtClean="0"/>
              <a:t>false;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 smtClean="0"/>
          </a:p>
          <a:p>
            <a:r>
              <a:rPr lang="en-US" sz="2000" dirty="0" smtClean="0"/>
              <a:t>Link the Retry Class to our failed Test case using </a:t>
            </a:r>
            <a:r>
              <a:rPr lang="en-US" sz="2000" dirty="0" err="1" smtClean="0"/>
              <a:t>retryAnalyzer</a:t>
            </a:r>
            <a:r>
              <a:rPr lang="en-US" sz="2000" dirty="0" smtClean="0"/>
              <a:t>=</a:t>
            </a:r>
            <a:r>
              <a:rPr lang="en-US" sz="2000" dirty="0" err="1" smtClean="0"/>
              <a:t>Retry.Java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sz="2000" dirty="0" smtClean="0"/>
              <a:t>Package Name - .Tests</a:t>
            </a:r>
          </a:p>
          <a:p>
            <a:r>
              <a:rPr lang="en-US" sz="2000" dirty="0" smtClean="0"/>
              <a:t>Create in Test/Java</a:t>
            </a:r>
          </a:p>
          <a:p>
            <a:r>
              <a:rPr lang="en-US" sz="2000" dirty="0" smtClean="0"/>
              <a:t>This should not have any Object Creation, Action Methods and Locators </a:t>
            </a:r>
          </a:p>
          <a:p>
            <a:r>
              <a:rPr lang="en-US" sz="2000" dirty="0" smtClean="0"/>
              <a:t>They should have only Input Data and Assertions </a:t>
            </a:r>
          </a:p>
          <a:p>
            <a:r>
              <a:rPr lang="en-US" sz="2000" dirty="0" smtClean="0"/>
              <a:t>They should inherit Base Test as its Parent class</a:t>
            </a:r>
          </a:p>
          <a:p>
            <a:r>
              <a:rPr lang="en-US" sz="2000" dirty="0" smtClean="0"/>
              <a:t>Test should start by using object(Declared as Global) which is created in Base Test (Method calling Initializing Driver and creating Object) for first step in SUT.</a:t>
            </a:r>
          </a:p>
          <a:p>
            <a:r>
              <a:rPr lang="en-US" sz="2000" dirty="0" smtClean="0"/>
              <a:t>Test Cases should have Multiple @Tests based on Functionalities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 smtClean="0"/>
              <a:t>DataProviders</a:t>
            </a:r>
            <a:r>
              <a:rPr lang="en-US" sz="2000" dirty="0" smtClean="0"/>
              <a:t> are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Methods where we pass input data</a:t>
            </a:r>
          </a:p>
          <a:p>
            <a:r>
              <a:rPr lang="en-US" sz="2000" dirty="0" smtClean="0"/>
              <a:t>Input file is passed as 2D Array </a:t>
            </a:r>
          </a:p>
          <a:p>
            <a:r>
              <a:rPr lang="en-US" sz="2000" dirty="0"/>
              <a:t>Object [] [] </a:t>
            </a:r>
            <a:r>
              <a:rPr lang="en-US" sz="2000" dirty="0" err="1"/>
              <a:t>OrderDetails</a:t>
            </a:r>
            <a:r>
              <a:rPr lang="en-US" sz="2000" dirty="0"/>
              <a:t> = {{"selenium@ggg.com","Hello123","ADIDAS ORIGINAL"},{"selenium@naresh.com","Hello234","ZARA COAT 3</a:t>
            </a:r>
            <a:r>
              <a:rPr lang="en-US" sz="2000" dirty="0" smtClean="0"/>
              <a:t>"}};</a:t>
            </a:r>
          </a:p>
          <a:p>
            <a:r>
              <a:rPr lang="en-US" sz="2000" dirty="0" err="1"/>
              <a:t>HashMap</a:t>
            </a:r>
            <a:r>
              <a:rPr lang="en-US" sz="2000" dirty="0"/>
              <a:t>&lt;</a:t>
            </a:r>
            <a:r>
              <a:rPr lang="en-US" sz="2000" dirty="0" err="1"/>
              <a:t>String,String</a:t>
            </a:r>
            <a:r>
              <a:rPr lang="en-US" sz="2000" dirty="0"/>
              <a:t>&gt; map1 = new </a:t>
            </a:r>
            <a:r>
              <a:rPr lang="en-US" sz="2000" dirty="0" err="1"/>
              <a:t>HashMap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	Object </a:t>
            </a:r>
            <a:r>
              <a:rPr lang="en-US" sz="2000" dirty="0"/>
              <a:t>[] [] </a:t>
            </a:r>
            <a:r>
              <a:rPr lang="en-US" sz="2000" dirty="0" err="1"/>
              <a:t>MapOrderDetails</a:t>
            </a:r>
            <a:r>
              <a:rPr lang="en-US" sz="2000" dirty="0"/>
              <a:t> = {{map1},{map2}};</a:t>
            </a:r>
            <a:endParaRPr lang="en-US" sz="2000" dirty="0" smtClean="0"/>
          </a:p>
          <a:p>
            <a:r>
              <a:rPr lang="en-US" sz="2000" dirty="0" smtClean="0"/>
              <a:t>JSON Format – Create .</a:t>
            </a:r>
            <a:r>
              <a:rPr lang="en-US" sz="2000" dirty="0" err="1"/>
              <a:t>j</a:t>
            </a:r>
            <a:r>
              <a:rPr lang="en-US" sz="2000" dirty="0" err="1" smtClean="0"/>
              <a:t>son</a:t>
            </a:r>
            <a:r>
              <a:rPr lang="en-US" sz="2000" dirty="0" smtClean="0"/>
              <a:t> File inside .data Package</a:t>
            </a:r>
          </a:p>
          <a:p>
            <a:r>
              <a:rPr lang="en-US" sz="2000" dirty="0" smtClean="0"/>
              <a:t>Create a class in Base Tests to create a utility to access this </a:t>
            </a:r>
            <a:r>
              <a:rPr lang="en-US" sz="2000" dirty="0" err="1" smtClean="0"/>
              <a:t>Json</a:t>
            </a:r>
            <a:r>
              <a:rPr lang="en-US" sz="2000" dirty="0" smtClean="0"/>
              <a:t> file</a:t>
            </a:r>
          </a:p>
          <a:p>
            <a:pPr>
              <a:buNone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JsonContent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 =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FileUtils.</a:t>
            </a:r>
            <a:r>
              <a:rPr lang="en-US" sz="1900" i="1" dirty="0" err="1">
                <a:latin typeface="Calibri" pitchFamily="34" charset="0"/>
                <a:cs typeface="Calibri" pitchFamily="34" charset="0"/>
              </a:rPr>
              <a:t>readFileToString</a:t>
            </a:r>
            <a:r>
              <a:rPr lang="en-US" sz="1900" i="1" dirty="0">
                <a:latin typeface="Calibri" pitchFamily="34" charset="0"/>
                <a:cs typeface="Calibri" pitchFamily="34" charset="0"/>
              </a:rPr>
              <a:t>(new File (</a:t>
            </a:r>
            <a:r>
              <a:rPr lang="en-US" sz="1900" i="1" dirty="0" err="1">
                <a:latin typeface="Calibri" pitchFamily="34" charset="0"/>
                <a:cs typeface="Calibri" pitchFamily="34" charset="0"/>
              </a:rPr>
              <a:t>System.getProperty</a:t>
            </a:r>
            <a:r>
              <a:rPr lang="en-US" sz="1900" i="1" dirty="0">
                <a:latin typeface="Calibri" pitchFamily="34" charset="0"/>
                <a:cs typeface="Calibri" pitchFamily="34" charset="0"/>
              </a:rPr>
              <a:t>("user.dir")+"\\src\\test\\java\\</a:t>
            </a:r>
            <a:r>
              <a:rPr lang="en-US" sz="1900" i="1" dirty="0" err="1">
                <a:latin typeface="Calibri" pitchFamily="34" charset="0"/>
                <a:cs typeface="Calibri" pitchFamily="34" charset="0"/>
              </a:rPr>
              <a:t>NareshJavaSelenium</a:t>
            </a:r>
            <a:r>
              <a:rPr lang="en-US" sz="1900" i="1" dirty="0">
                <a:latin typeface="Calibri" pitchFamily="34" charset="0"/>
                <a:cs typeface="Calibri" pitchFamily="34" charset="0"/>
              </a:rPr>
              <a:t>\\data\\</a:t>
            </a:r>
            <a:r>
              <a:rPr lang="en-US" sz="1900" i="1" dirty="0" err="1">
                <a:latin typeface="Calibri" pitchFamily="34" charset="0"/>
                <a:cs typeface="Calibri" pitchFamily="34" charset="0"/>
              </a:rPr>
              <a:t>PurchaseOrder.json</a:t>
            </a:r>
            <a:r>
              <a:rPr lang="en-US" sz="1900" i="1" dirty="0" smtClean="0">
                <a:latin typeface="Calibri" pitchFamily="34" charset="0"/>
                <a:cs typeface="Calibri" pitchFamily="34" charset="0"/>
              </a:rPr>
              <a:t>")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,StandardCharsets.</a:t>
            </a:r>
            <a:r>
              <a:rPr lang="en-US" sz="1900" i="1" dirty="0" smtClean="0">
                <a:latin typeface="Calibri" pitchFamily="34" charset="0"/>
                <a:cs typeface="Calibri" pitchFamily="34" charset="0"/>
              </a:rPr>
              <a:t>UTF_8);</a:t>
            </a:r>
          </a:p>
          <a:p>
            <a:pPr>
              <a:buNone/>
            </a:pPr>
            <a:endParaRPr lang="en-US" sz="1900" dirty="0" smtClean="0">
              <a:latin typeface="Calibri" pitchFamily="34" charset="0"/>
              <a:cs typeface="Calibri" pitchFamily="34" charset="0"/>
            </a:endParaRPr>
          </a:p>
          <a:p>
            <a:pPr lvl="1">
              <a:buNone/>
            </a:pP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ObjectMapper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mapper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= new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ObjectMapper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();</a:t>
            </a:r>
          </a:p>
          <a:p>
            <a:pPr>
              <a:buNone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	//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ReadValue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converts String to 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HashMap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 and put into list</a:t>
            </a:r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      List&lt;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HashMap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900" dirty="0" err="1" smtClean="0">
                <a:latin typeface="Calibri" pitchFamily="34" charset="0"/>
                <a:cs typeface="Calibri" pitchFamily="34" charset="0"/>
              </a:rPr>
              <a:t>String,String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&gt;&gt; data =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mapper.readValue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JsonContent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, new 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TypeReference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&lt;List&lt;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HashMap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sz="1900" dirty="0" err="1">
                <a:latin typeface="Calibri" pitchFamily="34" charset="0"/>
                <a:cs typeface="Calibri" pitchFamily="34" charset="0"/>
              </a:rPr>
              <a:t>String,String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&gt;&gt;&gt;() </a:t>
            </a:r>
            <a:r>
              <a:rPr lang="en-US" sz="1900" dirty="0" smtClean="0">
                <a:latin typeface="Calibri" pitchFamily="34" charset="0"/>
                <a:cs typeface="Calibri" pitchFamily="34" charset="0"/>
              </a:rPr>
              <a:t>{});</a:t>
            </a:r>
            <a:endParaRPr lang="en-US" sz="19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900" dirty="0" smtClean="0">
                <a:latin typeface="Calibri" pitchFamily="34" charset="0"/>
                <a:cs typeface="Calibri" pitchFamily="34" charset="0"/>
              </a:rPr>
              <a:t>return </a:t>
            </a:r>
            <a:r>
              <a:rPr lang="en-US" sz="1900" dirty="0">
                <a:latin typeface="Calibri" pitchFamily="34" charset="0"/>
                <a:cs typeface="Calibri" pitchFamily="34" charset="0"/>
              </a:rPr>
              <a:t>data;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dirty="0" err="1" smtClean="0"/>
              <a:t>TestNG</a:t>
            </a:r>
            <a:r>
              <a:rPr lang="en-US" dirty="0" smtClean="0"/>
              <a:t> Parameters in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@Test</a:t>
            </a:r>
          </a:p>
          <a:p>
            <a:r>
              <a:rPr lang="en-US" sz="2000" dirty="0" smtClean="0"/>
              <a:t>@BeforeMethod</a:t>
            </a:r>
          </a:p>
          <a:p>
            <a:r>
              <a:rPr lang="en-US" sz="2000" dirty="0" smtClean="0"/>
              <a:t>@AfterMethod</a:t>
            </a:r>
          </a:p>
          <a:p>
            <a:r>
              <a:rPr lang="en-US" sz="2000" dirty="0" smtClean="0"/>
              <a:t>@Test(</a:t>
            </a:r>
            <a:r>
              <a:rPr lang="en-US" sz="2000" dirty="0" err="1" smtClean="0"/>
              <a:t>dependsOnMethods</a:t>
            </a:r>
            <a:r>
              <a:rPr lang="en-US" sz="2000" dirty="0" smtClean="0"/>
              <a:t>={“DependentTestMethodName without ()”}) – will run only after running Method in {}</a:t>
            </a:r>
          </a:p>
          <a:p>
            <a:r>
              <a:rPr lang="en-US" sz="2000" dirty="0" smtClean="0"/>
              <a:t>@Test(groups={“Regression”}) – include this group name in POM XML file(</a:t>
            </a:r>
            <a:r>
              <a:rPr lang="en-US" sz="2000" dirty="0" err="1" smtClean="0"/>
              <a:t>Groups_run_Include</a:t>
            </a:r>
            <a:r>
              <a:rPr lang="en-US" sz="2000" dirty="0" smtClean="0"/>
              <a:t>) to run based on Group Tag</a:t>
            </a:r>
            <a:endParaRPr lang="en-US" sz="2000" dirty="0"/>
          </a:p>
          <a:p>
            <a:r>
              <a:rPr lang="en-US" sz="2000" dirty="0" smtClean="0"/>
              <a:t>@BeforeMethod(</a:t>
            </a:r>
            <a:r>
              <a:rPr lang="en-US" sz="2000" dirty="0" err="1" smtClean="0"/>
              <a:t>alwaysRun</a:t>
            </a:r>
            <a:r>
              <a:rPr lang="en-US" sz="2000" dirty="0" smtClean="0"/>
              <a:t>=true) – this will run always irrespective of any rules</a:t>
            </a:r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DataProvider</a:t>
            </a:r>
            <a:r>
              <a:rPr lang="en-US" sz="2000" dirty="0" smtClean="0"/>
              <a:t> – To pass Input Data and @Test(</a:t>
            </a:r>
            <a:r>
              <a:rPr lang="en-US" sz="2000" dirty="0" err="1" smtClean="0"/>
              <a:t>dataProvider</a:t>
            </a:r>
            <a:r>
              <a:rPr lang="en-US" sz="2000" dirty="0" smtClean="0"/>
              <a:t>=“Method Name without</a:t>
            </a:r>
            <a:r>
              <a:rPr lang="en-US" sz="2000" dirty="0" smtClean="0"/>
              <a:t>()”)</a:t>
            </a:r>
          </a:p>
          <a:p>
            <a:r>
              <a:rPr lang="en-US" sz="2000" dirty="0" smtClean="0"/>
              <a:t>@</a:t>
            </a:r>
            <a:r>
              <a:rPr lang="en-US" sz="2000" dirty="0" smtClean="0"/>
              <a:t>Test(groups={“Regression</a:t>
            </a:r>
            <a:r>
              <a:rPr lang="en-US" sz="2000" dirty="0" smtClean="0"/>
              <a:t>”},</a:t>
            </a:r>
            <a:r>
              <a:rPr lang="en-US" sz="2000" dirty="0" err="1" smtClean="0"/>
              <a:t>retryAnalyzer</a:t>
            </a:r>
            <a:r>
              <a:rPr lang="en-US" sz="2000" dirty="0" smtClean="0"/>
              <a:t>=</a:t>
            </a:r>
            <a:r>
              <a:rPr lang="en-US" sz="2000" dirty="0" err="1" smtClean="0"/>
              <a:t>Retry.class</a:t>
            </a:r>
            <a:r>
              <a:rPr lang="en-US" sz="2000" dirty="0" smtClean="0"/>
              <a:t>) </a:t>
            </a:r>
            <a:r>
              <a:rPr lang="en-US" sz="2000" dirty="0" smtClean="0"/>
              <a:t>– include </a:t>
            </a:r>
            <a:r>
              <a:rPr lang="en-US" sz="2000" dirty="0" smtClean="0"/>
              <a:t>this in Test Cases where we need to Retry after Failures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POM XML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Part of Package .</a:t>
            </a:r>
            <a:r>
              <a:rPr lang="en-US" sz="2000" dirty="0" err="1" smtClean="0"/>
              <a:t>testsuites</a:t>
            </a:r>
            <a:r>
              <a:rPr lang="en-US" sz="2000" dirty="0" smtClean="0"/>
              <a:t> inside Project Folder</a:t>
            </a:r>
            <a:endParaRPr lang="en-US" sz="1200" dirty="0" smtClean="0"/>
          </a:p>
          <a:p>
            <a:r>
              <a:rPr lang="en-US" sz="1600" dirty="0" smtClean="0"/>
              <a:t>Run all Test/Methods in Parallel</a:t>
            </a:r>
          </a:p>
          <a:p>
            <a:pPr>
              <a:buNone/>
            </a:pPr>
            <a:r>
              <a:rPr lang="fr-FR" sz="1600" dirty="0" smtClean="0"/>
              <a:t>&lt;suite </a:t>
            </a:r>
            <a:r>
              <a:rPr lang="fr-FR" sz="1600" dirty="0" err="1" smtClean="0"/>
              <a:t>parallel</a:t>
            </a:r>
            <a:r>
              <a:rPr lang="fr-FR" sz="1600" dirty="0" smtClean="0"/>
              <a:t> = </a:t>
            </a:r>
            <a:r>
              <a:rPr lang="fr-FR" sz="1600" i="1" dirty="0" smtClean="0"/>
              <a:t>"tests/</a:t>
            </a:r>
            <a:r>
              <a:rPr lang="fr-FR" sz="1600" i="1" dirty="0" err="1" smtClean="0"/>
              <a:t>methods</a:t>
            </a:r>
            <a:r>
              <a:rPr lang="fr-FR" sz="1600" i="1" dirty="0" smtClean="0"/>
              <a:t>" </a:t>
            </a:r>
            <a:r>
              <a:rPr lang="fr-FR" sz="1600" i="1" dirty="0" err="1" smtClean="0"/>
              <a:t>name</a:t>
            </a:r>
            <a:r>
              <a:rPr lang="fr-FR" sz="1600" i="1" dirty="0" smtClean="0"/>
              <a:t>="Suite</a:t>
            </a:r>
            <a:r>
              <a:rPr lang="fr-FR" sz="1600" i="1" dirty="0" smtClean="0"/>
              <a:t>"&gt;</a:t>
            </a:r>
          </a:p>
          <a:p>
            <a:pPr>
              <a:buNone/>
            </a:pPr>
            <a:endParaRPr lang="fr-FR" sz="1600" i="1" dirty="0" smtClean="0"/>
          </a:p>
          <a:p>
            <a:r>
              <a:rPr lang="en-US" sz="1300" dirty="0" smtClean="0"/>
              <a:t>Run Methods with Groups names Tagged in Test Cases</a:t>
            </a:r>
          </a:p>
          <a:p>
            <a:pPr>
              <a:buNone/>
            </a:pPr>
            <a:r>
              <a:rPr lang="en-US" sz="1300" dirty="0" smtClean="0"/>
              <a:t>&lt;</a:t>
            </a:r>
            <a:r>
              <a:rPr lang="en-US" sz="1300" dirty="0"/>
              <a:t>groups&gt;</a:t>
            </a:r>
          </a:p>
          <a:p>
            <a:pPr>
              <a:buNone/>
            </a:pPr>
            <a:r>
              <a:rPr lang="en-US" sz="1300" dirty="0"/>
              <a:t>    </a:t>
            </a:r>
            <a:r>
              <a:rPr lang="en-US" sz="1300" dirty="0" smtClean="0"/>
              <a:t>	&lt;</a:t>
            </a:r>
            <a:r>
              <a:rPr lang="en-US" sz="1300" dirty="0"/>
              <a:t>run&gt;</a:t>
            </a:r>
          </a:p>
          <a:p>
            <a:pPr>
              <a:buNone/>
            </a:pPr>
            <a:r>
              <a:rPr lang="en-US" sz="1300" dirty="0"/>
              <a:t>       </a:t>
            </a:r>
            <a:r>
              <a:rPr lang="en-US" sz="1300" dirty="0" smtClean="0"/>
              <a:t>	&lt;</a:t>
            </a:r>
            <a:r>
              <a:rPr lang="en-US" sz="1300" dirty="0"/>
              <a:t>include name=</a:t>
            </a:r>
            <a:r>
              <a:rPr lang="en-US" sz="1300" i="1" dirty="0"/>
              <a:t>"</a:t>
            </a:r>
            <a:r>
              <a:rPr lang="en-US" sz="1300" i="1" dirty="0" err="1"/>
              <a:t>LoginError</a:t>
            </a:r>
            <a:r>
              <a:rPr lang="en-US" sz="1300" i="1" dirty="0" smtClean="0"/>
              <a:t>"/&gt;</a:t>
            </a:r>
          </a:p>
          <a:p>
            <a:pPr>
              <a:buNone/>
            </a:pPr>
            <a:r>
              <a:rPr lang="en-US" sz="1300" i="1" dirty="0"/>
              <a:t>	</a:t>
            </a:r>
            <a:r>
              <a:rPr lang="en-US" sz="1300" dirty="0" smtClean="0"/>
              <a:t> </a:t>
            </a:r>
            <a:r>
              <a:rPr lang="en-US" sz="1300" dirty="0"/>
              <a:t>&lt;/run&gt;</a:t>
            </a:r>
          </a:p>
          <a:p>
            <a:pPr>
              <a:buNone/>
            </a:pPr>
            <a:r>
              <a:rPr lang="en-US" sz="1300" dirty="0" smtClean="0"/>
              <a:t> </a:t>
            </a:r>
            <a:r>
              <a:rPr lang="en-US" sz="1300" dirty="0"/>
              <a:t>&lt;/groups&gt;</a:t>
            </a:r>
            <a:endParaRPr lang="en-US" sz="1300" dirty="0" smtClean="0"/>
          </a:p>
          <a:p>
            <a:r>
              <a:rPr lang="en-US" sz="1300" dirty="0" smtClean="0"/>
              <a:t>Classes = Test Cases</a:t>
            </a:r>
          </a:p>
          <a:p>
            <a:pPr>
              <a:buNone/>
            </a:pPr>
            <a:r>
              <a:rPr lang="en-US" sz="1300" dirty="0"/>
              <a:t>&lt;test thread-count=</a:t>
            </a:r>
            <a:r>
              <a:rPr lang="en-US" sz="1300" i="1" dirty="0"/>
              <a:t>"5" name="Valid Scenario"&gt;</a:t>
            </a:r>
          </a:p>
          <a:p>
            <a:pPr>
              <a:buNone/>
            </a:pPr>
            <a:r>
              <a:rPr lang="en-US" sz="1300" dirty="0"/>
              <a:t> </a:t>
            </a:r>
            <a:r>
              <a:rPr lang="en-US" sz="1300" dirty="0" smtClean="0"/>
              <a:t>	&lt;</a:t>
            </a:r>
            <a:r>
              <a:rPr lang="en-US" sz="1300" dirty="0"/>
              <a:t>classes&gt;</a:t>
            </a:r>
          </a:p>
          <a:p>
            <a:pPr>
              <a:buNone/>
            </a:pPr>
            <a:r>
              <a:rPr lang="en-US" sz="1300" dirty="0" smtClean="0"/>
              <a:t>		&lt;</a:t>
            </a:r>
            <a:r>
              <a:rPr lang="en-US" sz="1300" dirty="0"/>
              <a:t>class name=</a:t>
            </a:r>
            <a:r>
              <a:rPr lang="en-US" sz="1300" i="1" dirty="0"/>
              <a:t>"Framework.Selenium.Tests.ProductsOrderingTestNGV2" /&gt;</a:t>
            </a:r>
          </a:p>
          <a:p>
            <a:pPr>
              <a:buNone/>
            </a:pPr>
            <a:r>
              <a:rPr lang="en-US" sz="1300" dirty="0" smtClean="0"/>
              <a:t>	&lt;/</a:t>
            </a:r>
            <a:r>
              <a:rPr lang="en-US" sz="1300" dirty="0"/>
              <a:t>classes&gt;</a:t>
            </a:r>
          </a:p>
          <a:p>
            <a:pPr>
              <a:buNone/>
            </a:pPr>
            <a:r>
              <a:rPr lang="en-US" sz="1300" dirty="0" smtClean="0"/>
              <a:t>&lt;/</a:t>
            </a:r>
            <a:r>
              <a:rPr lang="en-US" sz="1300" dirty="0"/>
              <a:t>test</a:t>
            </a:r>
            <a:r>
              <a:rPr lang="en-US" sz="1300" dirty="0" smtClean="0"/>
              <a:t>&gt;</a:t>
            </a:r>
          </a:p>
          <a:p>
            <a:r>
              <a:rPr lang="en-US" sz="1400" dirty="0" smtClean="0"/>
              <a:t>&lt;</a:t>
            </a:r>
            <a:r>
              <a:rPr lang="en-US" sz="1400" dirty="0" smtClean="0"/>
              <a:t>listeners&gt;</a:t>
            </a:r>
          </a:p>
          <a:p>
            <a:pPr>
              <a:buNone/>
            </a:pPr>
            <a:r>
              <a:rPr lang="en-US" sz="1400" dirty="0" smtClean="0"/>
              <a:t>&lt;listener class-name=</a:t>
            </a:r>
            <a:r>
              <a:rPr lang="en-US" sz="1400" i="1" dirty="0" smtClean="0"/>
              <a:t>"</a:t>
            </a:r>
            <a:r>
              <a:rPr lang="en-US" sz="1400" i="1" dirty="0" err="1" smtClean="0"/>
              <a:t>Framework.SeleniumRevision.TestComponents.Listeners</a:t>
            </a:r>
            <a:r>
              <a:rPr lang="en-US" sz="1400" i="1" dirty="0" smtClean="0"/>
              <a:t>"/&gt;</a:t>
            </a:r>
          </a:p>
          <a:p>
            <a:pPr>
              <a:buNone/>
            </a:pPr>
            <a:r>
              <a:rPr lang="en-US" sz="1400" dirty="0" smtClean="0"/>
              <a:t>	&lt;/</a:t>
            </a:r>
            <a:r>
              <a:rPr lang="en-US" sz="1400" dirty="0" smtClean="0"/>
              <a:t>listeners&gt;</a:t>
            </a:r>
            <a:endParaRPr lang="fr-FR" sz="1300" i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TestNG</a:t>
            </a:r>
            <a:r>
              <a:rPr lang="en-US" dirty="0" smtClean="0"/>
              <a:t>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Webdriver</a:t>
            </a:r>
            <a:r>
              <a:rPr lang="en-US" sz="2000" dirty="0" smtClean="0"/>
              <a:t> Manager – </a:t>
            </a:r>
            <a:r>
              <a:rPr lang="en-US" sz="2000" dirty="0" err="1" smtClean="0"/>
              <a:t>Chromedriver</a:t>
            </a:r>
            <a:r>
              <a:rPr lang="en-US" sz="2000" dirty="0" smtClean="0"/>
              <a:t> Manager Dependencies</a:t>
            </a:r>
          </a:p>
          <a:p>
            <a:r>
              <a:rPr lang="en-US" sz="2000" dirty="0" smtClean="0"/>
              <a:t>Selenium – Selenium Dependencies</a:t>
            </a:r>
          </a:p>
          <a:p>
            <a:r>
              <a:rPr lang="en-US" sz="2000" dirty="0" err="1" smtClean="0"/>
              <a:t>TestNG</a:t>
            </a:r>
            <a:r>
              <a:rPr lang="en-US" sz="2000" dirty="0" smtClean="0"/>
              <a:t> –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Dependencies</a:t>
            </a:r>
          </a:p>
          <a:p>
            <a:r>
              <a:rPr lang="en-US" sz="2000" dirty="0" smtClean="0"/>
              <a:t>Jackson </a:t>
            </a:r>
            <a:r>
              <a:rPr lang="en-US" sz="2000" dirty="0" err="1" smtClean="0"/>
              <a:t>databind</a:t>
            </a:r>
            <a:r>
              <a:rPr lang="en-US" sz="2000" dirty="0" smtClean="0"/>
              <a:t> – to take </a:t>
            </a:r>
            <a:r>
              <a:rPr lang="en-US" sz="2000" dirty="0" err="1" smtClean="0"/>
              <a:t>Json</a:t>
            </a:r>
            <a:r>
              <a:rPr lang="en-US" sz="2000" dirty="0" smtClean="0"/>
              <a:t> Input file and extract to String into </a:t>
            </a:r>
            <a:r>
              <a:rPr lang="en-US" sz="2000" dirty="0" err="1" smtClean="0"/>
              <a:t>Hashmap</a:t>
            </a:r>
            <a:r>
              <a:rPr lang="en-US" sz="2000" dirty="0" smtClean="0"/>
              <a:t> </a:t>
            </a:r>
            <a:r>
              <a:rPr lang="en-US" sz="2000" dirty="0" smtClean="0"/>
              <a:t>format</a:t>
            </a:r>
          </a:p>
          <a:p>
            <a:r>
              <a:rPr lang="en-US" sz="2000" dirty="0" err="1" smtClean="0"/>
              <a:t>ExtendReport</a:t>
            </a:r>
            <a:r>
              <a:rPr lang="en-US" sz="2000" dirty="0" smtClean="0"/>
              <a:t> – To Generate report from our Test cases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Inheritance – POC Inherits Abstract </a:t>
            </a:r>
            <a:r>
              <a:rPr lang="en-US" sz="2000" smtClean="0"/>
              <a:t>Components and Test </a:t>
            </a:r>
            <a:r>
              <a:rPr lang="en-US" sz="2000" dirty="0" smtClean="0"/>
              <a:t>Cases inherits Base Test</a:t>
            </a:r>
          </a:p>
          <a:p>
            <a:r>
              <a:rPr lang="en-US" sz="2000" dirty="0" smtClean="0"/>
              <a:t>Encapsulation –Object Creation is done in POC and Base Tests encapsulating it from Test cases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GIN – Push Code for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confluence.atlassian.com/bitbucketserver/basic-git-commands-776639767.html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github.com/Naresh0608/SeleniumTestNG.git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--global user.name "</a:t>
            </a:r>
            <a:r>
              <a:rPr lang="en-US" sz="1400" dirty="0" err="1" smtClean="0"/>
              <a:t>Naresh</a:t>
            </a:r>
            <a:r>
              <a:rPr lang="en-US" sz="1400" dirty="0" smtClean="0"/>
              <a:t> Kumar"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--global </a:t>
            </a:r>
            <a:r>
              <a:rPr lang="en-US" sz="1400" dirty="0" err="1" smtClean="0"/>
              <a:t>user.email</a:t>
            </a:r>
            <a:r>
              <a:rPr lang="en-US" sz="1400" dirty="0" smtClean="0"/>
              <a:t> "nareshkumar06081989@gmail.com"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cd</a:t>
            </a:r>
            <a:r>
              <a:rPr lang="en-US" sz="1400" dirty="0" smtClean="0"/>
              <a:t> /d "E:\Office Documents </a:t>
            </a:r>
            <a:r>
              <a:rPr lang="en-US" sz="1400" dirty="0" err="1" smtClean="0"/>
              <a:t>Naresh</a:t>
            </a:r>
            <a:r>
              <a:rPr lang="en-US" sz="1400" dirty="0" smtClean="0"/>
              <a:t>\Java Tutorials\</a:t>
            </a:r>
            <a:r>
              <a:rPr lang="en-US" sz="1400" dirty="0" err="1" smtClean="0"/>
              <a:t>SeleniumRevision</a:t>
            </a:r>
            <a:r>
              <a:rPr lang="en-US" sz="1400" dirty="0" smtClean="0"/>
              <a:t>"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init ---&gt;Initialize the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add *  -----&gt;Staging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commit -m "Selenium Learning Project Committed" -----&gt;Commit the </a:t>
            </a:r>
            <a:r>
              <a:rPr lang="en-US" sz="1400" dirty="0" smtClean="0"/>
              <a:t>code with </a:t>
            </a:r>
            <a:r>
              <a:rPr lang="en-US" sz="1400" dirty="0" err="1" smtClean="0"/>
              <a:t>msg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remote add origin https://github.com/Naresh0608/SeleniumTestNG.git  -----&gt; to connect to remote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Repository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git</a:t>
            </a:r>
            <a:r>
              <a:rPr lang="en-US" sz="1400" dirty="0" smtClean="0"/>
              <a:t> push origin master ---&gt; Push code to Master </a:t>
            </a:r>
            <a:r>
              <a:rPr lang="en-US" sz="1400" dirty="0" smtClean="0"/>
              <a:t>Branch , master corresponds to branch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Object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Package Name - .pageobjects in Main/Java</a:t>
            </a:r>
          </a:p>
          <a:p>
            <a:r>
              <a:rPr lang="en-US" sz="1800" dirty="0" smtClean="0"/>
              <a:t>Page Object Classes has each application wise Page Factory Locators and its Action Methods</a:t>
            </a:r>
          </a:p>
          <a:p>
            <a:r>
              <a:rPr lang="en-US" sz="1800" b="1" dirty="0" smtClean="0"/>
              <a:t>Call by creating object  for all POC with Arguments(driver) from Testcases</a:t>
            </a:r>
          </a:p>
          <a:p>
            <a:r>
              <a:rPr lang="en-US" sz="1800" b="1" dirty="0" smtClean="0"/>
              <a:t>This Driver from Test Case is passed to the Constructor with Args</a:t>
            </a:r>
          </a:p>
          <a:p>
            <a:r>
              <a:rPr lang="en-US" sz="1800" b="1" dirty="0" smtClean="0"/>
              <a:t>Create Constructor with Args (</a:t>
            </a:r>
            <a:r>
              <a:rPr lang="en-US" sz="1800" b="1" dirty="0" err="1" smtClean="0"/>
              <a:t>driver,this.driver</a:t>
            </a:r>
            <a:r>
              <a:rPr lang="en-US" sz="1800" b="1" dirty="0" smtClean="0"/>
              <a:t>=driver/super(driver)) and initiate PageFactory.initiElements(driver,this); </a:t>
            </a:r>
          </a:p>
          <a:p>
            <a:r>
              <a:rPr lang="en-US" sz="1800" dirty="0" smtClean="0"/>
              <a:t>Page Object Classes should not have Input data, Actions Methods  will have Data as Args in Page Classes , Action Methods can be called by Object with Input Data as Args </a:t>
            </a:r>
          </a:p>
          <a:p>
            <a:r>
              <a:rPr lang="en-US" sz="1800" dirty="0" smtClean="0"/>
              <a:t>Same Argument should be caught in Page Object Action Methods as Arguments</a:t>
            </a:r>
          </a:p>
          <a:p>
            <a:pPr>
              <a:buNone/>
            </a:pPr>
            <a:r>
              <a:rPr lang="en-US" sz="1800" dirty="0" smtClean="0"/>
              <a:t>Ex – Main Test Case – Login. LoginApplication(Naresh,Qwerty1989)</a:t>
            </a:r>
          </a:p>
          <a:p>
            <a:pPr>
              <a:buNone/>
            </a:pPr>
            <a:r>
              <a:rPr lang="en-US" sz="1800" dirty="0" smtClean="0"/>
              <a:t>Public void LoginApplication(String Emailid,String Password)</a:t>
            </a:r>
          </a:p>
          <a:p>
            <a:r>
              <a:rPr lang="en-US" sz="1800" dirty="0" smtClean="0"/>
              <a:t>Use Extends from all Page Object Classes to Abstract Classes</a:t>
            </a:r>
          </a:p>
          <a:p>
            <a:r>
              <a:rPr lang="en-US" sz="1800" dirty="0" smtClean="0"/>
              <a:t>Use Super(a) or Super(driver) as first line in child constructor to pass driver functionality from Page Object Classes to Abstract Classes, Super Keyword invokes Parent Class Constructor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GIN – Pull Code for New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confluence.atlassian.com/bitbucketserver/basic-git-commands-776639767.html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github.com/Naresh0608/SeleniumTestNG.git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–b develop ----</a:t>
            </a:r>
            <a:r>
              <a:rPr lang="en-US" sz="2000" dirty="0" smtClean="0">
                <a:sym typeface="Wingdings" pitchFamily="2" charset="2"/>
              </a:rPr>
              <a:t> to switch to branch develop which is not </a:t>
            </a:r>
            <a:r>
              <a:rPr lang="en-US" sz="2000" dirty="0" smtClean="0">
                <a:sym typeface="Wingdings" pitchFamily="2" charset="2"/>
              </a:rPr>
              <a:t>developed</a:t>
            </a:r>
            <a:endParaRPr lang="en-US" sz="2000" dirty="0" smtClean="0"/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pull origin master ---&gt; Push code to Master Branch , master corresponds to branch name</a:t>
            </a:r>
          </a:p>
          <a:p>
            <a:r>
              <a:rPr lang="en-US" sz="2000" dirty="0" err="1" smtClean="0"/>
              <a:t>git</a:t>
            </a:r>
            <a:r>
              <a:rPr lang="en-US" sz="2000" dirty="0" smtClean="0"/>
              <a:t> checkout develop ----</a:t>
            </a:r>
            <a:r>
              <a:rPr lang="en-US" sz="2000" dirty="0" smtClean="0">
                <a:sym typeface="Wingdings" pitchFamily="2" charset="2"/>
              </a:rPr>
              <a:t> to switch to branch develop which is already </a:t>
            </a:r>
            <a:r>
              <a:rPr lang="en-US" sz="2000" dirty="0" smtClean="0">
                <a:sym typeface="Wingdings" pitchFamily="2" charset="2"/>
              </a:rPr>
              <a:t>developed</a:t>
            </a:r>
          </a:p>
          <a:p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 checkout master will switch to master branch and then </a:t>
            </a:r>
            <a:r>
              <a:rPr lang="en-US" sz="2000" dirty="0" err="1" smtClean="0">
                <a:sym typeface="Wingdings" pitchFamily="2" charset="2"/>
              </a:rPr>
              <a:t>git</a:t>
            </a:r>
            <a:r>
              <a:rPr lang="en-US" sz="2000" dirty="0" smtClean="0">
                <a:sym typeface="Wingdings" pitchFamily="2" charset="2"/>
              </a:rPr>
              <a:t> merge develop-  will merge the code to master branch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Page Factory Locators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Locators inside Page Object Classes are called Page Factory Locators</a:t>
            </a:r>
          </a:p>
          <a:p>
            <a:r>
              <a:rPr lang="en-US" sz="2000" dirty="0" smtClean="0"/>
              <a:t>Locators Syntax </a:t>
            </a:r>
          </a:p>
          <a:p>
            <a:pPr marL="457200" indent="-457200">
              <a:buNone/>
            </a:pPr>
            <a:r>
              <a:rPr lang="en-US" sz="2000" dirty="0" smtClean="0"/>
              <a:t>1.     @</a:t>
            </a:r>
            <a:r>
              <a:rPr lang="en-US" sz="2000" dirty="0" err="1" smtClean="0"/>
              <a:t>FindBy</a:t>
            </a:r>
            <a:r>
              <a:rPr lang="en-US" sz="2000" dirty="0" smtClean="0"/>
              <a:t>(id </a:t>
            </a:r>
            <a:r>
              <a:rPr lang="en-US" sz="2000" dirty="0"/>
              <a:t>= "</a:t>
            </a:r>
            <a:r>
              <a:rPr lang="en-US" sz="2000" dirty="0" err="1"/>
              <a:t>userEmail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 smtClean="0"/>
              <a:t>	   </a:t>
            </a:r>
            <a:r>
              <a:rPr lang="en-US" sz="2000" dirty="0" err="1" smtClean="0"/>
              <a:t>WebElement</a:t>
            </a:r>
            <a:r>
              <a:rPr lang="en-US" sz="2000" dirty="0" smtClean="0"/>
              <a:t> </a:t>
            </a:r>
            <a:r>
              <a:rPr lang="en-US" sz="2000" dirty="0" err="1"/>
              <a:t>UserEmail</a:t>
            </a:r>
            <a:r>
              <a:rPr lang="en-US" sz="2000" dirty="0" smtClean="0"/>
              <a:t>;</a:t>
            </a:r>
          </a:p>
          <a:p>
            <a:pPr marL="457200" indent="-457200">
              <a:buNone/>
            </a:pPr>
            <a:r>
              <a:rPr lang="en-US" sz="2000" dirty="0" smtClean="0"/>
              <a:t>2.     @</a:t>
            </a:r>
            <a:r>
              <a:rPr lang="en-US" sz="2000" dirty="0" err="1" smtClean="0"/>
              <a:t>FindBy</a:t>
            </a:r>
            <a:r>
              <a:rPr lang="en-US" sz="2000" dirty="0" smtClean="0"/>
              <a:t>(</a:t>
            </a:r>
            <a:r>
              <a:rPr lang="en-US" sz="2000" dirty="0" err="1" smtClean="0"/>
              <a:t>xpath</a:t>
            </a:r>
            <a:r>
              <a:rPr lang="en-US" sz="2000" dirty="0" smtClean="0"/>
              <a:t> </a:t>
            </a:r>
            <a:r>
              <a:rPr lang="en-US" sz="2000" dirty="0"/>
              <a:t>= "//div[contains(@class,'mb-3')]")</a:t>
            </a:r>
          </a:p>
          <a:p>
            <a:pPr>
              <a:buNone/>
            </a:pPr>
            <a:r>
              <a:rPr lang="en-US" sz="2000" dirty="0" smtClean="0"/>
              <a:t>	   List&lt;</a:t>
            </a:r>
            <a:r>
              <a:rPr lang="en-US" sz="2000" dirty="0" err="1" smtClean="0"/>
              <a:t>WebElement</a:t>
            </a:r>
            <a:r>
              <a:rPr lang="en-US" sz="2000" dirty="0"/>
              <a:t>&gt; products;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By </a:t>
            </a:r>
            <a:r>
              <a:rPr lang="en-US" sz="2000" dirty="0" err="1"/>
              <a:t>ProductBy</a:t>
            </a:r>
            <a:r>
              <a:rPr lang="en-US" sz="2000" dirty="0"/>
              <a:t> = </a:t>
            </a:r>
            <a:r>
              <a:rPr lang="en-US" sz="2000" dirty="0" err="1"/>
              <a:t>By.</a:t>
            </a:r>
            <a:r>
              <a:rPr lang="en-US" sz="2000" i="1" dirty="0" err="1"/>
              <a:t>xpath</a:t>
            </a:r>
            <a:r>
              <a:rPr lang="en-US" sz="2000" i="1" dirty="0"/>
              <a:t>("//div[contains(@class,'mb-3</a:t>
            </a:r>
            <a:r>
              <a:rPr lang="en-US" sz="2000" i="1" dirty="0" smtClean="0"/>
              <a:t>')]");</a:t>
            </a:r>
          </a:p>
          <a:p>
            <a:r>
              <a:rPr lang="en-US" sz="2000" dirty="0"/>
              <a:t>Page Factory cannot be applied on filtered </a:t>
            </a:r>
            <a:r>
              <a:rPr lang="en-US" sz="2000" dirty="0" err="1"/>
              <a:t>WebElements</a:t>
            </a:r>
            <a:r>
              <a:rPr lang="en-US" sz="2000" dirty="0"/>
              <a:t> </a:t>
            </a:r>
            <a:r>
              <a:rPr lang="en-US" sz="2000" dirty="0" smtClean="0"/>
              <a:t>, If the previous step is filtering the Web Element based on condition and we are using </a:t>
            </a:r>
            <a:r>
              <a:rPr lang="en-US" sz="2000" dirty="0" err="1" smtClean="0"/>
              <a:t>findBy</a:t>
            </a:r>
            <a:r>
              <a:rPr lang="en-US" sz="2000" dirty="0" smtClean="0"/>
              <a:t> in filtered </a:t>
            </a:r>
            <a:r>
              <a:rPr lang="en-US" sz="2000" dirty="0" err="1" smtClean="0"/>
              <a:t>WebElement</a:t>
            </a:r>
            <a:r>
              <a:rPr lang="en-US" sz="2000" dirty="0" smtClean="0"/>
              <a:t> we cannot use Page Factory instead we can use By Locator with </a:t>
            </a:r>
            <a:r>
              <a:rPr lang="en-US" sz="2000" dirty="0" err="1" smtClean="0"/>
              <a:t>FindElement</a:t>
            </a:r>
            <a:r>
              <a:rPr lang="en-US" sz="2000" smtClean="0"/>
              <a:t> Syntax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sz="2000" dirty="0" smtClean="0"/>
              <a:t>Package Name - .</a:t>
            </a:r>
            <a:r>
              <a:rPr lang="en-US" sz="2000" dirty="0" err="1" smtClean="0"/>
              <a:t>AbstractComponents</a:t>
            </a:r>
            <a:endParaRPr lang="en-US" sz="2000" dirty="0" smtClean="0"/>
          </a:p>
          <a:p>
            <a:r>
              <a:rPr lang="en-US" sz="2000" dirty="0" smtClean="0"/>
              <a:t>Create in Main/Java</a:t>
            </a:r>
          </a:p>
          <a:p>
            <a:r>
              <a:rPr lang="en-US" sz="2000" dirty="0" smtClean="0"/>
              <a:t>Reusable functionalities </a:t>
            </a:r>
            <a:r>
              <a:rPr lang="en-US" sz="2000" dirty="0" err="1" smtClean="0"/>
              <a:t>dhould</a:t>
            </a:r>
            <a:r>
              <a:rPr lang="en-US" sz="2000" dirty="0" smtClean="0"/>
              <a:t> be present here which are common to many Test cases</a:t>
            </a:r>
          </a:p>
          <a:p>
            <a:r>
              <a:rPr lang="en-US" sz="2000" dirty="0" smtClean="0"/>
              <a:t>Operations like </a:t>
            </a:r>
            <a:r>
              <a:rPr lang="en-US" sz="2000" dirty="0" err="1" smtClean="0"/>
              <a:t>ExplicitWait</a:t>
            </a:r>
            <a:r>
              <a:rPr lang="en-US" sz="2000" dirty="0" smtClean="0"/>
              <a:t>, Switch to window, frames, Java Script Executor , Alert Handling</a:t>
            </a:r>
          </a:p>
          <a:p>
            <a:r>
              <a:rPr lang="en-US" sz="2000" dirty="0" smtClean="0"/>
              <a:t>Button likes Logout , clicking Cart should also be present as these buttons will be clicking on many functionalities based on Test cases</a:t>
            </a:r>
            <a:endParaRPr lang="en-US" sz="2000" dirty="0"/>
          </a:p>
          <a:p>
            <a:r>
              <a:rPr lang="en-US" sz="2000" dirty="0" smtClean="0"/>
              <a:t>Use Inheritance with all Page Object Classes with extends keyword</a:t>
            </a:r>
          </a:p>
          <a:p>
            <a:r>
              <a:rPr lang="en-US" sz="1800" b="1" dirty="0">
                <a:solidFill>
                  <a:prstClr val="black"/>
                </a:solidFill>
              </a:rPr>
              <a:t>Create Constructor with Args (</a:t>
            </a:r>
            <a:r>
              <a:rPr lang="en-US" sz="1800" b="1" dirty="0" err="1" smtClean="0">
                <a:solidFill>
                  <a:prstClr val="black"/>
                </a:solidFill>
              </a:rPr>
              <a:t>driver,this.driver</a:t>
            </a:r>
            <a:r>
              <a:rPr lang="en-US" sz="1800" b="1" dirty="0" smtClean="0">
                <a:solidFill>
                  <a:prstClr val="black"/>
                </a:solidFill>
              </a:rPr>
              <a:t>=driver)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Should not have any </a:t>
            </a:r>
            <a:r>
              <a:rPr lang="en-US" sz="1800" dirty="0" err="1" smtClean="0">
                <a:solidFill>
                  <a:prstClr val="black"/>
                </a:solidFill>
              </a:rPr>
              <a:t>PageFacotry</a:t>
            </a:r>
            <a:r>
              <a:rPr lang="en-US" sz="1800" dirty="0" smtClean="0">
                <a:solidFill>
                  <a:prstClr val="black"/>
                </a:solidFill>
              </a:rPr>
              <a:t> and By Locators as all Page Object Model Classes have them and are extending to Abstract Classes</a:t>
            </a:r>
          </a:p>
          <a:p>
            <a:r>
              <a:rPr lang="en-US" sz="1800" dirty="0" smtClean="0">
                <a:solidFill>
                  <a:prstClr val="black"/>
                </a:solidFill>
              </a:rPr>
              <a:t>Should have locators only for </a:t>
            </a:r>
            <a:r>
              <a:rPr lang="en-US" sz="1800" dirty="0" err="1" smtClean="0">
                <a:solidFill>
                  <a:prstClr val="black"/>
                </a:solidFill>
              </a:rPr>
              <a:t>reusedButtons</a:t>
            </a:r>
            <a:r>
              <a:rPr lang="en-US" sz="1800" dirty="0" smtClean="0">
                <a:solidFill>
                  <a:prstClr val="black"/>
                </a:solidFill>
              </a:rPr>
              <a:t> which is being extended to Many POC like Logout/Cart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Properties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sz="2000" dirty="0" smtClean="0"/>
              <a:t>Package Name - .resources</a:t>
            </a:r>
          </a:p>
          <a:p>
            <a:r>
              <a:rPr lang="en-US" sz="2000" dirty="0" smtClean="0"/>
              <a:t>File should be .properties format</a:t>
            </a:r>
          </a:p>
          <a:p>
            <a:r>
              <a:rPr lang="en-US" sz="2000" dirty="0" smtClean="0"/>
              <a:t>Create in Main/Java</a:t>
            </a:r>
          </a:p>
          <a:p>
            <a:r>
              <a:rPr lang="en-US" sz="2000" dirty="0" smtClean="0"/>
              <a:t>This will have properties of our Tests like Browser</a:t>
            </a:r>
          </a:p>
          <a:p>
            <a:r>
              <a:rPr lang="en-US" sz="2000" dirty="0" smtClean="0"/>
              <a:t>Can be Accessed by Properties Class from Base Test with below Syntax</a:t>
            </a:r>
          </a:p>
          <a:p>
            <a:pPr>
              <a:buNone/>
            </a:pPr>
            <a:r>
              <a:rPr lang="en-US" sz="2000" dirty="0" smtClean="0"/>
              <a:t>	Properties prop = new Properties();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fis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FileInputStream</a:t>
            </a:r>
            <a:r>
              <a:rPr lang="en-US" sz="2000" dirty="0" smtClean="0"/>
              <a:t>(</a:t>
            </a:r>
            <a:r>
              <a:rPr lang="en-US" sz="2000" dirty="0" err="1" smtClean="0"/>
              <a:t>System.</a:t>
            </a:r>
            <a:r>
              <a:rPr lang="en-US" sz="2000" i="1" dirty="0" err="1" smtClean="0"/>
              <a:t>getProperty</a:t>
            </a:r>
            <a:r>
              <a:rPr lang="en-US" sz="2000" i="1" dirty="0"/>
              <a:t>("user.dir</a:t>
            </a:r>
            <a:r>
              <a:rPr lang="en-US" sz="2000" i="1" dirty="0" smtClean="0"/>
              <a:t>")+“Path of file\\</a:t>
            </a:r>
            <a:r>
              <a:rPr lang="en-US" sz="2000" i="1" dirty="0" err="1" smtClean="0"/>
              <a:t>src</a:t>
            </a:r>
            <a:r>
              <a:rPr lang="en-US" sz="2000" i="1" dirty="0" smtClean="0"/>
              <a:t>\\main”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Prop.load</a:t>
            </a:r>
            <a:r>
              <a:rPr lang="en-US" sz="2000" dirty="0" smtClean="0"/>
              <a:t>(</a:t>
            </a:r>
            <a:r>
              <a:rPr lang="en-US" sz="2000" dirty="0" err="1" smtClean="0"/>
              <a:t>fis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Prop.getProperty</a:t>
            </a:r>
            <a:r>
              <a:rPr lang="en-US" sz="2000" dirty="0" smtClean="0"/>
              <a:t>(“browser”);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Extent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Package Name - .</a:t>
            </a:r>
            <a:r>
              <a:rPr lang="en-US" sz="2000" dirty="0" smtClean="0"/>
              <a:t>resources for Extent Class</a:t>
            </a:r>
            <a:endParaRPr lang="en-US" sz="2000" dirty="0" smtClean="0"/>
          </a:p>
          <a:p>
            <a:r>
              <a:rPr lang="en-US" sz="2000" dirty="0" err="1" smtClean="0"/>
              <a:t>ExtentReports</a:t>
            </a:r>
            <a:r>
              <a:rPr lang="en-US" sz="2000" dirty="0" smtClean="0"/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ExtentSparkreporter</a:t>
            </a:r>
            <a:r>
              <a:rPr lang="en-US" sz="2000" dirty="0" smtClean="0"/>
              <a:t> </a:t>
            </a:r>
            <a:r>
              <a:rPr lang="en-US" sz="2000" dirty="0" smtClean="0"/>
              <a:t>are </a:t>
            </a:r>
            <a:r>
              <a:rPr lang="en-US" sz="2000" dirty="0" smtClean="0"/>
              <a:t>main </a:t>
            </a:r>
            <a:r>
              <a:rPr lang="en-US" sz="2000" dirty="0" smtClean="0"/>
              <a:t>classes</a:t>
            </a:r>
          </a:p>
          <a:p>
            <a:r>
              <a:rPr lang="en-US" sz="2000" dirty="0" err="1" smtClean="0"/>
              <a:t>ExtentSparkreporter</a:t>
            </a:r>
            <a:r>
              <a:rPr lang="en-US" sz="2000" dirty="0" smtClean="0"/>
              <a:t> – provide path where report should be created in Object Creation</a:t>
            </a:r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Config</a:t>
            </a:r>
            <a:r>
              <a:rPr lang="en-US" sz="2000" dirty="0" smtClean="0"/>
              <a:t>().</a:t>
            </a:r>
            <a:r>
              <a:rPr lang="en-US" sz="2000" dirty="0" err="1" smtClean="0"/>
              <a:t>SetReportName</a:t>
            </a:r>
            <a:r>
              <a:rPr lang="en-US" sz="2000" dirty="0" smtClean="0"/>
              <a:t>(“</a:t>
            </a:r>
            <a:r>
              <a:rPr lang="en-US" sz="2000" dirty="0" err="1" smtClean="0"/>
              <a:t>Naresh</a:t>
            </a:r>
            <a:r>
              <a:rPr lang="en-US" sz="2000" dirty="0" smtClean="0"/>
              <a:t> Report”);</a:t>
            </a:r>
          </a:p>
          <a:p>
            <a:pPr>
              <a:buNone/>
            </a:pPr>
            <a:r>
              <a:rPr lang="en-US" sz="2000" dirty="0" smtClean="0"/>
              <a:t>.</a:t>
            </a:r>
            <a:r>
              <a:rPr lang="en-US" sz="2000" dirty="0" err="1" smtClean="0"/>
              <a:t>Config</a:t>
            </a:r>
            <a:r>
              <a:rPr lang="en-US" sz="2000" dirty="0" smtClean="0"/>
              <a:t>().</a:t>
            </a:r>
            <a:r>
              <a:rPr lang="en-US" sz="2000" dirty="0" err="1" smtClean="0"/>
              <a:t>SetDocumentTitle</a:t>
            </a:r>
            <a:r>
              <a:rPr lang="en-US" sz="2000" dirty="0" smtClean="0"/>
              <a:t>(“</a:t>
            </a:r>
            <a:r>
              <a:rPr lang="en-US" sz="2000" dirty="0" err="1" smtClean="0"/>
              <a:t>Naresh</a:t>
            </a:r>
            <a:r>
              <a:rPr lang="en-US" sz="2000" dirty="0" smtClean="0"/>
              <a:t> </a:t>
            </a:r>
            <a:r>
              <a:rPr lang="en-US" sz="2000" dirty="0" err="1" smtClean="0"/>
              <a:t>PageTitle</a:t>
            </a:r>
            <a:r>
              <a:rPr lang="en-US" sz="2000" dirty="0" smtClean="0"/>
              <a:t>”);</a:t>
            </a:r>
          </a:p>
          <a:p>
            <a:r>
              <a:rPr lang="en-US" sz="2000" dirty="0" err="1" smtClean="0"/>
              <a:t>ExtentReports</a:t>
            </a:r>
            <a:r>
              <a:rPr lang="en-US" sz="2000" dirty="0" smtClean="0"/>
              <a:t> </a:t>
            </a:r>
            <a:r>
              <a:rPr lang="en-US" sz="2000" dirty="0" smtClean="0"/>
              <a:t>– Main class </a:t>
            </a:r>
          </a:p>
          <a:p>
            <a:pPr>
              <a:buNone/>
            </a:pPr>
            <a:r>
              <a:rPr lang="en-US" sz="2000" dirty="0" err="1" smtClean="0"/>
              <a:t>ExtentReportObject.attachReporter</a:t>
            </a:r>
            <a:r>
              <a:rPr lang="en-US" sz="2000" dirty="0" smtClean="0"/>
              <a:t>(</a:t>
            </a:r>
            <a:r>
              <a:rPr lang="en-US" sz="2000" dirty="0" err="1" smtClean="0"/>
              <a:t>SparkReporterObject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err="1" smtClean="0"/>
              <a:t>ExtentReportObject.setSystemInfo</a:t>
            </a:r>
            <a:r>
              <a:rPr lang="en-US" sz="2000" dirty="0" smtClean="0"/>
              <a:t>(“Tester”, “</a:t>
            </a:r>
            <a:r>
              <a:rPr lang="en-US" sz="2000" dirty="0" err="1" smtClean="0"/>
              <a:t>Naresh</a:t>
            </a:r>
            <a:r>
              <a:rPr lang="en-US" sz="2000" dirty="0" smtClean="0"/>
              <a:t>”);</a:t>
            </a:r>
          </a:p>
          <a:p>
            <a:pPr>
              <a:buNone/>
            </a:pPr>
            <a:r>
              <a:rPr lang="en-US" sz="2000" dirty="0" err="1" smtClean="0"/>
              <a:t>ExtentTest</a:t>
            </a:r>
            <a:r>
              <a:rPr lang="en-US" sz="2000" dirty="0" smtClean="0"/>
              <a:t> Test = </a:t>
            </a:r>
            <a:r>
              <a:rPr lang="en-US" sz="2000" dirty="0" err="1" smtClean="0"/>
              <a:t>ExtentReportObject.createTest</a:t>
            </a:r>
            <a:r>
              <a:rPr lang="en-US" sz="2000" dirty="0" smtClean="0"/>
              <a:t>(“</a:t>
            </a:r>
            <a:r>
              <a:rPr lang="en-US" sz="2000" dirty="0" err="1" smtClean="0"/>
              <a:t>TestCaseName</a:t>
            </a:r>
            <a:r>
              <a:rPr lang="en-US" sz="2000" dirty="0" smtClean="0"/>
              <a:t>”);</a:t>
            </a:r>
          </a:p>
          <a:p>
            <a:pPr>
              <a:buNone/>
            </a:pPr>
            <a:r>
              <a:rPr lang="en-US" sz="2000" dirty="0" smtClean="0"/>
              <a:t>Test Object will be used for reporting pass or fail in Listeners as Test has details of Test case</a:t>
            </a:r>
          </a:p>
          <a:p>
            <a:r>
              <a:rPr lang="en-US" sz="2000" dirty="0" smtClean="0"/>
              <a:t>Finally return the </a:t>
            </a:r>
            <a:r>
              <a:rPr lang="en-US" sz="2000" dirty="0" err="1" smtClean="0"/>
              <a:t>ExtentReports</a:t>
            </a:r>
            <a:r>
              <a:rPr lang="en-US" sz="2000" dirty="0" smtClean="0"/>
              <a:t> Object in this method and make the method static so without object we can call this method in Listeners Class by </a:t>
            </a:r>
            <a:r>
              <a:rPr lang="en-US" sz="2000" dirty="0" err="1" smtClean="0"/>
              <a:t>ClassName.MethodName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43174" y="571480"/>
            <a:ext cx="2643206" cy="3571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5720" y="1643050"/>
            <a:ext cx="257176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 - .Tests</a:t>
            </a:r>
          </a:p>
          <a:p>
            <a:pPr algn="ctr"/>
            <a:r>
              <a:rPr lang="en-US" dirty="0" smtClean="0"/>
              <a:t>Test </a:t>
            </a:r>
            <a:r>
              <a:rPr lang="en-US" dirty="0" smtClean="0"/>
              <a:t>Cases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36" name="Elbow Connector 35"/>
          <p:cNvCxnSpPr>
            <a:stCxn id="5" idx="2"/>
            <a:endCxn id="29" idx="0"/>
          </p:cNvCxnSpPr>
          <p:nvPr/>
        </p:nvCxnSpPr>
        <p:spPr>
          <a:xfrm rot="5400000">
            <a:off x="2411001" y="89274"/>
            <a:ext cx="714380" cy="2393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flipH="1">
            <a:off x="5643570" y="1714489"/>
            <a:ext cx="3000396" cy="11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 - .</a:t>
            </a:r>
            <a:r>
              <a:rPr lang="en-US" dirty="0" err="1" smtClean="0"/>
              <a:t>TestComponents</a:t>
            </a:r>
            <a:endParaRPr lang="en-US" dirty="0" smtClean="0"/>
          </a:p>
          <a:p>
            <a:pPr algn="ctr"/>
            <a:r>
              <a:rPr lang="en-US" dirty="0" smtClean="0"/>
              <a:t>Base Tests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8" name="Elbow Connector 17"/>
          <p:cNvCxnSpPr>
            <a:stCxn id="5" idx="2"/>
            <a:endCxn id="16" idx="0"/>
          </p:cNvCxnSpPr>
          <p:nvPr/>
        </p:nvCxnSpPr>
        <p:spPr>
          <a:xfrm rot="16200000" flipH="1">
            <a:off x="5161363" y="-267917"/>
            <a:ext cx="785819" cy="3178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2857488" y="2107397"/>
            <a:ext cx="2857520" cy="35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28992" y="1785926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7158" y="3571876"/>
            <a:ext cx="2500330" cy="84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- .Data</a:t>
            </a:r>
          </a:p>
          <a:p>
            <a:pPr algn="ctr"/>
            <a:r>
              <a:rPr lang="en-US" dirty="0" smtClean="0"/>
              <a:t>Test </a:t>
            </a:r>
            <a:r>
              <a:rPr lang="en-US" dirty="0" smtClean="0"/>
              <a:t>Data-</a:t>
            </a:r>
            <a:r>
              <a:rPr lang="en-US" dirty="0" err="1" smtClean="0"/>
              <a:t>Json</a:t>
            </a:r>
            <a:r>
              <a:rPr lang="en-US" dirty="0" smtClean="0"/>
              <a:t> File Input</a:t>
            </a:r>
          </a:p>
          <a:p>
            <a:pPr algn="ctr"/>
            <a:endParaRPr lang="en-US" dirty="0"/>
          </a:p>
        </p:txBody>
      </p:sp>
      <p:cxnSp>
        <p:nvCxnSpPr>
          <p:cNvPr id="42" name="Straight Arrow Connector 41"/>
          <p:cNvCxnSpPr>
            <a:endCxn id="29" idx="2"/>
          </p:cNvCxnSpPr>
          <p:nvPr/>
        </p:nvCxnSpPr>
        <p:spPr>
          <a:xfrm rot="5400000" flipH="1" flipV="1">
            <a:off x="1071538" y="307181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 flipH="1">
            <a:off x="5643570" y="3714752"/>
            <a:ext cx="3000396" cy="114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 - .</a:t>
            </a:r>
            <a:r>
              <a:rPr lang="en-US" dirty="0" err="1" smtClean="0"/>
              <a:t>TestComponents</a:t>
            </a:r>
            <a:endParaRPr lang="en-US" dirty="0" smtClean="0"/>
          </a:p>
          <a:p>
            <a:pPr algn="ctr"/>
            <a:r>
              <a:rPr lang="en-US" dirty="0" err="1" smtClean="0"/>
              <a:t>Listeners,RetryANalyser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>
            <a:off x="7143768" y="3643314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</p:cNvCxnSpPr>
          <p:nvPr/>
        </p:nvCxnSpPr>
        <p:spPr>
          <a:xfrm>
            <a:off x="7143768" y="371475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43" idx="0"/>
          </p:cNvCxnSpPr>
          <p:nvPr/>
        </p:nvCxnSpPr>
        <p:spPr>
          <a:xfrm rot="5400000">
            <a:off x="6715140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15206" y="3071810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Base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Package Name - .</a:t>
            </a:r>
            <a:r>
              <a:rPr lang="en-US" sz="1600" dirty="0" err="1" smtClean="0"/>
              <a:t>TestComponents</a:t>
            </a:r>
            <a:endParaRPr lang="en-US" sz="1600" dirty="0" smtClean="0"/>
          </a:p>
          <a:p>
            <a:r>
              <a:rPr lang="en-US" sz="1600" dirty="0" smtClean="0"/>
              <a:t>Create in Tests/Java</a:t>
            </a:r>
          </a:p>
          <a:p>
            <a:r>
              <a:rPr lang="en-US" sz="1600" dirty="0" smtClean="0"/>
              <a:t>Just like POC inherits Abstract Components , Test Cases will inherit Base Tests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Reusable </a:t>
            </a:r>
            <a:r>
              <a:rPr lang="en-US" sz="1600" dirty="0" smtClean="0">
                <a:solidFill>
                  <a:prstClr val="black"/>
                </a:solidFill>
              </a:rPr>
              <a:t>functionalities related </a:t>
            </a:r>
            <a:r>
              <a:rPr lang="en-US" sz="1600" dirty="0">
                <a:solidFill>
                  <a:prstClr val="black"/>
                </a:solidFill>
              </a:rPr>
              <a:t>to </a:t>
            </a:r>
            <a:r>
              <a:rPr lang="en-US" sz="1600" dirty="0" smtClean="0">
                <a:solidFill>
                  <a:prstClr val="black"/>
                </a:solidFill>
              </a:rPr>
              <a:t>Browser configuration and Global Properties which </a:t>
            </a:r>
            <a:r>
              <a:rPr lang="en-US" sz="1600" dirty="0">
                <a:solidFill>
                  <a:prstClr val="black"/>
                </a:solidFill>
              </a:rPr>
              <a:t>are common to </a:t>
            </a:r>
            <a:r>
              <a:rPr lang="en-US" sz="1600" dirty="0" smtClean="0">
                <a:solidFill>
                  <a:prstClr val="black"/>
                </a:solidFill>
              </a:rPr>
              <a:t>many Test cases</a:t>
            </a:r>
          </a:p>
          <a:p>
            <a:r>
              <a:rPr lang="en-US" sz="1600" dirty="0" smtClean="0"/>
              <a:t>Operations like Driver Initialization , Take Screenshot , Close Application ,Close Bowser and things related to Test cases will be in Base tests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Base Tests will access Properties file through Property Class in Java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Base Test Primary Purpose is to initialize Driver object in one method , return the driver Object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Execute the Driver Method and create Object for first page of SUT in a method and return the object, by calling this method in Test our flow starts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Calling the Method executing Driver Initialization and Object for 1</a:t>
            </a:r>
            <a:r>
              <a:rPr lang="en-US" sz="1600" baseline="30000" dirty="0" smtClean="0">
                <a:solidFill>
                  <a:prstClr val="black"/>
                </a:solidFill>
              </a:rPr>
              <a:t>st</a:t>
            </a:r>
            <a:r>
              <a:rPr lang="en-US" sz="1600" dirty="0" smtClean="0">
                <a:solidFill>
                  <a:prstClr val="black"/>
                </a:solidFill>
              </a:rPr>
              <a:t> page in SUT can </a:t>
            </a:r>
            <a:r>
              <a:rPr lang="en-US" sz="1600" dirty="0">
                <a:solidFill>
                  <a:prstClr val="black"/>
                </a:solidFill>
              </a:rPr>
              <a:t>b</a:t>
            </a:r>
            <a:r>
              <a:rPr lang="en-US" sz="1600" dirty="0" smtClean="0">
                <a:solidFill>
                  <a:prstClr val="black"/>
                </a:solidFill>
              </a:rPr>
              <a:t>e made as @BeforeMethod as it always needs to be executed , Make the Object as Global Class Variable so it can be used directly in Test case without even calling Method Executing Driver Initialization</a:t>
            </a:r>
          </a:p>
          <a:p>
            <a:r>
              <a:rPr lang="en-US" sz="1600" dirty="0" err="1" smtClean="0">
                <a:solidFill>
                  <a:prstClr val="black"/>
                </a:solidFill>
              </a:rPr>
              <a:t>Json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Utlity</a:t>
            </a:r>
            <a:r>
              <a:rPr lang="en-US" sz="1600" dirty="0" smtClean="0">
                <a:solidFill>
                  <a:prstClr val="black"/>
                </a:solidFill>
              </a:rPr>
              <a:t> to accept input should be in Base Test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Base Test should have @</a:t>
            </a:r>
            <a:r>
              <a:rPr lang="en-US" sz="1600" dirty="0">
                <a:solidFill>
                  <a:prstClr val="black"/>
                </a:solidFill>
              </a:rPr>
              <a:t>B</a:t>
            </a:r>
            <a:r>
              <a:rPr lang="en-US" sz="1600" dirty="0" smtClean="0">
                <a:solidFill>
                  <a:prstClr val="black"/>
                </a:solidFill>
              </a:rPr>
              <a:t>eforeMethod and @AfterMethod</a:t>
            </a:r>
          </a:p>
          <a:p>
            <a:pPr>
              <a:buNone/>
            </a:pPr>
            <a:endParaRPr lang="en-US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 smtClean="0"/>
              <a:t>Take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Method should be in Base Test Class</a:t>
            </a:r>
          </a:p>
          <a:p>
            <a:pPr>
              <a:buNone/>
            </a:pPr>
            <a:r>
              <a:rPr lang="en-US" sz="2000" b="1" dirty="0" smtClean="0"/>
              <a:t>public File </a:t>
            </a:r>
            <a:r>
              <a:rPr lang="en-US" sz="2000" b="1" dirty="0" err="1" smtClean="0"/>
              <a:t>GetScreesnhot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TestCaseName,Webdriver</a:t>
            </a:r>
            <a:r>
              <a:rPr lang="en-US" sz="2000" b="1" dirty="0" smtClean="0"/>
              <a:t> driver) </a:t>
            </a:r>
            <a:r>
              <a:rPr lang="en-US" sz="2000" b="1" dirty="0" smtClean="0"/>
              <a:t>throws </a:t>
            </a:r>
            <a:r>
              <a:rPr lang="en-US" sz="2000" b="1" dirty="0" err="1" smtClean="0"/>
              <a:t>IOException</a:t>
            </a:r>
            <a:r>
              <a:rPr lang="en-US" sz="2000" b="1" dirty="0" smtClean="0"/>
              <a:t> {</a:t>
            </a:r>
          </a:p>
          <a:p>
            <a:pPr>
              <a:buNone/>
            </a:pPr>
            <a:r>
              <a:rPr lang="en-US" sz="2000" dirty="0" err="1" smtClean="0"/>
              <a:t>TakesScreenshot</a:t>
            </a:r>
            <a:r>
              <a:rPr lang="en-US" sz="2000" dirty="0" smtClean="0"/>
              <a:t> </a:t>
            </a:r>
            <a:r>
              <a:rPr lang="en-US" sz="2000" dirty="0" smtClean="0"/>
              <a:t>Ts = (</a:t>
            </a:r>
            <a:r>
              <a:rPr lang="en-US" sz="2000" dirty="0" err="1" smtClean="0"/>
              <a:t>TakesScreenshot</a:t>
            </a:r>
            <a:r>
              <a:rPr lang="en-US" sz="2000" dirty="0" smtClean="0"/>
              <a:t>)driver;</a:t>
            </a:r>
          </a:p>
          <a:p>
            <a:pPr>
              <a:buNone/>
            </a:pPr>
            <a:r>
              <a:rPr lang="en-US" sz="2000" dirty="0" smtClean="0"/>
              <a:t>File Source = </a:t>
            </a:r>
            <a:r>
              <a:rPr lang="en-US" sz="2000" dirty="0" err="1" smtClean="0"/>
              <a:t>Ts.getScreenshotAs</a:t>
            </a:r>
            <a:r>
              <a:rPr lang="en-US" sz="2000" dirty="0" smtClean="0"/>
              <a:t>(</a:t>
            </a:r>
            <a:r>
              <a:rPr lang="en-US" sz="2000" dirty="0" err="1" smtClean="0"/>
              <a:t>OutputType.</a:t>
            </a:r>
            <a:r>
              <a:rPr lang="en-US" sz="2000" b="1" i="1" dirty="0" err="1" smtClean="0"/>
              <a:t>FILE</a:t>
            </a:r>
            <a:r>
              <a:rPr lang="en-US" sz="2000" b="1" i="1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File Destination = </a:t>
            </a:r>
            <a:r>
              <a:rPr lang="en-US" sz="1400" b="1" dirty="0" smtClean="0"/>
              <a:t>new File(</a:t>
            </a:r>
            <a:r>
              <a:rPr lang="en-US" sz="1400" b="1" dirty="0" err="1" smtClean="0"/>
              <a:t>System.</a:t>
            </a:r>
            <a:r>
              <a:rPr lang="en-US" sz="1400" b="1" i="1" dirty="0" err="1" smtClean="0"/>
              <a:t>getProperty</a:t>
            </a:r>
            <a:r>
              <a:rPr lang="en-US" sz="1400" b="1" i="1" dirty="0" smtClean="0"/>
              <a:t>("user.dir")+"//reports//"+</a:t>
            </a:r>
            <a:r>
              <a:rPr lang="en-US" sz="1400" b="1" i="1" dirty="0" err="1" smtClean="0"/>
              <a:t>TestCaseName</a:t>
            </a:r>
            <a:r>
              <a:rPr lang="en-US" sz="1400" b="1" i="1" dirty="0" smtClean="0"/>
              <a:t>+".</a:t>
            </a:r>
            <a:r>
              <a:rPr lang="en-US" sz="1400" b="1" i="1" dirty="0" err="1" smtClean="0"/>
              <a:t>png</a:t>
            </a:r>
            <a:r>
              <a:rPr lang="en-US" sz="1400" b="1" i="1" dirty="0" smtClean="0"/>
              <a:t>");</a:t>
            </a:r>
          </a:p>
          <a:p>
            <a:pPr>
              <a:buNone/>
            </a:pPr>
            <a:r>
              <a:rPr lang="en-US" sz="2000" dirty="0" err="1" smtClean="0"/>
              <a:t>FileUtils.</a:t>
            </a:r>
            <a:r>
              <a:rPr lang="en-US" sz="2000" i="1" dirty="0" err="1" smtClean="0"/>
              <a:t>copyFile</a:t>
            </a:r>
            <a:r>
              <a:rPr lang="en-US" sz="2000" i="1" dirty="0" smtClean="0"/>
              <a:t>(Source</a:t>
            </a:r>
            <a:r>
              <a:rPr lang="en-US" sz="2000" i="1" dirty="0" smtClean="0"/>
              <a:t>, Destination);</a:t>
            </a:r>
          </a:p>
          <a:p>
            <a:pPr>
              <a:buNone/>
            </a:pPr>
            <a:r>
              <a:rPr lang="en-US" sz="2000" b="1" dirty="0" smtClean="0"/>
              <a:t>return Destination;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65281</TotalTime>
  <Words>1446</Words>
  <Application>Microsoft Office PowerPoint</Application>
  <PresentationFormat>On-screen Show (4:3)</PresentationFormat>
  <Paragraphs>224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Page Object Classes</vt:lpstr>
      <vt:lpstr>Page Factory Locators</vt:lpstr>
      <vt:lpstr>Abstract Classes</vt:lpstr>
      <vt:lpstr>Properties File</vt:lpstr>
      <vt:lpstr>Extent Reports</vt:lpstr>
      <vt:lpstr>Slide 7</vt:lpstr>
      <vt:lpstr>Base Tests</vt:lpstr>
      <vt:lpstr>Take Screenshot</vt:lpstr>
      <vt:lpstr>Listeners</vt:lpstr>
      <vt:lpstr>Listeners - contd</vt:lpstr>
      <vt:lpstr>RetryAnalyzer</vt:lpstr>
      <vt:lpstr>Test Cases</vt:lpstr>
      <vt:lpstr>Data Providers</vt:lpstr>
      <vt:lpstr>TestNG Parameters in Test Case</vt:lpstr>
      <vt:lpstr>POM XML Parameterization</vt:lpstr>
      <vt:lpstr>Selenium TestNG Dependencies</vt:lpstr>
      <vt:lpstr>OOPS</vt:lpstr>
      <vt:lpstr>GIN – Push Code for New Repo</vt:lpstr>
      <vt:lpstr>GIN – Pull Code for New Repo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 Kumar</dc:creator>
  <cp:lastModifiedBy>Naresh Kumar</cp:lastModifiedBy>
  <cp:revision>1163</cp:revision>
  <dcterms:created xsi:type="dcterms:W3CDTF">2025-07-12T06:23:34Z</dcterms:created>
  <dcterms:modified xsi:type="dcterms:W3CDTF">2025-08-29T12:29:56Z</dcterms:modified>
</cp:coreProperties>
</file>