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7" r:id="rId1"/>
  </p:sldMasterIdLst>
  <p:notesMasterIdLst>
    <p:notesMasterId r:id="rId14"/>
  </p:notesMasterIdLst>
  <p:sldIdLst>
    <p:sldId id="256" r:id="rId2"/>
    <p:sldId id="270" r:id="rId3"/>
    <p:sldId id="266" r:id="rId4"/>
    <p:sldId id="268" r:id="rId5"/>
    <p:sldId id="269" r:id="rId6"/>
    <p:sldId id="276" r:id="rId7"/>
    <p:sldId id="260" r:id="rId8"/>
    <p:sldId id="271" r:id="rId9"/>
    <p:sldId id="272" r:id="rId10"/>
    <p:sldId id="273" r:id="rId11"/>
    <p:sldId id="274" r:id="rId12"/>
    <p:sldId id="275" r:id="rId13"/>
  </p:sldIdLst>
  <p:sldSz cx="9144000" cy="5143500" type="screen16x9"/>
  <p:notesSz cx="6858000" cy="9144000"/>
  <p:embeddedFontLst>
    <p:embeddedFont>
      <p:font typeface="Lucida Sans Unicode" panose="020B0602030504020204" pitchFamily="34" charset="0"/>
      <p:regular r:id="rId15"/>
    </p:embeddedFont>
    <p:embeddedFont>
      <p:font typeface="Open Sans" panose="020B060402020202020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
      <p:font typeface="Wingdings 2" panose="05020102010507070707" pitchFamily="18" charset="2"/>
      <p:regular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75482e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75482e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38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75482e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75482e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75482e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75482e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75482e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75482e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75482e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75482e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83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075482ef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075482ef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427D792-D507-4782-B694-DF0720701EE7}" type="datetimeFigureOut">
              <a:rPr lang="en-US" smtClean="0"/>
              <a:pPr/>
              <a:t>4/27/2019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27D792-D507-4782-B694-DF0720701EE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27D792-D507-4782-B694-DF0720701EE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27D792-D507-4782-B694-DF0720701EE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27D792-D507-4782-B694-DF0720701EE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27D792-D507-4782-B694-DF0720701EE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27D792-D507-4782-B694-DF0720701EE7}"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427D792-D507-4782-B694-DF0720701EE7}" type="datetimeFigureOut">
              <a:rPr lang="en-US" smtClean="0"/>
              <a:pPr/>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7D792-D507-4782-B694-DF0720701EE7}"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C427D792-D507-4782-B694-DF0720701EE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27D792-D507-4782-B694-DF0720701EE7}" type="datetimeFigureOut">
              <a:rPr lang="en-US" smtClean="0"/>
              <a:pPr/>
              <a:t>4/27/2019</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C427D792-D507-4782-B694-DF0720701EE7}" type="datetimeFigureOut">
              <a:rPr lang="en-US" smtClean="0"/>
              <a:pPr/>
              <a:t>4/27/2019</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Intelligent Safety System</a:t>
            </a:r>
            <a:endParaRPr dirty="0"/>
          </a:p>
        </p:txBody>
      </p:sp>
      <p:sp>
        <p:nvSpPr>
          <p:cNvPr id="135" name="Google Shape;135;p13"/>
          <p:cNvSpPr txBox="1">
            <a:spLocks noGrp="1"/>
          </p:cNvSpPr>
          <p:nvPr>
            <p:ph type="subTitle" idx="1"/>
          </p:nvPr>
        </p:nvSpPr>
        <p:spPr>
          <a:xfrm>
            <a:off x="5013434" y="2974428"/>
            <a:ext cx="3541216" cy="1086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Y.Apuroop: 1602-16-737-008</a:t>
            </a:r>
            <a:endParaRPr sz="1400" dirty="0"/>
          </a:p>
          <a:p>
            <a:pPr marL="0" lvl="0" indent="0" algn="l" rtl="0">
              <a:spcBef>
                <a:spcPts val="0"/>
              </a:spcBef>
              <a:spcAft>
                <a:spcPts val="0"/>
              </a:spcAft>
              <a:buNone/>
            </a:pPr>
            <a:r>
              <a:rPr lang="en" sz="1400" dirty="0"/>
              <a:t>Mehraj      : 1602-16-737-024</a:t>
            </a:r>
            <a:endParaRPr sz="1400" dirty="0"/>
          </a:p>
          <a:p>
            <a:pPr marL="0" lvl="0" indent="0" algn="l" rtl="0">
              <a:spcBef>
                <a:spcPts val="0"/>
              </a:spcBef>
              <a:spcAft>
                <a:spcPts val="0"/>
              </a:spcAft>
              <a:buNone/>
            </a:pPr>
            <a:r>
              <a:rPr lang="en" sz="1400" dirty="0"/>
              <a:t>P.Naresh   : 1602-16-737-025</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BF4A-6552-40BC-8C21-D2CF4DD973B8}"/>
              </a:ext>
            </a:extLst>
          </p:cNvPr>
          <p:cNvSpPr>
            <a:spLocks noGrp="1"/>
          </p:cNvSpPr>
          <p:nvPr>
            <p:ph type="title"/>
          </p:nvPr>
        </p:nvSpPr>
        <p:spPr>
          <a:xfrm>
            <a:off x="807600" y="393750"/>
            <a:ext cx="7528800" cy="563180"/>
          </a:xfrm>
        </p:spPr>
        <p:txBody>
          <a:bodyPr>
            <a:normAutofit fontScale="90000"/>
          </a:bodyPr>
          <a:lstStyle/>
          <a:p>
            <a:r>
              <a:rPr lang="en-US" sz="3200" dirty="0"/>
              <a:t>RESULTS: </a:t>
            </a:r>
            <a:br>
              <a:rPr lang="en-US" sz="3200" dirty="0"/>
            </a:br>
            <a:endParaRPr lang="en-IN" sz="3200" dirty="0"/>
          </a:p>
        </p:txBody>
      </p:sp>
      <p:sp>
        <p:nvSpPr>
          <p:cNvPr id="3" name="Text Placeholder 2">
            <a:extLst>
              <a:ext uri="{FF2B5EF4-FFF2-40B4-BE49-F238E27FC236}">
                <a16:creationId xmlns:a16="http://schemas.microsoft.com/office/drawing/2014/main" id="{F8175056-2670-42FC-BC6B-A968A2C9C0E6}"/>
              </a:ext>
            </a:extLst>
          </p:cNvPr>
          <p:cNvSpPr>
            <a:spLocks noGrp="1"/>
          </p:cNvSpPr>
          <p:nvPr>
            <p:ph type="body" idx="1"/>
          </p:nvPr>
        </p:nvSpPr>
        <p:spPr>
          <a:xfrm>
            <a:off x="701749" y="956930"/>
            <a:ext cx="7634651" cy="3521820"/>
          </a:xfrm>
        </p:spPr>
        <p:txBody>
          <a:bodyPr/>
          <a:lstStyle/>
          <a:p>
            <a:pPr marL="146050" indent="0">
              <a:buNone/>
            </a:pPr>
            <a:r>
              <a:rPr lang="en-US" dirty="0">
                <a:latin typeface="Arial" panose="020B0604020202020204" pitchFamily="34" charset="0"/>
                <a:cs typeface="Arial" panose="020B0604020202020204" pitchFamily="34" charset="0"/>
              </a:rPr>
              <a:t>MESSAGING SCREEN: </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2922DE8-66BD-40A8-B001-DB52BBF0EA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92726" y="191386"/>
            <a:ext cx="2381693" cy="4816550"/>
          </a:xfrm>
          <a:prstGeom prst="rect">
            <a:avLst/>
          </a:prstGeom>
          <a:noFill/>
          <a:ln>
            <a:noFill/>
          </a:ln>
        </p:spPr>
      </p:pic>
    </p:spTree>
    <p:extLst>
      <p:ext uri="{BB962C8B-B14F-4D97-AF65-F5344CB8AC3E}">
        <p14:creationId xmlns:p14="http://schemas.microsoft.com/office/powerpoint/2010/main" val="427733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BF4A-6552-40BC-8C21-D2CF4DD973B8}"/>
              </a:ext>
            </a:extLst>
          </p:cNvPr>
          <p:cNvSpPr>
            <a:spLocks noGrp="1"/>
          </p:cNvSpPr>
          <p:nvPr>
            <p:ph type="title"/>
          </p:nvPr>
        </p:nvSpPr>
        <p:spPr>
          <a:xfrm>
            <a:off x="807600" y="393750"/>
            <a:ext cx="7528800" cy="563180"/>
          </a:xfrm>
        </p:spPr>
        <p:txBody>
          <a:bodyPr>
            <a:normAutofit fontScale="90000"/>
          </a:bodyPr>
          <a:lstStyle/>
          <a:p>
            <a:r>
              <a:rPr lang="en-US" sz="3200" dirty="0"/>
              <a:t>RESULTS: </a:t>
            </a:r>
            <a:br>
              <a:rPr lang="en-US" sz="3200" dirty="0"/>
            </a:br>
            <a:endParaRPr lang="en-IN" sz="3200" dirty="0"/>
          </a:p>
        </p:txBody>
      </p:sp>
      <p:sp>
        <p:nvSpPr>
          <p:cNvPr id="3" name="Text Placeholder 2">
            <a:extLst>
              <a:ext uri="{FF2B5EF4-FFF2-40B4-BE49-F238E27FC236}">
                <a16:creationId xmlns:a16="http://schemas.microsoft.com/office/drawing/2014/main" id="{F8175056-2670-42FC-BC6B-A968A2C9C0E6}"/>
              </a:ext>
            </a:extLst>
          </p:cNvPr>
          <p:cNvSpPr>
            <a:spLocks noGrp="1"/>
          </p:cNvSpPr>
          <p:nvPr>
            <p:ph type="body" idx="1"/>
          </p:nvPr>
        </p:nvSpPr>
        <p:spPr>
          <a:xfrm>
            <a:off x="701749" y="956930"/>
            <a:ext cx="7634651" cy="3521820"/>
          </a:xfrm>
        </p:spPr>
        <p:txBody>
          <a:bodyPr/>
          <a:lstStyle/>
          <a:p>
            <a:pPr marL="146050" indent="0">
              <a:buNone/>
            </a:pPr>
            <a:r>
              <a:rPr lang="en-US" dirty="0">
                <a:latin typeface="Arial" panose="020B0604020202020204" pitchFamily="34" charset="0"/>
                <a:cs typeface="Arial" panose="020B0604020202020204" pitchFamily="34" charset="0"/>
              </a:rPr>
              <a:t>SHARING LOCATION: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48B953-ADE1-4D05-863B-71CADD2D2D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9049" y="137066"/>
            <a:ext cx="2434857" cy="4945297"/>
          </a:xfrm>
          <a:prstGeom prst="rect">
            <a:avLst/>
          </a:prstGeom>
          <a:noFill/>
          <a:ln>
            <a:noFill/>
          </a:ln>
        </p:spPr>
      </p:pic>
    </p:spTree>
    <p:extLst>
      <p:ext uri="{BB962C8B-B14F-4D97-AF65-F5344CB8AC3E}">
        <p14:creationId xmlns:p14="http://schemas.microsoft.com/office/powerpoint/2010/main" val="110472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BF4A-6552-40BC-8C21-D2CF4DD973B8}"/>
              </a:ext>
            </a:extLst>
          </p:cNvPr>
          <p:cNvSpPr>
            <a:spLocks noGrp="1"/>
          </p:cNvSpPr>
          <p:nvPr>
            <p:ph type="title"/>
          </p:nvPr>
        </p:nvSpPr>
        <p:spPr>
          <a:xfrm>
            <a:off x="807600" y="393750"/>
            <a:ext cx="7528800" cy="563180"/>
          </a:xfrm>
        </p:spPr>
        <p:txBody>
          <a:bodyPr>
            <a:normAutofit fontScale="90000"/>
          </a:bodyPr>
          <a:lstStyle/>
          <a:p>
            <a:r>
              <a:rPr lang="en-US" sz="3200" dirty="0"/>
              <a:t>FUTURE SCOPE</a:t>
            </a:r>
            <a:br>
              <a:rPr lang="en-US" sz="3200" dirty="0"/>
            </a:br>
            <a:endParaRPr lang="en-IN" sz="3200" dirty="0"/>
          </a:p>
        </p:txBody>
      </p:sp>
      <p:sp>
        <p:nvSpPr>
          <p:cNvPr id="3" name="Text Placeholder 2">
            <a:extLst>
              <a:ext uri="{FF2B5EF4-FFF2-40B4-BE49-F238E27FC236}">
                <a16:creationId xmlns:a16="http://schemas.microsoft.com/office/drawing/2014/main" id="{F8175056-2670-42FC-BC6B-A968A2C9C0E6}"/>
              </a:ext>
            </a:extLst>
          </p:cNvPr>
          <p:cNvSpPr>
            <a:spLocks noGrp="1"/>
          </p:cNvSpPr>
          <p:nvPr>
            <p:ph type="body" idx="1"/>
          </p:nvPr>
        </p:nvSpPr>
        <p:spPr>
          <a:xfrm>
            <a:off x="701750" y="956930"/>
            <a:ext cx="7528800" cy="3402419"/>
          </a:xfrm>
        </p:spPr>
        <p:txBody>
          <a:bodyPr>
            <a:normAutofit lnSpcReduction="10000"/>
          </a:bodyPr>
          <a:lstStyle/>
          <a:p>
            <a:r>
              <a:rPr lang="en-IN" sz="2400" dirty="0"/>
              <a:t>We will be implement the already existing features to work even when the phone screen is off. </a:t>
            </a:r>
          </a:p>
          <a:p>
            <a:endParaRPr lang="en-IN" sz="2400" dirty="0"/>
          </a:p>
          <a:p>
            <a:r>
              <a:rPr lang="en-IN" sz="2400" dirty="0"/>
              <a:t>We will add the feature of recording audio and sending it to the number stored.</a:t>
            </a:r>
          </a:p>
          <a:p>
            <a:endParaRPr lang="en-IN" sz="2400" dirty="0"/>
          </a:p>
          <a:p>
            <a:r>
              <a:rPr lang="en-IN" sz="2400" dirty="0"/>
              <a:t>We will add the feature of live streaming on any of your social media.</a:t>
            </a:r>
          </a:p>
          <a:p>
            <a:pPr marL="14605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2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Abstract</a:t>
            </a:r>
            <a:endParaRPr sz="3000" dirty="0"/>
          </a:p>
        </p:txBody>
      </p:sp>
      <p:sp>
        <p:nvSpPr>
          <p:cNvPr id="153" name="Google Shape;153;p16"/>
          <p:cNvSpPr txBox="1">
            <a:spLocks noGrp="1"/>
          </p:cNvSpPr>
          <p:nvPr>
            <p:ph type="body" idx="1"/>
          </p:nvPr>
        </p:nvSpPr>
        <p:spPr>
          <a:xfrm>
            <a:off x="212652" y="903767"/>
            <a:ext cx="8272130" cy="4019107"/>
          </a:xfrm>
          <a:prstGeom prst="rect">
            <a:avLst/>
          </a:prstGeom>
        </p:spPr>
        <p:txBody>
          <a:bodyPr spcFirstLastPara="1" wrap="square" lIns="91425" tIns="91425" rIns="91425" bIns="91425" anchor="t" anchorCtr="0">
            <a:noAutofit/>
          </a:bodyPr>
          <a:lstStyle/>
          <a:p>
            <a:pPr indent="0">
              <a:spcBef>
                <a:spcPts val="1600"/>
              </a:spcBef>
              <a:spcAft>
                <a:spcPts val="1600"/>
              </a:spcAft>
              <a:buNone/>
            </a:pPr>
            <a:r>
              <a:rPr lang="en-US" sz="2000" dirty="0"/>
              <a:t>Here we introduce an app which ensures the safety of people in emergency. This helps to identify and call on resources to help the one out of dangerous </a:t>
            </a:r>
            <a:r>
              <a:rPr lang="en-US" sz="2000" dirty="0" err="1"/>
              <a:t>si</a:t>
            </a:r>
            <a:r>
              <a:rPr lang="en-IN" sz="2000" dirty="0"/>
              <a:t>t</a:t>
            </a:r>
            <a:r>
              <a:rPr lang="en-US" sz="2000" dirty="0" err="1"/>
              <a:t>uations</a:t>
            </a:r>
            <a:r>
              <a:rPr lang="en-US" sz="2000" dirty="0"/>
              <a:t>. This reduces risk and brings assistance when we need it and help us to identify the location of the one in danger. This is useful not only to the user but also for every individual who is in danger.</a:t>
            </a:r>
          </a:p>
          <a:p>
            <a:pPr indent="0">
              <a:spcBef>
                <a:spcPts val="1600"/>
              </a:spcBef>
              <a:spcAft>
                <a:spcPts val="1600"/>
              </a:spcAft>
              <a:buNone/>
            </a:pPr>
            <a:r>
              <a:rPr lang="en-US" sz="2000" dirty="0"/>
              <a:t>Whether you are in immediate trouble or get separated from friends during night out and don't know to get home , having such an app on your phone can reduce risk. </a:t>
            </a:r>
            <a:endParaRPr lang="en-IN" sz="2000" dirty="0"/>
          </a:p>
          <a:p>
            <a:pPr indent="0">
              <a:spcBef>
                <a:spcPts val="1600"/>
              </a:spcBef>
              <a:spcAft>
                <a:spcPts val="1600"/>
              </a:spcAft>
              <a:buNone/>
            </a:pPr>
            <a:endParaRPr lang="en-IN" sz="2000" dirty="0"/>
          </a:p>
          <a:p>
            <a:pPr marL="457200" lvl="0" indent="0" algn="l" rtl="0">
              <a:spcBef>
                <a:spcPts val="1600"/>
              </a:spcBef>
              <a:spcAft>
                <a:spcPts val="1600"/>
              </a:spcAft>
              <a:buNone/>
            </a:pPr>
            <a:endParaRPr sz="1400" dirty="0">
              <a:latin typeface="Open Sans"/>
              <a:ea typeface="Open Sans"/>
              <a:cs typeface="Open Sans"/>
              <a:sym typeface="Open Sans"/>
            </a:endParaRPr>
          </a:p>
        </p:txBody>
      </p:sp>
    </p:spTree>
    <p:extLst>
      <p:ext uri="{BB962C8B-B14F-4D97-AF65-F5344CB8AC3E}">
        <p14:creationId xmlns:p14="http://schemas.microsoft.com/office/powerpoint/2010/main" val="424625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47714" cy="6783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Objectives – Use cases or stories</a:t>
            </a:r>
            <a:br>
              <a:rPr lang="en" sz="3000" dirty="0"/>
            </a:br>
            <a:r>
              <a:rPr lang="en" sz="3000" dirty="0"/>
              <a:t>                	</a:t>
            </a:r>
            <a:endParaRPr sz="3000" dirty="0"/>
          </a:p>
        </p:txBody>
      </p:sp>
      <p:sp>
        <p:nvSpPr>
          <p:cNvPr id="153" name="Google Shape;153;p16"/>
          <p:cNvSpPr txBox="1">
            <a:spLocks noGrp="1"/>
          </p:cNvSpPr>
          <p:nvPr>
            <p:ph type="body" idx="1"/>
          </p:nvPr>
        </p:nvSpPr>
        <p:spPr>
          <a:xfrm>
            <a:off x="1135117" y="1229710"/>
            <a:ext cx="7041931" cy="3069021"/>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US" sz="2400" b="1" u="sng" dirty="0">
                <a:latin typeface="Open Sans"/>
                <a:ea typeface="Open Sans"/>
                <a:cs typeface="Open Sans"/>
                <a:sym typeface="Open Sans"/>
              </a:rPr>
              <a:t>User Case – 1</a:t>
            </a: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Sending default message – When you feel unsafe or you find someone stalking you , By clicking a button a default message will be sent to the previous define number.</a:t>
            </a: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This service is performed by pressing the down volume button.</a:t>
            </a:r>
          </a:p>
          <a:p>
            <a:pPr marL="457200" lvl="0" indent="-317500" algn="l" rtl="0">
              <a:spcBef>
                <a:spcPts val="0"/>
              </a:spcBef>
              <a:spcAft>
                <a:spcPts val="0"/>
              </a:spcAft>
              <a:buSzPts val="1400"/>
              <a:buFont typeface="Open Sans"/>
              <a:buChar char="●"/>
            </a:pPr>
            <a:endParaRPr lang="en-US" sz="2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sz="1600" dirty="0">
              <a:latin typeface="Open Sans"/>
              <a:ea typeface="Open Sans"/>
              <a:cs typeface="Open Sans"/>
              <a:sym typeface="Open Sans"/>
            </a:endParaRPr>
          </a:p>
          <a:p>
            <a:pPr marL="457200" lvl="0" indent="0" algn="l" rtl="0">
              <a:spcBef>
                <a:spcPts val="1600"/>
              </a:spcBef>
              <a:spcAft>
                <a:spcPts val="1600"/>
              </a:spcAft>
              <a:buNone/>
            </a:pPr>
            <a:endParaRPr sz="1400" dirty="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47714" cy="6783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3000" dirty="0"/>
            </a:br>
            <a:r>
              <a:rPr lang="en" sz="3000" dirty="0"/>
              <a:t>                	</a:t>
            </a:r>
            <a:endParaRPr sz="3000" dirty="0"/>
          </a:p>
        </p:txBody>
      </p:sp>
      <p:sp>
        <p:nvSpPr>
          <p:cNvPr id="153" name="Google Shape;153;p16"/>
          <p:cNvSpPr txBox="1">
            <a:spLocks noGrp="1"/>
          </p:cNvSpPr>
          <p:nvPr>
            <p:ph type="body" idx="1"/>
          </p:nvPr>
        </p:nvSpPr>
        <p:spPr>
          <a:xfrm>
            <a:off x="1103587" y="620110"/>
            <a:ext cx="7073462" cy="3678621"/>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US" sz="2400" b="1" u="sng" dirty="0">
                <a:latin typeface="Open Sans"/>
                <a:ea typeface="Open Sans"/>
                <a:cs typeface="Open Sans"/>
                <a:sym typeface="Open Sans"/>
              </a:rPr>
              <a:t>User Case – 2</a:t>
            </a: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When we are in an emergency situation (like being followed by stranger) we can make a phone call.</a:t>
            </a: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Three numbers are stored based on the basis of priority as saved by the user.</a:t>
            </a: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indent="-317500">
              <a:buSzPts val="1400"/>
              <a:buFont typeface="Open Sans"/>
              <a:buChar char="●"/>
            </a:pPr>
            <a:r>
              <a:rPr lang="en-US" sz="1800" dirty="0">
                <a:latin typeface="Open Sans"/>
                <a:ea typeface="Open Sans"/>
                <a:cs typeface="Open Sans"/>
                <a:sym typeface="Open Sans"/>
              </a:rPr>
              <a:t>This service is performed by pressing the volume buttons.</a:t>
            </a: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None/>
            </a:pPr>
            <a:r>
              <a:rPr lang="en-US" sz="2400" b="1" u="sng" dirty="0">
                <a:latin typeface="Open Sans"/>
                <a:ea typeface="Open Sans"/>
                <a:cs typeface="Open Sans"/>
                <a:sym typeface="Open Sans"/>
              </a:rPr>
              <a:t> </a:t>
            </a: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lang="en-US" sz="2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sz="1600" dirty="0">
              <a:latin typeface="Open Sans"/>
              <a:ea typeface="Open Sans"/>
              <a:cs typeface="Open Sans"/>
              <a:sym typeface="Open Sans"/>
            </a:endParaRPr>
          </a:p>
          <a:p>
            <a:pPr marL="457200" lvl="0" indent="0" algn="l" rtl="0">
              <a:spcBef>
                <a:spcPts val="1600"/>
              </a:spcBef>
              <a:spcAft>
                <a:spcPts val="1600"/>
              </a:spcAft>
              <a:buNone/>
            </a:pPr>
            <a:endParaRPr sz="1400" dirty="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47714" cy="6783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3000" dirty="0"/>
            </a:br>
            <a:r>
              <a:rPr lang="en" sz="3000" dirty="0"/>
              <a:t>                	</a:t>
            </a:r>
            <a:endParaRPr sz="3000" dirty="0"/>
          </a:p>
        </p:txBody>
      </p:sp>
      <p:sp>
        <p:nvSpPr>
          <p:cNvPr id="153" name="Google Shape;153;p16"/>
          <p:cNvSpPr txBox="1">
            <a:spLocks noGrp="1"/>
          </p:cNvSpPr>
          <p:nvPr>
            <p:ph type="body" idx="1"/>
          </p:nvPr>
        </p:nvSpPr>
        <p:spPr>
          <a:xfrm>
            <a:off x="1030013" y="683172"/>
            <a:ext cx="7188954" cy="383566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US" sz="2400" b="1" u="sng" dirty="0">
                <a:latin typeface="Open Sans"/>
                <a:ea typeface="Open Sans"/>
                <a:cs typeface="Open Sans"/>
                <a:sym typeface="Open Sans"/>
              </a:rPr>
              <a:t>User Case – 3</a:t>
            </a: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The main objective of the system is to share the current location of the person, without texting address or guiding through phone so that people can reach the location in less time when the person is in danger.</a:t>
            </a:r>
          </a:p>
          <a:p>
            <a:pPr marL="457200" lvl="0" indent="-317500" algn="l" rtl="0">
              <a:spcBef>
                <a:spcPts val="0"/>
              </a:spcBef>
              <a:spcAft>
                <a:spcPts val="0"/>
              </a:spcAft>
              <a:buSzPts val="1400"/>
              <a:buFont typeface="Open Sans"/>
              <a:buChar char="●"/>
            </a:pPr>
            <a:endParaRPr lang="en-US" sz="18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sz="1800" dirty="0">
                <a:latin typeface="Open Sans"/>
                <a:ea typeface="Open Sans"/>
                <a:cs typeface="Open Sans"/>
                <a:sym typeface="Open Sans"/>
              </a:rPr>
              <a:t>This feature works when the phone is shaken twice above  a certain threshold limit.</a:t>
            </a: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marL="457200" lvl="0" indent="-317500" algn="l" rtl="0">
              <a:spcBef>
                <a:spcPts val="0"/>
              </a:spcBef>
              <a:spcAft>
                <a:spcPts val="0"/>
              </a:spcAft>
              <a:buSzPts val="1400"/>
              <a:buNone/>
            </a:pPr>
            <a:endParaRPr lang="en-US" sz="2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sz="1600" dirty="0">
              <a:latin typeface="Open Sans"/>
              <a:ea typeface="Open Sans"/>
              <a:cs typeface="Open Sans"/>
              <a:sym typeface="Open Sans"/>
            </a:endParaRPr>
          </a:p>
          <a:p>
            <a:pPr marL="457200" lvl="0" indent="0" algn="l" rtl="0">
              <a:spcBef>
                <a:spcPts val="1600"/>
              </a:spcBef>
              <a:spcAft>
                <a:spcPts val="1600"/>
              </a:spcAft>
              <a:buNone/>
            </a:pPr>
            <a:endParaRPr sz="1400" dirty="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47714" cy="6783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3000" dirty="0"/>
            </a:br>
            <a:r>
              <a:rPr lang="en" sz="3000" dirty="0"/>
              <a:t>                	</a:t>
            </a:r>
            <a:endParaRPr sz="3000" dirty="0"/>
          </a:p>
        </p:txBody>
      </p:sp>
      <p:sp>
        <p:nvSpPr>
          <p:cNvPr id="153" name="Google Shape;153;p16"/>
          <p:cNvSpPr txBox="1">
            <a:spLocks noGrp="1"/>
          </p:cNvSpPr>
          <p:nvPr>
            <p:ph type="body" idx="1"/>
          </p:nvPr>
        </p:nvSpPr>
        <p:spPr>
          <a:xfrm>
            <a:off x="1030013" y="683172"/>
            <a:ext cx="7188954" cy="383566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US" sz="2400" b="1" u="sng" dirty="0">
                <a:latin typeface="Open Sans"/>
                <a:ea typeface="Open Sans"/>
                <a:cs typeface="Open Sans"/>
                <a:sym typeface="Open Sans"/>
              </a:rPr>
              <a:t>User Case – 4</a:t>
            </a:r>
          </a:p>
          <a:p>
            <a:pPr marL="457200" lvl="0" indent="-317500" algn="l" rtl="0">
              <a:spcBef>
                <a:spcPts val="0"/>
              </a:spcBef>
              <a:spcAft>
                <a:spcPts val="0"/>
              </a:spcAft>
              <a:buSzPts val="1400"/>
              <a:buFont typeface="Open Sans"/>
              <a:buChar char="●"/>
            </a:pPr>
            <a:endParaRPr lang="en-US" sz="2400" b="1" u="sng" dirty="0">
              <a:latin typeface="Open Sans"/>
              <a:ea typeface="Open Sans"/>
              <a:cs typeface="Open Sans"/>
              <a:sym typeface="Open Sans"/>
            </a:endParaRPr>
          </a:p>
          <a:p>
            <a:pPr indent="-317500">
              <a:buSzPts val="1400"/>
              <a:buFont typeface="Open Sans"/>
              <a:buChar char="●"/>
            </a:pPr>
            <a:r>
              <a:rPr lang="en-US" sz="2000" dirty="0">
                <a:latin typeface="Open Sans"/>
                <a:ea typeface="Open Sans"/>
                <a:cs typeface="Open Sans"/>
                <a:sym typeface="Open Sans"/>
              </a:rPr>
              <a:t>The basic aim is to develop a low cost solution of GPS based tracking system which can be applied to various domains  like during :</a:t>
            </a:r>
          </a:p>
          <a:p>
            <a:pPr marL="596900" indent="-457200">
              <a:buSzPts val="1400"/>
              <a:buFont typeface="+mj-lt"/>
              <a:buAutoNum type="arabicPeriod"/>
            </a:pPr>
            <a:r>
              <a:rPr lang="en-US" sz="2000" dirty="0">
                <a:latin typeface="Open Sans"/>
                <a:ea typeface="Open Sans"/>
                <a:cs typeface="Open Sans"/>
                <a:sym typeface="Open Sans"/>
              </a:rPr>
              <a:t>Accidents</a:t>
            </a:r>
          </a:p>
          <a:p>
            <a:pPr marL="596900" indent="-457200">
              <a:buSzPts val="1400"/>
              <a:buFont typeface="+mj-lt"/>
              <a:buAutoNum type="arabicPeriod"/>
            </a:pPr>
            <a:r>
              <a:rPr lang="en-US" sz="2000" dirty="0">
                <a:latin typeface="Open Sans"/>
                <a:ea typeface="Open Sans"/>
                <a:cs typeface="Open Sans"/>
                <a:sym typeface="Open Sans"/>
              </a:rPr>
              <a:t>Robbery</a:t>
            </a:r>
          </a:p>
          <a:p>
            <a:pPr marL="596900" indent="-457200">
              <a:buSzPts val="1400"/>
              <a:buFont typeface="+mj-lt"/>
              <a:buAutoNum type="arabicPeriod"/>
            </a:pPr>
            <a:r>
              <a:rPr lang="en-US" sz="2000" dirty="0">
                <a:latin typeface="Open Sans"/>
                <a:ea typeface="Open Sans"/>
                <a:cs typeface="Open Sans"/>
                <a:sym typeface="Open Sans"/>
              </a:rPr>
              <a:t>Physical Abuse</a:t>
            </a:r>
          </a:p>
          <a:p>
            <a:pPr marL="596900" indent="-457200">
              <a:buSzPts val="1400"/>
              <a:buFont typeface="+mj-lt"/>
              <a:buAutoNum type="arabicPeriod"/>
            </a:pPr>
            <a:r>
              <a:rPr lang="en-US" sz="2000" dirty="0">
                <a:latin typeface="Open Sans"/>
                <a:ea typeface="Open Sans"/>
                <a:cs typeface="Open Sans"/>
                <a:sym typeface="Open Sans"/>
              </a:rPr>
              <a:t>Eve-Teasing</a:t>
            </a:r>
          </a:p>
          <a:p>
            <a:pPr marL="457200" lvl="0" indent="-317500" algn="l" rtl="0">
              <a:spcBef>
                <a:spcPts val="0"/>
              </a:spcBef>
              <a:spcAft>
                <a:spcPts val="0"/>
              </a:spcAft>
              <a:buSzPts val="1400"/>
              <a:buNone/>
            </a:pPr>
            <a:endParaRPr lang="en-US" sz="2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endParaRPr sz="1600" dirty="0">
              <a:latin typeface="Open Sans"/>
              <a:ea typeface="Open Sans"/>
              <a:cs typeface="Open Sans"/>
              <a:sym typeface="Open Sans"/>
            </a:endParaRPr>
          </a:p>
          <a:p>
            <a:pPr marL="457200" lvl="0" indent="0" algn="l" rtl="0">
              <a:spcBef>
                <a:spcPts val="1600"/>
              </a:spcBef>
              <a:spcAft>
                <a:spcPts val="1600"/>
              </a:spcAft>
              <a:buNone/>
            </a:pPr>
            <a:endParaRPr sz="1400" dirty="0">
              <a:latin typeface="Open Sans"/>
              <a:ea typeface="Open Sans"/>
              <a:cs typeface="Open Sans"/>
              <a:sym typeface="Open Sans"/>
            </a:endParaRPr>
          </a:p>
        </p:txBody>
      </p:sp>
    </p:spTree>
    <p:extLst>
      <p:ext uri="{BB962C8B-B14F-4D97-AF65-F5344CB8AC3E}">
        <p14:creationId xmlns:p14="http://schemas.microsoft.com/office/powerpoint/2010/main" val="23772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Technologies  used	</a:t>
            </a:r>
            <a:endParaRPr sz="3000" dirty="0"/>
          </a:p>
        </p:txBody>
      </p:sp>
      <p:sp>
        <p:nvSpPr>
          <p:cNvPr id="159" name="Google Shape;159;p17"/>
          <p:cNvSpPr txBox="1">
            <a:spLocks noGrp="1"/>
          </p:cNvSpPr>
          <p:nvPr>
            <p:ph type="body" idx="1"/>
          </p:nvPr>
        </p:nvSpPr>
        <p:spPr>
          <a:xfrm>
            <a:off x="872360" y="1334814"/>
            <a:ext cx="6421820" cy="2774731"/>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Open Sans"/>
              <a:buChar char="●"/>
            </a:pPr>
            <a:r>
              <a:rPr lang="en" sz="1400" dirty="0">
                <a:latin typeface="Open Sans"/>
                <a:ea typeface="Open Sans"/>
                <a:cs typeface="Open Sans"/>
                <a:sym typeface="Open Sans"/>
              </a:rPr>
              <a:t>The whole application will be implemented in </a:t>
            </a:r>
            <a:r>
              <a:rPr lang="en" sz="2400" b="1" dirty="0">
                <a:latin typeface="Open Sans"/>
                <a:ea typeface="Open Sans"/>
                <a:cs typeface="Open Sans"/>
                <a:sym typeface="Open Sans"/>
              </a:rPr>
              <a:t>Java</a:t>
            </a:r>
            <a:r>
              <a:rPr lang="en" sz="1800" b="1" dirty="0">
                <a:latin typeface="Open Sans"/>
                <a:ea typeface="Open Sans"/>
                <a:cs typeface="Open Sans"/>
                <a:sym typeface="Open Sans"/>
              </a:rPr>
              <a:t> </a:t>
            </a:r>
            <a:r>
              <a:rPr lang="en" sz="1400" dirty="0">
                <a:latin typeface="Open Sans"/>
                <a:ea typeface="Open Sans"/>
                <a:cs typeface="Open Sans"/>
                <a:sym typeface="Open Sans"/>
              </a:rPr>
              <a:t>as the backend.</a:t>
            </a:r>
          </a:p>
          <a:p>
            <a:pPr marL="457200" lvl="0" indent="-311150" algn="l" rtl="0">
              <a:spcBef>
                <a:spcPts val="0"/>
              </a:spcBef>
              <a:spcAft>
                <a:spcPts val="0"/>
              </a:spcAft>
              <a:buSzPts val="1300"/>
              <a:buNone/>
            </a:pPr>
            <a:endParaRPr sz="1400" dirty="0">
              <a:latin typeface="Open Sans"/>
              <a:ea typeface="Open Sans"/>
              <a:cs typeface="Open Sans"/>
              <a:sym typeface="Open Sans"/>
            </a:endParaRPr>
          </a:p>
          <a:p>
            <a:pPr marL="457200" lvl="0" indent="-342900" algn="l" rtl="0">
              <a:spcBef>
                <a:spcPts val="1600"/>
              </a:spcBef>
              <a:spcAft>
                <a:spcPts val="0"/>
              </a:spcAft>
              <a:buSzPts val="1800"/>
              <a:buFont typeface="Open Sans"/>
              <a:buChar char="●"/>
            </a:pPr>
            <a:r>
              <a:rPr lang="en" sz="2400" b="1" dirty="0">
                <a:latin typeface="Open Sans"/>
                <a:ea typeface="Open Sans"/>
                <a:cs typeface="Open Sans"/>
                <a:sym typeface="Open Sans"/>
              </a:rPr>
              <a:t>XML</a:t>
            </a:r>
            <a:r>
              <a:rPr lang="en" sz="1800" b="1" dirty="0">
                <a:latin typeface="Open Sans"/>
                <a:ea typeface="Open Sans"/>
                <a:cs typeface="Open Sans"/>
                <a:sym typeface="Open Sans"/>
              </a:rPr>
              <a:t> </a:t>
            </a:r>
            <a:r>
              <a:rPr lang="en" sz="1400" dirty="0">
                <a:latin typeface="Open Sans"/>
                <a:ea typeface="Open Sans"/>
                <a:cs typeface="Open Sans"/>
                <a:sym typeface="Open Sans"/>
              </a:rPr>
              <a:t>for frontend development.</a:t>
            </a:r>
            <a:endParaRPr sz="1400" dirty="0">
              <a:latin typeface="Open Sans"/>
              <a:ea typeface="Open Sans"/>
              <a:cs typeface="Open Sans"/>
              <a:sym typeface="Open Sans"/>
            </a:endParaRPr>
          </a:p>
          <a:p>
            <a:pPr marL="139700" lvl="0" indent="0" algn="l" rtl="0">
              <a:spcBef>
                <a:spcPts val="1600"/>
              </a:spcBef>
              <a:spcAft>
                <a:spcPts val="0"/>
              </a:spcAft>
              <a:buSzPts val="1400"/>
              <a:buNone/>
            </a:pPr>
            <a:endParaRPr sz="1400" dirty="0">
              <a:latin typeface="Open Sans"/>
              <a:ea typeface="Open Sans"/>
              <a:cs typeface="Open Sans"/>
              <a:sym typeface="Open Sans"/>
            </a:endParaRPr>
          </a:p>
          <a:p>
            <a:pPr marL="0" lvl="0" indent="0" algn="l" rtl="0">
              <a:spcBef>
                <a:spcPts val="1600"/>
              </a:spcBef>
              <a:spcAft>
                <a:spcPts val="1600"/>
              </a:spcAft>
              <a:buNone/>
            </a:pPr>
            <a:endParaRPr sz="1400"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BF4A-6552-40BC-8C21-D2CF4DD973B8}"/>
              </a:ext>
            </a:extLst>
          </p:cNvPr>
          <p:cNvSpPr>
            <a:spLocks noGrp="1"/>
          </p:cNvSpPr>
          <p:nvPr>
            <p:ph type="title"/>
          </p:nvPr>
        </p:nvSpPr>
        <p:spPr>
          <a:xfrm>
            <a:off x="807600" y="393750"/>
            <a:ext cx="7528800" cy="563180"/>
          </a:xfrm>
        </p:spPr>
        <p:txBody>
          <a:bodyPr>
            <a:normAutofit fontScale="90000"/>
          </a:bodyPr>
          <a:lstStyle/>
          <a:p>
            <a:r>
              <a:rPr lang="en-US" sz="3200" dirty="0"/>
              <a:t>RESULTS: </a:t>
            </a:r>
            <a:br>
              <a:rPr lang="en-US" sz="3200" dirty="0"/>
            </a:br>
            <a:endParaRPr lang="en-IN" sz="3200" dirty="0"/>
          </a:p>
        </p:txBody>
      </p:sp>
      <p:sp>
        <p:nvSpPr>
          <p:cNvPr id="3" name="Text Placeholder 2">
            <a:extLst>
              <a:ext uri="{FF2B5EF4-FFF2-40B4-BE49-F238E27FC236}">
                <a16:creationId xmlns:a16="http://schemas.microsoft.com/office/drawing/2014/main" id="{F8175056-2670-42FC-BC6B-A968A2C9C0E6}"/>
              </a:ext>
            </a:extLst>
          </p:cNvPr>
          <p:cNvSpPr>
            <a:spLocks noGrp="1"/>
          </p:cNvSpPr>
          <p:nvPr>
            <p:ph type="body" idx="1"/>
          </p:nvPr>
        </p:nvSpPr>
        <p:spPr>
          <a:xfrm>
            <a:off x="701749" y="956930"/>
            <a:ext cx="7634651" cy="3521820"/>
          </a:xfrm>
        </p:spPr>
        <p:txBody>
          <a:bodyPr/>
          <a:lstStyle/>
          <a:p>
            <a:pPr marL="146050" indent="0">
              <a:buNone/>
            </a:pPr>
            <a:r>
              <a:rPr lang="en-US" dirty="0">
                <a:latin typeface="Arial" panose="020B0604020202020204" pitchFamily="34" charset="0"/>
                <a:cs typeface="Arial" panose="020B0604020202020204" pitchFamily="34" charset="0"/>
              </a:rPr>
              <a:t>MAIN SCREEN:</a:t>
            </a:r>
            <a:endParaRPr lang="en-IN" dirty="0">
              <a:latin typeface="Arial" panose="020B0604020202020204" pitchFamily="34" charset="0"/>
              <a:cs typeface="Arial" panose="020B0604020202020204" pitchFamily="34" charset="0"/>
            </a:endParaRPr>
          </a:p>
        </p:txBody>
      </p:sp>
      <p:pic>
        <p:nvPicPr>
          <p:cNvPr id="4" name="Picture 3" descr="PHOTO-2019-04-26-15-36-50">
            <a:extLst>
              <a:ext uri="{FF2B5EF4-FFF2-40B4-BE49-F238E27FC236}">
                <a16:creationId xmlns:a16="http://schemas.microsoft.com/office/drawing/2014/main" id="{BD41FCAA-F553-4AF9-AD34-3667B440CE30}"/>
              </a:ext>
            </a:extLst>
          </p:cNvPr>
          <p:cNvPicPr/>
          <p:nvPr/>
        </p:nvPicPr>
        <p:blipFill>
          <a:blip r:embed="rId2"/>
          <a:stretch>
            <a:fillRect/>
          </a:stretch>
        </p:blipFill>
        <p:spPr>
          <a:xfrm>
            <a:off x="5029201" y="180754"/>
            <a:ext cx="2881422" cy="4805916"/>
          </a:xfrm>
          <a:prstGeom prst="rect">
            <a:avLst/>
          </a:prstGeom>
        </p:spPr>
      </p:pic>
    </p:spTree>
    <p:extLst>
      <p:ext uri="{BB962C8B-B14F-4D97-AF65-F5344CB8AC3E}">
        <p14:creationId xmlns:p14="http://schemas.microsoft.com/office/powerpoint/2010/main" val="75915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BF4A-6552-40BC-8C21-D2CF4DD973B8}"/>
              </a:ext>
            </a:extLst>
          </p:cNvPr>
          <p:cNvSpPr>
            <a:spLocks noGrp="1"/>
          </p:cNvSpPr>
          <p:nvPr>
            <p:ph type="title"/>
          </p:nvPr>
        </p:nvSpPr>
        <p:spPr>
          <a:xfrm>
            <a:off x="807600" y="393750"/>
            <a:ext cx="7528800" cy="563180"/>
          </a:xfrm>
        </p:spPr>
        <p:txBody>
          <a:bodyPr>
            <a:normAutofit fontScale="90000"/>
          </a:bodyPr>
          <a:lstStyle/>
          <a:p>
            <a:r>
              <a:rPr lang="en-US" sz="3200" dirty="0"/>
              <a:t>RESULTS: </a:t>
            </a:r>
            <a:br>
              <a:rPr lang="en-US" sz="3200" dirty="0"/>
            </a:br>
            <a:endParaRPr lang="en-IN" sz="3200" dirty="0"/>
          </a:p>
        </p:txBody>
      </p:sp>
      <p:sp>
        <p:nvSpPr>
          <p:cNvPr id="3" name="Text Placeholder 2">
            <a:extLst>
              <a:ext uri="{FF2B5EF4-FFF2-40B4-BE49-F238E27FC236}">
                <a16:creationId xmlns:a16="http://schemas.microsoft.com/office/drawing/2014/main" id="{F8175056-2670-42FC-BC6B-A968A2C9C0E6}"/>
              </a:ext>
            </a:extLst>
          </p:cNvPr>
          <p:cNvSpPr>
            <a:spLocks noGrp="1"/>
          </p:cNvSpPr>
          <p:nvPr>
            <p:ph type="body" idx="1"/>
          </p:nvPr>
        </p:nvSpPr>
        <p:spPr>
          <a:xfrm>
            <a:off x="701749" y="956930"/>
            <a:ext cx="7634651" cy="3521820"/>
          </a:xfrm>
        </p:spPr>
        <p:txBody>
          <a:bodyPr/>
          <a:lstStyle/>
          <a:p>
            <a:pPr marL="146050" indent="0">
              <a:buNone/>
            </a:pPr>
            <a:r>
              <a:rPr lang="en-US" dirty="0">
                <a:latin typeface="Arial" panose="020B0604020202020204" pitchFamily="34" charset="0"/>
                <a:cs typeface="Arial" panose="020B0604020202020204" pitchFamily="34" charset="0"/>
              </a:rPr>
              <a:t>CALLING SCREEN: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91D3036-074C-4022-A18C-D785643C23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82092" y="159377"/>
            <a:ext cx="2367184" cy="4824745"/>
          </a:xfrm>
          <a:prstGeom prst="rect">
            <a:avLst/>
          </a:prstGeom>
          <a:noFill/>
          <a:ln>
            <a:noFill/>
          </a:ln>
        </p:spPr>
      </p:pic>
    </p:spTree>
    <p:extLst>
      <p:ext uri="{BB962C8B-B14F-4D97-AF65-F5344CB8AC3E}">
        <p14:creationId xmlns:p14="http://schemas.microsoft.com/office/powerpoint/2010/main" val="1786951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258</TotalTime>
  <Words>379</Words>
  <Application>Microsoft Office PowerPoint</Application>
  <PresentationFormat>On-screen Show (16:9)</PresentationFormat>
  <Paragraphs>64</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Open Sans</vt:lpstr>
      <vt:lpstr>Wingdings 3</vt:lpstr>
      <vt:lpstr>Verdana</vt:lpstr>
      <vt:lpstr>Wingdings 2</vt:lpstr>
      <vt:lpstr>Lucida Sans Unicode</vt:lpstr>
      <vt:lpstr>Arial</vt:lpstr>
      <vt:lpstr>Concourse</vt:lpstr>
      <vt:lpstr>Intelligent Safety System</vt:lpstr>
      <vt:lpstr>Abstract</vt:lpstr>
      <vt:lpstr>Objectives – Use cases or stories                  </vt:lpstr>
      <vt:lpstr>                  </vt:lpstr>
      <vt:lpstr>                  </vt:lpstr>
      <vt:lpstr>                  </vt:lpstr>
      <vt:lpstr>Technologies  used </vt:lpstr>
      <vt:lpstr>RESULTS:  </vt:lpstr>
      <vt:lpstr>RESULTS:  </vt:lpstr>
      <vt:lpstr>RESULTS:  </vt:lpstr>
      <vt:lpstr>RESULTS:  </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Safety System</dc:title>
  <cp:lastModifiedBy>User</cp:lastModifiedBy>
  <cp:revision>52</cp:revision>
  <dcterms:modified xsi:type="dcterms:W3CDTF">2019-04-27T06:29:09Z</dcterms:modified>
</cp:coreProperties>
</file>