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r>
              <a:rPr lang="en-US" b="1" dirty="0" smtClean="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9401"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P.NARESH ANAND</a:t>
            </a:r>
          </a:p>
          <a:p>
            <a:r>
              <a:rPr lang="en-US" sz="2000" b="1" dirty="0" smtClean="0">
                <a:solidFill>
                  <a:schemeClr val="accent1">
                    <a:lumMod val="75000"/>
                  </a:schemeClr>
                </a:solidFill>
                <a:latin typeface="Arial"/>
                <a:cs typeface="Arial"/>
              </a:rPr>
              <a:t>MADHA ENGINEERING COLLEGE</a:t>
            </a:r>
          </a:p>
          <a:p>
            <a:r>
              <a:rPr lang="en-US" sz="2000" b="1" dirty="0" smtClean="0">
                <a:solidFill>
                  <a:schemeClr val="accent1">
                    <a:lumMod val="75000"/>
                  </a:schemeClr>
                </a:solidFill>
                <a:latin typeface="Arial"/>
                <a:cs typeface="Arial"/>
              </a:rPr>
              <a:t>B.E-COMPUTER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dirty="0" smtClean="0">
                <a:latin typeface="+mj-lt"/>
              </a:rPr>
              <a:t>The </a:t>
            </a:r>
            <a:r>
              <a:rPr lang="en-US" sz="2000" dirty="0">
                <a:latin typeface="+mj-lt"/>
              </a:rPr>
              <a:t>action of recording (logging) the keys struck on a keyboard, typically covertly, so that a person using the keyboard is unaware that their actions are being monitored. Data can then be retrieved by the person operating the logging program</a:t>
            </a:r>
            <a:r>
              <a:rPr lang="en-US" dirty="0"/>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Design a system capable of password cracking through the implementation of a </a:t>
            </a:r>
            <a:r>
              <a:rPr lang="en-US" sz="2800" dirty="0" err="1"/>
              <a:t>keylogger</a:t>
            </a:r>
            <a:r>
              <a:rPr lang="en-US" sz="2800" dirty="0"/>
              <a:t>. The system should clandestinely record all keystrokes entered by a user on a target system without their awareness. It must reliably capture alphanumeric characters, special symbols, and function keys pressed during user interaction with the target system.</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76726"/>
            <a:ext cx="11613485" cy="6713621"/>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b="1" dirty="0"/>
              <a:t>Use Antivirus and Anti-Malware Software</a:t>
            </a:r>
            <a:r>
              <a:rPr lang="en-US" dirty="0"/>
              <a:t>: Install reputable antivirus and anti-malware software on your computer and keep it up to date. These programs can </a:t>
            </a:r>
            <a:r>
              <a:rPr lang="en-US" dirty="0" smtClean="0"/>
              <a:t>help </a:t>
            </a:r>
            <a:r>
              <a:rPr lang="en-US" dirty="0"/>
              <a:t>detect and remove </a:t>
            </a:r>
            <a:r>
              <a:rPr lang="en-US" dirty="0" err="1"/>
              <a:t>keyloggers</a:t>
            </a:r>
            <a:r>
              <a:rPr lang="en-US" dirty="0"/>
              <a:t> and other malicious software</a:t>
            </a:r>
            <a:r>
              <a:rPr lang="en-US" dirty="0" smtClean="0"/>
              <a:t>.</a:t>
            </a:r>
          </a:p>
          <a:p>
            <a:r>
              <a:rPr lang="en-US" b="1" dirty="0"/>
              <a:t>Keep Software Updated</a:t>
            </a:r>
            <a:r>
              <a:rPr lang="en-US" dirty="0"/>
              <a:t>: Ensure that your operating system, web browsers, and other software applications are regularly updated with the latest security patches. Vulnerabilities in outdated software can be exploited by malware, including </a:t>
            </a:r>
            <a:r>
              <a:rPr lang="en-US" dirty="0" err="1"/>
              <a:t>keyloggers</a:t>
            </a:r>
            <a:r>
              <a:rPr lang="en-US" dirty="0"/>
              <a:t>.</a:t>
            </a:r>
          </a:p>
          <a:p>
            <a:r>
              <a:rPr lang="en-US" b="1" dirty="0"/>
              <a:t>Exercise Caution with Email Attachments and Links</a:t>
            </a:r>
            <a:r>
              <a:rPr lang="en-US" dirty="0"/>
              <a:t>: Avoid opening email attachments or clicking on links from unknown or suspicious sources. Malicious attachments and links can be used to distribute </a:t>
            </a:r>
            <a:r>
              <a:rPr lang="en-US" dirty="0" err="1"/>
              <a:t>keyloggers</a:t>
            </a:r>
            <a:r>
              <a:rPr lang="en-US" dirty="0"/>
              <a:t> and other malware.</a:t>
            </a:r>
          </a:p>
          <a:p>
            <a:r>
              <a:rPr lang="en-US" b="1" dirty="0"/>
              <a:t>Use Strong, Unique Passwords</a:t>
            </a:r>
            <a:r>
              <a:rPr lang="en-US" dirty="0"/>
              <a:t>: Create strong, complex passwords for your accounts and avoid using the same password across multiple accounts. This minimizes the impact if one of your passwords is compromised.</a:t>
            </a:r>
          </a:p>
          <a:p>
            <a:r>
              <a:rPr lang="en-US" b="1" dirty="0"/>
              <a:t>Enable Two-Factor Authentication (2FA)</a:t>
            </a:r>
            <a:r>
              <a:rPr lang="en-US" dirty="0"/>
              <a:t>: Enable two-factor authentication wherever possible, especially for sensitive accounts such as email, banking, and social media. 2FA adds an extra layer of security by requiring a second form of verification in addition to your password</a:t>
            </a:r>
            <a:r>
              <a:rPr lang="en-US" dirty="0" smtClean="0"/>
              <a:t>.</a:t>
            </a:r>
          </a:p>
          <a:p>
            <a:r>
              <a:rPr lang="en-US" b="1" dirty="0"/>
              <a:t>Be Wary of Public Computers and Networks</a:t>
            </a:r>
            <a:r>
              <a:rPr lang="en-US" dirty="0"/>
              <a:t>: Avoid logging into sensitive accounts on public computers or using public Wi-Fi networks for activities that involve entering passwords. </a:t>
            </a:r>
          </a:p>
          <a:p>
            <a:r>
              <a:rPr lang="en-US" b="1" dirty="0"/>
              <a:t>Use Virtual Keyboards</a:t>
            </a:r>
            <a:r>
              <a:rPr lang="en-US" dirty="0"/>
              <a:t>: When entering passwords on public or shared computers, consider using the virtual keyboard provided by the operating system. Virtual keyboards can help prevent </a:t>
            </a:r>
            <a:r>
              <a:rPr lang="en-US" dirty="0" err="1"/>
              <a:t>keyloggers</a:t>
            </a:r>
            <a:r>
              <a:rPr lang="en-US" dirty="0"/>
              <a:t> from capturing your keystrokes</a:t>
            </a:r>
            <a:r>
              <a:rPr lang="en-US" dirty="0" smtClean="0"/>
              <a:t>.</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ea typeface="+mn-lt"/>
                <a:cs typeface="+mn-lt"/>
              </a:rPr>
              <a:t>The "System Approach" section outlines the overall strategy and methodology </a:t>
            </a:r>
            <a:r>
              <a:rPr lang="en-IN" sz="2000" b="1" dirty="0" smtClean="0">
                <a:solidFill>
                  <a:srgbClr val="0F0F0F"/>
                </a:solidFill>
                <a:ea typeface="+mn-lt"/>
                <a:cs typeface="+mn-lt"/>
              </a:rPr>
              <a:t>for </a:t>
            </a:r>
            <a:r>
              <a:rPr lang="en-US" sz="2000" dirty="0" err="1" smtClean="0">
                <a:latin typeface="+mj-lt"/>
              </a:rPr>
              <a:t>Keyloggers</a:t>
            </a:r>
            <a:r>
              <a:rPr lang="en-US" sz="2000" dirty="0" smtClean="0">
                <a:latin typeface="+mj-lt"/>
              </a:rPr>
              <a:t> </a:t>
            </a:r>
            <a:r>
              <a:rPr lang="en-US" sz="2000" dirty="0">
                <a:latin typeface="+mj-lt"/>
              </a:rPr>
              <a:t>can be implemented using various technologies, including</a:t>
            </a:r>
            <a:endParaRPr lang="en-US" sz="2000" dirty="0">
              <a:latin typeface="+mj-lt"/>
            </a:endParaRPr>
          </a:p>
          <a:p>
            <a:pPr marL="305435" indent="-305435"/>
            <a:r>
              <a:rPr lang="en-IN" sz="2000" b="1" dirty="0">
                <a:latin typeface="+mj-lt"/>
              </a:rPr>
              <a:t>Software </a:t>
            </a:r>
            <a:r>
              <a:rPr lang="en-IN" sz="2000" b="1" dirty="0" err="1" smtClean="0">
                <a:latin typeface="+mj-lt"/>
              </a:rPr>
              <a:t>Keyloggers</a:t>
            </a:r>
            <a:endParaRPr lang="en-IN" sz="2000" b="1" dirty="0" smtClean="0">
              <a:latin typeface="+mj-lt"/>
            </a:endParaRPr>
          </a:p>
          <a:p>
            <a:pPr marL="305435" indent="-305435"/>
            <a:r>
              <a:rPr lang="en-IN" sz="2000" b="1" dirty="0">
                <a:latin typeface="+mj-lt"/>
              </a:rPr>
              <a:t>Hardware </a:t>
            </a:r>
            <a:r>
              <a:rPr lang="en-IN" sz="2000" b="1" dirty="0" err="1" smtClean="0">
                <a:latin typeface="+mj-lt"/>
              </a:rPr>
              <a:t>Keyloggers</a:t>
            </a:r>
            <a:endParaRPr lang="en-IN" sz="2000" b="1" dirty="0" smtClean="0">
              <a:latin typeface="+mj-lt"/>
            </a:endParaRPr>
          </a:p>
          <a:p>
            <a:pPr marL="305435" indent="-305435"/>
            <a:r>
              <a:rPr lang="en-IN" sz="2000" b="1" dirty="0">
                <a:latin typeface="+mj-lt"/>
              </a:rPr>
              <a:t>Kernel-level </a:t>
            </a:r>
            <a:r>
              <a:rPr lang="en-IN" sz="2000" b="1" dirty="0" err="1" smtClean="0">
                <a:latin typeface="+mj-lt"/>
              </a:rPr>
              <a:t>Keyloggers</a:t>
            </a:r>
            <a:r>
              <a:rPr lang="en-IN" sz="2000" dirty="0" smtClean="0">
                <a:latin typeface="+mj-lt"/>
              </a:rPr>
              <a:t> </a:t>
            </a:r>
          </a:p>
          <a:p>
            <a:pPr marL="305435" indent="-305435"/>
            <a:r>
              <a:rPr lang="en-IN" sz="2000" b="1" dirty="0">
                <a:latin typeface="+mj-lt"/>
              </a:rPr>
              <a:t>Remote </a:t>
            </a:r>
            <a:r>
              <a:rPr lang="en-IN" sz="2000" b="1" dirty="0" err="1" smtClean="0">
                <a:latin typeface="+mj-lt"/>
              </a:rPr>
              <a:t>Keyloggers</a:t>
            </a:r>
            <a:r>
              <a:rPr lang="en-IN" sz="2000" dirty="0" smtClean="0">
                <a:latin typeface="+mj-lt"/>
              </a:rPr>
              <a:t> </a:t>
            </a:r>
          </a:p>
          <a:p>
            <a:pPr marL="305435" indent="-305435"/>
            <a:r>
              <a:rPr lang="en-IN" sz="2000" b="1" dirty="0">
                <a:latin typeface="+mj-lt"/>
              </a:rPr>
              <a:t>Memory Injection Techniques</a:t>
            </a:r>
            <a:endParaRPr lang="en-IN" sz="2000" b="1" dirty="0">
              <a:solidFill>
                <a:srgbClr val="0F0F0F"/>
              </a:solidFill>
              <a:latin typeface="+mj-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dirty="0" err="1"/>
              <a:t>Keyloggers</a:t>
            </a:r>
            <a:r>
              <a:rPr lang="en-US" dirty="0"/>
              <a:t> work by intercepting and recording keystrokes entered by a user on a computer or mobile device. Here's a simplified overview of how a </a:t>
            </a:r>
            <a:r>
              <a:rPr lang="en-US" dirty="0" err="1"/>
              <a:t>keylogger</a:t>
            </a:r>
            <a:r>
              <a:rPr lang="en-US" dirty="0"/>
              <a:t> might operate:</a:t>
            </a:r>
          </a:p>
          <a:p>
            <a:r>
              <a:rPr lang="en-US" b="1" dirty="0"/>
              <a:t>Keystroke Capture</a:t>
            </a:r>
            <a:r>
              <a:rPr lang="en-US" dirty="0"/>
              <a:t>: The </a:t>
            </a:r>
            <a:r>
              <a:rPr lang="en-US" dirty="0" err="1"/>
              <a:t>keylogger</a:t>
            </a:r>
            <a:r>
              <a:rPr lang="en-US" dirty="0"/>
              <a:t> captures every keystroke made by the user, including letters, numbers, special characters, and function keys. This information is typically logged locally or sent to a remote server controlled by the attacker.</a:t>
            </a:r>
          </a:p>
          <a:p>
            <a:r>
              <a:rPr lang="en-US" b="1" dirty="0"/>
              <a:t>Data Storage</a:t>
            </a:r>
            <a:r>
              <a:rPr lang="en-US" dirty="0"/>
              <a:t>: Captured keystrokes are stored in a log file or database for later retrieval. This log file may contain timestamps indicating when each keystroke was made, as well as information about the application or website where the keystroke occurred.</a:t>
            </a:r>
          </a:p>
          <a:p>
            <a:r>
              <a:rPr lang="en-US" b="1" dirty="0"/>
              <a:t>Stealth Mode</a:t>
            </a:r>
            <a:r>
              <a:rPr lang="en-US" dirty="0"/>
              <a:t>: Many </a:t>
            </a:r>
            <a:r>
              <a:rPr lang="en-US" dirty="0" err="1"/>
              <a:t>keyloggers</a:t>
            </a:r>
            <a:r>
              <a:rPr lang="en-US" dirty="0"/>
              <a:t> operate in stealth mode to avoid detection by the user. They may hide their presence from the operating system, disguise their process names, or encrypt their communication with remote servers to evade detection by antivirus software or security tools.</a:t>
            </a:r>
          </a:p>
          <a:p>
            <a:r>
              <a:rPr lang="en-US" b="1" dirty="0"/>
              <a:t>Remote Access</a:t>
            </a:r>
            <a:r>
              <a:rPr lang="en-US" dirty="0"/>
              <a:t>: Some </a:t>
            </a:r>
            <a:r>
              <a:rPr lang="en-US" dirty="0" err="1"/>
              <a:t>keyloggers</a:t>
            </a:r>
            <a:r>
              <a:rPr lang="en-US" dirty="0"/>
              <a:t> are designed to send captured keystrokes to a remote server controlled by the attacker. This allows the attacker to monitor the victim's activities in real-time and retrieve sensitive information such as passwords, credit card numbers, or personal messages.</a:t>
            </a:r>
          </a:p>
          <a:p>
            <a:r>
              <a:rPr lang="en-US" b="1" dirty="0"/>
              <a:t>Persistence</a:t>
            </a:r>
            <a:r>
              <a:rPr lang="en-US" dirty="0"/>
              <a:t>: To ensure long-term access to the victim's information, </a:t>
            </a:r>
            <a:r>
              <a:rPr lang="en-US" dirty="0" err="1"/>
              <a:t>keyloggers</a:t>
            </a:r>
            <a:r>
              <a:rPr lang="en-US" dirty="0"/>
              <a:t> may install themselves persistently on the victim's system, so they continue to capture keystrokes even after system reboots or software updates.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81806"/>
          </a:xfrm>
        </p:spPr>
        <p:txBody>
          <a:bodyPr>
            <a:normAutofit/>
          </a:bodyPr>
          <a:lstStyle/>
          <a:p>
            <a:pPr marL="0" indent="0">
              <a:buNone/>
            </a:pPr>
            <a:r>
              <a:rPr lang="en-US" sz="2000" dirty="0" smtClean="0">
                <a:latin typeface="+mj-lt"/>
              </a:rPr>
              <a:t>Protect </a:t>
            </a:r>
            <a:r>
              <a:rPr lang="en-US" sz="2000" dirty="0">
                <a:latin typeface="+mj-lt"/>
              </a:rPr>
              <a:t>yourself from </a:t>
            </a:r>
            <a:r>
              <a:rPr lang="en-US" sz="2000" dirty="0" err="1">
                <a:latin typeface="+mj-lt"/>
              </a:rPr>
              <a:t>keyloggers</a:t>
            </a:r>
            <a:r>
              <a:rPr lang="en-US" sz="2000" dirty="0">
                <a:latin typeface="+mj-lt"/>
              </a:rPr>
              <a:t> by regularly updating your antivirus software, being cautious of suspicious email attachments and links, and using a firewall to monitor network traffic</a:t>
            </a:r>
            <a:r>
              <a:rPr lang="en-US" sz="2000" dirty="0" smtClean="0">
                <a:latin typeface="+mj-lt"/>
              </a:rPr>
              <a:t>.</a:t>
            </a:r>
            <a:endParaRPr lang="en-IN" sz="2000" dirty="0">
              <a:latin typeface="+mj-lt"/>
            </a:endParaRPr>
          </a:p>
        </p:txBody>
      </p:sp>
      <p:pic>
        <p:nvPicPr>
          <p:cNvPr id="3" name="Picture 2"/>
          <p:cNvPicPr>
            <a:picLocks noChangeAspect="1"/>
          </p:cNvPicPr>
          <p:nvPr/>
        </p:nvPicPr>
        <p:blipFill>
          <a:blip r:embed="rId2"/>
          <a:stretch>
            <a:fillRect/>
          </a:stretch>
        </p:blipFill>
        <p:spPr>
          <a:xfrm>
            <a:off x="1017203" y="2689444"/>
            <a:ext cx="3931029" cy="3675261"/>
          </a:xfrm>
          <a:prstGeom prst="rect">
            <a:avLst/>
          </a:prstGeom>
        </p:spPr>
      </p:pic>
      <p:pic>
        <p:nvPicPr>
          <p:cNvPr id="4" name="Picture 3"/>
          <p:cNvPicPr>
            <a:picLocks noChangeAspect="1"/>
          </p:cNvPicPr>
          <p:nvPr/>
        </p:nvPicPr>
        <p:blipFill>
          <a:blip r:embed="rId3"/>
          <a:stretch>
            <a:fillRect/>
          </a:stretch>
        </p:blipFill>
        <p:spPr>
          <a:xfrm>
            <a:off x="5913631" y="2689444"/>
            <a:ext cx="3985291" cy="36752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mj-lt"/>
              </a:rPr>
              <a:t>P</a:t>
            </a:r>
            <a:r>
              <a:rPr lang="en-US" sz="2000" dirty="0" smtClean="0">
                <a:latin typeface="+mj-lt"/>
              </a:rPr>
              <a:t>assword </a:t>
            </a:r>
            <a:r>
              <a:rPr lang="en-US" sz="2000" dirty="0">
                <a:latin typeface="+mj-lt"/>
              </a:rPr>
              <a:t>cracking poses serious security risks and can lead to unauthorized access to sensitive information. It is essential to use strong, unique passwords, enable multi-factor authentication where possible, and stay vigilant against phishing </a:t>
            </a:r>
            <a:r>
              <a:rPr lang="en-US" sz="2000" dirty="0" smtClean="0">
                <a:latin typeface="+mj-lt"/>
              </a:rPr>
              <a:t>attempts </a:t>
            </a:r>
            <a:r>
              <a:rPr lang="en-US" sz="2000" dirty="0">
                <a:latin typeface="+mj-lt"/>
              </a:rPr>
              <a:t>and malware to protect against password cracking attempts</a:t>
            </a:r>
            <a:r>
              <a:rPr lang="en-US" sz="2000" dirty="0" smtClean="0">
                <a:latin typeface="+mj-lt"/>
              </a:rPr>
              <a:t>.</a:t>
            </a:r>
            <a:endParaRPr lang="en-IN" sz="2000" dirty="0">
              <a:latin typeface="+mj-lt"/>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mj-lt"/>
              </a:rPr>
              <a:t>T</a:t>
            </a:r>
            <a:r>
              <a:rPr lang="en-US" sz="2000" dirty="0" smtClean="0">
                <a:latin typeface="+mj-lt"/>
              </a:rPr>
              <a:t>he </a:t>
            </a:r>
            <a:r>
              <a:rPr lang="en-US" sz="2000" dirty="0">
                <a:latin typeface="+mj-lt"/>
              </a:rPr>
              <a:t>future scope for </a:t>
            </a:r>
            <a:r>
              <a:rPr lang="en-US" sz="2000" dirty="0" err="1">
                <a:latin typeface="+mj-lt"/>
              </a:rPr>
              <a:t>keyloggers</a:t>
            </a:r>
            <a:r>
              <a:rPr lang="en-US" sz="2000" dirty="0">
                <a:latin typeface="+mj-lt"/>
              </a:rPr>
              <a:t> with a focus on password cracking is ethically problematic and against </a:t>
            </a:r>
            <a:r>
              <a:rPr lang="en-US" sz="2000" dirty="0" err="1">
                <a:latin typeface="+mj-lt"/>
              </a:rPr>
              <a:t>OpenAI's</a:t>
            </a:r>
            <a:r>
              <a:rPr lang="en-US" sz="2000" dirty="0">
                <a:latin typeface="+mj-lt"/>
              </a:rPr>
              <a:t> use case policy. Creating or discussing tools designed for illegal or unethical activities, such as unauthorized password cracking, is not appropriate.</a:t>
            </a:r>
            <a:endParaRPr lang="en-US" sz="2000" dirty="0">
              <a:latin typeface="+mj-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9162bd5b-4ed9-4da3-b376-05204580ba3f"/>
    <ds:schemaRef ds:uri="http://schemas.microsoft.com/office/2006/documentManagement/types"/>
    <ds:schemaRef ds:uri="c0fa2617-96bd-425d-8578-e93563fe37c5"/>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785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2024-03-26T09:20:33Z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