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283D6-C5C7-44A4-D8A7-6583EBE44C3B}" v="166" dt="2025-04-28T17:54:09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F5CB-D094-D830-53D2-93012F0D7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18119-3085-0EA2-3A9E-1BA8A948B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65EA0-278C-2403-DD51-FAC1792F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60A7-47BF-4073-88FD-2D7EB7E9CDC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ADFB-EDFD-0CCD-9426-94431853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54869-83FA-C9EB-8FE6-6EC42A7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711E-9C91-4204-9793-273E5E046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6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A32E-D914-0D59-D073-D49EE4B4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142AF-0DFD-6E00-455F-101FC1E04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8AD93-DBD2-DAE4-D741-270C5DC1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60A7-47BF-4073-88FD-2D7EB7E9CDC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AA93-AB61-049E-ECA2-1C0071EB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00E79-B5C4-02E2-1B56-50555968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711E-9C91-4204-9793-273E5E046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6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2F2D-BFD1-335A-15B2-7A2BEAF15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0520E-85B2-BD2E-079D-AFA6B3DEF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D602-1D72-9B47-4673-AA7AE354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60A7-47BF-4073-88FD-2D7EB7E9CDC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B7BF-A1A3-DD29-BB10-3A7CAFBC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1073-7D85-7D6B-1065-AFEC566C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711E-9C91-4204-9793-273E5E046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0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0848-69A1-36AC-8A74-DCA1164E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C64A-F73C-390A-33E9-4B96404B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7675-33DD-F222-613C-DFC16807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60A7-47BF-4073-88FD-2D7EB7E9CDC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8A8F4-F481-D9F6-D2D6-B9A3AA04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6F53-AB32-FA52-A060-A5AF7297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711E-9C91-4204-9793-273E5E046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BC3D-77F1-6CC6-1BE3-600704F2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B7AE-6AD1-C4C9-6EF7-37CC468B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F210A-FFB5-4B8A-ECCB-1209E4AB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60A7-47BF-4073-88FD-2D7EB7E9CDC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D5FF-4EE8-90E5-B950-A8C75D75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C2E0-9C29-F1F7-2398-5F077D52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711E-9C91-4204-9793-273E5E046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4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FAE7-10E5-9DB0-1C7C-AD225100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A25F-27C1-0809-5BC9-3F25C4C95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B0164-21E5-412F-BCED-582AA615B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D77D9-9368-E0A1-7561-93FFF132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60A7-47BF-4073-88FD-2D7EB7E9CDC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7C86-66F3-5A92-3610-6B13D5DF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B46B4-1804-513F-00DB-5A41A31E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711E-9C91-4204-9793-273E5E046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6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F270-AC9C-9E04-AC2C-6A1A6DF2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E0005-4D70-6361-6553-25BDC3A1E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95AEA-17B7-1E09-A5DF-26F67DD0F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786AD-595D-5B2E-B552-1BF4950E4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B71D8-E1C4-7A4C-BA5E-1D5F16CCC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ED113-D738-A015-A9FB-55B2D860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60A7-47BF-4073-88FD-2D7EB7E9CDC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674F2-85E2-2614-16C8-C82F249E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1E7BE-43F1-FC36-EEA2-52742101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711E-9C91-4204-9793-273E5E046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E0B3-1A8D-C43D-8A7C-84EA1F65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23313-13E2-AA66-923B-FC9EE5BC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60A7-47BF-4073-88FD-2D7EB7E9CDC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8718A-FD16-FB84-217E-C88968FD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47ED4-AC74-76A2-9C32-CC09909E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711E-9C91-4204-9793-273E5E046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1FFC6-7FD2-5A6E-C9F4-A1442C75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60A7-47BF-4073-88FD-2D7EB7E9CDC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B4B26-69C8-10AC-43D7-85E4A557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7B3D8-7E34-B940-F669-29B8A528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711E-9C91-4204-9793-273E5E046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0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A6CB-ACBF-7826-3336-044A2FBF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E78B-DFEF-5C8E-F017-2F20A4C3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454BB-1882-B9B7-5DD4-3529DAECD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A0CCD-92EB-7391-2E5E-E57C224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60A7-47BF-4073-88FD-2D7EB7E9CDC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78E5A-A5A2-715F-B246-DFCBC6B1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13134-701F-5B6C-9FEB-614871F2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711E-9C91-4204-9793-273E5E046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B788-BB3B-0688-08B8-7AD8A1B0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63AB7-B89D-9CD1-A21E-BA2EFDDD3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590EA-3798-4930-B947-BBED18E1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1BE5A-461A-A70B-64EE-A6EC5D96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60A7-47BF-4073-88FD-2D7EB7E9CDC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3AD83-A14C-BBCC-526D-BAFA2ADE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E9ABB-5FCA-D9DF-37AE-C2DDED63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9711E-9C91-4204-9793-273E5E046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0543F-6961-BE2F-0C9D-C2F0EB9F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FC4F7-B1CC-9971-1D11-1FFD2E10C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CB05A-F930-0521-4EE7-0A7F12396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60A7-47BF-4073-88FD-2D7EB7E9CDC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290C6-9447-C914-FFBC-A170B439A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F9E1-E4A6-5304-432A-4F979186E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9711E-9C91-4204-9793-273E5E046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bdulmalik1518/mobiles-dataset-2025/dat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Person watching empty phone">
            <a:extLst>
              <a:ext uri="{FF2B5EF4-FFF2-40B4-BE49-F238E27FC236}">
                <a16:creationId xmlns:a16="http://schemas.microsoft.com/office/drawing/2014/main" id="{0580F1D5-AA8E-553E-050D-A4D99BF8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24" t="9090" r="6438" b="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AB12B-16CF-B35E-B57B-ED2B11147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</a:rPr>
              <a:t>MOBILE DATA VISUALIZATION USING </a:t>
            </a:r>
            <a:r>
              <a:rPr lang="en-US" sz="4800" b="1" err="1">
                <a:solidFill>
                  <a:schemeClr val="bg1"/>
                </a:solidFill>
              </a:rPr>
              <a:t>PowerBI</a:t>
            </a:r>
            <a:endParaRPr lang="en-US" sz="4800" err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110BD-ADBF-3545-47BA-94C97EB75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sz="1100">
              <a:solidFill>
                <a:schemeClr val="bg1"/>
              </a:solidFill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Analyzing Mobile Brands, Technical Specs, and Prices Across Countries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bg1"/>
                </a:solidFill>
              </a:rPr>
              <a:t>NAME-NARESH KUMAR MANICKAM</a:t>
            </a:r>
            <a:endParaRPr lang="en-US" sz="18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43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4F6D48-43DC-63D9-58B3-6100EF89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PAGE 3 – TECHNICAL SPECS INSIGHTS</a:t>
            </a:r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D7A2A-5A22-DCCE-21B1-E18F690B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44" y="1719222"/>
            <a:ext cx="5647313" cy="3174165"/>
          </a:xfrm>
          <a:prstGeom prst="rect">
            <a:avLst/>
          </a:prstGeom>
        </p:spPr>
      </p:pic>
      <p:grpSp>
        <p:nvGrpSpPr>
          <p:cNvPr id="24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5C3AD-E0EA-2148-D2AB-5E1EF3603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Scatter Plot 1:</a:t>
            </a:r>
            <a:r>
              <a:rPr lang="en-US">
                <a:solidFill>
                  <a:schemeClr val="bg1"/>
                </a:solidFill>
              </a:rPr>
              <a:t> RAM vs Price — Higher RAM generally increases price.</a:t>
            </a:r>
          </a:p>
          <a:p>
            <a:r>
              <a:rPr lang="en-US" b="1">
                <a:solidFill>
                  <a:schemeClr val="bg1"/>
                </a:solidFill>
              </a:rPr>
              <a:t>Scatter Plot 2:</a:t>
            </a:r>
            <a:r>
              <a:rPr lang="en-US">
                <a:solidFill>
                  <a:schemeClr val="bg1"/>
                </a:solidFill>
              </a:rPr>
              <a:t> Battery Capacity vs Weight — Bigger batteries = heavier phones.</a:t>
            </a:r>
          </a:p>
          <a:p>
            <a:r>
              <a:rPr lang="en-US" b="1">
                <a:solidFill>
                  <a:schemeClr val="bg1"/>
                </a:solidFill>
              </a:rPr>
              <a:t>Bar Chart:</a:t>
            </a:r>
            <a:r>
              <a:rPr lang="en-US">
                <a:solidFill>
                  <a:schemeClr val="bg1"/>
                </a:solidFill>
              </a:rPr>
              <a:t> Xiaomi, Huawei offer highest RAM averages.</a:t>
            </a:r>
          </a:p>
          <a:p>
            <a:r>
              <a:rPr lang="en-US">
                <a:solidFill>
                  <a:schemeClr val="bg1"/>
                </a:solidFill>
              </a:rPr>
              <a:t>RAM Slicer (2-24 GB) applied to ensure clean analysis.</a:t>
            </a:r>
          </a:p>
        </p:txBody>
      </p:sp>
    </p:spTree>
    <p:extLst>
      <p:ext uri="{BB962C8B-B14F-4D97-AF65-F5344CB8AC3E}">
        <p14:creationId xmlns:p14="http://schemas.microsoft.com/office/powerpoint/2010/main" val="193823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3FF3C2-0509-F4CE-E15D-A5C035C7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898137"/>
            <a:ext cx="4974771" cy="8739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RAM (GB) vs Price (USA)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2B656A-38A9-3AD6-2E1A-FB7B8033B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270" y="1958550"/>
            <a:ext cx="4974771" cy="4261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Higher RAM models generally cost more.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8GB to 12GB phones show wide price spread.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12GB+ models typically $1000+.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Outliers suggest brand, camera, design also impact price.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57150"/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BATTERY vs WEIGHT INSIGHTS </a:t>
            </a:r>
          </a:p>
          <a:p>
            <a:pPr marL="342900" indent="-285750"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Higher battery capacity usually increases weight. </a:t>
            </a:r>
          </a:p>
          <a:p>
            <a:pPr marL="342900" indent="-285750"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Most phones (3000–6000mAh) remain lightweight. </a:t>
            </a:r>
          </a:p>
          <a:p>
            <a:pPr marL="342900" indent="-285750"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Extreme heavy devices are rare outliers (gaming/rugged phones).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069D2B-267D-E910-7549-E5B39562A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05" y="3426175"/>
            <a:ext cx="3352021" cy="2430216"/>
          </a:xfrm>
          <a:prstGeom prst="rect">
            <a:avLst/>
          </a:prstGeom>
        </p:spPr>
      </p:pic>
      <p:grpSp>
        <p:nvGrpSpPr>
          <p:cNvPr id="24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327C49-6793-E7C1-E311-73ED94961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6105" y="637596"/>
            <a:ext cx="3352021" cy="24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7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02E0D6-9064-C54E-7A37-D38CA27B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PAGE 4 – COUNTRY PRICE COMPARISON INSIGHTS</a:t>
            </a:r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00F1B2-8FB7-1A52-F605-15B9EAA5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5" y="1723250"/>
            <a:ext cx="5634398" cy="3166110"/>
          </a:xfrm>
          <a:prstGeom prst="rect">
            <a:avLst/>
          </a:prstGeom>
        </p:spPr>
      </p:pic>
      <p:grpSp>
        <p:nvGrpSpPr>
          <p:cNvPr id="24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3B330-0A3E-6DBA-30D7-F848074F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 prices are </a:t>
            </a:r>
            <a:r>
              <a:rPr lang="en-US" b="1" dirty="0">
                <a:solidFill>
                  <a:schemeClr val="bg1"/>
                </a:solidFill>
              </a:rPr>
              <a:t>consistently higher</a:t>
            </a:r>
            <a:r>
              <a:rPr lang="en-US" dirty="0">
                <a:solidFill>
                  <a:schemeClr val="bg1"/>
                </a:solidFill>
              </a:rPr>
              <a:t> than India, Dubai, China for the same models.</a:t>
            </a:r>
          </a:p>
          <a:p>
            <a:r>
              <a:rPr lang="en-US" dirty="0">
                <a:solidFill>
                  <a:schemeClr val="bg1"/>
                </a:solidFill>
              </a:rPr>
              <a:t>Bar Chart showing model price differences across countries.</a:t>
            </a:r>
          </a:p>
          <a:p>
            <a:r>
              <a:rPr lang="en-US" dirty="0">
                <a:solidFill>
                  <a:schemeClr val="bg1"/>
                </a:solidFill>
              </a:rPr>
              <a:t>iPhones (iPhone 14 Plus, iPhone 16 Pro) and Galaxy Fold dominate high-end segment.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51C3A-BDA3-3E06-0E79-B04D862E0A2D}"/>
              </a:ext>
            </a:extLst>
          </p:cNvPr>
          <p:cNvSpPr txBox="1"/>
          <p:nvPr/>
        </p:nvSpPr>
        <p:spPr>
          <a:xfrm>
            <a:off x="496583" y="6212362"/>
            <a:ext cx="1148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“Price variations reflect local currencies. Pakistan prices appear higher due to recording in PKR without conversion.”</a:t>
            </a:r>
          </a:p>
        </p:txBody>
      </p:sp>
    </p:spTree>
    <p:extLst>
      <p:ext uri="{BB962C8B-B14F-4D97-AF65-F5344CB8AC3E}">
        <p14:creationId xmlns:p14="http://schemas.microsoft.com/office/powerpoint/2010/main" val="189652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6CFD1E-98C4-F713-3108-451A5615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898137"/>
            <a:ext cx="4974771" cy="8739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Average Prices by Country Over Years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E8A3B0-B4A5-49D3-1AD4-BD04497AC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270" y="1958550"/>
            <a:ext cx="4974771" cy="4261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USA leads in average mobile pricing.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India, China, Pakistan have lower prices.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Dubai shows extreme rise — data anomaly noted.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Overall price growth trend from 2014 to 2025.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/>
          </a:p>
          <a:p>
            <a:pPr marL="57150"/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Mobile Price Comparison (Country-wise) </a:t>
            </a:r>
          </a:p>
          <a:p>
            <a:pPr marL="342900" indent="-285750"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Pakistan and USA have highest mobile prices. </a:t>
            </a:r>
          </a:p>
          <a:p>
            <a:pPr marL="342900" indent="-285750"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Dubai and China offer lower pricing for the same 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models. </a:t>
            </a:r>
          </a:p>
          <a:p>
            <a:pPr marL="342900" indent="-285750"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iPhones and Foldables show largest price gaps. </a:t>
            </a:r>
          </a:p>
          <a:p>
            <a:pPr marL="342900" indent="-285750"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Reflects taxes, market positioning, import costs.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DC5A39-1372-F4B3-5C4C-2654185C8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346" y="635607"/>
            <a:ext cx="3317700" cy="2430216"/>
          </a:xfrm>
          <a:prstGeom prst="rect">
            <a:avLst/>
          </a:prstGeom>
        </p:spPr>
      </p:pic>
      <p:grpSp>
        <p:nvGrpSpPr>
          <p:cNvPr id="25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CCD5459-05D8-B1AC-A3FD-9878A8B25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65" y="3397272"/>
            <a:ext cx="3329063" cy="24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5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C377022-3713-D09F-5EA4-6E60984A1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17" y="257158"/>
            <a:ext cx="5030597" cy="290517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01CEE4C-86B6-8DB5-3C47-7D459CC6A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53" y="3628039"/>
            <a:ext cx="5030597" cy="290517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F91193B-E43F-B76D-9200-C5B8E82B0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88" y="3631096"/>
            <a:ext cx="4780190" cy="27605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2E84C47-7186-E0DF-A046-273AE1877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2" y="260215"/>
            <a:ext cx="4780190" cy="2760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5DAEBB-196D-251F-0B13-ABF9E1B0F3E3}"/>
              </a:ext>
            </a:extLst>
          </p:cNvPr>
          <p:cNvSpPr txBox="1"/>
          <p:nvPr/>
        </p:nvSpPr>
        <p:spPr>
          <a:xfrm>
            <a:off x="1361440" y="2225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7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obile device with apps">
            <a:extLst>
              <a:ext uri="{FF2B5EF4-FFF2-40B4-BE49-F238E27FC236}">
                <a16:creationId xmlns:a16="http://schemas.microsoft.com/office/drawing/2014/main" id="{A931A883-01CE-DA11-0B9D-BED533CF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47" t="9092" r="7505" b="-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59D309-8A47-1D16-AF14-38BCC5DC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OVERALL 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74E18-35C8-DAC7-21AE-CAADACB65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39" y="2718054"/>
            <a:ext cx="3981347" cy="363346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In this project, I visualized mobile data across companies, specifications, and countries using Power BI.</a:t>
            </a:r>
            <a:br>
              <a:rPr lang="en-US" sz="1600" dirty="0"/>
            </a:br>
            <a:r>
              <a:rPr lang="en-US" sz="1600" dirty="0">
                <a:solidFill>
                  <a:schemeClr val="bg1"/>
                </a:solidFill>
              </a:rPr>
              <a:t>Sony and Apple lead in premium pricing, while Xiaomi and Realme focus on budget segments.</a:t>
            </a:r>
            <a:br>
              <a:rPr lang="en-US" sz="1600" dirty="0"/>
            </a:br>
            <a:r>
              <a:rPr lang="en-US" sz="1600" dirty="0">
                <a:solidFill>
                  <a:schemeClr val="bg1"/>
                </a:solidFill>
              </a:rPr>
              <a:t>Higher RAM and battery capacity generally correlate with higher prices and weight.</a:t>
            </a:r>
            <a:br>
              <a:rPr lang="en-US" sz="1600" dirty="0"/>
            </a:br>
            <a:r>
              <a:rPr lang="en-US" sz="1600" dirty="0">
                <a:solidFill>
                  <a:schemeClr val="bg1"/>
                </a:solidFill>
              </a:rPr>
              <a:t>Mobile prices are highest in USA and Pakistan, but lower in Dubai and China.</a:t>
            </a:r>
            <a:br>
              <a:rPr lang="en-US" sz="1600" dirty="0"/>
            </a:br>
            <a:r>
              <a:rPr lang="en-US" sz="1600" dirty="0">
                <a:solidFill>
                  <a:schemeClr val="bg1"/>
                </a:solidFill>
              </a:rPr>
              <a:t>Overall, this dashboard shows how data visualization reveals market trends, pricing strategies, and product positioning.</a:t>
            </a:r>
          </a:p>
        </p:txBody>
      </p:sp>
    </p:spTree>
    <p:extLst>
      <p:ext uri="{BB962C8B-B14F-4D97-AF65-F5344CB8AC3E}">
        <p14:creationId xmlns:p14="http://schemas.microsoft.com/office/powerpoint/2010/main" val="413667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">
            <a:extLst>
              <a:ext uri="{FF2B5EF4-FFF2-40B4-BE49-F238E27FC236}">
                <a16:creationId xmlns:a16="http://schemas.microsoft.com/office/drawing/2014/main" id="{14AC600B-6CF3-D97F-74C9-CFA322ED34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8" t="8782" r="25965" b="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45BB5-5E7F-9465-B7E2-E5699C90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DATASET OVERVIEW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57D5E9A-DDBA-CB70-69B7-7A0089BF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Dataset Source:</a:t>
            </a:r>
            <a:r>
              <a:rPr lang="en-US" sz="1600" dirty="0">
                <a:solidFill>
                  <a:schemeClr val="bg1"/>
                </a:solidFill>
              </a:rPr>
              <a:t> Kaggle Mobile Dataset</a:t>
            </a:r>
            <a:r>
              <a:rPr lang="en-US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(https://www.kaggle.com/datasets/abdulmalik1518/mobiles-dataset-2025/data)</a:t>
            </a:r>
            <a:endParaRPr lang="en-US" sz="16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Total Records: </a:t>
            </a:r>
            <a:r>
              <a:rPr lang="en-US" sz="1600" dirty="0">
                <a:solidFill>
                  <a:schemeClr val="bg1"/>
                </a:solidFill>
              </a:rPr>
              <a:t>930 Mobile Models</a:t>
            </a:r>
            <a:endParaRPr lang="en-US" sz="16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Total Brands: </a:t>
            </a:r>
            <a:r>
              <a:rPr lang="en-US" sz="1600" dirty="0">
                <a:solidFill>
                  <a:schemeClr val="bg1"/>
                </a:solidFill>
              </a:rPr>
              <a:t>18 Companies</a:t>
            </a:r>
            <a:endParaRPr lang="en-US" sz="16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Fields:</a:t>
            </a:r>
            <a:r>
              <a:rPr lang="en-US" sz="1600" dirty="0">
                <a:solidFill>
                  <a:schemeClr val="bg1"/>
                </a:solidFill>
              </a:rPr>
              <a:t> Company, Model, RAM, Battery, Weight, Camera Specs, Prices (USA, India, Dubai, China), Launch Year</a:t>
            </a:r>
            <a:endParaRPr lang="en-US" sz="16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Goal:</a:t>
            </a:r>
            <a:r>
              <a:rPr lang="en-US" sz="1600" dirty="0">
                <a:solidFill>
                  <a:schemeClr val="bg1"/>
                </a:solidFill>
              </a:rPr>
              <a:t> Analyze model launches, compare technical specs, and pricing across countries.</a:t>
            </a:r>
            <a:endParaRPr lang="en-US" sz="16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84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F0ED6-D214-6959-280D-C019FCA3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 OF ACTION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05E705-4499-E362-13E8-754375992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203358"/>
              </p:ext>
            </p:extLst>
          </p:nvPr>
        </p:nvGraphicFramePr>
        <p:xfrm>
          <a:off x="1700022" y="1930535"/>
          <a:ext cx="4172846" cy="28385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6848">
                  <a:extLst>
                    <a:ext uri="{9D8B030D-6E8A-4147-A177-3AD203B41FA5}">
                      <a16:colId xmlns:a16="http://schemas.microsoft.com/office/drawing/2014/main" val="2320452585"/>
                    </a:ext>
                  </a:extLst>
                </a:gridCol>
                <a:gridCol w="2775998">
                  <a:extLst>
                    <a:ext uri="{9D8B030D-6E8A-4147-A177-3AD203B41FA5}">
                      <a16:colId xmlns:a16="http://schemas.microsoft.com/office/drawing/2014/main" val="1144249371"/>
                    </a:ext>
                  </a:extLst>
                </a:gridCol>
              </a:tblGrid>
              <a:tr h="542854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STEPS</a:t>
                      </a:r>
                    </a:p>
                  </a:txBody>
                  <a:tcPr marL="62159" marR="62159" marT="31079" marB="310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TASK</a:t>
                      </a:r>
                    </a:p>
                  </a:txBody>
                  <a:tcPr marL="62159" marR="62159" marT="31079" marB="31079"/>
                </a:tc>
                <a:extLst>
                  <a:ext uri="{0D108BD9-81ED-4DB2-BD59-A6C34878D82A}">
                    <a16:rowId xmlns:a16="http://schemas.microsoft.com/office/drawing/2014/main" val="1324117931"/>
                  </a:ext>
                </a:extLst>
              </a:tr>
              <a:tr h="584294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1</a:t>
                      </a:r>
                    </a:p>
                  </a:txBody>
                  <a:tcPr marL="62159" marR="62159" marT="31079" marB="31079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Data Cleaning (fix units, wrong prices, RAM errors)</a:t>
                      </a:r>
                    </a:p>
                  </a:txBody>
                  <a:tcPr marL="62159" marR="62159" marT="31079" marB="31079"/>
                </a:tc>
                <a:extLst>
                  <a:ext uri="{0D108BD9-81ED-4DB2-BD59-A6C34878D82A}">
                    <a16:rowId xmlns:a16="http://schemas.microsoft.com/office/drawing/2014/main" val="3181426070"/>
                  </a:ext>
                </a:extLst>
              </a:tr>
              <a:tr h="584294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2</a:t>
                      </a:r>
                    </a:p>
                  </a:txBody>
                  <a:tcPr marL="62159" marR="62159" marT="31079" marB="31079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Exploratory Data Analysis (EDA)</a:t>
                      </a:r>
                    </a:p>
                  </a:txBody>
                  <a:tcPr marL="62159" marR="62159" marT="31079" marB="31079" anchor="ctr"/>
                </a:tc>
                <a:extLst>
                  <a:ext uri="{0D108BD9-81ED-4DB2-BD59-A6C34878D82A}">
                    <a16:rowId xmlns:a16="http://schemas.microsoft.com/office/drawing/2014/main" val="1228142584"/>
                  </a:ext>
                </a:extLst>
              </a:tr>
              <a:tr h="584294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3</a:t>
                      </a:r>
                    </a:p>
                  </a:txBody>
                  <a:tcPr marL="62159" marR="62159" marT="31079" marB="31079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Build Interactive Dashboard in Power BI</a:t>
                      </a:r>
                    </a:p>
                  </a:txBody>
                  <a:tcPr marL="62159" marR="62159" marT="31079" marB="31079" anchor="ctr"/>
                </a:tc>
                <a:extLst>
                  <a:ext uri="{0D108BD9-81ED-4DB2-BD59-A6C34878D82A}">
                    <a16:rowId xmlns:a16="http://schemas.microsoft.com/office/drawing/2014/main" val="3977636091"/>
                  </a:ext>
                </a:extLst>
              </a:tr>
              <a:tr h="542854">
                <a:tc>
                  <a:txBody>
                    <a:bodyPr/>
                    <a:lstStyle/>
                    <a:p>
                      <a:pPr algn="ctr"/>
                      <a:r>
                        <a:rPr lang="en-US" sz="3000"/>
                        <a:t>4</a:t>
                      </a:r>
                    </a:p>
                  </a:txBody>
                  <a:tcPr marL="62159" marR="62159" marT="31079" marB="31079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Extract Business Insights</a:t>
                      </a:r>
                    </a:p>
                  </a:txBody>
                  <a:tcPr marL="62159" marR="62159" marT="31079" marB="31079"/>
                </a:tc>
                <a:extLst>
                  <a:ext uri="{0D108BD9-81ED-4DB2-BD59-A6C34878D82A}">
                    <a16:rowId xmlns:a16="http://schemas.microsoft.com/office/drawing/2014/main" val="77843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69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66EE15-3CFE-D8CC-63A3-96CA9CA8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CLEANING(EDA)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28F0-DAFD-D873-58BB-D61F420F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Removed units (like GB, mAh, inches) to convert to numbers.</a:t>
            </a:r>
          </a:p>
          <a:p>
            <a:r>
              <a:rPr lang="en-US" sz="2200">
                <a:solidFill>
                  <a:schemeClr val="bg1"/>
                </a:solidFill>
              </a:rPr>
              <a:t>Fixed wrong price entries for Xiaomi and Huawei phones.</a:t>
            </a:r>
          </a:p>
          <a:p>
            <a:r>
              <a:rPr lang="en-US" sz="2200">
                <a:solidFill>
                  <a:schemeClr val="bg1"/>
                </a:solidFill>
              </a:rPr>
              <a:t>Filtered RAM range (2GB to 24GB) to remove unrealistic entries (like 812GB).</a:t>
            </a:r>
          </a:p>
          <a:p>
            <a:pPr>
              <a:buNone/>
            </a:pPr>
            <a:r>
              <a:rPr lang="en-US" sz="2200">
                <a:solidFill>
                  <a:schemeClr val="bg1"/>
                </a:solidFill>
              </a:rPr>
              <a:t>Final Cleaned Columns: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Company Name, Model Name, RAM (GB), Battery (mAh), Mobile Weight (g), Screen Size (inches), Prices (USA, India, China, Dubai), Launch Year.</a:t>
            </a:r>
          </a:p>
          <a:p>
            <a:endParaRPr 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2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F5CBF-1C68-87C7-38B7-BBF938F5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DASHBOARD PAGES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C2D300-3782-CF57-B448-ED9DE3D92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612238"/>
              </p:ext>
            </p:extLst>
          </p:nvPr>
        </p:nvGraphicFramePr>
        <p:xfrm>
          <a:off x="1723378" y="1509721"/>
          <a:ext cx="4126133" cy="36802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52755">
                  <a:extLst>
                    <a:ext uri="{9D8B030D-6E8A-4147-A177-3AD203B41FA5}">
                      <a16:colId xmlns:a16="http://schemas.microsoft.com/office/drawing/2014/main" val="2468534750"/>
                    </a:ext>
                  </a:extLst>
                </a:gridCol>
                <a:gridCol w="2673378">
                  <a:extLst>
                    <a:ext uri="{9D8B030D-6E8A-4147-A177-3AD203B41FA5}">
                      <a16:colId xmlns:a16="http://schemas.microsoft.com/office/drawing/2014/main" val="676103721"/>
                    </a:ext>
                  </a:extLst>
                </a:gridCol>
              </a:tblGrid>
              <a:tr h="591544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PAGE</a:t>
                      </a:r>
                    </a:p>
                  </a:txBody>
                  <a:tcPr marL="67734" marR="67734" marT="33867" marB="338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FOCUS</a:t>
                      </a:r>
                    </a:p>
                  </a:txBody>
                  <a:tcPr marL="67734" marR="67734" marT="33867" marB="33867"/>
                </a:tc>
                <a:extLst>
                  <a:ext uri="{0D108BD9-81ED-4DB2-BD59-A6C34878D82A}">
                    <a16:rowId xmlns:a16="http://schemas.microsoft.com/office/drawing/2014/main" val="541800241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1</a:t>
                      </a:r>
                    </a:p>
                  </a:txBody>
                  <a:tcPr marL="67734" marR="67734" marT="33867" marB="3386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Overview (Counts, Pie Chart, KPIs)</a:t>
                      </a:r>
                    </a:p>
                  </a:txBody>
                  <a:tcPr marL="67734" marR="67734" marT="33867" marB="33867"/>
                </a:tc>
                <a:extLst>
                  <a:ext uri="{0D108BD9-81ED-4DB2-BD59-A6C34878D82A}">
                    <a16:rowId xmlns:a16="http://schemas.microsoft.com/office/drawing/2014/main" val="3005294345"/>
                  </a:ext>
                </a:extLst>
              </a:tr>
              <a:tr h="907637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2</a:t>
                      </a:r>
                    </a:p>
                  </a:txBody>
                  <a:tcPr marL="67734" marR="67734" marT="33867" marB="3386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Price Analysis (Trends, Company Comparison, Model-wise)</a:t>
                      </a:r>
                    </a:p>
                  </a:txBody>
                  <a:tcPr marL="67734" marR="67734" marT="33867" marB="33867"/>
                </a:tc>
                <a:extLst>
                  <a:ext uri="{0D108BD9-81ED-4DB2-BD59-A6C34878D82A}">
                    <a16:rowId xmlns:a16="http://schemas.microsoft.com/office/drawing/2014/main" val="151813471"/>
                  </a:ext>
                </a:extLst>
              </a:tr>
              <a:tr h="907637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3</a:t>
                      </a:r>
                    </a:p>
                  </a:txBody>
                  <a:tcPr marL="67734" marR="67734" marT="33867" marB="3386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Technical Specifications (RAM, Battery, Weight Analysis)</a:t>
                      </a:r>
                    </a:p>
                  </a:txBody>
                  <a:tcPr marL="67734" marR="67734" marT="33867" marB="33867"/>
                </a:tc>
                <a:extLst>
                  <a:ext uri="{0D108BD9-81ED-4DB2-BD59-A6C34878D82A}">
                    <a16:rowId xmlns:a16="http://schemas.microsoft.com/office/drawing/2014/main" val="1906640408"/>
                  </a:ext>
                </a:extLst>
              </a:tr>
              <a:tr h="636700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4</a:t>
                      </a:r>
                    </a:p>
                  </a:txBody>
                  <a:tcPr marL="67734" marR="67734" marT="33867" marB="338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Country-wise Price Comparison</a:t>
                      </a:r>
                    </a:p>
                  </a:txBody>
                  <a:tcPr marL="67734" marR="67734" marT="33867" marB="33867"/>
                </a:tc>
                <a:extLst>
                  <a:ext uri="{0D108BD9-81ED-4DB2-BD59-A6C34878D82A}">
                    <a16:rowId xmlns:a16="http://schemas.microsoft.com/office/drawing/2014/main" val="156921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66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Rectangle 38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AF5F3-32EF-E793-3B8F-234F91A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PAGE 1 – OVERVIEW INSIGHTS</a:t>
            </a:r>
          </a:p>
        </p:txBody>
      </p:sp>
      <p:grpSp>
        <p:nvGrpSpPr>
          <p:cNvPr id="390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2" name="Oval 391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37188-3291-9FCF-4AA7-2DC8A3AD6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75" y="1783383"/>
            <a:ext cx="5311518" cy="3097507"/>
          </a:xfrm>
          <a:prstGeom prst="rect">
            <a:avLst/>
          </a:prstGeom>
        </p:spPr>
      </p:pic>
      <p:grpSp>
        <p:nvGrpSpPr>
          <p:cNvPr id="21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3B5B-C8C5-86FD-CF6D-8926EA306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930 Models across 18 Brands.</a:t>
            </a:r>
          </a:p>
          <a:p>
            <a:r>
              <a:rPr lang="en-US" sz="2600">
                <a:solidFill>
                  <a:schemeClr val="bg1"/>
                </a:solidFill>
              </a:rPr>
              <a:t>Oppo has highest number of model launches (~14%), followed by Apple and Honor.</a:t>
            </a:r>
          </a:p>
          <a:p>
            <a:r>
              <a:rPr lang="en-US" sz="2600">
                <a:solidFill>
                  <a:schemeClr val="bg1"/>
                </a:solidFill>
              </a:rPr>
              <a:t>Average USA price across all models: $476.</a:t>
            </a:r>
          </a:p>
          <a:p>
            <a:r>
              <a:rPr lang="en-US" sz="2600">
                <a:solidFill>
                  <a:schemeClr val="bg1"/>
                </a:solidFill>
              </a:rPr>
              <a:t>KPI Cards &amp; Pie Charts for quick summary.</a:t>
            </a:r>
          </a:p>
          <a:p>
            <a:r>
              <a:rPr lang="en-US" sz="2600" b="1">
                <a:solidFill>
                  <a:schemeClr val="bg1"/>
                </a:solidFill>
              </a:rPr>
              <a:t>Slicer</a:t>
            </a:r>
            <a:r>
              <a:rPr lang="en-US" sz="2600">
                <a:solidFill>
                  <a:schemeClr val="bg1"/>
                </a:solidFill>
              </a:rPr>
              <a:t> to filter by company dynamically.</a:t>
            </a:r>
          </a:p>
        </p:txBody>
      </p:sp>
    </p:spTree>
    <p:extLst>
      <p:ext uri="{BB962C8B-B14F-4D97-AF65-F5344CB8AC3E}">
        <p14:creationId xmlns:p14="http://schemas.microsoft.com/office/powerpoint/2010/main" val="95919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C6B860-2FC4-419E-3A9F-61654D9F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5 Most Expensive Mobile Devices (USA)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E501D7-7880-EC2E-0CF2-DE1750C23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1854" y="2125737"/>
            <a:ext cx="4834021" cy="4044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Samsung’s Galaxy Z Fold6 (1TB, 512GB) leads the premium segment.</a:t>
            </a:r>
            <a:endParaRPr lang="en-US" sz="18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Apple's iPad Pro 13-inch (1TB) ranks among top luxury devices.</a:t>
            </a:r>
            <a:endParaRPr lang="en-US" sz="18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Sony Xperia 1 IV and Pad 3 Pro target high-end professional users.</a:t>
            </a:r>
            <a:endParaRPr lang="en-US" sz="18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Foldable screens, large storage (256GB–1TB), and flagship features drive prices.</a:t>
            </a:r>
            <a:endParaRPr lang="en-US" sz="18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D61E5D-9EDB-7BE9-C5FF-B3A38EA35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4002" y="1496675"/>
            <a:ext cx="5444624" cy="4305888"/>
          </a:xfrm>
          <a:prstGeom prst="rect">
            <a:avLst/>
          </a:prstGeom>
        </p:spPr>
      </p:pic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01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6142D4-75C9-2B82-DB96-A027BEB9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PAGE 2 – PRICE ANALYSIS INSIGHTS</a:t>
            </a:r>
          </a:p>
        </p:txBody>
      </p:sp>
      <p:grpSp>
        <p:nvGrpSpPr>
          <p:cNvPr id="53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661B53-41C5-EA5F-2305-773454119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6" y="1744637"/>
            <a:ext cx="5582737" cy="3174998"/>
          </a:xfrm>
          <a:prstGeom prst="rect">
            <a:avLst/>
          </a:prstGeom>
        </p:spPr>
      </p:pic>
      <p:grpSp>
        <p:nvGrpSpPr>
          <p:cNvPr id="24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5DEB8-EEA0-0B8F-E135-FD5FCE4F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Sony and Apple have the highest </a:t>
            </a:r>
            <a:r>
              <a:rPr lang="en-US" b="1">
                <a:solidFill>
                  <a:schemeClr val="bg1"/>
                </a:solidFill>
              </a:rPr>
              <a:t>average prices</a:t>
            </a:r>
            <a:r>
              <a:rPr lang="en-US">
                <a:solidFill>
                  <a:schemeClr val="bg1"/>
                </a:solidFill>
              </a:rPr>
              <a:t> in USA.</a:t>
            </a:r>
          </a:p>
          <a:p>
            <a:r>
              <a:rPr lang="en-US">
                <a:solidFill>
                  <a:schemeClr val="bg1"/>
                </a:solidFill>
              </a:rPr>
              <a:t>Price trends show steady growth year-on-year between 2014-2025.</a:t>
            </a:r>
          </a:p>
          <a:p>
            <a:r>
              <a:rPr lang="en-US">
                <a:solidFill>
                  <a:schemeClr val="bg1"/>
                </a:solidFill>
              </a:rPr>
              <a:t>Table: Model Name, Processor, and Prices across 3 countries.</a:t>
            </a:r>
          </a:p>
          <a:p>
            <a:r>
              <a:rPr lang="en-US" b="1">
                <a:solidFill>
                  <a:schemeClr val="bg1"/>
                </a:solidFill>
              </a:rPr>
              <a:t>Launched Year slicer</a:t>
            </a:r>
            <a:r>
              <a:rPr lang="en-US">
                <a:solidFill>
                  <a:schemeClr val="bg1"/>
                </a:solidFill>
              </a:rPr>
              <a:t> for dynamic year-wise analysis.</a:t>
            </a:r>
          </a:p>
        </p:txBody>
      </p:sp>
    </p:spTree>
    <p:extLst>
      <p:ext uri="{BB962C8B-B14F-4D97-AF65-F5344CB8AC3E}">
        <p14:creationId xmlns:p14="http://schemas.microsoft.com/office/powerpoint/2010/main" val="22761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FA913-E1A4-0A79-FC1F-BA485C82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898137"/>
            <a:ext cx="4974771" cy="8739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Average Price (USA) by Brand AND YEAR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A5BBFC-E164-72CE-26B8-DAE638C8A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270" y="1958550"/>
            <a:ext cx="4974771" cy="4261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BRAND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Sony and Apple lead in average price.</a:t>
            </a:r>
            <a:endParaRPr lang="en-US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Xiaomi, Google, Huawei positioned mid-high.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Samsung covers wide range: budget to premium.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Realme,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Infinix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Nokia dominate budget market.</a:t>
            </a:r>
          </a:p>
          <a:p>
            <a:pPr indent="-228600">
              <a:buChar char="•"/>
            </a:pP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LAUNCHED YEAR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Sharp rise from 2014 to 2017.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Stable around $450–$500 after 2020. 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Minor drop in 2025 (future models incomplete). </a:t>
            </a:r>
          </a:p>
          <a:p>
            <a:pPr marL="285750" indent="-285750"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Reflects smartphone industry maturing post-2020.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45521-E59A-1B64-3AF6-42391E1E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07" y="3601229"/>
            <a:ext cx="3306416" cy="2430216"/>
          </a:xfrm>
          <a:prstGeom prst="rect">
            <a:avLst/>
          </a:prstGeom>
        </p:spPr>
      </p:pic>
      <p:grpSp>
        <p:nvGrpSpPr>
          <p:cNvPr id="24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E7BBA6-3529-5661-A159-3BFF3B12E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1269" y="740569"/>
            <a:ext cx="3340503" cy="24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5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878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MOBILE DATA VISUALIZATION USING PowerBI</vt:lpstr>
      <vt:lpstr>DATASET OVERVIEW</vt:lpstr>
      <vt:lpstr>PLAN OF ACTION</vt:lpstr>
      <vt:lpstr>DATA CLEANING(EDA)</vt:lpstr>
      <vt:lpstr>DASHBOARD PAGES</vt:lpstr>
      <vt:lpstr>PAGE 1 – OVERVIEW INSIGHTS</vt:lpstr>
      <vt:lpstr>Top 5 Most Expensive Mobile Devices (USA)</vt:lpstr>
      <vt:lpstr>PAGE 2 – PRICE ANALYSIS INSIGHTS</vt:lpstr>
      <vt:lpstr>Average Price (USA) by Brand AND YEAR</vt:lpstr>
      <vt:lpstr>PAGE 3 – TECHNICAL SPECS INSIGHTS</vt:lpstr>
      <vt:lpstr>RAM (GB) vs Price (USA)</vt:lpstr>
      <vt:lpstr>PAGE 4 – COUNTRY PRICE COMPARISON INSIGHTS</vt:lpstr>
      <vt:lpstr>Average Prices by Country Over Years</vt:lpstr>
      <vt:lpstr>PowerPoint Presentation</vt:lpstr>
      <vt:lpstr>OVERALL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Naresh M</dc:creator>
  <cp:lastModifiedBy>Naresh M</cp:lastModifiedBy>
  <cp:revision>110</cp:revision>
  <dcterms:created xsi:type="dcterms:W3CDTF">2025-04-28T15:45:19Z</dcterms:created>
  <dcterms:modified xsi:type="dcterms:W3CDTF">2025-04-28T22:16:18Z</dcterms:modified>
</cp:coreProperties>
</file>