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9" r:id="rId6"/>
    <p:sldId id="292" r:id="rId7"/>
    <p:sldId id="293" r:id="rId8"/>
    <p:sldId id="290" r:id="rId9"/>
    <p:sldId id="294" r:id="rId10"/>
    <p:sldId id="295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534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BAB7C-74BF-52DA-E4B0-D2E5B7134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D8437-422D-563F-7C5A-B54AFD4F7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F18B5-0FA7-1651-590C-78CFAFB59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13D98-2E01-EBDE-209E-E8BE34804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9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B5960-F8A8-9779-6D31-D793E7EA3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E2048-18F4-6B3B-9E5F-209530BF3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2CC54C-AF91-04C4-C8BF-E567E7D29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E6F68-C6AC-2E54-7A71-94A1512B9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7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8EE7-8A06-451E-F811-C0133590C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BC214-99A7-EE1D-0E8A-FE72974BA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314B9E-ECDC-902D-9ADC-7060F320B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F591C-F2E5-1C48-A16D-2C4CD379E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1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1563B-BD24-D507-3781-955A3CFF8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AB89A-6F50-D992-05C9-214FB9674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7F309-A527-D930-6458-A553B1736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B6DDA-6261-8725-83AE-840C3F441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6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C4808-0C3F-141C-B8B3-3D13F6372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C728B-BEC5-98AF-2E56-A7663B936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C9EF2-1107-2690-7B40-2103BBCCE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DD3D9-0532-4D8B-CB11-00532613C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96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E4FF9-964C-CA6F-7457-D74CBA2E6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C02E1-435A-48DA-1B64-36ED32A58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8D37AD-A92E-8623-F867-E69248BA0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3CB68-6BA7-FE92-06F0-431A7F694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03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A81DD-9005-4AA4-7D0A-002502537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B37BB-B45B-2B69-DEF8-FB9321C2B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061711-408B-548A-D826-1E32EB7EB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D02FB-9A2A-AD9F-F6C2-E3A3F25F1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2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.gov/source/zhu/ZHU_Training_Page/tropical_stuff/hurricane_anatomy/hurricane_anatom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5999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Weather Simulation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Lockheed Martin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FB111B-89F9-B62C-CB09-3C6D6CB950E8}"/>
              </a:ext>
            </a:extLst>
          </p:cNvPr>
          <p:cNvSpPr/>
          <p:nvPr/>
        </p:nvSpPr>
        <p:spPr>
          <a:xfrm>
            <a:off x="10303043" y="5286250"/>
            <a:ext cx="1415716" cy="107721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Garett Wilson </a:t>
            </a:r>
          </a:p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Dania Alvarez </a:t>
            </a:r>
          </a:p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Fackety Occil</a:t>
            </a:r>
          </a:p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Richard Morand</a:t>
            </a:r>
          </a:p>
          <a:p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Naresh Kumar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05493-C581-1F46-D5DE-4B8FCE79C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DA16DD6-A3A6-3C75-6415-CC02DEE1BA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D0EB4C-3523-05B6-ED5B-5CA25F4F8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DD0E718-F21D-422C-FA08-69A33C16917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Plan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902521-49BC-276B-F68A-F2D89C20D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33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D798B-DCF8-5B62-CEFB-F1344314F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CD3FD737-D2FD-5043-2491-AFCC88125B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E846AB-2F43-9F1D-F2E9-0A394779E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16A3558-BD4E-1788-CF1D-B33EA7CA6AB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6F47BD-2BD5-C5BC-030B-E21645B4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A3B3C7-9A6A-7F4C-A31C-D99AB0DE2272}"/>
              </a:ext>
            </a:extLst>
          </p:cNvPr>
          <p:cNvSpPr/>
          <p:nvPr/>
        </p:nvSpPr>
        <p:spPr>
          <a:xfrm>
            <a:off x="572363" y="1195162"/>
            <a:ext cx="5417835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FUNCTIONAL </a:t>
            </a:r>
            <a:endParaRPr lang="en-US" b="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8C8A44-290A-0FEC-50A6-120666E77001}"/>
              </a:ext>
            </a:extLst>
          </p:cNvPr>
          <p:cNvSpPr/>
          <p:nvPr/>
        </p:nvSpPr>
        <p:spPr>
          <a:xfrm>
            <a:off x="6152149" y="1195162"/>
            <a:ext cx="5467488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NON-FUNCTIONAL </a:t>
            </a:r>
            <a:endParaRPr lang="en-US" b="1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96D7DE-5064-7194-F2F1-91BF558C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01405" y="3991432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BD4A8D-7504-5C6D-051B-3FE176798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1175" y="1952174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3BD9EDC-5370-B4EC-D0B6-35B6FABCFC1E}"/>
              </a:ext>
            </a:extLst>
          </p:cNvPr>
          <p:cNvSpPr/>
          <p:nvPr/>
        </p:nvSpPr>
        <p:spPr>
          <a:xfrm>
            <a:off x="605719" y="1898620"/>
            <a:ext cx="5387555" cy="15388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Return simulated extreme weather data.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Allow access to historical weather data.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Accept location, time interval, and type of weather conditions as input.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Temporal resolution of simulated data should be adjustable.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EBFF3A-F89E-8B3E-B8FC-6F03A7D17B93}"/>
              </a:ext>
            </a:extLst>
          </p:cNvPr>
          <p:cNvSpPr/>
          <p:nvPr/>
        </p:nvSpPr>
        <p:spPr>
          <a:xfrm>
            <a:off x="605719" y="4333233"/>
            <a:ext cx="5384478" cy="19082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Historical data must come for trusted APIs (NOAA, FAA, AIS)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Focus on Florida region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Return data in standard attribute vs value format (JSON, XML)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should be timestamped and include weather parameters critical for air and sea navigation.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Deployed on a cloud service for scalability.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4CB982-3326-82F3-2A96-292EFC22B37D}"/>
              </a:ext>
            </a:extLst>
          </p:cNvPr>
          <p:cNvSpPr/>
          <p:nvPr/>
        </p:nvSpPr>
        <p:spPr>
          <a:xfrm>
            <a:off x="6149074" y="4333233"/>
            <a:ext cx="5467487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Must be deployed by the end of April 2025.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Cost must not exceed $2000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04DA86-305C-F709-ED31-236194BD4B40}"/>
              </a:ext>
            </a:extLst>
          </p:cNvPr>
          <p:cNvSpPr/>
          <p:nvPr/>
        </p:nvSpPr>
        <p:spPr>
          <a:xfrm>
            <a:off x="6149075" y="1900178"/>
            <a:ext cx="5437206" cy="16927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Generate up to 2 hours of weather data.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Return data within seconds of each simultaneous request.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returned should vary per request, based on given input.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Expected accuracy of 90% or more.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System must be scalable and secure.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D66931-0BEA-7083-AB07-3AAB19A99C1D}"/>
              </a:ext>
            </a:extLst>
          </p:cNvPr>
          <p:cNvSpPr/>
          <p:nvPr/>
        </p:nvSpPr>
        <p:spPr>
          <a:xfrm>
            <a:off x="572363" y="3609300"/>
            <a:ext cx="541783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 CONSTRAINTS </a:t>
            </a:r>
            <a:endParaRPr lang="en-US" b="1" dirty="0"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D1DE92-A5D3-526D-A385-FB4CD0D580BC}"/>
              </a:ext>
            </a:extLst>
          </p:cNvPr>
          <p:cNvSpPr/>
          <p:nvPr/>
        </p:nvSpPr>
        <p:spPr>
          <a:xfrm>
            <a:off x="6152149" y="3619597"/>
            <a:ext cx="5467488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 CONSTRAINTS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532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504E4-BCC9-22C5-B386-289D6450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CD7D798-D16E-A9E3-658A-8AC7319492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DBFEBA-42F1-1CB7-AED7-2C0D0CC09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2274883-3E6E-FB83-D42F-664D54FCD3B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25FF73-B667-7A3D-B5E6-FB50C3BD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01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AA08A-4DC8-B5F0-B88B-F256AF0AB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3B439BC1-9D66-A105-775B-5301596009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50AD93-7686-9692-81AA-746B85A5F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0C19D25-D361-039B-A73B-C33BD8E060C1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4B648E-DB7F-B031-1C87-BA860EE1E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B3C226-0152-F24E-6237-E4CA1DE641BC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ERA5 </a:t>
            </a:r>
            <a:endParaRPr lang="en-US" b="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D4B82D-FD23-9993-14C0-26E2F0C3DF66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ICOADS </a:t>
            </a:r>
            <a:endParaRPr lang="en-US" b="1" dirty="0">
              <a:latin typeface="+mj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B5527EA-A979-945E-C5E0-2423CEBD1A34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APPLICATION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3CD395-1E96-5CF1-4F42-CDF26E25AC0A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GENERAL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B4D01E-3745-C447-C34A-9D630F717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F90E41-BF80-6A0C-B7F4-DD5D5488F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7ED5D42-DB8E-74A5-30B4-C970EF3384F8}"/>
              </a:ext>
            </a:extLst>
          </p:cNvPr>
          <p:cNvSpPr/>
          <p:nvPr/>
        </p:nvSpPr>
        <p:spPr>
          <a:xfrm>
            <a:off x="1632408" y="2179355"/>
            <a:ext cx="4162870" cy="19082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1940 to present time span.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~31km (global grid) spatial resolution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Hourly temporal resolution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Global (land and sea) coverage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Temperature, wind speed, pressure, humidity, precipitation, and more parameters.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BFD5EA-8C34-8EA6-2159-D367193156D7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Focus on global atmospheric dynamics, weather prediction, climate modeling.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Applications in weather forecasting, climate research, global studies.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0CD315-097E-3C20-22C6-DD38BA13ED78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Focus on ocean-atmosphere interactions, maritime weather, sea surface conditions.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Applications in marine climate, oceanographic research, historical climate analysis.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E06C40-E304-22A7-CEA4-C8EFC746E146}"/>
              </a:ext>
            </a:extLst>
          </p:cNvPr>
          <p:cNvSpPr/>
          <p:nvPr/>
        </p:nvSpPr>
        <p:spPr>
          <a:xfrm>
            <a:off x="6716039" y="2170095"/>
            <a:ext cx="4162870" cy="19082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17</a:t>
            </a:r>
            <a:r>
              <a:rPr 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century to present.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Spatial resolution varies (lower resolution)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 varies (daily, monthly averages, hourly)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Oceanic coverage, some coastal and maritime data.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Sea surface temperature (SST), wind speed, pressure, marine precipitation</a:t>
            </a:r>
          </a:p>
        </p:txBody>
      </p:sp>
    </p:spTree>
    <p:extLst>
      <p:ext uri="{BB962C8B-B14F-4D97-AF65-F5344CB8AC3E}">
        <p14:creationId xmlns:p14="http://schemas.microsoft.com/office/powerpoint/2010/main" val="293975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5A5EC-70F4-5FFF-905A-06BFA5B81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9652E8F-BC05-DD27-324E-FC0C5F95BE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A02139-2EC9-6659-054D-26905B64D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70AB717-1C4E-B698-FCB1-E3FF7A7D91E4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Cellular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BED91B-FC1C-EC6F-CCA8-E2E585E93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DAC2332-1183-7E56-5C6D-FD3B0958E486}"/>
              </a:ext>
            </a:extLst>
          </p:cNvPr>
          <p:cNvSpPr/>
          <p:nvPr/>
        </p:nvSpPr>
        <p:spPr>
          <a:xfrm>
            <a:off x="262180" y="1152155"/>
            <a:ext cx="4268298" cy="217264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 cellular automaton is made up of a grid of cells, where each cell has a state.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Each state changes based on a set of predefined rules, and it depends on the current cell state and that of its neighbors.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Simulation advances in discrete time steps, all states being updated at once.</a:t>
            </a:r>
          </a:p>
        </p:txBody>
      </p:sp>
      <p:sp>
        <p:nvSpPr>
          <p:cNvPr id="5" name="Freeform 931" descr="Icon of line chart.">
            <a:extLst>
              <a:ext uri="{FF2B5EF4-FFF2-40B4-BE49-F238E27FC236}">
                <a16:creationId xmlns:a16="http://schemas.microsoft.com/office/drawing/2014/main" id="{49B03D26-9A68-9D23-8391-9D401381224A}"/>
              </a:ext>
            </a:extLst>
          </p:cNvPr>
          <p:cNvSpPr>
            <a:spLocks noEditPoints="1"/>
          </p:cNvSpPr>
          <p:nvPr/>
        </p:nvSpPr>
        <p:spPr bwMode="auto">
          <a:xfrm>
            <a:off x="2286792" y="739933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94B8F3-F6FF-F3E6-D448-987A68BD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512" y="1025683"/>
            <a:ext cx="6156667" cy="51737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E38895-1B85-B0EF-43C8-1886D035EE31}"/>
              </a:ext>
            </a:extLst>
          </p:cNvPr>
          <p:cNvSpPr/>
          <p:nvPr/>
        </p:nvSpPr>
        <p:spPr>
          <a:xfrm>
            <a:off x="228600" y="4161979"/>
            <a:ext cx="4268298" cy="26599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ENVIRONMENT: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grid represents a region over Florida.  15 cells by 15 cells.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Improvement: 3D grid to include altitude.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CELLS: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Each cell covers an area of about 19 miles x 19 miles.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STATES: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Temperature (sea/land surface), Pressure, Wind Speed, Wind Direction, Humidity, and Terrain type.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66C0D55-775A-122F-E7FB-454E0F8AF721}"/>
              </a:ext>
            </a:extLst>
          </p:cNvPr>
          <p:cNvSpPr/>
          <p:nvPr/>
        </p:nvSpPr>
        <p:spPr>
          <a:xfrm>
            <a:off x="228600" y="3441782"/>
            <a:ext cx="4268298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WEATHER SIMULATION </a:t>
            </a:r>
            <a:endParaRPr lang="en-US" b="1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97DD55-C3D5-E13D-36A7-D0ED7CCFFFFF}"/>
              </a:ext>
            </a:extLst>
          </p:cNvPr>
          <p:cNvSpPr/>
          <p:nvPr/>
        </p:nvSpPr>
        <p:spPr>
          <a:xfrm>
            <a:off x="5595205" y="6270880"/>
            <a:ext cx="5398045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cs typeface="Segoe UI" panose="020B0502040204020203" pitchFamily="34" charset="0"/>
              </a:rPr>
              <a:t>Cellular Automaton Grid (15x15) Initialized with random values</a:t>
            </a:r>
          </a:p>
        </p:txBody>
      </p:sp>
    </p:spTree>
    <p:extLst>
      <p:ext uri="{BB962C8B-B14F-4D97-AF65-F5344CB8AC3E}">
        <p14:creationId xmlns:p14="http://schemas.microsoft.com/office/powerpoint/2010/main" val="291517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79ED0-6A53-0C35-8DDB-1CD775FCB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C17C6FE-9AAF-05B9-1695-63824CD0CA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D62F3-B3A8-CC0A-5514-5E6B6A21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2034C18-E5BA-1307-D7A9-9322B9D4D53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Weather Simulation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D59C5A-5766-E84E-4DD9-75EEB456B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6AA754-A466-CC04-7894-A8295B861E8F}"/>
              </a:ext>
            </a:extLst>
          </p:cNvPr>
          <p:cNvSpPr/>
          <p:nvPr/>
        </p:nvSpPr>
        <p:spPr>
          <a:xfrm>
            <a:off x="536853" y="1243096"/>
            <a:ext cx="4587238" cy="31393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Hurricanes form over the ocean with temperatures above 27 degrees Celsius. [1]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Pressure ~950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hPa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or lower (eye) and higher outside storm area (~1010hPa)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If neighboring cells have high temperatures, the current cell can absorb heat and warm up.  Heating factor.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If most neighbors are cooler, it loses heat.  Cooling factor.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Oceans heat up and cool down slower compared to land.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Higher pressure in neighbors can increase temperature, lower pressure in neighbors can decrease temperature in current cell.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1D0D1D-01A3-4F80-A3C8-8D5663F690B3}"/>
              </a:ext>
            </a:extLst>
          </p:cNvPr>
          <p:cNvSpPr/>
          <p:nvPr/>
        </p:nvSpPr>
        <p:spPr>
          <a:xfrm>
            <a:off x="215660" y="6434804"/>
            <a:ext cx="4291416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400" dirty="0">
                <a:cs typeface="Segoe UI" panose="020B0502040204020203" pitchFamily="34" charset="0"/>
              </a:rPr>
              <a:t>[1]  Source: </a:t>
            </a:r>
            <a:r>
              <a:rPr lang="en-US" sz="1400" dirty="0">
                <a:cs typeface="Segoe UI" panose="020B0502040204020203" pitchFamily="34" charset="0"/>
                <a:hlinkClick r:id="rId3"/>
              </a:rPr>
              <a:t>WEATHER.GOV</a:t>
            </a:r>
            <a:endParaRPr lang="en-US" sz="1400" dirty="0"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477C1C-E0AC-7801-B984-C2A57D946B04}"/>
              </a:ext>
            </a:extLst>
          </p:cNvPr>
          <p:cNvSpPr/>
          <p:nvPr/>
        </p:nvSpPr>
        <p:spPr>
          <a:xfrm>
            <a:off x="6242188" y="6443406"/>
            <a:ext cx="5398045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1000" dirty="0">
                <a:cs typeface="Segoe UI" panose="020B0502040204020203" pitchFamily="34" charset="0"/>
              </a:rPr>
              <a:t>Cellular Automaton Grid Initialized with Hurricane Milton data from 10.10.2024 at 12AM (ERA5)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20033B-A607-94EA-2913-FD4AB7F9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317" y="992036"/>
            <a:ext cx="5398046" cy="53865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BE9A71-E9CD-ADAA-A4A7-9208CC4824DC}"/>
              </a:ext>
            </a:extLst>
          </p:cNvPr>
          <p:cNvSpPr/>
          <p:nvPr/>
        </p:nvSpPr>
        <p:spPr>
          <a:xfrm>
            <a:off x="536853" y="4630399"/>
            <a:ext cx="4587238" cy="13849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IMPORTANT CONSIDERATIONS: 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Neighboring region should cover a significant area, for simplicity this simulation will try up to a 3-cell radius as computational resources allow.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Focusing on simulating only temperature for now.</a:t>
            </a:r>
          </a:p>
        </p:txBody>
      </p:sp>
    </p:spTree>
    <p:extLst>
      <p:ext uri="{BB962C8B-B14F-4D97-AF65-F5344CB8AC3E}">
        <p14:creationId xmlns:p14="http://schemas.microsoft.com/office/powerpoint/2010/main" val="95414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E3096-FE33-B73A-B1B9-0E6C22F58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641915CB-4B1D-B299-C177-29C4C022C7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520097-9AD7-F1F4-B0BE-301D0FE75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20BCF8B-9D58-2868-B271-40B81FF7EAC2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BD72B8-A494-25AC-F48E-E1CEFC0C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DE1D9E2-EED7-33E8-D641-A30C4630D1B1}"/>
              </a:ext>
            </a:extLst>
          </p:cNvPr>
          <p:cNvSpPr/>
          <p:nvPr/>
        </p:nvSpPr>
        <p:spPr>
          <a:xfrm>
            <a:off x="3903739" y="2026444"/>
            <a:ext cx="4268298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Find other research related to weather simulation using Cellular Automata.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Start implementation of simulation using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NetLogo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or Python. 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Collect specific extreme weather data to train/start simulations and compare results.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BAB6DC-4D87-5550-1068-85561D717070}"/>
              </a:ext>
            </a:extLst>
          </p:cNvPr>
          <p:cNvSpPr/>
          <p:nvPr/>
        </p:nvSpPr>
        <p:spPr>
          <a:xfrm>
            <a:off x="3903739" y="3935507"/>
            <a:ext cx="4268298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KEY QUESTIONS: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algn="ctr">
              <a:lnSpc>
                <a:spcPts val="1900"/>
              </a:lnSpc>
              <a:buFontTx/>
              <a:buChar char="-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What is the role of pressure, wind, humidity, and terrain on temperature changes?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8504C887-AE80-A53B-6FA5-CEEFEF22457D}"/>
              </a:ext>
            </a:extLst>
          </p:cNvPr>
          <p:cNvSpPr>
            <a:spLocks noEditPoints="1"/>
          </p:cNvSpPr>
          <p:nvPr/>
        </p:nvSpPr>
        <p:spPr bwMode="auto">
          <a:xfrm>
            <a:off x="5928351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93EB905-A0DB-AF8E-A769-1CAE9FB0E07A}"/>
              </a:ext>
            </a:extLst>
          </p:cNvPr>
          <p:cNvGrpSpPr/>
          <p:nvPr/>
        </p:nvGrpSpPr>
        <p:grpSpPr>
          <a:xfrm>
            <a:off x="5918032" y="3521736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454CE6BC-20EE-C1F9-3B85-8C6742E61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6FEC25A-05C1-7363-2A76-C2ACA2D25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DD02BF54-8B44-2CCA-2D01-629AC969C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46682B06-97AF-5B3D-4729-0429B4E225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199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227</TotalTime>
  <Words>708</Words>
  <Application>Microsoft Office PowerPoint</Application>
  <PresentationFormat>Widescreen</PresentationFormat>
  <Paragraphs>100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Century Gothic</vt:lpstr>
      <vt:lpstr>Segoe UI</vt:lpstr>
      <vt:lpstr>Segoe UI Light</vt:lpstr>
      <vt:lpstr>Office Theme</vt:lpstr>
      <vt:lpstr>Weather Simulation Lockheed Martin</vt:lpstr>
      <vt:lpstr>Project analysis slide 2</vt:lpstr>
      <vt:lpstr>Project analysis slide 8</vt:lpstr>
      <vt:lpstr>Project analysis slide 10</vt:lpstr>
      <vt:lpstr>Project analysis slide 8</vt:lpstr>
      <vt:lpstr>Project analysis slide 10</vt:lpstr>
      <vt:lpstr>Project analysis slide 10</vt:lpstr>
      <vt:lpstr>Project analysis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Dania Alvarez</dc:creator>
  <cp:lastModifiedBy>Dania Alvarez</cp:lastModifiedBy>
  <cp:revision>50</cp:revision>
  <dcterms:created xsi:type="dcterms:W3CDTF">2025-02-11T17:18:01Z</dcterms:created>
  <dcterms:modified xsi:type="dcterms:W3CDTF">2025-03-04T20:43:00Z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