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13.xml" ContentType="application/vnd.openxmlformats-officedocument.presentationml.slide+xml"/>
  <Override PartName="/ppt/slides/slide114.xml" ContentType="application/vnd.openxmlformats-officedocument.presentationml.slide+xml"/>
  <Override PartName="/ppt/presentation.xml" ContentType="application/vnd.openxmlformats-officedocument.presentationml.presentation.main+xml"/>
  <Override PartName="/ppt/slides/slide112.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72.xml" ContentType="application/vnd.openxmlformats-officedocument.presentationml.slide+xml"/>
  <Override PartName="/ppt/slides/slide62.xml" ContentType="application/vnd.openxmlformats-officedocument.presentationml.slide+xml"/>
  <Override PartName="/ppt/slides/slide74.xml" ContentType="application/vnd.openxmlformats-officedocument.presentationml.slide+xml"/>
  <Override PartName="/ppt/slides/slide101.xml" ContentType="application/vnd.openxmlformats-officedocument.presentationml.slide+xml"/>
  <Override PartName="/ppt/slides/slide100.xml" ContentType="application/vnd.openxmlformats-officedocument.presentationml.slide+xml"/>
  <Override PartName="/ppt/slides/slide99.xml" ContentType="application/vnd.openxmlformats-officedocument.presentationml.slide+xml"/>
  <Override PartName="/ppt/slides/slide98.xml" ContentType="application/vnd.openxmlformats-officedocument.presentationml.slide+xml"/>
  <Override PartName="/ppt/slides/slide97.xml" ContentType="application/vnd.openxmlformats-officedocument.presentationml.slide+xml"/>
  <Override PartName="/ppt/slides/slide96.xml" ContentType="application/vnd.openxmlformats-officedocument.presentationml.slide+xml"/>
  <Override PartName="/ppt/slides/slide95.xml" ContentType="application/vnd.openxmlformats-officedocument.presentationml.slide+xml"/>
  <Override PartName="/ppt/slides/slide94.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11.xml" ContentType="application/vnd.openxmlformats-officedocument.presentationml.slide+xml"/>
  <Override PartName="/ppt/slides/slide110.xml" ContentType="application/vnd.openxmlformats-officedocument.presentationml.slide+xml"/>
  <Override PartName="/ppt/slides/slide109.xml" ContentType="application/vnd.openxmlformats-officedocument.presentationml.slide+xml"/>
  <Override PartName="/ppt/slides/slide108.xml" ContentType="application/vnd.openxmlformats-officedocument.presentationml.slide+xml"/>
  <Override PartName="/ppt/slides/slide107.xml" ContentType="application/vnd.openxmlformats-officedocument.presentationml.slide+xml"/>
  <Override PartName="/ppt/slides/slide106.xml" ContentType="application/vnd.openxmlformats-officedocument.presentationml.slide+xml"/>
  <Override PartName="/ppt/slides/slide105.xml" ContentType="application/vnd.openxmlformats-officedocument.presentationml.slide+xml"/>
  <Override PartName="/ppt/slides/slide93.xml" ContentType="application/vnd.openxmlformats-officedocument.presentationml.slide+xml"/>
  <Override PartName="/ppt/slides/slide73.xml" ContentType="application/vnd.openxmlformats-officedocument.presentationml.slide+xml"/>
  <Override PartName="/ppt/slides/slide91.xml" ContentType="application/vnd.openxmlformats-officedocument.presentationml.slide+xml"/>
  <Override PartName="/ppt/slides/slide81.xml" ContentType="application/vnd.openxmlformats-officedocument.presentationml.slide+xml"/>
  <Override PartName="/ppt/slides/slide80.xml" ContentType="application/vnd.openxmlformats-officedocument.presentationml.slide+xml"/>
  <Override PartName="/ppt/slides/slide79.xml" ContentType="application/vnd.openxmlformats-officedocument.presentationml.slide+xml"/>
  <Override PartName="/ppt/slides/slide78.xml" ContentType="application/vnd.openxmlformats-officedocument.presentationml.slide+xml"/>
  <Override PartName="/ppt/slides/slide77.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82.xml" ContentType="application/vnd.openxmlformats-officedocument.presentationml.slide+xml"/>
  <Override PartName="/ppt/slides/slide92.xml" ContentType="application/vnd.openxmlformats-officedocument.presentationml.slide+xml"/>
  <Override PartName="/ppt/slides/slide89.xml" ContentType="application/vnd.openxmlformats-officedocument.presentationml.slide+xml"/>
  <Override PartName="/ppt/slides/slide83.xml" ContentType="application/vnd.openxmlformats-officedocument.presentationml.slide+xml"/>
  <Override PartName="/ppt/slides/slide90.xml" ContentType="application/vnd.openxmlformats-officedocument.presentationml.slide+xml"/>
  <Override PartName="/ppt/slides/slide88.xml" ContentType="application/vnd.openxmlformats-officedocument.presentationml.slide+xml"/>
  <Override PartName="/ppt/slides/slide87.xml" ContentType="application/vnd.openxmlformats-officedocument.presentationml.slide+xml"/>
  <Override PartName="/ppt/slides/slide85.xml" ContentType="application/vnd.openxmlformats-officedocument.presentationml.slide+xml"/>
  <Override PartName="/ppt/slides/slide84.xml" ContentType="application/vnd.openxmlformats-officedocument.presentationml.slide+xml"/>
  <Override PartName="/ppt/slides/slide86.xml" ContentType="application/vnd.openxmlformats-officedocument.presentationml.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8.xml" ContentType="application/vnd.openxmlformats-officedocument.presentationml.slideLayout+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customXml/itemProps2.xml" ContentType="application/vnd.openxmlformats-officedocument.customXmlProperties+xml"/>
  <Override PartName="/docProps/core.xml" ContentType="application/vnd.openxmlformats-package.core-properties+xml"/>
  <Override PartName="/customXml/itemProps3.xml" ContentType="application/vnd.openxmlformats-officedocument.customXmlProperties+xml"/>
  <Override PartName="/customXml/itemProps1.xml" ContentType="application/vnd.openxmlformats-officedocument.customXml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19"/>
  </p:notesMasterIdLst>
  <p:sldIdLst>
    <p:sldId id="376" r:id="rId5"/>
    <p:sldId id="509" r:id="rId6"/>
    <p:sldId id="510" r:id="rId7"/>
    <p:sldId id="511" r:id="rId8"/>
    <p:sldId id="512" r:id="rId9"/>
    <p:sldId id="513" r:id="rId10"/>
    <p:sldId id="508" r:id="rId11"/>
    <p:sldId id="389" r:id="rId12"/>
    <p:sldId id="390" r:id="rId13"/>
    <p:sldId id="391" r:id="rId14"/>
    <p:sldId id="392" r:id="rId15"/>
    <p:sldId id="393" r:id="rId16"/>
    <p:sldId id="395" r:id="rId17"/>
    <p:sldId id="520" r:id="rId18"/>
    <p:sldId id="403" r:id="rId19"/>
    <p:sldId id="519" r:id="rId20"/>
    <p:sldId id="404" r:id="rId21"/>
    <p:sldId id="529" r:id="rId22"/>
    <p:sldId id="514" r:id="rId23"/>
    <p:sldId id="516" r:id="rId24"/>
    <p:sldId id="517" r:id="rId25"/>
    <p:sldId id="518" r:id="rId26"/>
    <p:sldId id="530" r:id="rId27"/>
    <p:sldId id="531" r:id="rId28"/>
    <p:sldId id="532" r:id="rId29"/>
    <p:sldId id="405" r:id="rId30"/>
    <p:sldId id="406" r:id="rId31"/>
    <p:sldId id="408" r:id="rId32"/>
    <p:sldId id="409" r:id="rId33"/>
    <p:sldId id="410" r:id="rId34"/>
    <p:sldId id="411" r:id="rId35"/>
    <p:sldId id="412" r:id="rId36"/>
    <p:sldId id="413" r:id="rId37"/>
    <p:sldId id="416" r:id="rId38"/>
    <p:sldId id="417" r:id="rId39"/>
    <p:sldId id="418" r:id="rId40"/>
    <p:sldId id="419" r:id="rId41"/>
    <p:sldId id="420" r:id="rId42"/>
    <p:sldId id="421" r:id="rId43"/>
    <p:sldId id="422" r:id="rId44"/>
    <p:sldId id="423" r:id="rId45"/>
    <p:sldId id="424" r:id="rId46"/>
    <p:sldId id="425" r:id="rId47"/>
    <p:sldId id="427" r:id="rId48"/>
    <p:sldId id="428" r:id="rId49"/>
    <p:sldId id="431" r:id="rId50"/>
    <p:sldId id="432" r:id="rId51"/>
    <p:sldId id="433" r:id="rId52"/>
    <p:sldId id="434" r:id="rId53"/>
    <p:sldId id="435" r:id="rId54"/>
    <p:sldId id="436" r:id="rId55"/>
    <p:sldId id="437" r:id="rId56"/>
    <p:sldId id="438" r:id="rId57"/>
    <p:sldId id="439" r:id="rId58"/>
    <p:sldId id="440" r:id="rId59"/>
    <p:sldId id="443" r:id="rId60"/>
    <p:sldId id="444" r:id="rId61"/>
    <p:sldId id="445" r:id="rId62"/>
    <p:sldId id="446" r:id="rId63"/>
    <p:sldId id="447" r:id="rId64"/>
    <p:sldId id="448" r:id="rId65"/>
    <p:sldId id="449" r:id="rId66"/>
    <p:sldId id="450" r:id="rId67"/>
    <p:sldId id="453" r:id="rId68"/>
    <p:sldId id="455" r:id="rId69"/>
    <p:sldId id="457" r:id="rId70"/>
    <p:sldId id="458" r:id="rId71"/>
    <p:sldId id="460" r:id="rId72"/>
    <p:sldId id="462" r:id="rId73"/>
    <p:sldId id="463" r:id="rId74"/>
    <p:sldId id="501" r:id="rId75"/>
    <p:sldId id="503" r:id="rId76"/>
    <p:sldId id="504" r:id="rId77"/>
    <p:sldId id="468" r:id="rId78"/>
    <p:sldId id="469" r:id="rId79"/>
    <p:sldId id="470" r:id="rId80"/>
    <p:sldId id="471" r:id="rId81"/>
    <p:sldId id="536" r:id="rId82"/>
    <p:sldId id="472" r:id="rId83"/>
    <p:sldId id="473" r:id="rId84"/>
    <p:sldId id="474" r:id="rId85"/>
    <p:sldId id="475" r:id="rId86"/>
    <p:sldId id="476" r:id="rId87"/>
    <p:sldId id="478" r:id="rId88"/>
    <p:sldId id="479" r:id="rId89"/>
    <p:sldId id="480" r:id="rId90"/>
    <p:sldId id="481" r:id="rId91"/>
    <p:sldId id="483" r:id="rId92"/>
    <p:sldId id="485" r:id="rId93"/>
    <p:sldId id="486" r:id="rId94"/>
    <p:sldId id="488" r:id="rId95"/>
    <p:sldId id="489" r:id="rId96"/>
    <p:sldId id="490" r:id="rId97"/>
    <p:sldId id="491" r:id="rId98"/>
    <p:sldId id="492" r:id="rId99"/>
    <p:sldId id="493" r:id="rId100"/>
    <p:sldId id="496" r:id="rId101"/>
    <p:sldId id="497" r:id="rId102"/>
    <p:sldId id="499" r:id="rId103"/>
    <p:sldId id="539" r:id="rId104"/>
    <p:sldId id="540" r:id="rId105"/>
    <p:sldId id="541" r:id="rId106"/>
    <p:sldId id="537" r:id="rId107"/>
    <p:sldId id="525" r:id="rId108"/>
    <p:sldId id="526" r:id="rId109"/>
    <p:sldId id="527" r:id="rId110"/>
    <p:sldId id="528" r:id="rId111"/>
    <p:sldId id="522" r:id="rId112"/>
    <p:sldId id="523" r:id="rId113"/>
    <p:sldId id="524" r:id="rId114"/>
    <p:sldId id="534" r:id="rId115"/>
    <p:sldId id="535" r:id="rId116"/>
    <p:sldId id="538" r:id="rId117"/>
    <p:sldId id="500" r:id="rId118"/>
  </p:sldIdLst>
  <p:sldSz cx="9144000" cy="6858000" type="screen4x3"/>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6" autoAdjust="0"/>
    <p:restoredTop sz="94434" autoAdjust="0"/>
  </p:normalViewPr>
  <p:slideViewPr>
    <p:cSldViewPr snapToGrid="0">
      <p:cViewPr varScale="1">
        <p:scale>
          <a:sx n="74" d="100"/>
          <a:sy n="74" d="100"/>
        </p:scale>
        <p:origin x="1206" y="72"/>
      </p:cViewPr>
      <p:guideLst>
        <p:guide orient="horz" pos="2160"/>
        <p:guide pos="288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tableStyles" Target="tableStyle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notesMaster" Target="notesMasters/notesMaster1.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viewProps" Target="viewProps.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D79532D-39B0-4C8B-A82D-335D0871F836}" type="datetimeFigureOut">
              <a:rPr lang="en-US"/>
              <a:pPr>
                <a:defRPr/>
              </a:pPr>
              <a:t>9/21/2021</a:t>
            </a:fld>
            <a:endParaRPr lang="en-US"/>
          </a:p>
        </p:txBody>
      </p:sp>
      <p:sp>
        <p:nvSpPr>
          <p:cNvPr id="4" name="Slide Image Placeholder 3">
            <a:extLst>
              <a:ext uri="{FF2B5EF4-FFF2-40B4-BE49-F238E27FC236}"/>
            </a:extLst>
          </p:cNvPr>
          <p:cNvSpPr>
            <a:spLocks noGrp="1" noRot="1" noChangeAspect="1"/>
          </p:cNvSpPr>
          <p:nvPr>
            <p:ph type="sldImg" idx="2"/>
          </p:nvPr>
        </p:nvSpPr>
        <p:spPr>
          <a:xfrm>
            <a:off x="1384300" y="1163638"/>
            <a:ext cx="4186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73C6D60B-A133-4292-91A7-C4A35DC0A8A8}" type="slidenum">
              <a:rPr lang="en-US"/>
              <a:pPr>
                <a:defRPr/>
              </a:pPr>
              <a:t>‹#›</a:t>
            </a:fld>
            <a:endParaRPr lang="en-US"/>
          </a:p>
        </p:txBody>
      </p:sp>
    </p:spTree>
    <p:extLst>
      <p:ext uri="{BB962C8B-B14F-4D97-AF65-F5344CB8AC3E}">
        <p14:creationId xmlns:p14="http://schemas.microsoft.com/office/powerpoint/2010/main" val="18225191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E7BCD7EC-CE89-47B6-94AD-4CF7C8EB46BC}" type="slidenum">
              <a:rPr lang="en-US" smtClean="0"/>
              <a:pPr/>
              <a:t>44</a:t>
            </a:fld>
            <a:endParaRPr lang="en-US" smtClean="0"/>
          </a:p>
        </p:txBody>
      </p:sp>
    </p:spTree>
    <p:extLst>
      <p:ext uri="{BB962C8B-B14F-4D97-AF65-F5344CB8AC3E}">
        <p14:creationId xmlns:p14="http://schemas.microsoft.com/office/powerpoint/2010/main" val="4154703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739480A8-99D8-42A9-9441-3890308D21CA}" type="slidenum">
              <a:rPr lang="en-US" smtClean="0"/>
              <a:pPr/>
              <a:t>45</a:t>
            </a:fld>
            <a:endParaRPr lang="en-US" smtClean="0"/>
          </a:p>
        </p:txBody>
      </p:sp>
    </p:spTree>
    <p:extLst>
      <p:ext uri="{BB962C8B-B14F-4D97-AF65-F5344CB8AC3E}">
        <p14:creationId xmlns:p14="http://schemas.microsoft.com/office/powerpoint/2010/main" val="4219654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txBox="1">
            <a:spLocks noGrp="1" noChangeArrowheads="1"/>
          </p:cNvSpPr>
          <p:nvPr/>
        </p:nvSpPr>
        <p:spPr bwMode="auto">
          <a:xfrm>
            <a:off x="3883025" y="9613900"/>
            <a:ext cx="2971800"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30" tIns="46465" rIns="92930" bIns="46465" anchor="b"/>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a:fld id="{9B7527A1-4101-4DD0-BDDC-CCCE562DB575}" type="slidenum">
              <a:rPr lang="en-US" altLang="en-US" sz="1200">
                <a:latin typeface="Times New Roman" panose="02020603050405020304" pitchFamily="18" charset="0"/>
              </a:rPr>
              <a:pPr algn="r"/>
              <a:t>114</a:t>
            </a:fld>
            <a:endParaRPr lang="en-US" altLang="en-US" sz="1200">
              <a:latin typeface="Times New Roman" panose="02020603050405020304" pitchFamily="18" charset="0"/>
            </a:endParaRPr>
          </a:p>
        </p:txBody>
      </p:sp>
      <p:sp>
        <p:nvSpPr>
          <p:cNvPr id="1280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777990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96237"/>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extLst>
          </p:cNvPr>
          <p:cNvSpPr>
            <a:spLocks noGrp="1"/>
          </p:cNvSpPr>
          <p:nvPr>
            <p:ph type="dt" sz="half" idx="10"/>
          </p:nvPr>
        </p:nvSpPr>
        <p:spPr/>
        <p:txBody>
          <a:bodyPr/>
          <a:lstStyle>
            <a:lvl1pPr>
              <a:defRPr/>
            </a:lvl1pPr>
          </a:lstStyle>
          <a:p>
            <a:pPr>
              <a:defRPr/>
            </a:pPr>
            <a:fld id="{2AE803B8-8174-4830-AC2A-0A3DFDCE476C}" type="datetime1">
              <a:rPr lang="en-US"/>
              <a:pPr>
                <a:defRPr/>
              </a:pPr>
              <a:t>9/21/2021</a:t>
            </a:fld>
            <a:endParaRPr lang="en-US"/>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extLst>
          </p:cNvPr>
          <p:cNvSpPr>
            <a:spLocks noGrp="1"/>
          </p:cNvSpPr>
          <p:nvPr>
            <p:ph type="sldNum" sz="quarter" idx="12"/>
          </p:nvPr>
        </p:nvSpPr>
        <p:spPr>
          <a:xfrm>
            <a:off x="7085013" y="6381750"/>
            <a:ext cx="2057400" cy="365125"/>
          </a:xfrm>
        </p:spPr>
        <p:txBody>
          <a:bodyPr/>
          <a:lstStyle>
            <a:lvl1pPr>
              <a:defRPr sz="1600" b="1">
                <a:solidFill>
                  <a:schemeClr val="bg1"/>
                </a:solidFill>
                <a:latin typeface="Cambria" panose="02040503050406030204" pitchFamily="18" charset="0"/>
              </a:defRPr>
            </a:lvl1pPr>
          </a:lstStyle>
          <a:p>
            <a:pPr>
              <a:defRPr/>
            </a:pPr>
            <a:fld id="{2D430B95-0B8B-4A9E-A99B-CFBE5034EED4}" type="slidenum">
              <a:rPr lang="en-US"/>
              <a:pPr>
                <a:defRPr/>
              </a:pPr>
              <a:t>‹#›</a:t>
            </a:fld>
            <a:endParaRPr lang="en-US"/>
          </a:p>
        </p:txBody>
      </p:sp>
    </p:spTree>
    <p:extLst>
      <p:ext uri="{BB962C8B-B14F-4D97-AF65-F5344CB8AC3E}">
        <p14:creationId xmlns:p14="http://schemas.microsoft.com/office/powerpoint/2010/main" val="2232361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extLst>
          </p:cNvPr>
          <p:cNvSpPr>
            <a:spLocks noGrp="1"/>
          </p:cNvSpPr>
          <p:nvPr>
            <p:ph type="dt" sz="half" idx="10"/>
          </p:nvPr>
        </p:nvSpPr>
        <p:spPr/>
        <p:txBody>
          <a:bodyPr/>
          <a:lstStyle>
            <a:lvl1pPr>
              <a:defRPr/>
            </a:lvl1pPr>
          </a:lstStyle>
          <a:p>
            <a:pPr>
              <a:defRPr/>
            </a:pPr>
            <a:fld id="{A0B7925C-7E85-4953-A05B-33E99A0B1320}" type="datetime1">
              <a:rPr lang="en-US"/>
              <a:pPr>
                <a:defRPr/>
              </a:pPr>
              <a:t>9/21/2021</a:t>
            </a:fld>
            <a:endParaRPr lang="en-US"/>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extLst>
          </p:cNvPr>
          <p:cNvSpPr>
            <a:spLocks noGrp="1"/>
          </p:cNvSpPr>
          <p:nvPr>
            <p:ph type="sldNum" sz="quarter" idx="12"/>
          </p:nvPr>
        </p:nvSpPr>
        <p:spPr/>
        <p:txBody>
          <a:bodyPr/>
          <a:lstStyle>
            <a:lvl1pPr>
              <a:defRPr/>
            </a:lvl1pPr>
          </a:lstStyle>
          <a:p>
            <a:pPr>
              <a:defRPr/>
            </a:pPr>
            <a:fld id="{148AB604-E88C-47B7-AF3C-9AD862B94CB1}" type="slidenum">
              <a:rPr lang="en-US"/>
              <a:pPr>
                <a:defRPr/>
              </a:pPr>
              <a:t>‹#›</a:t>
            </a:fld>
            <a:endParaRPr lang="en-US"/>
          </a:p>
        </p:txBody>
      </p:sp>
    </p:spTree>
    <p:extLst>
      <p:ext uri="{BB962C8B-B14F-4D97-AF65-F5344CB8AC3E}">
        <p14:creationId xmlns:p14="http://schemas.microsoft.com/office/powerpoint/2010/main" val="3029931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extLst>
          </p:cNvPr>
          <p:cNvSpPr>
            <a:spLocks noGrp="1"/>
          </p:cNvSpPr>
          <p:nvPr>
            <p:ph type="dt" sz="half" idx="10"/>
          </p:nvPr>
        </p:nvSpPr>
        <p:spPr/>
        <p:txBody>
          <a:bodyPr/>
          <a:lstStyle>
            <a:lvl1pPr>
              <a:defRPr/>
            </a:lvl1pPr>
          </a:lstStyle>
          <a:p>
            <a:pPr>
              <a:defRPr/>
            </a:pPr>
            <a:fld id="{32CFEF0D-4F0E-4DED-9EE2-D795587C297F}" type="datetime1">
              <a:rPr lang="en-US"/>
              <a:pPr>
                <a:defRPr/>
              </a:pPr>
              <a:t>9/21/2021</a:t>
            </a:fld>
            <a:endParaRPr lang="en-US"/>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extLst>
          </p:cNvPr>
          <p:cNvSpPr>
            <a:spLocks noGrp="1"/>
          </p:cNvSpPr>
          <p:nvPr>
            <p:ph type="sldNum" sz="quarter" idx="12"/>
          </p:nvPr>
        </p:nvSpPr>
        <p:spPr/>
        <p:txBody>
          <a:bodyPr/>
          <a:lstStyle>
            <a:lvl1pPr>
              <a:defRPr/>
            </a:lvl1pPr>
          </a:lstStyle>
          <a:p>
            <a:pPr>
              <a:defRPr/>
            </a:pPr>
            <a:fld id="{0C5819F5-28FE-4CDB-9983-70982D45D44F}" type="slidenum">
              <a:rPr lang="en-US"/>
              <a:pPr>
                <a:defRPr/>
              </a:pPr>
              <a:t>‹#›</a:t>
            </a:fld>
            <a:endParaRPr lang="en-US"/>
          </a:p>
        </p:txBody>
      </p:sp>
    </p:spTree>
    <p:extLst>
      <p:ext uri="{BB962C8B-B14F-4D97-AF65-F5344CB8AC3E}">
        <p14:creationId xmlns:p14="http://schemas.microsoft.com/office/powerpoint/2010/main" val="3409942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832370"/>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306285"/>
            <a:ext cx="7886700" cy="38796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extLst>
          </p:cNvPr>
          <p:cNvSpPr>
            <a:spLocks noGrp="1"/>
          </p:cNvSpPr>
          <p:nvPr>
            <p:ph type="dt" sz="half" idx="10"/>
          </p:nvPr>
        </p:nvSpPr>
        <p:spPr/>
        <p:txBody>
          <a:bodyPr/>
          <a:lstStyle>
            <a:lvl1pPr>
              <a:defRPr/>
            </a:lvl1pPr>
          </a:lstStyle>
          <a:p>
            <a:pPr>
              <a:defRPr/>
            </a:pPr>
            <a:fld id="{A100143A-F4AB-491D-9128-BC719C348C1B}" type="datetime1">
              <a:rPr lang="en-US"/>
              <a:pPr>
                <a:defRPr/>
              </a:pPr>
              <a:t>9/21/2021</a:t>
            </a:fld>
            <a:endParaRPr lang="en-US"/>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extLst>
          </p:cNvPr>
          <p:cNvSpPr>
            <a:spLocks noGrp="1"/>
          </p:cNvSpPr>
          <p:nvPr>
            <p:ph type="sldNum" sz="quarter" idx="12"/>
          </p:nvPr>
        </p:nvSpPr>
        <p:spPr>
          <a:xfrm>
            <a:off x="7061200" y="6429375"/>
            <a:ext cx="2057400" cy="365125"/>
          </a:xfrm>
        </p:spPr>
        <p:txBody>
          <a:bodyPr/>
          <a:lstStyle>
            <a:lvl1pPr>
              <a:defRPr sz="1400" b="1">
                <a:solidFill>
                  <a:schemeClr val="bg1"/>
                </a:solidFill>
              </a:defRPr>
            </a:lvl1pPr>
          </a:lstStyle>
          <a:p>
            <a:pPr>
              <a:defRPr/>
            </a:pPr>
            <a:fld id="{5D1AEB34-0C54-4D6F-9F44-2E47426306BB}" type="slidenum">
              <a:rPr lang="en-US"/>
              <a:pPr>
                <a:defRPr/>
              </a:pPr>
              <a:t>‹#›</a:t>
            </a:fld>
            <a:endParaRPr lang="en-US"/>
          </a:p>
        </p:txBody>
      </p:sp>
    </p:spTree>
    <p:extLst>
      <p:ext uri="{BB962C8B-B14F-4D97-AF65-F5344CB8AC3E}">
        <p14:creationId xmlns:p14="http://schemas.microsoft.com/office/powerpoint/2010/main" val="3847976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730023"/>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3727315"/>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extLst>
          </p:cNvPr>
          <p:cNvSpPr>
            <a:spLocks noGrp="1"/>
          </p:cNvSpPr>
          <p:nvPr>
            <p:ph type="dt" sz="half" idx="10"/>
          </p:nvPr>
        </p:nvSpPr>
        <p:spPr/>
        <p:txBody>
          <a:bodyPr/>
          <a:lstStyle>
            <a:lvl1pPr>
              <a:defRPr/>
            </a:lvl1pPr>
          </a:lstStyle>
          <a:p>
            <a:pPr>
              <a:defRPr/>
            </a:pPr>
            <a:fld id="{82BDD72C-5189-4298-8B93-2EF87D315FEB}" type="datetime1">
              <a:rPr lang="en-US"/>
              <a:pPr>
                <a:defRPr/>
              </a:pPr>
              <a:t>9/21/2021</a:t>
            </a:fld>
            <a:endParaRPr lang="en-US"/>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extLst>
          </p:cNvPr>
          <p:cNvSpPr>
            <a:spLocks noGrp="1"/>
          </p:cNvSpPr>
          <p:nvPr>
            <p:ph type="sldNum" sz="quarter" idx="12"/>
          </p:nvPr>
        </p:nvSpPr>
        <p:spPr/>
        <p:txBody>
          <a:bodyPr/>
          <a:lstStyle>
            <a:lvl1pPr>
              <a:defRPr/>
            </a:lvl1pPr>
          </a:lstStyle>
          <a:p>
            <a:pPr>
              <a:defRPr/>
            </a:pPr>
            <a:fld id="{6FF16275-FD66-4874-BC90-E3FF4A1058E4}" type="slidenum">
              <a:rPr lang="en-US"/>
              <a:pPr>
                <a:defRPr/>
              </a:pPr>
              <a:t>‹#›</a:t>
            </a:fld>
            <a:endParaRPr lang="en-US"/>
          </a:p>
        </p:txBody>
      </p:sp>
    </p:spTree>
    <p:extLst>
      <p:ext uri="{BB962C8B-B14F-4D97-AF65-F5344CB8AC3E}">
        <p14:creationId xmlns:p14="http://schemas.microsoft.com/office/powerpoint/2010/main" val="4219514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extLst>
          </p:cNvPr>
          <p:cNvSpPr>
            <a:spLocks noGrp="1"/>
          </p:cNvSpPr>
          <p:nvPr>
            <p:ph type="dt" sz="half" idx="10"/>
          </p:nvPr>
        </p:nvSpPr>
        <p:spPr/>
        <p:txBody>
          <a:bodyPr/>
          <a:lstStyle>
            <a:lvl1pPr>
              <a:defRPr/>
            </a:lvl1pPr>
          </a:lstStyle>
          <a:p>
            <a:pPr>
              <a:defRPr/>
            </a:pPr>
            <a:fld id="{5669655D-7E48-40B7-A383-6F1DA534E8F8}" type="datetime1">
              <a:rPr lang="en-US"/>
              <a:pPr>
                <a:defRPr/>
              </a:pPr>
              <a:t>9/21/2021</a:t>
            </a:fld>
            <a:endParaRPr lang="en-US"/>
          </a:p>
        </p:txBody>
      </p:sp>
      <p:sp>
        <p:nvSpPr>
          <p:cNvPr id="6" name="Footer Placeholder 4">
            <a:extLst>
              <a:ext uri="{FF2B5EF4-FFF2-40B4-BE49-F238E27FC236}"/>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extLst>
          </p:cNvPr>
          <p:cNvSpPr>
            <a:spLocks noGrp="1"/>
          </p:cNvSpPr>
          <p:nvPr>
            <p:ph type="sldNum" sz="quarter" idx="12"/>
          </p:nvPr>
        </p:nvSpPr>
        <p:spPr/>
        <p:txBody>
          <a:bodyPr/>
          <a:lstStyle>
            <a:lvl1pPr>
              <a:defRPr/>
            </a:lvl1pPr>
          </a:lstStyle>
          <a:p>
            <a:pPr>
              <a:defRPr/>
            </a:pPr>
            <a:fld id="{9C73D8F4-823B-49E9-A257-DF2F937378DC}" type="slidenum">
              <a:rPr lang="en-US"/>
              <a:pPr>
                <a:defRPr/>
              </a:pPr>
              <a:t>‹#›</a:t>
            </a:fld>
            <a:endParaRPr lang="en-US"/>
          </a:p>
        </p:txBody>
      </p:sp>
    </p:spTree>
    <p:extLst>
      <p:ext uri="{BB962C8B-B14F-4D97-AF65-F5344CB8AC3E}">
        <p14:creationId xmlns:p14="http://schemas.microsoft.com/office/powerpoint/2010/main" val="1865974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extLst>
          </p:cNvPr>
          <p:cNvSpPr>
            <a:spLocks noGrp="1"/>
          </p:cNvSpPr>
          <p:nvPr>
            <p:ph type="dt" sz="half" idx="10"/>
          </p:nvPr>
        </p:nvSpPr>
        <p:spPr/>
        <p:txBody>
          <a:bodyPr/>
          <a:lstStyle>
            <a:lvl1pPr>
              <a:defRPr/>
            </a:lvl1pPr>
          </a:lstStyle>
          <a:p>
            <a:pPr>
              <a:defRPr/>
            </a:pPr>
            <a:fld id="{B5310A26-A23D-4D9D-AE2F-D9E911F01DF5}" type="datetime1">
              <a:rPr lang="en-US"/>
              <a:pPr>
                <a:defRPr/>
              </a:pPr>
              <a:t>9/21/2021</a:t>
            </a:fld>
            <a:endParaRPr lang="en-US"/>
          </a:p>
        </p:txBody>
      </p:sp>
      <p:sp>
        <p:nvSpPr>
          <p:cNvPr id="8" name="Footer Placeholder 4">
            <a:extLst>
              <a:ext uri="{FF2B5EF4-FFF2-40B4-BE49-F238E27FC236}"/>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extLst>
          </p:cNvPr>
          <p:cNvSpPr>
            <a:spLocks noGrp="1"/>
          </p:cNvSpPr>
          <p:nvPr>
            <p:ph type="sldNum" sz="quarter" idx="12"/>
          </p:nvPr>
        </p:nvSpPr>
        <p:spPr/>
        <p:txBody>
          <a:bodyPr/>
          <a:lstStyle>
            <a:lvl1pPr>
              <a:defRPr/>
            </a:lvl1pPr>
          </a:lstStyle>
          <a:p>
            <a:pPr>
              <a:defRPr/>
            </a:pPr>
            <a:fld id="{6C52C0E1-80A9-48DE-823F-86B17CC11931}" type="slidenum">
              <a:rPr lang="en-US"/>
              <a:pPr>
                <a:defRPr/>
              </a:pPr>
              <a:t>‹#›</a:t>
            </a:fld>
            <a:endParaRPr lang="en-US"/>
          </a:p>
        </p:txBody>
      </p:sp>
    </p:spTree>
    <p:extLst>
      <p:ext uri="{BB962C8B-B14F-4D97-AF65-F5344CB8AC3E}">
        <p14:creationId xmlns:p14="http://schemas.microsoft.com/office/powerpoint/2010/main" val="1204419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extLst>
          </p:cNvPr>
          <p:cNvSpPr>
            <a:spLocks noGrp="1"/>
          </p:cNvSpPr>
          <p:nvPr>
            <p:ph type="dt" sz="half" idx="10"/>
          </p:nvPr>
        </p:nvSpPr>
        <p:spPr/>
        <p:txBody>
          <a:bodyPr/>
          <a:lstStyle>
            <a:lvl1pPr>
              <a:defRPr/>
            </a:lvl1pPr>
          </a:lstStyle>
          <a:p>
            <a:pPr>
              <a:defRPr/>
            </a:pPr>
            <a:fld id="{0BDD0D29-AF77-4E64-ACED-12901CBCF1D6}" type="datetime1">
              <a:rPr lang="en-US"/>
              <a:pPr>
                <a:defRPr/>
              </a:pPr>
              <a:t>9/21/2021</a:t>
            </a:fld>
            <a:endParaRPr lang="en-US"/>
          </a:p>
        </p:txBody>
      </p:sp>
      <p:sp>
        <p:nvSpPr>
          <p:cNvPr id="4" name="Footer Placeholder 4">
            <a:extLst>
              <a:ext uri="{FF2B5EF4-FFF2-40B4-BE49-F238E27FC236}"/>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extLst>
          </p:cNvPr>
          <p:cNvSpPr>
            <a:spLocks noGrp="1"/>
          </p:cNvSpPr>
          <p:nvPr>
            <p:ph type="sldNum" sz="quarter" idx="12"/>
          </p:nvPr>
        </p:nvSpPr>
        <p:spPr/>
        <p:txBody>
          <a:bodyPr/>
          <a:lstStyle>
            <a:lvl1pPr>
              <a:defRPr/>
            </a:lvl1pPr>
          </a:lstStyle>
          <a:p>
            <a:pPr>
              <a:defRPr/>
            </a:pPr>
            <a:fld id="{A25F0B83-E573-4ADC-ACA5-532708D7BCA3}" type="slidenum">
              <a:rPr lang="en-US"/>
              <a:pPr>
                <a:defRPr/>
              </a:pPr>
              <a:t>‹#›</a:t>
            </a:fld>
            <a:endParaRPr lang="en-US"/>
          </a:p>
        </p:txBody>
      </p:sp>
    </p:spTree>
    <p:extLst>
      <p:ext uri="{BB962C8B-B14F-4D97-AF65-F5344CB8AC3E}">
        <p14:creationId xmlns:p14="http://schemas.microsoft.com/office/powerpoint/2010/main" val="787715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extLst>
          </p:cNvPr>
          <p:cNvSpPr>
            <a:spLocks noGrp="1"/>
          </p:cNvSpPr>
          <p:nvPr>
            <p:ph type="dt" sz="half" idx="10"/>
          </p:nvPr>
        </p:nvSpPr>
        <p:spPr/>
        <p:txBody>
          <a:bodyPr/>
          <a:lstStyle>
            <a:lvl1pPr>
              <a:defRPr/>
            </a:lvl1pPr>
          </a:lstStyle>
          <a:p>
            <a:pPr>
              <a:defRPr/>
            </a:pPr>
            <a:fld id="{D286A8DB-477C-40FE-9BB5-4003B8D768A8}" type="datetime1">
              <a:rPr lang="en-US"/>
              <a:pPr>
                <a:defRPr/>
              </a:pPr>
              <a:t>9/21/2021</a:t>
            </a:fld>
            <a:endParaRPr lang="en-US"/>
          </a:p>
        </p:txBody>
      </p:sp>
      <p:sp>
        <p:nvSpPr>
          <p:cNvPr id="3" name="Footer Placeholder 4">
            <a:extLst>
              <a:ext uri="{FF2B5EF4-FFF2-40B4-BE49-F238E27FC236}"/>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extLst>
          </p:cNvPr>
          <p:cNvSpPr>
            <a:spLocks noGrp="1"/>
          </p:cNvSpPr>
          <p:nvPr>
            <p:ph type="sldNum" sz="quarter" idx="12"/>
          </p:nvPr>
        </p:nvSpPr>
        <p:spPr/>
        <p:txBody>
          <a:bodyPr/>
          <a:lstStyle>
            <a:lvl1pPr>
              <a:defRPr/>
            </a:lvl1pPr>
          </a:lstStyle>
          <a:p>
            <a:pPr>
              <a:defRPr/>
            </a:pPr>
            <a:fld id="{059AC681-0FFD-4808-AE44-800E2F60E773}" type="slidenum">
              <a:rPr lang="en-US"/>
              <a:pPr>
                <a:defRPr/>
              </a:pPr>
              <a:t>‹#›</a:t>
            </a:fld>
            <a:endParaRPr lang="en-US"/>
          </a:p>
        </p:txBody>
      </p:sp>
    </p:spTree>
    <p:extLst>
      <p:ext uri="{BB962C8B-B14F-4D97-AF65-F5344CB8AC3E}">
        <p14:creationId xmlns:p14="http://schemas.microsoft.com/office/powerpoint/2010/main" val="2819758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extLst>
          </p:cNvPr>
          <p:cNvSpPr>
            <a:spLocks noGrp="1"/>
          </p:cNvSpPr>
          <p:nvPr>
            <p:ph type="dt" sz="half" idx="10"/>
          </p:nvPr>
        </p:nvSpPr>
        <p:spPr/>
        <p:txBody>
          <a:bodyPr/>
          <a:lstStyle>
            <a:lvl1pPr>
              <a:defRPr/>
            </a:lvl1pPr>
          </a:lstStyle>
          <a:p>
            <a:pPr>
              <a:defRPr/>
            </a:pPr>
            <a:fld id="{A4D1DFD4-6BEB-479B-8499-16A7179B319A}" type="datetime1">
              <a:rPr lang="en-US"/>
              <a:pPr>
                <a:defRPr/>
              </a:pPr>
              <a:t>9/21/2021</a:t>
            </a:fld>
            <a:endParaRPr lang="en-US"/>
          </a:p>
        </p:txBody>
      </p:sp>
      <p:sp>
        <p:nvSpPr>
          <p:cNvPr id="6" name="Footer Placeholder 4">
            <a:extLst>
              <a:ext uri="{FF2B5EF4-FFF2-40B4-BE49-F238E27FC236}"/>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extLst>
          </p:cNvPr>
          <p:cNvSpPr>
            <a:spLocks noGrp="1"/>
          </p:cNvSpPr>
          <p:nvPr>
            <p:ph type="sldNum" sz="quarter" idx="12"/>
          </p:nvPr>
        </p:nvSpPr>
        <p:spPr/>
        <p:txBody>
          <a:bodyPr/>
          <a:lstStyle>
            <a:lvl1pPr>
              <a:defRPr/>
            </a:lvl1pPr>
          </a:lstStyle>
          <a:p>
            <a:pPr>
              <a:defRPr/>
            </a:pPr>
            <a:fld id="{7CD070D6-5E03-4E11-BB50-920DF40DC49E}" type="slidenum">
              <a:rPr lang="en-US"/>
              <a:pPr>
                <a:defRPr/>
              </a:pPr>
              <a:t>‹#›</a:t>
            </a:fld>
            <a:endParaRPr lang="en-US"/>
          </a:p>
        </p:txBody>
      </p:sp>
    </p:spTree>
    <p:extLst>
      <p:ext uri="{BB962C8B-B14F-4D97-AF65-F5344CB8AC3E}">
        <p14:creationId xmlns:p14="http://schemas.microsoft.com/office/powerpoint/2010/main" val="1001650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extLst>
          </p:cNvPr>
          <p:cNvSpPr>
            <a:spLocks noGrp="1"/>
          </p:cNvSpPr>
          <p:nvPr>
            <p:ph type="dt" sz="half" idx="10"/>
          </p:nvPr>
        </p:nvSpPr>
        <p:spPr/>
        <p:txBody>
          <a:bodyPr/>
          <a:lstStyle>
            <a:lvl1pPr>
              <a:defRPr/>
            </a:lvl1pPr>
          </a:lstStyle>
          <a:p>
            <a:pPr>
              <a:defRPr/>
            </a:pPr>
            <a:fld id="{C3088AEA-EC06-4352-99A7-F2FF741B3C45}" type="datetime1">
              <a:rPr lang="en-US"/>
              <a:pPr>
                <a:defRPr/>
              </a:pPr>
              <a:t>9/21/2021</a:t>
            </a:fld>
            <a:endParaRPr lang="en-US"/>
          </a:p>
        </p:txBody>
      </p:sp>
      <p:sp>
        <p:nvSpPr>
          <p:cNvPr id="6" name="Footer Placeholder 4">
            <a:extLst>
              <a:ext uri="{FF2B5EF4-FFF2-40B4-BE49-F238E27FC236}"/>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extLst>
          </p:cNvPr>
          <p:cNvSpPr>
            <a:spLocks noGrp="1"/>
          </p:cNvSpPr>
          <p:nvPr>
            <p:ph type="sldNum" sz="quarter" idx="12"/>
          </p:nvPr>
        </p:nvSpPr>
        <p:spPr/>
        <p:txBody>
          <a:bodyPr/>
          <a:lstStyle>
            <a:lvl1pPr>
              <a:defRPr/>
            </a:lvl1pPr>
          </a:lstStyle>
          <a:p>
            <a:pPr>
              <a:defRPr/>
            </a:pPr>
            <a:fld id="{ECFF0C2B-9308-4890-ADF1-344C70FB127F}" type="slidenum">
              <a:rPr lang="en-US"/>
              <a:pPr>
                <a:defRPr/>
              </a:pPr>
              <a:t>‹#›</a:t>
            </a:fld>
            <a:endParaRPr lang="en-US"/>
          </a:p>
        </p:txBody>
      </p:sp>
    </p:spTree>
    <p:extLst>
      <p:ext uri="{BB962C8B-B14F-4D97-AF65-F5344CB8AC3E}">
        <p14:creationId xmlns:p14="http://schemas.microsoft.com/office/powerpoint/2010/main" val="1915597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a:extLst>
              <a:ext uri="{FF2B5EF4-FFF2-40B4-BE49-F238E27FC236}"/>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93D94C24-0B1A-4A8E-90C3-C3634460BB34}" type="datetime1">
              <a:rPr lang="en-US"/>
              <a:pPr>
                <a:defRPr/>
              </a:pPr>
              <a:t>9/21/2021</a:t>
            </a:fld>
            <a:endParaRPr lang="en-US"/>
          </a:p>
        </p:txBody>
      </p:sp>
      <p:sp>
        <p:nvSpPr>
          <p:cNvPr id="5" name="Footer Placeholder 4">
            <a:extLst>
              <a:ext uri="{FF2B5EF4-FFF2-40B4-BE49-F238E27FC236}"/>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B66017BD-04AE-4546-8393-030CC4194C4E}" type="slidenum">
              <a:rPr lang="en-US"/>
              <a:pPr>
                <a:defRPr/>
              </a:pPr>
              <a:t>‹#›</a:t>
            </a:fld>
            <a:endParaRPr lang="en-US"/>
          </a:p>
        </p:txBody>
      </p:sp>
      <p:pic>
        <p:nvPicPr>
          <p:cNvPr id="1031" name="Picture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9144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579" r:id="rId1"/>
    <p:sldLayoutId id="2147484580" r:id="rId2"/>
    <p:sldLayoutId id="2147484570" r:id="rId3"/>
    <p:sldLayoutId id="2147484571" r:id="rId4"/>
    <p:sldLayoutId id="2147484572" r:id="rId5"/>
    <p:sldLayoutId id="2147484573" r:id="rId6"/>
    <p:sldLayoutId id="2147484574" r:id="rId7"/>
    <p:sldLayoutId id="2147484575" r:id="rId8"/>
    <p:sldLayoutId id="2147484576" r:id="rId9"/>
    <p:sldLayoutId id="2147484577" r:id="rId10"/>
    <p:sldLayoutId id="2147484578" r:id="rId11"/>
  </p:sldLayoutIdLst>
  <p:hf hdr="0" ftr="0" dt="0"/>
  <p:txStyles>
    <p:titleStyle>
      <a:lvl1pPr algn="l" rtl="0" eaLnBrk="0" fontAlgn="base" hangingPunct="0">
        <a:lnSpc>
          <a:spcPct val="90000"/>
        </a:lnSpc>
        <a:spcBef>
          <a:spcPct val="0"/>
        </a:spcBef>
        <a:spcAft>
          <a:spcPct val="0"/>
        </a:spcAft>
        <a:defRPr sz="4400" kern="1200">
          <a:solidFill>
            <a:srgbClr val="203864"/>
          </a:solidFill>
          <a:latin typeface="Cambria" panose="02040503050406030204" pitchFamily="18" charset="0"/>
          <a:ea typeface="Cambria" panose="02040503050406030204" pitchFamily="18" charset="0"/>
          <a:cs typeface="Cambria" panose="02040503050406030204" pitchFamily="18" charset="0"/>
        </a:defRPr>
      </a:lvl1pPr>
      <a:lvl2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28650" y="312738"/>
            <a:ext cx="7886700" cy="831850"/>
          </a:xfrm>
        </p:spPr>
        <p:txBody>
          <a:bodyPr/>
          <a:lstStyle/>
          <a:p>
            <a:pPr algn="ctr"/>
            <a:r>
              <a:rPr lang="en-US" sz="4000" b="1" dirty="0" smtClean="0">
                <a:solidFill>
                  <a:srgbClr val="FF0000"/>
                </a:solidFill>
              </a:rPr>
              <a:t>Module-1</a:t>
            </a:r>
          </a:p>
        </p:txBody>
      </p:sp>
      <p:sp>
        <p:nvSpPr>
          <p:cNvPr id="5123" name="Content Placeholder 2"/>
          <p:cNvSpPr>
            <a:spLocks noGrp="1"/>
          </p:cNvSpPr>
          <p:nvPr>
            <p:ph idx="1"/>
          </p:nvPr>
        </p:nvSpPr>
        <p:spPr>
          <a:xfrm>
            <a:off x="628650" y="1549400"/>
            <a:ext cx="7886700" cy="2352675"/>
          </a:xfrm>
        </p:spPr>
        <p:txBody>
          <a:bodyPr/>
          <a:lstStyle/>
          <a:p>
            <a:pPr marL="0" indent="0" algn="just">
              <a:buFont typeface="Arial" panose="020B0604020202020204" pitchFamily="34" charset="0"/>
              <a:buNone/>
            </a:pPr>
            <a:r>
              <a:rPr lang="en-US" sz="2000" dirty="0" smtClean="0">
                <a:cs typeface="Times New Roman" panose="02020603050405020304" pitchFamily="18" charset="0"/>
              </a:rPr>
              <a:t>Data types</a:t>
            </a:r>
          </a:p>
          <a:p>
            <a:pPr marL="0" indent="0" algn="just">
              <a:buFont typeface="Arial" panose="020B0604020202020204" pitchFamily="34" charset="0"/>
              <a:buNone/>
            </a:pPr>
            <a:r>
              <a:rPr lang="en-US" sz="2000" dirty="0" smtClean="0">
                <a:cs typeface="Times New Roman" panose="02020603050405020304" pitchFamily="18" charset="0"/>
              </a:rPr>
              <a:t>Operators and Expressions</a:t>
            </a:r>
          </a:p>
          <a:p>
            <a:pPr marL="0" indent="0" algn="just">
              <a:buFont typeface="Arial" panose="020B0604020202020204" pitchFamily="34" charset="0"/>
              <a:buNone/>
            </a:pPr>
            <a:r>
              <a:rPr lang="en-US" sz="2000" dirty="0" smtClean="0">
                <a:cs typeface="Times New Roman" panose="02020603050405020304" pitchFamily="18" charset="0"/>
              </a:rPr>
              <a:t>Input and Output Statements</a:t>
            </a:r>
          </a:p>
          <a:p>
            <a:pPr marL="0" indent="0" algn="just">
              <a:buFont typeface="Arial" panose="020B0604020202020204" pitchFamily="34" charset="0"/>
              <a:buNone/>
            </a:pPr>
            <a:r>
              <a:rPr lang="en-US" sz="2000" dirty="0" smtClean="0">
                <a:cs typeface="Times New Roman" panose="02020603050405020304" pitchFamily="18" charset="0"/>
              </a:rPr>
              <a:t>Control Structures </a:t>
            </a:r>
          </a:p>
          <a:p>
            <a:pPr marL="0" indent="0" algn="just">
              <a:buFont typeface="Arial" panose="020B0604020202020204" pitchFamily="34" charset="0"/>
              <a:buNone/>
            </a:pPr>
            <a:r>
              <a:rPr lang="en-US" sz="2000" dirty="0" smtClean="0">
                <a:cs typeface="Times New Roman" panose="02020603050405020304" pitchFamily="18" charset="0"/>
              </a:rPr>
              <a:t>Selective and Repetitive structures </a:t>
            </a:r>
          </a:p>
          <a:p>
            <a:pPr marL="0" indent="0">
              <a:buFont typeface="Arial" panose="020B0604020202020204" pitchFamily="34" charset="0"/>
              <a:buNone/>
            </a:pPr>
            <a:r>
              <a:rPr lang="en-US" sz="2000" dirty="0" smtClean="0">
                <a:cs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241300"/>
            <a:ext cx="7886700" cy="411163"/>
          </a:xfrm>
        </p:spPr>
        <p:txBody>
          <a:bodyPr>
            <a:noAutofit/>
          </a:bodyPr>
          <a:lstStyle/>
          <a:p>
            <a:pPr>
              <a:defRPr/>
            </a:pPr>
            <a:r>
              <a:rPr lang="en-US" sz="3600" b="1" dirty="0" smtClean="0">
                <a:solidFill>
                  <a:srgbClr val="FF0000"/>
                </a:solidFill>
              </a:rPr>
              <a:t>Numeric Literal…..</a:t>
            </a:r>
            <a:endParaRPr lang="en-US" sz="3600" b="1" dirty="0">
              <a:solidFill>
                <a:srgbClr val="FF0000"/>
              </a:solidFill>
            </a:endParaRPr>
          </a:p>
        </p:txBody>
      </p:sp>
      <p:sp>
        <p:nvSpPr>
          <p:cNvPr id="3" name="Content Placeholder 2"/>
          <p:cNvSpPr>
            <a:spLocks noGrp="1"/>
          </p:cNvSpPr>
          <p:nvPr>
            <p:ph idx="1"/>
          </p:nvPr>
        </p:nvSpPr>
        <p:spPr>
          <a:xfrm>
            <a:off x="533400" y="984250"/>
            <a:ext cx="7886700" cy="4283075"/>
          </a:xfrm>
        </p:spPr>
        <p:txBody>
          <a:bodyPr>
            <a:normAutofit/>
          </a:bodyPr>
          <a:lstStyle/>
          <a:p>
            <a:pPr>
              <a:defRPr/>
            </a:pPr>
            <a:endParaRPr lang="en-US" sz="2000" dirty="0" smtClean="0"/>
          </a:p>
          <a:p>
            <a:pPr marL="0" indent="0">
              <a:buFont typeface="Arial" panose="020B0604020202020204" pitchFamily="34" charset="0"/>
              <a:buNone/>
              <a:defRPr/>
            </a:pPr>
            <a:r>
              <a:rPr lang="en-US" sz="2000" b="1" u="sng" dirty="0" smtClean="0"/>
              <a:t>Integer Values:</a:t>
            </a:r>
          </a:p>
          <a:p>
            <a:pPr marL="385763" indent="-385763">
              <a:buFont typeface="Arial" panose="020B0604020202020204" pitchFamily="34" charset="0"/>
              <a:buAutoNum type="arabicPlain" startAt="5"/>
              <a:defRPr/>
            </a:pPr>
            <a:r>
              <a:rPr lang="en-US" sz="2000" b="1" dirty="0" smtClean="0"/>
              <a:t>                         2500                 + 2500                -2500</a:t>
            </a:r>
          </a:p>
          <a:p>
            <a:pPr marL="0" indent="0">
              <a:buFont typeface="Arial" panose="020B0604020202020204" pitchFamily="34" charset="0"/>
              <a:buNone/>
              <a:defRPr/>
            </a:pPr>
            <a:endParaRPr lang="en-US" sz="2000" b="1" dirty="0"/>
          </a:p>
          <a:p>
            <a:pPr marL="0" indent="0">
              <a:buFont typeface="Arial" panose="020B0604020202020204" pitchFamily="34" charset="0"/>
              <a:buNone/>
              <a:defRPr/>
            </a:pPr>
            <a:r>
              <a:rPr lang="en-US" sz="2000" b="1" u="sng" dirty="0" smtClean="0"/>
              <a:t>Floating Point Values:</a:t>
            </a:r>
          </a:p>
          <a:p>
            <a:pPr marL="385763" indent="-385763">
              <a:buFont typeface="Arial" panose="020B0604020202020204" pitchFamily="34" charset="0"/>
              <a:buAutoNum type="arabicPeriod" startAt="5"/>
              <a:defRPr/>
            </a:pPr>
            <a:r>
              <a:rPr lang="en-US" sz="2000" b="1" dirty="0" smtClean="0"/>
              <a:t>                            5.0                    0.0005             5000.125              </a:t>
            </a:r>
          </a:p>
          <a:p>
            <a:pPr marL="0" indent="0">
              <a:buFont typeface="Arial" panose="020B0604020202020204" pitchFamily="34" charset="0"/>
              <a:buNone/>
              <a:defRPr/>
            </a:pPr>
            <a:endParaRPr lang="en-US" sz="2000" b="1" dirty="0" smtClean="0"/>
          </a:p>
          <a:p>
            <a:pPr marL="0" indent="0">
              <a:buFont typeface="Arial" panose="020B0604020202020204" pitchFamily="34" charset="0"/>
              <a:buNone/>
              <a:defRPr/>
            </a:pPr>
            <a:r>
              <a:rPr lang="en-US" sz="2000" b="1" dirty="0" smtClean="0"/>
              <a:t>2500.                      2500.0                2500.125              +2500.   </a:t>
            </a:r>
          </a:p>
          <a:p>
            <a:pPr marL="0" indent="0">
              <a:buFont typeface="Arial" panose="020B0604020202020204" pitchFamily="34" charset="0"/>
              <a:buNone/>
              <a:defRPr/>
            </a:pPr>
            <a:r>
              <a:rPr lang="en-US" sz="2000" b="1" dirty="0" smtClean="0"/>
              <a:t>   </a:t>
            </a:r>
          </a:p>
          <a:p>
            <a:pPr marL="0" indent="0">
              <a:buFont typeface="Arial" panose="020B0604020202020204" pitchFamily="34" charset="0"/>
              <a:buNone/>
              <a:defRPr/>
            </a:pPr>
            <a:r>
              <a:rPr lang="en-US" sz="2000" b="1" dirty="0" smtClean="0"/>
              <a:t>+2500.0                  -2500.                -2500.0                -2500.125</a:t>
            </a:r>
          </a:p>
          <a:p>
            <a:pPr marL="0" indent="0">
              <a:buFont typeface="Arial" panose="020B0604020202020204" pitchFamily="34" charset="0"/>
              <a:buNone/>
              <a:defRPr/>
            </a:pPr>
            <a:endParaRPr lang="en-US" sz="2000" b="1" dirty="0"/>
          </a:p>
        </p:txBody>
      </p:sp>
      <p:sp>
        <p:nvSpPr>
          <p:cNvPr id="6" name="Date Placeholder 5"/>
          <p:cNvSpPr>
            <a:spLocks noGrp="1"/>
          </p:cNvSpPr>
          <p:nvPr>
            <p:ph type="dt" sz="quarter" idx="10"/>
          </p:nvPr>
        </p:nvSpPr>
        <p:spPr/>
        <p:txBody>
          <a:bodyPr/>
          <a:lstStyle/>
          <a:p>
            <a:pPr>
              <a:defRPr/>
            </a:pPr>
            <a:fld id="{77E9277D-2AB2-453A-8ECD-37CB273C4CE6}" type="datetime1">
              <a:rPr lang="en-US" smtClean="0">
                <a:latin typeface="Cambria" panose="02040503050406030204" pitchFamily="18" charset="0"/>
                <a:ea typeface="Cambria" panose="02040503050406030204" pitchFamily="18" charset="0"/>
              </a:rPr>
              <a:pPr>
                <a:defRPr/>
              </a:pPr>
              <a:t>9/21/2021</a:t>
            </a:fld>
            <a:endParaRPr lang="en-US">
              <a:latin typeface="Cambria" panose="02040503050406030204" pitchFamily="18" charset="0"/>
              <a:ea typeface="Cambria" panose="02040503050406030204" pitchFamily="18" charset="0"/>
            </a:endParaRPr>
          </a:p>
        </p:txBody>
      </p:sp>
      <p:sp>
        <p:nvSpPr>
          <p:cNvPr id="23557"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16900BD8-0E70-4635-B835-456D25E6E190}" type="slidenum">
              <a:rPr lang="en-US" sz="1400" smtClean="0">
                <a:solidFill>
                  <a:schemeClr val="bg1"/>
                </a:solidFill>
                <a:cs typeface="Arial" panose="020B0604020202020204" pitchFamily="34" charset="0"/>
              </a:rPr>
              <a:pPr>
                <a:lnSpc>
                  <a:spcPct val="100000"/>
                </a:lnSpc>
                <a:spcBef>
                  <a:spcPct val="0"/>
                </a:spcBef>
                <a:buFontTx/>
                <a:buNone/>
              </a:pPr>
              <a:t>10</a:t>
            </a:fld>
            <a:endParaRPr lang="en-US" sz="140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18600" cy="6697014"/>
          </a:xfrm>
        </p:spPr>
        <p:txBody>
          <a:bodyPr/>
          <a:lstStyle/>
          <a:p>
            <a:pPr marL="514350" indent="-514350">
              <a:buAutoNum type="arabicPeriod"/>
            </a:pPr>
            <a:r>
              <a:rPr lang="en-US" b="1" dirty="0" smtClean="0">
                <a:solidFill>
                  <a:srgbClr val="FF0000"/>
                </a:solidFill>
              </a:rPr>
              <a:t>Print </a:t>
            </a:r>
            <a:r>
              <a:rPr lang="en-US" b="1" dirty="0">
                <a:solidFill>
                  <a:srgbClr val="FF0000"/>
                </a:solidFill>
              </a:rPr>
              <a:t>the alphabets till z with given increment value, from given starting </a:t>
            </a:r>
            <a:r>
              <a:rPr lang="en-US" b="1" dirty="0" smtClean="0">
                <a:solidFill>
                  <a:srgbClr val="FF0000"/>
                </a:solidFill>
              </a:rPr>
              <a:t>value</a:t>
            </a:r>
          </a:p>
          <a:p>
            <a:pPr marL="0" indent="0">
              <a:buNone/>
            </a:pPr>
            <a:r>
              <a:rPr lang="en-US" b="1" dirty="0">
                <a:solidFill>
                  <a:srgbClr val="FF0000"/>
                </a:solidFill>
              </a:rPr>
              <a:t>Input:</a:t>
            </a:r>
            <a:r>
              <a:rPr lang="en-US" b="1" dirty="0"/>
              <a:t> </a:t>
            </a:r>
            <a:r>
              <a:rPr lang="en-US" b="1" dirty="0" err="1"/>
              <a:t>inc</a:t>
            </a:r>
            <a:r>
              <a:rPr lang="en-US" b="1" dirty="0"/>
              <a:t> </a:t>
            </a:r>
            <a:r>
              <a:rPr lang="en-US" b="1" dirty="0" err="1"/>
              <a:t>val</a:t>
            </a:r>
            <a:r>
              <a:rPr lang="en-US" b="1" dirty="0"/>
              <a:t> = 2</a:t>
            </a:r>
            <a:br>
              <a:rPr lang="en-US" b="1" dirty="0"/>
            </a:br>
            <a:r>
              <a:rPr lang="en-US" b="1" dirty="0"/>
              <a:t>starting value = 'c'</a:t>
            </a:r>
            <a:br>
              <a:rPr lang="en-US" b="1" dirty="0"/>
            </a:br>
            <a:r>
              <a:rPr lang="en-US" b="1" dirty="0"/>
              <a:t> </a:t>
            </a:r>
            <a:r>
              <a:rPr lang="en-US" b="1" dirty="0">
                <a:solidFill>
                  <a:srgbClr val="FF0000"/>
                </a:solidFill>
              </a:rPr>
              <a:t>output:</a:t>
            </a:r>
            <a:r>
              <a:rPr lang="en-US" b="1" dirty="0"/>
              <a:t> c e g </a:t>
            </a:r>
            <a:r>
              <a:rPr lang="en-US" b="1" dirty="0" err="1"/>
              <a:t>i</a:t>
            </a:r>
            <a:r>
              <a:rPr lang="en-US" b="1" dirty="0"/>
              <a:t> k m o q s u w y</a:t>
            </a:r>
            <a:br>
              <a:rPr lang="en-US" b="1" dirty="0"/>
            </a:br>
            <a:r>
              <a:rPr lang="en-US" b="1" dirty="0">
                <a:solidFill>
                  <a:srgbClr val="FF0000"/>
                </a:solidFill>
              </a:rPr>
              <a:t> Input: </a:t>
            </a:r>
            <a:r>
              <a:rPr lang="en-US" b="1" dirty="0" err="1"/>
              <a:t>inc</a:t>
            </a:r>
            <a:r>
              <a:rPr lang="en-US" b="1" dirty="0"/>
              <a:t> </a:t>
            </a:r>
            <a:r>
              <a:rPr lang="en-US" b="1" dirty="0" err="1"/>
              <a:t>val</a:t>
            </a:r>
            <a:r>
              <a:rPr lang="en-US" b="1" dirty="0"/>
              <a:t> = 1</a:t>
            </a:r>
            <a:br>
              <a:rPr lang="en-US" b="1" dirty="0"/>
            </a:br>
            <a:r>
              <a:rPr lang="en-US" b="1" dirty="0"/>
              <a:t> starting value = 'p'</a:t>
            </a:r>
            <a:br>
              <a:rPr lang="en-US" b="1" dirty="0"/>
            </a:br>
            <a:r>
              <a:rPr lang="en-US" b="1" dirty="0"/>
              <a:t>  </a:t>
            </a:r>
            <a:r>
              <a:rPr lang="en-US" b="1" dirty="0">
                <a:solidFill>
                  <a:srgbClr val="FF0000"/>
                </a:solidFill>
              </a:rPr>
              <a:t>output: </a:t>
            </a:r>
            <a:r>
              <a:rPr lang="en-US" b="1" dirty="0"/>
              <a:t>p q r s t u v w x y </a:t>
            </a:r>
            <a:r>
              <a:rPr lang="en-US" b="1" dirty="0" smtClean="0"/>
              <a:t>z</a:t>
            </a:r>
          </a:p>
          <a:p>
            <a:pPr marL="0" indent="0">
              <a:buNone/>
            </a:pPr>
            <a:r>
              <a:rPr lang="en-US" b="1" dirty="0">
                <a:solidFill>
                  <a:srgbClr val="FF0000"/>
                </a:solidFill>
              </a:rPr>
              <a:t>2. Read a set of 4 bit binary numbers one bit at a time starting from MSB till the user input is 0000. For each input, the program should print whether it is divisible by 5 or not.</a:t>
            </a:r>
          </a:p>
          <a:p>
            <a:pPr marL="0" indent="0">
              <a:buNone/>
            </a:pPr>
            <a:endParaRPr lang="en-US" b="1" dirty="0" smtClean="0">
              <a:solidFill>
                <a:srgbClr val="FF0000"/>
              </a:solidFill>
            </a:endParaRPr>
          </a:p>
        </p:txBody>
      </p:sp>
      <p:sp>
        <p:nvSpPr>
          <p:cNvPr id="4" name="Slide Number Placeholder 3"/>
          <p:cNvSpPr>
            <a:spLocks noGrp="1"/>
          </p:cNvSpPr>
          <p:nvPr>
            <p:ph type="sldNum" sz="quarter" idx="12"/>
          </p:nvPr>
        </p:nvSpPr>
        <p:spPr/>
        <p:txBody>
          <a:bodyPr/>
          <a:lstStyle/>
          <a:p>
            <a:pPr>
              <a:defRPr/>
            </a:pPr>
            <a:fld id="{5D1AEB34-0C54-4D6F-9F44-2E47426306BB}" type="slidenum">
              <a:rPr lang="en-US" smtClean="0"/>
              <a:pPr>
                <a:defRPr/>
              </a:pPr>
              <a:t>100</a:t>
            </a:fld>
            <a:endParaRPr lang="en-US"/>
          </a:p>
        </p:txBody>
      </p:sp>
    </p:spTree>
    <p:extLst>
      <p:ext uri="{BB962C8B-B14F-4D97-AF65-F5344CB8AC3E}">
        <p14:creationId xmlns:p14="http://schemas.microsoft.com/office/powerpoint/2010/main" val="298360445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429"/>
            <a:ext cx="9143999" cy="5519517"/>
          </a:xfrm>
        </p:spPr>
        <p:txBody>
          <a:bodyPr/>
          <a:lstStyle/>
          <a:p>
            <a:pPr marL="0" indent="0">
              <a:buNone/>
            </a:pPr>
            <a:r>
              <a:rPr lang="en-US" b="1" dirty="0" smtClean="0">
                <a:solidFill>
                  <a:srgbClr val="FF0000"/>
                </a:solidFill>
              </a:rPr>
              <a:t>4. Write </a:t>
            </a:r>
            <a:r>
              <a:rPr lang="en-US" b="1" dirty="0">
                <a:solidFill>
                  <a:srgbClr val="FF0000"/>
                </a:solidFill>
              </a:rPr>
              <a:t>a Python program to read a cat’s age in human years and calculate its equivalent cat’s age in cat years. Note: For the first two years, a cat year is equal to 10.5 human years. After that, each cat year equals 4 human years</a:t>
            </a:r>
            <a:r>
              <a:rPr lang="en-US" b="1" dirty="0" smtClean="0">
                <a:solidFill>
                  <a:srgbClr val="FF0000"/>
                </a:solidFill>
              </a:rPr>
              <a:t>.</a:t>
            </a:r>
          </a:p>
          <a:p>
            <a:pPr marL="514350" indent="-514350">
              <a:buAutoNum type="arabicPeriod" startAt="5"/>
            </a:pPr>
            <a:r>
              <a:rPr lang="en-US" b="1" dirty="0" smtClean="0">
                <a:solidFill>
                  <a:srgbClr val="FF0000"/>
                </a:solidFill>
              </a:rPr>
              <a:t>Write </a:t>
            </a:r>
            <a:r>
              <a:rPr lang="en-US" b="1" dirty="0">
                <a:solidFill>
                  <a:srgbClr val="FF0000"/>
                </a:solidFill>
              </a:rPr>
              <a:t>a Python program which iterates the integers from 1 to 50. For multiples of three print "THREE" instead of the number and for the multiples of five print "FIVE". For numbers which are multiples of both three and five print "THREEFIVE</a:t>
            </a:r>
            <a:r>
              <a:rPr lang="en-US" b="1" dirty="0" smtClean="0">
                <a:solidFill>
                  <a:srgbClr val="FF0000"/>
                </a:solidFill>
              </a:rPr>
              <a:t>".</a:t>
            </a:r>
          </a:p>
          <a:p>
            <a:pPr marL="514350" indent="-514350">
              <a:buAutoNum type="arabicPeriod" startAt="5"/>
            </a:pPr>
            <a:r>
              <a:rPr lang="en-US" b="1" dirty="0">
                <a:solidFill>
                  <a:srgbClr val="FF0000"/>
                </a:solidFill>
              </a:rPr>
              <a:t>Write a Python script to guess a number between 1 to 9.</a:t>
            </a:r>
          </a:p>
        </p:txBody>
      </p:sp>
      <p:sp>
        <p:nvSpPr>
          <p:cNvPr id="4" name="Slide Number Placeholder 3"/>
          <p:cNvSpPr>
            <a:spLocks noGrp="1"/>
          </p:cNvSpPr>
          <p:nvPr>
            <p:ph type="sldNum" sz="quarter" idx="12"/>
          </p:nvPr>
        </p:nvSpPr>
        <p:spPr/>
        <p:txBody>
          <a:bodyPr/>
          <a:lstStyle/>
          <a:p>
            <a:pPr>
              <a:defRPr/>
            </a:pPr>
            <a:fld id="{5D1AEB34-0C54-4D6F-9F44-2E47426306BB}" type="slidenum">
              <a:rPr lang="en-US" smtClean="0"/>
              <a:pPr>
                <a:defRPr/>
              </a:pPr>
              <a:t>101</a:t>
            </a:fld>
            <a:endParaRPr lang="en-US"/>
          </a:p>
        </p:txBody>
      </p:sp>
    </p:spTree>
    <p:extLst>
      <p:ext uri="{BB962C8B-B14F-4D97-AF65-F5344CB8AC3E}">
        <p14:creationId xmlns:p14="http://schemas.microsoft.com/office/powerpoint/2010/main" val="38469696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0" y="0"/>
            <a:ext cx="7886700" cy="3879669"/>
          </a:xfrm>
        </p:spPr>
        <p:txBody>
          <a:bodyPr/>
          <a:lstStyle/>
          <a:p>
            <a:pPr marL="0" indent="0">
              <a:buNone/>
            </a:pPr>
            <a:r>
              <a:rPr lang="en-US" b="1" dirty="0">
                <a:solidFill>
                  <a:srgbClr val="FF0000"/>
                </a:solidFill>
              </a:rPr>
              <a:t>2. Read a set of 4 bit binary numbers one bit at a time starting from MSB till the user input is 0000. For each input, the program should print whether it is divisible by 5 or not.</a:t>
            </a:r>
          </a:p>
          <a:p>
            <a:pPr marL="0" indent="0">
              <a:buNone/>
            </a:pPr>
            <a:r>
              <a:rPr lang="en-US" b="1" dirty="0">
                <a:solidFill>
                  <a:srgbClr val="FF0000"/>
                </a:solidFill>
              </a:rPr>
              <a:t>3. Write a Python script to read the number of digits in a given number and the digits one at a time. Convert the set of digits into a single decimal integer. </a:t>
            </a:r>
            <a:endParaRPr lang="en-US" b="1" dirty="0" smtClean="0">
              <a:solidFill>
                <a:srgbClr val="FF0000"/>
              </a:solidFill>
            </a:endParaRPr>
          </a:p>
          <a:p>
            <a:pPr marL="0" indent="0">
              <a:buNone/>
            </a:pPr>
            <a:r>
              <a:rPr lang="en-US" b="1" dirty="0">
                <a:solidFill>
                  <a:srgbClr val="0070C0"/>
                </a:solidFill>
              </a:rPr>
              <a:t>Sample input : No. of digits : 5</a:t>
            </a:r>
            <a:br>
              <a:rPr lang="en-US" b="1" dirty="0">
                <a:solidFill>
                  <a:srgbClr val="0070C0"/>
                </a:solidFill>
              </a:rPr>
            </a:br>
            <a:r>
              <a:rPr lang="en-US" b="1" dirty="0">
                <a:solidFill>
                  <a:srgbClr val="0070C0"/>
                </a:solidFill>
              </a:rPr>
              <a:t>Digits : 2,7,4,9,3</a:t>
            </a:r>
            <a:br>
              <a:rPr lang="en-US" b="1" dirty="0">
                <a:solidFill>
                  <a:srgbClr val="0070C0"/>
                </a:solidFill>
              </a:rPr>
            </a:br>
            <a:r>
              <a:rPr lang="en-US" b="1" dirty="0">
                <a:solidFill>
                  <a:srgbClr val="0070C0"/>
                </a:solidFill>
              </a:rPr>
              <a:t>Output : 27493 = 2*10^4 + 7*10^3 + 4*10^2 + 9*10^1 +3*10^0</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5D1AEB34-0C54-4D6F-9F44-2E47426306BB}" type="slidenum">
              <a:rPr lang="en-US" smtClean="0"/>
              <a:pPr>
                <a:defRPr/>
              </a:pPr>
              <a:t>102</a:t>
            </a:fld>
            <a:endParaRPr lang="en-US"/>
          </a:p>
        </p:txBody>
      </p:sp>
    </p:spTree>
    <p:extLst>
      <p:ext uri="{BB962C8B-B14F-4D97-AF65-F5344CB8AC3E}">
        <p14:creationId xmlns:p14="http://schemas.microsoft.com/office/powerpoint/2010/main" val="351590350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306285"/>
            <a:ext cx="7886700" cy="3879669"/>
          </a:xfrm>
        </p:spPr>
        <p:txBody>
          <a:bodyPr/>
          <a:lstStyle/>
          <a:p>
            <a:pPr marL="0" indent="0" algn="ctr">
              <a:buNone/>
            </a:pPr>
            <a:endParaRPr lang="en-US" sz="3200" dirty="0" smtClean="0">
              <a:solidFill>
                <a:schemeClr val="accent1">
                  <a:lumMod val="50000"/>
                </a:schemeClr>
              </a:solidFill>
              <a:latin typeface="Bahnschrift Light" panose="020B0502040204020203" pitchFamily="34" charset="0"/>
            </a:endParaRPr>
          </a:p>
          <a:p>
            <a:pPr marL="0" indent="0" algn="ctr">
              <a:buNone/>
            </a:pPr>
            <a:endParaRPr lang="en-US" sz="3200" dirty="0">
              <a:solidFill>
                <a:schemeClr val="accent1">
                  <a:lumMod val="50000"/>
                </a:schemeClr>
              </a:solidFill>
              <a:latin typeface="Bahnschrift Light" panose="020B0502040204020203" pitchFamily="34" charset="0"/>
            </a:endParaRPr>
          </a:p>
          <a:p>
            <a:pPr marL="0" indent="0" algn="ctr">
              <a:buNone/>
            </a:pPr>
            <a:r>
              <a:rPr lang="en-US" sz="3200" dirty="0" smtClean="0">
                <a:solidFill>
                  <a:schemeClr val="accent1">
                    <a:lumMod val="50000"/>
                  </a:schemeClr>
                </a:solidFill>
                <a:latin typeface="Bahnschrift Light" panose="020B0502040204020203" pitchFamily="34" charset="0"/>
              </a:rPr>
              <a:t>Some additional concepts for self study</a:t>
            </a:r>
            <a:endParaRPr lang="en-US" sz="3200" dirty="0">
              <a:solidFill>
                <a:schemeClr val="accent1">
                  <a:lumMod val="50000"/>
                </a:schemeClr>
              </a:solidFill>
              <a:latin typeface="Bahnschrift Light" panose="020B0502040204020203" pitchFamily="34" charset="0"/>
            </a:endParaRPr>
          </a:p>
        </p:txBody>
      </p:sp>
      <p:sp>
        <p:nvSpPr>
          <p:cNvPr id="4" name="Slide Number Placeholder 3"/>
          <p:cNvSpPr>
            <a:spLocks noGrp="1"/>
          </p:cNvSpPr>
          <p:nvPr>
            <p:ph type="sldNum" sz="quarter" idx="12"/>
          </p:nvPr>
        </p:nvSpPr>
        <p:spPr/>
        <p:txBody>
          <a:bodyPr/>
          <a:lstStyle/>
          <a:p>
            <a:pPr>
              <a:defRPr/>
            </a:pPr>
            <a:fld id="{5D1AEB34-0C54-4D6F-9F44-2E47426306BB}" type="slidenum">
              <a:rPr lang="en-US" smtClean="0"/>
              <a:pPr>
                <a:defRPr/>
              </a:pPr>
              <a:t>103</a:t>
            </a:fld>
            <a:endParaRPr lang="en-US"/>
          </a:p>
        </p:txBody>
      </p:sp>
    </p:spTree>
    <p:extLst>
      <p:ext uri="{BB962C8B-B14F-4D97-AF65-F5344CB8AC3E}">
        <p14:creationId xmlns:p14="http://schemas.microsoft.com/office/powerpoint/2010/main" val="200896773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6850"/>
            <a:ext cx="6172200" cy="536575"/>
          </a:xfrm>
        </p:spPr>
        <p:txBody>
          <a:bodyPr>
            <a:noAutofit/>
          </a:bodyPr>
          <a:lstStyle/>
          <a:p>
            <a:pPr>
              <a:defRPr/>
            </a:pPr>
            <a:r>
              <a:rPr lang="en-US" sz="3600" dirty="0">
                <a:solidFill>
                  <a:srgbClr val="FF0000"/>
                </a:solidFill>
              </a:rPr>
              <a:t>Representation of </a:t>
            </a:r>
            <a:r>
              <a:rPr lang="en-US" sz="3600" dirty="0" smtClean="0">
                <a:solidFill>
                  <a:srgbClr val="FF0000"/>
                </a:solidFill>
              </a:rPr>
              <a:t>Data…..</a:t>
            </a:r>
            <a:endParaRPr lang="en-US" sz="3600" dirty="0">
              <a:solidFill>
                <a:srgbClr val="FF0000"/>
              </a:solidFill>
            </a:endParaRPr>
          </a:p>
        </p:txBody>
      </p:sp>
      <p:sp>
        <p:nvSpPr>
          <p:cNvPr id="3" name="Content Placeholder 2"/>
          <p:cNvSpPr>
            <a:spLocks noGrp="1"/>
          </p:cNvSpPr>
          <p:nvPr>
            <p:ph idx="1"/>
          </p:nvPr>
        </p:nvSpPr>
        <p:spPr>
          <a:xfrm>
            <a:off x="263525" y="962025"/>
            <a:ext cx="8409828" cy="3849688"/>
          </a:xfrm>
        </p:spPr>
        <p:txBody>
          <a:bodyPr>
            <a:noAutofit/>
          </a:bodyPr>
          <a:lstStyle/>
          <a:p>
            <a:pPr algn="just">
              <a:defRPr/>
            </a:pPr>
            <a:r>
              <a:rPr lang="en-US" sz="2000" b="1" dirty="0" smtClean="0">
                <a:solidFill>
                  <a:srgbClr val="FF0000"/>
                </a:solidFill>
              </a:rPr>
              <a:t>Representation of Character Values</a:t>
            </a:r>
          </a:p>
          <a:p>
            <a:pPr algn="just">
              <a:defRPr/>
            </a:pPr>
            <a:r>
              <a:rPr lang="en-IN" sz="2000" dirty="0"/>
              <a:t>Characters are represented using the encoding scheme </a:t>
            </a:r>
            <a:r>
              <a:rPr lang="en-IN" sz="2000" dirty="0" smtClean="0"/>
              <a:t>UTF-8 </a:t>
            </a:r>
          </a:p>
          <a:p>
            <a:pPr algn="just">
              <a:defRPr/>
            </a:pPr>
            <a:r>
              <a:rPr lang="en-IN" sz="2000" dirty="0" smtClean="0"/>
              <a:t>an </a:t>
            </a:r>
            <a:r>
              <a:rPr lang="en-IN" sz="2000" dirty="0"/>
              <a:t>8 bit encoding scheme compatible with ASCII. </a:t>
            </a:r>
            <a:endParaRPr lang="en-IN" sz="2000" dirty="0" smtClean="0"/>
          </a:p>
          <a:p>
            <a:pPr algn="just">
              <a:defRPr/>
            </a:pPr>
            <a:r>
              <a:rPr lang="en-IN" sz="2000" dirty="0"/>
              <a:t>For example ‘A’ is encoded as 01000001(65) and ‘B’ is encoded as 01000010(66) and so </a:t>
            </a:r>
            <a:r>
              <a:rPr lang="en-IN" sz="2000" dirty="0" smtClean="0"/>
              <a:t>on</a:t>
            </a:r>
          </a:p>
          <a:p>
            <a:pPr algn="just">
              <a:defRPr/>
            </a:pPr>
            <a:r>
              <a:rPr lang="en-IN" sz="2000" dirty="0" err="1">
                <a:solidFill>
                  <a:srgbClr val="FF0000"/>
                </a:solidFill>
              </a:rPr>
              <a:t>ord</a:t>
            </a:r>
            <a:r>
              <a:rPr lang="en-IN" sz="2000" dirty="0">
                <a:solidFill>
                  <a:srgbClr val="FF0000"/>
                </a:solidFill>
              </a:rPr>
              <a:t>() function </a:t>
            </a:r>
            <a:r>
              <a:rPr lang="en-IN" sz="2000" dirty="0"/>
              <a:t>gives the UTF-8 encoding of </a:t>
            </a:r>
            <a:r>
              <a:rPr lang="en-IN" sz="2000" dirty="0" smtClean="0"/>
              <a:t>a given character</a:t>
            </a:r>
          </a:p>
          <a:p>
            <a:pPr lvl="1" algn="just">
              <a:defRPr/>
            </a:pPr>
            <a:r>
              <a:rPr lang="en-IN" sz="2000" dirty="0"/>
              <a:t>For ex, </a:t>
            </a:r>
            <a:r>
              <a:rPr lang="en-IN" sz="2000" dirty="0" err="1"/>
              <a:t>ord</a:t>
            </a:r>
            <a:r>
              <a:rPr lang="en-IN" sz="2000" dirty="0"/>
              <a:t>(‘A’) is </a:t>
            </a:r>
            <a:r>
              <a:rPr lang="en-IN" sz="2000" dirty="0" smtClean="0"/>
              <a:t>65</a:t>
            </a:r>
          </a:p>
          <a:p>
            <a:pPr algn="just">
              <a:defRPr/>
            </a:pPr>
            <a:r>
              <a:rPr lang="en-IN" sz="2000" dirty="0"/>
              <a:t>The </a:t>
            </a:r>
            <a:r>
              <a:rPr lang="en-IN" sz="2000" dirty="0" err="1">
                <a:solidFill>
                  <a:srgbClr val="FF0000"/>
                </a:solidFill>
              </a:rPr>
              <a:t>chr</a:t>
            </a:r>
            <a:r>
              <a:rPr lang="en-IN" sz="2000" dirty="0">
                <a:solidFill>
                  <a:srgbClr val="FF0000"/>
                </a:solidFill>
              </a:rPr>
              <a:t>() function </a:t>
            </a:r>
            <a:r>
              <a:rPr lang="en-IN" sz="2000" dirty="0"/>
              <a:t>gives the character for a given encoding value. </a:t>
            </a:r>
            <a:endParaRPr lang="en-IN" sz="2000" dirty="0" smtClean="0"/>
          </a:p>
          <a:p>
            <a:pPr lvl="1" algn="just">
              <a:defRPr/>
            </a:pPr>
            <a:r>
              <a:rPr lang="en-IN" sz="2000" dirty="0" smtClean="0"/>
              <a:t>For </a:t>
            </a:r>
            <a:r>
              <a:rPr lang="en-IN" sz="2000" dirty="0"/>
              <a:t>ex, </a:t>
            </a:r>
            <a:r>
              <a:rPr lang="en-IN" sz="2000" dirty="0" err="1"/>
              <a:t>chr</a:t>
            </a:r>
            <a:r>
              <a:rPr lang="en-IN" sz="2000" dirty="0"/>
              <a:t>(65) is ‘A’. </a:t>
            </a:r>
            <a:endParaRPr lang="en-US" sz="2000" dirty="0"/>
          </a:p>
        </p:txBody>
      </p:sp>
      <p:sp>
        <p:nvSpPr>
          <p:cNvPr id="5" name="Date Placeholder 4"/>
          <p:cNvSpPr>
            <a:spLocks noGrp="1"/>
          </p:cNvSpPr>
          <p:nvPr>
            <p:ph type="dt" sz="quarter" idx="10"/>
          </p:nvPr>
        </p:nvSpPr>
        <p:spPr/>
        <p:txBody>
          <a:bodyPr/>
          <a:lstStyle/>
          <a:p>
            <a:pPr>
              <a:defRPr/>
            </a:pPr>
            <a:fld id="{FD4DB3B9-D8EB-4E0E-AD8E-2E1095B7140A}" type="datetime1">
              <a:rPr lang="en-US" smtClean="0"/>
              <a:pPr>
                <a:defRPr/>
              </a:pPr>
              <a:t>9/21/2021</a:t>
            </a:fld>
            <a:endParaRPr lang="en-US"/>
          </a:p>
        </p:txBody>
      </p:sp>
      <p:sp>
        <p:nvSpPr>
          <p:cNvPr id="2867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5E93C7B7-E658-4892-A03D-718D513381D0}" type="slidenum">
              <a:rPr lang="en-US" sz="1400" smtClean="0">
                <a:solidFill>
                  <a:schemeClr val="bg1"/>
                </a:solidFill>
                <a:latin typeface="Calibri" panose="020F0502020204030204" pitchFamily="34" charset="0"/>
                <a:cs typeface="Arial" panose="020B0604020202020204" pitchFamily="34" charset="0"/>
              </a:rPr>
              <a:pPr>
                <a:lnSpc>
                  <a:spcPct val="100000"/>
                </a:lnSpc>
                <a:spcBef>
                  <a:spcPct val="0"/>
                </a:spcBef>
                <a:buFontTx/>
                <a:buNone/>
              </a:pPr>
              <a:t>104</a:t>
            </a:fld>
            <a:endParaRPr lang="en-US" sz="1400" smtClean="0">
              <a:solidFill>
                <a:schemeClr val="bg1"/>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86656439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31888"/>
            <a:ext cx="7886700" cy="422275"/>
          </a:xfrm>
        </p:spPr>
        <p:txBody>
          <a:bodyPr>
            <a:normAutofit fontScale="90000"/>
          </a:bodyPr>
          <a:lstStyle/>
          <a:p>
            <a:pPr>
              <a:defRPr/>
            </a:pPr>
            <a:r>
              <a:rPr lang="en-US" dirty="0" smtClean="0"/>
              <a:t>     </a:t>
            </a:r>
            <a:endParaRPr lang="en-US" dirty="0"/>
          </a:p>
        </p:txBody>
      </p:sp>
      <p:sp>
        <p:nvSpPr>
          <p:cNvPr id="29699" name="Content Placeholder 2"/>
          <p:cNvSpPr>
            <a:spLocks noGrp="1"/>
          </p:cNvSpPr>
          <p:nvPr>
            <p:ph idx="1"/>
          </p:nvPr>
        </p:nvSpPr>
        <p:spPr>
          <a:xfrm>
            <a:off x="628650" y="1042988"/>
            <a:ext cx="7886700" cy="2246312"/>
          </a:xfrm>
        </p:spPr>
        <p:txBody>
          <a:bodyPr/>
          <a:lstStyle/>
          <a:p>
            <a:r>
              <a:rPr lang="en-US" sz="2400" dirty="0" smtClean="0"/>
              <a:t>Observe the following from the command line</a:t>
            </a:r>
          </a:p>
          <a:p>
            <a:pPr marL="0" indent="0">
              <a:buNone/>
            </a:pPr>
            <a:r>
              <a:rPr lang="en-US" sz="2400" dirty="0" smtClean="0"/>
              <a:t>&gt;&gt;&gt;</a:t>
            </a:r>
            <a:r>
              <a:rPr lang="en-US" sz="2400" dirty="0" err="1" smtClean="0"/>
              <a:t>ord</a:t>
            </a:r>
            <a:r>
              <a:rPr lang="en-US" sz="2400" dirty="0" smtClean="0"/>
              <a:t>(‘1’)    &gt;&gt;&gt;</a:t>
            </a:r>
            <a:r>
              <a:rPr lang="en-US" sz="2400" dirty="0" err="1" smtClean="0"/>
              <a:t>chr</a:t>
            </a:r>
            <a:r>
              <a:rPr lang="en-US" sz="2400" dirty="0" smtClean="0"/>
              <a:t>(65)     &gt;&gt;&gt;</a:t>
            </a:r>
            <a:r>
              <a:rPr lang="en-US" sz="2400" dirty="0" err="1" smtClean="0"/>
              <a:t>chr</a:t>
            </a:r>
            <a:r>
              <a:rPr lang="en-US" sz="2400" dirty="0" smtClean="0"/>
              <a:t>(97)    &gt;&gt;&gt;</a:t>
            </a:r>
            <a:r>
              <a:rPr lang="en-US" sz="2400" dirty="0" err="1" smtClean="0"/>
              <a:t>ord</a:t>
            </a:r>
            <a:r>
              <a:rPr lang="en-US" sz="2400" dirty="0" smtClean="0"/>
              <a:t>(‘2’)</a:t>
            </a:r>
          </a:p>
          <a:p>
            <a:r>
              <a:rPr lang="en-US" sz="2400" dirty="0" smtClean="0"/>
              <a:t> ????????             ??????             ??????           ????</a:t>
            </a:r>
          </a:p>
        </p:txBody>
      </p:sp>
      <p:sp>
        <p:nvSpPr>
          <p:cNvPr id="7" name="Date Placeholder 6"/>
          <p:cNvSpPr>
            <a:spLocks noGrp="1"/>
          </p:cNvSpPr>
          <p:nvPr>
            <p:ph type="dt" sz="quarter" idx="10"/>
          </p:nvPr>
        </p:nvSpPr>
        <p:spPr/>
        <p:txBody>
          <a:bodyPr/>
          <a:lstStyle/>
          <a:p>
            <a:pPr>
              <a:defRPr/>
            </a:pPr>
            <a:fld id="{D27565CD-E828-4C42-837D-C77AF0158434}" type="datetime1">
              <a:rPr lang="en-US" smtClean="0"/>
              <a:pPr>
                <a:defRPr/>
              </a:pPr>
              <a:t>9/21/2021</a:t>
            </a:fld>
            <a:endParaRPr lang="en-US"/>
          </a:p>
        </p:txBody>
      </p:sp>
      <p:sp>
        <p:nvSpPr>
          <p:cNvPr id="29701"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9ADCDF51-3847-46F9-BF74-84C71DB9FCDD}" type="slidenum">
              <a:rPr lang="en-US" sz="1400" smtClean="0">
                <a:solidFill>
                  <a:schemeClr val="bg1"/>
                </a:solidFill>
                <a:latin typeface="Calibri" panose="020F0502020204030204" pitchFamily="34" charset="0"/>
                <a:cs typeface="Arial" panose="020B0604020202020204" pitchFamily="34" charset="0"/>
              </a:rPr>
              <a:pPr>
                <a:lnSpc>
                  <a:spcPct val="100000"/>
                </a:lnSpc>
                <a:spcBef>
                  <a:spcPct val="0"/>
                </a:spcBef>
                <a:buFontTx/>
                <a:buNone/>
              </a:pPr>
              <a:t>105</a:t>
            </a:fld>
            <a:endParaRPr lang="en-US" sz="1400" smtClean="0">
              <a:solidFill>
                <a:schemeClr val="bg1"/>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29549121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31763" y="215900"/>
            <a:ext cx="6172200" cy="593725"/>
          </a:xfrm>
        </p:spPr>
        <p:txBody>
          <a:bodyPr/>
          <a:lstStyle/>
          <a:p>
            <a:r>
              <a:rPr lang="en-US" sz="3600" b="1" dirty="0" smtClean="0">
                <a:solidFill>
                  <a:srgbClr val="FF0000"/>
                </a:solidFill>
              </a:rPr>
              <a:t>Control Characters</a:t>
            </a:r>
          </a:p>
        </p:txBody>
      </p:sp>
      <p:sp>
        <p:nvSpPr>
          <p:cNvPr id="30723" name="Content Placeholder 2"/>
          <p:cNvSpPr>
            <a:spLocks noGrp="1"/>
          </p:cNvSpPr>
          <p:nvPr>
            <p:ph idx="1"/>
          </p:nvPr>
        </p:nvSpPr>
        <p:spPr>
          <a:xfrm>
            <a:off x="465138" y="1014413"/>
            <a:ext cx="8191500" cy="4127500"/>
          </a:xfrm>
        </p:spPr>
        <p:txBody>
          <a:bodyPr/>
          <a:lstStyle/>
          <a:p>
            <a:pPr algn="just"/>
            <a:r>
              <a:rPr lang="en-IN" sz="2000" b="1" dirty="0" smtClean="0"/>
              <a:t>These are </a:t>
            </a:r>
            <a:r>
              <a:rPr lang="en-IN" sz="2000" dirty="0" smtClean="0"/>
              <a:t>nonprinting characters  used to control the display of output.</a:t>
            </a:r>
          </a:p>
          <a:p>
            <a:pPr algn="just"/>
            <a:r>
              <a:rPr lang="en-IN" sz="2000" dirty="0" smtClean="0">
                <a:solidFill>
                  <a:srgbClr val="FF0000"/>
                </a:solidFill>
              </a:rPr>
              <a:t>an escape sequence </a:t>
            </a:r>
            <a:r>
              <a:rPr lang="en-IN" sz="2000" dirty="0" smtClean="0"/>
              <a:t>is a string of two or more characters used to denote control characters</a:t>
            </a:r>
          </a:p>
          <a:p>
            <a:pPr algn="just"/>
            <a:r>
              <a:rPr lang="en-IN" sz="2000" dirty="0" smtClean="0"/>
              <a:t>‘\’ serves as the escape character in Python</a:t>
            </a:r>
          </a:p>
          <a:p>
            <a:pPr algn="just"/>
            <a:r>
              <a:rPr lang="en-IN" sz="2000" dirty="0" smtClean="0"/>
              <a:t>For ex, the escape sequence </a:t>
            </a:r>
            <a:r>
              <a:rPr lang="en-IN" sz="2000" dirty="0" smtClean="0">
                <a:solidFill>
                  <a:srgbClr val="FF0000"/>
                </a:solidFill>
              </a:rPr>
              <a:t>‘\n’</a:t>
            </a:r>
            <a:r>
              <a:rPr lang="en-IN" sz="2000" dirty="0" smtClean="0"/>
              <a:t> represents the new line control character, used to begin a new screen line. </a:t>
            </a:r>
            <a:endParaRPr lang="en-US" sz="2000" dirty="0" smtClean="0"/>
          </a:p>
          <a:p>
            <a:r>
              <a:rPr lang="en-IN" sz="2000" dirty="0" smtClean="0">
                <a:solidFill>
                  <a:srgbClr val="FF0000"/>
                </a:solidFill>
              </a:rPr>
              <a:t>Ex:</a:t>
            </a:r>
            <a:endParaRPr lang="en-US" sz="2000" dirty="0" smtClean="0">
              <a:solidFill>
                <a:srgbClr val="FF0000"/>
              </a:solidFill>
            </a:endParaRPr>
          </a:p>
          <a:p>
            <a:r>
              <a:rPr lang="en-IN" sz="2000" dirty="0" smtClean="0"/>
              <a:t>&gt;&gt;&gt;print(‘Hello\</a:t>
            </a:r>
            <a:r>
              <a:rPr lang="en-IN" sz="2000" dirty="0" err="1" smtClean="0"/>
              <a:t>nJenifer</a:t>
            </a:r>
            <a:r>
              <a:rPr lang="en-IN" sz="2000" dirty="0" smtClean="0"/>
              <a:t>’)</a:t>
            </a:r>
            <a:endParaRPr lang="en-US" sz="2000" dirty="0" smtClean="0"/>
          </a:p>
          <a:p>
            <a:r>
              <a:rPr lang="en-IN" sz="2000" dirty="0" smtClean="0"/>
              <a:t>Hello</a:t>
            </a:r>
            <a:endParaRPr lang="en-US" sz="2000" dirty="0" smtClean="0"/>
          </a:p>
          <a:p>
            <a:r>
              <a:rPr lang="en-IN" sz="2000" dirty="0" smtClean="0"/>
              <a:t>Jenifer</a:t>
            </a:r>
            <a:endParaRPr lang="en-US" sz="2000" dirty="0" smtClean="0"/>
          </a:p>
        </p:txBody>
      </p:sp>
      <p:sp>
        <p:nvSpPr>
          <p:cNvPr id="5" name="Date Placeholder 4"/>
          <p:cNvSpPr>
            <a:spLocks noGrp="1"/>
          </p:cNvSpPr>
          <p:nvPr>
            <p:ph type="dt" sz="quarter" idx="10"/>
          </p:nvPr>
        </p:nvSpPr>
        <p:spPr/>
        <p:txBody>
          <a:bodyPr/>
          <a:lstStyle/>
          <a:p>
            <a:pPr>
              <a:defRPr/>
            </a:pPr>
            <a:fld id="{75ACAC8F-29AB-41D1-AA46-878812B0C7F1}" type="datetime1">
              <a:rPr lang="en-US" smtClean="0"/>
              <a:pPr>
                <a:defRPr/>
              </a:pPr>
              <a:t>9/21/2021</a:t>
            </a:fld>
            <a:endParaRPr lang="en-US"/>
          </a:p>
        </p:txBody>
      </p:sp>
      <p:sp>
        <p:nvSpPr>
          <p:cNvPr id="3072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8B3CAD16-A342-4794-BD66-D1DDC751FAD8}" type="slidenum">
              <a:rPr lang="en-US" sz="1400" smtClean="0">
                <a:solidFill>
                  <a:schemeClr val="bg1"/>
                </a:solidFill>
                <a:latin typeface="Calibri" panose="020F0502020204030204" pitchFamily="34" charset="0"/>
                <a:cs typeface="Arial" panose="020B0604020202020204" pitchFamily="34" charset="0"/>
              </a:rPr>
              <a:pPr>
                <a:lnSpc>
                  <a:spcPct val="100000"/>
                </a:lnSpc>
                <a:spcBef>
                  <a:spcPct val="0"/>
                </a:spcBef>
                <a:buFontTx/>
                <a:buNone/>
              </a:pPr>
              <a:t>106</a:t>
            </a:fld>
            <a:endParaRPr lang="en-US" sz="1400" smtClean="0">
              <a:solidFill>
                <a:schemeClr val="bg1"/>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12330591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0" y="0"/>
            <a:ext cx="7886700" cy="674688"/>
          </a:xfrm>
        </p:spPr>
        <p:txBody>
          <a:bodyPr/>
          <a:lstStyle/>
          <a:p>
            <a:r>
              <a:rPr lang="en-US" sz="3600" b="1" dirty="0" smtClean="0">
                <a:solidFill>
                  <a:srgbClr val="FF0000"/>
                </a:solidFill>
              </a:rPr>
              <a:t>Control Characters….</a:t>
            </a:r>
          </a:p>
        </p:txBody>
      </p:sp>
      <p:sp>
        <p:nvSpPr>
          <p:cNvPr id="3" name="Content Placeholder 2"/>
          <p:cNvSpPr>
            <a:spLocks noGrp="1"/>
          </p:cNvSpPr>
          <p:nvPr>
            <p:ph idx="1"/>
          </p:nvPr>
        </p:nvSpPr>
        <p:spPr>
          <a:xfrm>
            <a:off x="204788" y="809625"/>
            <a:ext cx="8451850" cy="4795838"/>
          </a:xfrm>
        </p:spPr>
        <p:txBody>
          <a:bodyPr>
            <a:noAutofit/>
          </a:bodyPr>
          <a:lstStyle/>
          <a:p>
            <a:pPr>
              <a:defRPr/>
            </a:pPr>
            <a:r>
              <a:rPr lang="en-US" sz="2000" dirty="0" smtClean="0"/>
              <a:t>Explore the results of the following :</a:t>
            </a:r>
          </a:p>
          <a:p>
            <a:pPr>
              <a:defRPr/>
            </a:pPr>
            <a:r>
              <a:rPr lang="en-US" sz="2000" dirty="0" smtClean="0"/>
              <a:t>&gt;&gt;&gt;print(‘Hello World\n\n’)             ???????</a:t>
            </a:r>
          </a:p>
          <a:p>
            <a:pPr>
              <a:defRPr/>
            </a:pPr>
            <a:r>
              <a:rPr lang="en-US" sz="2000" dirty="0" smtClean="0"/>
              <a:t>&gt;&gt;&gt;print(1,’\n’,2,’\n’,3)                       ???????</a:t>
            </a:r>
          </a:p>
          <a:p>
            <a:pPr>
              <a:defRPr/>
            </a:pPr>
            <a:r>
              <a:rPr lang="en-US" sz="2000" dirty="0" smtClean="0"/>
              <a:t>&gt;&gt;&gt;print(‘\</a:t>
            </a:r>
            <a:r>
              <a:rPr lang="en-US" sz="2000" dirty="0" err="1" smtClean="0"/>
              <a:t>nHello</a:t>
            </a:r>
            <a:r>
              <a:rPr lang="en-US" sz="2000" dirty="0" smtClean="0"/>
              <a:t> World’)</a:t>
            </a:r>
          </a:p>
          <a:p>
            <a:pPr marL="0" indent="0">
              <a:buFont typeface="Arial" panose="020B0604020202020204" pitchFamily="34" charset="0"/>
              <a:buNone/>
              <a:defRPr/>
            </a:pPr>
            <a:endParaRPr lang="en-US" sz="2000" dirty="0"/>
          </a:p>
          <a:p>
            <a:pPr>
              <a:defRPr/>
            </a:pPr>
            <a:r>
              <a:rPr lang="en-US" sz="2000" dirty="0" smtClean="0">
                <a:solidFill>
                  <a:srgbClr val="FF0000"/>
                </a:solidFill>
              </a:rPr>
              <a:t>Write a Python script to generate the following pattern of asterisks</a:t>
            </a:r>
          </a:p>
          <a:p>
            <a:pPr marL="0" indent="0">
              <a:buFont typeface="Arial" panose="020B0604020202020204" pitchFamily="34" charset="0"/>
              <a:buNone/>
              <a:defRPr/>
            </a:pPr>
            <a:r>
              <a:rPr lang="en-US" sz="2000" dirty="0" smtClean="0"/>
              <a:t>*	*	*	*</a:t>
            </a:r>
          </a:p>
          <a:p>
            <a:pPr marL="0" indent="0">
              <a:buFont typeface="Arial" panose="020B0604020202020204" pitchFamily="34" charset="0"/>
              <a:buNone/>
              <a:defRPr/>
            </a:pPr>
            <a:r>
              <a:rPr lang="en-US" sz="2000" dirty="0" smtClean="0"/>
              <a:t>*	*	*</a:t>
            </a:r>
          </a:p>
          <a:p>
            <a:pPr marL="0" indent="0">
              <a:buFont typeface="Arial" panose="020B0604020202020204" pitchFamily="34" charset="0"/>
              <a:buNone/>
              <a:defRPr/>
            </a:pPr>
            <a:r>
              <a:rPr lang="en-US" sz="2000" dirty="0" smtClean="0"/>
              <a:t>*	*</a:t>
            </a:r>
          </a:p>
          <a:p>
            <a:pPr marL="0" indent="0">
              <a:buFont typeface="Arial" panose="020B0604020202020204" pitchFamily="34" charset="0"/>
              <a:buNone/>
              <a:defRPr/>
            </a:pPr>
            <a:r>
              <a:rPr lang="en-US" sz="2000" dirty="0"/>
              <a:t>*</a:t>
            </a:r>
            <a:endParaRPr lang="en-US" sz="2000" dirty="0" smtClean="0"/>
          </a:p>
          <a:p>
            <a:pPr>
              <a:defRPr/>
            </a:pPr>
            <a:endParaRPr lang="en-US" sz="2000" dirty="0" smtClean="0"/>
          </a:p>
          <a:p>
            <a:pPr>
              <a:defRPr/>
            </a:pPr>
            <a:endParaRPr lang="en-US" sz="2000" dirty="0"/>
          </a:p>
        </p:txBody>
      </p:sp>
      <p:sp>
        <p:nvSpPr>
          <p:cNvPr id="5" name="Date Placeholder 4"/>
          <p:cNvSpPr>
            <a:spLocks noGrp="1"/>
          </p:cNvSpPr>
          <p:nvPr>
            <p:ph type="dt" sz="quarter" idx="10"/>
          </p:nvPr>
        </p:nvSpPr>
        <p:spPr/>
        <p:txBody>
          <a:bodyPr/>
          <a:lstStyle/>
          <a:p>
            <a:pPr>
              <a:defRPr/>
            </a:pPr>
            <a:fld id="{B0CE3228-9823-4C98-BB72-41960D82A4FE}" type="datetime1">
              <a:rPr lang="en-US" smtClean="0"/>
              <a:pPr>
                <a:defRPr/>
              </a:pPr>
              <a:t>9/21/2021</a:t>
            </a:fld>
            <a:endParaRPr lang="en-US"/>
          </a:p>
        </p:txBody>
      </p:sp>
      <p:sp>
        <p:nvSpPr>
          <p:cNvPr id="3174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804F2C11-71DF-4BA4-B6E8-1AA4701EDD0E}" type="slidenum">
              <a:rPr lang="en-US" sz="1400" smtClean="0">
                <a:solidFill>
                  <a:schemeClr val="bg1"/>
                </a:solidFill>
                <a:latin typeface="Calibri" panose="020F0502020204030204" pitchFamily="34" charset="0"/>
                <a:cs typeface="Arial" panose="020B0604020202020204" pitchFamily="34" charset="0"/>
              </a:rPr>
              <a:pPr>
                <a:lnSpc>
                  <a:spcPct val="100000"/>
                </a:lnSpc>
                <a:spcBef>
                  <a:spcPct val="0"/>
                </a:spcBef>
                <a:buFontTx/>
                <a:buNone/>
              </a:pPr>
              <a:t>107</a:t>
            </a:fld>
            <a:endParaRPr lang="en-US" sz="1400" smtClean="0">
              <a:solidFill>
                <a:schemeClr val="bg1"/>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80406137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0" y="31750"/>
            <a:ext cx="7886700" cy="590550"/>
          </a:xfrm>
        </p:spPr>
        <p:txBody>
          <a:bodyPr/>
          <a:lstStyle/>
          <a:p>
            <a:pPr marL="342900" indent="-342900"/>
            <a:r>
              <a:rPr lang="en-US" sz="3200" b="1" dirty="0" smtClean="0">
                <a:solidFill>
                  <a:srgbClr val="FF0000"/>
                </a:solidFill>
              </a:rPr>
              <a:t>Formatting Strings</a:t>
            </a:r>
          </a:p>
        </p:txBody>
      </p:sp>
      <p:sp>
        <p:nvSpPr>
          <p:cNvPr id="3" name="Content Placeholder 2"/>
          <p:cNvSpPr>
            <a:spLocks noGrp="1"/>
          </p:cNvSpPr>
          <p:nvPr>
            <p:ph idx="1"/>
          </p:nvPr>
        </p:nvSpPr>
        <p:spPr>
          <a:xfrm>
            <a:off x="465138" y="828675"/>
            <a:ext cx="8310562" cy="4527550"/>
          </a:xfrm>
        </p:spPr>
        <p:txBody>
          <a:bodyPr>
            <a:normAutofit/>
          </a:bodyPr>
          <a:lstStyle/>
          <a:p>
            <a:pPr>
              <a:defRPr/>
            </a:pPr>
            <a:r>
              <a:rPr lang="en-IN" sz="2200" dirty="0"/>
              <a:t>Strings are formatted using the built in format </a:t>
            </a:r>
            <a:r>
              <a:rPr lang="en-IN" sz="2200" dirty="0" smtClean="0"/>
              <a:t>function</a:t>
            </a:r>
          </a:p>
          <a:p>
            <a:pPr>
              <a:defRPr/>
            </a:pPr>
            <a:r>
              <a:rPr lang="en-IN" sz="2200" dirty="0"/>
              <a:t> format(value, format specifier</a:t>
            </a:r>
            <a:r>
              <a:rPr lang="en-IN" sz="2200" dirty="0" smtClean="0"/>
              <a:t>)</a:t>
            </a:r>
          </a:p>
          <a:p>
            <a:pPr>
              <a:defRPr/>
            </a:pPr>
            <a:r>
              <a:rPr lang="en-IN" sz="2200" dirty="0"/>
              <a:t>Ex:  format(‘Hello’, ‘&lt;20’) </a:t>
            </a:r>
            <a:endParaRPr lang="en-IN" sz="2200" dirty="0" smtClean="0"/>
          </a:p>
          <a:p>
            <a:pPr lvl="1">
              <a:defRPr/>
            </a:pPr>
            <a:r>
              <a:rPr lang="en-IN" sz="2200" dirty="0"/>
              <a:t>print the string ‘Hello’ left justified in a field width of 20 </a:t>
            </a:r>
            <a:r>
              <a:rPr lang="en-IN" sz="2200" dirty="0" smtClean="0"/>
              <a:t>characters</a:t>
            </a:r>
          </a:p>
          <a:p>
            <a:pPr lvl="1">
              <a:defRPr/>
            </a:pPr>
            <a:r>
              <a:rPr lang="en-IN" sz="2200" dirty="0" smtClean="0"/>
              <a:t>Output : </a:t>
            </a:r>
            <a:r>
              <a:rPr lang="en-IN" sz="2200" dirty="0"/>
              <a:t>‘Hello               ‘. </a:t>
            </a:r>
            <a:endParaRPr lang="en-IN" sz="2200" dirty="0" smtClean="0"/>
          </a:p>
          <a:p>
            <a:pPr>
              <a:defRPr/>
            </a:pPr>
            <a:r>
              <a:rPr lang="en-IN" sz="2200" dirty="0"/>
              <a:t>format(‘Hello’, ‘&gt;20</a:t>
            </a:r>
            <a:r>
              <a:rPr lang="en-IN" sz="2200" dirty="0" smtClean="0"/>
              <a:t>’)</a:t>
            </a:r>
          </a:p>
          <a:p>
            <a:pPr lvl="1">
              <a:defRPr/>
            </a:pPr>
            <a:r>
              <a:rPr lang="en-IN" sz="2200" dirty="0"/>
              <a:t>print the string ‘Hello’ </a:t>
            </a:r>
            <a:r>
              <a:rPr lang="en-IN" sz="2200" dirty="0" smtClean="0"/>
              <a:t>right </a:t>
            </a:r>
            <a:r>
              <a:rPr lang="en-IN" sz="2200" dirty="0"/>
              <a:t>justified in a field width of 20 characters</a:t>
            </a:r>
          </a:p>
          <a:p>
            <a:pPr lvl="1">
              <a:defRPr/>
            </a:pPr>
            <a:r>
              <a:rPr lang="en-IN" sz="2200" dirty="0" smtClean="0"/>
              <a:t> Output : ‘               </a:t>
            </a:r>
            <a:r>
              <a:rPr lang="en-IN" sz="2200" dirty="0"/>
              <a:t>Hello’</a:t>
            </a:r>
            <a:endParaRPr lang="en-US" sz="2200" dirty="0"/>
          </a:p>
        </p:txBody>
      </p:sp>
      <p:sp>
        <p:nvSpPr>
          <p:cNvPr id="5" name="Date Placeholder 4"/>
          <p:cNvSpPr>
            <a:spLocks noGrp="1"/>
          </p:cNvSpPr>
          <p:nvPr>
            <p:ph type="dt" sz="quarter" idx="10"/>
          </p:nvPr>
        </p:nvSpPr>
        <p:spPr/>
        <p:txBody>
          <a:bodyPr/>
          <a:lstStyle/>
          <a:p>
            <a:pPr>
              <a:defRPr/>
            </a:pPr>
            <a:fld id="{BE91E141-0053-4BA2-8C36-03639B469BBD}" type="datetime1">
              <a:rPr lang="en-US" smtClean="0"/>
              <a:pPr>
                <a:defRPr/>
              </a:pPr>
              <a:t>9/21/2021</a:t>
            </a:fld>
            <a:endParaRPr lang="en-US"/>
          </a:p>
        </p:txBody>
      </p:sp>
      <p:sp>
        <p:nvSpPr>
          <p:cNvPr id="3277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CF5DC468-3CA9-4A19-B087-6362AB5F97FB}" type="slidenum">
              <a:rPr lang="en-US" sz="1400" smtClean="0">
                <a:solidFill>
                  <a:schemeClr val="bg1"/>
                </a:solidFill>
                <a:latin typeface="Calibri" panose="020F0502020204030204" pitchFamily="34" charset="0"/>
                <a:cs typeface="Arial" panose="020B0604020202020204" pitchFamily="34" charset="0"/>
              </a:rPr>
              <a:pPr>
                <a:lnSpc>
                  <a:spcPct val="100000"/>
                </a:lnSpc>
                <a:spcBef>
                  <a:spcPct val="0"/>
                </a:spcBef>
                <a:buFontTx/>
                <a:buNone/>
              </a:pPr>
              <a:t>108</a:t>
            </a:fld>
            <a:endParaRPr lang="en-US" sz="1400" smtClean="0">
              <a:solidFill>
                <a:schemeClr val="bg1"/>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8467766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p:cNvSpPr>
            <a:spLocks noGrp="1"/>
          </p:cNvSpPr>
          <p:nvPr>
            <p:ph idx="1"/>
          </p:nvPr>
        </p:nvSpPr>
        <p:spPr>
          <a:xfrm>
            <a:off x="509587" y="784225"/>
            <a:ext cx="8109977" cy="3879850"/>
          </a:xfrm>
        </p:spPr>
        <p:txBody>
          <a:bodyPr/>
          <a:lstStyle/>
          <a:p>
            <a:pPr algn="just"/>
            <a:r>
              <a:rPr lang="en-IN" sz="2200" dirty="0" smtClean="0"/>
              <a:t>To </a:t>
            </a:r>
            <a:r>
              <a:rPr lang="en-IN" sz="2200" dirty="0" err="1" smtClean="0"/>
              <a:t>center</a:t>
            </a:r>
            <a:r>
              <a:rPr lang="en-IN" sz="2200" dirty="0" smtClean="0"/>
              <a:t> a string use the ‘^’ character</a:t>
            </a:r>
          </a:p>
          <a:p>
            <a:pPr algn="just"/>
            <a:r>
              <a:rPr lang="en-IN" sz="2200" dirty="0" smtClean="0"/>
              <a:t>Default fill character is blank</a:t>
            </a:r>
          </a:p>
          <a:p>
            <a:pPr algn="just"/>
            <a:r>
              <a:rPr lang="en-IN" sz="2200" dirty="0" smtClean="0"/>
              <a:t>A specific fill character can also be specified.</a:t>
            </a:r>
          </a:p>
          <a:p>
            <a:pPr algn="just"/>
            <a:r>
              <a:rPr lang="en-IN" sz="2200" dirty="0" smtClean="0">
                <a:solidFill>
                  <a:srgbClr val="FF0000"/>
                </a:solidFill>
              </a:rPr>
              <a:t>&gt;&gt;&gt;print(‘Hello World’, format(‘.’, ‘.&lt;30’), ‘Have a Nice day’) </a:t>
            </a:r>
          </a:p>
          <a:p>
            <a:pPr algn="just"/>
            <a:r>
              <a:rPr lang="en-IN" sz="2200" dirty="0" smtClean="0"/>
              <a:t>Output : </a:t>
            </a:r>
          </a:p>
          <a:p>
            <a:pPr lvl="1" algn="just"/>
            <a:r>
              <a:rPr lang="en-IN" sz="2200" dirty="0" smtClean="0">
                <a:solidFill>
                  <a:srgbClr val="FF0000"/>
                </a:solidFill>
              </a:rPr>
              <a:t>Hello World……………….Have a Nice day</a:t>
            </a:r>
            <a:endParaRPr lang="en-US" sz="2200" dirty="0" smtClean="0">
              <a:solidFill>
                <a:srgbClr val="FF0000"/>
              </a:solidFill>
            </a:endParaRPr>
          </a:p>
          <a:p>
            <a:pPr algn="just"/>
            <a:endParaRPr lang="en-US" sz="2200" dirty="0" smtClean="0"/>
          </a:p>
        </p:txBody>
      </p:sp>
      <p:sp>
        <p:nvSpPr>
          <p:cNvPr id="5" name="Date Placeholder 4"/>
          <p:cNvSpPr>
            <a:spLocks noGrp="1"/>
          </p:cNvSpPr>
          <p:nvPr>
            <p:ph type="dt" sz="quarter" idx="10"/>
          </p:nvPr>
        </p:nvSpPr>
        <p:spPr/>
        <p:txBody>
          <a:bodyPr/>
          <a:lstStyle/>
          <a:p>
            <a:pPr>
              <a:defRPr/>
            </a:pPr>
            <a:fld id="{B6AD74D3-05F2-4DDB-A332-2661F1CCA482}" type="datetime1">
              <a:rPr lang="en-US" smtClean="0"/>
              <a:pPr>
                <a:defRPr/>
              </a:pPr>
              <a:t>9/21/2021</a:t>
            </a:fld>
            <a:endParaRPr lang="en-US"/>
          </a:p>
        </p:txBody>
      </p:sp>
      <p:sp>
        <p:nvSpPr>
          <p:cNvPr id="3379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61162467-7497-4C11-B23F-3D9FFFB78B83}" type="slidenum">
              <a:rPr lang="en-US" sz="1400" smtClean="0">
                <a:solidFill>
                  <a:schemeClr val="bg1"/>
                </a:solidFill>
                <a:latin typeface="Calibri" panose="020F0502020204030204" pitchFamily="34" charset="0"/>
                <a:cs typeface="Arial" panose="020B0604020202020204" pitchFamily="34" charset="0"/>
              </a:rPr>
              <a:pPr>
                <a:lnSpc>
                  <a:spcPct val="100000"/>
                </a:lnSpc>
                <a:spcBef>
                  <a:spcPct val="0"/>
                </a:spcBef>
                <a:buFontTx/>
                <a:buNone/>
              </a:pPr>
              <a:t>109</a:t>
            </a:fld>
            <a:endParaRPr lang="en-US" sz="1400" smtClean="0">
              <a:solidFill>
                <a:schemeClr val="bg1"/>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647966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312738"/>
            <a:ext cx="7886700" cy="411162"/>
          </a:xfrm>
        </p:spPr>
        <p:txBody>
          <a:bodyPr>
            <a:noAutofit/>
          </a:bodyPr>
          <a:lstStyle/>
          <a:p>
            <a:pPr>
              <a:defRPr/>
            </a:pPr>
            <a:r>
              <a:rPr lang="en-US" sz="3600" b="1" dirty="0" smtClean="0">
                <a:solidFill>
                  <a:srgbClr val="FF0000"/>
                </a:solidFill>
              </a:rPr>
              <a:t>Numeric Literal…..</a:t>
            </a:r>
            <a:endParaRPr lang="en-US" sz="3600" b="1" dirty="0">
              <a:solidFill>
                <a:srgbClr val="FF0000"/>
              </a:solidFill>
            </a:endParaRPr>
          </a:p>
        </p:txBody>
      </p:sp>
      <p:sp>
        <p:nvSpPr>
          <p:cNvPr id="24579" name="Content Placeholder 2"/>
          <p:cNvSpPr>
            <a:spLocks noGrp="1"/>
          </p:cNvSpPr>
          <p:nvPr>
            <p:ph idx="1"/>
          </p:nvPr>
        </p:nvSpPr>
        <p:spPr>
          <a:xfrm>
            <a:off x="628650" y="1068388"/>
            <a:ext cx="7886700" cy="3076575"/>
          </a:xfrm>
        </p:spPr>
        <p:txBody>
          <a:bodyPr/>
          <a:lstStyle/>
          <a:p>
            <a:pPr marL="0" indent="0">
              <a:buFont typeface="Arial" panose="020B0604020202020204" pitchFamily="34" charset="0"/>
              <a:buNone/>
            </a:pPr>
            <a:r>
              <a:rPr lang="en-US" sz="2000" b="1" u="sng" dirty="0" smtClean="0"/>
              <a:t>Invalid Numeric Literals:</a:t>
            </a:r>
          </a:p>
          <a:p>
            <a:pPr marL="0" indent="0">
              <a:buFont typeface="Arial" panose="020B0604020202020204" pitchFamily="34" charset="0"/>
              <a:buNone/>
            </a:pPr>
            <a:r>
              <a:rPr lang="en-US" sz="2000" b="1" dirty="0" smtClean="0"/>
              <a:t>5,000.125                         2,500                2,500.125 </a:t>
            </a:r>
          </a:p>
          <a:p>
            <a:pPr marL="0" indent="0">
              <a:buFont typeface="Arial" panose="020B0604020202020204" pitchFamily="34" charset="0"/>
              <a:buNone/>
            </a:pPr>
            <a:endParaRPr lang="en-US" sz="2000" b="1" dirty="0" smtClean="0"/>
          </a:p>
          <a:p>
            <a:pPr marL="0" indent="0">
              <a:buFont typeface="Arial" panose="020B0604020202020204" pitchFamily="34" charset="0"/>
              <a:buNone/>
            </a:pPr>
            <a:r>
              <a:rPr lang="en-US" sz="2000" b="1" dirty="0" smtClean="0"/>
              <a:t>+2,500                               +2,500.125       -2,500</a:t>
            </a:r>
          </a:p>
          <a:p>
            <a:pPr marL="0" indent="0">
              <a:buFont typeface="Arial" panose="020B0604020202020204" pitchFamily="34" charset="0"/>
              <a:buNone/>
            </a:pPr>
            <a:endParaRPr lang="en-US" sz="2000" b="1" dirty="0" smtClean="0"/>
          </a:p>
          <a:p>
            <a:pPr marL="0" indent="0">
              <a:buFont typeface="Arial" panose="020B0604020202020204" pitchFamily="34" charset="0"/>
              <a:buNone/>
            </a:pPr>
            <a:r>
              <a:rPr lang="en-US" sz="2000" b="1" dirty="0" smtClean="0"/>
              <a:t>-2,500.125</a:t>
            </a:r>
          </a:p>
          <a:p>
            <a:pPr marL="0" indent="0">
              <a:buFont typeface="Arial" panose="020B0604020202020204" pitchFamily="34" charset="0"/>
              <a:buNone/>
            </a:pPr>
            <a:endParaRPr lang="en-US" sz="2000" b="1" dirty="0" smtClean="0"/>
          </a:p>
        </p:txBody>
      </p:sp>
      <p:sp>
        <p:nvSpPr>
          <p:cNvPr id="6" name="Date Placeholder 5"/>
          <p:cNvSpPr>
            <a:spLocks noGrp="1"/>
          </p:cNvSpPr>
          <p:nvPr>
            <p:ph type="dt" sz="quarter" idx="10"/>
          </p:nvPr>
        </p:nvSpPr>
        <p:spPr/>
        <p:txBody>
          <a:bodyPr/>
          <a:lstStyle/>
          <a:p>
            <a:pPr>
              <a:defRPr/>
            </a:pPr>
            <a:fld id="{77E9277D-2AB2-453A-8ECD-37CB273C4CE6}" type="datetime1">
              <a:rPr lang="en-US" smtClean="0">
                <a:latin typeface="Cambria" panose="02040503050406030204" pitchFamily="18" charset="0"/>
                <a:ea typeface="Cambria" panose="02040503050406030204" pitchFamily="18" charset="0"/>
              </a:rPr>
              <a:pPr>
                <a:defRPr/>
              </a:pPr>
              <a:t>9/21/2021</a:t>
            </a:fld>
            <a:endParaRPr lang="en-US">
              <a:latin typeface="Cambria" panose="02040503050406030204" pitchFamily="18" charset="0"/>
              <a:ea typeface="Cambria" panose="02040503050406030204" pitchFamily="18" charset="0"/>
            </a:endParaRPr>
          </a:p>
        </p:txBody>
      </p:sp>
      <p:sp>
        <p:nvSpPr>
          <p:cNvPr id="24581"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142859D2-6816-437B-BF34-A624440756ED}" type="slidenum">
              <a:rPr lang="en-US" sz="1400" smtClean="0">
                <a:solidFill>
                  <a:schemeClr val="bg1"/>
                </a:solidFill>
                <a:cs typeface="Arial" panose="020B0604020202020204" pitchFamily="34" charset="0"/>
              </a:rPr>
              <a:pPr>
                <a:lnSpc>
                  <a:spcPct val="100000"/>
                </a:lnSpc>
                <a:spcBef>
                  <a:spcPct val="0"/>
                </a:spcBef>
                <a:buFontTx/>
                <a:buNone/>
              </a:pPr>
              <a:t>11</a:t>
            </a:fld>
            <a:endParaRPr lang="en-US" sz="140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203200" y="161364"/>
            <a:ext cx="7886700" cy="617538"/>
          </a:xfrm>
        </p:spPr>
        <p:txBody>
          <a:bodyPr/>
          <a:lstStyle/>
          <a:p>
            <a:pPr marL="342900" indent="-342900"/>
            <a:r>
              <a:rPr lang="en-US" sz="3200" b="1" dirty="0" smtClean="0">
                <a:solidFill>
                  <a:srgbClr val="FF0000"/>
                </a:solidFill>
              </a:rPr>
              <a:t>Implicit and Explicit Line Joining</a:t>
            </a:r>
          </a:p>
        </p:txBody>
      </p:sp>
      <p:sp>
        <p:nvSpPr>
          <p:cNvPr id="3" name="Content Placeholder 2"/>
          <p:cNvSpPr>
            <a:spLocks noGrp="1"/>
          </p:cNvSpPr>
          <p:nvPr>
            <p:ph idx="1"/>
          </p:nvPr>
        </p:nvSpPr>
        <p:spPr>
          <a:xfrm>
            <a:off x="284163" y="923925"/>
            <a:ext cx="8551862" cy="4194175"/>
          </a:xfrm>
        </p:spPr>
        <p:txBody>
          <a:bodyPr/>
          <a:lstStyle/>
          <a:p>
            <a:pPr algn="just">
              <a:defRPr/>
            </a:pPr>
            <a:r>
              <a:rPr lang="en-US" sz="2200" dirty="0" smtClean="0"/>
              <a:t>A logical program line can extend more than one physical line using matching </a:t>
            </a:r>
            <a:r>
              <a:rPr lang="en-IN" sz="2200" dirty="0" smtClean="0"/>
              <a:t>parentheses, </a:t>
            </a:r>
            <a:r>
              <a:rPr lang="en-IN" sz="2200" dirty="0"/>
              <a:t>square brackets, and curly </a:t>
            </a:r>
            <a:r>
              <a:rPr lang="en-IN" sz="2200" dirty="0" smtClean="0"/>
              <a:t>braces.</a:t>
            </a:r>
          </a:p>
          <a:p>
            <a:pPr>
              <a:defRPr/>
            </a:pPr>
            <a:r>
              <a:rPr lang="en-US" sz="2200" dirty="0" smtClean="0"/>
              <a:t>These lines are treated as one line</a:t>
            </a:r>
          </a:p>
          <a:p>
            <a:pPr>
              <a:defRPr/>
            </a:pPr>
            <a:r>
              <a:rPr lang="en-IN" sz="2200" dirty="0">
                <a:solidFill>
                  <a:srgbClr val="FF0000"/>
                </a:solidFill>
              </a:rPr>
              <a:t>print(‘Name:’, </a:t>
            </a:r>
            <a:r>
              <a:rPr lang="en-IN" sz="2200" dirty="0" err="1">
                <a:solidFill>
                  <a:srgbClr val="FF0000"/>
                </a:solidFill>
              </a:rPr>
              <a:t>student_name</a:t>
            </a:r>
            <a:r>
              <a:rPr lang="en-IN" sz="2200" dirty="0">
                <a:solidFill>
                  <a:srgbClr val="FF0000"/>
                </a:solidFill>
              </a:rPr>
              <a:t>, ‘Address:’, </a:t>
            </a:r>
            <a:r>
              <a:rPr lang="en-IN" sz="2200" dirty="0" err="1">
                <a:solidFill>
                  <a:srgbClr val="FF0000"/>
                </a:solidFill>
              </a:rPr>
              <a:t>student_address</a:t>
            </a:r>
            <a:r>
              <a:rPr lang="en-IN" sz="2200" dirty="0">
                <a:solidFill>
                  <a:srgbClr val="FF0000"/>
                </a:solidFill>
              </a:rPr>
              <a:t>,</a:t>
            </a:r>
            <a:endParaRPr lang="en-US" sz="2200" dirty="0">
              <a:solidFill>
                <a:srgbClr val="FF0000"/>
              </a:solidFill>
            </a:endParaRPr>
          </a:p>
          <a:p>
            <a:pPr marL="0" indent="0">
              <a:buFont typeface="Arial" panose="020B0604020202020204" pitchFamily="34" charset="0"/>
              <a:buNone/>
              <a:defRPr/>
            </a:pPr>
            <a:r>
              <a:rPr lang="en-IN" sz="2200" dirty="0">
                <a:solidFill>
                  <a:srgbClr val="FF0000"/>
                </a:solidFill>
              </a:rPr>
              <a:t>             ‘No. of Credits’, </a:t>
            </a:r>
            <a:r>
              <a:rPr lang="en-IN" sz="2200" dirty="0" err="1">
                <a:solidFill>
                  <a:srgbClr val="FF0000"/>
                </a:solidFill>
              </a:rPr>
              <a:t>total_credits</a:t>
            </a:r>
            <a:r>
              <a:rPr lang="en-IN" sz="2200" dirty="0">
                <a:solidFill>
                  <a:srgbClr val="FF0000"/>
                </a:solidFill>
              </a:rPr>
              <a:t>, ‘GPA’, </a:t>
            </a:r>
            <a:r>
              <a:rPr lang="en-IN" sz="2200" dirty="0" err="1">
                <a:solidFill>
                  <a:srgbClr val="FF0000"/>
                </a:solidFill>
              </a:rPr>
              <a:t>current_gpa</a:t>
            </a:r>
            <a:r>
              <a:rPr lang="en-IN" sz="2200" dirty="0">
                <a:solidFill>
                  <a:srgbClr val="FF0000"/>
                </a:solidFill>
              </a:rPr>
              <a:t>)</a:t>
            </a:r>
          </a:p>
          <a:p>
            <a:pPr>
              <a:defRPr/>
            </a:pPr>
            <a:r>
              <a:rPr lang="en-IN" sz="2200" dirty="0"/>
              <a:t>Program lines can be explicitly joined using backslash </a:t>
            </a:r>
          </a:p>
          <a:p>
            <a:pPr>
              <a:defRPr/>
            </a:pPr>
            <a:r>
              <a:rPr lang="en-IN" sz="2200" dirty="0">
                <a:solidFill>
                  <a:srgbClr val="FF0000"/>
                </a:solidFill>
              </a:rPr>
              <a:t>dob = 50 +40 – 30* 100 \</a:t>
            </a:r>
            <a:endParaRPr lang="en-US" sz="2200" dirty="0">
              <a:solidFill>
                <a:srgbClr val="FF0000"/>
              </a:solidFill>
            </a:endParaRPr>
          </a:p>
          <a:p>
            <a:pPr marL="0" indent="0">
              <a:buFont typeface="Arial" panose="020B0604020202020204" pitchFamily="34" charset="0"/>
              <a:buNone/>
              <a:defRPr/>
            </a:pPr>
            <a:r>
              <a:rPr lang="en-IN" sz="2200" dirty="0">
                <a:solidFill>
                  <a:srgbClr val="FF0000"/>
                </a:solidFill>
              </a:rPr>
              <a:t>                  -25 +12 * 10 \</a:t>
            </a:r>
            <a:endParaRPr lang="en-US" sz="2200" dirty="0">
              <a:solidFill>
                <a:srgbClr val="FF0000"/>
              </a:solidFill>
            </a:endParaRPr>
          </a:p>
          <a:p>
            <a:pPr marL="0" indent="0">
              <a:buFont typeface="Arial" panose="020B0604020202020204" pitchFamily="34" charset="0"/>
              <a:buNone/>
              <a:defRPr/>
            </a:pPr>
            <a:r>
              <a:rPr lang="en-IN" sz="2200" dirty="0">
                <a:solidFill>
                  <a:srgbClr val="FF0000"/>
                </a:solidFill>
              </a:rPr>
              <a:t>                   * </a:t>
            </a:r>
            <a:r>
              <a:rPr lang="en-IN" sz="2200" dirty="0" smtClean="0">
                <a:solidFill>
                  <a:srgbClr val="FF0000"/>
                </a:solidFill>
              </a:rPr>
              <a:t>9</a:t>
            </a:r>
            <a:endParaRPr lang="en-US" sz="2200" dirty="0">
              <a:solidFill>
                <a:srgbClr val="FF0000"/>
              </a:solidFill>
            </a:endParaRPr>
          </a:p>
        </p:txBody>
      </p:sp>
      <p:sp>
        <p:nvSpPr>
          <p:cNvPr id="5" name="Date Placeholder 4"/>
          <p:cNvSpPr>
            <a:spLocks noGrp="1"/>
          </p:cNvSpPr>
          <p:nvPr>
            <p:ph type="dt" sz="quarter" idx="10"/>
          </p:nvPr>
        </p:nvSpPr>
        <p:spPr/>
        <p:txBody>
          <a:bodyPr/>
          <a:lstStyle/>
          <a:p>
            <a:pPr>
              <a:defRPr/>
            </a:pPr>
            <a:fld id="{FA6F850F-07F0-4F06-9F19-0BD7439A160F}" type="datetime1">
              <a:rPr lang="en-US" smtClean="0"/>
              <a:pPr>
                <a:defRPr/>
              </a:pPr>
              <a:t>9/21/2021</a:t>
            </a:fld>
            <a:endParaRPr lang="en-US"/>
          </a:p>
        </p:txBody>
      </p:sp>
      <p:sp>
        <p:nvSpPr>
          <p:cNvPr id="3482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23720A4C-5B23-4ADF-B9FB-263C07A7C121}" type="slidenum">
              <a:rPr lang="en-US" sz="1400" smtClean="0">
                <a:solidFill>
                  <a:schemeClr val="bg1"/>
                </a:solidFill>
                <a:latin typeface="Calibri" panose="020F0502020204030204" pitchFamily="34" charset="0"/>
                <a:cs typeface="Arial" panose="020B0604020202020204" pitchFamily="34" charset="0"/>
              </a:rPr>
              <a:pPr>
                <a:lnSpc>
                  <a:spcPct val="100000"/>
                </a:lnSpc>
                <a:spcBef>
                  <a:spcPct val="0"/>
                </a:spcBef>
                <a:buFontTx/>
                <a:buNone/>
              </a:pPr>
              <a:t>110</a:t>
            </a:fld>
            <a:endParaRPr lang="en-US" sz="1400" smtClean="0">
              <a:solidFill>
                <a:schemeClr val="bg1"/>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21640249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557213" indent="-214313">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8572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2001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15430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0002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4574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29146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3718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E9243A17-91A8-4601-8DB0-5F37123F92ED}" type="slidenum">
              <a:rPr lang="en-US" altLang="en-US" sz="900" smtClean="0">
                <a:solidFill>
                  <a:srgbClr val="898989"/>
                </a:solidFill>
                <a:cs typeface="Arial" panose="020B0604020202020204" pitchFamily="34" charset="0"/>
              </a:rPr>
              <a:pPr>
                <a:lnSpc>
                  <a:spcPct val="100000"/>
                </a:lnSpc>
                <a:spcBef>
                  <a:spcPct val="0"/>
                </a:spcBef>
                <a:buFontTx/>
                <a:buNone/>
              </a:pPr>
              <a:t>111</a:t>
            </a:fld>
            <a:endParaRPr lang="en-US" altLang="en-US" sz="900" smtClean="0">
              <a:solidFill>
                <a:srgbClr val="898989"/>
              </a:solidFill>
              <a:cs typeface="Arial" panose="020B0604020202020204" pitchFamily="34" charset="0"/>
            </a:endParaRPr>
          </a:p>
        </p:txBody>
      </p:sp>
      <p:sp>
        <p:nvSpPr>
          <p:cNvPr id="76803" name="Rectangle 5"/>
          <p:cNvSpPr>
            <a:spLocks noChangeArrowheads="1"/>
          </p:cNvSpPr>
          <p:nvPr/>
        </p:nvSpPr>
        <p:spPr bwMode="auto">
          <a:xfrm>
            <a:off x="0" y="0"/>
            <a:ext cx="54149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r>
              <a:rPr lang="en-US" altLang="en-US" b="1">
                <a:solidFill>
                  <a:srgbClr val="0070C0"/>
                </a:solidFill>
                <a:cs typeface="Tahoma" panose="020B0604030504040204" pitchFamily="34" charset="0"/>
              </a:rPr>
              <a:t>Operator Precedence</a:t>
            </a:r>
            <a:endParaRPr lang="en-US" altLang="en-US" sz="3200">
              <a:solidFill>
                <a:srgbClr val="0070C0"/>
              </a:solidFill>
              <a:cs typeface="Tahoma" panose="020B0604030504040204" pitchFamily="34" charset="0"/>
            </a:endParaRPr>
          </a:p>
        </p:txBody>
      </p:sp>
      <p:graphicFrame>
        <p:nvGraphicFramePr>
          <p:cNvPr id="6" name="Table 5"/>
          <p:cNvGraphicFramePr>
            <a:graphicFrameLocks noGrp="1"/>
          </p:cNvGraphicFramePr>
          <p:nvPr/>
        </p:nvGraphicFramePr>
        <p:xfrm>
          <a:off x="893763" y="523875"/>
          <a:ext cx="7489825" cy="5286374"/>
        </p:xfrm>
        <a:graphic>
          <a:graphicData uri="http://schemas.openxmlformats.org/drawingml/2006/table">
            <a:tbl>
              <a:tblPr firstRow="1" bandRow="1">
                <a:tableStyleId>{5C22544A-7EE6-4342-B048-85BDC9FD1C3A}</a:tableStyleId>
              </a:tblPr>
              <a:tblGrid>
                <a:gridCol w="3016737"/>
                <a:gridCol w="4473088"/>
              </a:tblGrid>
              <a:tr h="389095">
                <a:tc>
                  <a:txBody>
                    <a:bodyPr/>
                    <a:lstStyle/>
                    <a:p>
                      <a:pPr algn="ctr"/>
                      <a:r>
                        <a:rPr lang="en-US" sz="1800" b="1" dirty="0" smtClean="0">
                          <a:solidFill>
                            <a:srgbClr val="FF0000"/>
                          </a:solidFill>
                          <a:latin typeface="Cambria" panose="02040503050406030204" pitchFamily="18" charset="0"/>
                          <a:ea typeface="Cambria" panose="02040503050406030204" pitchFamily="18" charset="0"/>
                        </a:rPr>
                        <a:t>Operator</a:t>
                      </a:r>
                      <a:endParaRPr lang="en-US" sz="1800" b="1" dirty="0">
                        <a:solidFill>
                          <a:srgbClr val="FF0000"/>
                        </a:solidFill>
                        <a:latin typeface="Cambria" panose="02040503050406030204" pitchFamily="18" charset="0"/>
                        <a:ea typeface="Cambria" panose="02040503050406030204" pitchFamily="18" charset="0"/>
                      </a:endParaRPr>
                    </a:p>
                  </a:txBody>
                  <a:tcPr marL="68583" marR="68583" marT="34294" marB="34294"/>
                </a:tc>
                <a:tc>
                  <a:txBody>
                    <a:bodyPr/>
                    <a:lstStyle/>
                    <a:p>
                      <a:pPr algn="ctr"/>
                      <a:r>
                        <a:rPr lang="en-US" sz="1800" b="1" dirty="0" smtClean="0">
                          <a:solidFill>
                            <a:srgbClr val="FF0000"/>
                          </a:solidFill>
                          <a:latin typeface="Cambria" panose="02040503050406030204" pitchFamily="18" charset="0"/>
                          <a:ea typeface="Cambria" panose="02040503050406030204" pitchFamily="18" charset="0"/>
                        </a:rPr>
                        <a:t>Operator Name</a:t>
                      </a:r>
                      <a:endParaRPr lang="en-US" sz="1800" b="1" dirty="0">
                        <a:solidFill>
                          <a:srgbClr val="FF0000"/>
                        </a:solidFill>
                        <a:latin typeface="Cambria" panose="02040503050406030204" pitchFamily="18" charset="0"/>
                        <a:ea typeface="Cambria" panose="02040503050406030204" pitchFamily="18" charset="0"/>
                      </a:endParaRPr>
                    </a:p>
                  </a:txBody>
                  <a:tcPr marL="68583" marR="68583" marT="34294" marB="34294"/>
                </a:tc>
              </a:tr>
              <a:tr h="389095">
                <a:tc>
                  <a:txBody>
                    <a:bodyPr/>
                    <a:lstStyle/>
                    <a:p>
                      <a:pPr algn="l"/>
                      <a:r>
                        <a:rPr lang="en-US" sz="1800" b="1" dirty="0" smtClean="0">
                          <a:latin typeface="Cambria" panose="02040503050406030204" pitchFamily="18" charset="0"/>
                          <a:ea typeface="Cambria" panose="02040503050406030204" pitchFamily="18" charset="0"/>
                        </a:rPr>
                        <a:t>()</a:t>
                      </a:r>
                      <a:endParaRPr lang="en-US" sz="1800" b="1" dirty="0">
                        <a:latin typeface="Cambria" panose="02040503050406030204" pitchFamily="18" charset="0"/>
                        <a:ea typeface="Cambria" panose="02040503050406030204" pitchFamily="18" charset="0"/>
                      </a:endParaRPr>
                    </a:p>
                  </a:txBody>
                  <a:tcPr marL="68583" marR="68583" marT="34294" marB="34294" anchor="ctr"/>
                </a:tc>
                <a:tc>
                  <a:txBody>
                    <a:bodyPr/>
                    <a:lstStyle/>
                    <a:p>
                      <a:pPr algn="l"/>
                      <a:r>
                        <a:rPr lang="en-US" sz="1800" dirty="0" smtClean="0">
                          <a:latin typeface="Cambria" panose="02040503050406030204" pitchFamily="18" charset="0"/>
                          <a:ea typeface="Cambria" panose="02040503050406030204" pitchFamily="18" charset="0"/>
                        </a:rPr>
                        <a:t>Parenthesis</a:t>
                      </a:r>
                      <a:endParaRPr lang="en-US" sz="1800" dirty="0">
                        <a:latin typeface="Cambria" panose="02040503050406030204" pitchFamily="18" charset="0"/>
                        <a:ea typeface="Cambria" panose="02040503050406030204" pitchFamily="18" charset="0"/>
                      </a:endParaRPr>
                    </a:p>
                  </a:txBody>
                  <a:tcPr marL="68583" marR="68583" marT="34294" marB="34294" anchor="ctr"/>
                </a:tc>
              </a:tr>
              <a:tr h="389095">
                <a:tc>
                  <a:txBody>
                    <a:bodyPr/>
                    <a:lstStyle/>
                    <a:p>
                      <a:pPr algn="l"/>
                      <a:r>
                        <a:rPr lang="en-US" sz="1800" b="1" dirty="0" smtClean="0">
                          <a:latin typeface="Cambria" panose="02040503050406030204" pitchFamily="18" charset="0"/>
                          <a:ea typeface="Cambria" panose="02040503050406030204" pitchFamily="18" charset="0"/>
                        </a:rPr>
                        <a:t>**</a:t>
                      </a:r>
                      <a:endParaRPr lang="en-US" sz="1800" b="1" dirty="0">
                        <a:latin typeface="Cambria" panose="02040503050406030204" pitchFamily="18" charset="0"/>
                        <a:ea typeface="Cambria" panose="02040503050406030204" pitchFamily="18" charset="0"/>
                      </a:endParaRPr>
                    </a:p>
                  </a:txBody>
                  <a:tcPr marL="68583" marR="68583" marT="34294" marB="34294" anchor="ctr"/>
                </a:tc>
                <a:tc>
                  <a:txBody>
                    <a:bodyPr/>
                    <a:lstStyle/>
                    <a:p>
                      <a:pPr algn="l"/>
                      <a:r>
                        <a:rPr lang="en-US" sz="1800" dirty="0" smtClean="0">
                          <a:latin typeface="Cambria" panose="02040503050406030204" pitchFamily="18" charset="0"/>
                          <a:ea typeface="Cambria" panose="02040503050406030204" pitchFamily="18" charset="0"/>
                        </a:rPr>
                        <a:t>Exponentiation</a:t>
                      </a:r>
                      <a:endParaRPr lang="en-US" sz="1800" dirty="0">
                        <a:latin typeface="Cambria" panose="02040503050406030204" pitchFamily="18" charset="0"/>
                        <a:ea typeface="Cambria" panose="02040503050406030204" pitchFamily="18" charset="0"/>
                      </a:endParaRPr>
                    </a:p>
                  </a:txBody>
                  <a:tcPr marL="68583" marR="68583" marT="34294" marB="34294" anchor="ctr"/>
                </a:tc>
              </a:tr>
              <a:tr h="389095">
                <a:tc>
                  <a:txBody>
                    <a:bodyPr/>
                    <a:lstStyle/>
                    <a:p>
                      <a:pPr algn="l"/>
                      <a:r>
                        <a:rPr lang="en-US" sz="1800" b="1" dirty="0" smtClean="0">
                          <a:latin typeface="Cambria" panose="02040503050406030204" pitchFamily="18" charset="0"/>
                          <a:ea typeface="Cambria" panose="02040503050406030204" pitchFamily="18" charset="0"/>
                        </a:rPr>
                        <a:t>-</a:t>
                      </a:r>
                      <a:endParaRPr lang="en-US" sz="1800" b="1" dirty="0">
                        <a:latin typeface="Cambria" panose="02040503050406030204" pitchFamily="18" charset="0"/>
                        <a:ea typeface="Cambria" panose="02040503050406030204" pitchFamily="18" charset="0"/>
                      </a:endParaRPr>
                    </a:p>
                  </a:txBody>
                  <a:tcPr marL="68583" marR="68583" marT="34294" marB="34294" anchor="ctr"/>
                </a:tc>
                <a:tc>
                  <a:txBody>
                    <a:bodyPr/>
                    <a:lstStyle/>
                    <a:p>
                      <a:pPr algn="l"/>
                      <a:r>
                        <a:rPr lang="en-US" sz="1800" dirty="0" smtClean="0">
                          <a:latin typeface="Cambria" panose="02040503050406030204" pitchFamily="18" charset="0"/>
                          <a:ea typeface="Cambria" panose="02040503050406030204" pitchFamily="18" charset="0"/>
                        </a:rPr>
                        <a:t>Unary minus</a:t>
                      </a:r>
                      <a:endParaRPr lang="en-US" sz="1800" dirty="0">
                        <a:latin typeface="Cambria" panose="02040503050406030204" pitchFamily="18" charset="0"/>
                        <a:ea typeface="Cambria" panose="02040503050406030204" pitchFamily="18" charset="0"/>
                      </a:endParaRPr>
                    </a:p>
                  </a:txBody>
                  <a:tcPr marL="68583" marR="68583" marT="34294" marB="34294" anchor="ctr"/>
                </a:tc>
              </a:tr>
              <a:tr h="389095">
                <a:tc>
                  <a:txBody>
                    <a:bodyPr/>
                    <a:lstStyle/>
                    <a:p>
                      <a:pPr algn="l"/>
                      <a:r>
                        <a:rPr lang="en-US" sz="1800" b="1" dirty="0" smtClean="0">
                          <a:latin typeface="Cambria" panose="02040503050406030204" pitchFamily="18" charset="0"/>
                          <a:ea typeface="Cambria" panose="02040503050406030204" pitchFamily="18" charset="0"/>
                        </a:rPr>
                        <a:t>*, /,</a:t>
                      </a:r>
                      <a:r>
                        <a:rPr lang="en-US" sz="1800" b="1" baseline="0" dirty="0" smtClean="0">
                          <a:latin typeface="Cambria" panose="02040503050406030204" pitchFamily="18" charset="0"/>
                          <a:ea typeface="Cambria" panose="02040503050406030204" pitchFamily="18" charset="0"/>
                        </a:rPr>
                        <a:t> //, %</a:t>
                      </a:r>
                      <a:endParaRPr lang="en-US" sz="1800" b="1" dirty="0">
                        <a:latin typeface="Cambria" panose="02040503050406030204" pitchFamily="18" charset="0"/>
                        <a:ea typeface="Cambria" panose="02040503050406030204" pitchFamily="18" charset="0"/>
                      </a:endParaRPr>
                    </a:p>
                  </a:txBody>
                  <a:tcPr marL="68583" marR="68583" marT="34294" marB="34294" anchor="ctr"/>
                </a:tc>
                <a:tc>
                  <a:txBody>
                    <a:bodyPr/>
                    <a:lstStyle/>
                    <a:p>
                      <a:pPr algn="l"/>
                      <a:r>
                        <a:rPr lang="en-US" sz="1800" dirty="0" smtClean="0">
                          <a:latin typeface="Cambria" panose="02040503050406030204" pitchFamily="18" charset="0"/>
                          <a:ea typeface="Cambria" panose="02040503050406030204" pitchFamily="18" charset="0"/>
                        </a:rPr>
                        <a:t>Multiply,</a:t>
                      </a:r>
                      <a:r>
                        <a:rPr lang="en-US" sz="1800" baseline="0" dirty="0" smtClean="0">
                          <a:latin typeface="Cambria" panose="02040503050406030204" pitchFamily="18" charset="0"/>
                          <a:ea typeface="Cambria" panose="02040503050406030204" pitchFamily="18" charset="0"/>
                        </a:rPr>
                        <a:t> Divide, Floor Division, Modulus</a:t>
                      </a:r>
                      <a:endParaRPr lang="en-US" sz="1800" dirty="0">
                        <a:latin typeface="Cambria" panose="02040503050406030204" pitchFamily="18" charset="0"/>
                        <a:ea typeface="Cambria" panose="02040503050406030204" pitchFamily="18" charset="0"/>
                      </a:endParaRPr>
                    </a:p>
                  </a:txBody>
                  <a:tcPr marL="68583" marR="68583" marT="34294" marB="34294" anchor="ctr"/>
                </a:tc>
              </a:tr>
              <a:tr h="389095">
                <a:tc>
                  <a:txBody>
                    <a:bodyPr/>
                    <a:lstStyle/>
                    <a:p>
                      <a:pPr algn="l"/>
                      <a:r>
                        <a:rPr lang="en-US" sz="1800" b="1" dirty="0" smtClean="0">
                          <a:latin typeface="Cambria" panose="02040503050406030204" pitchFamily="18" charset="0"/>
                          <a:ea typeface="Cambria" panose="02040503050406030204" pitchFamily="18" charset="0"/>
                        </a:rPr>
                        <a:t>+, -</a:t>
                      </a:r>
                      <a:endParaRPr lang="en-US" sz="1800" b="1" dirty="0">
                        <a:latin typeface="Cambria" panose="02040503050406030204" pitchFamily="18" charset="0"/>
                        <a:ea typeface="Cambria" panose="02040503050406030204" pitchFamily="18" charset="0"/>
                      </a:endParaRPr>
                    </a:p>
                  </a:txBody>
                  <a:tcPr marL="68583" marR="68583" marT="34294" marB="34294" anchor="ctr"/>
                </a:tc>
                <a:tc>
                  <a:txBody>
                    <a:bodyPr/>
                    <a:lstStyle/>
                    <a:p>
                      <a:pPr algn="l"/>
                      <a:r>
                        <a:rPr lang="en-US" sz="1800" dirty="0" smtClean="0">
                          <a:latin typeface="Cambria" panose="02040503050406030204" pitchFamily="18" charset="0"/>
                          <a:ea typeface="Cambria" panose="02040503050406030204" pitchFamily="18" charset="0"/>
                        </a:rPr>
                        <a:t>Addition, Subtraction</a:t>
                      </a:r>
                      <a:endParaRPr lang="en-US" sz="1800" dirty="0">
                        <a:latin typeface="Cambria" panose="02040503050406030204" pitchFamily="18" charset="0"/>
                        <a:ea typeface="Cambria" panose="02040503050406030204" pitchFamily="18" charset="0"/>
                      </a:endParaRPr>
                    </a:p>
                  </a:txBody>
                  <a:tcPr marL="68583" marR="68583" marT="34294" marB="34294" anchor="ctr"/>
                </a:tc>
              </a:tr>
              <a:tr h="389095">
                <a:tc>
                  <a:txBody>
                    <a:bodyPr/>
                    <a:lstStyle/>
                    <a:p>
                      <a:pPr algn="l"/>
                      <a:r>
                        <a:rPr lang="en-US" sz="1800" b="1" dirty="0" smtClean="0">
                          <a:latin typeface="Cambria" panose="02040503050406030204" pitchFamily="18" charset="0"/>
                          <a:ea typeface="Cambria" panose="02040503050406030204" pitchFamily="18" charset="0"/>
                        </a:rPr>
                        <a:t>&gt;, &gt;=, &lt;=, &lt;,</a:t>
                      </a:r>
                      <a:r>
                        <a:rPr lang="en-US" sz="1800" b="1" baseline="0" dirty="0" smtClean="0">
                          <a:latin typeface="Cambria" panose="02040503050406030204" pitchFamily="18" charset="0"/>
                          <a:ea typeface="Cambria" panose="02040503050406030204" pitchFamily="18" charset="0"/>
                        </a:rPr>
                        <a:t> ==, !=</a:t>
                      </a:r>
                      <a:endParaRPr lang="en-US" sz="1800" b="1" dirty="0">
                        <a:latin typeface="Cambria" panose="02040503050406030204" pitchFamily="18" charset="0"/>
                        <a:ea typeface="Cambria" panose="02040503050406030204" pitchFamily="18" charset="0"/>
                      </a:endParaRPr>
                    </a:p>
                  </a:txBody>
                  <a:tcPr marL="68583" marR="68583" marT="34294" marB="34294" anchor="ctr"/>
                </a:tc>
                <a:tc>
                  <a:txBody>
                    <a:bodyPr/>
                    <a:lstStyle/>
                    <a:p>
                      <a:pPr algn="l"/>
                      <a:r>
                        <a:rPr lang="en-US" sz="1800" dirty="0" smtClean="0">
                          <a:latin typeface="Cambria" panose="02040503050406030204" pitchFamily="18" charset="0"/>
                          <a:ea typeface="Cambria" panose="02040503050406030204" pitchFamily="18" charset="0"/>
                        </a:rPr>
                        <a:t>Relational Operators</a:t>
                      </a:r>
                      <a:endParaRPr lang="en-US" sz="1800" dirty="0">
                        <a:latin typeface="Cambria" panose="02040503050406030204" pitchFamily="18" charset="0"/>
                        <a:ea typeface="Cambria" panose="02040503050406030204" pitchFamily="18" charset="0"/>
                      </a:endParaRPr>
                    </a:p>
                  </a:txBody>
                  <a:tcPr marL="68583" marR="68583" marT="34294" marB="34294" anchor="ctr"/>
                </a:tc>
              </a:tr>
              <a:tr h="617234">
                <a:tc>
                  <a:txBody>
                    <a:bodyPr/>
                    <a:lstStyle/>
                    <a:p>
                      <a:pPr algn="l"/>
                      <a:r>
                        <a:rPr lang="en-US" sz="1800" b="1" dirty="0" smtClean="0">
                          <a:latin typeface="Cambria" panose="02040503050406030204" pitchFamily="18" charset="0"/>
                          <a:ea typeface="Cambria" panose="02040503050406030204" pitchFamily="18" charset="0"/>
                        </a:rPr>
                        <a:t>=, %=,</a:t>
                      </a:r>
                      <a:r>
                        <a:rPr lang="en-US" sz="1800" b="1" baseline="0" dirty="0" smtClean="0">
                          <a:latin typeface="Cambria" panose="02040503050406030204" pitchFamily="18" charset="0"/>
                          <a:ea typeface="Cambria" panose="02040503050406030204" pitchFamily="18" charset="0"/>
                        </a:rPr>
                        <a:t> /=, //=, -=, +=, *=, **=</a:t>
                      </a:r>
                      <a:endParaRPr lang="en-US" sz="1800" b="1" dirty="0">
                        <a:latin typeface="Cambria" panose="02040503050406030204" pitchFamily="18" charset="0"/>
                        <a:ea typeface="Cambria" panose="02040503050406030204" pitchFamily="18" charset="0"/>
                      </a:endParaRPr>
                    </a:p>
                  </a:txBody>
                  <a:tcPr marL="68583" marR="68583" marT="34294" marB="34294" anchor="ctr"/>
                </a:tc>
                <a:tc>
                  <a:txBody>
                    <a:bodyPr/>
                    <a:lstStyle/>
                    <a:p>
                      <a:pPr algn="l"/>
                      <a:r>
                        <a:rPr lang="en-US" sz="1800" dirty="0" smtClean="0">
                          <a:latin typeface="Cambria" panose="02040503050406030204" pitchFamily="18" charset="0"/>
                          <a:ea typeface="Cambria" panose="02040503050406030204" pitchFamily="18" charset="0"/>
                        </a:rPr>
                        <a:t>Assignment Operators</a:t>
                      </a:r>
                      <a:endParaRPr lang="en-US" sz="1800" dirty="0">
                        <a:latin typeface="Cambria" panose="02040503050406030204" pitchFamily="18" charset="0"/>
                        <a:ea typeface="Cambria" panose="02040503050406030204" pitchFamily="18" charset="0"/>
                      </a:endParaRPr>
                    </a:p>
                  </a:txBody>
                  <a:tcPr marL="68583" marR="68583" marT="34294" marB="34294" anchor="ctr"/>
                </a:tc>
              </a:tr>
              <a:tr h="389095">
                <a:tc>
                  <a:txBody>
                    <a:bodyPr/>
                    <a:lstStyle/>
                    <a:p>
                      <a:pPr algn="l"/>
                      <a:r>
                        <a:rPr lang="en-US" sz="1800" b="1" dirty="0" smtClean="0">
                          <a:latin typeface="Cambria" panose="02040503050406030204" pitchFamily="18" charset="0"/>
                          <a:ea typeface="Cambria" panose="02040503050406030204" pitchFamily="18" charset="0"/>
                        </a:rPr>
                        <a:t>is, is not</a:t>
                      </a:r>
                      <a:endParaRPr lang="en-US" sz="1800" b="1" dirty="0">
                        <a:latin typeface="Cambria" panose="02040503050406030204" pitchFamily="18" charset="0"/>
                        <a:ea typeface="Cambria" panose="02040503050406030204" pitchFamily="18" charset="0"/>
                      </a:endParaRPr>
                    </a:p>
                  </a:txBody>
                  <a:tcPr marL="68583" marR="68583" marT="34294" marB="34294" anchor="ctr"/>
                </a:tc>
                <a:tc>
                  <a:txBody>
                    <a:bodyPr/>
                    <a:lstStyle/>
                    <a:p>
                      <a:pPr algn="l"/>
                      <a:r>
                        <a:rPr lang="en-US" sz="1800" dirty="0" smtClean="0">
                          <a:latin typeface="Cambria" panose="02040503050406030204" pitchFamily="18" charset="0"/>
                          <a:ea typeface="Cambria" panose="02040503050406030204" pitchFamily="18" charset="0"/>
                        </a:rPr>
                        <a:t>Identity Operators</a:t>
                      </a:r>
                      <a:endParaRPr lang="en-US" sz="1800" dirty="0">
                        <a:latin typeface="Cambria" panose="02040503050406030204" pitchFamily="18" charset="0"/>
                        <a:ea typeface="Cambria" panose="02040503050406030204" pitchFamily="18" charset="0"/>
                      </a:endParaRPr>
                    </a:p>
                  </a:txBody>
                  <a:tcPr marL="68583" marR="68583" marT="34294" marB="34294" anchor="ctr"/>
                </a:tc>
              </a:tr>
              <a:tr h="389095">
                <a:tc>
                  <a:txBody>
                    <a:bodyPr/>
                    <a:lstStyle/>
                    <a:p>
                      <a:pPr algn="l"/>
                      <a:r>
                        <a:rPr lang="en-US" sz="1800" b="1" dirty="0" smtClean="0">
                          <a:latin typeface="Cambria" panose="02040503050406030204" pitchFamily="18" charset="0"/>
                          <a:ea typeface="Cambria" panose="02040503050406030204" pitchFamily="18" charset="0"/>
                        </a:rPr>
                        <a:t>not in, in</a:t>
                      </a:r>
                      <a:endParaRPr lang="en-US" sz="1800" b="1" dirty="0">
                        <a:latin typeface="Cambria" panose="02040503050406030204" pitchFamily="18" charset="0"/>
                        <a:ea typeface="Cambria" panose="02040503050406030204" pitchFamily="18" charset="0"/>
                      </a:endParaRPr>
                    </a:p>
                  </a:txBody>
                  <a:tcPr marL="68583" marR="68583" marT="34294" marB="34294" anchor="ctr"/>
                </a:tc>
                <a:tc>
                  <a:txBody>
                    <a:bodyPr/>
                    <a:lstStyle/>
                    <a:p>
                      <a:pPr algn="l"/>
                      <a:r>
                        <a:rPr lang="en-US" sz="1800" dirty="0" smtClean="0">
                          <a:latin typeface="Cambria" panose="02040503050406030204" pitchFamily="18" charset="0"/>
                          <a:ea typeface="Cambria" panose="02040503050406030204" pitchFamily="18" charset="0"/>
                        </a:rPr>
                        <a:t>Membership Operators</a:t>
                      </a:r>
                      <a:endParaRPr lang="en-US" sz="1800" dirty="0">
                        <a:latin typeface="Cambria" panose="02040503050406030204" pitchFamily="18" charset="0"/>
                        <a:ea typeface="Cambria" panose="02040503050406030204" pitchFamily="18" charset="0"/>
                      </a:endParaRPr>
                    </a:p>
                  </a:txBody>
                  <a:tcPr marL="68583" marR="68583" marT="34294" marB="34294" anchor="ctr"/>
                </a:tc>
              </a:tr>
              <a:tr h="389095">
                <a:tc>
                  <a:txBody>
                    <a:bodyPr/>
                    <a:lstStyle/>
                    <a:p>
                      <a:pPr algn="l"/>
                      <a:r>
                        <a:rPr lang="en-US" sz="1800" b="1" dirty="0" smtClean="0">
                          <a:latin typeface="Cambria" panose="02040503050406030204" pitchFamily="18" charset="0"/>
                          <a:ea typeface="Cambria" panose="02040503050406030204" pitchFamily="18" charset="0"/>
                        </a:rPr>
                        <a:t>or</a:t>
                      </a:r>
                      <a:endParaRPr lang="en-US" sz="1800" b="1" dirty="0">
                        <a:latin typeface="Cambria" panose="02040503050406030204" pitchFamily="18" charset="0"/>
                        <a:ea typeface="Cambria" panose="02040503050406030204" pitchFamily="18" charset="0"/>
                      </a:endParaRPr>
                    </a:p>
                  </a:txBody>
                  <a:tcPr marL="68583" marR="68583" marT="34294" marB="34294" anchor="ctr"/>
                </a:tc>
                <a:tc>
                  <a:txBody>
                    <a:bodyPr/>
                    <a:lstStyle/>
                    <a:p>
                      <a:pPr algn="l"/>
                      <a:r>
                        <a:rPr lang="en-US" sz="1800" dirty="0" smtClean="0">
                          <a:latin typeface="Cambria" panose="02040503050406030204" pitchFamily="18" charset="0"/>
                          <a:ea typeface="Cambria" panose="02040503050406030204" pitchFamily="18" charset="0"/>
                        </a:rPr>
                        <a:t>Logical OR</a:t>
                      </a:r>
                      <a:endParaRPr lang="en-US" sz="1800" dirty="0">
                        <a:latin typeface="Cambria" panose="02040503050406030204" pitchFamily="18" charset="0"/>
                        <a:ea typeface="Cambria" panose="02040503050406030204" pitchFamily="18" charset="0"/>
                      </a:endParaRPr>
                    </a:p>
                  </a:txBody>
                  <a:tcPr marL="68583" marR="68583" marT="34294" marB="34294" anchor="ctr"/>
                </a:tc>
              </a:tr>
              <a:tr h="389095">
                <a:tc>
                  <a:txBody>
                    <a:bodyPr/>
                    <a:lstStyle/>
                    <a:p>
                      <a:pPr algn="l"/>
                      <a:r>
                        <a:rPr lang="en-US" sz="1800" b="1" dirty="0" smtClean="0">
                          <a:latin typeface="Cambria" panose="02040503050406030204" pitchFamily="18" charset="0"/>
                          <a:ea typeface="Cambria" panose="02040503050406030204" pitchFamily="18" charset="0"/>
                        </a:rPr>
                        <a:t>and</a:t>
                      </a:r>
                      <a:endParaRPr lang="en-US" sz="1800" b="1" dirty="0">
                        <a:latin typeface="Cambria" panose="02040503050406030204" pitchFamily="18" charset="0"/>
                        <a:ea typeface="Cambria" panose="02040503050406030204" pitchFamily="18" charset="0"/>
                      </a:endParaRPr>
                    </a:p>
                  </a:txBody>
                  <a:tcPr marL="68583" marR="68583" marT="34294" marB="34294" anchor="ctr"/>
                </a:tc>
                <a:tc>
                  <a:txBody>
                    <a:bodyPr/>
                    <a:lstStyle/>
                    <a:p>
                      <a:pPr algn="l"/>
                      <a:r>
                        <a:rPr lang="en-US" sz="1800" dirty="0" smtClean="0">
                          <a:latin typeface="Cambria" panose="02040503050406030204" pitchFamily="18" charset="0"/>
                          <a:ea typeface="Cambria" panose="02040503050406030204" pitchFamily="18" charset="0"/>
                        </a:rPr>
                        <a:t>Logical</a:t>
                      </a:r>
                      <a:r>
                        <a:rPr lang="en-US" sz="1800" baseline="0" dirty="0" smtClean="0">
                          <a:latin typeface="Cambria" panose="02040503050406030204" pitchFamily="18" charset="0"/>
                          <a:ea typeface="Cambria" panose="02040503050406030204" pitchFamily="18" charset="0"/>
                        </a:rPr>
                        <a:t> AND</a:t>
                      </a:r>
                      <a:endParaRPr lang="en-US" sz="1800" dirty="0">
                        <a:latin typeface="Cambria" panose="02040503050406030204" pitchFamily="18" charset="0"/>
                        <a:ea typeface="Cambria" panose="02040503050406030204" pitchFamily="18" charset="0"/>
                      </a:endParaRPr>
                    </a:p>
                  </a:txBody>
                  <a:tcPr marL="68583" marR="68583" marT="34294" marB="34294" anchor="ctr"/>
                </a:tc>
              </a:tr>
              <a:tr h="389095">
                <a:tc>
                  <a:txBody>
                    <a:bodyPr/>
                    <a:lstStyle/>
                    <a:p>
                      <a:pPr algn="l"/>
                      <a:r>
                        <a:rPr lang="en-US" sz="1800" b="1" dirty="0" smtClean="0">
                          <a:latin typeface="Cambria" panose="02040503050406030204" pitchFamily="18" charset="0"/>
                          <a:ea typeface="Cambria" panose="02040503050406030204" pitchFamily="18" charset="0"/>
                        </a:rPr>
                        <a:t>not</a:t>
                      </a:r>
                      <a:endParaRPr lang="en-US" sz="1800" b="1" dirty="0">
                        <a:latin typeface="Cambria" panose="02040503050406030204" pitchFamily="18" charset="0"/>
                        <a:ea typeface="Cambria" panose="02040503050406030204" pitchFamily="18" charset="0"/>
                      </a:endParaRPr>
                    </a:p>
                  </a:txBody>
                  <a:tcPr marL="68583" marR="68583" marT="34294" marB="34294" anchor="ctr"/>
                </a:tc>
                <a:tc>
                  <a:txBody>
                    <a:bodyPr/>
                    <a:lstStyle/>
                    <a:p>
                      <a:pPr algn="l"/>
                      <a:r>
                        <a:rPr lang="en-US" sz="1800" dirty="0" smtClean="0">
                          <a:latin typeface="Cambria" panose="02040503050406030204" pitchFamily="18" charset="0"/>
                          <a:ea typeface="Cambria" panose="02040503050406030204" pitchFamily="18" charset="0"/>
                        </a:rPr>
                        <a:t>Logical NOT</a:t>
                      </a:r>
                      <a:endParaRPr lang="en-US" sz="1800" dirty="0">
                        <a:latin typeface="Cambria" panose="02040503050406030204" pitchFamily="18" charset="0"/>
                        <a:ea typeface="Cambria" panose="02040503050406030204" pitchFamily="18" charset="0"/>
                      </a:endParaRPr>
                    </a:p>
                  </a:txBody>
                  <a:tcPr marL="68583" marR="68583" marT="34294" marB="34294" anchor="ctr"/>
                </a:tc>
              </a:tr>
            </a:tbl>
          </a:graphicData>
        </a:graphic>
      </p:graphicFrame>
    </p:spTree>
    <p:extLst>
      <p:ext uri="{BB962C8B-B14F-4D97-AF65-F5344CB8AC3E}">
        <p14:creationId xmlns:p14="http://schemas.microsoft.com/office/powerpoint/2010/main" val="402750338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557213" indent="-214313">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8572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2001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15430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0002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4574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29146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3718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AFDC1605-A0D9-4BDA-9E12-085554EDFE32}" type="slidenum">
              <a:rPr lang="en-US" altLang="en-US" sz="900" smtClean="0">
                <a:solidFill>
                  <a:srgbClr val="898989"/>
                </a:solidFill>
                <a:cs typeface="Arial" panose="020B0604020202020204" pitchFamily="34" charset="0"/>
              </a:rPr>
              <a:pPr>
                <a:lnSpc>
                  <a:spcPct val="100000"/>
                </a:lnSpc>
                <a:spcBef>
                  <a:spcPct val="0"/>
                </a:spcBef>
                <a:buFontTx/>
                <a:buNone/>
              </a:pPr>
              <a:t>112</a:t>
            </a:fld>
            <a:endParaRPr lang="en-US" altLang="en-US" sz="900" smtClean="0">
              <a:solidFill>
                <a:srgbClr val="898989"/>
              </a:solidFill>
              <a:cs typeface="Arial" panose="020B0604020202020204" pitchFamily="34" charset="0"/>
            </a:endParaRPr>
          </a:p>
        </p:txBody>
      </p:sp>
      <p:sp>
        <p:nvSpPr>
          <p:cNvPr id="77827" name="Rectangle 5"/>
          <p:cNvSpPr>
            <a:spLocks noChangeArrowheads="1"/>
          </p:cNvSpPr>
          <p:nvPr/>
        </p:nvSpPr>
        <p:spPr bwMode="auto">
          <a:xfrm>
            <a:off x="0" y="119063"/>
            <a:ext cx="56769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r>
              <a:rPr lang="en-US" altLang="en-US" b="1">
                <a:solidFill>
                  <a:srgbClr val="0070C0"/>
                </a:solidFill>
                <a:cs typeface="Tahoma" panose="020B0604030504040204" pitchFamily="34" charset="0"/>
              </a:rPr>
              <a:t>Operator Associativity</a:t>
            </a:r>
            <a:endParaRPr lang="en-US" altLang="en-US" sz="3200">
              <a:solidFill>
                <a:srgbClr val="0070C0"/>
              </a:solidFill>
              <a:cs typeface="Tahoma" panose="020B0604030504040204" pitchFamily="34" charset="0"/>
            </a:endParaRPr>
          </a:p>
        </p:txBody>
      </p:sp>
      <p:graphicFrame>
        <p:nvGraphicFramePr>
          <p:cNvPr id="6" name="Table 5"/>
          <p:cNvGraphicFramePr>
            <a:graphicFrameLocks noGrp="1"/>
          </p:cNvGraphicFramePr>
          <p:nvPr/>
        </p:nvGraphicFramePr>
        <p:xfrm>
          <a:off x="893763" y="762000"/>
          <a:ext cx="7905750" cy="4926010"/>
        </p:xfrm>
        <a:graphic>
          <a:graphicData uri="http://schemas.openxmlformats.org/drawingml/2006/table">
            <a:tbl>
              <a:tblPr firstRow="1" bandRow="1">
                <a:tableStyleId>{5C22544A-7EE6-4342-B048-85BDC9FD1C3A}</a:tableStyleId>
              </a:tblPr>
              <a:tblGrid>
                <a:gridCol w="3184261"/>
                <a:gridCol w="4721489"/>
              </a:tblGrid>
              <a:tr h="492601">
                <a:tc>
                  <a:txBody>
                    <a:bodyPr/>
                    <a:lstStyle/>
                    <a:p>
                      <a:pPr algn="ctr"/>
                      <a:r>
                        <a:rPr lang="en-US" sz="1800" b="1" dirty="0" smtClean="0">
                          <a:solidFill>
                            <a:srgbClr val="FF0000"/>
                          </a:solidFill>
                          <a:latin typeface="Cambria" panose="02040503050406030204" pitchFamily="18" charset="0"/>
                          <a:ea typeface="Cambria" panose="02040503050406030204" pitchFamily="18" charset="0"/>
                        </a:rPr>
                        <a:t>Operator</a:t>
                      </a:r>
                      <a:endParaRPr lang="en-US" sz="1800" b="1" dirty="0">
                        <a:solidFill>
                          <a:srgbClr val="FF0000"/>
                        </a:solidFill>
                        <a:latin typeface="Cambria" panose="02040503050406030204" pitchFamily="18" charset="0"/>
                        <a:ea typeface="Cambria" panose="02040503050406030204" pitchFamily="18" charset="0"/>
                      </a:endParaRPr>
                    </a:p>
                  </a:txBody>
                  <a:tcPr marL="68586" marR="68586" marT="34283" marB="34283" anchor="ctr"/>
                </a:tc>
                <a:tc>
                  <a:txBody>
                    <a:bodyPr/>
                    <a:lstStyle/>
                    <a:p>
                      <a:pPr algn="ctr"/>
                      <a:r>
                        <a:rPr lang="en-US" sz="1800" b="1" dirty="0" smtClean="0">
                          <a:solidFill>
                            <a:srgbClr val="FF0000"/>
                          </a:solidFill>
                          <a:latin typeface="Cambria" panose="02040503050406030204" pitchFamily="18" charset="0"/>
                          <a:ea typeface="Cambria" panose="02040503050406030204" pitchFamily="18" charset="0"/>
                        </a:rPr>
                        <a:t>Operator Name</a:t>
                      </a:r>
                      <a:endParaRPr lang="en-US" sz="1800" b="1" dirty="0">
                        <a:solidFill>
                          <a:srgbClr val="FF0000"/>
                        </a:solidFill>
                        <a:latin typeface="Cambria" panose="02040503050406030204" pitchFamily="18" charset="0"/>
                        <a:ea typeface="Cambria" panose="02040503050406030204" pitchFamily="18" charset="0"/>
                      </a:endParaRPr>
                    </a:p>
                  </a:txBody>
                  <a:tcPr marL="68586" marR="68586" marT="34283" marB="34283" anchor="ctr"/>
                </a:tc>
              </a:tr>
              <a:tr h="492601">
                <a:tc>
                  <a:txBody>
                    <a:bodyPr/>
                    <a:lstStyle/>
                    <a:p>
                      <a:pPr algn="l"/>
                      <a:r>
                        <a:rPr lang="en-US" sz="1800" b="1" dirty="0" smtClean="0">
                          <a:latin typeface="Cambria" panose="02040503050406030204" pitchFamily="18" charset="0"/>
                          <a:ea typeface="Cambria" panose="02040503050406030204" pitchFamily="18" charset="0"/>
                        </a:rPr>
                        <a:t>**</a:t>
                      </a:r>
                      <a:endParaRPr lang="en-US" sz="1800" b="1" dirty="0">
                        <a:latin typeface="Cambria" panose="02040503050406030204" pitchFamily="18" charset="0"/>
                        <a:ea typeface="Cambria" panose="02040503050406030204" pitchFamily="18" charset="0"/>
                      </a:endParaRPr>
                    </a:p>
                  </a:txBody>
                  <a:tcPr marL="68586" marR="68586" marT="34283" marB="34283" anchor="ctr"/>
                </a:tc>
                <a:tc>
                  <a:txBody>
                    <a:bodyPr/>
                    <a:lstStyle/>
                    <a:p>
                      <a:pPr algn="l"/>
                      <a:r>
                        <a:rPr lang="en-US" sz="1800" b="1" dirty="0" smtClean="0">
                          <a:latin typeface="Cambria" panose="02040503050406030204" pitchFamily="18" charset="0"/>
                          <a:ea typeface="Cambria" panose="02040503050406030204" pitchFamily="18" charset="0"/>
                        </a:rPr>
                        <a:t>Right to Left</a:t>
                      </a:r>
                      <a:endParaRPr lang="en-US" sz="1800" b="1" dirty="0">
                        <a:latin typeface="Cambria" panose="02040503050406030204" pitchFamily="18" charset="0"/>
                        <a:ea typeface="Cambria" panose="02040503050406030204" pitchFamily="18" charset="0"/>
                      </a:endParaRPr>
                    </a:p>
                  </a:txBody>
                  <a:tcPr marL="68586" marR="68586" marT="34283" marB="34283" anchor="ctr"/>
                </a:tc>
              </a:tr>
              <a:tr h="492601">
                <a:tc>
                  <a:txBody>
                    <a:bodyPr/>
                    <a:lstStyle/>
                    <a:p>
                      <a:pPr algn="l"/>
                      <a:r>
                        <a:rPr lang="en-US" sz="1800" b="1" dirty="0" smtClean="0">
                          <a:latin typeface="Cambria" panose="02040503050406030204" pitchFamily="18" charset="0"/>
                          <a:ea typeface="Cambria" panose="02040503050406030204" pitchFamily="18" charset="0"/>
                        </a:rPr>
                        <a:t>-</a:t>
                      </a:r>
                      <a:endParaRPr lang="en-US" sz="1800" b="1" dirty="0">
                        <a:latin typeface="Cambria" panose="02040503050406030204" pitchFamily="18" charset="0"/>
                        <a:ea typeface="Cambria" panose="02040503050406030204" pitchFamily="18" charset="0"/>
                      </a:endParaRPr>
                    </a:p>
                  </a:txBody>
                  <a:tcPr marL="68586" marR="68586" marT="34283" marB="34283" anchor="ctr"/>
                </a:tc>
                <a:tc>
                  <a:txBody>
                    <a:bodyPr/>
                    <a:lstStyle/>
                    <a:p>
                      <a:pPr algn="l"/>
                      <a:r>
                        <a:rPr lang="en-US" sz="1800" dirty="0" smtClean="0">
                          <a:latin typeface="Cambria" panose="02040503050406030204" pitchFamily="18" charset="0"/>
                          <a:ea typeface="Cambria" panose="02040503050406030204" pitchFamily="18" charset="0"/>
                        </a:rPr>
                        <a:t>Left</a:t>
                      </a:r>
                      <a:r>
                        <a:rPr lang="en-US" sz="1800" baseline="0" dirty="0" smtClean="0">
                          <a:latin typeface="Cambria" panose="02040503050406030204" pitchFamily="18" charset="0"/>
                          <a:ea typeface="Cambria" panose="02040503050406030204" pitchFamily="18" charset="0"/>
                        </a:rPr>
                        <a:t> to Right</a:t>
                      </a:r>
                      <a:endParaRPr lang="en-US" sz="1800" dirty="0">
                        <a:latin typeface="Cambria" panose="02040503050406030204" pitchFamily="18" charset="0"/>
                        <a:ea typeface="Cambria" panose="02040503050406030204" pitchFamily="18" charset="0"/>
                      </a:endParaRPr>
                    </a:p>
                  </a:txBody>
                  <a:tcPr marL="68586" marR="68586" marT="34283" marB="34283" anchor="ctr"/>
                </a:tc>
              </a:tr>
              <a:tr h="492601">
                <a:tc>
                  <a:txBody>
                    <a:bodyPr/>
                    <a:lstStyle/>
                    <a:p>
                      <a:pPr algn="l"/>
                      <a:r>
                        <a:rPr lang="en-US" sz="1800" b="1" dirty="0" smtClean="0">
                          <a:latin typeface="Cambria" panose="02040503050406030204" pitchFamily="18" charset="0"/>
                          <a:ea typeface="Cambria" panose="02040503050406030204" pitchFamily="18" charset="0"/>
                        </a:rPr>
                        <a:t>*, /,</a:t>
                      </a:r>
                      <a:r>
                        <a:rPr lang="en-US" sz="1800" b="1" baseline="0" dirty="0" smtClean="0">
                          <a:latin typeface="Cambria" panose="02040503050406030204" pitchFamily="18" charset="0"/>
                          <a:ea typeface="Cambria" panose="02040503050406030204" pitchFamily="18" charset="0"/>
                        </a:rPr>
                        <a:t> //, %</a:t>
                      </a:r>
                      <a:endParaRPr lang="en-US" sz="1800" b="1" dirty="0">
                        <a:latin typeface="Cambria" panose="02040503050406030204" pitchFamily="18" charset="0"/>
                        <a:ea typeface="Cambria" panose="02040503050406030204" pitchFamily="18" charset="0"/>
                      </a:endParaRPr>
                    </a:p>
                  </a:txBody>
                  <a:tcPr marL="68586" marR="68586" marT="34283" marB="34283"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Cambria" panose="02040503050406030204" pitchFamily="18" charset="0"/>
                          <a:ea typeface="Cambria" panose="02040503050406030204" pitchFamily="18" charset="0"/>
                        </a:rPr>
                        <a:t>Left</a:t>
                      </a:r>
                      <a:r>
                        <a:rPr lang="en-US" sz="1800" baseline="0" dirty="0" smtClean="0">
                          <a:latin typeface="Cambria" panose="02040503050406030204" pitchFamily="18" charset="0"/>
                          <a:ea typeface="Cambria" panose="02040503050406030204" pitchFamily="18" charset="0"/>
                        </a:rPr>
                        <a:t> to Right</a:t>
                      </a:r>
                      <a:endParaRPr lang="en-US" sz="1800" dirty="0" smtClean="0">
                        <a:latin typeface="Cambria" panose="02040503050406030204" pitchFamily="18" charset="0"/>
                        <a:ea typeface="Cambria" panose="02040503050406030204" pitchFamily="18" charset="0"/>
                      </a:endParaRPr>
                    </a:p>
                  </a:txBody>
                  <a:tcPr marL="68586" marR="68586" marT="34283" marB="34283" anchor="ctr"/>
                </a:tc>
              </a:tr>
              <a:tr h="492601">
                <a:tc>
                  <a:txBody>
                    <a:bodyPr/>
                    <a:lstStyle/>
                    <a:p>
                      <a:pPr algn="l"/>
                      <a:r>
                        <a:rPr lang="en-US" sz="1800" b="1" dirty="0" smtClean="0">
                          <a:latin typeface="Cambria" panose="02040503050406030204" pitchFamily="18" charset="0"/>
                          <a:ea typeface="Cambria" panose="02040503050406030204" pitchFamily="18" charset="0"/>
                        </a:rPr>
                        <a:t>+, -</a:t>
                      </a:r>
                      <a:endParaRPr lang="en-US" sz="1800" b="1" dirty="0">
                        <a:latin typeface="Cambria" panose="02040503050406030204" pitchFamily="18" charset="0"/>
                        <a:ea typeface="Cambria" panose="02040503050406030204" pitchFamily="18" charset="0"/>
                      </a:endParaRPr>
                    </a:p>
                  </a:txBody>
                  <a:tcPr marL="68586" marR="68586" marT="34283" marB="34283"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Cambria" panose="02040503050406030204" pitchFamily="18" charset="0"/>
                          <a:ea typeface="Cambria" panose="02040503050406030204" pitchFamily="18" charset="0"/>
                        </a:rPr>
                        <a:t>Left</a:t>
                      </a:r>
                      <a:r>
                        <a:rPr lang="en-US" sz="1800" baseline="0" dirty="0" smtClean="0">
                          <a:latin typeface="Cambria" panose="02040503050406030204" pitchFamily="18" charset="0"/>
                          <a:ea typeface="Cambria" panose="02040503050406030204" pitchFamily="18" charset="0"/>
                        </a:rPr>
                        <a:t> to Right</a:t>
                      </a:r>
                      <a:endParaRPr lang="en-US" sz="1800" dirty="0" smtClean="0">
                        <a:latin typeface="Cambria" panose="02040503050406030204" pitchFamily="18" charset="0"/>
                        <a:ea typeface="Cambria" panose="02040503050406030204" pitchFamily="18" charset="0"/>
                      </a:endParaRPr>
                    </a:p>
                  </a:txBody>
                  <a:tcPr marL="68586" marR="68586" marT="34283" marB="34283" anchor="ctr"/>
                </a:tc>
              </a:tr>
              <a:tr h="492601">
                <a:tc>
                  <a:txBody>
                    <a:bodyPr/>
                    <a:lstStyle/>
                    <a:p>
                      <a:pPr algn="l"/>
                      <a:r>
                        <a:rPr lang="en-US" sz="1800" b="1" dirty="0" smtClean="0">
                          <a:latin typeface="Cambria" panose="02040503050406030204" pitchFamily="18" charset="0"/>
                          <a:ea typeface="Cambria" panose="02040503050406030204" pitchFamily="18" charset="0"/>
                        </a:rPr>
                        <a:t>&gt;, &gt;=, &lt;=, &lt;,</a:t>
                      </a:r>
                      <a:r>
                        <a:rPr lang="en-US" sz="1800" b="1" baseline="0" dirty="0" smtClean="0">
                          <a:latin typeface="Cambria" panose="02040503050406030204" pitchFamily="18" charset="0"/>
                          <a:ea typeface="Cambria" panose="02040503050406030204" pitchFamily="18" charset="0"/>
                        </a:rPr>
                        <a:t> ==, !=</a:t>
                      </a:r>
                      <a:endParaRPr lang="en-US" sz="1800" b="1" dirty="0">
                        <a:latin typeface="Cambria" panose="02040503050406030204" pitchFamily="18" charset="0"/>
                        <a:ea typeface="Cambria" panose="02040503050406030204" pitchFamily="18" charset="0"/>
                      </a:endParaRPr>
                    </a:p>
                  </a:txBody>
                  <a:tcPr marL="68586" marR="68586" marT="34283" marB="34283"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Cambria" panose="02040503050406030204" pitchFamily="18" charset="0"/>
                          <a:ea typeface="Cambria" panose="02040503050406030204" pitchFamily="18" charset="0"/>
                        </a:rPr>
                        <a:t>Left</a:t>
                      </a:r>
                      <a:r>
                        <a:rPr lang="en-US" sz="1800" baseline="0" dirty="0" smtClean="0">
                          <a:latin typeface="Cambria" panose="02040503050406030204" pitchFamily="18" charset="0"/>
                          <a:ea typeface="Cambria" panose="02040503050406030204" pitchFamily="18" charset="0"/>
                        </a:rPr>
                        <a:t> to Right</a:t>
                      </a:r>
                      <a:endParaRPr lang="en-US" sz="1800" dirty="0" smtClean="0">
                        <a:latin typeface="Cambria" panose="02040503050406030204" pitchFamily="18" charset="0"/>
                        <a:ea typeface="Cambria" panose="02040503050406030204" pitchFamily="18" charset="0"/>
                      </a:endParaRPr>
                    </a:p>
                  </a:txBody>
                  <a:tcPr marL="68586" marR="68586" marT="34283" marB="34283" anchor="ctr"/>
                </a:tc>
              </a:tr>
              <a:tr h="492601">
                <a:tc>
                  <a:txBody>
                    <a:bodyPr/>
                    <a:lstStyle/>
                    <a:p>
                      <a:pPr algn="l"/>
                      <a:r>
                        <a:rPr lang="en-US" sz="1800" b="1" dirty="0" smtClean="0">
                          <a:latin typeface="Cambria" panose="02040503050406030204" pitchFamily="18" charset="0"/>
                          <a:ea typeface="Cambria" panose="02040503050406030204" pitchFamily="18" charset="0"/>
                        </a:rPr>
                        <a:t>=, %=,</a:t>
                      </a:r>
                      <a:r>
                        <a:rPr lang="en-US" sz="1800" b="1" baseline="0" dirty="0" smtClean="0">
                          <a:latin typeface="Cambria" panose="02040503050406030204" pitchFamily="18" charset="0"/>
                          <a:ea typeface="Cambria" panose="02040503050406030204" pitchFamily="18" charset="0"/>
                        </a:rPr>
                        <a:t> /=, //=, -=, +=, *=, **=</a:t>
                      </a:r>
                      <a:endParaRPr lang="en-US" sz="1800" b="1" dirty="0">
                        <a:latin typeface="Cambria" panose="02040503050406030204" pitchFamily="18" charset="0"/>
                        <a:ea typeface="Cambria" panose="02040503050406030204" pitchFamily="18" charset="0"/>
                      </a:endParaRPr>
                    </a:p>
                  </a:txBody>
                  <a:tcPr marL="68586" marR="68586" marT="34283" marB="34283"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Cambria" panose="02040503050406030204" pitchFamily="18" charset="0"/>
                          <a:ea typeface="Cambria" panose="02040503050406030204" pitchFamily="18" charset="0"/>
                        </a:rPr>
                        <a:t>Left</a:t>
                      </a:r>
                      <a:r>
                        <a:rPr lang="en-US" sz="1800" baseline="0" dirty="0" smtClean="0">
                          <a:latin typeface="Cambria" panose="02040503050406030204" pitchFamily="18" charset="0"/>
                          <a:ea typeface="Cambria" panose="02040503050406030204" pitchFamily="18" charset="0"/>
                        </a:rPr>
                        <a:t> to Right</a:t>
                      </a:r>
                      <a:endParaRPr lang="en-US" sz="1800" dirty="0" smtClean="0">
                        <a:latin typeface="Cambria" panose="02040503050406030204" pitchFamily="18" charset="0"/>
                        <a:ea typeface="Cambria" panose="02040503050406030204" pitchFamily="18" charset="0"/>
                      </a:endParaRPr>
                    </a:p>
                  </a:txBody>
                  <a:tcPr marL="68586" marR="68586" marT="34283" marB="34283" anchor="ctr"/>
                </a:tc>
              </a:tr>
              <a:tr h="492601">
                <a:tc>
                  <a:txBody>
                    <a:bodyPr/>
                    <a:lstStyle/>
                    <a:p>
                      <a:pPr algn="l"/>
                      <a:r>
                        <a:rPr lang="en-US" sz="1800" b="1" dirty="0" smtClean="0">
                          <a:latin typeface="Cambria" panose="02040503050406030204" pitchFamily="18" charset="0"/>
                          <a:ea typeface="Cambria" panose="02040503050406030204" pitchFamily="18" charset="0"/>
                        </a:rPr>
                        <a:t>or</a:t>
                      </a:r>
                      <a:endParaRPr lang="en-US" sz="1800" b="1" dirty="0">
                        <a:latin typeface="Cambria" panose="02040503050406030204" pitchFamily="18" charset="0"/>
                        <a:ea typeface="Cambria" panose="02040503050406030204" pitchFamily="18" charset="0"/>
                      </a:endParaRPr>
                    </a:p>
                  </a:txBody>
                  <a:tcPr marL="68586" marR="68586" marT="34283" marB="34283"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Cambria" panose="02040503050406030204" pitchFamily="18" charset="0"/>
                          <a:ea typeface="Cambria" panose="02040503050406030204" pitchFamily="18" charset="0"/>
                        </a:rPr>
                        <a:t>Left</a:t>
                      </a:r>
                      <a:r>
                        <a:rPr lang="en-US" sz="1800" baseline="0" dirty="0" smtClean="0">
                          <a:latin typeface="Cambria" panose="02040503050406030204" pitchFamily="18" charset="0"/>
                          <a:ea typeface="Cambria" panose="02040503050406030204" pitchFamily="18" charset="0"/>
                        </a:rPr>
                        <a:t> to Right</a:t>
                      </a:r>
                      <a:endParaRPr lang="en-US" sz="1800" dirty="0" smtClean="0">
                        <a:latin typeface="Cambria" panose="02040503050406030204" pitchFamily="18" charset="0"/>
                        <a:ea typeface="Cambria" panose="02040503050406030204" pitchFamily="18" charset="0"/>
                      </a:endParaRPr>
                    </a:p>
                  </a:txBody>
                  <a:tcPr marL="68586" marR="68586" marT="34283" marB="34283" anchor="ctr"/>
                </a:tc>
              </a:tr>
              <a:tr h="492601">
                <a:tc>
                  <a:txBody>
                    <a:bodyPr/>
                    <a:lstStyle/>
                    <a:p>
                      <a:pPr algn="l"/>
                      <a:r>
                        <a:rPr lang="en-US" sz="1800" b="1" dirty="0" smtClean="0">
                          <a:latin typeface="Cambria" panose="02040503050406030204" pitchFamily="18" charset="0"/>
                          <a:ea typeface="Cambria" panose="02040503050406030204" pitchFamily="18" charset="0"/>
                        </a:rPr>
                        <a:t>and</a:t>
                      </a:r>
                      <a:endParaRPr lang="en-US" sz="1800" b="1" dirty="0">
                        <a:latin typeface="Cambria" panose="02040503050406030204" pitchFamily="18" charset="0"/>
                        <a:ea typeface="Cambria" panose="02040503050406030204" pitchFamily="18" charset="0"/>
                      </a:endParaRPr>
                    </a:p>
                  </a:txBody>
                  <a:tcPr marL="68586" marR="68586" marT="34283" marB="34283"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Cambria" panose="02040503050406030204" pitchFamily="18" charset="0"/>
                          <a:ea typeface="Cambria" panose="02040503050406030204" pitchFamily="18" charset="0"/>
                        </a:rPr>
                        <a:t>Left</a:t>
                      </a:r>
                      <a:r>
                        <a:rPr lang="en-US" sz="1800" baseline="0" dirty="0" smtClean="0">
                          <a:latin typeface="Cambria" panose="02040503050406030204" pitchFamily="18" charset="0"/>
                          <a:ea typeface="Cambria" panose="02040503050406030204" pitchFamily="18" charset="0"/>
                        </a:rPr>
                        <a:t> to Right</a:t>
                      </a:r>
                      <a:endParaRPr lang="en-US" sz="1800" dirty="0" smtClean="0">
                        <a:latin typeface="Cambria" panose="02040503050406030204" pitchFamily="18" charset="0"/>
                        <a:ea typeface="Cambria" panose="02040503050406030204" pitchFamily="18" charset="0"/>
                      </a:endParaRPr>
                    </a:p>
                  </a:txBody>
                  <a:tcPr marL="68586" marR="68586" marT="34283" marB="34283" anchor="ctr"/>
                </a:tc>
              </a:tr>
              <a:tr h="492601">
                <a:tc>
                  <a:txBody>
                    <a:bodyPr/>
                    <a:lstStyle/>
                    <a:p>
                      <a:pPr algn="l"/>
                      <a:r>
                        <a:rPr lang="en-US" sz="1800" b="1" dirty="0" smtClean="0">
                          <a:latin typeface="Cambria" panose="02040503050406030204" pitchFamily="18" charset="0"/>
                          <a:ea typeface="Cambria" panose="02040503050406030204" pitchFamily="18" charset="0"/>
                        </a:rPr>
                        <a:t>not</a:t>
                      </a:r>
                      <a:endParaRPr lang="en-US" sz="1800" b="1" dirty="0">
                        <a:latin typeface="Cambria" panose="02040503050406030204" pitchFamily="18" charset="0"/>
                        <a:ea typeface="Cambria" panose="02040503050406030204" pitchFamily="18" charset="0"/>
                      </a:endParaRPr>
                    </a:p>
                  </a:txBody>
                  <a:tcPr marL="68586" marR="68586" marT="34283" marB="34283"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Cambria" panose="02040503050406030204" pitchFamily="18" charset="0"/>
                          <a:ea typeface="Cambria" panose="02040503050406030204" pitchFamily="18" charset="0"/>
                        </a:rPr>
                        <a:t>Left</a:t>
                      </a:r>
                      <a:r>
                        <a:rPr lang="en-US" sz="1800" baseline="0" dirty="0" smtClean="0">
                          <a:latin typeface="Cambria" panose="02040503050406030204" pitchFamily="18" charset="0"/>
                          <a:ea typeface="Cambria" panose="02040503050406030204" pitchFamily="18" charset="0"/>
                        </a:rPr>
                        <a:t> to Right</a:t>
                      </a:r>
                      <a:endParaRPr lang="en-US" sz="1800" dirty="0" smtClean="0">
                        <a:latin typeface="Cambria" panose="02040503050406030204" pitchFamily="18" charset="0"/>
                        <a:ea typeface="Cambria" panose="02040503050406030204" pitchFamily="18" charset="0"/>
                      </a:endParaRPr>
                    </a:p>
                  </a:txBody>
                  <a:tcPr marL="68586" marR="68586" marT="34283" marB="34283" anchor="ctr"/>
                </a:tc>
              </a:tr>
            </a:tbl>
          </a:graphicData>
        </a:graphic>
      </p:graphicFrame>
    </p:spTree>
    <p:extLst>
      <p:ext uri="{BB962C8B-B14F-4D97-AF65-F5344CB8AC3E}">
        <p14:creationId xmlns:p14="http://schemas.microsoft.com/office/powerpoint/2010/main" val="392064119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eaLnBrk="1" fontAlgn="auto" hangingPunct="1">
              <a:lnSpc>
                <a:spcPct val="100000"/>
              </a:lnSpc>
              <a:spcBef>
                <a:spcPts val="0"/>
              </a:spcBef>
              <a:spcAft>
                <a:spcPts val="0"/>
              </a:spcAft>
              <a:buNone/>
            </a:pPr>
            <a:r>
              <a:rPr lang="en-US" sz="1800" b="1" dirty="0">
                <a:solidFill>
                  <a:prstClr val="black"/>
                </a:solidFill>
              </a:rPr>
              <a:t>Function- </a:t>
            </a:r>
            <a:r>
              <a:rPr lang="en-US" sz="1800" dirty="0">
                <a:solidFill>
                  <a:prstClr val="black"/>
                </a:solidFill>
              </a:rPr>
              <a:t>A function is a block of code which only runs when it is called</a:t>
            </a:r>
            <a:r>
              <a:rPr lang="en-US" sz="1800" b="1" dirty="0">
                <a:solidFill>
                  <a:prstClr val="black"/>
                </a:solidFill>
              </a:rPr>
              <a:t>.</a:t>
            </a:r>
          </a:p>
          <a:p>
            <a:pPr marL="0" indent="0">
              <a:buNone/>
            </a:pPr>
            <a:endParaRPr lang="en-US" sz="1800" b="1" dirty="0" smtClean="0">
              <a:solidFill>
                <a:prstClr val="black"/>
              </a:solidFill>
            </a:endParaRPr>
          </a:p>
          <a:p>
            <a:pPr marL="0" indent="0">
              <a:buNone/>
            </a:pPr>
            <a:r>
              <a:rPr lang="en-US" sz="1800" b="1" dirty="0" smtClean="0">
                <a:solidFill>
                  <a:prstClr val="black"/>
                </a:solidFill>
              </a:rPr>
              <a:t>Class- </a:t>
            </a:r>
            <a:r>
              <a:rPr lang="en-US" sz="1800" dirty="0"/>
              <a:t>Python is an object oriented programming language.</a:t>
            </a:r>
          </a:p>
          <a:p>
            <a:r>
              <a:rPr lang="en-US" sz="1800" dirty="0"/>
              <a:t>Almost everything in Python is an object, with its properties and methods.</a:t>
            </a:r>
          </a:p>
          <a:p>
            <a:r>
              <a:rPr lang="en-US" sz="1800" dirty="0" err="1"/>
              <a:t>Eg</a:t>
            </a:r>
            <a:r>
              <a:rPr lang="en-US" sz="1800" dirty="0"/>
              <a:t>. </a:t>
            </a:r>
            <a:r>
              <a:rPr lang="en-US" sz="1800" dirty="0" err="1"/>
              <a:t>int</a:t>
            </a:r>
            <a:r>
              <a:rPr lang="en-US" sz="1800" dirty="0"/>
              <a:t>, </a:t>
            </a:r>
            <a:r>
              <a:rPr lang="en-US" sz="1800" dirty="0" err="1"/>
              <a:t>str</a:t>
            </a:r>
            <a:r>
              <a:rPr lang="en-US" sz="1800" dirty="0"/>
              <a:t>, list are classes</a:t>
            </a:r>
          </a:p>
          <a:p>
            <a:r>
              <a:rPr lang="en-US" sz="1800" dirty="0"/>
              <a:t>A Class is like an object constructor, or a "blueprint" for creating objects.</a:t>
            </a:r>
          </a:p>
          <a:p>
            <a:pPr marL="0" indent="0" eaLnBrk="1" fontAlgn="auto" hangingPunct="1">
              <a:lnSpc>
                <a:spcPct val="100000"/>
              </a:lnSpc>
              <a:spcBef>
                <a:spcPts val="0"/>
              </a:spcBef>
              <a:spcAft>
                <a:spcPts val="0"/>
              </a:spcAft>
              <a:buNone/>
            </a:pPr>
            <a:r>
              <a:rPr lang="en-US" sz="1800" b="1" dirty="0">
                <a:solidFill>
                  <a:prstClr val="black"/>
                </a:solidFill>
              </a:rPr>
              <a:t> </a:t>
            </a:r>
            <a:endParaRPr lang="en-US" sz="1800" b="1" dirty="0" smtClean="0">
              <a:solidFill>
                <a:prstClr val="black"/>
              </a:solidFill>
            </a:endParaRPr>
          </a:p>
          <a:p>
            <a:pPr marL="0" indent="0" eaLnBrk="1" fontAlgn="auto" hangingPunct="1">
              <a:lnSpc>
                <a:spcPct val="100000"/>
              </a:lnSpc>
              <a:spcBef>
                <a:spcPts val="0"/>
              </a:spcBef>
              <a:spcAft>
                <a:spcPts val="0"/>
              </a:spcAft>
              <a:buNone/>
            </a:pPr>
            <a:r>
              <a:rPr lang="en-US" sz="1800" b="1" dirty="0" smtClean="0">
                <a:solidFill>
                  <a:prstClr val="black"/>
                </a:solidFill>
              </a:rPr>
              <a:t>File- </a:t>
            </a:r>
            <a:r>
              <a:rPr lang="en-US" sz="1800" dirty="0">
                <a:solidFill>
                  <a:prstClr val="black"/>
                </a:solidFill>
              </a:rPr>
              <a:t>Python has several functions for creating, reading, updating, and deleting files</a:t>
            </a:r>
            <a:r>
              <a:rPr lang="en-US" sz="1800" b="1" dirty="0">
                <a:solidFill>
                  <a:prstClr val="black"/>
                </a:solidFill>
              </a:rPr>
              <a:t>.</a:t>
            </a:r>
          </a:p>
          <a:p>
            <a:endParaRPr lang="en-US" sz="18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113</a:t>
            </a:fld>
            <a:endParaRPr lang="en-US">
              <a:solidFill>
                <a:prstClr val="white"/>
              </a:solidFill>
            </a:endParaRPr>
          </a:p>
        </p:txBody>
      </p:sp>
    </p:spTree>
    <p:extLst>
      <p:ext uri="{BB962C8B-B14F-4D97-AF65-F5344CB8AC3E}">
        <p14:creationId xmlns:p14="http://schemas.microsoft.com/office/powerpoint/2010/main" val="376740906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txBox="1">
            <a:spLocks noGrp="1"/>
          </p:cNvSpPr>
          <p:nvPr/>
        </p:nvSpPr>
        <p:spPr bwMode="auto">
          <a:xfrm>
            <a:off x="5686425" y="5543550"/>
            <a:ext cx="107156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gn="r" eaLnBrk="1" hangingPunct="1">
              <a:lnSpc>
                <a:spcPct val="100000"/>
              </a:lnSpc>
              <a:spcBef>
                <a:spcPct val="0"/>
              </a:spcBef>
              <a:buFontTx/>
              <a:buNone/>
              <a:defRPr/>
            </a:pPr>
            <a:fld id="{DB898BA7-E3C6-4A13-8DA6-37B4A253D3A9}" type="slidenum">
              <a:rPr lang="en-US" altLang="en-US" sz="1050">
                <a:latin typeface="Times New Roman" panose="02020603050405020304" pitchFamily="18" charset="0"/>
                <a:cs typeface="Arial" panose="020B0604020202020204" pitchFamily="34" charset="0"/>
              </a:rPr>
              <a:pPr algn="r" eaLnBrk="1" hangingPunct="1">
                <a:lnSpc>
                  <a:spcPct val="100000"/>
                </a:lnSpc>
                <a:spcBef>
                  <a:spcPct val="0"/>
                </a:spcBef>
                <a:buFontTx/>
                <a:buNone/>
                <a:defRPr/>
              </a:pPr>
              <a:t>114</a:t>
            </a:fld>
            <a:endParaRPr lang="en-US" altLang="en-US" sz="1050">
              <a:latin typeface="Times New Roman" panose="02020603050405020304" pitchFamily="18" charset="0"/>
              <a:cs typeface="Arial" panose="020B0604020202020204" pitchFamily="34" charset="0"/>
            </a:endParaRPr>
          </a:p>
        </p:txBody>
      </p:sp>
      <p:sp>
        <p:nvSpPr>
          <p:cNvPr id="49156" name="Rectangle 3"/>
          <p:cNvSpPr>
            <a:spLocks noGrp="1" noChangeArrowheads="1"/>
          </p:cNvSpPr>
          <p:nvPr>
            <p:ph type="title" idx="4294967295"/>
          </p:nvPr>
        </p:nvSpPr>
        <p:spPr>
          <a:xfrm>
            <a:off x="1143000" y="857250"/>
            <a:ext cx="5143500" cy="514350"/>
          </a:xfrm>
        </p:spPr>
        <p:txBody>
          <a:bodyPr>
            <a:normAutofit fontScale="90000"/>
          </a:bodyPr>
          <a:lstStyle/>
          <a:p>
            <a:pPr eaLnBrk="1" hangingPunct="1">
              <a:defRPr/>
            </a:pPr>
            <a:r>
              <a:rPr lang="en-US" sz="2700" dirty="0">
                <a:solidFill>
                  <a:srgbClr val="FF0000"/>
                </a:solidFill>
              </a:rPr>
              <a:t> </a:t>
            </a:r>
            <a:r>
              <a:rPr lang="en-US" dirty="0" smtClean="0">
                <a:solidFill>
                  <a:srgbClr val="FF0000"/>
                </a:solidFill>
                <a:latin typeface="Calibri" panose="020F0502020204030204" pitchFamily="34" charset="0"/>
              </a:rPr>
              <a:t> </a:t>
            </a:r>
            <a:endParaRPr lang="en-US" sz="2700" dirty="0">
              <a:solidFill>
                <a:srgbClr val="FF0000"/>
              </a:solidFill>
              <a:latin typeface="Calibri" panose="020F0502020204030204" pitchFamily="34" charset="0"/>
            </a:endParaRPr>
          </a:p>
        </p:txBody>
      </p:sp>
      <p:sp>
        <p:nvSpPr>
          <p:cNvPr id="25604" name="Subtitle 2"/>
          <p:cNvSpPr txBox="1">
            <a:spLocks/>
          </p:cNvSpPr>
          <p:nvPr/>
        </p:nvSpPr>
        <p:spPr bwMode="auto">
          <a:xfrm>
            <a:off x="1530350" y="2762250"/>
            <a:ext cx="5992813"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gn="ctr">
              <a:buFont typeface="Arial" panose="020B0604020202020204" pitchFamily="34" charset="0"/>
              <a:buNone/>
              <a:defRPr/>
            </a:pPr>
            <a:r>
              <a:rPr lang="en-US" altLang="en-US" sz="4050" b="1">
                <a:solidFill>
                  <a:srgbClr val="002060"/>
                </a:solidFill>
                <a:latin typeface="Tahoma" panose="020B0604030504040204" pitchFamily="34" charset="0"/>
                <a:cs typeface="Tahoma" panose="020B0604030504040204" pitchFamily="34" charset="0"/>
              </a:rPr>
              <a:t>Thank You</a:t>
            </a:r>
            <a:endParaRPr lang="en-IN" altLang="en-US" sz="4050">
              <a:solidFill>
                <a:srgbClr val="002060"/>
              </a:solidFill>
              <a:latin typeface="Tahoma" panose="020B0604030504040204" pitchFamily="34" charset="0"/>
              <a:cs typeface="Tahoma" panose="020B0604030504040204" pitchFamily="34" charset="0"/>
            </a:endParaRPr>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329" y="408154"/>
            <a:ext cx="7886700" cy="411162"/>
          </a:xfrm>
        </p:spPr>
        <p:txBody>
          <a:bodyPr>
            <a:noAutofit/>
          </a:bodyPr>
          <a:lstStyle/>
          <a:p>
            <a:pPr>
              <a:defRPr/>
            </a:pPr>
            <a:r>
              <a:rPr lang="en-US" sz="3600" b="1" dirty="0" smtClean="0">
                <a:solidFill>
                  <a:srgbClr val="FF0000"/>
                </a:solidFill>
              </a:rPr>
              <a:t>Numeric Literal…..</a:t>
            </a:r>
            <a:endParaRPr lang="en-US" sz="3600" b="1" dirty="0">
              <a:solidFill>
                <a:srgbClr val="FF0000"/>
              </a:solidFill>
            </a:endParaRPr>
          </a:p>
        </p:txBody>
      </p:sp>
      <p:sp>
        <p:nvSpPr>
          <p:cNvPr id="6" name="Date Placeholder 5"/>
          <p:cNvSpPr>
            <a:spLocks noGrp="1"/>
          </p:cNvSpPr>
          <p:nvPr>
            <p:ph type="dt" sz="quarter" idx="10"/>
          </p:nvPr>
        </p:nvSpPr>
        <p:spPr/>
        <p:txBody>
          <a:bodyPr/>
          <a:lstStyle/>
          <a:p>
            <a:pPr>
              <a:defRPr/>
            </a:pPr>
            <a:fld id="{77E9277D-2AB2-453A-8ECD-37CB273C4CE6}" type="datetime1">
              <a:rPr lang="en-US" smtClean="0">
                <a:latin typeface="Cambria" panose="02040503050406030204" pitchFamily="18" charset="0"/>
                <a:ea typeface="Cambria" panose="02040503050406030204" pitchFamily="18" charset="0"/>
              </a:rPr>
              <a:pPr>
                <a:defRPr/>
              </a:pPr>
              <a:t>9/21/2021</a:t>
            </a:fld>
            <a:endParaRPr lang="en-US">
              <a:latin typeface="Cambria" panose="02040503050406030204" pitchFamily="18" charset="0"/>
              <a:ea typeface="Cambria" panose="02040503050406030204" pitchFamily="18" charset="0"/>
            </a:endParaRPr>
          </a:p>
        </p:txBody>
      </p:sp>
      <p:sp>
        <p:nvSpPr>
          <p:cNvPr id="25605"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A7CBF794-0E17-4AF2-97DA-F22B6ADAF02D}" type="slidenum">
              <a:rPr lang="en-US" sz="1400" smtClean="0">
                <a:solidFill>
                  <a:schemeClr val="bg1"/>
                </a:solidFill>
                <a:cs typeface="Arial" panose="020B0604020202020204" pitchFamily="34" charset="0"/>
              </a:rPr>
              <a:pPr>
                <a:lnSpc>
                  <a:spcPct val="100000"/>
                </a:lnSpc>
                <a:spcBef>
                  <a:spcPct val="0"/>
                </a:spcBef>
                <a:buFontTx/>
                <a:buNone/>
              </a:pPr>
              <a:t>12</a:t>
            </a:fld>
            <a:endParaRPr lang="en-US" sz="1400" smtClean="0">
              <a:solidFill>
                <a:schemeClr val="bg1"/>
              </a:solidFill>
              <a:cs typeface="Arial" panose="020B0604020202020204" pitchFamily="34" charset="0"/>
            </a:endParaRPr>
          </a:p>
        </p:txBody>
      </p:sp>
      <p:pic>
        <p:nvPicPr>
          <p:cNvPr id="5" name="Picture 4"/>
          <p:cNvPicPr>
            <a:picLocks noChangeAspect="1"/>
          </p:cNvPicPr>
          <p:nvPr/>
        </p:nvPicPr>
        <p:blipFill>
          <a:blip r:embed="rId2"/>
          <a:stretch>
            <a:fillRect/>
          </a:stretch>
        </p:blipFill>
        <p:spPr>
          <a:xfrm>
            <a:off x="506522" y="963341"/>
            <a:ext cx="7888908" cy="4285859"/>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ctrTitle"/>
          </p:nvPr>
        </p:nvSpPr>
        <p:spPr>
          <a:xfrm>
            <a:off x="0" y="96838"/>
            <a:ext cx="5829300" cy="615950"/>
          </a:xfrm>
        </p:spPr>
        <p:txBody>
          <a:bodyPr/>
          <a:lstStyle/>
          <a:p>
            <a:r>
              <a:rPr lang="en-US" sz="3600" b="1" dirty="0" smtClean="0">
                <a:solidFill>
                  <a:srgbClr val="FF0000"/>
                </a:solidFill>
              </a:rPr>
              <a:t>Representation of Data</a:t>
            </a:r>
          </a:p>
        </p:txBody>
      </p:sp>
      <p:sp>
        <p:nvSpPr>
          <p:cNvPr id="3" name="Subtitle 2"/>
          <p:cNvSpPr>
            <a:spLocks noGrp="1"/>
          </p:cNvSpPr>
          <p:nvPr>
            <p:ph type="subTitle" idx="1"/>
          </p:nvPr>
        </p:nvSpPr>
        <p:spPr>
          <a:xfrm>
            <a:off x="336550" y="712788"/>
            <a:ext cx="8470900" cy="4832350"/>
          </a:xfrm>
        </p:spPr>
        <p:txBody>
          <a:bodyPr>
            <a:noAutofit/>
          </a:bodyPr>
          <a:lstStyle/>
          <a:p>
            <a:pPr marL="342900" indent="-342900" algn="l">
              <a:buFont typeface="Arial" panose="020B0604020202020204" pitchFamily="34" charset="0"/>
              <a:buChar char="•"/>
              <a:defRPr/>
            </a:pPr>
            <a:r>
              <a:rPr lang="en-US" sz="2200" dirty="0" smtClean="0">
                <a:solidFill>
                  <a:srgbClr val="FF0000"/>
                </a:solidFill>
              </a:rPr>
              <a:t>String Literals</a:t>
            </a:r>
          </a:p>
          <a:p>
            <a:pPr marL="342900" indent="-342900" algn="l">
              <a:buFont typeface="Arial" panose="020B0604020202020204" pitchFamily="34" charset="0"/>
              <a:buChar char="•"/>
              <a:defRPr/>
            </a:pPr>
            <a:r>
              <a:rPr lang="en-US" sz="2200" dirty="0" smtClean="0"/>
              <a:t>A sequence of characters within a pair of matching single or double quotes or triple quotes</a:t>
            </a:r>
          </a:p>
          <a:p>
            <a:pPr marL="342900" indent="-342900" algn="l">
              <a:buFont typeface="Arial" panose="020B0604020202020204" pitchFamily="34" charset="0"/>
              <a:buChar char="•"/>
              <a:defRPr/>
            </a:pPr>
            <a:r>
              <a:rPr lang="en-IN" sz="2200" dirty="0">
                <a:solidFill>
                  <a:srgbClr val="FF0000"/>
                </a:solidFill>
              </a:rPr>
              <a:t>Ex</a:t>
            </a:r>
            <a:r>
              <a:rPr lang="en-IN" sz="2200" dirty="0"/>
              <a:t>: ‘Hello’      ‘Smith, John’    </a:t>
            </a:r>
            <a:endParaRPr lang="en-IN" sz="2200" dirty="0" smtClean="0"/>
          </a:p>
          <a:p>
            <a:pPr algn="l">
              <a:defRPr/>
            </a:pPr>
            <a:r>
              <a:rPr lang="en-IN" sz="2200" dirty="0"/>
              <a:t> </a:t>
            </a:r>
            <a:r>
              <a:rPr lang="en-IN" sz="2200" dirty="0" smtClean="0"/>
              <a:t>          “</a:t>
            </a:r>
            <a:r>
              <a:rPr lang="en-IN" sz="2200" dirty="0"/>
              <a:t>Baltimore, Maryland</a:t>
            </a:r>
            <a:r>
              <a:rPr lang="en-IN" sz="2200" dirty="0" smtClean="0"/>
              <a:t>”    </a:t>
            </a:r>
            <a:r>
              <a:rPr lang="en-IN" sz="2200" dirty="0"/>
              <a:t>‘  ‘   </a:t>
            </a:r>
            <a:r>
              <a:rPr lang="en-IN" sz="2200" dirty="0" smtClean="0"/>
              <a:t>    </a:t>
            </a:r>
            <a:r>
              <a:rPr lang="en-IN" sz="2200" dirty="0"/>
              <a:t>‘’   </a:t>
            </a:r>
            <a:endParaRPr lang="en-IN" sz="2200" dirty="0" smtClean="0"/>
          </a:p>
          <a:p>
            <a:pPr algn="l">
              <a:defRPr/>
            </a:pPr>
            <a:r>
              <a:rPr lang="en-IN" sz="2200" dirty="0"/>
              <a:t> </a:t>
            </a:r>
            <a:r>
              <a:rPr lang="en-IN" sz="2200" dirty="0" smtClean="0"/>
              <a:t>           </a:t>
            </a:r>
            <a:r>
              <a:rPr lang="en-IN" sz="2200" dirty="0"/>
              <a:t>“Jennifer’s friend</a:t>
            </a:r>
            <a:r>
              <a:rPr lang="en-IN" sz="2200" dirty="0" smtClean="0"/>
              <a:t>”</a:t>
            </a:r>
          </a:p>
          <a:p>
            <a:pPr marL="342900" indent="-342900" algn="l">
              <a:buFont typeface="Arial" panose="020B0604020202020204" pitchFamily="34" charset="0"/>
              <a:buChar char="•"/>
              <a:defRPr/>
            </a:pPr>
            <a:r>
              <a:rPr lang="en-IN" sz="2200" dirty="0" smtClean="0"/>
              <a:t>Convention is to use single quotes for delimiting strings</a:t>
            </a:r>
          </a:p>
          <a:p>
            <a:pPr marL="342900" indent="-342900" algn="l">
              <a:buFont typeface="Arial" panose="020B0604020202020204" pitchFamily="34" charset="0"/>
              <a:buChar char="•"/>
              <a:defRPr/>
            </a:pPr>
            <a:r>
              <a:rPr lang="en-IN" sz="2200" dirty="0" smtClean="0"/>
              <a:t>Type the following from the </a:t>
            </a:r>
            <a:r>
              <a:rPr lang="en-IN" sz="2200" dirty="0" err="1" smtClean="0"/>
              <a:t>Spyder</a:t>
            </a:r>
            <a:r>
              <a:rPr lang="en-IN" sz="2200" dirty="0" smtClean="0"/>
              <a:t> command prompt</a:t>
            </a:r>
          </a:p>
          <a:p>
            <a:pPr algn="l">
              <a:defRPr/>
            </a:pPr>
            <a:r>
              <a:rPr lang="en-IN" sz="2200" dirty="0" smtClean="0"/>
              <a:t>&gt;&gt;&gt;print(‘Hello’)          ?????             &gt;&gt;&gt;print(‘Let’s Go’)   ????</a:t>
            </a:r>
          </a:p>
          <a:p>
            <a:pPr algn="l">
              <a:defRPr/>
            </a:pPr>
            <a:r>
              <a:rPr lang="en-IN" sz="2200" dirty="0" smtClean="0"/>
              <a:t>&gt;&gt;&gt;print(“Hello’)         ?????              &gt;&gt;&gt;print(“Let’s Go!’) ???</a:t>
            </a:r>
          </a:p>
          <a:p>
            <a:pPr algn="l">
              <a:defRPr/>
            </a:pPr>
            <a:r>
              <a:rPr lang="en-IN" sz="2200" dirty="0" smtClean="0"/>
              <a:t>&gt;&gt;&gt;print(“Let’s Go!”)   ????</a:t>
            </a:r>
          </a:p>
          <a:p>
            <a:pPr algn="l">
              <a:defRPr/>
            </a:pPr>
            <a:endParaRPr lang="en-US" sz="2200" dirty="0"/>
          </a:p>
          <a:p>
            <a:pPr marL="342900" indent="-342900" algn="l">
              <a:buFont typeface="Arial" panose="020B0604020202020204" pitchFamily="34" charset="0"/>
              <a:buChar char="•"/>
              <a:defRPr/>
            </a:pPr>
            <a:endParaRPr lang="en-US" sz="2200" dirty="0"/>
          </a:p>
        </p:txBody>
      </p:sp>
      <p:sp>
        <p:nvSpPr>
          <p:cNvPr id="5" name="Date Placeholder 4"/>
          <p:cNvSpPr>
            <a:spLocks noGrp="1"/>
          </p:cNvSpPr>
          <p:nvPr>
            <p:ph type="dt" sz="quarter" idx="10"/>
          </p:nvPr>
        </p:nvSpPr>
        <p:spPr/>
        <p:txBody>
          <a:bodyPr/>
          <a:lstStyle/>
          <a:p>
            <a:pPr>
              <a:defRPr/>
            </a:pPr>
            <a:fld id="{27E195D0-B489-4CA7-B727-4645693F418A}" type="datetime1">
              <a:rPr lang="en-US" smtClean="0">
                <a:latin typeface="Cambria" panose="02040503050406030204" pitchFamily="18" charset="0"/>
                <a:ea typeface="Cambria" panose="02040503050406030204" pitchFamily="18" charset="0"/>
              </a:rPr>
              <a:pPr>
                <a:defRPr/>
              </a:pPr>
              <a:t>9/21/2021</a:t>
            </a:fld>
            <a:endParaRPr lang="en-US">
              <a:latin typeface="Cambria" panose="02040503050406030204" pitchFamily="18" charset="0"/>
              <a:ea typeface="Cambria" panose="02040503050406030204" pitchFamily="18" charset="0"/>
            </a:endParaRPr>
          </a:p>
        </p:txBody>
      </p:sp>
      <p:sp>
        <p:nvSpPr>
          <p:cNvPr id="2765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A33E2153-6B17-43B0-BA26-818B49D4F15A}" type="slidenum">
              <a:rPr lang="en-US" sz="1600" smtClean="0">
                <a:solidFill>
                  <a:schemeClr val="bg1"/>
                </a:solidFill>
                <a:cs typeface="Arial" panose="020B0604020202020204" pitchFamily="34" charset="0"/>
              </a:rPr>
              <a:pPr>
                <a:lnSpc>
                  <a:spcPct val="100000"/>
                </a:lnSpc>
                <a:spcBef>
                  <a:spcPct val="0"/>
                </a:spcBef>
                <a:buFontTx/>
                <a:buNone/>
              </a:pPr>
              <a:t>13</a:t>
            </a:fld>
            <a:endParaRPr lang="en-US" sz="160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700" dirty="0"/>
              <a:t>Mutable and immutable types</a:t>
            </a:r>
          </a:p>
        </p:txBody>
      </p:sp>
      <p:sp>
        <p:nvSpPr>
          <p:cNvPr id="3" name="Content Placeholder 2"/>
          <p:cNvSpPr>
            <a:spLocks noGrp="1"/>
          </p:cNvSpPr>
          <p:nvPr>
            <p:ph idx="1"/>
          </p:nvPr>
        </p:nvSpPr>
        <p:spPr>
          <a:xfrm>
            <a:off x="628650" y="1716184"/>
            <a:ext cx="7886700" cy="2909752"/>
          </a:xfrm>
        </p:spPr>
        <p:txBody>
          <a:bodyPr/>
          <a:lstStyle/>
          <a:p>
            <a:pPr marL="0" indent="0" algn="just">
              <a:buNone/>
            </a:pPr>
            <a:r>
              <a:rPr lang="en-US" sz="1800" dirty="0"/>
              <a:t>Some values in python can be modified, and some cannot. </a:t>
            </a:r>
          </a:p>
          <a:p>
            <a:pPr marL="0" indent="0" algn="just">
              <a:buNone/>
            </a:pPr>
            <a:r>
              <a:rPr lang="en-US" sz="1800" dirty="0"/>
              <a:t>This does not ever mean that we can’t change the value of a variable – but if a variable contains a value of an immutable type, we can only assign it a new value. We cannot alter the existing value in any way.</a:t>
            </a:r>
          </a:p>
          <a:p>
            <a:pPr marL="0" indent="0" algn="just">
              <a:buNone/>
            </a:pPr>
            <a:r>
              <a:rPr lang="en-US" sz="1800" dirty="0"/>
              <a:t>Integers, floating-point numbers and strings are all immutable types – in all the previous examples, when we changed the values of existing variables we used the assignment operator to assign them new values:</a:t>
            </a:r>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14</a:t>
            </a:fld>
            <a:endParaRPr lang="en-US">
              <a:solidFill>
                <a:prstClr val="white"/>
              </a:solidFill>
            </a:endParaRPr>
          </a:p>
        </p:txBody>
      </p:sp>
    </p:spTree>
    <p:extLst>
      <p:ext uri="{BB962C8B-B14F-4D97-AF65-F5344CB8AC3E}">
        <p14:creationId xmlns:p14="http://schemas.microsoft.com/office/powerpoint/2010/main" val="39428846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2427380" y="82550"/>
            <a:ext cx="3274172" cy="650875"/>
          </a:xfrm>
        </p:spPr>
        <p:txBody>
          <a:bodyPr/>
          <a:lstStyle/>
          <a:p>
            <a:r>
              <a:rPr lang="en-US" sz="3600" b="1" dirty="0" smtClean="0">
                <a:solidFill>
                  <a:srgbClr val="FF0000"/>
                </a:solidFill>
              </a:rPr>
              <a:t>Variables</a:t>
            </a:r>
          </a:p>
        </p:txBody>
      </p:sp>
      <p:sp>
        <p:nvSpPr>
          <p:cNvPr id="3" name="Content Placeholder 2"/>
          <p:cNvSpPr>
            <a:spLocks noGrp="1"/>
          </p:cNvSpPr>
          <p:nvPr>
            <p:ph idx="1"/>
          </p:nvPr>
        </p:nvSpPr>
        <p:spPr>
          <a:xfrm>
            <a:off x="393700" y="930275"/>
            <a:ext cx="8501063" cy="4651375"/>
          </a:xfrm>
        </p:spPr>
        <p:txBody>
          <a:bodyPr>
            <a:noAutofit/>
          </a:bodyPr>
          <a:lstStyle/>
          <a:p>
            <a:pPr algn="just">
              <a:defRPr/>
            </a:pPr>
            <a:r>
              <a:rPr lang="en-IN" sz="2000" dirty="0"/>
              <a:t>A variable is a name(identifier) that is associated with a </a:t>
            </a:r>
            <a:r>
              <a:rPr lang="en-IN" sz="2000" dirty="0" smtClean="0"/>
              <a:t>value</a:t>
            </a:r>
          </a:p>
          <a:p>
            <a:pPr algn="just">
              <a:defRPr/>
            </a:pPr>
            <a:r>
              <a:rPr lang="en-IN" sz="2000" dirty="0"/>
              <a:t> </a:t>
            </a:r>
            <a:r>
              <a:rPr lang="en-IN" sz="2000" dirty="0" smtClean="0"/>
              <a:t>     </a:t>
            </a:r>
            <a:r>
              <a:rPr lang="en-IN" sz="2000" dirty="0" err="1" smtClean="0"/>
              <a:t>num</a:t>
            </a:r>
            <a:r>
              <a:rPr lang="en-IN" sz="2000" dirty="0" smtClean="0"/>
              <a:t> </a:t>
            </a:r>
            <a:r>
              <a:rPr lang="en-IN" sz="2000" dirty="0"/>
              <a:t>=  10</a:t>
            </a:r>
            <a:endParaRPr lang="en-US" sz="2000" dirty="0"/>
          </a:p>
          <a:p>
            <a:pPr algn="just">
              <a:defRPr/>
            </a:pPr>
            <a:r>
              <a:rPr lang="en-IN" sz="2000" dirty="0"/>
              <a:t>      </a:t>
            </a:r>
            <a:r>
              <a:rPr lang="en-IN" sz="2000" dirty="0" err="1"/>
              <a:t>num</a:t>
            </a:r>
            <a:r>
              <a:rPr lang="en-IN" sz="2000" dirty="0"/>
              <a:t> =  </a:t>
            </a:r>
            <a:r>
              <a:rPr lang="en-IN" sz="2000" dirty="0" err="1"/>
              <a:t>num</a:t>
            </a:r>
            <a:r>
              <a:rPr lang="en-IN" sz="2000" dirty="0"/>
              <a:t> + 5</a:t>
            </a:r>
            <a:endParaRPr lang="en-US" sz="2000" dirty="0"/>
          </a:p>
          <a:p>
            <a:pPr algn="just">
              <a:defRPr/>
            </a:pPr>
            <a:r>
              <a:rPr lang="en-IN" sz="2000" dirty="0"/>
              <a:t>      k = num. </a:t>
            </a:r>
            <a:endParaRPr lang="en-IN" sz="2000" dirty="0" smtClean="0"/>
          </a:p>
          <a:p>
            <a:pPr algn="just">
              <a:defRPr/>
            </a:pPr>
            <a:r>
              <a:rPr lang="en-IN" sz="2000" dirty="0"/>
              <a:t>Integer values are </a:t>
            </a:r>
            <a:r>
              <a:rPr lang="en-IN" sz="2000" dirty="0">
                <a:solidFill>
                  <a:srgbClr val="FF0000"/>
                </a:solidFill>
              </a:rPr>
              <a:t>immutable</a:t>
            </a:r>
            <a:r>
              <a:rPr lang="en-IN" sz="2000" dirty="0"/>
              <a:t>. A value that cannot be changed is known as immutable</a:t>
            </a:r>
            <a:r>
              <a:rPr lang="en-IN" sz="2000" dirty="0" smtClean="0"/>
              <a:t>.</a:t>
            </a:r>
          </a:p>
          <a:p>
            <a:pPr algn="just">
              <a:defRPr/>
            </a:pPr>
            <a:r>
              <a:rPr lang="en-IN" sz="2000" dirty="0" smtClean="0"/>
              <a:t> </a:t>
            </a:r>
            <a:r>
              <a:rPr lang="en-IN" sz="2000" dirty="0"/>
              <a:t>the same variable can be associated with values of different  types during program </a:t>
            </a:r>
            <a:r>
              <a:rPr lang="en-IN" sz="2000" dirty="0" smtClean="0"/>
              <a:t>execution</a:t>
            </a:r>
          </a:p>
          <a:p>
            <a:pPr algn="just">
              <a:defRPr/>
            </a:pPr>
            <a:r>
              <a:rPr lang="en-IN" sz="2000" dirty="0"/>
              <a:t> </a:t>
            </a:r>
            <a:r>
              <a:rPr lang="en-IN" sz="2000" dirty="0" err="1"/>
              <a:t>var</a:t>
            </a:r>
            <a:r>
              <a:rPr lang="en-IN" sz="2000" dirty="0"/>
              <a:t> = 12                                     integer</a:t>
            </a:r>
            <a:endParaRPr lang="en-US" sz="2000" dirty="0"/>
          </a:p>
          <a:p>
            <a:pPr algn="just">
              <a:defRPr/>
            </a:pPr>
            <a:r>
              <a:rPr lang="en-IN" sz="2000" dirty="0"/>
              <a:t>  </a:t>
            </a:r>
            <a:r>
              <a:rPr lang="en-IN" sz="2000" dirty="0" err="1" smtClean="0"/>
              <a:t>var</a:t>
            </a:r>
            <a:r>
              <a:rPr lang="en-IN" sz="2000" dirty="0" smtClean="0"/>
              <a:t> </a:t>
            </a:r>
            <a:r>
              <a:rPr lang="en-IN" sz="2000" dirty="0"/>
              <a:t>= 12.45                               float</a:t>
            </a:r>
            <a:endParaRPr lang="en-US" sz="2000" dirty="0"/>
          </a:p>
          <a:p>
            <a:pPr algn="just">
              <a:defRPr/>
            </a:pPr>
            <a:r>
              <a:rPr lang="en-IN" sz="2000" dirty="0"/>
              <a:t>  </a:t>
            </a:r>
            <a:r>
              <a:rPr lang="en-IN" sz="2000" dirty="0" err="1" smtClean="0"/>
              <a:t>var</a:t>
            </a:r>
            <a:r>
              <a:rPr lang="en-IN" sz="2000" dirty="0" smtClean="0"/>
              <a:t> </a:t>
            </a:r>
            <a:r>
              <a:rPr lang="en-IN" sz="2000" dirty="0"/>
              <a:t>= ‘Hello’                             string</a:t>
            </a:r>
            <a:endParaRPr lang="en-IN" sz="2000" dirty="0" smtClean="0"/>
          </a:p>
          <a:p>
            <a:pPr algn="just">
              <a:defRPr/>
            </a:pPr>
            <a:endParaRPr lang="en-US" sz="2000" dirty="0"/>
          </a:p>
          <a:p>
            <a:pPr algn="just">
              <a:defRPr/>
            </a:pPr>
            <a:endParaRPr lang="en-US" sz="2000" dirty="0"/>
          </a:p>
        </p:txBody>
      </p:sp>
      <p:sp>
        <p:nvSpPr>
          <p:cNvPr id="6" name="Date Placeholder 5"/>
          <p:cNvSpPr>
            <a:spLocks noGrp="1"/>
          </p:cNvSpPr>
          <p:nvPr>
            <p:ph type="dt" sz="quarter" idx="10"/>
          </p:nvPr>
        </p:nvSpPr>
        <p:spPr/>
        <p:txBody>
          <a:bodyPr/>
          <a:lstStyle/>
          <a:p>
            <a:pPr>
              <a:defRPr/>
            </a:pPr>
            <a:fld id="{7E78E7DB-F2B9-4B29-9A6A-224830788EF5}" type="datetime1">
              <a:rPr lang="en-US" smtClean="0"/>
              <a:pPr>
                <a:defRPr/>
              </a:pPr>
              <a:t>9/21/2021</a:t>
            </a:fld>
            <a:endParaRPr lang="en-US"/>
          </a:p>
        </p:txBody>
      </p:sp>
      <p:sp>
        <p:nvSpPr>
          <p:cNvPr id="35845"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AE371068-CD6D-4667-9612-FCE3DF64E745}" type="slidenum">
              <a:rPr lang="en-US" sz="1400" smtClean="0">
                <a:solidFill>
                  <a:schemeClr val="bg1"/>
                </a:solidFill>
                <a:latin typeface="Calibri" panose="020F0502020204030204" pitchFamily="34" charset="0"/>
                <a:cs typeface="Arial" panose="020B0604020202020204" pitchFamily="34" charset="0"/>
              </a:rPr>
              <a:pPr>
                <a:lnSpc>
                  <a:spcPct val="100000"/>
                </a:lnSpc>
                <a:spcBef>
                  <a:spcPct val="0"/>
                </a:spcBef>
                <a:buFontTx/>
                <a:buNone/>
              </a:pPr>
              <a:t>15</a:t>
            </a:fld>
            <a:endParaRPr lang="en-US" sz="1400" smtClean="0">
              <a:solidFill>
                <a:schemeClr val="bg1"/>
              </a:solidFill>
              <a:latin typeface="Calibri" panose="020F050202020403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01830"/>
            <a:ext cx="7886700" cy="461380"/>
          </a:xfrm>
        </p:spPr>
        <p:txBody>
          <a:bodyPr/>
          <a:lstStyle/>
          <a:p>
            <a:r>
              <a:rPr lang="en-US" sz="2700" dirty="0"/>
              <a:t>Python Variables</a:t>
            </a:r>
          </a:p>
        </p:txBody>
      </p:sp>
      <p:sp>
        <p:nvSpPr>
          <p:cNvPr id="3" name="Content Placeholder 2"/>
          <p:cNvSpPr>
            <a:spLocks noGrp="1"/>
          </p:cNvSpPr>
          <p:nvPr>
            <p:ph idx="1"/>
          </p:nvPr>
        </p:nvSpPr>
        <p:spPr>
          <a:xfrm>
            <a:off x="628650" y="914400"/>
            <a:ext cx="7886700" cy="3934821"/>
          </a:xfrm>
        </p:spPr>
        <p:txBody>
          <a:bodyPr/>
          <a:lstStyle/>
          <a:p>
            <a:pPr algn="just"/>
            <a:r>
              <a:rPr lang="en-US" sz="1800" dirty="0"/>
              <a:t>Variable is a name which is used to refer memory location. Variable also known as identifier and used to hold value.</a:t>
            </a:r>
          </a:p>
          <a:p>
            <a:pPr algn="just"/>
            <a:r>
              <a:rPr lang="en-US" sz="1800" dirty="0"/>
              <a:t>In Python, we </a:t>
            </a:r>
            <a:r>
              <a:rPr lang="en-US" sz="1800" b="1" u="sng" dirty="0"/>
              <a:t>don't need to specify the type of variable </a:t>
            </a:r>
            <a:r>
              <a:rPr lang="en-US" sz="1800" dirty="0"/>
              <a:t>because Python is a type infer language and smart enough to get variable type.</a:t>
            </a:r>
          </a:p>
          <a:p>
            <a:pPr algn="just"/>
            <a:r>
              <a:rPr lang="en-US" sz="1800" dirty="0"/>
              <a:t>Variable names can be a group of both letters and digits, but they have to begin with a letter or an underscore.</a:t>
            </a:r>
          </a:p>
          <a:p>
            <a:pPr algn="just"/>
            <a:r>
              <a:rPr lang="en-US" sz="1800" dirty="0"/>
              <a:t>It is recommended to use lowercase letters for variable name. Rahul and </a:t>
            </a:r>
            <a:r>
              <a:rPr lang="en-US" sz="1800" dirty="0" err="1"/>
              <a:t>rahul</a:t>
            </a:r>
            <a:r>
              <a:rPr lang="en-US" sz="1800" dirty="0"/>
              <a:t> both are two different variables.</a:t>
            </a:r>
          </a:p>
          <a:p>
            <a:pPr marL="0" indent="0">
              <a:buNone/>
            </a:pPr>
            <a:endParaRPr lang="en-US" sz="1800" dirty="0" smtClean="0"/>
          </a:p>
          <a:p>
            <a:pPr marL="0" indent="0">
              <a:buNone/>
            </a:pPr>
            <a:r>
              <a:rPr lang="en-US" sz="1800" dirty="0" smtClean="0"/>
              <a:t>sides = 4</a:t>
            </a:r>
          </a:p>
          <a:p>
            <a:pPr marL="0" indent="0">
              <a:buNone/>
            </a:pPr>
            <a:r>
              <a:rPr lang="en-US" sz="1800" dirty="0" smtClean="0"/>
              <a:t>print(</a:t>
            </a:r>
            <a:r>
              <a:rPr lang="en-US" sz="1800" b="1" dirty="0" smtClean="0"/>
              <a:t>type</a:t>
            </a:r>
            <a:r>
              <a:rPr lang="en-US" sz="1800" dirty="0" smtClean="0"/>
              <a:t>(sides) )</a:t>
            </a:r>
          </a:p>
          <a:p>
            <a:pPr marL="0" indent="0">
              <a:buNone/>
            </a:pPr>
            <a:r>
              <a:rPr lang="en-US" sz="1800" dirty="0" smtClean="0"/>
              <a:t>print( </a:t>
            </a:r>
            <a:r>
              <a:rPr lang="en-US" sz="1800" b="1" dirty="0" smtClean="0"/>
              <a:t>id</a:t>
            </a:r>
            <a:r>
              <a:rPr lang="en-US" sz="1800" dirty="0" smtClean="0"/>
              <a:t>(sides) )</a:t>
            </a:r>
          </a:p>
          <a:p>
            <a:pPr marL="0" indent="0">
              <a:buNone/>
            </a:pPr>
            <a:endParaRPr lang="en-US" sz="18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16</a:t>
            </a:fld>
            <a:endParaRPr lang="en-US">
              <a:solidFill>
                <a:prstClr val="white"/>
              </a:solidFill>
            </a:endParaRPr>
          </a:p>
        </p:txBody>
      </p:sp>
      <p:sp>
        <p:nvSpPr>
          <p:cNvPr id="5" name="Rectangle 4"/>
          <p:cNvSpPr/>
          <p:nvPr/>
        </p:nvSpPr>
        <p:spPr>
          <a:xfrm>
            <a:off x="3943350" y="3747264"/>
            <a:ext cx="4572000" cy="923330"/>
          </a:xfrm>
          <a:prstGeom prst="rect">
            <a:avLst/>
          </a:prstGeom>
        </p:spPr>
        <p:txBody>
          <a:bodyPr>
            <a:spAutoFit/>
          </a:bodyPr>
          <a:lstStyle/>
          <a:p>
            <a:pPr marL="0" indent="0">
              <a:buNone/>
            </a:pPr>
            <a:r>
              <a:rPr lang="en-US" sz="1800" b="1" dirty="0" smtClean="0"/>
              <a:t>Output</a:t>
            </a:r>
          </a:p>
          <a:p>
            <a:pPr marL="0" indent="0">
              <a:buNone/>
            </a:pPr>
            <a:r>
              <a:rPr lang="en-US" sz="1800" dirty="0" smtClean="0"/>
              <a:t>&lt;class '</a:t>
            </a:r>
            <a:r>
              <a:rPr lang="en-US" sz="1800" dirty="0" err="1" smtClean="0"/>
              <a:t>int</a:t>
            </a:r>
            <a:r>
              <a:rPr lang="en-US" sz="1800" dirty="0" smtClean="0"/>
              <a:t>'&gt; </a:t>
            </a:r>
          </a:p>
          <a:p>
            <a:pPr marL="0" indent="0">
              <a:buNone/>
            </a:pPr>
            <a:r>
              <a:rPr lang="en-US" sz="1800" dirty="0" smtClean="0"/>
              <a:t>10915392</a:t>
            </a:r>
          </a:p>
        </p:txBody>
      </p:sp>
    </p:spTree>
    <p:extLst>
      <p:ext uri="{BB962C8B-B14F-4D97-AF65-F5344CB8AC3E}">
        <p14:creationId xmlns:p14="http://schemas.microsoft.com/office/powerpoint/2010/main" val="8916162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 y="180975"/>
            <a:ext cx="7886700" cy="403225"/>
          </a:xfrm>
        </p:spPr>
        <p:txBody>
          <a:bodyPr>
            <a:noAutofit/>
          </a:bodyPr>
          <a:lstStyle/>
          <a:p>
            <a:pPr>
              <a:defRPr/>
            </a:pPr>
            <a:r>
              <a:rPr lang="en-US" sz="3200" b="1" dirty="0" smtClean="0">
                <a:solidFill>
                  <a:srgbClr val="FF0000"/>
                </a:solidFill>
              </a:rPr>
              <a:t>Multiple </a:t>
            </a:r>
            <a:r>
              <a:rPr lang="en-US" sz="3200" b="1" dirty="0">
                <a:solidFill>
                  <a:srgbClr val="FF0000"/>
                </a:solidFill>
              </a:rPr>
              <a:t>Assignment</a:t>
            </a:r>
          </a:p>
        </p:txBody>
      </p:sp>
      <p:sp>
        <p:nvSpPr>
          <p:cNvPr id="5" name="Content Placeholder 4"/>
          <p:cNvSpPr>
            <a:spLocks noGrp="1"/>
          </p:cNvSpPr>
          <p:nvPr>
            <p:ph sz="half" idx="1"/>
          </p:nvPr>
        </p:nvSpPr>
        <p:spPr>
          <a:xfrm>
            <a:off x="358775" y="884238"/>
            <a:ext cx="8156575" cy="4233862"/>
          </a:xfrm>
        </p:spPr>
        <p:txBody>
          <a:bodyPr>
            <a:noAutofit/>
          </a:bodyPr>
          <a:lstStyle/>
          <a:p>
            <a:pPr>
              <a:defRPr/>
            </a:pPr>
            <a:r>
              <a:rPr lang="en-IN" sz="2000" dirty="0"/>
              <a:t>a = b = c = </a:t>
            </a:r>
            <a:r>
              <a:rPr lang="en-IN" sz="2000" dirty="0" smtClean="0"/>
              <a:t>1</a:t>
            </a:r>
          </a:p>
          <a:p>
            <a:pPr marL="0" indent="0">
              <a:buFont typeface="Arial" panose="020B0604020202020204" pitchFamily="34" charset="0"/>
              <a:buNone/>
              <a:defRPr/>
            </a:pPr>
            <a:r>
              <a:rPr lang="en-IN" sz="2000" dirty="0" smtClean="0"/>
              <a:t>   </a:t>
            </a:r>
            <a:r>
              <a:rPr lang="en-IN" sz="2000" dirty="0" err="1" smtClean="0"/>
              <a:t>a,b,c</a:t>
            </a:r>
            <a:r>
              <a:rPr lang="en-IN" sz="2000" dirty="0" smtClean="0"/>
              <a:t> </a:t>
            </a:r>
            <a:r>
              <a:rPr lang="en-IN" sz="2000" dirty="0"/>
              <a:t>= </a:t>
            </a:r>
            <a:r>
              <a:rPr lang="en-IN" sz="2000" dirty="0" smtClean="0"/>
              <a:t>1,2,”john”</a:t>
            </a:r>
          </a:p>
          <a:p>
            <a:pPr marL="0" indent="0">
              <a:buFont typeface="Arial" panose="020B0604020202020204" pitchFamily="34" charset="0"/>
              <a:buNone/>
              <a:defRPr/>
            </a:pPr>
            <a:r>
              <a:rPr lang="en-IN" sz="2000" dirty="0" smtClean="0"/>
              <a:t>   print(</a:t>
            </a:r>
            <a:r>
              <a:rPr lang="en-IN" sz="2000" dirty="0" err="1" smtClean="0"/>
              <a:t>a,b,c</a:t>
            </a:r>
            <a:r>
              <a:rPr lang="en-IN" sz="2000" dirty="0" smtClean="0"/>
              <a:t>)</a:t>
            </a:r>
          </a:p>
          <a:p>
            <a:pPr>
              <a:defRPr/>
            </a:pPr>
            <a:endParaRPr lang="en-IN" sz="2000" dirty="0" smtClean="0"/>
          </a:p>
          <a:p>
            <a:pPr>
              <a:defRPr/>
            </a:pPr>
            <a:r>
              <a:rPr lang="es-ES" sz="2000" dirty="0"/>
              <a:t>x1,y1 = 2,3 </a:t>
            </a:r>
            <a:r>
              <a:rPr lang="es-ES" sz="2000" dirty="0" smtClean="0"/>
              <a:t>    # </a:t>
            </a:r>
            <a:r>
              <a:rPr lang="es-ES" sz="2000" dirty="0" err="1"/>
              <a:t>point</a:t>
            </a:r>
            <a:r>
              <a:rPr lang="es-ES" sz="2000" dirty="0"/>
              <a:t> </a:t>
            </a:r>
            <a:r>
              <a:rPr lang="es-ES" sz="2000" dirty="0" err="1"/>
              <a:t>one</a:t>
            </a:r>
            <a:endParaRPr lang="es-ES" sz="2000" dirty="0"/>
          </a:p>
          <a:p>
            <a:pPr marL="0" indent="0">
              <a:buFont typeface="Arial" panose="020B0604020202020204" pitchFamily="34" charset="0"/>
              <a:buNone/>
              <a:defRPr/>
            </a:pPr>
            <a:r>
              <a:rPr lang="es-ES" sz="2000" dirty="0" smtClean="0"/>
              <a:t>   x2,y2 </a:t>
            </a:r>
            <a:r>
              <a:rPr lang="es-ES" sz="2000" dirty="0"/>
              <a:t>= 6,8 </a:t>
            </a:r>
            <a:r>
              <a:rPr lang="es-ES" sz="2000" dirty="0" smtClean="0"/>
              <a:t>     # </a:t>
            </a:r>
            <a:r>
              <a:rPr lang="es-ES" sz="2000" dirty="0" err="1"/>
              <a:t>point</a:t>
            </a:r>
            <a:r>
              <a:rPr lang="es-ES" sz="2000" dirty="0"/>
              <a:t> </a:t>
            </a:r>
            <a:r>
              <a:rPr lang="es-ES" sz="2000" dirty="0" err="1"/>
              <a:t>two</a:t>
            </a:r>
            <a:endParaRPr lang="es-ES" sz="2000" dirty="0"/>
          </a:p>
          <a:p>
            <a:pPr marL="0" indent="0">
              <a:buFont typeface="Arial" panose="020B0604020202020204" pitchFamily="34" charset="0"/>
              <a:buNone/>
              <a:defRPr/>
            </a:pPr>
            <a:r>
              <a:rPr lang="es-ES" sz="2000" dirty="0" smtClean="0"/>
              <a:t>   </a:t>
            </a:r>
            <a:r>
              <a:rPr lang="es-ES" sz="2000" dirty="0" err="1" smtClean="0"/>
              <a:t>m,b</a:t>
            </a:r>
            <a:r>
              <a:rPr lang="es-ES" sz="2000" dirty="0" smtClean="0"/>
              <a:t> </a:t>
            </a:r>
            <a:r>
              <a:rPr lang="es-ES" sz="2000" dirty="0"/>
              <a:t>= </a:t>
            </a:r>
            <a:r>
              <a:rPr lang="es-ES" sz="2000" dirty="0" err="1"/>
              <a:t>float</a:t>
            </a:r>
            <a:r>
              <a:rPr lang="es-ES" sz="2000" dirty="0"/>
              <a:t>(y1-y2)/(x1-x2), y1-float(y1-y2)/(x1-x2)*</a:t>
            </a:r>
            <a:r>
              <a:rPr lang="es-ES" sz="2000" dirty="0" smtClean="0"/>
              <a:t>x1</a:t>
            </a:r>
          </a:p>
          <a:p>
            <a:pPr marL="0" indent="0">
              <a:buFont typeface="Arial" panose="020B0604020202020204" pitchFamily="34" charset="0"/>
              <a:buNone/>
              <a:defRPr/>
            </a:pPr>
            <a:r>
              <a:rPr lang="es-ES" sz="2000" dirty="0"/>
              <a:t> </a:t>
            </a:r>
            <a:r>
              <a:rPr lang="es-ES" sz="2000" dirty="0" smtClean="0"/>
              <a:t>  </a:t>
            </a:r>
            <a:r>
              <a:rPr lang="es-ES" sz="2000" dirty="0" err="1" smtClean="0"/>
              <a:t>print</a:t>
            </a:r>
            <a:r>
              <a:rPr lang="es-ES" sz="2000" dirty="0" smtClean="0"/>
              <a:t> </a:t>
            </a:r>
            <a:r>
              <a:rPr lang="es-ES" sz="2000" dirty="0"/>
              <a:t>("y=",m,"*</a:t>
            </a:r>
            <a:r>
              <a:rPr lang="es-ES" sz="2000" dirty="0" err="1"/>
              <a:t>x+",b</a:t>
            </a:r>
            <a:r>
              <a:rPr lang="es-ES" sz="2000" dirty="0" smtClean="0"/>
              <a:t>)</a:t>
            </a:r>
          </a:p>
          <a:p>
            <a:pPr marL="0" indent="0">
              <a:buFont typeface="Arial" panose="020B0604020202020204" pitchFamily="34" charset="0"/>
              <a:buNone/>
              <a:defRPr/>
            </a:pPr>
            <a:endParaRPr lang="es-ES" sz="2000" dirty="0"/>
          </a:p>
          <a:p>
            <a:pPr marL="0" indent="0">
              <a:buFont typeface="Arial" panose="020B0604020202020204" pitchFamily="34" charset="0"/>
              <a:buNone/>
              <a:defRPr/>
            </a:pPr>
            <a:r>
              <a:rPr lang="es-ES" sz="2000" dirty="0" smtClean="0"/>
              <a:t>Try </a:t>
            </a:r>
            <a:r>
              <a:rPr lang="es-ES" sz="2000" dirty="0" err="1" smtClean="0"/>
              <a:t>the</a:t>
            </a:r>
            <a:r>
              <a:rPr lang="es-ES" sz="2000" dirty="0" smtClean="0"/>
              <a:t> </a:t>
            </a:r>
            <a:r>
              <a:rPr lang="es-ES" sz="2000" dirty="0" err="1" smtClean="0"/>
              <a:t>above</a:t>
            </a:r>
            <a:r>
              <a:rPr lang="es-ES" sz="2000" dirty="0" smtClean="0"/>
              <a:t> </a:t>
            </a:r>
            <a:r>
              <a:rPr lang="es-ES" sz="2000" dirty="0" err="1" smtClean="0"/>
              <a:t>code</a:t>
            </a:r>
            <a:endParaRPr lang="en-IN" sz="2000" dirty="0"/>
          </a:p>
        </p:txBody>
      </p:sp>
      <p:sp>
        <p:nvSpPr>
          <p:cNvPr id="3" name="Date Placeholder 2"/>
          <p:cNvSpPr>
            <a:spLocks noGrp="1"/>
          </p:cNvSpPr>
          <p:nvPr>
            <p:ph type="dt" sz="quarter" idx="10"/>
          </p:nvPr>
        </p:nvSpPr>
        <p:spPr/>
        <p:txBody>
          <a:bodyPr/>
          <a:lstStyle/>
          <a:p>
            <a:pPr>
              <a:defRPr/>
            </a:pPr>
            <a:fld id="{04BF8E93-35DC-4F2B-B26C-0CC01975B4CB}" type="datetime1">
              <a:rPr lang="en-US" smtClean="0"/>
              <a:pPr>
                <a:defRPr/>
              </a:pPr>
              <a:t>9/21/2021</a:t>
            </a:fld>
            <a:endParaRPr lang="en-US"/>
          </a:p>
        </p:txBody>
      </p:sp>
      <p:sp>
        <p:nvSpPr>
          <p:cNvPr id="3686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D320571B-08F8-4B7A-9C59-FEA3BF37872F}" type="slidenum">
              <a:rPr lang="en-US" sz="1200" smtClean="0">
                <a:solidFill>
                  <a:srgbClr val="898989"/>
                </a:solidFill>
                <a:latin typeface="Calibri" panose="020F0502020204030204" pitchFamily="34" charset="0"/>
                <a:cs typeface="Arial" panose="020B0604020202020204" pitchFamily="34" charset="0"/>
              </a:rPr>
              <a:pPr>
                <a:lnSpc>
                  <a:spcPct val="100000"/>
                </a:lnSpc>
                <a:spcBef>
                  <a:spcPct val="0"/>
                </a:spcBef>
                <a:buFontTx/>
                <a:buNone/>
              </a:pPr>
              <a:t>17</a:t>
            </a:fld>
            <a:endParaRPr lang="en-US" sz="1200" smtClean="0">
              <a:solidFill>
                <a:srgbClr val="898989"/>
              </a:solidFill>
              <a:latin typeface="Calibri" panose="020F0502020204030204" pitchFamily="34" charset="0"/>
              <a:cs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117475" y="0"/>
            <a:ext cx="7886700" cy="498475"/>
          </a:xfrm>
        </p:spPr>
        <p:txBody>
          <a:bodyPr/>
          <a:lstStyle/>
          <a:p>
            <a:pPr marL="342900" indent="-342900"/>
            <a:r>
              <a:rPr lang="en-US" sz="3600" b="1" smtClean="0">
                <a:solidFill>
                  <a:srgbClr val="FF0000"/>
                </a:solidFill>
              </a:rPr>
              <a:t>An identifier</a:t>
            </a:r>
            <a:endParaRPr lang="en-US" sz="3600" smtClean="0">
              <a:solidFill>
                <a:srgbClr val="FF0000"/>
              </a:solidFill>
            </a:endParaRPr>
          </a:p>
        </p:txBody>
      </p:sp>
      <p:sp>
        <p:nvSpPr>
          <p:cNvPr id="3" name="Content Placeholder 2"/>
          <p:cNvSpPr>
            <a:spLocks noGrp="1"/>
          </p:cNvSpPr>
          <p:nvPr>
            <p:ph idx="1"/>
          </p:nvPr>
        </p:nvSpPr>
        <p:spPr>
          <a:xfrm>
            <a:off x="284163" y="704850"/>
            <a:ext cx="8396287" cy="4270375"/>
          </a:xfrm>
        </p:spPr>
        <p:txBody>
          <a:bodyPr>
            <a:normAutofit/>
          </a:bodyPr>
          <a:lstStyle/>
          <a:p>
            <a:pPr algn="just">
              <a:defRPr/>
            </a:pPr>
            <a:r>
              <a:rPr lang="en-IN" sz="2000" dirty="0"/>
              <a:t>An identifier is a </a:t>
            </a:r>
            <a:r>
              <a:rPr lang="en-IN" sz="2000" dirty="0">
                <a:solidFill>
                  <a:srgbClr val="FF0000"/>
                </a:solidFill>
              </a:rPr>
              <a:t>sequence of one or more characters </a:t>
            </a:r>
            <a:r>
              <a:rPr lang="en-IN" sz="2000" dirty="0"/>
              <a:t>used to </a:t>
            </a:r>
            <a:r>
              <a:rPr lang="en-IN" sz="2000" dirty="0">
                <a:solidFill>
                  <a:srgbClr val="FF0000"/>
                </a:solidFill>
              </a:rPr>
              <a:t>name a given program </a:t>
            </a:r>
            <a:r>
              <a:rPr lang="en-IN" sz="2000" dirty="0" smtClean="0">
                <a:solidFill>
                  <a:srgbClr val="FF0000"/>
                </a:solidFill>
              </a:rPr>
              <a:t>element</a:t>
            </a:r>
          </a:p>
          <a:p>
            <a:pPr algn="just">
              <a:defRPr/>
            </a:pPr>
            <a:r>
              <a:rPr lang="en-IN" sz="2000" dirty="0"/>
              <a:t>may contain letters and digits, but </a:t>
            </a:r>
            <a:r>
              <a:rPr lang="en-IN" sz="2000" dirty="0">
                <a:solidFill>
                  <a:srgbClr val="FF0000"/>
                </a:solidFill>
              </a:rPr>
              <a:t>cannot begin with a digit</a:t>
            </a:r>
            <a:r>
              <a:rPr lang="en-IN" sz="2000" dirty="0"/>
              <a:t>. </a:t>
            </a:r>
            <a:endParaRPr lang="en-IN" sz="2000" dirty="0" smtClean="0"/>
          </a:p>
          <a:p>
            <a:pPr algn="just">
              <a:defRPr/>
            </a:pPr>
            <a:r>
              <a:rPr lang="en-IN" sz="2000" dirty="0"/>
              <a:t>The </a:t>
            </a:r>
            <a:r>
              <a:rPr lang="en-IN" sz="2000" dirty="0">
                <a:solidFill>
                  <a:srgbClr val="FF0000"/>
                </a:solidFill>
              </a:rPr>
              <a:t>only special character </a:t>
            </a:r>
            <a:r>
              <a:rPr lang="en-IN" sz="2000" dirty="0"/>
              <a:t>allowed in an identifier is </a:t>
            </a:r>
            <a:r>
              <a:rPr lang="en-IN" sz="2000" dirty="0">
                <a:solidFill>
                  <a:srgbClr val="FF0000"/>
                </a:solidFill>
              </a:rPr>
              <a:t>underscore</a:t>
            </a:r>
            <a:r>
              <a:rPr lang="en-IN" sz="2000" dirty="0" smtClean="0"/>
              <a:t>.</a:t>
            </a:r>
          </a:p>
          <a:p>
            <a:pPr algn="just">
              <a:defRPr/>
            </a:pPr>
            <a:r>
              <a:rPr lang="en-US" sz="2000" dirty="0" smtClean="0"/>
              <a:t>An identifier starts with a letter A to Z or a to z or an underscore (_) followed by zero or more letters, underscores and digits (0 to 9).</a:t>
            </a:r>
          </a:p>
          <a:p>
            <a:pPr algn="just">
              <a:defRPr/>
            </a:pPr>
            <a:r>
              <a:rPr lang="en-US" sz="2000" dirty="0" smtClean="0"/>
              <a:t>Does not allow punctuation characters such as @, $, and % within identifiers.</a:t>
            </a:r>
          </a:p>
          <a:p>
            <a:pPr algn="just">
              <a:defRPr/>
            </a:pPr>
            <a:r>
              <a:rPr lang="en-US" sz="2000" dirty="0" smtClean="0"/>
              <a:t>Python is a </a:t>
            </a:r>
            <a:r>
              <a:rPr lang="en-US" sz="2000" dirty="0" smtClean="0">
                <a:solidFill>
                  <a:srgbClr val="FF0000"/>
                </a:solidFill>
              </a:rPr>
              <a:t>case sensitive </a:t>
            </a:r>
            <a:r>
              <a:rPr lang="en-US" sz="2000" dirty="0" smtClean="0"/>
              <a:t>programming</a:t>
            </a:r>
            <a:r>
              <a:rPr lang="en-US" sz="2000" dirty="0" smtClean="0">
                <a:solidFill>
                  <a:srgbClr val="FF0000"/>
                </a:solidFill>
              </a:rPr>
              <a:t> </a:t>
            </a:r>
            <a:r>
              <a:rPr lang="en-US" sz="2000" dirty="0" smtClean="0"/>
              <a:t>language.</a:t>
            </a:r>
          </a:p>
          <a:p>
            <a:pPr algn="just">
              <a:defRPr/>
            </a:pPr>
            <a:r>
              <a:rPr lang="en-US" sz="2000" dirty="0" smtClean="0"/>
              <a:t>Ex: ‘</a:t>
            </a:r>
            <a:r>
              <a:rPr lang="en-US" sz="2000" dirty="0" err="1" smtClean="0"/>
              <a:t>Python_Language</a:t>
            </a:r>
            <a:r>
              <a:rPr lang="en-US" sz="2000" dirty="0" smtClean="0"/>
              <a:t>’ and ‘</a:t>
            </a:r>
            <a:r>
              <a:rPr lang="en-US" sz="2000" dirty="0" err="1" smtClean="0"/>
              <a:t>python_language</a:t>
            </a:r>
            <a:r>
              <a:rPr lang="en-US" sz="2000" dirty="0" smtClean="0"/>
              <a:t>’ are different identifiers.</a:t>
            </a:r>
            <a:endParaRPr lang="en-IN" sz="2000" dirty="0" smtClean="0"/>
          </a:p>
          <a:p>
            <a:pPr>
              <a:defRPr/>
            </a:pPr>
            <a:endParaRPr lang="en-US" sz="2000" dirty="0"/>
          </a:p>
          <a:p>
            <a:pPr marL="0" indent="0">
              <a:buFont typeface="Arial" panose="020B0604020202020204" pitchFamily="34" charset="0"/>
              <a:buNone/>
              <a:defRPr/>
            </a:pPr>
            <a:endParaRPr lang="en-US" sz="2000" dirty="0"/>
          </a:p>
        </p:txBody>
      </p:sp>
      <p:sp>
        <p:nvSpPr>
          <p:cNvPr id="5" name="Date Placeholder 4"/>
          <p:cNvSpPr>
            <a:spLocks noGrp="1"/>
          </p:cNvSpPr>
          <p:nvPr>
            <p:ph type="dt" sz="quarter" idx="10"/>
          </p:nvPr>
        </p:nvSpPr>
        <p:spPr/>
        <p:txBody>
          <a:bodyPr/>
          <a:lstStyle/>
          <a:p>
            <a:pPr>
              <a:defRPr/>
            </a:pPr>
            <a:fld id="{3DC86EA2-EF6F-495F-8E91-948C4AEB0F97}" type="datetime1">
              <a:rPr lang="en-US" smtClean="0"/>
              <a:pPr>
                <a:defRPr/>
              </a:pPr>
              <a:t>9/21/2021</a:t>
            </a:fld>
            <a:endParaRPr lang="en-US"/>
          </a:p>
        </p:txBody>
      </p:sp>
      <p:sp>
        <p:nvSpPr>
          <p:cNvPr id="3994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19B53142-CC0B-46B4-8119-F4D7EBCE6F5E}" type="slidenum">
              <a:rPr lang="en-US" sz="1400" smtClean="0">
                <a:solidFill>
                  <a:schemeClr val="bg1"/>
                </a:solidFill>
                <a:latin typeface="Calibri" panose="020F0502020204030204" pitchFamily="34" charset="0"/>
                <a:cs typeface="Arial" panose="020B0604020202020204" pitchFamily="34" charset="0"/>
              </a:rPr>
              <a:pPr>
                <a:lnSpc>
                  <a:spcPct val="100000"/>
                </a:lnSpc>
                <a:spcBef>
                  <a:spcPct val="0"/>
                </a:spcBef>
                <a:buFontTx/>
                <a:buNone/>
              </a:pPr>
              <a:t>18</a:t>
            </a:fld>
            <a:endParaRPr lang="en-US" sz="1400" smtClean="0">
              <a:solidFill>
                <a:schemeClr val="bg1"/>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028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49625"/>
            <a:ext cx="7886700" cy="4836330"/>
          </a:xfrm>
        </p:spPr>
        <p:txBody>
          <a:bodyPr/>
          <a:lstStyle/>
          <a:p>
            <a:pPr marL="0" indent="0" algn="just">
              <a:buNone/>
            </a:pPr>
            <a:r>
              <a:rPr lang="en-US" sz="1800" dirty="0"/>
              <a:t>When we write a Python program, we will create many entities – </a:t>
            </a:r>
          </a:p>
          <a:p>
            <a:pPr algn="just"/>
            <a:r>
              <a:rPr lang="en-US" sz="1800" dirty="0"/>
              <a:t>Variables which store values like numbers or strings</a:t>
            </a:r>
          </a:p>
          <a:p>
            <a:pPr algn="just"/>
            <a:r>
              <a:rPr lang="en-US" sz="1800" dirty="0"/>
              <a:t>Functions</a:t>
            </a:r>
          </a:p>
          <a:p>
            <a:pPr algn="just"/>
            <a:r>
              <a:rPr lang="en-US" sz="1800" dirty="0"/>
              <a:t>Classes etc..</a:t>
            </a:r>
          </a:p>
          <a:p>
            <a:pPr marL="0" indent="0" algn="just">
              <a:buNone/>
            </a:pPr>
            <a:r>
              <a:rPr lang="en-US" sz="1800" dirty="0"/>
              <a:t> These entities must given names by which they can be referred to uniquely – these names are known as identifiers</a:t>
            </a:r>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19</a:t>
            </a:fld>
            <a:endParaRPr lang="en-US">
              <a:solidFill>
                <a:prstClr val="white"/>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983402514"/>
              </p:ext>
            </p:extLst>
          </p:nvPr>
        </p:nvGraphicFramePr>
        <p:xfrm>
          <a:off x="426944" y="2705888"/>
          <a:ext cx="7886700" cy="1714500"/>
        </p:xfrm>
        <a:graphic>
          <a:graphicData uri="http://schemas.openxmlformats.org/drawingml/2006/table">
            <a:tbl>
              <a:tblPr/>
              <a:tblGrid>
                <a:gridCol w="2628900"/>
                <a:gridCol w="2628900"/>
                <a:gridCol w="2628900"/>
              </a:tblGrid>
              <a:tr h="342900">
                <a:tc>
                  <a:txBody>
                    <a:bodyPr/>
                    <a:lstStyle/>
                    <a:p>
                      <a:r>
                        <a:rPr lang="en-US" sz="1500" b="1" dirty="0">
                          <a:effectLst/>
                          <a:latin typeface="Times New Roman" panose="02020603050405020304" pitchFamily="18" charset="0"/>
                          <a:cs typeface="Times New Roman" panose="02020603050405020304" pitchFamily="18" charset="0"/>
                        </a:rPr>
                        <a:t>Syntax error</a:t>
                      </a:r>
                    </a:p>
                  </a:txBody>
                  <a:tcPr marL="114300" marR="114300" marT="57150" marB="5715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r>
                        <a:rPr lang="en-US" sz="1500" b="1" dirty="0">
                          <a:effectLst/>
                          <a:latin typeface="Times New Roman" panose="02020603050405020304" pitchFamily="18" charset="0"/>
                          <a:cs typeface="Times New Roman" panose="02020603050405020304" pitchFamily="18" charset="0"/>
                        </a:rPr>
                        <a:t>Bad </a:t>
                      </a:r>
                      <a:r>
                        <a:rPr lang="en-US" sz="1500" b="1" dirty="0" smtClean="0">
                          <a:effectLst/>
                          <a:latin typeface="Times New Roman" panose="02020603050405020304" pitchFamily="18" charset="0"/>
                          <a:cs typeface="Times New Roman" panose="02020603050405020304" pitchFamily="18" charset="0"/>
                        </a:rPr>
                        <a:t>practice, may correct</a:t>
                      </a:r>
                      <a:endParaRPr lang="en-US" sz="1500" b="1" dirty="0">
                        <a:effectLst/>
                        <a:latin typeface="Times New Roman" panose="02020603050405020304" pitchFamily="18" charset="0"/>
                        <a:cs typeface="Times New Roman" panose="02020603050405020304" pitchFamily="18" charset="0"/>
                      </a:endParaRPr>
                    </a:p>
                  </a:txBody>
                  <a:tcPr marL="114300" marR="114300" marT="57150" marB="5715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r>
                        <a:rPr lang="en-US" sz="1500" b="1">
                          <a:effectLst/>
                          <a:latin typeface="Times New Roman" panose="02020603050405020304" pitchFamily="18" charset="0"/>
                          <a:cs typeface="Times New Roman" panose="02020603050405020304" pitchFamily="18" charset="0"/>
                        </a:rPr>
                        <a:t>Good practice</a:t>
                      </a:r>
                    </a:p>
                  </a:txBody>
                  <a:tcPr marL="114300" marR="114300" marT="57150" marB="5715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r>
              <a:tr h="342900">
                <a:tc>
                  <a:txBody>
                    <a:bodyPr/>
                    <a:lstStyle/>
                    <a:p>
                      <a:pPr fontAlgn="ctr"/>
                      <a:r>
                        <a:rPr lang="en-US" sz="1500" dirty="0">
                          <a:effectLst/>
                          <a:latin typeface="Times New Roman" panose="02020603050405020304" pitchFamily="18" charset="0"/>
                          <a:cs typeface="Times New Roman" panose="02020603050405020304" pitchFamily="18" charset="0"/>
                        </a:rPr>
                        <a:t>Person Record</a:t>
                      </a:r>
                    </a:p>
                  </a:txBody>
                  <a:tcPr marL="114300" marR="114300" marT="57150" marB="5715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sz="1500" dirty="0" err="1">
                          <a:effectLst/>
                          <a:latin typeface="Times New Roman" panose="02020603050405020304" pitchFamily="18" charset="0"/>
                          <a:cs typeface="Times New Roman" panose="02020603050405020304" pitchFamily="18" charset="0"/>
                        </a:rPr>
                        <a:t>PRcrd</a:t>
                      </a:r>
                      <a:endParaRPr lang="en-US" sz="1500" dirty="0">
                        <a:effectLst/>
                        <a:latin typeface="Times New Roman" panose="02020603050405020304" pitchFamily="18" charset="0"/>
                        <a:cs typeface="Times New Roman" panose="02020603050405020304" pitchFamily="18" charset="0"/>
                      </a:endParaRPr>
                    </a:p>
                  </a:txBody>
                  <a:tcPr marL="114300" marR="114300" marT="57150" marB="5715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sz="1500" dirty="0" err="1">
                          <a:effectLst/>
                          <a:latin typeface="Times New Roman" panose="02020603050405020304" pitchFamily="18" charset="0"/>
                          <a:cs typeface="Times New Roman" panose="02020603050405020304" pitchFamily="18" charset="0"/>
                        </a:rPr>
                        <a:t>PersonRecord</a:t>
                      </a:r>
                      <a:endParaRPr lang="en-US" sz="1500" dirty="0">
                        <a:effectLst/>
                        <a:latin typeface="Times New Roman" panose="02020603050405020304" pitchFamily="18" charset="0"/>
                        <a:cs typeface="Times New Roman" panose="02020603050405020304" pitchFamily="18" charset="0"/>
                      </a:endParaRPr>
                    </a:p>
                  </a:txBody>
                  <a:tcPr marL="114300" marR="114300" marT="57150" marB="5715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r>
              <a:tr h="342900">
                <a:tc>
                  <a:txBody>
                    <a:bodyPr/>
                    <a:lstStyle/>
                    <a:p>
                      <a:pPr fontAlgn="ctr"/>
                      <a:r>
                        <a:rPr lang="en-US" sz="1500" dirty="0">
                          <a:effectLst/>
                          <a:latin typeface="Times New Roman" panose="02020603050405020304" pitchFamily="18" charset="0"/>
                          <a:cs typeface="Times New Roman" panose="02020603050405020304" pitchFamily="18" charset="0"/>
                        </a:rPr>
                        <a:t>DEFAULT-HEIGHT</a:t>
                      </a:r>
                    </a:p>
                  </a:txBody>
                  <a:tcPr marL="114300" marR="114300" marT="57150" marB="5715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US" sz="1500" dirty="0" err="1">
                          <a:effectLst/>
                          <a:latin typeface="Times New Roman" panose="02020603050405020304" pitchFamily="18" charset="0"/>
                          <a:cs typeface="Times New Roman" panose="02020603050405020304" pitchFamily="18" charset="0"/>
                        </a:rPr>
                        <a:t>Default_Ht</a:t>
                      </a:r>
                      <a:endParaRPr lang="en-US" sz="1500" dirty="0">
                        <a:effectLst/>
                        <a:latin typeface="Times New Roman" panose="02020603050405020304" pitchFamily="18" charset="0"/>
                        <a:cs typeface="Times New Roman" panose="02020603050405020304" pitchFamily="18" charset="0"/>
                      </a:endParaRPr>
                    </a:p>
                  </a:txBody>
                  <a:tcPr marL="114300" marR="114300" marT="57150" marB="5715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US" sz="1500" dirty="0">
                          <a:effectLst/>
                          <a:latin typeface="Times New Roman" panose="02020603050405020304" pitchFamily="18" charset="0"/>
                          <a:cs typeface="Times New Roman" panose="02020603050405020304" pitchFamily="18" charset="0"/>
                        </a:rPr>
                        <a:t>DEFAULT_HEIGHT</a:t>
                      </a:r>
                    </a:p>
                  </a:txBody>
                  <a:tcPr marL="114300" marR="114300" marT="57150" marB="5715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r>
              <a:tr h="342900">
                <a:tc>
                  <a:txBody>
                    <a:bodyPr/>
                    <a:lstStyle/>
                    <a:p>
                      <a:pPr fontAlgn="ctr"/>
                      <a:r>
                        <a:rPr lang="en-US" sz="1500" dirty="0">
                          <a:effectLst/>
                          <a:latin typeface="Times New Roman" panose="02020603050405020304" pitchFamily="18" charset="0"/>
                          <a:cs typeface="Times New Roman" panose="02020603050405020304" pitchFamily="18" charset="0"/>
                        </a:rPr>
                        <a:t>class</a:t>
                      </a:r>
                    </a:p>
                  </a:txBody>
                  <a:tcPr marL="114300" marR="114300" marT="57150" marB="5715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sz="1500" dirty="0">
                          <a:effectLst/>
                          <a:latin typeface="Times New Roman" panose="02020603050405020304" pitchFamily="18" charset="0"/>
                          <a:cs typeface="Times New Roman" panose="02020603050405020304" pitchFamily="18" charset="0"/>
                        </a:rPr>
                        <a:t>Class</a:t>
                      </a:r>
                    </a:p>
                  </a:txBody>
                  <a:tcPr marL="114300" marR="114300" marT="57150" marB="5715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sz="1500" dirty="0" err="1">
                          <a:effectLst/>
                          <a:latin typeface="Times New Roman" panose="02020603050405020304" pitchFamily="18" charset="0"/>
                          <a:cs typeface="Times New Roman" panose="02020603050405020304" pitchFamily="18" charset="0"/>
                        </a:rPr>
                        <a:t>AlgebraCourse</a:t>
                      </a:r>
                      <a:endParaRPr lang="en-US" sz="1500" dirty="0">
                        <a:effectLst/>
                        <a:latin typeface="Times New Roman" panose="02020603050405020304" pitchFamily="18" charset="0"/>
                        <a:cs typeface="Times New Roman" panose="02020603050405020304" pitchFamily="18" charset="0"/>
                      </a:endParaRPr>
                    </a:p>
                  </a:txBody>
                  <a:tcPr marL="114300" marR="114300" marT="57150" marB="5715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r>
              <a:tr h="342900">
                <a:tc>
                  <a:txBody>
                    <a:bodyPr/>
                    <a:lstStyle/>
                    <a:p>
                      <a:pPr fontAlgn="ctr"/>
                      <a:r>
                        <a:rPr lang="en-US" sz="1500" dirty="0">
                          <a:effectLst/>
                          <a:latin typeface="Times New Roman" panose="02020603050405020304" pitchFamily="18" charset="0"/>
                          <a:cs typeface="Times New Roman" panose="02020603050405020304" pitchFamily="18" charset="0"/>
                        </a:rPr>
                        <a:t>2totalweight</a:t>
                      </a:r>
                    </a:p>
                  </a:txBody>
                  <a:tcPr marL="114300" marR="114300" marT="57150" marB="5715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US" sz="1500" dirty="0">
                          <a:effectLst/>
                          <a:latin typeface="Times New Roman" panose="02020603050405020304" pitchFamily="18" charset="0"/>
                          <a:cs typeface="Times New Roman" panose="02020603050405020304" pitchFamily="18" charset="0"/>
                        </a:rPr>
                        <a:t>num2</a:t>
                      </a:r>
                    </a:p>
                  </a:txBody>
                  <a:tcPr marL="114300" marR="114300" marT="57150" marB="5715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US" sz="1500" dirty="0" err="1">
                          <a:effectLst/>
                          <a:latin typeface="Times New Roman" panose="02020603050405020304" pitchFamily="18" charset="0"/>
                          <a:cs typeface="Times New Roman" panose="02020603050405020304" pitchFamily="18" charset="0"/>
                        </a:rPr>
                        <a:t>total_weight</a:t>
                      </a:r>
                      <a:endParaRPr lang="en-US" sz="1500" dirty="0">
                        <a:effectLst/>
                        <a:latin typeface="Times New Roman" panose="02020603050405020304" pitchFamily="18" charset="0"/>
                        <a:cs typeface="Times New Roman" panose="02020603050405020304" pitchFamily="18" charset="0"/>
                      </a:endParaRPr>
                    </a:p>
                  </a:txBody>
                  <a:tcPr marL="114300" marR="114300" marT="57150" marB="5715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r>
            </a:tbl>
          </a:graphicData>
        </a:graphic>
      </p:graphicFrame>
    </p:spTree>
    <p:extLst>
      <p:ext uri="{BB962C8B-B14F-4D97-AF65-F5344CB8AC3E}">
        <p14:creationId xmlns:p14="http://schemas.microsoft.com/office/powerpoint/2010/main" val="36947922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299230" y="340519"/>
            <a:ext cx="5595750" cy="685006"/>
          </a:xfrm>
        </p:spPr>
        <p:txBody>
          <a:bodyPr/>
          <a:lstStyle/>
          <a:p>
            <a:r>
              <a:rPr lang="en-US" sz="2700" b="1" dirty="0" smtClean="0">
                <a:solidFill>
                  <a:srgbClr val="FF0000"/>
                </a:solidFill>
              </a:rPr>
              <a:t>Introduction to Python</a:t>
            </a:r>
          </a:p>
        </p:txBody>
      </p:sp>
      <p:sp>
        <p:nvSpPr>
          <p:cNvPr id="3" name="Content Placeholder 2"/>
          <p:cNvSpPr>
            <a:spLocks noGrp="1"/>
          </p:cNvSpPr>
          <p:nvPr>
            <p:ph idx="1"/>
          </p:nvPr>
        </p:nvSpPr>
        <p:spPr>
          <a:xfrm>
            <a:off x="777875" y="1720056"/>
            <a:ext cx="7312025" cy="3486150"/>
          </a:xfrm>
        </p:spPr>
        <p:txBody>
          <a:bodyPr>
            <a:normAutofit/>
          </a:bodyPr>
          <a:lstStyle/>
          <a:p>
            <a:pPr algn="just">
              <a:defRPr/>
            </a:pPr>
            <a:r>
              <a:rPr lang="en-US" sz="2000" dirty="0"/>
              <a:t>Created by Guido van </a:t>
            </a:r>
            <a:r>
              <a:rPr lang="en-US" sz="2000" dirty="0" err="1"/>
              <a:t>Rossum</a:t>
            </a:r>
            <a:r>
              <a:rPr lang="en-US" sz="2000" dirty="0"/>
              <a:t>.</a:t>
            </a:r>
          </a:p>
          <a:p>
            <a:pPr algn="just">
              <a:defRPr/>
            </a:pPr>
            <a:r>
              <a:rPr lang="en-US" sz="2000" dirty="0"/>
              <a:t>First released in 1991.</a:t>
            </a:r>
          </a:p>
          <a:p>
            <a:pPr algn="just">
              <a:defRPr/>
            </a:pPr>
            <a:r>
              <a:rPr lang="en-US" sz="2000" dirty="0"/>
              <a:t>Supports object-oriented programming with classes and multiple inheritance.</a:t>
            </a:r>
          </a:p>
          <a:p>
            <a:pPr algn="just">
              <a:defRPr/>
            </a:pPr>
            <a:r>
              <a:rPr lang="en-US" sz="2000" dirty="0"/>
              <a:t>Comes with a large standard library.</a:t>
            </a:r>
          </a:p>
          <a:p>
            <a:pPr algn="just">
              <a:defRPr/>
            </a:pPr>
            <a:r>
              <a:rPr lang="en-US" sz="2000" dirty="0"/>
              <a:t>Includes </a:t>
            </a:r>
            <a:r>
              <a:rPr lang="en-US" sz="2000" dirty="0" smtClean="0"/>
              <a:t>an </a:t>
            </a:r>
            <a:r>
              <a:rPr lang="en-US" sz="2000" dirty="0"/>
              <a:t>Integrated development </a:t>
            </a:r>
            <a:r>
              <a:rPr lang="en-US" sz="2000" dirty="0" smtClean="0"/>
              <a:t>and Learning environment(IDLE</a:t>
            </a:r>
            <a:r>
              <a:rPr lang="en-US" sz="2000" dirty="0"/>
              <a:t>).</a:t>
            </a:r>
          </a:p>
          <a:p>
            <a:pPr algn="just">
              <a:defRPr/>
            </a:pPr>
            <a:r>
              <a:rPr lang="en-US" sz="2000" dirty="0"/>
              <a:t>Runs on Mac OS X, Windows, Linux as Freeware.</a:t>
            </a:r>
          </a:p>
        </p:txBody>
      </p:sp>
      <p:pic>
        <p:nvPicPr>
          <p:cNvPr id="17412"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26039" y="289766"/>
            <a:ext cx="2071688" cy="137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p:cNvSpPr>
            <a:spLocks noGrp="1"/>
          </p:cNvSpPr>
          <p:nvPr>
            <p:ph type="dt" sz="quarter" idx="10"/>
          </p:nvPr>
        </p:nvSpPr>
        <p:spPr/>
        <p:txBody>
          <a:bodyPr/>
          <a:lstStyle/>
          <a:p>
            <a:pPr>
              <a:defRPr/>
            </a:pPr>
            <a:fld id="{9BE09C62-E584-4A28-90AA-1BE2768FD30B}" type="datetime1">
              <a:rPr lang="en-US" smtClean="0"/>
              <a:pPr>
                <a:defRPr/>
              </a:pPr>
              <a:t>9/21/2021</a:t>
            </a:fld>
            <a:endParaRPr lang="en-US"/>
          </a:p>
        </p:txBody>
      </p:sp>
      <p:sp>
        <p:nvSpPr>
          <p:cNvPr id="1741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0604FD51-53E9-49C7-B538-11BF2DDD32B4}" type="slidenum">
              <a:rPr lang="en-US" sz="1400" smtClean="0">
                <a:solidFill>
                  <a:schemeClr val="bg1"/>
                </a:solidFill>
                <a:latin typeface="Calibri" panose="020F0502020204030204" pitchFamily="34" charset="0"/>
                <a:cs typeface="Arial" panose="020B0604020202020204" pitchFamily="34" charset="0"/>
              </a:rPr>
              <a:pPr>
                <a:lnSpc>
                  <a:spcPct val="100000"/>
                </a:lnSpc>
                <a:spcBef>
                  <a:spcPct val="0"/>
                </a:spcBef>
                <a:buFontTx/>
                <a:buNone/>
              </a:pPr>
              <a:t>2</a:t>
            </a:fld>
            <a:endParaRPr lang="en-US" sz="1400" smtClean="0">
              <a:solidFill>
                <a:schemeClr val="bg1"/>
              </a:solidFill>
              <a:latin typeface="Calibri" panose="020F0502020204030204" pitchFamily="34" charset="0"/>
              <a:cs typeface="Arial" panose="020B0604020202020204" pitchFamily="34" charset="0"/>
            </a:endParaRPr>
          </a:p>
        </p:txBody>
      </p:sp>
      <p:pic>
        <p:nvPicPr>
          <p:cNvPr id="17415" name="Picture 6" descr="imag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314" y="289766"/>
            <a:ext cx="92233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2237572"/>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20</a:t>
            </a:fld>
            <a:endParaRPr lang="en-US">
              <a:solidFill>
                <a:prstClr val="white"/>
              </a:solidFill>
            </a:endParaRPr>
          </a:p>
        </p:txBody>
      </p:sp>
      <p:graphicFrame>
        <p:nvGraphicFramePr>
          <p:cNvPr id="5" name="Table 4"/>
          <p:cNvGraphicFramePr>
            <a:graphicFrameLocks noGrp="1"/>
          </p:cNvGraphicFramePr>
          <p:nvPr>
            <p:extLst/>
          </p:nvPr>
        </p:nvGraphicFramePr>
        <p:xfrm>
          <a:off x="372754" y="1307795"/>
          <a:ext cx="7886701" cy="1714500"/>
        </p:xfrm>
        <a:graphic>
          <a:graphicData uri="http://schemas.openxmlformats.org/drawingml/2006/table">
            <a:tbl>
              <a:tblPr/>
              <a:tblGrid>
                <a:gridCol w="2390918"/>
                <a:gridCol w="5495783"/>
              </a:tblGrid>
              <a:tr h="342900">
                <a:tc>
                  <a:txBody>
                    <a:bodyPr/>
                    <a:lstStyle/>
                    <a:p>
                      <a:r>
                        <a:rPr lang="en-US" sz="1500" b="1" dirty="0">
                          <a:effectLst/>
                          <a:latin typeface="Times New Roman" panose="02020603050405020304" pitchFamily="18" charset="0"/>
                          <a:cs typeface="Times New Roman" panose="02020603050405020304" pitchFamily="18" charset="0"/>
                        </a:rPr>
                        <a:t>Syntax error</a:t>
                      </a:r>
                    </a:p>
                  </a:txBody>
                  <a:tcPr marL="114300" marR="114300" marT="57150" marB="57150" anchor="ctr">
                    <a:lnL>
                      <a:noFill/>
                    </a:lnL>
                    <a:lnR>
                      <a:noFill/>
                    </a:lnR>
                    <a:lnT>
                      <a:noFill/>
                    </a:lnT>
                    <a:lnB w="19050" cap="flat" cmpd="sng" algn="ctr">
                      <a:solidFill>
                        <a:srgbClr val="E1E4E5"/>
                      </a:solidFill>
                      <a:prstDash val="solid"/>
                      <a:round/>
                      <a:headEnd type="none" w="med" len="med"/>
                      <a:tailEnd type="none" w="med" len="med"/>
                    </a:lnB>
                  </a:tcPr>
                </a:tc>
                <a:tc>
                  <a:txBody>
                    <a:bodyPr/>
                    <a:lstStyle/>
                    <a:p>
                      <a:r>
                        <a:rPr lang="en-US" sz="1500" b="1">
                          <a:effectLst/>
                          <a:latin typeface="Times New Roman" panose="02020603050405020304" pitchFamily="18" charset="0"/>
                          <a:cs typeface="Times New Roman" panose="02020603050405020304" pitchFamily="18" charset="0"/>
                        </a:rPr>
                        <a:t>Reason</a:t>
                      </a:r>
                    </a:p>
                  </a:txBody>
                  <a:tcPr marL="114300" marR="114300" marT="57150" marB="57150" anchor="ctr">
                    <a:lnL>
                      <a:noFill/>
                    </a:lnL>
                    <a:lnR>
                      <a:noFill/>
                    </a:lnR>
                    <a:lnT>
                      <a:noFill/>
                    </a:lnT>
                    <a:lnB w="19050" cap="flat" cmpd="sng" algn="ctr">
                      <a:solidFill>
                        <a:srgbClr val="E1E4E5"/>
                      </a:solidFill>
                      <a:prstDash val="solid"/>
                      <a:round/>
                      <a:headEnd type="none" w="med" len="med"/>
                      <a:tailEnd type="none" w="med" len="med"/>
                    </a:lnB>
                  </a:tcPr>
                </a:tc>
              </a:tr>
              <a:tr h="342900">
                <a:tc>
                  <a:txBody>
                    <a:bodyPr/>
                    <a:lstStyle/>
                    <a:p>
                      <a:pPr fontAlgn="ctr"/>
                      <a:r>
                        <a:rPr lang="en-US" sz="1500" dirty="0">
                          <a:effectLst/>
                          <a:latin typeface="Times New Roman" panose="02020603050405020304" pitchFamily="18" charset="0"/>
                          <a:cs typeface="Times New Roman" panose="02020603050405020304" pitchFamily="18" charset="0"/>
                        </a:rPr>
                        <a:t>Person Record</a:t>
                      </a:r>
                    </a:p>
                  </a:txBody>
                  <a:tcPr marL="114300" marR="114300" marT="57150" marB="57150" anchor="ctr">
                    <a:lnL w="12700"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19050"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sz="1500" dirty="0">
                          <a:effectLst/>
                          <a:latin typeface="Times New Roman" panose="02020603050405020304" pitchFamily="18" charset="0"/>
                          <a:cs typeface="Times New Roman" panose="02020603050405020304" pitchFamily="18" charset="0"/>
                        </a:rPr>
                        <a:t>Identifier contains a space.</a:t>
                      </a:r>
                    </a:p>
                  </a:txBody>
                  <a:tcPr marL="114300" marR="114300" marT="57150" marB="57150" anchor="ctr">
                    <a:lnL w="9525" cap="flat" cmpd="sng" algn="ctr">
                      <a:solidFill>
                        <a:srgbClr val="E1E4E5"/>
                      </a:solidFill>
                      <a:prstDash val="solid"/>
                      <a:round/>
                      <a:headEnd type="none" w="med" len="med"/>
                      <a:tailEnd type="none" w="med" len="med"/>
                    </a:lnL>
                    <a:lnR>
                      <a:noFill/>
                    </a:lnR>
                    <a:lnT w="19050"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r>
              <a:tr h="342900">
                <a:tc>
                  <a:txBody>
                    <a:bodyPr/>
                    <a:lstStyle/>
                    <a:p>
                      <a:pPr fontAlgn="ctr"/>
                      <a:r>
                        <a:rPr lang="en-US" sz="1500" dirty="0">
                          <a:effectLst/>
                          <a:latin typeface="Times New Roman" panose="02020603050405020304" pitchFamily="18" charset="0"/>
                          <a:cs typeface="Times New Roman" panose="02020603050405020304" pitchFamily="18" charset="0"/>
                        </a:rPr>
                        <a:t>DEFAULT-HEIGHT</a:t>
                      </a:r>
                    </a:p>
                  </a:txBody>
                  <a:tcPr marL="114300" marR="114300" marT="57150" marB="57150" anchor="ctr">
                    <a:lnL w="12700"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pPr fontAlgn="ctr"/>
                      <a:r>
                        <a:rPr lang="en-US" sz="1500" dirty="0">
                          <a:effectLst/>
                          <a:latin typeface="Times New Roman" panose="02020603050405020304" pitchFamily="18" charset="0"/>
                          <a:cs typeface="Times New Roman" panose="02020603050405020304" pitchFamily="18" charset="0"/>
                        </a:rPr>
                        <a:t>Identifier contains a </a:t>
                      </a:r>
                      <a:r>
                        <a:rPr lang="en-US" sz="1500" dirty="0" smtClean="0">
                          <a:effectLst/>
                          <a:latin typeface="Times New Roman" panose="02020603050405020304" pitchFamily="18" charset="0"/>
                          <a:cs typeface="Times New Roman" panose="02020603050405020304" pitchFamily="18" charset="0"/>
                        </a:rPr>
                        <a:t>minus.</a:t>
                      </a:r>
                      <a:endParaRPr lang="en-US" sz="1500" dirty="0">
                        <a:effectLst/>
                        <a:latin typeface="Times New Roman" panose="02020603050405020304" pitchFamily="18" charset="0"/>
                        <a:cs typeface="Times New Roman" panose="02020603050405020304" pitchFamily="18" charset="0"/>
                      </a:endParaRPr>
                    </a:p>
                  </a:txBody>
                  <a:tcPr marL="114300" marR="114300" marT="57150" marB="57150" anchor="ctr">
                    <a:lnL w="9525" cap="flat" cmpd="sng" algn="ctr">
                      <a:solidFill>
                        <a:srgbClr val="E1E4E5"/>
                      </a:solidFill>
                      <a:prstDash val="solid"/>
                      <a:round/>
                      <a:headEnd type="none" w="med" len="med"/>
                      <a:tailEnd type="none" w="med" len="med"/>
                    </a:lnL>
                    <a:lnR>
                      <a:noFill/>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r>
              <a:tr h="342900">
                <a:tc>
                  <a:txBody>
                    <a:bodyPr/>
                    <a:lstStyle/>
                    <a:p>
                      <a:pPr fontAlgn="ctr"/>
                      <a:r>
                        <a:rPr lang="en-US" sz="1500" dirty="0">
                          <a:effectLst/>
                          <a:latin typeface="Times New Roman" panose="02020603050405020304" pitchFamily="18" charset="0"/>
                          <a:cs typeface="Times New Roman" panose="02020603050405020304" pitchFamily="18" charset="0"/>
                        </a:rPr>
                        <a:t>class</a:t>
                      </a:r>
                    </a:p>
                  </a:txBody>
                  <a:tcPr marL="114300" marR="114300" marT="57150" marB="57150" anchor="ctr">
                    <a:lnL w="12700"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sz="1500" dirty="0">
                          <a:effectLst/>
                          <a:latin typeface="Times New Roman" panose="02020603050405020304" pitchFamily="18" charset="0"/>
                          <a:cs typeface="Times New Roman" panose="02020603050405020304" pitchFamily="18" charset="0"/>
                        </a:rPr>
                        <a:t>Identifier is a keyword.</a:t>
                      </a:r>
                    </a:p>
                  </a:txBody>
                  <a:tcPr marL="114300" marR="114300" marT="57150" marB="57150" anchor="ctr">
                    <a:lnL w="9525" cap="flat" cmpd="sng" algn="ctr">
                      <a:solidFill>
                        <a:srgbClr val="E1E4E5"/>
                      </a:solidFill>
                      <a:prstDash val="solid"/>
                      <a:round/>
                      <a:headEnd type="none" w="med" len="med"/>
                      <a:tailEnd type="none" w="med" len="med"/>
                    </a:lnL>
                    <a:lnR>
                      <a:noFill/>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r>
              <a:tr h="342900">
                <a:tc>
                  <a:txBody>
                    <a:bodyPr/>
                    <a:lstStyle/>
                    <a:p>
                      <a:pPr fontAlgn="ctr"/>
                      <a:r>
                        <a:rPr lang="en-US" sz="1500" dirty="0">
                          <a:effectLst/>
                          <a:latin typeface="Times New Roman" panose="02020603050405020304" pitchFamily="18" charset="0"/>
                          <a:cs typeface="Times New Roman" panose="02020603050405020304" pitchFamily="18" charset="0"/>
                        </a:rPr>
                        <a:t>2totalweight</a:t>
                      </a:r>
                    </a:p>
                  </a:txBody>
                  <a:tcPr marL="114300" marR="114300" marT="57150" marB="57150" anchor="ctr">
                    <a:lnL w="12700"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12700" cap="flat" cmpd="sng" algn="ctr">
                      <a:solidFill>
                        <a:srgbClr val="E1E4E5"/>
                      </a:solidFill>
                      <a:prstDash val="solid"/>
                      <a:round/>
                      <a:headEnd type="none" w="med" len="med"/>
                      <a:tailEnd type="none" w="med" len="med"/>
                    </a:lnB>
                  </a:tcPr>
                </a:tc>
                <a:tc>
                  <a:txBody>
                    <a:bodyPr/>
                    <a:lstStyle/>
                    <a:p>
                      <a:pPr fontAlgn="ctr"/>
                      <a:r>
                        <a:rPr lang="en-US" sz="1500" dirty="0">
                          <a:effectLst/>
                          <a:latin typeface="Times New Roman" panose="02020603050405020304" pitchFamily="18" charset="0"/>
                          <a:cs typeface="Times New Roman" panose="02020603050405020304" pitchFamily="18" charset="0"/>
                        </a:rPr>
                        <a:t>Identifier starts with a number.</a:t>
                      </a:r>
                    </a:p>
                  </a:txBody>
                  <a:tcPr marL="114300" marR="114300" marT="57150" marB="57150" anchor="ctr">
                    <a:lnL w="9525" cap="flat" cmpd="sng" algn="ctr">
                      <a:solidFill>
                        <a:srgbClr val="E1E4E5"/>
                      </a:solidFill>
                      <a:prstDash val="solid"/>
                      <a:round/>
                      <a:headEnd type="none" w="med" len="med"/>
                      <a:tailEnd type="none" w="med" len="med"/>
                    </a:lnL>
                    <a:lnR>
                      <a:noFill/>
                    </a:lnR>
                    <a:lnT w="9525" cap="flat" cmpd="sng" algn="ctr">
                      <a:solidFill>
                        <a:srgbClr val="E1E4E5"/>
                      </a:solidFill>
                      <a:prstDash val="solid"/>
                      <a:round/>
                      <a:headEnd type="none" w="med" len="med"/>
                      <a:tailEnd type="none" w="med" len="med"/>
                    </a:lnT>
                    <a:lnB w="12700" cap="flat" cmpd="sng" algn="ctr">
                      <a:solidFill>
                        <a:srgbClr val="E1E4E5"/>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2729603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71004"/>
            <a:ext cx="7886700" cy="290827"/>
          </a:xfrm>
        </p:spPr>
        <p:txBody>
          <a:bodyPr/>
          <a:lstStyle/>
          <a:p>
            <a:r>
              <a:rPr lang="en-US" sz="2400" dirty="0"/>
              <a:t>Indentation and (lack of) semicolons and curly braces </a:t>
            </a:r>
          </a:p>
        </p:txBody>
      </p:sp>
      <p:sp>
        <p:nvSpPr>
          <p:cNvPr id="3" name="Content Placeholder 2"/>
          <p:cNvSpPr>
            <a:spLocks noGrp="1"/>
          </p:cNvSpPr>
          <p:nvPr>
            <p:ph idx="1"/>
          </p:nvPr>
        </p:nvSpPr>
        <p:spPr>
          <a:xfrm>
            <a:off x="628650" y="1382734"/>
            <a:ext cx="7886700" cy="3714008"/>
          </a:xfrm>
        </p:spPr>
        <p:txBody>
          <a:bodyPr/>
          <a:lstStyle/>
          <a:p>
            <a:pPr marL="0" indent="0" algn="just">
              <a:spcBef>
                <a:spcPts val="0"/>
              </a:spcBef>
              <a:buNone/>
            </a:pPr>
            <a:r>
              <a:rPr lang="en-US" sz="1800" dirty="0"/>
              <a:t>Many languages arrange code into blocks using curly braces - { and } or BEGIN and END statements – these languages encourage us to indent blocks to make code easier to read, but indentation is not compulsory. </a:t>
            </a:r>
          </a:p>
          <a:p>
            <a:pPr marL="0" indent="0" algn="just">
              <a:spcBef>
                <a:spcPts val="0"/>
              </a:spcBef>
              <a:buNone/>
            </a:pPr>
            <a:r>
              <a:rPr lang="en-US" sz="1800" b="1" u="sng" dirty="0"/>
              <a:t>Python uses </a:t>
            </a:r>
            <a:r>
              <a:rPr lang="en-US" sz="1800" b="1" u="sng" dirty="0">
                <a:solidFill>
                  <a:srgbClr val="FF0000"/>
                </a:solidFill>
              </a:rPr>
              <a:t>indentation</a:t>
            </a:r>
            <a:r>
              <a:rPr lang="en-US" sz="1800" b="1" u="sng" dirty="0"/>
              <a:t> only to delimit blocks</a:t>
            </a:r>
            <a:r>
              <a:rPr lang="en-US" sz="1800" dirty="0"/>
              <a:t>, so we must indent our code</a:t>
            </a:r>
          </a:p>
          <a:p>
            <a:pPr marL="0" indent="0">
              <a:spcBef>
                <a:spcPts val="0"/>
              </a:spcBef>
              <a:buNone/>
            </a:pPr>
            <a:endParaRPr lang="en-US" sz="1800" b="1" dirty="0"/>
          </a:p>
          <a:p>
            <a:pPr marL="0" indent="0">
              <a:spcBef>
                <a:spcPts val="0"/>
              </a:spcBef>
              <a:buNone/>
            </a:pPr>
            <a:r>
              <a:rPr lang="en-US" sz="1800" b="1" dirty="0"/>
              <a:t>if (a&lt;b) :</a:t>
            </a:r>
          </a:p>
          <a:p>
            <a:pPr marL="0" indent="0">
              <a:spcBef>
                <a:spcPts val="0"/>
              </a:spcBef>
              <a:buNone/>
            </a:pPr>
            <a:r>
              <a:rPr lang="en-US" sz="1800" dirty="0"/>
              <a:t>     print(“b greater than a")             </a:t>
            </a:r>
            <a:r>
              <a:rPr lang="en-US" sz="1800" i="1" dirty="0"/>
              <a:t># this is inside the block  </a:t>
            </a:r>
            <a:endParaRPr lang="en-US" sz="1800" dirty="0"/>
          </a:p>
          <a:p>
            <a:pPr marL="0" indent="0">
              <a:spcBef>
                <a:spcPts val="0"/>
              </a:spcBef>
              <a:buNone/>
            </a:pPr>
            <a:r>
              <a:rPr lang="en-US" sz="1800" dirty="0"/>
              <a:t>     b=b+1</a:t>
            </a:r>
          </a:p>
          <a:p>
            <a:pPr marL="0" indent="0">
              <a:buNone/>
            </a:pPr>
            <a:r>
              <a:rPr lang="en-US" sz="1800" dirty="0"/>
              <a:t>print(“this is outside if“)                  </a:t>
            </a:r>
            <a:r>
              <a:rPr lang="en-US" sz="1500" i="1" dirty="0"/>
              <a:t># this is outside the block!</a:t>
            </a:r>
            <a:endParaRPr lang="en-US" sz="1800" i="1" dirty="0"/>
          </a:p>
          <a:p>
            <a:pPr marL="0" indent="0">
              <a:buNone/>
            </a:pPr>
            <a:endParaRPr lang="en-US" sz="1800" i="1" dirty="0"/>
          </a:p>
          <a:p>
            <a:pPr marL="0" indent="0">
              <a:buNone/>
            </a:pPr>
            <a:endParaRPr lang="en-US" sz="1800" i="1" dirty="0"/>
          </a:p>
          <a:p>
            <a:pPr marL="0" indent="0">
              <a:buNone/>
            </a:pPr>
            <a:endParaRPr lang="en-US" sz="1800" dirty="0"/>
          </a:p>
          <a:p>
            <a:pPr marL="0" indent="0" algn="just">
              <a:buNone/>
            </a:pPr>
            <a:endParaRPr lang="en-US" sz="18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21</a:t>
            </a:fld>
            <a:endParaRPr lang="en-US">
              <a:solidFill>
                <a:prstClr val="white"/>
              </a:solidFill>
            </a:endParaRPr>
          </a:p>
        </p:txBody>
      </p:sp>
    </p:spTree>
    <p:extLst>
      <p:ext uri="{BB962C8B-B14F-4D97-AF65-F5344CB8AC3E}">
        <p14:creationId xmlns:p14="http://schemas.microsoft.com/office/powerpoint/2010/main" val="31925066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969844"/>
            <a:ext cx="7886700" cy="3776873"/>
          </a:xfrm>
        </p:spPr>
        <p:txBody>
          <a:bodyPr/>
          <a:lstStyle/>
          <a:p>
            <a:pPr marL="0" indent="0">
              <a:buNone/>
            </a:pPr>
            <a:r>
              <a:rPr lang="en-US" dirty="0"/>
              <a:t>The following Python program is not indented correctly. Re-write it so that </a:t>
            </a:r>
            <a:r>
              <a:rPr lang="en-US" dirty="0" smtClean="0"/>
              <a:t>it can indent correctly.</a:t>
            </a:r>
          </a:p>
          <a:p>
            <a:pPr marL="0" indent="0">
              <a:buNone/>
            </a:pPr>
            <a:r>
              <a:rPr lang="en-US" sz="1800" dirty="0"/>
              <a:t>if day == "</a:t>
            </a:r>
            <a:r>
              <a:rPr lang="en-US" sz="1800" dirty="0" err="1"/>
              <a:t>monday</a:t>
            </a:r>
            <a:r>
              <a:rPr lang="en-US" sz="1800" dirty="0"/>
              <a:t>":</a:t>
            </a:r>
          </a:p>
          <a:p>
            <a:pPr marL="0" indent="0">
              <a:buNone/>
            </a:pPr>
            <a:r>
              <a:rPr lang="en-US" sz="1800" dirty="0"/>
              <a:t>return “M"</a:t>
            </a:r>
          </a:p>
          <a:p>
            <a:pPr marL="0" indent="0">
              <a:buNone/>
            </a:pPr>
            <a:r>
              <a:rPr lang="en-US" sz="1800" dirty="0"/>
              <a:t>if day != "</a:t>
            </a:r>
            <a:r>
              <a:rPr lang="en-US" sz="1800" dirty="0" err="1"/>
              <a:t>monday</a:t>
            </a:r>
            <a:r>
              <a:rPr lang="en-US" sz="1800" dirty="0"/>
              <a:t>":</a:t>
            </a:r>
          </a:p>
          <a:p>
            <a:pPr marL="0" indent="0">
              <a:buNone/>
            </a:pPr>
            <a:r>
              <a:rPr lang="en-US" sz="1800" dirty="0"/>
              <a:t>return “S"</a:t>
            </a:r>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22</a:t>
            </a:fld>
            <a:endParaRPr lang="en-US">
              <a:solidFill>
                <a:prstClr val="white"/>
              </a:solidFill>
            </a:endParaRPr>
          </a:p>
        </p:txBody>
      </p:sp>
      <p:sp>
        <p:nvSpPr>
          <p:cNvPr id="5" name="Content Placeholder 2"/>
          <p:cNvSpPr txBox="1">
            <a:spLocks/>
          </p:cNvSpPr>
          <p:nvPr/>
        </p:nvSpPr>
        <p:spPr bwMode="auto">
          <a:xfrm>
            <a:off x="4088358" y="2348756"/>
            <a:ext cx="3465678" cy="1732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#The correctly indented code is</a:t>
            </a:r>
          </a:p>
          <a:p>
            <a:pPr marL="0" indent="0">
              <a:buNone/>
            </a:pPr>
            <a:r>
              <a:rPr lang="en-US" sz="1800" dirty="0"/>
              <a:t>if day == "</a:t>
            </a:r>
            <a:r>
              <a:rPr lang="en-US" sz="1800" dirty="0" err="1"/>
              <a:t>monday</a:t>
            </a:r>
            <a:r>
              <a:rPr lang="en-US" sz="1800" dirty="0"/>
              <a:t>":</a:t>
            </a:r>
          </a:p>
          <a:p>
            <a:pPr marL="0" indent="0">
              <a:buNone/>
            </a:pPr>
            <a:r>
              <a:rPr lang="en-US" sz="1800" dirty="0"/>
              <a:t>        return “M"</a:t>
            </a:r>
          </a:p>
          <a:p>
            <a:pPr marL="0" indent="0">
              <a:buNone/>
            </a:pPr>
            <a:r>
              <a:rPr lang="en-US" sz="1800" dirty="0"/>
              <a:t> if day != "</a:t>
            </a:r>
            <a:r>
              <a:rPr lang="en-US" sz="1800" dirty="0" err="1"/>
              <a:t>monday</a:t>
            </a:r>
            <a:r>
              <a:rPr lang="en-US" sz="1800" dirty="0"/>
              <a:t>":</a:t>
            </a:r>
          </a:p>
          <a:p>
            <a:pPr marL="0" indent="0">
              <a:buNone/>
            </a:pPr>
            <a:r>
              <a:rPr lang="en-US" sz="1800" dirty="0"/>
              <a:t>        return “S"</a:t>
            </a:r>
          </a:p>
        </p:txBody>
      </p:sp>
    </p:spTree>
    <p:extLst>
      <p:ext uri="{BB962C8B-B14F-4D97-AF65-F5344CB8AC3E}">
        <p14:creationId xmlns:p14="http://schemas.microsoft.com/office/powerpoint/2010/main" val="2597443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791" y="298741"/>
            <a:ext cx="7886700" cy="293914"/>
          </a:xfrm>
        </p:spPr>
        <p:txBody>
          <a:bodyPr/>
          <a:lstStyle/>
          <a:p>
            <a:r>
              <a:rPr lang="en-US" sz="2400" dirty="0"/>
              <a:t>Data </a:t>
            </a:r>
            <a:r>
              <a:rPr lang="en-US" sz="2400" dirty="0" smtClean="0"/>
              <a:t>Types </a:t>
            </a:r>
            <a:r>
              <a:rPr lang="en-US" sz="2400" dirty="0"/>
              <a:t>in Python</a:t>
            </a:r>
          </a:p>
        </p:txBody>
      </p:sp>
      <p:sp>
        <p:nvSpPr>
          <p:cNvPr id="3" name="Content Placeholder 2"/>
          <p:cNvSpPr>
            <a:spLocks noGrp="1"/>
          </p:cNvSpPr>
          <p:nvPr>
            <p:ph idx="1"/>
          </p:nvPr>
        </p:nvSpPr>
        <p:spPr>
          <a:xfrm>
            <a:off x="511791" y="954742"/>
            <a:ext cx="8147714" cy="3925186"/>
          </a:xfrm>
        </p:spPr>
        <p:txBody>
          <a:bodyPr/>
          <a:lstStyle/>
          <a:p>
            <a:pPr marL="0" indent="0" eaLnBrk="1" fontAlgn="auto" hangingPunct="1">
              <a:lnSpc>
                <a:spcPct val="100000"/>
              </a:lnSpc>
              <a:spcBef>
                <a:spcPts val="0"/>
              </a:spcBef>
              <a:spcAft>
                <a:spcPts val="0"/>
              </a:spcAft>
              <a:buNone/>
            </a:pPr>
            <a:r>
              <a:rPr lang="en-US" sz="1800" dirty="0">
                <a:solidFill>
                  <a:prstClr val="black"/>
                </a:solidFill>
              </a:rPr>
              <a:t>Everything in Python programming is an object, and each object has its own unique identity(a type and a value).</a:t>
            </a:r>
          </a:p>
          <a:p>
            <a:pPr marL="0" indent="0" eaLnBrk="1" fontAlgn="auto" hangingPunct="1">
              <a:lnSpc>
                <a:spcPct val="100000"/>
              </a:lnSpc>
              <a:spcBef>
                <a:spcPts val="0"/>
              </a:spcBef>
              <a:spcAft>
                <a:spcPts val="0"/>
              </a:spcAft>
              <a:buNone/>
            </a:pPr>
            <a:r>
              <a:rPr lang="en-US" sz="1800" dirty="0">
                <a:solidFill>
                  <a:prstClr val="black"/>
                </a:solidFill>
              </a:rPr>
              <a:t>There are many native(built-in) data types available in Python.</a:t>
            </a:r>
          </a:p>
          <a:p>
            <a:pPr marL="0" indent="0" eaLnBrk="1" fontAlgn="auto" hangingPunct="1">
              <a:lnSpc>
                <a:spcPct val="100000"/>
              </a:lnSpc>
              <a:spcBef>
                <a:spcPts val="0"/>
              </a:spcBef>
              <a:spcAft>
                <a:spcPts val="0"/>
              </a:spcAft>
              <a:buNone/>
            </a:pPr>
            <a:endParaRPr lang="en-US" sz="1800" b="1" dirty="0" smtClean="0">
              <a:solidFill>
                <a:prstClr val="black"/>
              </a:solidFill>
            </a:endParaRPr>
          </a:p>
          <a:p>
            <a:pPr marL="0" indent="0" eaLnBrk="1" fontAlgn="auto" hangingPunct="1">
              <a:lnSpc>
                <a:spcPct val="100000"/>
              </a:lnSpc>
              <a:spcBef>
                <a:spcPts val="0"/>
              </a:spcBef>
              <a:spcAft>
                <a:spcPts val="0"/>
              </a:spcAft>
              <a:buNone/>
            </a:pPr>
            <a:r>
              <a:rPr lang="en-US" sz="2000" b="1" dirty="0" smtClean="0">
                <a:solidFill>
                  <a:prstClr val="black"/>
                </a:solidFill>
              </a:rPr>
              <a:t>Numbers</a:t>
            </a:r>
            <a:r>
              <a:rPr lang="en-US" sz="2000" b="1" dirty="0">
                <a:solidFill>
                  <a:prstClr val="black"/>
                </a:solidFill>
              </a:rPr>
              <a:t>: </a:t>
            </a:r>
            <a:r>
              <a:rPr lang="en-US" sz="1800" dirty="0">
                <a:solidFill>
                  <a:prstClr val="black"/>
                </a:solidFill>
              </a:rPr>
              <a:t>An are integers( </a:t>
            </a:r>
            <a:r>
              <a:rPr lang="en-US" sz="1800" dirty="0" err="1">
                <a:solidFill>
                  <a:prstClr val="black"/>
                </a:solidFill>
              </a:rPr>
              <a:t>int</a:t>
            </a:r>
            <a:r>
              <a:rPr lang="en-US" sz="1800" dirty="0">
                <a:solidFill>
                  <a:prstClr val="black"/>
                </a:solidFill>
              </a:rPr>
              <a:t>) such as 1, 2, 3, float such as 2.6, 4.8 , fractions such as ½. ¾ and even complex numbers.  </a:t>
            </a:r>
            <a:r>
              <a:rPr lang="en-US" sz="1800" dirty="0"/>
              <a:t>There is no '</a:t>
            </a:r>
            <a:r>
              <a:rPr lang="en-US" sz="1800" b="1" dirty="0"/>
              <a:t>long integer</a:t>
            </a:r>
            <a:r>
              <a:rPr lang="en-US" sz="1800" dirty="0"/>
              <a:t>' in Python 3.</a:t>
            </a:r>
            <a:endParaRPr lang="en-US" sz="1800" dirty="0">
              <a:solidFill>
                <a:prstClr val="black"/>
              </a:solidFill>
            </a:endParaRPr>
          </a:p>
          <a:p>
            <a:pPr marL="0" indent="0" eaLnBrk="1" fontAlgn="auto" hangingPunct="1">
              <a:lnSpc>
                <a:spcPct val="100000"/>
              </a:lnSpc>
              <a:spcBef>
                <a:spcPts val="0"/>
              </a:spcBef>
              <a:spcAft>
                <a:spcPts val="0"/>
              </a:spcAft>
              <a:buNone/>
            </a:pPr>
            <a:r>
              <a:rPr lang="en-US" sz="1800" dirty="0">
                <a:solidFill>
                  <a:prstClr val="black"/>
                </a:solidFill>
              </a:rPr>
              <a:t>Example: </a:t>
            </a:r>
            <a:r>
              <a:rPr lang="en-US" sz="1800" b="1" dirty="0">
                <a:solidFill>
                  <a:prstClr val="black"/>
                </a:solidFill>
              </a:rPr>
              <a:t>a=9   #  a</a:t>
            </a:r>
            <a:r>
              <a:rPr lang="en-US" sz="1800" dirty="0">
                <a:solidFill>
                  <a:prstClr val="black"/>
                </a:solidFill>
              </a:rPr>
              <a:t> is a variable of type int.</a:t>
            </a:r>
          </a:p>
          <a:p>
            <a:pPr marL="0" indent="0" eaLnBrk="1" fontAlgn="auto" hangingPunct="1">
              <a:lnSpc>
                <a:spcPct val="100000"/>
              </a:lnSpc>
              <a:spcBef>
                <a:spcPts val="0"/>
              </a:spcBef>
              <a:spcAft>
                <a:spcPts val="0"/>
              </a:spcAft>
              <a:buNone/>
            </a:pPr>
            <a:r>
              <a:rPr lang="en-US" sz="1800" b="1" dirty="0">
                <a:solidFill>
                  <a:prstClr val="black"/>
                </a:solidFill>
              </a:rPr>
              <a:t>b=43.7   # b</a:t>
            </a:r>
            <a:r>
              <a:rPr lang="en-US" sz="1800" dirty="0">
                <a:solidFill>
                  <a:prstClr val="black"/>
                </a:solidFill>
              </a:rPr>
              <a:t> is a variable of type </a:t>
            </a:r>
            <a:r>
              <a:rPr lang="en-US" sz="1800" dirty="0" smtClean="0">
                <a:solidFill>
                  <a:prstClr val="black"/>
                </a:solidFill>
              </a:rPr>
              <a:t>float</a:t>
            </a:r>
            <a:endParaRPr lang="en-US" sz="1800" dirty="0">
              <a:solidFill>
                <a:prstClr val="black"/>
              </a:solidFill>
            </a:endParaRPr>
          </a:p>
          <a:p>
            <a:pPr marL="0" indent="0" eaLnBrk="1" fontAlgn="auto" hangingPunct="1">
              <a:lnSpc>
                <a:spcPct val="100000"/>
              </a:lnSpc>
              <a:spcBef>
                <a:spcPts val="0"/>
              </a:spcBef>
              <a:spcAft>
                <a:spcPts val="0"/>
              </a:spcAft>
              <a:buNone/>
            </a:pPr>
            <a:r>
              <a:rPr lang="en-US" sz="1800" b="1" dirty="0" smtClean="0"/>
              <a:t>bytes</a:t>
            </a:r>
            <a:endParaRPr lang="en-US" sz="1800" b="1" dirty="0">
              <a:solidFill>
                <a:prstClr val="black"/>
              </a:solidFill>
            </a:endParaRPr>
          </a:p>
          <a:p>
            <a:pPr marL="0" indent="0" eaLnBrk="1" fontAlgn="auto" hangingPunct="1">
              <a:lnSpc>
                <a:spcPct val="100000"/>
              </a:lnSpc>
              <a:spcBef>
                <a:spcPts val="0"/>
              </a:spcBef>
              <a:spcAft>
                <a:spcPts val="0"/>
              </a:spcAft>
              <a:buNone/>
            </a:pPr>
            <a:r>
              <a:rPr lang="en-US" sz="1800" dirty="0">
                <a:solidFill>
                  <a:prstClr val="black"/>
                </a:solidFill>
              </a:rPr>
              <a:t>x = bytes(5</a:t>
            </a:r>
            <a:r>
              <a:rPr lang="en-US" sz="1800" dirty="0" smtClean="0">
                <a:solidFill>
                  <a:prstClr val="black"/>
                </a:solidFill>
              </a:rPr>
              <a:t>)</a:t>
            </a:r>
          </a:p>
          <a:p>
            <a:pPr marL="0" indent="0" eaLnBrk="1" fontAlgn="auto" hangingPunct="1">
              <a:lnSpc>
                <a:spcPct val="100000"/>
              </a:lnSpc>
              <a:spcBef>
                <a:spcPts val="0"/>
              </a:spcBef>
              <a:spcAft>
                <a:spcPts val="0"/>
              </a:spcAft>
              <a:buNone/>
            </a:pPr>
            <a:r>
              <a:rPr lang="en-US" sz="1800" b="1" dirty="0">
                <a:solidFill>
                  <a:prstClr val="black"/>
                </a:solidFill>
              </a:rPr>
              <a:t>Boolean: </a:t>
            </a:r>
            <a:r>
              <a:rPr lang="en-US" sz="1800" dirty="0">
                <a:solidFill>
                  <a:prstClr val="black"/>
                </a:solidFill>
              </a:rPr>
              <a:t>Holds either true or false values.</a:t>
            </a:r>
          </a:p>
          <a:p>
            <a:pPr marL="0" indent="0" eaLnBrk="1" fontAlgn="auto" hangingPunct="1">
              <a:lnSpc>
                <a:spcPct val="100000"/>
              </a:lnSpc>
              <a:spcBef>
                <a:spcPts val="0"/>
              </a:spcBef>
              <a:spcAft>
                <a:spcPts val="0"/>
              </a:spcAft>
              <a:buNone/>
            </a:pPr>
            <a:r>
              <a:rPr lang="en-US" sz="1800" dirty="0" smtClean="0"/>
              <a:t>print(10 &gt; 9)</a:t>
            </a:r>
            <a:br>
              <a:rPr lang="en-US" sz="1800" dirty="0" smtClean="0"/>
            </a:br>
            <a:r>
              <a:rPr lang="en-US" sz="1800" dirty="0" smtClean="0"/>
              <a:t>print(10 == 9) </a:t>
            </a:r>
          </a:p>
          <a:p>
            <a:pPr marL="0" indent="0" eaLnBrk="1" fontAlgn="auto" hangingPunct="1">
              <a:lnSpc>
                <a:spcPct val="100000"/>
              </a:lnSpc>
              <a:spcBef>
                <a:spcPts val="0"/>
              </a:spcBef>
              <a:spcAft>
                <a:spcPts val="0"/>
              </a:spcAft>
              <a:buNone/>
            </a:pPr>
            <a:endParaRPr lang="en-US" sz="1800" dirty="0">
              <a:solidFill>
                <a:prstClr val="black"/>
              </a:solidFill>
            </a:endParaRPr>
          </a:p>
          <a:p>
            <a:pPr marL="0" indent="0" eaLnBrk="1" fontAlgn="auto" hangingPunct="1">
              <a:lnSpc>
                <a:spcPct val="100000"/>
              </a:lnSpc>
              <a:spcBef>
                <a:spcPts val="0"/>
              </a:spcBef>
              <a:spcAft>
                <a:spcPts val="0"/>
              </a:spcAft>
              <a:buNone/>
            </a:pPr>
            <a:endParaRPr lang="en-US" sz="1800" b="1" u="sng" dirty="0">
              <a:solidFill>
                <a:prstClr val="black"/>
              </a:solidFill>
            </a:endParaRPr>
          </a:p>
          <a:p>
            <a:pPr marL="0" indent="0" eaLnBrk="1" fontAlgn="auto" hangingPunct="1">
              <a:lnSpc>
                <a:spcPct val="100000"/>
              </a:lnSpc>
              <a:spcBef>
                <a:spcPts val="0"/>
              </a:spcBef>
              <a:spcAft>
                <a:spcPts val="0"/>
              </a:spcAft>
              <a:buNone/>
            </a:pPr>
            <a:r>
              <a:rPr lang="en-US" sz="1800" dirty="0" smtClean="0">
                <a:solidFill>
                  <a:prstClr val="black"/>
                </a:solidFill>
              </a:rPr>
              <a:t>  </a:t>
            </a:r>
            <a:endParaRPr lang="en-US" sz="1800" dirty="0">
              <a:solidFill>
                <a:prstClr val="black"/>
              </a:solidFill>
            </a:endParaRPr>
          </a:p>
          <a:p>
            <a:pPr marL="0" indent="0">
              <a:buNone/>
            </a:pPr>
            <a:endParaRPr lang="en-US" sz="2400" dirty="0"/>
          </a:p>
        </p:txBody>
      </p:sp>
      <p:sp>
        <p:nvSpPr>
          <p:cNvPr id="4" name="Slide Number Placeholder 3"/>
          <p:cNvSpPr>
            <a:spLocks noGrp="1"/>
          </p:cNvSpPr>
          <p:nvPr>
            <p:ph type="sldNum" sz="quarter" idx="12"/>
          </p:nvPr>
        </p:nvSpPr>
        <p:spPr>
          <a:xfrm>
            <a:off x="6948606" y="5726907"/>
            <a:ext cx="2057400" cy="273844"/>
          </a:xfrm>
        </p:spPr>
        <p:txBody>
          <a:bodyPr/>
          <a:lstStyle/>
          <a:p>
            <a:pPr>
              <a:defRPr/>
            </a:pPr>
            <a:fld id="{882D827A-045F-4F8B-BED3-F1EC0FC2FCF3}" type="slidenum">
              <a:rPr lang="en-US" smtClean="0">
                <a:solidFill>
                  <a:prstClr val="white"/>
                </a:solidFill>
              </a:rPr>
              <a:pPr>
                <a:defRPr/>
              </a:pPr>
              <a:t>23</a:t>
            </a:fld>
            <a:endParaRPr lang="en-US">
              <a:solidFill>
                <a:prstClr val="white"/>
              </a:solidFill>
            </a:endParaRPr>
          </a:p>
        </p:txBody>
      </p:sp>
    </p:spTree>
    <p:extLst>
      <p:ext uri="{BB962C8B-B14F-4D97-AF65-F5344CB8AC3E}">
        <p14:creationId xmlns:p14="http://schemas.microsoft.com/office/powerpoint/2010/main" val="10223406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626" y="322229"/>
            <a:ext cx="7886700" cy="389729"/>
          </a:xfrm>
        </p:spPr>
        <p:txBody>
          <a:bodyPr/>
          <a:lstStyle/>
          <a:p>
            <a:r>
              <a:rPr lang="en-US" sz="2100" dirty="0"/>
              <a:t>Data Types available in Python</a:t>
            </a:r>
          </a:p>
        </p:txBody>
      </p:sp>
      <p:sp>
        <p:nvSpPr>
          <p:cNvPr id="3" name="Content Placeholder 2"/>
          <p:cNvSpPr>
            <a:spLocks noGrp="1"/>
          </p:cNvSpPr>
          <p:nvPr>
            <p:ph idx="1"/>
          </p:nvPr>
        </p:nvSpPr>
        <p:spPr>
          <a:xfrm>
            <a:off x="628650" y="900953"/>
            <a:ext cx="7886700" cy="3845764"/>
          </a:xfrm>
        </p:spPr>
        <p:txBody>
          <a:bodyPr/>
          <a:lstStyle/>
          <a:p>
            <a:pPr marL="0" indent="0" eaLnBrk="1" fontAlgn="auto" hangingPunct="1">
              <a:lnSpc>
                <a:spcPct val="100000"/>
              </a:lnSpc>
              <a:spcBef>
                <a:spcPts val="0"/>
              </a:spcBef>
              <a:spcAft>
                <a:spcPts val="0"/>
              </a:spcAft>
              <a:buNone/>
            </a:pPr>
            <a:r>
              <a:rPr lang="en-US" sz="2400" b="1" u="sng" dirty="0" smtClean="0">
                <a:solidFill>
                  <a:srgbClr val="FF0000"/>
                </a:solidFill>
              </a:rPr>
              <a:t>Sequences</a:t>
            </a:r>
          </a:p>
          <a:p>
            <a:pPr marL="0" indent="0" eaLnBrk="1" fontAlgn="auto" hangingPunct="1">
              <a:lnSpc>
                <a:spcPct val="100000"/>
              </a:lnSpc>
              <a:spcBef>
                <a:spcPts val="0"/>
              </a:spcBef>
              <a:spcAft>
                <a:spcPts val="0"/>
              </a:spcAft>
              <a:buNone/>
            </a:pPr>
            <a:r>
              <a:rPr lang="en-US" sz="1800" b="1" dirty="0">
                <a:solidFill>
                  <a:prstClr val="black"/>
                </a:solidFill>
              </a:rPr>
              <a:t>Strings: </a:t>
            </a:r>
            <a:r>
              <a:rPr lang="en-US" sz="1800" dirty="0">
                <a:solidFill>
                  <a:prstClr val="black"/>
                </a:solidFill>
              </a:rPr>
              <a:t>Sequence of Unicode characters.</a:t>
            </a:r>
          </a:p>
          <a:p>
            <a:pPr marL="0" indent="0" eaLnBrk="1" fontAlgn="auto" hangingPunct="1">
              <a:lnSpc>
                <a:spcPct val="100000"/>
              </a:lnSpc>
              <a:spcBef>
                <a:spcPts val="0"/>
              </a:spcBef>
              <a:spcAft>
                <a:spcPts val="0"/>
              </a:spcAft>
              <a:buNone/>
            </a:pPr>
            <a:r>
              <a:rPr lang="en-US" sz="1800" dirty="0">
                <a:solidFill>
                  <a:prstClr val="black"/>
                </a:solidFill>
              </a:rPr>
              <a:t>s=‘apple’       </a:t>
            </a:r>
            <a:r>
              <a:rPr lang="en-US" sz="1800" i="1" dirty="0">
                <a:solidFill>
                  <a:prstClr val="black"/>
                </a:solidFill>
              </a:rPr>
              <a:t># s is a variable of type </a:t>
            </a:r>
            <a:r>
              <a:rPr lang="en-US" sz="1800" b="1" i="1" dirty="0">
                <a:solidFill>
                  <a:prstClr val="black"/>
                </a:solidFill>
              </a:rPr>
              <a:t>‘</a:t>
            </a:r>
            <a:r>
              <a:rPr lang="en-US" sz="1800" b="1" i="1" dirty="0" err="1">
                <a:solidFill>
                  <a:prstClr val="black"/>
                </a:solidFill>
              </a:rPr>
              <a:t>str</a:t>
            </a:r>
            <a:r>
              <a:rPr lang="en-US" sz="1800" b="1" i="1" dirty="0">
                <a:solidFill>
                  <a:prstClr val="black"/>
                </a:solidFill>
              </a:rPr>
              <a:t>’, </a:t>
            </a:r>
          </a:p>
          <a:p>
            <a:pPr marL="0" indent="0" eaLnBrk="1" fontAlgn="auto" hangingPunct="1">
              <a:lnSpc>
                <a:spcPct val="100000"/>
              </a:lnSpc>
              <a:spcBef>
                <a:spcPts val="0"/>
              </a:spcBef>
              <a:spcAft>
                <a:spcPts val="0"/>
              </a:spcAft>
              <a:buNone/>
            </a:pPr>
            <a:r>
              <a:rPr lang="en-US" sz="1800" dirty="0" err="1">
                <a:solidFill>
                  <a:prstClr val="black"/>
                </a:solidFill>
              </a:rPr>
              <a:t>num</a:t>
            </a:r>
            <a:r>
              <a:rPr lang="en-US" sz="1800" dirty="0">
                <a:solidFill>
                  <a:prstClr val="black"/>
                </a:solidFill>
              </a:rPr>
              <a:t>=‘234’       </a:t>
            </a:r>
            <a:r>
              <a:rPr lang="en-US" sz="1800" i="1" dirty="0">
                <a:solidFill>
                  <a:prstClr val="black"/>
                </a:solidFill>
              </a:rPr>
              <a:t># </a:t>
            </a:r>
            <a:r>
              <a:rPr lang="en-US" sz="1800" i="1" dirty="0" err="1">
                <a:solidFill>
                  <a:prstClr val="black"/>
                </a:solidFill>
              </a:rPr>
              <a:t>num</a:t>
            </a:r>
            <a:r>
              <a:rPr lang="en-US" sz="1800" i="1" dirty="0">
                <a:solidFill>
                  <a:prstClr val="black"/>
                </a:solidFill>
              </a:rPr>
              <a:t> is a variable of type ‘</a:t>
            </a:r>
            <a:r>
              <a:rPr lang="en-US" sz="1800" i="1" dirty="0" err="1">
                <a:solidFill>
                  <a:prstClr val="black"/>
                </a:solidFill>
              </a:rPr>
              <a:t>str</a:t>
            </a:r>
            <a:r>
              <a:rPr lang="en-US" sz="1800" i="1" dirty="0">
                <a:solidFill>
                  <a:prstClr val="black"/>
                </a:solidFill>
              </a:rPr>
              <a:t>’,    check print(type(</a:t>
            </a:r>
            <a:r>
              <a:rPr lang="en-US" sz="1800" i="1" dirty="0" err="1">
                <a:solidFill>
                  <a:prstClr val="black"/>
                </a:solidFill>
              </a:rPr>
              <a:t>num</a:t>
            </a:r>
            <a:r>
              <a:rPr lang="en-US" sz="1800" i="1" dirty="0">
                <a:solidFill>
                  <a:prstClr val="black"/>
                </a:solidFill>
              </a:rPr>
              <a:t>))</a:t>
            </a:r>
          </a:p>
          <a:p>
            <a:pPr marL="0" indent="0" eaLnBrk="1" fontAlgn="auto" hangingPunct="1">
              <a:lnSpc>
                <a:spcPct val="100000"/>
              </a:lnSpc>
              <a:spcBef>
                <a:spcPts val="0"/>
              </a:spcBef>
              <a:spcAft>
                <a:spcPts val="0"/>
              </a:spcAft>
              <a:buNone/>
            </a:pPr>
            <a:endParaRPr lang="en-US" sz="1800" b="1" dirty="0" smtClean="0">
              <a:solidFill>
                <a:prstClr val="black"/>
              </a:solidFill>
            </a:endParaRPr>
          </a:p>
          <a:p>
            <a:pPr marL="0" indent="0" eaLnBrk="1" fontAlgn="auto" hangingPunct="1">
              <a:lnSpc>
                <a:spcPct val="100000"/>
              </a:lnSpc>
              <a:spcBef>
                <a:spcPts val="0"/>
              </a:spcBef>
              <a:spcAft>
                <a:spcPts val="0"/>
              </a:spcAft>
              <a:buNone/>
            </a:pPr>
            <a:r>
              <a:rPr lang="en-US" sz="1800" b="1" dirty="0" smtClean="0">
                <a:solidFill>
                  <a:prstClr val="black"/>
                </a:solidFill>
              </a:rPr>
              <a:t>Lists</a:t>
            </a:r>
            <a:r>
              <a:rPr lang="en-US" sz="1800" b="1" dirty="0">
                <a:solidFill>
                  <a:prstClr val="black"/>
                </a:solidFill>
              </a:rPr>
              <a:t>: </a:t>
            </a:r>
            <a:r>
              <a:rPr lang="en-US" sz="1800" dirty="0">
                <a:solidFill>
                  <a:prstClr val="black"/>
                </a:solidFill>
              </a:rPr>
              <a:t>An ordered </a:t>
            </a:r>
            <a:r>
              <a:rPr lang="en-US" sz="1800" u="sng" dirty="0">
                <a:solidFill>
                  <a:prstClr val="black"/>
                </a:solidFill>
              </a:rPr>
              <a:t>mutable</a:t>
            </a:r>
            <a:r>
              <a:rPr lang="en-US" sz="1800" dirty="0">
                <a:solidFill>
                  <a:prstClr val="black"/>
                </a:solidFill>
              </a:rPr>
              <a:t> sequence of values.</a:t>
            </a:r>
          </a:p>
          <a:p>
            <a:pPr marL="0" indent="0" eaLnBrk="1" fontAlgn="auto" hangingPunct="1">
              <a:lnSpc>
                <a:spcPct val="100000"/>
              </a:lnSpc>
              <a:spcBef>
                <a:spcPts val="0"/>
              </a:spcBef>
              <a:spcAft>
                <a:spcPts val="0"/>
              </a:spcAft>
              <a:buNone/>
            </a:pPr>
            <a:r>
              <a:rPr lang="en-US" sz="1800" dirty="0">
                <a:solidFill>
                  <a:prstClr val="black"/>
                </a:solidFill>
              </a:rPr>
              <a:t>L=[2,4,5]                               </a:t>
            </a:r>
            <a:r>
              <a:rPr lang="en-US" sz="1800" i="1" dirty="0">
                <a:solidFill>
                  <a:prstClr val="black"/>
                </a:solidFill>
              </a:rPr>
              <a:t># L is a variable of type list. print (L) and check</a:t>
            </a:r>
          </a:p>
          <a:p>
            <a:pPr marL="0" indent="0" eaLnBrk="1" fontAlgn="auto" hangingPunct="1">
              <a:lnSpc>
                <a:spcPct val="100000"/>
              </a:lnSpc>
              <a:spcBef>
                <a:spcPts val="0"/>
              </a:spcBef>
              <a:spcAft>
                <a:spcPts val="0"/>
              </a:spcAft>
              <a:buNone/>
            </a:pPr>
            <a:r>
              <a:rPr lang="en-US" sz="1800" dirty="0">
                <a:solidFill>
                  <a:prstClr val="black"/>
                </a:solidFill>
              </a:rPr>
              <a:t>L1=[‘you’, ‘me’, 3]</a:t>
            </a:r>
            <a:r>
              <a:rPr lang="en-US" sz="1800" i="1" dirty="0">
                <a:solidFill>
                  <a:prstClr val="black"/>
                </a:solidFill>
              </a:rPr>
              <a:t>            # L1 is a variable of type </a:t>
            </a:r>
            <a:r>
              <a:rPr lang="en-US" sz="1800" i="1" dirty="0" smtClean="0">
                <a:solidFill>
                  <a:prstClr val="black"/>
                </a:solidFill>
              </a:rPr>
              <a:t>list</a:t>
            </a:r>
          </a:p>
          <a:p>
            <a:pPr marL="0" indent="0" eaLnBrk="1" fontAlgn="auto" hangingPunct="1">
              <a:lnSpc>
                <a:spcPct val="100000"/>
              </a:lnSpc>
              <a:spcBef>
                <a:spcPts val="0"/>
              </a:spcBef>
              <a:spcAft>
                <a:spcPts val="0"/>
              </a:spcAft>
              <a:buNone/>
            </a:pPr>
            <a:endParaRPr lang="en-US" sz="1800" i="1" dirty="0">
              <a:solidFill>
                <a:prstClr val="black"/>
              </a:solidFill>
            </a:endParaRPr>
          </a:p>
          <a:p>
            <a:pPr marL="0" indent="0" eaLnBrk="1" fontAlgn="auto" hangingPunct="1">
              <a:lnSpc>
                <a:spcPct val="100000"/>
              </a:lnSpc>
              <a:spcBef>
                <a:spcPts val="0"/>
              </a:spcBef>
              <a:spcAft>
                <a:spcPts val="0"/>
              </a:spcAft>
              <a:buNone/>
            </a:pPr>
            <a:r>
              <a:rPr lang="en-US" sz="1800" b="1" dirty="0">
                <a:solidFill>
                  <a:prstClr val="black"/>
                </a:solidFill>
              </a:rPr>
              <a:t>Tuples: </a:t>
            </a:r>
            <a:r>
              <a:rPr lang="en-US" sz="1800" dirty="0">
                <a:solidFill>
                  <a:prstClr val="black"/>
                </a:solidFill>
              </a:rPr>
              <a:t>An ordered </a:t>
            </a:r>
            <a:r>
              <a:rPr lang="en-US" sz="1800" u="sng" dirty="0">
                <a:solidFill>
                  <a:prstClr val="black"/>
                </a:solidFill>
              </a:rPr>
              <a:t>immutable</a:t>
            </a:r>
            <a:r>
              <a:rPr lang="en-US" sz="1800" dirty="0">
                <a:solidFill>
                  <a:prstClr val="black"/>
                </a:solidFill>
              </a:rPr>
              <a:t> sequence of values.</a:t>
            </a:r>
          </a:p>
          <a:p>
            <a:pPr marL="0" indent="0" eaLnBrk="1" fontAlgn="auto" hangingPunct="1">
              <a:lnSpc>
                <a:spcPct val="100000"/>
              </a:lnSpc>
              <a:spcBef>
                <a:spcPts val="0"/>
              </a:spcBef>
              <a:spcAft>
                <a:spcPts val="0"/>
              </a:spcAft>
              <a:buNone/>
            </a:pPr>
            <a:r>
              <a:rPr lang="en-US" sz="1800" dirty="0"/>
              <a:t>x = ("apple", "banana", "cherry")          </a:t>
            </a:r>
            <a:r>
              <a:rPr lang="en-US" sz="1800" i="1" dirty="0"/>
              <a:t>#</a:t>
            </a:r>
            <a:r>
              <a:rPr lang="en-US" sz="1800" i="1" dirty="0">
                <a:solidFill>
                  <a:prstClr val="black"/>
                </a:solidFill>
              </a:rPr>
              <a:t>print (x) and </a:t>
            </a:r>
            <a:r>
              <a:rPr lang="en-US" sz="1800" i="1" dirty="0" smtClean="0">
                <a:solidFill>
                  <a:prstClr val="black"/>
                </a:solidFill>
              </a:rPr>
              <a:t>check</a:t>
            </a:r>
          </a:p>
          <a:p>
            <a:pPr marL="0" indent="0" eaLnBrk="1" fontAlgn="auto" hangingPunct="1">
              <a:lnSpc>
                <a:spcPct val="100000"/>
              </a:lnSpc>
              <a:spcBef>
                <a:spcPts val="0"/>
              </a:spcBef>
              <a:spcAft>
                <a:spcPts val="0"/>
              </a:spcAft>
              <a:buNone/>
            </a:pPr>
            <a:endParaRPr lang="en-US" sz="1800" i="1" dirty="0"/>
          </a:p>
          <a:p>
            <a:endParaRPr lang="en-US" sz="18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24</a:t>
            </a:fld>
            <a:endParaRPr lang="en-US">
              <a:solidFill>
                <a:prstClr val="white"/>
              </a:solidFill>
            </a:endParaRPr>
          </a:p>
        </p:txBody>
      </p:sp>
    </p:spTree>
    <p:extLst>
      <p:ext uri="{BB962C8B-B14F-4D97-AF65-F5344CB8AC3E}">
        <p14:creationId xmlns:p14="http://schemas.microsoft.com/office/powerpoint/2010/main" val="29778185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564777"/>
            <a:ext cx="7886700" cy="5318160"/>
          </a:xfrm>
        </p:spPr>
        <p:txBody>
          <a:bodyPr/>
          <a:lstStyle/>
          <a:p>
            <a:pPr marL="0" indent="0" eaLnBrk="1" fontAlgn="auto" hangingPunct="1">
              <a:lnSpc>
                <a:spcPct val="100000"/>
              </a:lnSpc>
              <a:spcBef>
                <a:spcPts val="0"/>
              </a:spcBef>
              <a:spcAft>
                <a:spcPts val="0"/>
              </a:spcAft>
              <a:buNone/>
            </a:pPr>
            <a:r>
              <a:rPr lang="en-US" sz="1800" b="1" dirty="0">
                <a:solidFill>
                  <a:prstClr val="black"/>
                </a:solidFill>
              </a:rPr>
              <a:t>Sets: </a:t>
            </a:r>
            <a:r>
              <a:rPr lang="en-US" sz="1800" dirty="0">
                <a:solidFill>
                  <a:prstClr val="black"/>
                </a:solidFill>
              </a:rPr>
              <a:t>An unordered container of values, mutable</a:t>
            </a:r>
          </a:p>
          <a:p>
            <a:pPr marL="0" indent="0" eaLnBrk="1" fontAlgn="auto" hangingPunct="1">
              <a:lnSpc>
                <a:spcPct val="100000"/>
              </a:lnSpc>
              <a:spcBef>
                <a:spcPts val="0"/>
              </a:spcBef>
              <a:spcAft>
                <a:spcPts val="0"/>
              </a:spcAft>
              <a:buNone/>
            </a:pPr>
            <a:r>
              <a:rPr lang="en-US" sz="1800" dirty="0" err="1"/>
              <a:t>st</a:t>
            </a:r>
            <a:r>
              <a:rPr lang="en-US" sz="1800" dirty="0"/>
              <a:t> = {"apple", "banana", "cherry</a:t>
            </a:r>
            <a:r>
              <a:rPr lang="en-US" sz="1800" dirty="0" smtClean="0"/>
              <a:t>"}</a:t>
            </a:r>
          </a:p>
          <a:p>
            <a:pPr marL="0" indent="0" eaLnBrk="1" fontAlgn="auto" hangingPunct="1">
              <a:lnSpc>
                <a:spcPct val="100000"/>
              </a:lnSpc>
              <a:spcBef>
                <a:spcPts val="0"/>
              </a:spcBef>
              <a:spcAft>
                <a:spcPts val="0"/>
              </a:spcAft>
              <a:buNone/>
            </a:pPr>
            <a:endParaRPr lang="en-US" sz="1800" dirty="0">
              <a:solidFill>
                <a:prstClr val="black"/>
              </a:solidFill>
            </a:endParaRPr>
          </a:p>
          <a:p>
            <a:pPr marL="0" indent="0" eaLnBrk="1" fontAlgn="auto" hangingPunct="1">
              <a:lnSpc>
                <a:spcPct val="100000"/>
              </a:lnSpc>
              <a:spcBef>
                <a:spcPts val="0"/>
              </a:spcBef>
              <a:spcAft>
                <a:spcPts val="0"/>
              </a:spcAft>
              <a:buNone/>
            </a:pPr>
            <a:r>
              <a:rPr lang="en-US" sz="1800" b="1" dirty="0">
                <a:solidFill>
                  <a:prstClr val="black"/>
                </a:solidFill>
              </a:rPr>
              <a:t>Dictionaries: </a:t>
            </a:r>
            <a:r>
              <a:rPr lang="en-US" sz="1800" b="1" u="sng" dirty="0">
                <a:solidFill>
                  <a:srgbClr val="FF0000"/>
                </a:solidFill>
              </a:rPr>
              <a:t>A key-value pair </a:t>
            </a:r>
            <a:r>
              <a:rPr lang="en-US" sz="1800" dirty="0">
                <a:solidFill>
                  <a:prstClr val="black"/>
                </a:solidFill>
              </a:rPr>
              <a:t>set in an unordered way, mutable</a:t>
            </a:r>
          </a:p>
          <a:p>
            <a:pPr marL="0" indent="0" eaLnBrk="1" fontAlgn="auto" hangingPunct="1">
              <a:lnSpc>
                <a:spcPct val="100000"/>
              </a:lnSpc>
              <a:spcBef>
                <a:spcPts val="0"/>
              </a:spcBef>
              <a:spcAft>
                <a:spcPts val="0"/>
              </a:spcAft>
              <a:buNone/>
            </a:pPr>
            <a:r>
              <a:rPr lang="en-US" sz="1800" dirty="0">
                <a:solidFill>
                  <a:prstClr val="black"/>
                </a:solidFill>
              </a:rPr>
              <a:t>Because Python is a pure object-oriented programming language,  so other data types are also available.</a:t>
            </a:r>
          </a:p>
          <a:p>
            <a:pPr marL="0" indent="0" eaLnBrk="1" fontAlgn="auto" hangingPunct="1">
              <a:lnSpc>
                <a:spcPct val="100000"/>
              </a:lnSpc>
              <a:spcBef>
                <a:spcPts val="0"/>
              </a:spcBef>
              <a:spcAft>
                <a:spcPts val="0"/>
              </a:spcAft>
              <a:buNone/>
            </a:pPr>
            <a:r>
              <a:rPr lang="en-US" sz="1800" dirty="0"/>
              <a:t>d = {  "brand": "Ford",   "model": "Mustang",   "year": 1964 </a:t>
            </a:r>
            <a:r>
              <a:rPr lang="en-US" sz="1800" dirty="0" smtClean="0"/>
              <a:t>}</a:t>
            </a:r>
          </a:p>
          <a:p>
            <a:pPr marL="0" indent="0" eaLnBrk="1" fontAlgn="auto" hangingPunct="1">
              <a:lnSpc>
                <a:spcPct val="100000"/>
              </a:lnSpc>
              <a:spcBef>
                <a:spcPts val="0"/>
              </a:spcBef>
              <a:spcAft>
                <a:spcPts val="0"/>
              </a:spcAft>
              <a:buNone/>
            </a:pPr>
            <a:endParaRPr lang="en-US" sz="1800" dirty="0">
              <a:solidFill>
                <a:prstClr val="black"/>
              </a:solidFill>
            </a:endParaRPr>
          </a:p>
          <a:p>
            <a:pPr marL="0" indent="0">
              <a:buNone/>
            </a:pPr>
            <a:r>
              <a:rPr lang="en-US" sz="1800" b="1" dirty="0">
                <a:solidFill>
                  <a:prstClr val="black"/>
                </a:solidFill>
              </a:rPr>
              <a:t>Module- </a:t>
            </a:r>
            <a:r>
              <a:rPr lang="en-US" sz="1800" dirty="0"/>
              <a:t>a module to be the same as a code library. A file containing a set of functions you want to include in your application</a:t>
            </a:r>
          </a:p>
          <a:p>
            <a:pPr marL="0" indent="0">
              <a:buNone/>
            </a:pPr>
            <a:r>
              <a:rPr lang="en-US" sz="1800" dirty="0" err="1"/>
              <a:t>Eg</a:t>
            </a:r>
            <a:r>
              <a:rPr lang="en-US" sz="1800" dirty="0"/>
              <a:t>. </a:t>
            </a:r>
            <a:endParaRPr lang="en-US" sz="1800" dirty="0" smtClean="0"/>
          </a:p>
          <a:p>
            <a:pPr marL="0" indent="0">
              <a:buNone/>
            </a:pPr>
            <a:r>
              <a:rPr lang="en-US" sz="1800" b="1" dirty="0" smtClean="0"/>
              <a:t>import math          # mandatory</a:t>
            </a:r>
            <a:r>
              <a:rPr lang="en-US" sz="1800" dirty="0" smtClean="0"/>
              <a:t/>
            </a:r>
            <a:br>
              <a:rPr lang="en-US" sz="1800" dirty="0" smtClean="0"/>
            </a:br>
            <a:r>
              <a:rPr lang="en-US" sz="1800" dirty="0" smtClean="0"/>
              <a:t>&gt;&gt;&gt;</a:t>
            </a:r>
            <a:r>
              <a:rPr lang="en-US" sz="1800" dirty="0" err="1" smtClean="0"/>
              <a:t>math.pi</a:t>
            </a:r>
            <a:r>
              <a:rPr lang="en-US" sz="1800" dirty="0" smtClean="0"/>
              <a:t> </a:t>
            </a:r>
            <a:br>
              <a:rPr lang="en-US" sz="1800" dirty="0" smtClean="0"/>
            </a:br>
            <a:r>
              <a:rPr lang="en-US" sz="1800" dirty="0" smtClean="0"/>
              <a:t>3.141592653589793</a:t>
            </a:r>
          </a:p>
          <a:p>
            <a:pPr marL="0" indent="0">
              <a:buNone/>
            </a:pPr>
            <a:endParaRPr lang="en-US" sz="18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25</a:t>
            </a:fld>
            <a:endParaRPr lang="en-US">
              <a:solidFill>
                <a:prstClr val="white"/>
              </a:solidFill>
            </a:endParaRPr>
          </a:p>
        </p:txBody>
      </p:sp>
      <p:sp>
        <p:nvSpPr>
          <p:cNvPr id="5" name="Rectangle 4"/>
          <p:cNvSpPr/>
          <p:nvPr/>
        </p:nvSpPr>
        <p:spPr>
          <a:xfrm>
            <a:off x="4894729" y="3574613"/>
            <a:ext cx="3993777" cy="2308324"/>
          </a:xfrm>
          <a:prstGeom prst="rect">
            <a:avLst/>
          </a:prstGeom>
        </p:spPr>
        <p:txBody>
          <a:bodyPr wrap="square">
            <a:spAutoFit/>
          </a:bodyPr>
          <a:lstStyle/>
          <a:p>
            <a:pPr marL="0" indent="0">
              <a:spcBef>
                <a:spcPts val="0"/>
              </a:spcBef>
              <a:buNone/>
            </a:pPr>
            <a:r>
              <a:rPr lang="en-US" dirty="0" smtClean="0"/>
              <a:t>&gt;&gt;&gt;</a:t>
            </a:r>
            <a:r>
              <a:rPr lang="en-US" dirty="0" err="1" smtClean="0"/>
              <a:t>math.exp</a:t>
            </a:r>
            <a:r>
              <a:rPr lang="en-US" dirty="0" smtClean="0"/>
              <a:t>(10)</a:t>
            </a:r>
            <a:br>
              <a:rPr lang="en-US" dirty="0" smtClean="0"/>
            </a:br>
            <a:r>
              <a:rPr lang="en-US" dirty="0" smtClean="0"/>
              <a:t>1.0</a:t>
            </a:r>
          </a:p>
          <a:p>
            <a:pPr marL="0" indent="0">
              <a:spcBef>
                <a:spcPts val="0"/>
              </a:spcBef>
              <a:buNone/>
            </a:pPr>
            <a:r>
              <a:rPr lang="en-US" dirty="0" smtClean="0"/>
              <a:t>&gt;&gt;&gt;</a:t>
            </a:r>
            <a:r>
              <a:rPr lang="en-US" dirty="0" err="1" smtClean="0"/>
              <a:t>math.pow</a:t>
            </a:r>
            <a:r>
              <a:rPr lang="en-US" dirty="0" smtClean="0"/>
              <a:t>(2,4)</a:t>
            </a:r>
            <a:br>
              <a:rPr lang="en-US" dirty="0" smtClean="0"/>
            </a:br>
            <a:r>
              <a:rPr lang="en-US" dirty="0" smtClean="0"/>
              <a:t>16.0</a:t>
            </a:r>
            <a:br>
              <a:rPr lang="en-US" dirty="0" smtClean="0"/>
            </a:br>
            <a:r>
              <a:rPr lang="en-US" dirty="0" smtClean="0"/>
              <a:t>&gt;&gt;&gt;2**4</a:t>
            </a:r>
            <a:br>
              <a:rPr lang="en-US" dirty="0" smtClean="0"/>
            </a:br>
            <a:r>
              <a:rPr lang="en-US" dirty="0" smtClean="0"/>
              <a:t>16</a:t>
            </a:r>
          </a:p>
          <a:p>
            <a:pPr marL="0" indent="0">
              <a:spcBef>
                <a:spcPts val="0"/>
              </a:spcBef>
              <a:buNone/>
            </a:pPr>
            <a:r>
              <a:rPr lang="en-US" dirty="0" smtClean="0"/>
              <a:t>&gt;&gt;&gt;</a:t>
            </a:r>
            <a:r>
              <a:rPr lang="en-US" dirty="0" err="1" smtClean="0"/>
              <a:t>math.sqrt</a:t>
            </a:r>
            <a:r>
              <a:rPr lang="en-US" dirty="0" smtClean="0"/>
              <a:t>(4)</a:t>
            </a:r>
            <a:br>
              <a:rPr lang="en-US" dirty="0" smtClean="0"/>
            </a:br>
            <a:r>
              <a:rPr lang="en-US" dirty="0" smtClean="0"/>
              <a:t>2</a:t>
            </a:r>
          </a:p>
        </p:txBody>
      </p:sp>
    </p:spTree>
    <p:extLst>
      <p:ext uri="{BB962C8B-B14F-4D97-AF65-F5344CB8AC3E}">
        <p14:creationId xmlns:p14="http://schemas.microsoft.com/office/powerpoint/2010/main" val="11565184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465138" y="155575"/>
            <a:ext cx="7886700" cy="831850"/>
          </a:xfrm>
        </p:spPr>
        <p:txBody>
          <a:bodyPr/>
          <a:lstStyle/>
          <a:p>
            <a:pPr marL="342900" indent="-342900"/>
            <a:r>
              <a:rPr lang="en-US" sz="2800" b="1" dirty="0" smtClean="0">
                <a:solidFill>
                  <a:srgbClr val="FF0000"/>
                </a:solidFill>
              </a:rPr>
              <a:t>Variable Assignment and Keyboard Input</a:t>
            </a:r>
            <a:endParaRPr lang="en-US" sz="2800" dirty="0" smtClean="0">
              <a:solidFill>
                <a:srgbClr val="FF0000"/>
              </a:solidFill>
            </a:endParaRPr>
          </a:p>
        </p:txBody>
      </p:sp>
      <p:sp>
        <p:nvSpPr>
          <p:cNvPr id="3" name="Content Placeholder 2"/>
          <p:cNvSpPr>
            <a:spLocks noGrp="1"/>
          </p:cNvSpPr>
          <p:nvPr>
            <p:ph idx="1"/>
          </p:nvPr>
        </p:nvSpPr>
        <p:spPr>
          <a:xfrm>
            <a:off x="465138" y="1114425"/>
            <a:ext cx="8108950" cy="4229100"/>
          </a:xfrm>
        </p:spPr>
        <p:txBody>
          <a:bodyPr>
            <a:normAutofit/>
          </a:bodyPr>
          <a:lstStyle/>
          <a:p>
            <a:pPr algn="just">
              <a:defRPr/>
            </a:pPr>
            <a:r>
              <a:rPr lang="en-US" sz="2000" dirty="0">
                <a:solidFill>
                  <a:srgbClr val="FF0000"/>
                </a:solidFill>
              </a:rPr>
              <a:t>&gt;&gt;&gt;name = input(‘What is your name</a:t>
            </a:r>
            <a:r>
              <a:rPr lang="en-US" sz="2000" dirty="0" smtClean="0">
                <a:solidFill>
                  <a:srgbClr val="FF0000"/>
                </a:solidFill>
              </a:rPr>
              <a:t>?’)</a:t>
            </a:r>
          </a:p>
          <a:p>
            <a:pPr marL="0" indent="0" algn="just">
              <a:buFont typeface="Arial" panose="020B0604020202020204" pitchFamily="34" charset="0"/>
              <a:buNone/>
              <a:defRPr/>
            </a:pPr>
            <a:r>
              <a:rPr lang="en-US" sz="2000" dirty="0" smtClean="0">
                <a:solidFill>
                  <a:srgbClr val="FF0000"/>
                </a:solidFill>
              </a:rPr>
              <a:t>         print(“Entered name </a:t>
            </a:r>
            <a:r>
              <a:rPr lang="en-US" sz="2000" dirty="0" err="1" smtClean="0">
                <a:solidFill>
                  <a:srgbClr val="FF0000"/>
                </a:solidFill>
              </a:rPr>
              <a:t>is”,name</a:t>
            </a:r>
            <a:r>
              <a:rPr lang="en-US" sz="2000" dirty="0" smtClean="0">
                <a:solidFill>
                  <a:srgbClr val="FF0000"/>
                </a:solidFill>
              </a:rPr>
              <a:t>)</a:t>
            </a:r>
            <a:endParaRPr lang="en-US" sz="2000" dirty="0">
              <a:solidFill>
                <a:srgbClr val="FF0000"/>
              </a:solidFill>
            </a:endParaRPr>
          </a:p>
          <a:p>
            <a:pPr algn="just">
              <a:defRPr/>
            </a:pPr>
            <a:r>
              <a:rPr lang="en-US" sz="2000" dirty="0"/>
              <a:t> What is your name? </a:t>
            </a:r>
            <a:r>
              <a:rPr lang="en-US" sz="2000" dirty="0" smtClean="0"/>
              <a:t>‘</a:t>
            </a:r>
            <a:r>
              <a:rPr lang="en-US" sz="2000" dirty="0" smtClean="0">
                <a:solidFill>
                  <a:srgbClr val="FF0000"/>
                </a:solidFill>
              </a:rPr>
              <a:t>Jennifer’</a:t>
            </a:r>
          </a:p>
          <a:p>
            <a:pPr algn="just">
              <a:defRPr/>
            </a:pPr>
            <a:r>
              <a:rPr lang="en-US" sz="2000" dirty="0"/>
              <a:t>The string Jennifer is assigned to </a:t>
            </a:r>
            <a:r>
              <a:rPr lang="en-US" sz="2000" dirty="0" smtClean="0"/>
              <a:t>name</a:t>
            </a:r>
          </a:p>
          <a:p>
            <a:pPr algn="just">
              <a:defRPr/>
            </a:pPr>
            <a:r>
              <a:rPr lang="en-US" sz="2000" dirty="0"/>
              <a:t>The input function returns all </a:t>
            </a:r>
            <a:r>
              <a:rPr lang="en-US" sz="2000" dirty="0" smtClean="0"/>
              <a:t>inputs </a:t>
            </a:r>
            <a:r>
              <a:rPr lang="en-US" sz="2000" dirty="0"/>
              <a:t>as strings</a:t>
            </a:r>
            <a:r>
              <a:rPr lang="en-US" sz="2000" dirty="0" smtClean="0"/>
              <a:t>.</a:t>
            </a:r>
          </a:p>
          <a:p>
            <a:pPr algn="just">
              <a:defRPr/>
            </a:pPr>
            <a:r>
              <a:rPr lang="en-US" sz="2000" dirty="0" smtClean="0"/>
              <a:t> For numeric inputs, </a:t>
            </a:r>
            <a:r>
              <a:rPr lang="en-US" sz="2000" dirty="0"/>
              <a:t>the response of the input() must be converted to appropriate type. </a:t>
            </a:r>
            <a:endParaRPr lang="en-US" sz="2000" dirty="0" smtClean="0"/>
          </a:p>
          <a:p>
            <a:pPr algn="just">
              <a:defRPr/>
            </a:pPr>
            <a:r>
              <a:rPr lang="en-US" sz="2000" dirty="0">
                <a:solidFill>
                  <a:srgbClr val="FF0000"/>
                </a:solidFill>
              </a:rPr>
              <a:t>age = </a:t>
            </a:r>
            <a:r>
              <a:rPr lang="en-US" sz="2000" dirty="0" err="1" smtClean="0">
                <a:solidFill>
                  <a:srgbClr val="FF0000"/>
                </a:solidFill>
              </a:rPr>
              <a:t>int</a:t>
            </a:r>
            <a:r>
              <a:rPr lang="en-US" sz="2000" dirty="0" smtClean="0">
                <a:solidFill>
                  <a:srgbClr val="FF0000"/>
                </a:solidFill>
              </a:rPr>
              <a:t>(input</a:t>
            </a:r>
            <a:r>
              <a:rPr lang="en-US" sz="2000" dirty="0">
                <a:solidFill>
                  <a:srgbClr val="FF0000"/>
                </a:solidFill>
              </a:rPr>
              <a:t>(‘What is your age?’))</a:t>
            </a:r>
          </a:p>
          <a:p>
            <a:pPr marL="0" indent="0" algn="just">
              <a:buFont typeface="Arial" panose="020B0604020202020204" pitchFamily="34" charset="0"/>
              <a:buNone/>
              <a:defRPr/>
            </a:pPr>
            <a:r>
              <a:rPr lang="en-US" sz="2000" dirty="0">
                <a:solidFill>
                  <a:srgbClr val="FF0000"/>
                </a:solidFill>
              </a:rPr>
              <a:t> </a:t>
            </a:r>
            <a:r>
              <a:rPr lang="en-US" sz="2000" dirty="0" smtClean="0">
                <a:solidFill>
                  <a:srgbClr val="FF0000"/>
                </a:solidFill>
              </a:rPr>
              <a:t>   </a:t>
            </a:r>
            <a:r>
              <a:rPr lang="en-US" sz="2000" dirty="0" err="1">
                <a:solidFill>
                  <a:srgbClr val="FF0000"/>
                </a:solidFill>
              </a:rPr>
              <a:t>gpa</a:t>
            </a:r>
            <a:r>
              <a:rPr lang="en-US" sz="2000" dirty="0">
                <a:solidFill>
                  <a:srgbClr val="FF0000"/>
                </a:solidFill>
              </a:rPr>
              <a:t> = float(input(‘What is your </a:t>
            </a:r>
            <a:r>
              <a:rPr lang="en-US" sz="2000" dirty="0" err="1">
                <a:solidFill>
                  <a:srgbClr val="FF0000"/>
                </a:solidFill>
              </a:rPr>
              <a:t>gpa</a:t>
            </a:r>
            <a:r>
              <a:rPr lang="en-US" sz="2000" dirty="0">
                <a:solidFill>
                  <a:srgbClr val="FF0000"/>
                </a:solidFill>
              </a:rPr>
              <a:t>?’))</a:t>
            </a:r>
          </a:p>
          <a:p>
            <a:pPr algn="just">
              <a:defRPr/>
            </a:pPr>
            <a:endParaRPr lang="en-US" sz="2000" dirty="0">
              <a:solidFill>
                <a:srgbClr val="FF0000"/>
              </a:solidFill>
            </a:endParaRPr>
          </a:p>
        </p:txBody>
      </p:sp>
      <p:sp>
        <p:nvSpPr>
          <p:cNvPr id="5" name="Date Placeholder 4"/>
          <p:cNvSpPr>
            <a:spLocks noGrp="1"/>
          </p:cNvSpPr>
          <p:nvPr>
            <p:ph type="dt" sz="quarter" idx="10"/>
          </p:nvPr>
        </p:nvSpPr>
        <p:spPr/>
        <p:txBody>
          <a:bodyPr/>
          <a:lstStyle/>
          <a:p>
            <a:pPr>
              <a:defRPr/>
            </a:pPr>
            <a:fld id="{90191BAD-BD1B-4432-A17E-40F6BD93E91A}" type="datetime1">
              <a:rPr lang="en-US" smtClean="0"/>
              <a:pPr>
                <a:defRPr/>
              </a:pPr>
              <a:t>9/21/2021</a:t>
            </a:fld>
            <a:endParaRPr lang="en-US"/>
          </a:p>
        </p:txBody>
      </p:sp>
      <p:sp>
        <p:nvSpPr>
          <p:cNvPr id="3789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3017CD64-5F9A-42D4-A320-5CFE3B69B0E5}" type="slidenum">
              <a:rPr lang="en-US" sz="1400" smtClean="0">
                <a:solidFill>
                  <a:schemeClr val="bg1"/>
                </a:solidFill>
                <a:latin typeface="Calibri" panose="020F0502020204030204" pitchFamily="34" charset="0"/>
                <a:cs typeface="Arial" panose="020B0604020202020204" pitchFamily="34" charset="0"/>
              </a:rPr>
              <a:pPr>
                <a:lnSpc>
                  <a:spcPct val="100000"/>
                </a:lnSpc>
                <a:spcBef>
                  <a:spcPct val="0"/>
                </a:spcBef>
                <a:buFontTx/>
                <a:buNone/>
              </a:pPr>
              <a:t>26</a:t>
            </a:fld>
            <a:endParaRPr lang="en-US" sz="1400" smtClean="0">
              <a:solidFill>
                <a:schemeClr val="bg1"/>
              </a:solidFill>
              <a:latin typeface="Calibri" panose="020F050202020403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0" y="138113"/>
            <a:ext cx="8585200" cy="546100"/>
          </a:xfrm>
        </p:spPr>
        <p:txBody>
          <a:bodyPr/>
          <a:lstStyle/>
          <a:p>
            <a:r>
              <a:rPr lang="en-US" sz="2800" b="1" dirty="0" smtClean="0">
                <a:solidFill>
                  <a:srgbClr val="FF0000"/>
                </a:solidFill>
              </a:rPr>
              <a:t>Variable Assignment and Keyboard Input</a:t>
            </a:r>
            <a:endParaRPr lang="en-US" sz="2800" dirty="0" smtClean="0"/>
          </a:p>
        </p:txBody>
      </p:sp>
      <p:sp>
        <p:nvSpPr>
          <p:cNvPr id="3" name="Content Placeholder 2"/>
          <p:cNvSpPr>
            <a:spLocks noGrp="1"/>
          </p:cNvSpPr>
          <p:nvPr>
            <p:ph idx="1"/>
          </p:nvPr>
        </p:nvSpPr>
        <p:spPr>
          <a:xfrm>
            <a:off x="533400" y="1016000"/>
            <a:ext cx="7886700" cy="4162425"/>
          </a:xfrm>
        </p:spPr>
        <p:txBody>
          <a:bodyPr/>
          <a:lstStyle/>
          <a:p>
            <a:pPr algn="just">
              <a:defRPr/>
            </a:pPr>
            <a:r>
              <a:rPr lang="en-US" sz="2400" dirty="0" smtClean="0"/>
              <a:t>Try the following</a:t>
            </a:r>
          </a:p>
          <a:p>
            <a:pPr algn="just">
              <a:defRPr/>
            </a:pPr>
            <a:r>
              <a:rPr lang="en-US" sz="2400" dirty="0" smtClean="0"/>
              <a:t>&gt;&gt;&gt;name=input(‘What is your name’)</a:t>
            </a:r>
          </a:p>
          <a:p>
            <a:pPr algn="just">
              <a:defRPr/>
            </a:pPr>
            <a:r>
              <a:rPr lang="en-US" sz="2400" dirty="0" smtClean="0"/>
              <a:t>&gt;&gt;&gt;name</a:t>
            </a:r>
          </a:p>
          <a:p>
            <a:pPr algn="just">
              <a:defRPr/>
            </a:pPr>
            <a:r>
              <a:rPr lang="en-US" sz="2400" dirty="0" smtClean="0">
                <a:solidFill>
                  <a:srgbClr val="FF0000"/>
                </a:solidFill>
              </a:rPr>
              <a:t>????</a:t>
            </a:r>
          </a:p>
          <a:p>
            <a:pPr marL="0" indent="0" algn="just">
              <a:buFont typeface="Arial" panose="020B0604020202020204" pitchFamily="34" charset="0"/>
              <a:buNone/>
              <a:defRPr/>
            </a:pPr>
            <a:endParaRPr lang="en-US" sz="2400" dirty="0" smtClean="0">
              <a:solidFill>
                <a:srgbClr val="FF0000"/>
              </a:solidFill>
            </a:endParaRPr>
          </a:p>
          <a:p>
            <a:pPr algn="just">
              <a:defRPr/>
            </a:pPr>
            <a:r>
              <a:rPr lang="en-US" sz="2400" dirty="0" smtClean="0"/>
              <a:t>&gt;&gt;&gt;age = </a:t>
            </a:r>
            <a:r>
              <a:rPr lang="en-US" sz="2400" dirty="0" err="1" smtClean="0"/>
              <a:t>int</a:t>
            </a:r>
            <a:r>
              <a:rPr lang="en-US" sz="2400" dirty="0" smtClean="0"/>
              <a:t>(input(‘What is your age’))</a:t>
            </a:r>
          </a:p>
          <a:p>
            <a:pPr algn="just">
              <a:defRPr/>
            </a:pPr>
            <a:r>
              <a:rPr lang="en-US" sz="2400" dirty="0" smtClean="0"/>
              <a:t>&gt;&gt;&gt;age</a:t>
            </a:r>
          </a:p>
          <a:p>
            <a:pPr algn="just">
              <a:defRPr/>
            </a:pPr>
            <a:r>
              <a:rPr lang="en-US" sz="2400" dirty="0" smtClean="0">
                <a:solidFill>
                  <a:srgbClr val="FF0000"/>
                </a:solidFill>
              </a:rPr>
              <a:t>???</a:t>
            </a:r>
          </a:p>
        </p:txBody>
      </p:sp>
      <p:sp>
        <p:nvSpPr>
          <p:cNvPr id="5" name="Date Placeholder 4"/>
          <p:cNvSpPr>
            <a:spLocks noGrp="1"/>
          </p:cNvSpPr>
          <p:nvPr>
            <p:ph type="dt" sz="quarter" idx="10"/>
          </p:nvPr>
        </p:nvSpPr>
        <p:spPr/>
        <p:txBody>
          <a:bodyPr/>
          <a:lstStyle/>
          <a:p>
            <a:pPr>
              <a:defRPr/>
            </a:pPr>
            <a:fld id="{28907751-FACE-409D-A4DE-F10701CE2443}" type="datetime1">
              <a:rPr lang="en-US" smtClean="0"/>
              <a:pPr>
                <a:defRPr/>
              </a:pPr>
              <a:t>9/21/2021</a:t>
            </a:fld>
            <a:endParaRPr lang="en-US"/>
          </a:p>
        </p:txBody>
      </p:sp>
      <p:sp>
        <p:nvSpPr>
          <p:cNvPr id="3891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18A751E8-13B1-4DC1-8AB0-B9DCB7A938A7}" type="slidenum">
              <a:rPr lang="en-US" sz="1400" smtClean="0">
                <a:solidFill>
                  <a:schemeClr val="bg1"/>
                </a:solidFill>
                <a:latin typeface="Calibri" panose="020F0502020204030204" pitchFamily="34" charset="0"/>
                <a:cs typeface="Arial" panose="020B0604020202020204" pitchFamily="34" charset="0"/>
              </a:rPr>
              <a:pPr>
                <a:lnSpc>
                  <a:spcPct val="100000"/>
                </a:lnSpc>
                <a:spcBef>
                  <a:spcPct val="0"/>
                </a:spcBef>
                <a:buFontTx/>
                <a:buNone/>
              </a:pPr>
              <a:t>27</a:t>
            </a:fld>
            <a:endParaRPr lang="en-US" sz="1400" smtClean="0">
              <a:solidFill>
                <a:schemeClr val="bg1"/>
              </a:solidFill>
              <a:latin typeface="Calibri" panose="020F050202020403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9213" y="142875"/>
            <a:ext cx="6172200" cy="593725"/>
          </a:xfrm>
        </p:spPr>
        <p:txBody>
          <a:bodyPr/>
          <a:lstStyle/>
          <a:p>
            <a:pPr marL="342900" indent="-342900"/>
            <a:r>
              <a:rPr lang="en-US" sz="3200" b="1" dirty="0" smtClean="0">
                <a:solidFill>
                  <a:srgbClr val="FF0000"/>
                </a:solidFill>
              </a:rPr>
              <a:t>Keywords in Python</a:t>
            </a:r>
            <a:endParaRPr lang="en-US" sz="3200" dirty="0" smtClean="0">
              <a:solidFill>
                <a:srgbClr val="FF0000"/>
              </a:solidFill>
            </a:endParaRPr>
          </a:p>
        </p:txBody>
      </p:sp>
      <p:sp>
        <p:nvSpPr>
          <p:cNvPr id="3" name="Content Placeholder 2"/>
          <p:cNvSpPr>
            <a:spLocks noGrp="1"/>
          </p:cNvSpPr>
          <p:nvPr>
            <p:ph idx="1"/>
          </p:nvPr>
        </p:nvSpPr>
        <p:spPr>
          <a:xfrm>
            <a:off x="393700" y="919163"/>
            <a:ext cx="8143875" cy="4733925"/>
          </a:xfrm>
        </p:spPr>
        <p:txBody>
          <a:bodyPr>
            <a:normAutofit/>
          </a:bodyPr>
          <a:lstStyle/>
          <a:p>
            <a:pPr algn="just">
              <a:defRPr/>
            </a:pPr>
            <a:r>
              <a:rPr lang="en-IN" sz="2000" dirty="0"/>
              <a:t>A keyword is an identifier that has a </a:t>
            </a:r>
            <a:r>
              <a:rPr lang="en-IN" sz="2000" dirty="0">
                <a:solidFill>
                  <a:srgbClr val="FF0000"/>
                </a:solidFill>
              </a:rPr>
              <a:t>predefined meaning</a:t>
            </a:r>
            <a:r>
              <a:rPr lang="en-IN" sz="2000" dirty="0"/>
              <a:t> in a programming language </a:t>
            </a:r>
            <a:endParaRPr lang="en-IN" sz="2000" dirty="0" smtClean="0"/>
          </a:p>
          <a:p>
            <a:pPr algn="just">
              <a:defRPr/>
            </a:pPr>
            <a:r>
              <a:rPr lang="en-IN" sz="2000" dirty="0" smtClean="0"/>
              <a:t>cannot </a:t>
            </a:r>
            <a:r>
              <a:rPr lang="en-IN" sz="2000" dirty="0"/>
              <a:t>be used as a regular identifier</a:t>
            </a:r>
            <a:r>
              <a:rPr lang="en-IN" sz="2000" dirty="0" smtClean="0"/>
              <a:t>.</a:t>
            </a:r>
          </a:p>
          <a:p>
            <a:pPr>
              <a:defRPr/>
            </a:pPr>
            <a:r>
              <a:rPr lang="en-IN" sz="2000" dirty="0"/>
              <a:t>Table 2.2 </a:t>
            </a:r>
            <a:r>
              <a:rPr lang="en-IN" sz="2000" dirty="0" smtClean="0"/>
              <a:t>shows list of Keywords available </a:t>
            </a:r>
            <a:r>
              <a:rPr lang="en-IN" sz="2000" dirty="0"/>
              <a:t>in Python</a:t>
            </a:r>
            <a:endParaRPr lang="en-US" sz="2000" dirty="0"/>
          </a:p>
          <a:p>
            <a:pPr algn="just">
              <a:defRPr/>
            </a:pPr>
            <a:r>
              <a:rPr lang="en-IN" sz="2000" dirty="0" smtClean="0"/>
              <a:t>To </a:t>
            </a:r>
            <a:r>
              <a:rPr lang="en-IN" sz="2000" dirty="0"/>
              <a:t>check whether a given identifier is a keyword or not </a:t>
            </a:r>
          </a:p>
          <a:p>
            <a:pPr>
              <a:defRPr/>
            </a:pPr>
            <a:r>
              <a:rPr lang="en-IN" sz="2000" dirty="0" smtClean="0">
                <a:solidFill>
                  <a:srgbClr val="FF0000"/>
                </a:solidFill>
              </a:rPr>
              <a:t>&gt;&gt;&gt;’</a:t>
            </a:r>
            <a:r>
              <a:rPr lang="en-IN" sz="2000" dirty="0" err="1" smtClean="0">
                <a:solidFill>
                  <a:srgbClr val="FF0000"/>
                </a:solidFill>
              </a:rPr>
              <a:t>int</a:t>
            </a:r>
            <a:r>
              <a:rPr lang="en-IN" sz="2000" dirty="0" smtClean="0">
                <a:solidFill>
                  <a:srgbClr val="FF0000"/>
                </a:solidFill>
              </a:rPr>
              <a:t>’ </a:t>
            </a:r>
            <a:r>
              <a:rPr lang="en-IN" sz="2000" dirty="0">
                <a:solidFill>
                  <a:srgbClr val="FF0000"/>
                </a:solidFill>
              </a:rPr>
              <a:t>in </a:t>
            </a:r>
            <a:r>
              <a:rPr lang="en-IN" sz="2000" dirty="0" err="1">
                <a:solidFill>
                  <a:srgbClr val="FF0000"/>
                </a:solidFill>
              </a:rPr>
              <a:t>dir</a:t>
            </a:r>
            <a:r>
              <a:rPr lang="en-IN" sz="2000" dirty="0" smtClean="0">
                <a:solidFill>
                  <a:srgbClr val="FF0000"/>
                </a:solidFill>
              </a:rPr>
              <a:t>(__</a:t>
            </a:r>
            <a:r>
              <a:rPr lang="en-IN" sz="2000" dirty="0" err="1" smtClean="0">
                <a:solidFill>
                  <a:srgbClr val="FF0000"/>
                </a:solidFill>
              </a:rPr>
              <a:t>builtins</a:t>
            </a:r>
            <a:r>
              <a:rPr lang="en-IN" sz="2000" dirty="0" smtClean="0">
                <a:solidFill>
                  <a:srgbClr val="FF0000"/>
                </a:solidFill>
              </a:rPr>
              <a:t>__)  </a:t>
            </a:r>
          </a:p>
          <a:p>
            <a:pPr>
              <a:defRPr/>
            </a:pPr>
            <a:r>
              <a:rPr lang="en-IN" sz="2000" dirty="0" smtClean="0"/>
              <a:t>Output : True</a:t>
            </a:r>
          </a:p>
          <a:p>
            <a:pPr>
              <a:defRPr/>
            </a:pPr>
            <a:r>
              <a:rPr lang="en-IN" sz="2000" dirty="0">
                <a:solidFill>
                  <a:srgbClr val="FF0000"/>
                </a:solidFill>
              </a:rPr>
              <a:t>&gt;&gt;&gt;’</a:t>
            </a:r>
            <a:r>
              <a:rPr lang="en-IN" sz="2000" dirty="0" err="1">
                <a:solidFill>
                  <a:srgbClr val="FF0000"/>
                </a:solidFill>
              </a:rPr>
              <a:t>exit_program</a:t>
            </a:r>
            <a:r>
              <a:rPr lang="en-IN" sz="2000" dirty="0">
                <a:solidFill>
                  <a:srgbClr val="FF0000"/>
                </a:solidFill>
              </a:rPr>
              <a:t>’ in </a:t>
            </a:r>
            <a:r>
              <a:rPr lang="en-IN" sz="2000" dirty="0" err="1">
                <a:solidFill>
                  <a:srgbClr val="FF0000"/>
                </a:solidFill>
              </a:rPr>
              <a:t>dir</a:t>
            </a:r>
            <a:r>
              <a:rPr lang="en-IN" sz="2000" dirty="0" smtClean="0">
                <a:solidFill>
                  <a:srgbClr val="FF0000"/>
                </a:solidFill>
              </a:rPr>
              <a:t>(__</a:t>
            </a:r>
            <a:r>
              <a:rPr lang="en-IN" sz="2000" dirty="0" err="1">
                <a:solidFill>
                  <a:srgbClr val="FF0000"/>
                </a:solidFill>
              </a:rPr>
              <a:t>builtins</a:t>
            </a:r>
            <a:r>
              <a:rPr lang="en-IN" sz="2000" dirty="0" smtClean="0">
                <a:solidFill>
                  <a:srgbClr val="FF0000"/>
                </a:solidFill>
              </a:rPr>
              <a:t>__)</a:t>
            </a:r>
          </a:p>
          <a:p>
            <a:pPr>
              <a:defRPr/>
            </a:pPr>
            <a:r>
              <a:rPr lang="en-IN" sz="2000" dirty="0"/>
              <a:t>Output : </a:t>
            </a:r>
            <a:r>
              <a:rPr lang="en-IN" sz="2000" dirty="0" smtClean="0"/>
              <a:t>False</a:t>
            </a:r>
            <a:endParaRPr lang="en-IN" sz="2000" dirty="0"/>
          </a:p>
          <a:p>
            <a:pPr>
              <a:defRPr/>
            </a:pPr>
            <a:endParaRPr lang="en-US" sz="2000" dirty="0"/>
          </a:p>
          <a:p>
            <a:pPr>
              <a:defRPr/>
            </a:pPr>
            <a:endParaRPr lang="en-US" sz="2000" dirty="0"/>
          </a:p>
        </p:txBody>
      </p:sp>
      <p:sp>
        <p:nvSpPr>
          <p:cNvPr id="5" name="Date Placeholder 4"/>
          <p:cNvSpPr>
            <a:spLocks noGrp="1"/>
          </p:cNvSpPr>
          <p:nvPr>
            <p:ph type="dt" sz="quarter" idx="10"/>
          </p:nvPr>
        </p:nvSpPr>
        <p:spPr/>
        <p:txBody>
          <a:bodyPr/>
          <a:lstStyle/>
          <a:p>
            <a:pPr>
              <a:defRPr/>
            </a:pPr>
            <a:fld id="{06BC35CD-AB04-4EE7-BD45-76316C0D4EA7}" type="datetime1">
              <a:rPr lang="en-US" smtClean="0"/>
              <a:pPr>
                <a:defRPr/>
              </a:pPr>
              <a:t>9/21/2021</a:t>
            </a:fld>
            <a:endParaRPr lang="en-US"/>
          </a:p>
        </p:txBody>
      </p:sp>
      <p:sp>
        <p:nvSpPr>
          <p:cNvPr id="4096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DCF51808-A630-4C96-97D3-DF1B7D71F76B}" type="slidenum">
              <a:rPr lang="en-US" sz="1400" smtClean="0">
                <a:solidFill>
                  <a:schemeClr val="bg1"/>
                </a:solidFill>
                <a:latin typeface="Calibri" panose="020F0502020204030204" pitchFamily="34" charset="0"/>
                <a:cs typeface="Arial" panose="020B0604020202020204" pitchFamily="34" charset="0"/>
              </a:rPr>
              <a:pPr>
                <a:lnSpc>
                  <a:spcPct val="100000"/>
                </a:lnSpc>
                <a:spcBef>
                  <a:spcPct val="0"/>
                </a:spcBef>
                <a:buFontTx/>
                <a:buNone/>
              </a:pPr>
              <a:t>28</a:t>
            </a:fld>
            <a:endParaRPr lang="en-US" sz="1400" smtClean="0">
              <a:solidFill>
                <a:schemeClr val="bg1"/>
              </a:solidFill>
              <a:latin typeface="Calibri" panose="020F050202020403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177800" y="63500"/>
            <a:ext cx="8183563" cy="636588"/>
          </a:xfrm>
        </p:spPr>
        <p:txBody>
          <a:bodyPr/>
          <a:lstStyle/>
          <a:p>
            <a:r>
              <a:rPr lang="en-US" sz="2800" b="1" dirty="0" smtClean="0">
                <a:solidFill>
                  <a:srgbClr val="FF0000"/>
                </a:solidFill>
              </a:rPr>
              <a:t>Another way of checking for keywords is  </a:t>
            </a:r>
          </a:p>
        </p:txBody>
      </p:sp>
      <p:sp>
        <p:nvSpPr>
          <p:cNvPr id="3" name="Content Placeholder 2"/>
          <p:cNvSpPr>
            <a:spLocks noGrp="1"/>
          </p:cNvSpPr>
          <p:nvPr>
            <p:ph idx="1"/>
          </p:nvPr>
        </p:nvSpPr>
        <p:spPr>
          <a:xfrm>
            <a:off x="474663" y="700088"/>
            <a:ext cx="7886700" cy="3879850"/>
          </a:xfrm>
        </p:spPr>
        <p:txBody>
          <a:bodyPr>
            <a:noAutofit/>
          </a:bodyPr>
          <a:lstStyle/>
          <a:p>
            <a:pPr>
              <a:defRPr/>
            </a:pPr>
            <a:r>
              <a:rPr lang="en-US" sz="2000" dirty="0"/>
              <a:t>     </a:t>
            </a:r>
            <a:r>
              <a:rPr lang="en-US" sz="2000" dirty="0" smtClean="0"/>
              <a:t>import </a:t>
            </a:r>
            <a:r>
              <a:rPr lang="en-US" sz="2000" dirty="0"/>
              <a:t>keyword</a:t>
            </a:r>
          </a:p>
          <a:p>
            <a:pPr marL="0" indent="0">
              <a:buFont typeface="Arial" panose="020B0604020202020204" pitchFamily="34" charset="0"/>
              <a:buNone/>
              <a:defRPr/>
            </a:pPr>
            <a:r>
              <a:rPr lang="en-US" sz="2000" dirty="0" smtClean="0"/>
              <a:t>        </a:t>
            </a:r>
            <a:r>
              <a:rPr lang="en-US" sz="2000" dirty="0" err="1" smtClean="0"/>
              <a:t>keyword.iskeyword</a:t>
            </a:r>
            <a:r>
              <a:rPr lang="en-US" sz="2000" dirty="0"/>
              <a:t>('</a:t>
            </a:r>
            <a:r>
              <a:rPr lang="en-US" sz="2000" dirty="0" err="1"/>
              <a:t>int</a:t>
            </a:r>
            <a:r>
              <a:rPr lang="en-US" sz="2000" dirty="0" smtClean="0"/>
              <a:t>')</a:t>
            </a:r>
            <a:r>
              <a:rPr lang="en-US" sz="2000" dirty="0"/>
              <a:t/>
            </a:r>
            <a:br>
              <a:rPr lang="en-US" sz="2000" dirty="0"/>
            </a:br>
            <a:endParaRPr lang="en-US" sz="2000" dirty="0"/>
          </a:p>
          <a:p>
            <a:pPr>
              <a:defRPr/>
            </a:pPr>
            <a:r>
              <a:rPr lang="en-US" sz="2000" dirty="0"/>
              <a:t>ex: </a:t>
            </a:r>
            <a:br>
              <a:rPr lang="en-US" sz="2000" dirty="0"/>
            </a:br>
            <a:endParaRPr lang="en-US" sz="2000" dirty="0"/>
          </a:p>
          <a:p>
            <a:pPr>
              <a:defRPr/>
            </a:pPr>
            <a:r>
              <a:rPr lang="en-US" sz="2000" dirty="0" err="1"/>
              <a:t>keyword.iskeyword</a:t>
            </a:r>
            <a:r>
              <a:rPr lang="en-US" sz="2000" dirty="0"/>
              <a:t>('if')</a:t>
            </a:r>
            <a:br>
              <a:rPr lang="en-US" sz="2000" dirty="0"/>
            </a:br>
            <a:r>
              <a:rPr lang="en-US" sz="2000" dirty="0"/>
              <a:t>Out[11]: True</a:t>
            </a:r>
            <a:br>
              <a:rPr lang="en-US" sz="2000" dirty="0"/>
            </a:br>
            <a:r>
              <a:rPr lang="en-US" sz="2000" dirty="0" err="1"/>
              <a:t>keyword.iskeyword</a:t>
            </a:r>
            <a:r>
              <a:rPr lang="en-US" sz="2000" dirty="0"/>
              <a:t>('yield')</a:t>
            </a:r>
            <a:br>
              <a:rPr lang="en-US" sz="2000" dirty="0"/>
            </a:br>
            <a:r>
              <a:rPr lang="en-US" sz="2000" dirty="0"/>
              <a:t>Out[12]: True</a:t>
            </a:r>
            <a:br>
              <a:rPr lang="en-US" sz="2000" dirty="0"/>
            </a:br>
            <a:r>
              <a:rPr lang="en-US" sz="2000" dirty="0" err="1"/>
              <a:t>keyword.iskeyword</a:t>
            </a:r>
            <a:r>
              <a:rPr lang="en-US" sz="2000" dirty="0"/>
              <a:t>('exit')</a:t>
            </a:r>
            <a:br>
              <a:rPr lang="en-US" sz="2000" dirty="0"/>
            </a:br>
            <a:r>
              <a:rPr lang="en-US" sz="2000" dirty="0"/>
              <a:t>Out[13]: False           //exit is not a keyword</a:t>
            </a:r>
          </a:p>
          <a:p>
            <a:pPr>
              <a:defRPr/>
            </a:pPr>
            <a:endParaRPr lang="en-US" sz="2000" dirty="0"/>
          </a:p>
        </p:txBody>
      </p:sp>
      <p:sp>
        <p:nvSpPr>
          <p:cNvPr id="4" name="Date Placeholder 3"/>
          <p:cNvSpPr>
            <a:spLocks noGrp="1"/>
          </p:cNvSpPr>
          <p:nvPr>
            <p:ph type="dt" sz="quarter" idx="10"/>
          </p:nvPr>
        </p:nvSpPr>
        <p:spPr/>
        <p:txBody>
          <a:bodyPr/>
          <a:lstStyle/>
          <a:p>
            <a:pPr>
              <a:defRPr/>
            </a:pPr>
            <a:fld id="{387DF8DE-9212-49B6-8837-FAA63FF628AB}" type="datetime1">
              <a:rPr lang="en-US" smtClean="0"/>
              <a:pPr>
                <a:defRPr/>
              </a:pPr>
              <a:t>9/21/2021</a:t>
            </a:fld>
            <a:endParaRPr lang="en-US"/>
          </a:p>
        </p:txBody>
      </p:sp>
      <p:sp>
        <p:nvSpPr>
          <p:cNvPr id="4198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6CB79227-81E3-413B-A3FC-4B2EAE4C33DF}" type="slidenum">
              <a:rPr lang="en-US" sz="1400" smtClean="0">
                <a:solidFill>
                  <a:schemeClr val="bg1"/>
                </a:solidFill>
                <a:latin typeface="Calibri" panose="020F0502020204030204" pitchFamily="34" charset="0"/>
                <a:cs typeface="Arial" panose="020B0604020202020204" pitchFamily="34" charset="0"/>
              </a:rPr>
              <a:pPr>
                <a:lnSpc>
                  <a:spcPct val="100000"/>
                </a:lnSpc>
                <a:spcBef>
                  <a:spcPct val="0"/>
                </a:spcBef>
                <a:buFontTx/>
                <a:buNone/>
              </a:pPr>
              <a:t>29</a:t>
            </a:fld>
            <a:endParaRPr lang="en-US" sz="1400" smtClean="0">
              <a:solidFill>
                <a:schemeClr val="bg1"/>
              </a:solidFill>
              <a:latin typeface="Calibri" panose="020F050202020403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863" y="465932"/>
            <a:ext cx="7886700" cy="471488"/>
          </a:xfrm>
        </p:spPr>
        <p:txBody>
          <a:bodyPr>
            <a:noAutofit/>
          </a:bodyPr>
          <a:lstStyle/>
          <a:p>
            <a:pPr>
              <a:defRPr/>
            </a:pPr>
            <a:r>
              <a:rPr lang="en-US" sz="3600" b="1" dirty="0" smtClean="0">
                <a:solidFill>
                  <a:srgbClr val="FF0000"/>
                </a:solidFill>
              </a:rPr>
              <a:t>Python Features</a:t>
            </a:r>
            <a:endParaRPr lang="en-US" sz="3600" b="1" dirty="0">
              <a:solidFill>
                <a:srgbClr val="FF0000"/>
              </a:solidFill>
            </a:endParaRPr>
          </a:p>
        </p:txBody>
      </p:sp>
      <p:sp>
        <p:nvSpPr>
          <p:cNvPr id="18435" name="Content Placeholder 2"/>
          <p:cNvSpPr>
            <a:spLocks noGrp="1"/>
          </p:cNvSpPr>
          <p:nvPr>
            <p:ph idx="1"/>
          </p:nvPr>
        </p:nvSpPr>
        <p:spPr>
          <a:xfrm>
            <a:off x="423863" y="937421"/>
            <a:ext cx="8489950" cy="4525168"/>
          </a:xfrm>
        </p:spPr>
        <p:txBody>
          <a:bodyPr/>
          <a:lstStyle/>
          <a:p>
            <a:pPr marL="0" indent="0" algn="just">
              <a:buFont typeface="Arial" panose="020B0604020202020204" pitchFamily="34" charset="0"/>
              <a:buNone/>
            </a:pPr>
            <a:r>
              <a:rPr lang="en-US" sz="2000" b="1" dirty="0" smtClean="0"/>
              <a:t>Easy to Use:  </a:t>
            </a:r>
          </a:p>
          <a:p>
            <a:pPr marL="0" indent="0" algn="just">
              <a:buFont typeface="Arial" panose="020B0604020202020204" pitchFamily="34" charset="0"/>
              <a:buNone/>
            </a:pPr>
            <a:r>
              <a:rPr lang="en-US" sz="2000" dirty="0" smtClean="0"/>
              <a:t>Python is  very easy to use and high level language. Thus it is programmer-friendly language.</a:t>
            </a:r>
          </a:p>
          <a:p>
            <a:pPr marL="0" indent="0" algn="just">
              <a:buFont typeface="Arial" panose="020B0604020202020204" pitchFamily="34" charset="0"/>
              <a:buNone/>
            </a:pPr>
            <a:r>
              <a:rPr lang="en-US" sz="2000" b="1" dirty="0" smtClean="0"/>
              <a:t>Expressive Language:</a:t>
            </a:r>
          </a:p>
          <a:p>
            <a:pPr marL="0" indent="0" algn="just">
              <a:buFont typeface="Arial" panose="020B0604020202020204" pitchFamily="34" charset="0"/>
              <a:buNone/>
            </a:pPr>
            <a:r>
              <a:rPr lang="en-US" sz="2000" dirty="0" smtClean="0"/>
              <a:t>Python language is more expressive. The sense of expressive is the code is easily understandable.</a:t>
            </a:r>
          </a:p>
          <a:p>
            <a:pPr marL="0" indent="0" algn="just">
              <a:buFont typeface="Arial" panose="020B0604020202020204" pitchFamily="34" charset="0"/>
              <a:buNone/>
            </a:pPr>
            <a:r>
              <a:rPr lang="en-US" sz="2000" b="1" dirty="0" smtClean="0"/>
              <a:t>Interpreted Language:</a:t>
            </a:r>
          </a:p>
          <a:p>
            <a:pPr marL="0" indent="0" algn="just">
              <a:buFont typeface="Arial" panose="020B0604020202020204" pitchFamily="34" charset="0"/>
              <a:buNone/>
            </a:pPr>
            <a:r>
              <a:rPr lang="en-US" sz="2000" dirty="0" smtClean="0"/>
              <a:t>Python is an interpreted language i.e. interpreter executes the code line by line at a time. This makes debugging easy and thus suitable for beginners.</a:t>
            </a:r>
          </a:p>
          <a:p>
            <a:pPr marL="0" indent="0" algn="just">
              <a:buFont typeface="Arial" panose="020B0604020202020204" pitchFamily="34" charset="0"/>
              <a:buNone/>
            </a:pPr>
            <a:r>
              <a:rPr lang="en-US" sz="2000" b="1" dirty="0" smtClean="0"/>
              <a:t>Cross-platform language:</a:t>
            </a:r>
          </a:p>
          <a:p>
            <a:pPr marL="0" indent="0" algn="just">
              <a:buFont typeface="Arial" panose="020B0604020202020204" pitchFamily="34" charset="0"/>
              <a:buNone/>
            </a:pPr>
            <a:r>
              <a:rPr lang="en-US" sz="2000" dirty="0" smtClean="0"/>
              <a:t>Python can run equally on different platforms such as Windows, Linux, Unix , Macintosh etc. Thus, Python is a portable language.</a:t>
            </a:r>
          </a:p>
          <a:p>
            <a:pPr marL="0" indent="0" algn="just">
              <a:buFont typeface="Arial" panose="020B0604020202020204" pitchFamily="34" charset="0"/>
              <a:buNone/>
            </a:pPr>
            <a:endParaRPr lang="en-US" sz="2000" dirty="0" smtClean="0"/>
          </a:p>
        </p:txBody>
      </p:sp>
      <p:sp>
        <p:nvSpPr>
          <p:cNvPr id="1843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EF50865B-ABBE-40D9-B506-5C46D5230BA6}" type="slidenum">
              <a:rPr lang="en-US" sz="1400" smtClean="0">
                <a:solidFill>
                  <a:srgbClr val="FFFFFF"/>
                </a:solidFill>
                <a:cs typeface="Arial" panose="020B0604020202020204" pitchFamily="34" charset="0"/>
              </a:rPr>
              <a:pPr>
                <a:lnSpc>
                  <a:spcPct val="100000"/>
                </a:lnSpc>
                <a:spcBef>
                  <a:spcPct val="0"/>
                </a:spcBef>
                <a:buFontTx/>
                <a:buNone/>
              </a:pPr>
              <a:t>3</a:t>
            </a:fld>
            <a:endParaRPr lang="en-US" sz="1400" smtClean="0">
              <a:solidFill>
                <a:srgbClr val="FFFFFF"/>
              </a:solidFill>
              <a:cs typeface="Arial" panose="020B0604020202020204" pitchFamily="34" charset="0"/>
            </a:endParaRPr>
          </a:p>
        </p:txBody>
      </p:sp>
    </p:spTree>
    <p:extLst>
      <p:ext uri="{BB962C8B-B14F-4D97-AF65-F5344CB8AC3E}">
        <p14:creationId xmlns:p14="http://schemas.microsoft.com/office/powerpoint/2010/main" val="26409334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0" y="0"/>
            <a:ext cx="7312025" cy="487363"/>
          </a:xfrm>
        </p:spPr>
        <p:txBody>
          <a:bodyPr/>
          <a:lstStyle/>
          <a:p>
            <a:r>
              <a:rPr lang="en-US" sz="3200" b="1" dirty="0" smtClean="0">
                <a:solidFill>
                  <a:srgbClr val="FF0000"/>
                </a:solidFill>
              </a:rPr>
              <a:t>Reserved Words</a:t>
            </a:r>
          </a:p>
        </p:txBody>
      </p:sp>
      <p:sp>
        <p:nvSpPr>
          <p:cNvPr id="43011" name="Content Placeholder 2"/>
          <p:cNvSpPr>
            <a:spLocks noGrp="1"/>
          </p:cNvSpPr>
          <p:nvPr>
            <p:ph sz="half" idx="1"/>
          </p:nvPr>
        </p:nvSpPr>
        <p:spPr>
          <a:xfrm>
            <a:off x="268288" y="487363"/>
            <a:ext cx="8607425" cy="609600"/>
          </a:xfrm>
        </p:spPr>
        <p:txBody>
          <a:bodyPr/>
          <a:lstStyle/>
          <a:p>
            <a:r>
              <a:rPr lang="en-US" sz="2000" dirty="0" smtClean="0"/>
              <a:t>All the Python keywords contain lowercase letters only.</a:t>
            </a:r>
          </a:p>
          <a:p>
            <a:endParaRPr lang="en-US" sz="2000" b="1" dirty="0" smtClean="0"/>
          </a:p>
        </p:txBody>
      </p:sp>
      <p:pic>
        <p:nvPicPr>
          <p:cNvPr id="43012"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8288" y="1096964"/>
            <a:ext cx="7961312" cy="4002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quarter" idx="10"/>
          </p:nvPr>
        </p:nvSpPr>
        <p:spPr/>
        <p:txBody>
          <a:bodyPr/>
          <a:lstStyle/>
          <a:p>
            <a:pPr>
              <a:defRPr/>
            </a:pPr>
            <a:fld id="{A972931F-8E50-4746-9C44-B563E885D4F1}" type="datetime1">
              <a:rPr lang="en-US" smtClean="0"/>
              <a:pPr>
                <a:defRPr/>
              </a:pPr>
              <a:t>9/21/2021</a:t>
            </a:fld>
            <a:endParaRPr lang="en-US"/>
          </a:p>
        </p:txBody>
      </p:sp>
      <p:sp>
        <p:nvSpPr>
          <p:cNvPr id="4301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05D090CD-FA2F-434F-AE6F-EA7A822D6B9E}" type="slidenum">
              <a:rPr lang="en-US" sz="1200" smtClean="0">
                <a:solidFill>
                  <a:srgbClr val="898989"/>
                </a:solidFill>
                <a:latin typeface="Calibri" panose="020F0502020204030204" pitchFamily="34" charset="0"/>
                <a:cs typeface="Arial" panose="020B0604020202020204" pitchFamily="34" charset="0"/>
              </a:rPr>
              <a:pPr>
                <a:lnSpc>
                  <a:spcPct val="100000"/>
                </a:lnSpc>
                <a:spcBef>
                  <a:spcPct val="0"/>
                </a:spcBef>
                <a:buFontTx/>
                <a:buNone/>
              </a:pPr>
              <a:t>30</a:t>
            </a:fld>
            <a:endParaRPr lang="en-US" sz="1200" smtClean="0">
              <a:solidFill>
                <a:srgbClr val="898989"/>
              </a:solidFill>
              <a:latin typeface="Calibri" panose="020F0502020204030204" pitchFamily="34" charset="0"/>
              <a:cs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2346511" y="361949"/>
            <a:ext cx="6172200" cy="593725"/>
          </a:xfrm>
        </p:spPr>
        <p:txBody>
          <a:bodyPr/>
          <a:lstStyle/>
          <a:p>
            <a:r>
              <a:rPr lang="en-US" b="1" dirty="0" smtClean="0">
                <a:solidFill>
                  <a:srgbClr val="FF0000"/>
                </a:solidFill>
              </a:rPr>
              <a:t>Operators</a:t>
            </a:r>
          </a:p>
        </p:txBody>
      </p:sp>
      <p:sp>
        <p:nvSpPr>
          <p:cNvPr id="3" name="Content Placeholder 2"/>
          <p:cNvSpPr>
            <a:spLocks noGrp="1"/>
          </p:cNvSpPr>
          <p:nvPr>
            <p:ph idx="1"/>
          </p:nvPr>
        </p:nvSpPr>
        <p:spPr>
          <a:xfrm>
            <a:off x="1485900" y="1287556"/>
            <a:ext cx="6172200" cy="300038"/>
          </a:xfrm>
        </p:spPr>
        <p:txBody>
          <a:bodyPr>
            <a:normAutofit fontScale="62500" lnSpcReduction="20000"/>
          </a:bodyPr>
          <a:lstStyle/>
          <a:p>
            <a:pPr marL="0" indent="0">
              <a:buFont typeface="Arial" panose="020B0604020202020204" pitchFamily="34" charset="0"/>
              <a:buNone/>
              <a:defRPr/>
            </a:pPr>
            <a:r>
              <a:rPr lang="en-US" dirty="0" smtClean="0"/>
              <a:t>Unary and binary arithmetic operators</a:t>
            </a:r>
          </a:p>
          <a:p>
            <a:pPr>
              <a:defRPr/>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00092754"/>
              </p:ext>
            </p:extLst>
          </p:nvPr>
        </p:nvGraphicFramePr>
        <p:xfrm>
          <a:off x="1485900" y="1601882"/>
          <a:ext cx="6432550" cy="4022872"/>
        </p:xfrm>
        <a:graphic>
          <a:graphicData uri="http://schemas.openxmlformats.org/drawingml/2006/table">
            <a:tbl>
              <a:tblPr firstRow="1" firstCol="1" bandRow="1">
                <a:tableStyleId>{5C22544A-7EE6-4342-B048-85BDC9FD1C3A}</a:tableStyleId>
              </a:tblPr>
              <a:tblGrid>
                <a:gridCol w="1607804"/>
                <a:gridCol w="1607804"/>
                <a:gridCol w="1608471"/>
                <a:gridCol w="1608471"/>
              </a:tblGrid>
              <a:tr h="532375">
                <a:tc>
                  <a:txBody>
                    <a:bodyPr/>
                    <a:lstStyle/>
                    <a:p>
                      <a:pPr marL="0" marR="0">
                        <a:lnSpc>
                          <a:spcPct val="107000"/>
                        </a:lnSpc>
                        <a:spcBef>
                          <a:spcPts val="0"/>
                        </a:spcBef>
                        <a:spcAft>
                          <a:spcPts val="0"/>
                        </a:spcAft>
                      </a:pPr>
                      <a:r>
                        <a:rPr lang="en-IN" sz="1500" dirty="0">
                          <a:effectLst/>
                        </a:rPr>
                        <a:t>Arithmetic Operator</a:t>
                      </a:r>
                      <a:endParaRPr lang="en-US" sz="1500" dirty="0">
                        <a:effectLst/>
                        <a:latin typeface="Calibri"/>
                        <a:ea typeface="Calibri"/>
                        <a:cs typeface="Times New Roman"/>
                      </a:endParaRPr>
                    </a:p>
                  </a:txBody>
                  <a:tcPr marL="51435" marR="51435" marT="0" marB="0"/>
                </a:tc>
                <a:tc>
                  <a:txBody>
                    <a:bodyPr/>
                    <a:lstStyle/>
                    <a:p>
                      <a:pPr marL="0" marR="0">
                        <a:lnSpc>
                          <a:spcPct val="107000"/>
                        </a:lnSpc>
                        <a:spcBef>
                          <a:spcPts val="0"/>
                        </a:spcBef>
                        <a:spcAft>
                          <a:spcPts val="0"/>
                        </a:spcAft>
                      </a:pPr>
                      <a:r>
                        <a:rPr lang="en-IN" sz="1500">
                          <a:effectLst/>
                        </a:rPr>
                        <a:t>Meaning</a:t>
                      </a:r>
                      <a:endParaRPr lang="en-US" sz="1500">
                        <a:effectLst/>
                        <a:latin typeface="Calibri"/>
                        <a:ea typeface="Calibri"/>
                        <a:cs typeface="Times New Roman"/>
                      </a:endParaRPr>
                    </a:p>
                  </a:txBody>
                  <a:tcPr marL="51435" marR="51435" marT="0" marB="0"/>
                </a:tc>
                <a:tc>
                  <a:txBody>
                    <a:bodyPr/>
                    <a:lstStyle/>
                    <a:p>
                      <a:pPr marL="0" marR="0">
                        <a:lnSpc>
                          <a:spcPct val="107000"/>
                        </a:lnSpc>
                        <a:spcBef>
                          <a:spcPts val="0"/>
                        </a:spcBef>
                        <a:spcAft>
                          <a:spcPts val="0"/>
                        </a:spcAft>
                      </a:pPr>
                      <a:r>
                        <a:rPr lang="en-IN" sz="1500" dirty="0">
                          <a:effectLst/>
                        </a:rPr>
                        <a:t>Example</a:t>
                      </a:r>
                      <a:endParaRPr lang="en-US" sz="1500" dirty="0">
                        <a:effectLst/>
                        <a:latin typeface="Calibri"/>
                        <a:ea typeface="Calibri"/>
                        <a:cs typeface="Times New Roman"/>
                      </a:endParaRPr>
                    </a:p>
                  </a:txBody>
                  <a:tcPr marL="51435" marR="51435" marT="0" marB="0"/>
                </a:tc>
                <a:tc>
                  <a:txBody>
                    <a:bodyPr/>
                    <a:lstStyle/>
                    <a:p>
                      <a:pPr marL="0" marR="0">
                        <a:lnSpc>
                          <a:spcPct val="107000"/>
                        </a:lnSpc>
                        <a:spcBef>
                          <a:spcPts val="0"/>
                        </a:spcBef>
                        <a:spcAft>
                          <a:spcPts val="0"/>
                        </a:spcAft>
                      </a:pPr>
                      <a:r>
                        <a:rPr lang="en-IN" sz="1500">
                          <a:effectLst/>
                        </a:rPr>
                        <a:t>Result</a:t>
                      </a:r>
                      <a:endParaRPr lang="en-US" sz="1500">
                        <a:effectLst/>
                        <a:latin typeface="Calibri"/>
                        <a:ea typeface="Calibri"/>
                        <a:cs typeface="Times New Roman"/>
                      </a:endParaRPr>
                    </a:p>
                  </a:txBody>
                  <a:tcPr marL="51435" marR="51435" marT="0" marB="0"/>
                </a:tc>
              </a:tr>
              <a:tr h="393813">
                <a:tc>
                  <a:txBody>
                    <a:bodyPr/>
                    <a:lstStyle/>
                    <a:p>
                      <a:pPr marL="0" marR="0">
                        <a:lnSpc>
                          <a:spcPct val="107000"/>
                        </a:lnSpc>
                        <a:spcBef>
                          <a:spcPts val="0"/>
                        </a:spcBef>
                        <a:spcAft>
                          <a:spcPts val="0"/>
                        </a:spcAft>
                      </a:pPr>
                      <a:r>
                        <a:rPr lang="en-IN" sz="1500" dirty="0">
                          <a:effectLst/>
                        </a:rPr>
                        <a:t>   -x</a:t>
                      </a:r>
                      <a:endParaRPr lang="en-US" sz="1500" dirty="0">
                        <a:effectLst/>
                        <a:latin typeface="Calibri"/>
                        <a:ea typeface="Calibri"/>
                        <a:cs typeface="Times New Roman"/>
                      </a:endParaRPr>
                    </a:p>
                  </a:txBody>
                  <a:tcPr marL="51435" marR="51435" marT="0" marB="0"/>
                </a:tc>
                <a:tc>
                  <a:txBody>
                    <a:bodyPr/>
                    <a:lstStyle/>
                    <a:p>
                      <a:pPr marL="0" marR="0">
                        <a:lnSpc>
                          <a:spcPct val="107000"/>
                        </a:lnSpc>
                        <a:spcBef>
                          <a:spcPts val="0"/>
                        </a:spcBef>
                        <a:spcAft>
                          <a:spcPts val="0"/>
                        </a:spcAft>
                      </a:pPr>
                      <a:r>
                        <a:rPr lang="en-IN" sz="1500" dirty="0">
                          <a:effectLst/>
                        </a:rPr>
                        <a:t>negation</a:t>
                      </a:r>
                      <a:endParaRPr lang="en-US" sz="1500" dirty="0">
                        <a:effectLst/>
                        <a:latin typeface="Calibri"/>
                        <a:ea typeface="Calibri"/>
                        <a:cs typeface="Times New Roman"/>
                      </a:endParaRPr>
                    </a:p>
                  </a:txBody>
                  <a:tcPr marL="51435" marR="51435" marT="0" marB="0"/>
                </a:tc>
                <a:tc>
                  <a:txBody>
                    <a:bodyPr/>
                    <a:lstStyle/>
                    <a:p>
                      <a:pPr marL="0" marR="0">
                        <a:lnSpc>
                          <a:spcPct val="107000"/>
                        </a:lnSpc>
                        <a:spcBef>
                          <a:spcPts val="0"/>
                        </a:spcBef>
                        <a:spcAft>
                          <a:spcPts val="0"/>
                        </a:spcAft>
                      </a:pPr>
                      <a:r>
                        <a:rPr lang="en-IN" sz="1500">
                          <a:effectLst/>
                        </a:rPr>
                        <a:t>-10</a:t>
                      </a:r>
                      <a:endParaRPr lang="en-US" sz="1500">
                        <a:effectLst/>
                        <a:latin typeface="Calibri"/>
                        <a:ea typeface="Calibri"/>
                        <a:cs typeface="Times New Roman"/>
                      </a:endParaRPr>
                    </a:p>
                  </a:txBody>
                  <a:tcPr marL="51435" marR="51435" marT="0" marB="0"/>
                </a:tc>
                <a:tc>
                  <a:txBody>
                    <a:bodyPr/>
                    <a:lstStyle/>
                    <a:p>
                      <a:pPr marL="0" marR="0">
                        <a:lnSpc>
                          <a:spcPct val="107000"/>
                        </a:lnSpc>
                        <a:spcBef>
                          <a:spcPts val="0"/>
                        </a:spcBef>
                        <a:spcAft>
                          <a:spcPts val="0"/>
                        </a:spcAft>
                      </a:pPr>
                      <a:r>
                        <a:rPr lang="en-IN" sz="1500">
                          <a:effectLst/>
                        </a:rPr>
                        <a:t>-10</a:t>
                      </a:r>
                      <a:endParaRPr lang="en-US" sz="1500">
                        <a:effectLst/>
                        <a:latin typeface="Calibri"/>
                        <a:ea typeface="Calibri"/>
                        <a:cs typeface="Times New Roman"/>
                      </a:endParaRPr>
                    </a:p>
                  </a:txBody>
                  <a:tcPr marL="51435" marR="51435" marT="0" marB="0"/>
                </a:tc>
              </a:tr>
              <a:tr h="393813">
                <a:tc>
                  <a:txBody>
                    <a:bodyPr/>
                    <a:lstStyle/>
                    <a:p>
                      <a:pPr marL="0" marR="0">
                        <a:lnSpc>
                          <a:spcPct val="107000"/>
                        </a:lnSpc>
                        <a:spcBef>
                          <a:spcPts val="0"/>
                        </a:spcBef>
                        <a:spcAft>
                          <a:spcPts val="0"/>
                        </a:spcAft>
                      </a:pPr>
                      <a:r>
                        <a:rPr lang="en-IN" sz="1500">
                          <a:effectLst/>
                        </a:rPr>
                        <a:t> x + y</a:t>
                      </a:r>
                      <a:endParaRPr lang="en-US" sz="1500">
                        <a:effectLst/>
                        <a:latin typeface="Calibri"/>
                        <a:ea typeface="Calibri"/>
                        <a:cs typeface="Times New Roman"/>
                      </a:endParaRPr>
                    </a:p>
                  </a:txBody>
                  <a:tcPr marL="51435" marR="51435" marT="0" marB="0"/>
                </a:tc>
                <a:tc>
                  <a:txBody>
                    <a:bodyPr/>
                    <a:lstStyle/>
                    <a:p>
                      <a:pPr marL="0" marR="0">
                        <a:lnSpc>
                          <a:spcPct val="107000"/>
                        </a:lnSpc>
                        <a:spcBef>
                          <a:spcPts val="0"/>
                        </a:spcBef>
                        <a:spcAft>
                          <a:spcPts val="0"/>
                        </a:spcAft>
                      </a:pPr>
                      <a:r>
                        <a:rPr lang="en-IN" sz="1500" dirty="0">
                          <a:effectLst/>
                        </a:rPr>
                        <a:t>addition</a:t>
                      </a:r>
                      <a:endParaRPr lang="en-US" sz="1500" dirty="0">
                        <a:effectLst/>
                        <a:latin typeface="Calibri"/>
                        <a:ea typeface="Calibri"/>
                        <a:cs typeface="Times New Roman"/>
                      </a:endParaRPr>
                    </a:p>
                  </a:txBody>
                  <a:tcPr marL="51435" marR="51435" marT="0" marB="0"/>
                </a:tc>
                <a:tc>
                  <a:txBody>
                    <a:bodyPr/>
                    <a:lstStyle/>
                    <a:p>
                      <a:pPr marL="0" marR="0">
                        <a:lnSpc>
                          <a:spcPct val="107000"/>
                        </a:lnSpc>
                        <a:spcBef>
                          <a:spcPts val="0"/>
                        </a:spcBef>
                        <a:spcAft>
                          <a:spcPts val="0"/>
                        </a:spcAft>
                      </a:pPr>
                      <a:r>
                        <a:rPr lang="en-IN" sz="1500">
                          <a:effectLst/>
                        </a:rPr>
                        <a:t>10 + 25</a:t>
                      </a:r>
                      <a:endParaRPr lang="en-US" sz="1500">
                        <a:effectLst/>
                        <a:latin typeface="Calibri"/>
                        <a:ea typeface="Calibri"/>
                        <a:cs typeface="Times New Roman"/>
                      </a:endParaRPr>
                    </a:p>
                  </a:txBody>
                  <a:tcPr marL="51435" marR="51435" marT="0" marB="0"/>
                </a:tc>
                <a:tc>
                  <a:txBody>
                    <a:bodyPr/>
                    <a:lstStyle/>
                    <a:p>
                      <a:pPr marL="0" marR="0">
                        <a:lnSpc>
                          <a:spcPct val="107000"/>
                        </a:lnSpc>
                        <a:spcBef>
                          <a:spcPts val="0"/>
                        </a:spcBef>
                        <a:spcAft>
                          <a:spcPts val="0"/>
                        </a:spcAft>
                      </a:pPr>
                      <a:r>
                        <a:rPr lang="en-IN" sz="1500">
                          <a:effectLst/>
                        </a:rPr>
                        <a:t>35</a:t>
                      </a:r>
                      <a:endParaRPr lang="en-US" sz="1500">
                        <a:effectLst/>
                        <a:latin typeface="Calibri"/>
                        <a:ea typeface="Calibri"/>
                        <a:cs typeface="Times New Roman"/>
                      </a:endParaRPr>
                    </a:p>
                  </a:txBody>
                  <a:tcPr marL="51435" marR="51435" marT="0" marB="0"/>
                </a:tc>
              </a:tr>
              <a:tr h="393813">
                <a:tc>
                  <a:txBody>
                    <a:bodyPr/>
                    <a:lstStyle/>
                    <a:p>
                      <a:pPr marL="0" marR="0">
                        <a:lnSpc>
                          <a:spcPct val="107000"/>
                        </a:lnSpc>
                        <a:spcBef>
                          <a:spcPts val="0"/>
                        </a:spcBef>
                        <a:spcAft>
                          <a:spcPts val="0"/>
                        </a:spcAft>
                      </a:pPr>
                      <a:r>
                        <a:rPr lang="en-IN" sz="1500">
                          <a:effectLst/>
                        </a:rPr>
                        <a:t>x – y</a:t>
                      </a:r>
                      <a:endParaRPr lang="en-US" sz="1500">
                        <a:effectLst/>
                        <a:latin typeface="Calibri"/>
                        <a:ea typeface="Calibri"/>
                        <a:cs typeface="Times New Roman"/>
                      </a:endParaRPr>
                    </a:p>
                  </a:txBody>
                  <a:tcPr marL="51435" marR="51435" marT="0" marB="0"/>
                </a:tc>
                <a:tc>
                  <a:txBody>
                    <a:bodyPr/>
                    <a:lstStyle/>
                    <a:p>
                      <a:pPr marL="0" marR="0">
                        <a:lnSpc>
                          <a:spcPct val="107000"/>
                        </a:lnSpc>
                        <a:spcBef>
                          <a:spcPts val="0"/>
                        </a:spcBef>
                        <a:spcAft>
                          <a:spcPts val="0"/>
                        </a:spcAft>
                      </a:pPr>
                      <a:r>
                        <a:rPr lang="en-IN" sz="1500" dirty="0">
                          <a:effectLst/>
                        </a:rPr>
                        <a:t>subtraction</a:t>
                      </a:r>
                      <a:endParaRPr lang="en-US" sz="1500" dirty="0">
                        <a:effectLst/>
                        <a:latin typeface="Calibri"/>
                        <a:ea typeface="Calibri"/>
                        <a:cs typeface="Times New Roman"/>
                      </a:endParaRPr>
                    </a:p>
                  </a:txBody>
                  <a:tcPr marL="51435" marR="51435" marT="0" marB="0"/>
                </a:tc>
                <a:tc>
                  <a:txBody>
                    <a:bodyPr/>
                    <a:lstStyle/>
                    <a:p>
                      <a:pPr marL="0" marR="0">
                        <a:lnSpc>
                          <a:spcPct val="107000"/>
                        </a:lnSpc>
                        <a:spcBef>
                          <a:spcPts val="0"/>
                        </a:spcBef>
                        <a:spcAft>
                          <a:spcPts val="0"/>
                        </a:spcAft>
                      </a:pPr>
                      <a:r>
                        <a:rPr lang="en-IN" sz="1500" dirty="0">
                          <a:effectLst/>
                        </a:rPr>
                        <a:t>10 – 25</a:t>
                      </a:r>
                      <a:endParaRPr lang="en-US" sz="1500" dirty="0">
                        <a:effectLst/>
                        <a:latin typeface="Calibri"/>
                        <a:ea typeface="Calibri"/>
                        <a:cs typeface="Times New Roman"/>
                      </a:endParaRPr>
                    </a:p>
                  </a:txBody>
                  <a:tcPr marL="51435" marR="51435" marT="0" marB="0"/>
                </a:tc>
                <a:tc>
                  <a:txBody>
                    <a:bodyPr/>
                    <a:lstStyle/>
                    <a:p>
                      <a:pPr marL="0" marR="0">
                        <a:lnSpc>
                          <a:spcPct val="107000"/>
                        </a:lnSpc>
                        <a:spcBef>
                          <a:spcPts val="0"/>
                        </a:spcBef>
                        <a:spcAft>
                          <a:spcPts val="0"/>
                        </a:spcAft>
                      </a:pPr>
                      <a:r>
                        <a:rPr lang="en-IN" sz="1500">
                          <a:effectLst/>
                        </a:rPr>
                        <a:t>-15</a:t>
                      </a:r>
                      <a:endParaRPr lang="en-US" sz="1500">
                        <a:effectLst/>
                        <a:latin typeface="Calibri"/>
                        <a:ea typeface="Calibri"/>
                        <a:cs typeface="Times New Roman"/>
                      </a:endParaRPr>
                    </a:p>
                  </a:txBody>
                  <a:tcPr marL="51435" marR="51435" marT="0" marB="0"/>
                </a:tc>
              </a:tr>
              <a:tr h="393813">
                <a:tc>
                  <a:txBody>
                    <a:bodyPr/>
                    <a:lstStyle/>
                    <a:p>
                      <a:pPr marL="0" marR="0">
                        <a:lnSpc>
                          <a:spcPct val="107000"/>
                        </a:lnSpc>
                        <a:spcBef>
                          <a:spcPts val="0"/>
                        </a:spcBef>
                        <a:spcAft>
                          <a:spcPts val="0"/>
                        </a:spcAft>
                      </a:pPr>
                      <a:r>
                        <a:rPr lang="en-IN" sz="1500">
                          <a:effectLst/>
                        </a:rPr>
                        <a:t>x * y</a:t>
                      </a:r>
                      <a:endParaRPr lang="en-US" sz="1500">
                        <a:effectLst/>
                        <a:latin typeface="Calibri"/>
                        <a:ea typeface="Calibri"/>
                        <a:cs typeface="Times New Roman"/>
                      </a:endParaRPr>
                    </a:p>
                  </a:txBody>
                  <a:tcPr marL="51435" marR="51435" marT="0" marB="0"/>
                </a:tc>
                <a:tc>
                  <a:txBody>
                    <a:bodyPr/>
                    <a:lstStyle/>
                    <a:p>
                      <a:pPr marL="0" marR="0">
                        <a:lnSpc>
                          <a:spcPct val="107000"/>
                        </a:lnSpc>
                        <a:spcBef>
                          <a:spcPts val="0"/>
                        </a:spcBef>
                        <a:spcAft>
                          <a:spcPts val="0"/>
                        </a:spcAft>
                      </a:pPr>
                      <a:r>
                        <a:rPr lang="en-IN" sz="1500">
                          <a:effectLst/>
                        </a:rPr>
                        <a:t>multiplication</a:t>
                      </a:r>
                      <a:endParaRPr lang="en-US" sz="1500">
                        <a:effectLst/>
                        <a:latin typeface="Calibri"/>
                        <a:ea typeface="Calibri"/>
                        <a:cs typeface="Times New Roman"/>
                      </a:endParaRPr>
                    </a:p>
                  </a:txBody>
                  <a:tcPr marL="51435" marR="51435" marT="0" marB="0"/>
                </a:tc>
                <a:tc>
                  <a:txBody>
                    <a:bodyPr/>
                    <a:lstStyle/>
                    <a:p>
                      <a:pPr marL="0" marR="0">
                        <a:lnSpc>
                          <a:spcPct val="107000"/>
                        </a:lnSpc>
                        <a:spcBef>
                          <a:spcPts val="0"/>
                        </a:spcBef>
                        <a:spcAft>
                          <a:spcPts val="0"/>
                        </a:spcAft>
                      </a:pPr>
                      <a:r>
                        <a:rPr lang="en-IN" sz="1500" dirty="0">
                          <a:effectLst/>
                        </a:rPr>
                        <a:t>10 * 5</a:t>
                      </a:r>
                      <a:endParaRPr lang="en-US" sz="1500" dirty="0">
                        <a:effectLst/>
                        <a:latin typeface="Calibri"/>
                        <a:ea typeface="Calibri"/>
                        <a:cs typeface="Times New Roman"/>
                      </a:endParaRPr>
                    </a:p>
                  </a:txBody>
                  <a:tcPr marL="51435" marR="51435" marT="0" marB="0"/>
                </a:tc>
                <a:tc>
                  <a:txBody>
                    <a:bodyPr/>
                    <a:lstStyle/>
                    <a:p>
                      <a:pPr marL="0" marR="0">
                        <a:lnSpc>
                          <a:spcPct val="107000"/>
                        </a:lnSpc>
                        <a:spcBef>
                          <a:spcPts val="0"/>
                        </a:spcBef>
                        <a:spcAft>
                          <a:spcPts val="0"/>
                        </a:spcAft>
                      </a:pPr>
                      <a:r>
                        <a:rPr lang="en-IN" sz="1500">
                          <a:effectLst/>
                        </a:rPr>
                        <a:t>50</a:t>
                      </a:r>
                      <a:endParaRPr lang="en-US" sz="1500">
                        <a:effectLst/>
                        <a:latin typeface="Calibri"/>
                        <a:ea typeface="Calibri"/>
                        <a:cs typeface="Times New Roman"/>
                      </a:endParaRPr>
                    </a:p>
                  </a:txBody>
                  <a:tcPr marL="51435" marR="51435" marT="0" marB="0"/>
                </a:tc>
              </a:tr>
              <a:tr h="393813">
                <a:tc>
                  <a:txBody>
                    <a:bodyPr/>
                    <a:lstStyle/>
                    <a:p>
                      <a:pPr marL="0" marR="0">
                        <a:lnSpc>
                          <a:spcPct val="107000"/>
                        </a:lnSpc>
                        <a:spcBef>
                          <a:spcPts val="0"/>
                        </a:spcBef>
                        <a:spcAft>
                          <a:spcPts val="0"/>
                        </a:spcAft>
                      </a:pPr>
                      <a:r>
                        <a:rPr lang="en-IN" sz="1500">
                          <a:effectLst/>
                        </a:rPr>
                        <a:t>x / y</a:t>
                      </a:r>
                      <a:endParaRPr lang="en-US" sz="1500">
                        <a:effectLst/>
                        <a:latin typeface="Calibri"/>
                        <a:ea typeface="Calibri"/>
                        <a:cs typeface="Times New Roman"/>
                      </a:endParaRPr>
                    </a:p>
                  </a:txBody>
                  <a:tcPr marL="51435" marR="51435" marT="0" marB="0"/>
                </a:tc>
                <a:tc>
                  <a:txBody>
                    <a:bodyPr/>
                    <a:lstStyle/>
                    <a:p>
                      <a:pPr marL="0" marR="0">
                        <a:lnSpc>
                          <a:spcPct val="107000"/>
                        </a:lnSpc>
                        <a:spcBef>
                          <a:spcPts val="0"/>
                        </a:spcBef>
                        <a:spcAft>
                          <a:spcPts val="0"/>
                        </a:spcAft>
                      </a:pPr>
                      <a:r>
                        <a:rPr lang="en-IN" sz="1500">
                          <a:effectLst/>
                        </a:rPr>
                        <a:t>division</a:t>
                      </a:r>
                      <a:endParaRPr lang="en-US" sz="1500">
                        <a:effectLst/>
                        <a:latin typeface="Calibri"/>
                        <a:ea typeface="Calibri"/>
                        <a:cs typeface="Times New Roman"/>
                      </a:endParaRPr>
                    </a:p>
                  </a:txBody>
                  <a:tcPr marL="51435" marR="51435" marT="0" marB="0"/>
                </a:tc>
                <a:tc>
                  <a:txBody>
                    <a:bodyPr/>
                    <a:lstStyle/>
                    <a:p>
                      <a:pPr marL="0" marR="0">
                        <a:lnSpc>
                          <a:spcPct val="107000"/>
                        </a:lnSpc>
                        <a:spcBef>
                          <a:spcPts val="0"/>
                        </a:spcBef>
                        <a:spcAft>
                          <a:spcPts val="0"/>
                        </a:spcAft>
                      </a:pPr>
                      <a:r>
                        <a:rPr lang="en-IN" sz="1500">
                          <a:effectLst/>
                        </a:rPr>
                        <a:t>25/10</a:t>
                      </a:r>
                      <a:endParaRPr lang="en-US" sz="1500">
                        <a:effectLst/>
                        <a:latin typeface="Calibri"/>
                        <a:ea typeface="Calibri"/>
                        <a:cs typeface="Times New Roman"/>
                      </a:endParaRPr>
                    </a:p>
                  </a:txBody>
                  <a:tcPr marL="51435" marR="51435" marT="0" marB="0"/>
                </a:tc>
                <a:tc>
                  <a:txBody>
                    <a:bodyPr/>
                    <a:lstStyle/>
                    <a:p>
                      <a:pPr marL="0" marR="0">
                        <a:lnSpc>
                          <a:spcPct val="107000"/>
                        </a:lnSpc>
                        <a:spcBef>
                          <a:spcPts val="0"/>
                        </a:spcBef>
                        <a:spcAft>
                          <a:spcPts val="0"/>
                        </a:spcAft>
                      </a:pPr>
                      <a:r>
                        <a:rPr lang="en-IN" sz="1500" dirty="0">
                          <a:effectLst/>
                        </a:rPr>
                        <a:t>2.5</a:t>
                      </a:r>
                      <a:endParaRPr lang="en-US" sz="1500" dirty="0">
                        <a:effectLst/>
                        <a:latin typeface="Calibri"/>
                        <a:ea typeface="Calibri"/>
                        <a:cs typeface="Times New Roman"/>
                      </a:endParaRPr>
                    </a:p>
                  </a:txBody>
                  <a:tcPr marL="51435" marR="51435" marT="0" marB="0"/>
                </a:tc>
              </a:tr>
              <a:tr h="532375">
                <a:tc>
                  <a:txBody>
                    <a:bodyPr/>
                    <a:lstStyle/>
                    <a:p>
                      <a:pPr marL="0" marR="0">
                        <a:lnSpc>
                          <a:spcPct val="107000"/>
                        </a:lnSpc>
                        <a:spcBef>
                          <a:spcPts val="0"/>
                        </a:spcBef>
                        <a:spcAft>
                          <a:spcPts val="0"/>
                        </a:spcAft>
                      </a:pPr>
                      <a:r>
                        <a:rPr lang="en-IN" sz="1500">
                          <a:effectLst/>
                        </a:rPr>
                        <a:t>x // y</a:t>
                      </a:r>
                      <a:endParaRPr lang="en-US" sz="1500">
                        <a:effectLst/>
                        <a:latin typeface="Calibri"/>
                        <a:ea typeface="Calibri"/>
                        <a:cs typeface="Times New Roman"/>
                      </a:endParaRPr>
                    </a:p>
                  </a:txBody>
                  <a:tcPr marL="51435" marR="51435" marT="0" marB="0"/>
                </a:tc>
                <a:tc>
                  <a:txBody>
                    <a:bodyPr/>
                    <a:lstStyle/>
                    <a:p>
                      <a:pPr marL="0" marR="0">
                        <a:lnSpc>
                          <a:spcPct val="107000"/>
                        </a:lnSpc>
                        <a:spcBef>
                          <a:spcPts val="0"/>
                        </a:spcBef>
                        <a:spcAft>
                          <a:spcPts val="0"/>
                        </a:spcAft>
                      </a:pPr>
                      <a:r>
                        <a:rPr lang="en-IN" sz="1500" dirty="0">
                          <a:effectLst/>
                        </a:rPr>
                        <a:t>truncating </a:t>
                      </a:r>
                      <a:r>
                        <a:rPr lang="en-IN" sz="1500" dirty="0" smtClean="0">
                          <a:effectLst/>
                        </a:rPr>
                        <a:t>division/ floor division</a:t>
                      </a:r>
                      <a:endParaRPr lang="en-US" sz="1500" dirty="0">
                        <a:effectLst/>
                        <a:latin typeface="Calibri"/>
                        <a:ea typeface="Calibri"/>
                        <a:cs typeface="Times New Roman"/>
                      </a:endParaRPr>
                    </a:p>
                  </a:txBody>
                  <a:tcPr marL="51435" marR="51435" marT="0" marB="0"/>
                </a:tc>
                <a:tc>
                  <a:txBody>
                    <a:bodyPr/>
                    <a:lstStyle/>
                    <a:p>
                      <a:pPr marL="0" marR="0">
                        <a:lnSpc>
                          <a:spcPct val="107000"/>
                        </a:lnSpc>
                        <a:spcBef>
                          <a:spcPts val="0"/>
                        </a:spcBef>
                        <a:spcAft>
                          <a:spcPts val="0"/>
                        </a:spcAft>
                      </a:pPr>
                      <a:r>
                        <a:rPr lang="en-IN" sz="1500">
                          <a:effectLst/>
                        </a:rPr>
                        <a:t>25 // 10     25// 10.0</a:t>
                      </a:r>
                      <a:endParaRPr lang="en-US" sz="1500">
                        <a:effectLst/>
                        <a:latin typeface="Calibri"/>
                        <a:ea typeface="Calibri"/>
                        <a:cs typeface="Times New Roman"/>
                      </a:endParaRPr>
                    </a:p>
                  </a:txBody>
                  <a:tcPr marL="51435" marR="51435" marT="0" marB="0"/>
                </a:tc>
                <a:tc>
                  <a:txBody>
                    <a:bodyPr/>
                    <a:lstStyle/>
                    <a:p>
                      <a:pPr marL="0" marR="0">
                        <a:lnSpc>
                          <a:spcPct val="107000"/>
                        </a:lnSpc>
                        <a:spcBef>
                          <a:spcPts val="0"/>
                        </a:spcBef>
                        <a:spcAft>
                          <a:spcPts val="0"/>
                        </a:spcAft>
                      </a:pPr>
                      <a:r>
                        <a:rPr lang="en-IN" sz="1500" dirty="0">
                          <a:effectLst/>
                        </a:rPr>
                        <a:t>2     2.0</a:t>
                      </a:r>
                      <a:endParaRPr lang="en-US" sz="1500" dirty="0">
                        <a:effectLst/>
                        <a:latin typeface="Calibri"/>
                        <a:ea typeface="Calibri"/>
                        <a:cs typeface="Times New Roman"/>
                      </a:endParaRPr>
                    </a:p>
                  </a:txBody>
                  <a:tcPr marL="51435" marR="51435" marT="0" marB="0"/>
                </a:tc>
              </a:tr>
              <a:tr h="393813">
                <a:tc>
                  <a:txBody>
                    <a:bodyPr/>
                    <a:lstStyle/>
                    <a:p>
                      <a:pPr marL="0" marR="0">
                        <a:lnSpc>
                          <a:spcPct val="107000"/>
                        </a:lnSpc>
                        <a:spcBef>
                          <a:spcPts val="0"/>
                        </a:spcBef>
                        <a:spcAft>
                          <a:spcPts val="0"/>
                        </a:spcAft>
                      </a:pPr>
                      <a:r>
                        <a:rPr lang="en-IN" sz="1500">
                          <a:effectLst/>
                        </a:rPr>
                        <a:t>x % y</a:t>
                      </a:r>
                      <a:endParaRPr lang="en-US" sz="1500">
                        <a:effectLst/>
                        <a:latin typeface="Calibri"/>
                        <a:ea typeface="Calibri"/>
                        <a:cs typeface="Times New Roman"/>
                      </a:endParaRPr>
                    </a:p>
                  </a:txBody>
                  <a:tcPr marL="51435" marR="51435" marT="0" marB="0"/>
                </a:tc>
                <a:tc>
                  <a:txBody>
                    <a:bodyPr/>
                    <a:lstStyle/>
                    <a:p>
                      <a:pPr marL="0" marR="0">
                        <a:lnSpc>
                          <a:spcPct val="107000"/>
                        </a:lnSpc>
                        <a:spcBef>
                          <a:spcPts val="0"/>
                        </a:spcBef>
                        <a:spcAft>
                          <a:spcPts val="0"/>
                        </a:spcAft>
                      </a:pPr>
                      <a:r>
                        <a:rPr lang="en-IN" sz="1500">
                          <a:effectLst/>
                        </a:rPr>
                        <a:t>modulus</a:t>
                      </a:r>
                      <a:endParaRPr lang="en-US" sz="1500">
                        <a:effectLst/>
                        <a:latin typeface="Calibri"/>
                        <a:ea typeface="Calibri"/>
                        <a:cs typeface="Times New Roman"/>
                      </a:endParaRPr>
                    </a:p>
                  </a:txBody>
                  <a:tcPr marL="51435" marR="51435" marT="0" marB="0"/>
                </a:tc>
                <a:tc>
                  <a:txBody>
                    <a:bodyPr/>
                    <a:lstStyle/>
                    <a:p>
                      <a:pPr marL="0" marR="0">
                        <a:lnSpc>
                          <a:spcPct val="107000"/>
                        </a:lnSpc>
                        <a:spcBef>
                          <a:spcPts val="0"/>
                        </a:spcBef>
                        <a:spcAft>
                          <a:spcPts val="0"/>
                        </a:spcAft>
                      </a:pPr>
                      <a:r>
                        <a:rPr lang="en-IN" sz="1500">
                          <a:effectLst/>
                        </a:rPr>
                        <a:t>25 % 10</a:t>
                      </a:r>
                      <a:endParaRPr lang="en-US" sz="1500">
                        <a:effectLst/>
                        <a:latin typeface="Calibri"/>
                        <a:ea typeface="Calibri"/>
                        <a:cs typeface="Times New Roman"/>
                      </a:endParaRPr>
                    </a:p>
                  </a:txBody>
                  <a:tcPr marL="51435" marR="51435" marT="0" marB="0"/>
                </a:tc>
                <a:tc>
                  <a:txBody>
                    <a:bodyPr/>
                    <a:lstStyle/>
                    <a:p>
                      <a:pPr marL="0" marR="0">
                        <a:lnSpc>
                          <a:spcPct val="107000"/>
                        </a:lnSpc>
                        <a:spcBef>
                          <a:spcPts val="0"/>
                        </a:spcBef>
                        <a:spcAft>
                          <a:spcPts val="0"/>
                        </a:spcAft>
                      </a:pPr>
                      <a:r>
                        <a:rPr lang="en-IN" sz="1500" dirty="0">
                          <a:effectLst/>
                        </a:rPr>
                        <a:t>5</a:t>
                      </a:r>
                      <a:endParaRPr lang="en-US" sz="1500" dirty="0">
                        <a:effectLst/>
                        <a:latin typeface="Calibri"/>
                        <a:ea typeface="Calibri"/>
                        <a:cs typeface="Times New Roman"/>
                      </a:endParaRPr>
                    </a:p>
                  </a:txBody>
                  <a:tcPr marL="51435" marR="51435" marT="0" marB="0"/>
                </a:tc>
              </a:tr>
              <a:tr h="393813">
                <a:tc>
                  <a:txBody>
                    <a:bodyPr/>
                    <a:lstStyle/>
                    <a:p>
                      <a:pPr marL="0" marR="0">
                        <a:lnSpc>
                          <a:spcPct val="107000"/>
                        </a:lnSpc>
                        <a:spcBef>
                          <a:spcPts val="0"/>
                        </a:spcBef>
                        <a:spcAft>
                          <a:spcPts val="0"/>
                        </a:spcAft>
                      </a:pPr>
                      <a:r>
                        <a:rPr lang="en-IN" sz="1500">
                          <a:effectLst/>
                        </a:rPr>
                        <a:t>x ** y</a:t>
                      </a:r>
                      <a:endParaRPr lang="en-US" sz="1500">
                        <a:effectLst/>
                        <a:latin typeface="Calibri"/>
                        <a:ea typeface="Calibri"/>
                        <a:cs typeface="Times New Roman"/>
                      </a:endParaRPr>
                    </a:p>
                  </a:txBody>
                  <a:tcPr marL="51435" marR="51435" marT="0" marB="0"/>
                </a:tc>
                <a:tc>
                  <a:txBody>
                    <a:bodyPr/>
                    <a:lstStyle/>
                    <a:p>
                      <a:pPr marL="0" marR="0">
                        <a:lnSpc>
                          <a:spcPct val="107000"/>
                        </a:lnSpc>
                        <a:spcBef>
                          <a:spcPts val="0"/>
                        </a:spcBef>
                        <a:spcAft>
                          <a:spcPts val="0"/>
                        </a:spcAft>
                      </a:pPr>
                      <a:r>
                        <a:rPr lang="en-IN" sz="1500">
                          <a:effectLst/>
                        </a:rPr>
                        <a:t>exponentiation</a:t>
                      </a:r>
                      <a:endParaRPr lang="en-US" sz="1500">
                        <a:effectLst/>
                        <a:latin typeface="Calibri"/>
                        <a:ea typeface="Calibri"/>
                        <a:cs typeface="Times New Roman"/>
                      </a:endParaRPr>
                    </a:p>
                  </a:txBody>
                  <a:tcPr marL="51435" marR="51435" marT="0" marB="0"/>
                </a:tc>
                <a:tc>
                  <a:txBody>
                    <a:bodyPr/>
                    <a:lstStyle/>
                    <a:p>
                      <a:pPr marL="0" marR="0">
                        <a:lnSpc>
                          <a:spcPct val="107000"/>
                        </a:lnSpc>
                        <a:spcBef>
                          <a:spcPts val="0"/>
                        </a:spcBef>
                        <a:spcAft>
                          <a:spcPts val="0"/>
                        </a:spcAft>
                      </a:pPr>
                      <a:r>
                        <a:rPr lang="en-IN" sz="1500">
                          <a:effectLst/>
                        </a:rPr>
                        <a:t>10 ** 2</a:t>
                      </a:r>
                      <a:endParaRPr lang="en-US" sz="1500">
                        <a:effectLst/>
                        <a:latin typeface="Calibri"/>
                        <a:ea typeface="Calibri"/>
                        <a:cs typeface="Times New Roman"/>
                      </a:endParaRPr>
                    </a:p>
                  </a:txBody>
                  <a:tcPr marL="51435" marR="51435" marT="0" marB="0"/>
                </a:tc>
                <a:tc>
                  <a:txBody>
                    <a:bodyPr/>
                    <a:lstStyle/>
                    <a:p>
                      <a:pPr marL="0" marR="0">
                        <a:lnSpc>
                          <a:spcPct val="107000"/>
                        </a:lnSpc>
                        <a:spcBef>
                          <a:spcPts val="0"/>
                        </a:spcBef>
                        <a:spcAft>
                          <a:spcPts val="0"/>
                        </a:spcAft>
                      </a:pPr>
                      <a:r>
                        <a:rPr lang="en-IN" sz="1500" dirty="0">
                          <a:effectLst/>
                        </a:rPr>
                        <a:t>100</a:t>
                      </a:r>
                      <a:endParaRPr lang="en-US" sz="1500" dirty="0">
                        <a:effectLst/>
                        <a:latin typeface="Calibri"/>
                        <a:ea typeface="Calibri"/>
                        <a:cs typeface="Times New Roman"/>
                      </a:endParaRPr>
                    </a:p>
                  </a:txBody>
                  <a:tcPr marL="51435" marR="51435" marT="0" marB="0"/>
                </a:tc>
              </a:tr>
            </a:tbl>
          </a:graphicData>
        </a:graphic>
      </p:graphicFrame>
      <p:pic>
        <p:nvPicPr>
          <p:cNvPr id="44088" name="Picture 4" descr="imag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315" y="254000"/>
            <a:ext cx="92233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ate Placeholder 5"/>
          <p:cNvSpPr>
            <a:spLocks noGrp="1"/>
          </p:cNvSpPr>
          <p:nvPr>
            <p:ph type="dt" sz="quarter" idx="10"/>
          </p:nvPr>
        </p:nvSpPr>
        <p:spPr/>
        <p:txBody>
          <a:bodyPr/>
          <a:lstStyle/>
          <a:p>
            <a:pPr>
              <a:defRPr/>
            </a:pPr>
            <a:fld id="{CDF32F69-BF78-4EC8-AF89-9A7E1AA59DF8}" type="datetime1">
              <a:rPr lang="en-US" smtClean="0"/>
              <a:pPr>
                <a:defRPr/>
              </a:pPr>
              <a:t>9/21/2021</a:t>
            </a:fld>
            <a:endParaRPr lang="en-US"/>
          </a:p>
        </p:txBody>
      </p:sp>
      <p:sp>
        <p:nvSpPr>
          <p:cNvPr id="44090"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F1125E63-2DB4-4391-AC1A-20083344F736}" type="slidenum">
              <a:rPr lang="en-US" sz="1400" smtClean="0">
                <a:solidFill>
                  <a:schemeClr val="bg1"/>
                </a:solidFill>
                <a:latin typeface="Calibri" panose="020F0502020204030204" pitchFamily="34" charset="0"/>
                <a:cs typeface="Arial" panose="020B0604020202020204" pitchFamily="34" charset="0"/>
              </a:rPr>
              <a:pPr>
                <a:lnSpc>
                  <a:spcPct val="100000"/>
                </a:lnSpc>
                <a:spcBef>
                  <a:spcPct val="0"/>
                </a:spcBef>
                <a:buFontTx/>
                <a:buNone/>
              </a:pPr>
              <a:t>31</a:t>
            </a:fld>
            <a:endParaRPr lang="en-US" sz="1400" smtClean="0">
              <a:solidFill>
                <a:schemeClr val="bg1"/>
              </a:solidFill>
              <a:latin typeface="Calibri" panose="020F050202020403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0" y="134938"/>
            <a:ext cx="7886700" cy="546100"/>
          </a:xfrm>
        </p:spPr>
        <p:txBody>
          <a:bodyPr/>
          <a:lstStyle/>
          <a:p>
            <a:r>
              <a:rPr lang="en-US" sz="3600" b="1" dirty="0" smtClean="0">
                <a:solidFill>
                  <a:srgbClr val="FF0000"/>
                </a:solidFill>
              </a:rPr>
              <a:t>Operators…..</a:t>
            </a:r>
          </a:p>
        </p:txBody>
      </p:sp>
      <p:sp>
        <p:nvSpPr>
          <p:cNvPr id="45059" name="Content Placeholder 2"/>
          <p:cNvSpPr>
            <a:spLocks noGrp="1"/>
          </p:cNvSpPr>
          <p:nvPr>
            <p:ph idx="1"/>
          </p:nvPr>
        </p:nvSpPr>
        <p:spPr>
          <a:xfrm>
            <a:off x="203200" y="849313"/>
            <a:ext cx="8763000" cy="4483100"/>
          </a:xfrm>
        </p:spPr>
        <p:txBody>
          <a:bodyPr/>
          <a:lstStyle/>
          <a:p>
            <a:r>
              <a:rPr lang="en-US" sz="2000" dirty="0" smtClean="0"/>
              <a:t>Try the following</a:t>
            </a:r>
          </a:p>
          <a:p>
            <a:r>
              <a:rPr lang="en-US" sz="2000" dirty="0" smtClean="0"/>
              <a:t>&gt;&gt;&gt;10 = 35    </a:t>
            </a:r>
            <a:r>
              <a:rPr lang="en-US" sz="2000" dirty="0" smtClean="0">
                <a:solidFill>
                  <a:srgbClr val="FF0000"/>
                </a:solidFill>
              </a:rPr>
              <a:t>???? </a:t>
            </a:r>
            <a:r>
              <a:rPr lang="en-US" sz="2000" dirty="0" smtClean="0"/>
              <a:t>         &gt;&gt;&gt;4 ** 2     </a:t>
            </a:r>
            <a:r>
              <a:rPr lang="en-US" sz="2000" dirty="0" smtClean="0">
                <a:solidFill>
                  <a:srgbClr val="FF0000"/>
                </a:solidFill>
              </a:rPr>
              <a:t>???? </a:t>
            </a:r>
            <a:r>
              <a:rPr lang="en-US" sz="2000" dirty="0" smtClean="0"/>
              <a:t>   &gt;&gt;&gt;45//10.0   </a:t>
            </a:r>
            <a:r>
              <a:rPr lang="en-US" sz="2000" dirty="0" smtClean="0">
                <a:solidFill>
                  <a:srgbClr val="FF0000"/>
                </a:solidFill>
              </a:rPr>
              <a:t>?????</a:t>
            </a:r>
          </a:p>
          <a:p>
            <a:endParaRPr lang="en-US" sz="2000" dirty="0" smtClean="0"/>
          </a:p>
          <a:p>
            <a:r>
              <a:rPr lang="en-US" sz="2000" dirty="0" smtClean="0"/>
              <a:t>&gt;&gt;&gt;-10 + 35    </a:t>
            </a:r>
            <a:r>
              <a:rPr lang="en-US" sz="2000" dirty="0" smtClean="0">
                <a:solidFill>
                  <a:srgbClr val="FF0000"/>
                </a:solidFill>
              </a:rPr>
              <a:t>???? </a:t>
            </a:r>
            <a:r>
              <a:rPr lang="en-US" sz="2000" dirty="0" smtClean="0"/>
              <a:t>       &gt;&gt;&gt;45/10       </a:t>
            </a:r>
            <a:r>
              <a:rPr lang="en-US" sz="2000" dirty="0" smtClean="0">
                <a:solidFill>
                  <a:srgbClr val="FF0000"/>
                </a:solidFill>
              </a:rPr>
              <a:t>????</a:t>
            </a:r>
            <a:r>
              <a:rPr lang="en-US" sz="2000" dirty="0" smtClean="0"/>
              <a:t>   &gt;&gt;&gt;2025 % 10  </a:t>
            </a:r>
            <a:r>
              <a:rPr lang="en-US" sz="2000" dirty="0" smtClean="0">
                <a:solidFill>
                  <a:srgbClr val="FF0000"/>
                </a:solidFill>
              </a:rPr>
              <a:t>????</a:t>
            </a:r>
          </a:p>
          <a:p>
            <a:endParaRPr lang="en-US" sz="2000" dirty="0" smtClean="0"/>
          </a:p>
          <a:p>
            <a:r>
              <a:rPr lang="en-US" sz="2000" dirty="0" smtClean="0"/>
              <a:t>&gt;&gt;&gt;4 * 2          </a:t>
            </a:r>
            <a:r>
              <a:rPr lang="en-US" sz="2000" dirty="0" smtClean="0">
                <a:solidFill>
                  <a:srgbClr val="FF0000"/>
                </a:solidFill>
              </a:rPr>
              <a:t>???? </a:t>
            </a:r>
            <a:r>
              <a:rPr lang="en-US" sz="2000" dirty="0" smtClean="0"/>
              <a:t>       &gt;&gt;&gt;45//10     </a:t>
            </a:r>
            <a:r>
              <a:rPr lang="en-US" sz="2000" dirty="0" smtClean="0">
                <a:solidFill>
                  <a:srgbClr val="FF0000"/>
                </a:solidFill>
              </a:rPr>
              <a:t>???? </a:t>
            </a:r>
            <a:r>
              <a:rPr lang="en-US" sz="2000" dirty="0" smtClean="0"/>
              <a:t>   &gt;&gt;&gt;2015//10  </a:t>
            </a:r>
            <a:r>
              <a:rPr lang="en-US" sz="2000" dirty="0" smtClean="0">
                <a:solidFill>
                  <a:srgbClr val="FF0000"/>
                </a:solidFill>
              </a:rPr>
              <a:t>????</a:t>
            </a:r>
          </a:p>
        </p:txBody>
      </p:sp>
      <p:sp>
        <p:nvSpPr>
          <p:cNvPr id="5" name="Date Placeholder 4"/>
          <p:cNvSpPr>
            <a:spLocks noGrp="1"/>
          </p:cNvSpPr>
          <p:nvPr>
            <p:ph type="dt" sz="quarter" idx="10"/>
          </p:nvPr>
        </p:nvSpPr>
        <p:spPr/>
        <p:txBody>
          <a:bodyPr/>
          <a:lstStyle/>
          <a:p>
            <a:pPr>
              <a:defRPr/>
            </a:pPr>
            <a:fld id="{256555C7-B9FA-4BA3-80DE-E4B1E7EA376C}" type="datetime1">
              <a:rPr lang="en-US" smtClean="0"/>
              <a:pPr>
                <a:defRPr/>
              </a:pPr>
              <a:t>9/21/2021</a:t>
            </a:fld>
            <a:endParaRPr lang="en-US"/>
          </a:p>
        </p:txBody>
      </p:sp>
      <p:sp>
        <p:nvSpPr>
          <p:cNvPr id="4506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8136D942-6586-4DC8-A152-D05A2199D9B5}" type="slidenum">
              <a:rPr lang="en-US" sz="1400" smtClean="0">
                <a:solidFill>
                  <a:schemeClr val="bg1"/>
                </a:solidFill>
                <a:latin typeface="Calibri" panose="020F0502020204030204" pitchFamily="34" charset="0"/>
                <a:cs typeface="Arial" panose="020B0604020202020204" pitchFamily="34" charset="0"/>
              </a:rPr>
              <a:pPr>
                <a:lnSpc>
                  <a:spcPct val="100000"/>
                </a:lnSpc>
                <a:spcBef>
                  <a:spcPct val="0"/>
                </a:spcBef>
                <a:buFontTx/>
                <a:buNone/>
              </a:pPr>
              <a:t>32</a:t>
            </a:fld>
            <a:endParaRPr lang="en-US" sz="1400" smtClean="0">
              <a:solidFill>
                <a:schemeClr val="bg1"/>
              </a:solidFill>
              <a:latin typeface="Calibri" panose="020F050202020403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9225"/>
            <a:ext cx="6172200" cy="479425"/>
          </a:xfrm>
        </p:spPr>
        <p:txBody>
          <a:bodyPr>
            <a:noAutofit/>
          </a:bodyPr>
          <a:lstStyle/>
          <a:p>
            <a:pPr>
              <a:defRPr/>
            </a:pPr>
            <a:r>
              <a:rPr lang="en-US" sz="3200" b="1" dirty="0" smtClean="0">
                <a:solidFill>
                  <a:srgbClr val="FF0000"/>
                </a:solidFill>
              </a:rPr>
              <a:t>Expressions</a:t>
            </a:r>
            <a:endParaRPr lang="en-US" sz="3200" b="1" dirty="0">
              <a:solidFill>
                <a:srgbClr val="FF0000"/>
              </a:solidFill>
            </a:endParaRPr>
          </a:p>
        </p:txBody>
      </p:sp>
      <p:sp>
        <p:nvSpPr>
          <p:cNvPr id="3" name="Content Placeholder 2"/>
          <p:cNvSpPr>
            <a:spLocks noGrp="1"/>
          </p:cNvSpPr>
          <p:nvPr>
            <p:ph idx="1"/>
          </p:nvPr>
        </p:nvSpPr>
        <p:spPr>
          <a:xfrm>
            <a:off x="500063" y="809625"/>
            <a:ext cx="8240712" cy="3916363"/>
          </a:xfrm>
        </p:spPr>
        <p:txBody>
          <a:bodyPr/>
          <a:lstStyle/>
          <a:p>
            <a:pPr algn="just">
              <a:defRPr/>
            </a:pPr>
            <a:r>
              <a:rPr lang="en-IN" sz="2000" dirty="0"/>
              <a:t>a combination of operands  (or a single operand) with operators  that evaluates to a value. </a:t>
            </a:r>
            <a:endParaRPr lang="en-IN" sz="2000" dirty="0" smtClean="0"/>
          </a:p>
          <a:p>
            <a:pPr algn="just">
              <a:defRPr/>
            </a:pPr>
            <a:r>
              <a:rPr lang="en-IN" sz="2000" dirty="0" smtClean="0"/>
              <a:t>If it evaluates </a:t>
            </a:r>
            <a:r>
              <a:rPr lang="en-IN" sz="2000" dirty="0"/>
              <a:t>to a numeric value </a:t>
            </a:r>
            <a:r>
              <a:rPr lang="en-IN" sz="2000" dirty="0" smtClean="0"/>
              <a:t>it is known </a:t>
            </a:r>
            <a:r>
              <a:rPr lang="en-IN" sz="2000" dirty="0"/>
              <a:t>as arithmetic </a:t>
            </a:r>
            <a:r>
              <a:rPr lang="en-IN" sz="2000" dirty="0" smtClean="0"/>
              <a:t>expression</a:t>
            </a:r>
          </a:p>
          <a:p>
            <a:pPr algn="just">
              <a:defRPr/>
            </a:pPr>
            <a:endParaRPr lang="en-IN" sz="2000" dirty="0"/>
          </a:p>
          <a:p>
            <a:pPr algn="just">
              <a:defRPr/>
            </a:pPr>
            <a:r>
              <a:rPr lang="en-IN" sz="2000" dirty="0" smtClean="0"/>
              <a:t>&gt;&gt;&gt;(2+3) * 4           </a:t>
            </a:r>
            <a:r>
              <a:rPr lang="en-IN" sz="2000" dirty="0" smtClean="0">
                <a:solidFill>
                  <a:srgbClr val="FF0000"/>
                </a:solidFill>
              </a:rPr>
              <a:t>????</a:t>
            </a:r>
            <a:r>
              <a:rPr lang="en-IN" sz="2000" dirty="0" smtClean="0"/>
              <a:t>        &gt;&gt;&gt;2 + (3 * 4)       </a:t>
            </a:r>
            <a:r>
              <a:rPr lang="en-IN" sz="2000" dirty="0" smtClean="0">
                <a:solidFill>
                  <a:srgbClr val="FF0000"/>
                </a:solidFill>
              </a:rPr>
              <a:t>?????</a:t>
            </a:r>
          </a:p>
          <a:p>
            <a:pPr marL="0" indent="0" algn="just">
              <a:buFont typeface="Arial" panose="020B0604020202020204" pitchFamily="34" charset="0"/>
              <a:buNone/>
              <a:defRPr/>
            </a:pPr>
            <a:endParaRPr lang="en-IN" sz="2000" dirty="0"/>
          </a:p>
          <a:p>
            <a:pPr marL="0" indent="0" algn="just">
              <a:buFont typeface="Arial" panose="020B0604020202020204" pitchFamily="34" charset="0"/>
              <a:buNone/>
              <a:defRPr/>
            </a:pPr>
            <a:r>
              <a:rPr lang="en-IN" sz="2000" dirty="0" smtClean="0"/>
              <a:t>&gt;&gt;&gt;2 + ((3 *4) – 8)     </a:t>
            </a:r>
            <a:r>
              <a:rPr lang="en-IN" sz="2000" dirty="0" smtClean="0">
                <a:solidFill>
                  <a:srgbClr val="FF0000"/>
                </a:solidFill>
              </a:rPr>
              <a:t>???</a:t>
            </a:r>
            <a:r>
              <a:rPr lang="en-IN" sz="2000" dirty="0" smtClean="0"/>
              <a:t>         &gt;&gt;&gt;2 + 3 * (4 – 1)    </a:t>
            </a:r>
            <a:r>
              <a:rPr lang="en-IN" sz="2000" dirty="0" smtClean="0">
                <a:solidFill>
                  <a:srgbClr val="FF0000"/>
                </a:solidFill>
              </a:rPr>
              <a:t>???</a:t>
            </a:r>
          </a:p>
          <a:p>
            <a:pPr algn="just">
              <a:defRPr/>
            </a:pPr>
            <a:endParaRPr lang="en-US" sz="2000" dirty="0"/>
          </a:p>
        </p:txBody>
      </p:sp>
      <p:sp>
        <p:nvSpPr>
          <p:cNvPr id="5" name="Date Placeholder 4"/>
          <p:cNvSpPr>
            <a:spLocks noGrp="1"/>
          </p:cNvSpPr>
          <p:nvPr>
            <p:ph type="dt" sz="quarter" idx="10"/>
          </p:nvPr>
        </p:nvSpPr>
        <p:spPr/>
        <p:txBody>
          <a:bodyPr/>
          <a:lstStyle/>
          <a:p>
            <a:pPr>
              <a:defRPr/>
            </a:pPr>
            <a:fld id="{13277ABC-F9CE-4E05-9154-C9266952CA01}" type="datetime1">
              <a:rPr lang="en-US" smtClean="0">
                <a:latin typeface="Cambria" panose="02040503050406030204" pitchFamily="18" charset="0"/>
                <a:ea typeface="Cambria" panose="02040503050406030204" pitchFamily="18" charset="0"/>
              </a:rPr>
              <a:pPr>
                <a:defRPr/>
              </a:pPr>
              <a:t>9/21/2021</a:t>
            </a:fld>
            <a:endParaRPr lang="en-US">
              <a:latin typeface="Cambria" panose="02040503050406030204" pitchFamily="18" charset="0"/>
              <a:ea typeface="Cambria" panose="02040503050406030204" pitchFamily="18" charset="0"/>
            </a:endParaRPr>
          </a:p>
        </p:txBody>
      </p:sp>
      <p:sp>
        <p:nvSpPr>
          <p:cNvPr id="4608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4C5D31CF-4384-4534-94F0-403364E12E7E}" type="slidenum">
              <a:rPr lang="en-US" sz="1400" smtClean="0">
                <a:solidFill>
                  <a:schemeClr val="bg1"/>
                </a:solidFill>
                <a:cs typeface="Arial" panose="020B0604020202020204" pitchFamily="34" charset="0"/>
              </a:rPr>
              <a:pPr>
                <a:lnSpc>
                  <a:spcPct val="100000"/>
                </a:lnSpc>
                <a:spcBef>
                  <a:spcPct val="0"/>
                </a:spcBef>
                <a:buFontTx/>
                <a:buNone/>
              </a:pPr>
              <a:t>33</a:t>
            </a:fld>
            <a:endParaRPr lang="en-US" sz="140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0" y="208337"/>
            <a:ext cx="9118600" cy="458787"/>
          </a:xfrm>
        </p:spPr>
        <p:txBody>
          <a:bodyPr/>
          <a:lstStyle/>
          <a:p>
            <a:pPr marL="342900" indent="-342900"/>
            <a:r>
              <a:rPr lang="en-US" sz="2700" b="1" dirty="0" smtClean="0">
                <a:solidFill>
                  <a:srgbClr val="FF0000"/>
                </a:solidFill>
              </a:rPr>
              <a:t>Mixed Type Expressions, Coercion and Type Conversion</a:t>
            </a:r>
            <a:endParaRPr lang="en-US" sz="2700" dirty="0" smtClean="0"/>
          </a:p>
        </p:txBody>
      </p:sp>
      <p:sp>
        <p:nvSpPr>
          <p:cNvPr id="49155" name="Content Placeholder 2"/>
          <p:cNvSpPr>
            <a:spLocks noGrp="1"/>
          </p:cNvSpPr>
          <p:nvPr>
            <p:ph idx="1"/>
          </p:nvPr>
        </p:nvSpPr>
        <p:spPr>
          <a:xfrm>
            <a:off x="203200" y="812800"/>
            <a:ext cx="8548688" cy="4459288"/>
          </a:xfrm>
        </p:spPr>
        <p:txBody>
          <a:bodyPr/>
          <a:lstStyle/>
          <a:p>
            <a:pPr algn="just"/>
            <a:r>
              <a:rPr lang="en-IN" sz="2400" dirty="0" smtClean="0"/>
              <a:t>It is an expression with operands of different types</a:t>
            </a:r>
          </a:p>
          <a:p>
            <a:pPr algn="just"/>
            <a:r>
              <a:rPr lang="en-IN" sz="2400" dirty="0" smtClean="0"/>
              <a:t>In a mixed type expression either </a:t>
            </a:r>
            <a:r>
              <a:rPr lang="en-IN" sz="2400" dirty="0" smtClean="0">
                <a:solidFill>
                  <a:srgbClr val="FF0000"/>
                </a:solidFill>
              </a:rPr>
              <a:t>coercion(implicit) type conversion </a:t>
            </a:r>
            <a:r>
              <a:rPr lang="en-IN" sz="2400" dirty="0" smtClean="0"/>
              <a:t>or explicit conversion takes place.</a:t>
            </a:r>
          </a:p>
          <a:p>
            <a:pPr algn="just"/>
            <a:r>
              <a:rPr lang="en-IN" sz="2400" dirty="0" smtClean="0"/>
              <a:t>Ex :  </a:t>
            </a:r>
            <a:r>
              <a:rPr lang="en-IN" sz="2400" dirty="0" smtClean="0">
                <a:solidFill>
                  <a:srgbClr val="FF0000"/>
                </a:solidFill>
              </a:rPr>
              <a:t>2  + 4.5  </a:t>
            </a:r>
            <a:r>
              <a:rPr lang="en-IN" sz="2400" dirty="0" smtClean="0"/>
              <a:t>is first implicitly converted (</a:t>
            </a:r>
            <a:r>
              <a:rPr lang="en-IN" sz="2400" dirty="0" err="1" smtClean="0"/>
              <a:t>int</a:t>
            </a:r>
            <a:r>
              <a:rPr lang="en-IN" sz="2400" dirty="0" smtClean="0"/>
              <a:t> converted to float)   </a:t>
            </a:r>
            <a:r>
              <a:rPr lang="en-IN" sz="2400" dirty="0" smtClean="0">
                <a:solidFill>
                  <a:srgbClr val="FF0000"/>
                </a:solidFill>
              </a:rPr>
              <a:t>2.0 + 4.5  </a:t>
            </a:r>
            <a:r>
              <a:rPr lang="en-IN" sz="2400" dirty="0" smtClean="0"/>
              <a:t>which gives </a:t>
            </a:r>
            <a:r>
              <a:rPr lang="en-IN" sz="2400" dirty="0" smtClean="0">
                <a:solidFill>
                  <a:srgbClr val="FF0000"/>
                </a:solidFill>
              </a:rPr>
              <a:t>6.5</a:t>
            </a:r>
            <a:r>
              <a:rPr lang="en-IN" sz="2400" dirty="0" smtClean="0"/>
              <a:t> </a:t>
            </a:r>
            <a:endParaRPr lang="en-US" sz="2400" dirty="0" smtClean="0"/>
          </a:p>
          <a:p>
            <a:pPr algn="just"/>
            <a:r>
              <a:rPr lang="en-IN" sz="2400" dirty="0" smtClean="0"/>
              <a:t>Ex: </a:t>
            </a:r>
            <a:r>
              <a:rPr lang="en-IN" sz="2400" dirty="0" smtClean="0">
                <a:solidFill>
                  <a:srgbClr val="FF0000"/>
                </a:solidFill>
              </a:rPr>
              <a:t>float(2)  + 4.5 </a:t>
            </a:r>
            <a:r>
              <a:rPr lang="en-IN" sz="2400" dirty="0" smtClean="0"/>
              <a:t>is first explicitly converted </a:t>
            </a:r>
            <a:r>
              <a:rPr lang="en-IN" sz="2400" dirty="0" smtClean="0">
                <a:solidFill>
                  <a:srgbClr val="FF0000"/>
                </a:solidFill>
              </a:rPr>
              <a:t>2.0 + 4.5</a:t>
            </a:r>
            <a:r>
              <a:rPr lang="en-IN" sz="2400" dirty="0" smtClean="0"/>
              <a:t> which gives </a:t>
            </a:r>
            <a:r>
              <a:rPr lang="en-IN" sz="2400" dirty="0" smtClean="0">
                <a:solidFill>
                  <a:srgbClr val="FF0000"/>
                </a:solidFill>
              </a:rPr>
              <a:t>6.5</a:t>
            </a:r>
            <a:endParaRPr lang="en-US" sz="2400" dirty="0" smtClean="0">
              <a:solidFill>
                <a:srgbClr val="FF0000"/>
              </a:solidFill>
            </a:endParaRPr>
          </a:p>
          <a:p>
            <a:pPr algn="just"/>
            <a:r>
              <a:rPr lang="en-IN" sz="2400" dirty="0" smtClean="0"/>
              <a:t> </a:t>
            </a:r>
            <a:r>
              <a:rPr lang="en-IN" sz="2400" dirty="0" smtClean="0">
                <a:solidFill>
                  <a:srgbClr val="FF0000"/>
                </a:solidFill>
              </a:rPr>
              <a:t>2 + </a:t>
            </a:r>
            <a:r>
              <a:rPr lang="en-IN" sz="2400" dirty="0" err="1" smtClean="0">
                <a:solidFill>
                  <a:srgbClr val="FF0000"/>
                </a:solidFill>
              </a:rPr>
              <a:t>int</a:t>
            </a:r>
            <a:r>
              <a:rPr lang="en-IN" sz="2400" dirty="0" smtClean="0">
                <a:solidFill>
                  <a:srgbClr val="FF0000"/>
                </a:solidFill>
              </a:rPr>
              <a:t>(4.5)   </a:t>
            </a:r>
            <a:r>
              <a:rPr lang="en-IN" sz="2400" dirty="0" smtClean="0"/>
              <a:t>gives </a:t>
            </a:r>
            <a:r>
              <a:rPr lang="en-IN" sz="2400" dirty="0" smtClean="0">
                <a:solidFill>
                  <a:srgbClr val="FF0000"/>
                </a:solidFill>
              </a:rPr>
              <a:t>2 + 4 </a:t>
            </a:r>
            <a:r>
              <a:rPr lang="en-IN" sz="2400" dirty="0" smtClean="0"/>
              <a:t>which is </a:t>
            </a:r>
            <a:r>
              <a:rPr lang="en-IN" sz="2400" dirty="0" smtClean="0">
                <a:solidFill>
                  <a:srgbClr val="FF0000"/>
                </a:solidFill>
              </a:rPr>
              <a:t>6</a:t>
            </a:r>
            <a:endParaRPr lang="en-US" dirty="0" smtClean="0"/>
          </a:p>
          <a:p>
            <a:pPr algn="just"/>
            <a:endParaRPr lang="en-US" dirty="0" smtClean="0"/>
          </a:p>
        </p:txBody>
      </p:sp>
      <p:sp>
        <p:nvSpPr>
          <p:cNvPr id="5" name="Date Placeholder 4"/>
          <p:cNvSpPr>
            <a:spLocks noGrp="1"/>
          </p:cNvSpPr>
          <p:nvPr>
            <p:ph type="dt" sz="quarter" idx="10"/>
          </p:nvPr>
        </p:nvSpPr>
        <p:spPr/>
        <p:txBody>
          <a:bodyPr/>
          <a:lstStyle/>
          <a:p>
            <a:pPr>
              <a:defRPr/>
            </a:pPr>
            <a:fld id="{41DB9FA8-8749-4F77-8D1D-73BD9D201D10}" type="datetime1">
              <a:rPr lang="en-US" smtClean="0"/>
              <a:pPr>
                <a:defRPr/>
              </a:pPr>
              <a:t>9/21/2021</a:t>
            </a:fld>
            <a:endParaRPr lang="en-US"/>
          </a:p>
        </p:txBody>
      </p:sp>
      <p:sp>
        <p:nvSpPr>
          <p:cNvPr id="4915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88979A76-D6DB-414A-AA2C-4E06F85722E3}" type="slidenum">
              <a:rPr lang="en-US" sz="1400" smtClean="0">
                <a:solidFill>
                  <a:schemeClr val="bg1"/>
                </a:solidFill>
                <a:latin typeface="Calibri" panose="020F0502020204030204" pitchFamily="34" charset="0"/>
                <a:cs typeface="Arial" panose="020B0604020202020204" pitchFamily="34" charset="0"/>
              </a:rPr>
              <a:pPr>
                <a:lnSpc>
                  <a:spcPct val="100000"/>
                </a:lnSpc>
                <a:spcBef>
                  <a:spcPct val="0"/>
                </a:spcBef>
                <a:buFontTx/>
                <a:buNone/>
              </a:pPr>
              <a:t>34</a:t>
            </a:fld>
            <a:endParaRPr lang="en-US" sz="1400" smtClean="0">
              <a:solidFill>
                <a:schemeClr val="bg1"/>
              </a:solidFill>
              <a:latin typeface="Calibri" panose="020F050202020403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0" y="0"/>
            <a:ext cx="7886700" cy="558800"/>
          </a:xfrm>
        </p:spPr>
        <p:txBody>
          <a:bodyPr/>
          <a:lstStyle/>
          <a:p>
            <a:r>
              <a:rPr lang="en-US" sz="4000" b="1" smtClean="0">
                <a:solidFill>
                  <a:srgbClr val="FF0000"/>
                </a:solidFill>
              </a:rPr>
              <a:t>Program -1</a:t>
            </a:r>
          </a:p>
        </p:txBody>
      </p:sp>
      <p:sp>
        <p:nvSpPr>
          <p:cNvPr id="3" name="Content Placeholder 2"/>
          <p:cNvSpPr>
            <a:spLocks noGrp="1"/>
          </p:cNvSpPr>
          <p:nvPr>
            <p:ph idx="1"/>
          </p:nvPr>
        </p:nvSpPr>
        <p:spPr>
          <a:xfrm>
            <a:off x="284163" y="700088"/>
            <a:ext cx="8539162" cy="4465637"/>
          </a:xfrm>
        </p:spPr>
        <p:txBody>
          <a:bodyPr/>
          <a:lstStyle/>
          <a:p>
            <a:pPr marL="0" indent="0" algn="just">
              <a:buFont typeface="Arial" panose="020B0604020202020204" pitchFamily="34" charset="0"/>
              <a:buNone/>
            </a:pPr>
            <a:r>
              <a:rPr lang="en-IN" sz="2400" dirty="0" smtClean="0">
                <a:solidFill>
                  <a:srgbClr val="FF0000"/>
                </a:solidFill>
              </a:rPr>
              <a:t>Write a program to convert the given temperature in Fahrenheit to Celsius</a:t>
            </a:r>
          </a:p>
          <a:p>
            <a:pPr marL="0" indent="0" algn="just">
              <a:buFont typeface="Arial" panose="020B0604020202020204" pitchFamily="34" charset="0"/>
              <a:buNone/>
            </a:pPr>
            <a:endParaRPr lang="en-IN" sz="2400" dirty="0" smtClean="0">
              <a:solidFill>
                <a:srgbClr val="FF0000"/>
              </a:solidFill>
            </a:endParaRPr>
          </a:p>
          <a:p>
            <a:pPr marL="0" indent="0" algn="just">
              <a:buFont typeface="Arial" panose="020B0604020202020204" pitchFamily="34" charset="0"/>
              <a:buNone/>
            </a:pPr>
            <a:r>
              <a:rPr lang="en-IN" sz="2400" dirty="0" smtClean="0"/>
              <a:t>#Temperature Conversion</a:t>
            </a:r>
            <a:endParaRPr lang="en-US" sz="2400" dirty="0" smtClean="0"/>
          </a:p>
          <a:p>
            <a:pPr marL="0" indent="0" algn="just">
              <a:buFont typeface="Arial" panose="020B0604020202020204" pitchFamily="34" charset="0"/>
              <a:buNone/>
            </a:pPr>
            <a:r>
              <a:rPr lang="en-IN" sz="2400" dirty="0" smtClean="0"/>
              <a:t>f = float(input(‘Enter the Fahrenheit temperature’))</a:t>
            </a:r>
            <a:endParaRPr lang="en-US" sz="2400" dirty="0" smtClean="0"/>
          </a:p>
          <a:p>
            <a:pPr marL="0" indent="0" algn="just">
              <a:buFont typeface="Arial" panose="020B0604020202020204" pitchFamily="34" charset="0"/>
              <a:buNone/>
            </a:pPr>
            <a:r>
              <a:rPr lang="en-IN" sz="2400" dirty="0" smtClean="0"/>
              <a:t>c = (f – 32) * 5.0 / 9</a:t>
            </a:r>
            <a:endParaRPr lang="en-US" sz="2400" dirty="0" smtClean="0"/>
          </a:p>
          <a:p>
            <a:pPr marL="0" indent="0" algn="just">
              <a:buFont typeface="Arial" panose="020B0604020202020204" pitchFamily="34" charset="0"/>
              <a:buNone/>
            </a:pPr>
            <a:r>
              <a:rPr lang="en-IN" sz="2400" dirty="0" smtClean="0"/>
              <a:t>print ‘Celsius Temperature is’, c</a:t>
            </a:r>
            <a:endParaRPr lang="en-US" sz="2400" dirty="0" smtClean="0"/>
          </a:p>
          <a:p>
            <a:pPr marL="0" indent="0" algn="just">
              <a:buFont typeface="Arial" panose="020B0604020202020204" pitchFamily="34" charset="0"/>
              <a:buNone/>
            </a:pPr>
            <a:endParaRPr lang="en-US" sz="2400" dirty="0" smtClean="0">
              <a:solidFill>
                <a:srgbClr val="FF0000"/>
              </a:solidFill>
            </a:endParaRPr>
          </a:p>
        </p:txBody>
      </p:sp>
      <p:sp>
        <p:nvSpPr>
          <p:cNvPr id="4" name="Date Placeholder 3"/>
          <p:cNvSpPr>
            <a:spLocks noGrp="1"/>
          </p:cNvSpPr>
          <p:nvPr>
            <p:ph type="dt" sz="quarter" idx="10"/>
          </p:nvPr>
        </p:nvSpPr>
        <p:spPr/>
        <p:txBody>
          <a:bodyPr/>
          <a:lstStyle/>
          <a:p>
            <a:pPr>
              <a:defRPr/>
            </a:pPr>
            <a:fld id="{6568F54F-56FE-40EF-A366-3A704DF1B8AF}" type="datetime1">
              <a:rPr lang="en-US" smtClean="0"/>
              <a:pPr>
                <a:defRPr/>
              </a:pPr>
              <a:t>9/21/2021</a:t>
            </a:fld>
            <a:endParaRPr lang="en-US"/>
          </a:p>
        </p:txBody>
      </p:sp>
      <p:sp>
        <p:nvSpPr>
          <p:cNvPr id="5018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65E278A2-4719-44F1-B53D-EDCBD01EFAAB}" type="slidenum">
              <a:rPr lang="en-US" sz="1400" smtClean="0">
                <a:solidFill>
                  <a:schemeClr val="bg1"/>
                </a:solidFill>
                <a:latin typeface="Calibri" panose="020F0502020204030204" pitchFamily="34" charset="0"/>
                <a:cs typeface="Arial" panose="020B0604020202020204" pitchFamily="34" charset="0"/>
              </a:rPr>
              <a:pPr>
                <a:lnSpc>
                  <a:spcPct val="100000"/>
                </a:lnSpc>
                <a:spcBef>
                  <a:spcPct val="0"/>
                </a:spcBef>
                <a:buFontTx/>
                <a:buNone/>
              </a:pPr>
              <a:t>35</a:t>
            </a:fld>
            <a:endParaRPr lang="en-US" sz="1400" smtClean="0">
              <a:solidFill>
                <a:schemeClr val="bg1"/>
              </a:solidFill>
              <a:latin typeface="Calibri" panose="020F050202020403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325" y="1576388"/>
            <a:ext cx="7886700" cy="574675"/>
          </a:xfrm>
        </p:spPr>
        <p:txBody>
          <a:bodyPr>
            <a:normAutofit fontScale="90000"/>
          </a:bodyPr>
          <a:lstStyle/>
          <a:p>
            <a:pPr>
              <a:defRPr/>
            </a:pPr>
            <a:r>
              <a:rPr lang="en-US" dirty="0" smtClean="0"/>
              <a:t>    </a:t>
            </a:r>
            <a:endParaRPr lang="en-US" dirty="0">
              <a:solidFill>
                <a:srgbClr val="FF0000"/>
              </a:solidFill>
            </a:endParaRPr>
          </a:p>
        </p:txBody>
      </p:sp>
      <p:sp>
        <p:nvSpPr>
          <p:cNvPr id="3" name="Content Placeholder 2"/>
          <p:cNvSpPr>
            <a:spLocks noGrp="1"/>
          </p:cNvSpPr>
          <p:nvPr>
            <p:ph idx="1"/>
          </p:nvPr>
        </p:nvSpPr>
        <p:spPr>
          <a:xfrm>
            <a:off x="390525" y="865188"/>
            <a:ext cx="7886700" cy="3603625"/>
          </a:xfrm>
        </p:spPr>
        <p:txBody>
          <a:bodyPr>
            <a:normAutofit fontScale="77500" lnSpcReduction="20000"/>
          </a:bodyPr>
          <a:lstStyle/>
          <a:p>
            <a:pPr>
              <a:defRPr/>
            </a:pPr>
            <a:r>
              <a:rPr lang="en-US" dirty="0" smtClean="0">
                <a:solidFill>
                  <a:srgbClr val="FF0000"/>
                </a:solidFill>
              </a:rPr>
              <a:t> Read </a:t>
            </a:r>
            <a:r>
              <a:rPr lang="en-US" dirty="0">
                <a:solidFill>
                  <a:srgbClr val="FF0000"/>
                </a:solidFill>
              </a:rPr>
              <a:t>three numbers and print their </a:t>
            </a:r>
            <a:r>
              <a:rPr lang="en-US" dirty="0" smtClean="0">
                <a:solidFill>
                  <a:srgbClr val="FF0000"/>
                </a:solidFill>
              </a:rPr>
              <a:t>sum</a:t>
            </a:r>
          </a:p>
          <a:p>
            <a:pPr marL="0" indent="0">
              <a:buFont typeface="Arial" panose="020B0604020202020204" pitchFamily="34" charset="0"/>
              <a:buNone/>
              <a:defRPr/>
            </a:pPr>
            <a:endParaRPr lang="en-US" dirty="0">
              <a:solidFill>
                <a:srgbClr val="FF0000"/>
              </a:solidFill>
            </a:endParaRPr>
          </a:p>
          <a:p>
            <a:pPr marL="0" indent="0">
              <a:buFont typeface="Arial" panose="020B0604020202020204" pitchFamily="34" charset="0"/>
              <a:buNone/>
              <a:defRPr/>
            </a:pPr>
            <a:r>
              <a:rPr lang="en-US" dirty="0" smtClean="0"/>
              <a:t>num1 </a:t>
            </a:r>
            <a:r>
              <a:rPr lang="en-US" dirty="0"/>
              <a:t>= </a:t>
            </a:r>
            <a:r>
              <a:rPr lang="en-US" dirty="0" err="1" smtClean="0"/>
              <a:t>int</a:t>
            </a:r>
            <a:r>
              <a:rPr lang="en-US" dirty="0" smtClean="0"/>
              <a:t>(input</a:t>
            </a:r>
            <a:r>
              <a:rPr lang="en-US" dirty="0"/>
              <a:t>('Enter first number</a:t>
            </a:r>
            <a:r>
              <a:rPr lang="en-US" dirty="0" smtClean="0"/>
              <a:t>'))</a:t>
            </a:r>
            <a:endParaRPr lang="en-US" dirty="0"/>
          </a:p>
          <a:p>
            <a:pPr marL="0" indent="0">
              <a:buFont typeface="Arial" panose="020B0604020202020204" pitchFamily="34" charset="0"/>
              <a:buNone/>
              <a:defRPr/>
            </a:pPr>
            <a:r>
              <a:rPr lang="en-US" dirty="0"/>
              <a:t>num2 = </a:t>
            </a:r>
            <a:r>
              <a:rPr lang="en-US" dirty="0" err="1" smtClean="0"/>
              <a:t>int</a:t>
            </a:r>
            <a:r>
              <a:rPr lang="en-US" dirty="0" smtClean="0"/>
              <a:t>(input</a:t>
            </a:r>
            <a:r>
              <a:rPr lang="en-US" dirty="0"/>
              <a:t>('Enter Second number</a:t>
            </a:r>
            <a:r>
              <a:rPr lang="en-US" dirty="0" smtClean="0"/>
              <a:t>'))</a:t>
            </a:r>
            <a:endParaRPr lang="en-US" dirty="0"/>
          </a:p>
          <a:p>
            <a:pPr marL="0" indent="0">
              <a:buFont typeface="Arial" panose="020B0604020202020204" pitchFamily="34" charset="0"/>
              <a:buNone/>
              <a:defRPr/>
            </a:pPr>
            <a:r>
              <a:rPr lang="en-US" dirty="0"/>
              <a:t>num3 = </a:t>
            </a:r>
            <a:r>
              <a:rPr lang="en-US" dirty="0" err="1" smtClean="0"/>
              <a:t>int</a:t>
            </a:r>
            <a:r>
              <a:rPr lang="en-US" dirty="0" smtClean="0"/>
              <a:t>(input</a:t>
            </a:r>
            <a:r>
              <a:rPr lang="en-US" dirty="0"/>
              <a:t>('Enter Third Number</a:t>
            </a:r>
            <a:r>
              <a:rPr lang="en-US" dirty="0" smtClean="0"/>
              <a:t>'))</a:t>
            </a:r>
            <a:endParaRPr lang="en-US" dirty="0"/>
          </a:p>
          <a:p>
            <a:pPr marL="0" indent="0">
              <a:buFont typeface="Arial" panose="020B0604020202020204" pitchFamily="34" charset="0"/>
              <a:buNone/>
              <a:defRPr/>
            </a:pPr>
            <a:r>
              <a:rPr lang="en-US" dirty="0" smtClean="0"/>
              <a:t>sum </a:t>
            </a:r>
            <a:r>
              <a:rPr lang="en-US" dirty="0"/>
              <a:t>= num1 + num2 + num3</a:t>
            </a:r>
          </a:p>
          <a:p>
            <a:pPr marL="0" indent="0">
              <a:buFont typeface="Arial" panose="020B0604020202020204" pitchFamily="34" charset="0"/>
              <a:buNone/>
              <a:defRPr/>
            </a:pPr>
            <a:r>
              <a:rPr lang="en-US" dirty="0" smtClean="0"/>
              <a:t>print</a:t>
            </a:r>
            <a:r>
              <a:rPr lang="en-US" dirty="0"/>
              <a:t>('Sum=', sum</a:t>
            </a:r>
            <a:r>
              <a:rPr lang="en-US" dirty="0" smtClean="0"/>
              <a:t>)</a:t>
            </a:r>
          </a:p>
          <a:p>
            <a:pPr marL="0" indent="0">
              <a:buFont typeface="Arial" panose="020B0604020202020204" pitchFamily="34" charset="0"/>
              <a:buNone/>
              <a:defRPr/>
            </a:pPr>
            <a:endParaRPr lang="en-US" dirty="0"/>
          </a:p>
          <a:p>
            <a:pPr marL="0" indent="0">
              <a:buFont typeface="Arial" panose="020B0604020202020204" pitchFamily="34" charset="0"/>
              <a:buNone/>
              <a:defRPr/>
            </a:pPr>
            <a:r>
              <a:rPr lang="en-US" dirty="0" smtClean="0"/>
              <a:t>Input: 23   34   45</a:t>
            </a:r>
          </a:p>
          <a:p>
            <a:pPr marL="0" indent="0">
              <a:buFont typeface="Arial" panose="020B0604020202020204" pitchFamily="34" charset="0"/>
              <a:buNone/>
              <a:defRPr/>
            </a:pPr>
            <a:r>
              <a:rPr lang="en-US" dirty="0" smtClean="0"/>
              <a:t>Output: Sum=102</a:t>
            </a:r>
            <a:endParaRPr lang="en-US" dirty="0"/>
          </a:p>
        </p:txBody>
      </p:sp>
      <p:sp>
        <p:nvSpPr>
          <p:cNvPr id="5" name="Date Placeholder 4"/>
          <p:cNvSpPr>
            <a:spLocks noGrp="1"/>
          </p:cNvSpPr>
          <p:nvPr>
            <p:ph type="dt" sz="quarter" idx="10"/>
          </p:nvPr>
        </p:nvSpPr>
        <p:spPr/>
        <p:txBody>
          <a:bodyPr/>
          <a:lstStyle/>
          <a:p>
            <a:pPr>
              <a:defRPr/>
            </a:pPr>
            <a:fld id="{B3D632F5-1AA3-4F41-9318-F2493CF62281}" type="datetime1">
              <a:rPr lang="en-US" smtClean="0"/>
              <a:pPr>
                <a:defRPr/>
              </a:pPr>
              <a:t>9/21/2021</a:t>
            </a:fld>
            <a:endParaRPr lang="en-US"/>
          </a:p>
        </p:txBody>
      </p:sp>
      <p:sp>
        <p:nvSpPr>
          <p:cNvPr id="5120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E1321A40-09DD-4483-8A2A-EDE634DA54FD}" type="slidenum">
              <a:rPr lang="en-US" sz="1400" smtClean="0">
                <a:solidFill>
                  <a:schemeClr val="bg1"/>
                </a:solidFill>
                <a:latin typeface="Calibri" panose="020F0502020204030204" pitchFamily="34" charset="0"/>
                <a:cs typeface="Arial" panose="020B0604020202020204" pitchFamily="34" charset="0"/>
              </a:rPr>
              <a:pPr>
                <a:lnSpc>
                  <a:spcPct val="100000"/>
                </a:lnSpc>
                <a:spcBef>
                  <a:spcPct val="0"/>
                </a:spcBef>
                <a:buFontTx/>
                <a:buNone/>
              </a:pPr>
              <a:t>36</a:t>
            </a:fld>
            <a:endParaRPr lang="en-US" sz="1400" smtClean="0">
              <a:solidFill>
                <a:schemeClr val="bg1"/>
              </a:solidFill>
              <a:latin typeface="Calibri" panose="020F0502020204030204" pitchFamily="34" charset="0"/>
              <a:cs typeface="Arial" panose="020B0604020202020204" pitchFamily="34" charset="0"/>
            </a:endParaRPr>
          </a:p>
        </p:txBody>
      </p:sp>
      <p:sp>
        <p:nvSpPr>
          <p:cNvPr id="51206" name="Title 1"/>
          <p:cNvSpPr txBox="1">
            <a:spLocks/>
          </p:cNvSpPr>
          <p:nvPr/>
        </p:nvSpPr>
        <p:spPr bwMode="auto">
          <a:xfrm>
            <a:off x="203200" y="73820"/>
            <a:ext cx="78867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685800" indent="-22860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defTabSz="914400">
              <a:spcBef>
                <a:spcPct val="0"/>
              </a:spcBef>
              <a:buFontTx/>
              <a:buNone/>
            </a:pPr>
            <a:r>
              <a:rPr lang="en-US" sz="4000" b="1" dirty="0">
                <a:solidFill>
                  <a:srgbClr val="FF0000"/>
                </a:solidFill>
              </a:rPr>
              <a:t>Program -2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1963" y="842963"/>
            <a:ext cx="7886700" cy="3879850"/>
          </a:xfrm>
        </p:spPr>
        <p:txBody>
          <a:bodyPr>
            <a:normAutofit fontScale="62500" lnSpcReduction="20000"/>
          </a:bodyPr>
          <a:lstStyle/>
          <a:p>
            <a:pPr marL="0" indent="0">
              <a:buFont typeface="Arial" panose="020B0604020202020204" pitchFamily="34" charset="0"/>
              <a:buNone/>
              <a:defRPr/>
            </a:pPr>
            <a:r>
              <a:rPr lang="en-US" sz="3800" dirty="0">
                <a:solidFill>
                  <a:srgbClr val="FF0000"/>
                </a:solidFill>
              </a:rPr>
              <a:t># area of a triangle from its sides</a:t>
            </a:r>
          </a:p>
          <a:p>
            <a:pPr marL="0" indent="0">
              <a:buFont typeface="Arial" panose="020B0604020202020204" pitchFamily="34" charset="0"/>
              <a:buNone/>
              <a:defRPr/>
            </a:pPr>
            <a:r>
              <a:rPr lang="en-US" dirty="0"/>
              <a:t> </a:t>
            </a:r>
          </a:p>
          <a:p>
            <a:pPr marL="0" indent="0">
              <a:buFont typeface="Arial" panose="020B0604020202020204" pitchFamily="34" charset="0"/>
              <a:buNone/>
              <a:defRPr/>
            </a:pPr>
            <a:r>
              <a:rPr lang="en-US" dirty="0"/>
              <a:t>import math</a:t>
            </a:r>
          </a:p>
          <a:p>
            <a:pPr marL="0" indent="0">
              <a:buFont typeface="Arial" panose="020B0604020202020204" pitchFamily="34" charset="0"/>
              <a:buNone/>
              <a:defRPr/>
            </a:pPr>
            <a:r>
              <a:rPr lang="en-US" dirty="0"/>
              <a:t> </a:t>
            </a:r>
          </a:p>
          <a:p>
            <a:pPr marL="0" indent="0">
              <a:buFont typeface="Arial" panose="020B0604020202020204" pitchFamily="34" charset="0"/>
              <a:buNone/>
              <a:defRPr/>
            </a:pPr>
            <a:r>
              <a:rPr lang="en-US" dirty="0"/>
              <a:t>a = </a:t>
            </a:r>
            <a:r>
              <a:rPr lang="en-US" dirty="0" err="1"/>
              <a:t>int</a:t>
            </a:r>
            <a:r>
              <a:rPr lang="en-US" dirty="0"/>
              <a:t>(input('Enter side 1'))</a:t>
            </a:r>
          </a:p>
          <a:p>
            <a:pPr marL="0" indent="0">
              <a:buFont typeface="Arial" panose="020B0604020202020204" pitchFamily="34" charset="0"/>
              <a:buNone/>
              <a:defRPr/>
            </a:pPr>
            <a:r>
              <a:rPr lang="en-US" dirty="0"/>
              <a:t>b = </a:t>
            </a:r>
            <a:r>
              <a:rPr lang="en-US" dirty="0" err="1"/>
              <a:t>int</a:t>
            </a:r>
            <a:r>
              <a:rPr lang="en-US" dirty="0"/>
              <a:t>(input('Enter side 2'))</a:t>
            </a:r>
          </a:p>
          <a:p>
            <a:pPr marL="0" indent="0">
              <a:buFont typeface="Arial" panose="020B0604020202020204" pitchFamily="34" charset="0"/>
              <a:buNone/>
              <a:defRPr/>
            </a:pPr>
            <a:r>
              <a:rPr lang="en-US" dirty="0"/>
              <a:t>c = </a:t>
            </a:r>
            <a:r>
              <a:rPr lang="en-US" dirty="0" err="1"/>
              <a:t>int</a:t>
            </a:r>
            <a:r>
              <a:rPr lang="en-US" dirty="0"/>
              <a:t>(input('Enter side 3'))</a:t>
            </a:r>
          </a:p>
          <a:p>
            <a:pPr marL="0" indent="0">
              <a:buFont typeface="Arial" panose="020B0604020202020204" pitchFamily="34" charset="0"/>
              <a:buNone/>
              <a:defRPr/>
            </a:pPr>
            <a:r>
              <a:rPr lang="en-US" dirty="0"/>
              <a:t> </a:t>
            </a:r>
          </a:p>
          <a:p>
            <a:pPr marL="0" indent="0">
              <a:buFont typeface="Arial" panose="020B0604020202020204" pitchFamily="34" charset="0"/>
              <a:buNone/>
              <a:defRPr/>
            </a:pPr>
            <a:r>
              <a:rPr lang="en-US" dirty="0"/>
              <a:t>s = float(</a:t>
            </a:r>
            <a:r>
              <a:rPr lang="en-US" dirty="0" err="1"/>
              <a:t>a+b+c</a:t>
            </a:r>
            <a:r>
              <a:rPr lang="en-US" dirty="0"/>
              <a:t>)/2</a:t>
            </a:r>
          </a:p>
          <a:p>
            <a:pPr marL="0" indent="0">
              <a:buFont typeface="Arial" panose="020B0604020202020204" pitchFamily="34" charset="0"/>
              <a:buNone/>
              <a:defRPr/>
            </a:pPr>
            <a:r>
              <a:rPr lang="en-US" dirty="0"/>
              <a:t>area = </a:t>
            </a:r>
            <a:r>
              <a:rPr lang="en-US" dirty="0" err="1"/>
              <a:t>math.sqrt</a:t>
            </a:r>
            <a:r>
              <a:rPr lang="en-US" dirty="0"/>
              <a:t>(s*(s-a)*(s-b)*(s-c))</a:t>
            </a:r>
          </a:p>
          <a:p>
            <a:pPr marL="0" indent="0">
              <a:buFont typeface="Arial" panose="020B0604020202020204" pitchFamily="34" charset="0"/>
              <a:buNone/>
              <a:defRPr/>
            </a:pPr>
            <a:r>
              <a:rPr lang="en-US" dirty="0"/>
              <a:t> </a:t>
            </a:r>
          </a:p>
          <a:p>
            <a:pPr marL="0" indent="0">
              <a:buFont typeface="Arial" panose="020B0604020202020204" pitchFamily="34" charset="0"/>
              <a:buNone/>
              <a:defRPr/>
            </a:pPr>
            <a:r>
              <a:rPr lang="en-US" dirty="0"/>
              <a:t>print('Area = ', area)</a:t>
            </a:r>
          </a:p>
          <a:p>
            <a:pPr>
              <a:defRPr/>
            </a:pPr>
            <a:endParaRPr lang="en-US" dirty="0"/>
          </a:p>
        </p:txBody>
      </p:sp>
      <p:sp>
        <p:nvSpPr>
          <p:cNvPr id="5" name="Date Placeholder 4"/>
          <p:cNvSpPr>
            <a:spLocks noGrp="1"/>
          </p:cNvSpPr>
          <p:nvPr>
            <p:ph type="dt" sz="quarter" idx="10"/>
          </p:nvPr>
        </p:nvSpPr>
        <p:spPr/>
        <p:txBody>
          <a:bodyPr/>
          <a:lstStyle/>
          <a:p>
            <a:pPr>
              <a:defRPr/>
            </a:pPr>
            <a:fld id="{299F6841-D7B8-42A5-BABD-B5C7F8E08A7C}" type="datetime1">
              <a:rPr lang="en-US" smtClean="0"/>
              <a:pPr>
                <a:defRPr/>
              </a:pPr>
              <a:t>9/21/2021</a:t>
            </a:fld>
            <a:endParaRPr lang="en-US"/>
          </a:p>
        </p:txBody>
      </p:sp>
      <p:sp>
        <p:nvSpPr>
          <p:cNvPr id="5222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837C454C-754A-4B28-B028-3F5838AC8A62}" type="slidenum">
              <a:rPr lang="en-US" sz="1400" smtClean="0">
                <a:solidFill>
                  <a:schemeClr val="bg1"/>
                </a:solidFill>
                <a:latin typeface="Calibri" panose="020F0502020204030204" pitchFamily="34" charset="0"/>
                <a:cs typeface="Arial" panose="020B0604020202020204" pitchFamily="34" charset="0"/>
              </a:rPr>
              <a:pPr>
                <a:lnSpc>
                  <a:spcPct val="100000"/>
                </a:lnSpc>
                <a:spcBef>
                  <a:spcPct val="0"/>
                </a:spcBef>
                <a:buFontTx/>
                <a:buNone/>
              </a:pPr>
              <a:t>37</a:t>
            </a:fld>
            <a:endParaRPr lang="en-US" sz="1400" smtClean="0">
              <a:solidFill>
                <a:schemeClr val="bg1"/>
              </a:solidFill>
              <a:latin typeface="Calibri" panose="020F0502020204030204" pitchFamily="34" charset="0"/>
              <a:cs typeface="Arial" panose="020B0604020202020204" pitchFamily="34" charset="0"/>
            </a:endParaRPr>
          </a:p>
        </p:txBody>
      </p:sp>
      <p:sp>
        <p:nvSpPr>
          <p:cNvPr id="52229" name="Title 1"/>
          <p:cNvSpPr>
            <a:spLocks noGrp="1"/>
          </p:cNvSpPr>
          <p:nvPr>
            <p:ph type="title"/>
          </p:nvPr>
        </p:nvSpPr>
        <p:spPr>
          <a:xfrm>
            <a:off x="0" y="136525"/>
            <a:ext cx="7886700" cy="558800"/>
          </a:xfrm>
        </p:spPr>
        <p:txBody>
          <a:bodyPr/>
          <a:lstStyle/>
          <a:p>
            <a:r>
              <a:rPr lang="en-US" sz="4000" b="1" smtClean="0">
                <a:solidFill>
                  <a:srgbClr val="FF0000"/>
                </a:solidFill>
              </a:rPr>
              <a:t>Program -3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3719" y="753035"/>
            <a:ext cx="7758952" cy="3851275"/>
          </a:xfrm>
        </p:spPr>
        <p:txBody>
          <a:bodyPr/>
          <a:lstStyle/>
          <a:p>
            <a:pPr marL="0" indent="0">
              <a:buFont typeface="Arial" panose="020B0604020202020204" pitchFamily="34" charset="0"/>
              <a:buNone/>
            </a:pPr>
            <a:r>
              <a:rPr lang="en-US" sz="2000" dirty="0" smtClean="0">
                <a:solidFill>
                  <a:srgbClr val="FF0000"/>
                </a:solidFill>
              </a:rPr>
              <a:t># Read a four digit binary number one digit at a time starting from the rightmost digit and print its decimal value </a:t>
            </a:r>
          </a:p>
          <a:p>
            <a:pPr marL="0" indent="0">
              <a:buFont typeface="Arial" panose="020B0604020202020204" pitchFamily="34" charset="0"/>
              <a:buNone/>
            </a:pPr>
            <a:r>
              <a:rPr lang="en-US" sz="2000" dirty="0" smtClean="0"/>
              <a:t>ones = </a:t>
            </a:r>
            <a:r>
              <a:rPr lang="en-US" sz="2000" dirty="0" err="1" smtClean="0"/>
              <a:t>int</a:t>
            </a:r>
            <a:r>
              <a:rPr lang="en-US" sz="2000" dirty="0" smtClean="0"/>
              <a:t>(input('enter the ones digit'))</a:t>
            </a:r>
          </a:p>
          <a:p>
            <a:pPr marL="0" indent="0">
              <a:buFont typeface="Arial" panose="020B0604020202020204" pitchFamily="34" charset="0"/>
              <a:buNone/>
            </a:pPr>
            <a:r>
              <a:rPr lang="en-US" sz="2000" dirty="0" smtClean="0"/>
              <a:t>sum = </a:t>
            </a:r>
            <a:r>
              <a:rPr lang="en-US" sz="2000" dirty="0" err="1" smtClean="0"/>
              <a:t>int</a:t>
            </a:r>
            <a:r>
              <a:rPr lang="en-US" sz="2000" dirty="0" smtClean="0"/>
              <a:t>(ones * (2 ** 0))</a:t>
            </a:r>
          </a:p>
          <a:p>
            <a:pPr marL="0" indent="0">
              <a:buFont typeface="Arial" panose="020B0604020202020204" pitchFamily="34" charset="0"/>
              <a:buNone/>
            </a:pPr>
            <a:r>
              <a:rPr lang="en-US" sz="2000" dirty="0" smtClean="0"/>
              <a:t> tens = </a:t>
            </a:r>
            <a:r>
              <a:rPr lang="en-US" sz="2000" dirty="0" err="1" smtClean="0"/>
              <a:t>int</a:t>
            </a:r>
            <a:r>
              <a:rPr lang="en-US" sz="2000" dirty="0" smtClean="0"/>
              <a:t>(input('enter the tens digit'))</a:t>
            </a:r>
          </a:p>
          <a:p>
            <a:pPr marL="0" indent="0">
              <a:buFont typeface="Arial" panose="020B0604020202020204" pitchFamily="34" charset="0"/>
              <a:buNone/>
            </a:pPr>
            <a:r>
              <a:rPr lang="en-US" sz="2000" dirty="0" smtClean="0"/>
              <a:t>sum = </a:t>
            </a:r>
            <a:r>
              <a:rPr lang="en-US" sz="2000" dirty="0" err="1" smtClean="0"/>
              <a:t>int</a:t>
            </a:r>
            <a:r>
              <a:rPr lang="en-US" sz="2000" dirty="0" smtClean="0"/>
              <a:t>(sum + tens *(2**1))</a:t>
            </a:r>
          </a:p>
          <a:p>
            <a:pPr marL="0" indent="0">
              <a:buFont typeface="Arial" panose="020B0604020202020204" pitchFamily="34" charset="0"/>
              <a:buNone/>
            </a:pPr>
            <a:r>
              <a:rPr lang="en-US" sz="2000" dirty="0" smtClean="0"/>
              <a:t> </a:t>
            </a:r>
            <a:r>
              <a:rPr lang="en-US" sz="2000" dirty="0" err="1" smtClean="0"/>
              <a:t>hund</a:t>
            </a:r>
            <a:r>
              <a:rPr lang="en-US" sz="2000" dirty="0" smtClean="0"/>
              <a:t> = </a:t>
            </a:r>
            <a:r>
              <a:rPr lang="en-US" sz="2000" dirty="0" err="1" smtClean="0"/>
              <a:t>int</a:t>
            </a:r>
            <a:r>
              <a:rPr lang="en-US" sz="2000" dirty="0" smtClean="0"/>
              <a:t>(input('enter the hundreds digit'))</a:t>
            </a:r>
          </a:p>
          <a:p>
            <a:pPr marL="0" indent="0">
              <a:buFont typeface="Arial" panose="020B0604020202020204" pitchFamily="34" charset="0"/>
              <a:buNone/>
            </a:pPr>
            <a:r>
              <a:rPr lang="en-US" sz="2000" dirty="0" smtClean="0"/>
              <a:t>sum = </a:t>
            </a:r>
            <a:r>
              <a:rPr lang="en-US" sz="2000" dirty="0" err="1" smtClean="0"/>
              <a:t>int</a:t>
            </a:r>
            <a:r>
              <a:rPr lang="en-US" sz="2000" dirty="0" smtClean="0"/>
              <a:t>(sum + </a:t>
            </a:r>
            <a:r>
              <a:rPr lang="en-US" sz="2000" dirty="0" err="1" smtClean="0"/>
              <a:t>hund</a:t>
            </a:r>
            <a:r>
              <a:rPr lang="en-US" sz="2000" dirty="0" smtClean="0"/>
              <a:t> *(2**2))</a:t>
            </a:r>
          </a:p>
          <a:p>
            <a:pPr marL="0" indent="0">
              <a:buFont typeface="Arial" panose="020B0604020202020204" pitchFamily="34" charset="0"/>
              <a:buNone/>
            </a:pPr>
            <a:r>
              <a:rPr lang="en-US" sz="2000" dirty="0" smtClean="0"/>
              <a:t> </a:t>
            </a:r>
            <a:r>
              <a:rPr lang="en-US" sz="2000" dirty="0" err="1" smtClean="0"/>
              <a:t>th</a:t>
            </a:r>
            <a:r>
              <a:rPr lang="en-US" sz="2000" dirty="0" smtClean="0"/>
              <a:t> = </a:t>
            </a:r>
            <a:r>
              <a:rPr lang="en-US" sz="2000" dirty="0" err="1" smtClean="0"/>
              <a:t>int</a:t>
            </a:r>
            <a:r>
              <a:rPr lang="en-US" sz="2000" dirty="0" smtClean="0"/>
              <a:t>(input('enter the thousands digit'))</a:t>
            </a:r>
          </a:p>
          <a:p>
            <a:pPr marL="0" indent="0">
              <a:buFont typeface="Arial" panose="020B0604020202020204" pitchFamily="34" charset="0"/>
              <a:buNone/>
            </a:pPr>
            <a:r>
              <a:rPr lang="en-US" sz="2000" dirty="0" smtClean="0"/>
              <a:t>sum = </a:t>
            </a:r>
            <a:r>
              <a:rPr lang="en-US" sz="2000" dirty="0" err="1" smtClean="0"/>
              <a:t>int</a:t>
            </a:r>
            <a:r>
              <a:rPr lang="en-US" sz="2000" dirty="0" smtClean="0"/>
              <a:t>(sum + </a:t>
            </a:r>
            <a:r>
              <a:rPr lang="en-US" sz="2000" dirty="0" err="1" smtClean="0"/>
              <a:t>th</a:t>
            </a:r>
            <a:r>
              <a:rPr lang="en-US" sz="2000" dirty="0" smtClean="0"/>
              <a:t>*(2**3))</a:t>
            </a:r>
          </a:p>
          <a:p>
            <a:pPr marL="0" indent="0">
              <a:buFont typeface="Arial" panose="020B0604020202020204" pitchFamily="34" charset="0"/>
              <a:buNone/>
            </a:pPr>
            <a:r>
              <a:rPr lang="en-US" sz="2000" dirty="0" smtClean="0"/>
              <a:t> print('sum = ', sum) </a:t>
            </a:r>
          </a:p>
        </p:txBody>
      </p:sp>
      <p:sp>
        <p:nvSpPr>
          <p:cNvPr id="5" name="Date Placeholder 4"/>
          <p:cNvSpPr>
            <a:spLocks noGrp="1"/>
          </p:cNvSpPr>
          <p:nvPr>
            <p:ph type="dt" sz="quarter" idx="10"/>
          </p:nvPr>
        </p:nvSpPr>
        <p:spPr/>
        <p:txBody>
          <a:bodyPr/>
          <a:lstStyle/>
          <a:p>
            <a:pPr>
              <a:defRPr/>
            </a:pPr>
            <a:fld id="{2ADC0FE6-4448-4ED2-9D29-5F989FA81FFA}" type="datetime1">
              <a:rPr lang="en-US" smtClean="0"/>
              <a:pPr>
                <a:defRPr/>
              </a:pPr>
              <a:t>9/21/2021</a:t>
            </a:fld>
            <a:endParaRPr lang="en-US"/>
          </a:p>
        </p:txBody>
      </p:sp>
      <p:sp>
        <p:nvSpPr>
          <p:cNvPr id="5325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B679DB42-ABDF-4B89-8C57-6BC686409F42}" type="slidenum">
              <a:rPr lang="en-US" sz="1400" smtClean="0">
                <a:solidFill>
                  <a:schemeClr val="bg1"/>
                </a:solidFill>
                <a:latin typeface="Calibri" panose="020F0502020204030204" pitchFamily="34" charset="0"/>
                <a:cs typeface="Arial" panose="020B0604020202020204" pitchFamily="34" charset="0"/>
              </a:rPr>
              <a:pPr>
                <a:lnSpc>
                  <a:spcPct val="100000"/>
                </a:lnSpc>
                <a:spcBef>
                  <a:spcPct val="0"/>
                </a:spcBef>
                <a:buFontTx/>
                <a:buNone/>
              </a:pPr>
              <a:t>38</a:t>
            </a:fld>
            <a:endParaRPr lang="en-US" sz="1400" smtClean="0">
              <a:solidFill>
                <a:schemeClr val="bg1"/>
              </a:solidFill>
              <a:latin typeface="Calibri" panose="020F0502020204030204" pitchFamily="34" charset="0"/>
              <a:cs typeface="Arial" panose="020B0604020202020204" pitchFamily="34" charset="0"/>
            </a:endParaRPr>
          </a:p>
        </p:txBody>
      </p:sp>
      <p:sp>
        <p:nvSpPr>
          <p:cNvPr id="53253" name="Title 1"/>
          <p:cNvSpPr>
            <a:spLocks noGrp="1"/>
          </p:cNvSpPr>
          <p:nvPr>
            <p:ph type="title"/>
          </p:nvPr>
        </p:nvSpPr>
        <p:spPr>
          <a:xfrm>
            <a:off x="0" y="0"/>
            <a:ext cx="7886700" cy="558800"/>
          </a:xfrm>
        </p:spPr>
        <p:txBody>
          <a:bodyPr/>
          <a:lstStyle/>
          <a:p>
            <a:r>
              <a:rPr lang="en-US" sz="4000" b="1" smtClean="0">
                <a:solidFill>
                  <a:srgbClr val="FF0000"/>
                </a:solidFill>
              </a:rPr>
              <a:t>Program -4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841" y="866775"/>
            <a:ext cx="7886700" cy="3263900"/>
          </a:xfrm>
        </p:spPr>
        <p:txBody>
          <a:bodyPr/>
          <a:lstStyle/>
          <a:p>
            <a:pPr marL="0" indent="0">
              <a:buFont typeface="Arial" panose="020B0604020202020204" pitchFamily="34" charset="0"/>
              <a:buNone/>
              <a:defRPr/>
            </a:pPr>
            <a:r>
              <a:rPr lang="en-US" sz="2000" dirty="0">
                <a:solidFill>
                  <a:srgbClr val="FF0000"/>
                </a:solidFill>
              </a:rPr>
              <a:t># find x to the power y for some x and y</a:t>
            </a:r>
          </a:p>
          <a:p>
            <a:pPr marL="0" indent="0">
              <a:buFont typeface="Arial" panose="020B0604020202020204" pitchFamily="34" charset="0"/>
              <a:buNone/>
              <a:defRPr/>
            </a:pPr>
            <a:r>
              <a:rPr lang="en-US" sz="2000" dirty="0" smtClean="0"/>
              <a:t>base </a:t>
            </a:r>
            <a:r>
              <a:rPr lang="en-US" sz="2000" dirty="0"/>
              <a:t>= </a:t>
            </a:r>
            <a:r>
              <a:rPr lang="en-US" sz="2000" dirty="0" err="1"/>
              <a:t>int</a:t>
            </a:r>
            <a:r>
              <a:rPr lang="en-US" sz="2000" dirty="0"/>
              <a:t>(input('enter the base'))</a:t>
            </a:r>
          </a:p>
          <a:p>
            <a:pPr marL="0" indent="0">
              <a:buFont typeface="Arial" panose="020B0604020202020204" pitchFamily="34" charset="0"/>
              <a:buNone/>
              <a:defRPr/>
            </a:pPr>
            <a:r>
              <a:rPr lang="en-US" sz="2000" dirty="0" err="1"/>
              <a:t>exp</a:t>
            </a:r>
            <a:r>
              <a:rPr lang="en-US" sz="2000" dirty="0"/>
              <a:t> = </a:t>
            </a:r>
            <a:r>
              <a:rPr lang="en-US" sz="2000" dirty="0" err="1"/>
              <a:t>int</a:t>
            </a:r>
            <a:r>
              <a:rPr lang="en-US" sz="2000" dirty="0"/>
              <a:t>(input('enter the exponent'))</a:t>
            </a:r>
          </a:p>
          <a:p>
            <a:pPr marL="0" indent="0">
              <a:buFont typeface="Arial" panose="020B0604020202020204" pitchFamily="34" charset="0"/>
              <a:buNone/>
              <a:defRPr/>
            </a:pPr>
            <a:r>
              <a:rPr lang="en-US" sz="2000" dirty="0" smtClean="0"/>
              <a:t>print(base </a:t>
            </a:r>
            <a:r>
              <a:rPr lang="en-US" sz="2000" dirty="0"/>
              <a:t>** </a:t>
            </a:r>
            <a:r>
              <a:rPr lang="en-US" sz="2000" dirty="0" err="1"/>
              <a:t>exp</a:t>
            </a:r>
            <a:r>
              <a:rPr lang="en-US" sz="2000" dirty="0"/>
              <a:t>)</a:t>
            </a:r>
          </a:p>
          <a:p>
            <a:pPr>
              <a:defRPr/>
            </a:pPr>
            <a:endParaRPr lang="en-US" sz="2000" dirty="0"/>
          </a:p>
        </p:txBody>
      </p:sp>
      <p:sp>
        <p:nvSpPr>
          <p:cNvPr id="5" name="Date Placeholder 4"/>
          <p:cNvSpPr>
            <a:spLocks noGrp="1"/>
          </p:cNvSpPr>
          <p:nvPr>
            <p:ph type="dt" sz="quarter" idx="10"/>
          </p:nvPr>
        </p:nvSpPr>
        <p:spPr/>
        <p:txBody>
          <a:bodyPr/>
          <a:lstStyle/>
          <a:p>
            <a:pPr>
              <a:defRPr/>
            </a:pPr>
            <a:fld id="{365228B0-95A5-4022-90FD-0C9D667815DD}" type="datetime1">
              <a:rPr lang="en-US" smtClean="0"/>
              <a:pPr>
                <a:defRPr/>
              </a:pPr>
              <a:t>9/21/2021</a:t>
            </a:fld>
            <a:endParaRPr lang="en-US"/>
          </a:p>
        </p:txBody>
      </p:sp>
      <p:sp>
        <p:nvSpPr>
          <p:cNvPr id="5427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A1DD03E0-9548-45BC-B873-C740A3FAB345}" type="slidenum">
              <a:rPr lang="en-US" sz="1400" smtClean="0">
                <a:solidFill>
                  <a:schemeClr val="bg1"/>
                </a:solidFill>
                <a:latin typeface="Calibri" panose="020F0502020204030204" pitchFamily="34" charset="0"/>
                <a:cs typeface="Arial" panose="020B0604020202020204" pitchFamily="34" charset="0"/>
              </a:rPr>
              <a:pPr>
                <a:lnSpc>
                  <a:spcPct val="100000"/>
                </a:lnSpc>
                <a:spcBef>
                  <a:spcPct val="0"/>
                </a:spcBef>
                <a:buFontTx/>
                <a:buNone/>
              </a:pPr>
              <a:t>39</a:t>
            </a:fld>
            <a:endParaRPr lang="en-US" sz="1400" smtClean="0">
              <a:solidFill>
                <a:schemeClr val="bg1"/>
              </a:solidFill>
              <a:latin typeface="Calibri" panose="020F0502020204030204" pitchFamily="34" charset="0"/>
              <a:cs typeface="Arial" panose="020B0604020202020204" pitchFamily="34" charset="0"/>
            </a:endParaRPr>
          </a:p>
        </p:txBody>
      </p:sp>
      <p:sp>
        <p:nvSpPr>
          <p:cNvPr id="54277" name="Title 1"/>
          <p:cNvSpPr>
            <a:spLocks noGrp="1"/>
          </p:cNvSpPr>
          <p:nvPr>
            <p:ph type="title"/>
          </p:nvPr>
        </p:nvSpPr>
        <p:spPr>
          <a:xfrm>
            <a:off x="0" y="0"/>
            <a:ext cx="7886700" cy="558800"/>
          </a:xfrm>
        </p:spPr>
        <p:txBody>
          <a:bodyPr/>
          <a:lstStyle/>
          <a:p>
            <a:r>
              <a:rPr lang="en-US" sz="4000" b="1" smtClean="0">
                <a:solidFill>
                  <a:srgbClr val="FF0000"/>
                </a:solidFill>
              </a:rPr>
              <a:t>Program -5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31588"/>
            <a:ext cx="7886700" cy="471488"/>
          </a:xfrm>
        </p:spPr>
        <p:txBody>
          <a:bodyPr>
            <a:normAutofit fontScale="90000"/>
          </a:bodyPr>
          <a:lstStyle/>
          <a:p>
            <a:pPr>
              <a:defRPr/>
            </a:pPr>
            <a:r>
              <a:rPr lang="en-US" b="1" dirty="0" smtClean="0">
                <a:solidFill>
                  <a:srgbClr val="FF0000"/>
                </a:solidFill>
              </a:rPr>
              <a:t>Python Features </a:t>
            </a:r>
            <a:r>
              <a:rPr lang="en-US" sz="2025" b="1" dirty="0">
                <a:solidFill>
                  <a:srgbClr val="FF0000"/>
                </a:solidFill>
              </a:rPr>
              <a:t>(</a:t>
            </a:r>
            <a:r>
              <a:rPr lang="en-US" sz="2025" b="1" dirty="0" err="1">
                <a:solidFill>
                  <a:srgbClr val="FF0000"/>
                </a:solidFill>
              </a:rPr>
              <a:t>contd</a:t>
            </a:r>
            <a:r>
              <a:rPr lang="en-US" sz="2025" b="1" dirty="0">
                <a:solidFill>
                  <a:srgbClr val="FF0000"/>
                </a:solidFill>
              </a:rPr>
              <a:t>…)</a:t>
            </a:r>
            <a:endParaRPr lang="en-US" b="1" dirty="0">
              <a:solidFill>
                <a:srgbClr val="FF0000"/>
              </a:solidFill>
            </a:endParaRPr>
          </a:p>
        </p:txBody>
      </p:sp>
      <p:sp>
        <p:nvSpPr>
          <p:cNvPr id="1945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9EBF566C-9681-484D-A5AF-2856DBDCF146}" type="slidenum">
              <a:rPr lang="en-US" sz="1400" smtClean="0">
                <a:solidFill>
                  <a:srgbClr val="FFFFFF"/>
                </a:solidFill>
                <a:cs typeface="Arial" panose="020B0604020202020204" pitchFamily="34" charset="0"/>
              </a:rPr>
              <a:pPr>
                <a:lnSpc>
                  <a:spcPct val="100000"/>
                </a:lnSpc>
                <a:spcBef>
                  <a:spcPct val="0"/>
                </a:spcBef>
                <a:buFontTx/>
                <a:buNone/>
              </a:pPr>
              <a:t>4</a:t>
            </a:fld>
            <a:endParaRPr lang="en-US" sz="1400" smtClean="0">
              <a:solidFill>
                <a:srgbClr val="FFFFFF"/>
              </a:solidFill>
              <a:cs typeface="Arial" panose="020B0604020202020204" pitchFamily="34" charset="0"/>
            </a:endParaRPr>
          </a:p>
        </p:txBody>
      </p:sp>
      <p:sp>
        <p:nvSpPr>
          <p:cNvPr id="19460" name="Content Placeholder 2"/>
          <p:cNvSpPr>
            <a:spLocks noGrp="1"/>
          </p:cNvSpPr>
          <p:nvPr>
            <p:ph idx="1"/>
          </p:nvPr>
        </p:nvSpPr>
        <p:spPr>
          <a:xfrm>
            <a:off x="441325" y="914400"/>
            <a:ext cx="8489950" cy="4710113"/>
          </a:xfrm>
        </p:spPr>
        <p:txBody>
          <a:bodyPr/>
          <a:lstStyle/>
          <a:p>
            <a:pPr marL="0" indent="0" algn="just">
              <a:buFont typeface="Arial" panose="020B0604020202020204" pitchFamily="34" charset="0"/>
              <a:buNone/>
            </a:pPr>
            <a:r>
              <a:rPr lang="en-US" sz="2000" b="1" dirty="0" smtClean="0"/>
              <a:t>Free and Open Source:</a:t>
            </a:r>
          </a:p>
          <a:p>
            <a:pPr marL="0" indent="0" algn="just">
              <a:buFont typeface="Arial" panose="020B0604020202020204" pitchFamily="34" charset="0"/>
              <a:buNone/>
            </a:pPr>
            <a:r>
              <a:rPr lang="en-US" sz="2000" dirty="0" smtClean="0"/>
              <a:t>Python language is freely available(www.python.org).The source-code is also available. Therefore it is open source.</a:t>
            </a:r>
          </a:p>
          <a:p>
            <a:pPr marL="0" indent="0" algn="just">
              <a:buFont typeface="Arial" panose="020B0604020202020204" pitchFamily="34" charset="0"/>
              <a:buNone/>
            </a:pPr>
            <a:r>
              <a:rPr lang="en-US" sz="2000" b="1" dirty="0" smtClean="0"/>
              <a:t>Object-Oriented language:</a:t>
            </a:r>
          </a:p>
          <a:p>
            <a:pPr marL="0" indent="0" algn="just">
              <a:buFont typeface="Arial" panose="020B0604020202020204" pitchFamily="34" charset="0"/>
              <a:buNone/>
            </a:pPr>
            <a:r>
              <a:rPr lang="en-US" sz="2000" dirty="0" smtClean="0"/>
              <a:t>Python supports object oriented language. Concept of classes and objects comes into existence.</a:t>
            </a:r>
          </a:p>
          <a:p>
            <a:pPr marL="0" indent="0" algn="just">
              <a:buFont typeface="Arial" panose="020B0604020202020204" pitchFamily="34" charset="0"/>
              <a:buNone/>
            </a:pPr>
            <a:r>
              <a:rPr lang="en-US" sz="2000" b="1" dirty="0" smtClean="0"/>
              <a:t>Large Standard Library:</a:t>
            </a:r>
          </a:p>
          <a:p>
            <a:pPr marL="0" indent="0" algn="just">
              <a:buFont typeface="Arial" panose="020B0604020202020204" pitchFamily="34" charset="0"/>
              <a:buNone/>
            </a:pPr>
            <a:r>
              <a:rPr lang="en-US" sz="2000" dirty="0" smtClean="0"/>
              <a:t>Python has a large and broad library.</a:t>
            </a:r>
          </a:p>
          <a:p>
            <a:pPr marL="0" indent="0" algn="just">
              <a:buFont typeface="Arial" panose="020B0604020202020204" pitchFamily="34" charset="0"/>
              <a:buNone/>
            </a:pPr>
            <a:r>
              <a:rPr lang="en-US" sz="2000" b="1" dirty="0" smtClean="0"/>
              <a:t>GUI Programming:</a:t>
            </a:r>
          </a:p>
          <a:p>
            <a:pPr marL="0" indent="0" algn="just">
              <a:buFont typeface="Arial" panose="020B0604020202020204" pitchFamily="34" charset="0"/>
              <a:buNone/>
            </a:pPr>
            <a:r>
              <a:rPr lang="en-US" sz="2000" dirty="0" smtClean="0"/>
              <a:t>Graphical user interfaces can be developed using Python.</a:t>
            </a:r>
          </a:p>
          <a:p>
            <a:pPr marL="0" indent="0" algn="just">
              <a:buFont typeface="Arial" panose="020B0604020202020204" pitchFamily="34" charset="0"/>
              <a:buNone/>
            </a:pPr>
            <a:r>
              <a:rPr lang="en-US" sz="2000" b="1" dirty="0" smtClean="0"/>
              <a:t>Integrated:</a:t>
            </a:r>
          </a:p>
          <a:p>
            <a:pPr marL="0" indent="0" algn="just">
              <a:buFont typeface="Arial" panose="020B0604020202020204" pitchFamily="34" charset="0"/>
              <a:buNone/>
            </a:pPr>
            <a:r>
              <a:rPr lang="en-US" sz="2000" dirty="0" smtClean="0"/>
              <a:t>It can be easily integrated with languages like C, C++, JAVA etc.</a:t>
            </a:r>
          </a:p>
          <a:p>
            <a:pPr marL="0" indent="0" algn="just">
              <a:buFont typeface="Arial" panose="020B0604020202020204" pitchFamily="34" charset="0"/>
              <a:buNone/>
            </a:pPr>
            <a:endParaRPr lang="en-US" sz="2000" dirty="0" smtClean="0"/>
          </a:p>
          <a:p>
            <a:pPr marL="0" indent="0" algn="just">
              <a:buFont typeface="Arial" panose="020B0604020202020204" pitchFamily="34" charset="0"/>
              <a:buNone/>
            </a:pPr>
            <a:endParaRPr lang="en-US" sz="2000" dirty="0" smtClean="0"/>
          </a:p>
        </p:txBody>
      </p:sp>
    </p:spTree>
    <p:extLst>
      <p:ext uri="{BB962C8B-B14F-4D97-AF65-F5344CB8AC3E}">
        <p14:creationId xmlns:p14="http://schemas.microsoft.com/office/powerpoint/2010/main" val="38932932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757425"/>
            <a:ext cx="7413625" cy="3736975"/>
          </a:xfrm>
        </p:spPr>
        <p:txBody>
          <a:bodyPr>
            <a:noAutofit/>
          </a:bodyPr>
          <a:lstStyle/>
          <a:p>
            <a:pPr marL="0" indent="0">
              <a:buFont typeface="Arial" panose="020B0604020202020204" pitchFamily="34" charset="0"/>
              <a:buNone/>
              <a:defRPr/>
            </a:pPr>
            <a:r>
              <a:rPr lang="en-US" sz="2000" dirty="0">
                <a:solidFill>
                  <a:srgbClr val="FF0000"/>
                </a:solidFill>
              </a:rPr>
              <a:t># Roots of a quadratic equation ax**2 + </a:t>
            </a:r>
            <a:r>
              <a:rPr lang="en-US" sz="2000" dirty="0" err="1">
                <a:solidFill>
                  <a:srgbClr val="FF0000"/>
                </a:solidFill>
              </a:rPr>
              <a:t>bx</a:t>
            </a:r>
            <a:r>
              <a:rPr lang="en-US" sz="2000" dirty="0">
                <a:solidFill>
                  <a:srgbClr val="FF0000"/>
                </a:solidFill>
              </a:rPr>
              <a:t> + c = 0 given </a:t>
            </a:r>
            <a:r>
              <a:rPr lang="en-US" sz="2000" dirty="0" err="1">
                <a:solidFill>
                  <a:srgbClr val="FF0000"/>
                </a:solidFill>
              </a:rPr>
              <a:t>a,b</a:t>
            </a:r>
            <a:r>
              <a:rPr lang="en-US" sz="2000" dirty="0">
                <a:solidFill>
                  <a:srgbClr val="FF0000"/>
                </a:solidFill>
              </a:rPr>
              <a:t> and c</a:t>
            </a:r>
          </a:p>
          <a:p>
            <a:pPr marL="0" indent="0">
              <a:buFont typeface="Arial" panose="020B0604020202020204" pitchFamily="34" charset="0"/>
              <a:buNone/>
              <a:defRPr/>
            </a:pPr>
            <a:r>
              <a:rPr lang="en-US" sz="2000" dirty="0"/>
              <a:t> import math</a:t>
            </a:r>
          </a:p>
          <a:p>
            <a:pPr marL="0" indent="0">
              <a:buFont typeface="Arial" panose="020B0604020202020204" pitchFamily="34" charset="0"/>
              <a:buNone/>
              <a:defRPr/>
            </a:pPr>
            <a:r>
              <a:rPr lang="en-US" sz="2000" dirty="0"/>
              <a:t> a = float(input('Enter a'))</a:t>
            </a:r>
          </a:p>
          <a:p>
            <a:pPr marL="0" indent="0">
              <a:buFont typeface="Arial" panose="020B0604020202020204" pitchFamily="34" charset="0"/>
              <a:buNone/>
              <a:defRPr/>
            </a:pPr>
            <a:r>
              <a:rPr lang="en-US" sz="2000" dirty="0"/>
              <a:t>b = float(input('Enter b'))</a:t>
            </a:r>
          </a:p>
          <a:p>
            <a:pPr marL="0" indent="0">
              <a:buFont typeface="Arial" panose="020B0604020202020204" pitchFamily="34" charset="0"/>
              <a:buNone/>
              <a:defRPr/>
            </a:pPr>
            <a:r>
              <a:rPr lang="en-US" sz="2000" dirty="0"/>
              <a:t>c = float(input('Enter c'))</a:t>
            </a:r>
          </a:p>
          <a:p>
            <a:pPr marL="0" indent="0">
              <a:buFont typeface="Arial" panose="020B0604020202020204" pitchFamily="34" charset="0"/>
              <a:buNone/>
              <a:defRPr/>
            </a:pPr>
            <a:r>
              <a:rPr lang="en-US" sz="2000" dirty="0"/>
              <a:t> dis = (b**2) - (4*a*c)</a:t>
            </a:r>
          </a:p>
          <a:p>
            <a:pPr marL="0" indent="0">
              <a:buFont typeface="Arial" panose="020B0604020202020204" pitchFamily="34" charset="0"/>
              <a:buNone/>
              <a:defRPr/>
            </a:pPr>
            <a:r>
              <a:rPr lang="en-US" sz="2000" dirty="0"/>
              <a:t> root1 = (-b+ </a:t>
            </a:r>
            <a:r>
              <a:rPr lang="en-US" sz="2000" dirty="0" err="1"/>
              <a:t>math.sqrt</a:t>
            </a:r>
            <a:r>
              <a:rPr lang="en-US" sz="2000" dirty="0"/>
              <a:t>(dis))/(2*a)</a:t>
            </a:r>
          </a:p>
          <a:p>
            <a:pPr marL="0" indent="0">
              <a:buFont typeface="Arial" panose="020B0604020202020204" pitchFamily="34" charset="0"/>
              <a:buNone/>
              <a:defRPr/>
            </a:pPr>
            <a:r>
              <a:rPr lang="en-US" sz="2000" dirty="0"/>
              <a:t>root2 = (-b-</a:t>
            </a:r>
            <a:r>
              <a:rPr lang="en-US" sz="2000" dirty="0" err="1"/>
              <a:t>math.sqrt</a:t>
            </a:r>
            <a:r>
              <a:rPr lang="en-US" sz="2000" dirty="0"/>
              <a:t>(dis))/(2*a)</a:t>
            </a:r>
          </a:p>
          <a:p>
            <a:pPr marL="0" indent="0">
              <a:buFont typeface="Arial" panose="020B0604020202020204" pitchFamily="34" charset="0"/>
              <a:buNone/>
              <a:defRPr/>
            </a:pPr>
            <a:r>
              <a:rPr lang="en-US" sz="2000" dirty="0"/>
              <a:t> print('Root 1 ', root1)</a:t>
            </a:r>
          </a:p>
          <a:p>
            <a:pPr marL="0" indent="0">
              <a:buFont typeface="Arial" panose="020B0604020202020204" pitchFamily="34" charset="0"/>
              <a:buNone/>
              <a:defRPr/>
            </a:pPr>
            <a:r>
              <a:rPr lang="en-US" sz="2000" dirty="0"/>
              <a:t>print('Root2 ', root2)</a:t>
            </a:r>
          </a:p>
          <a:p>
            <a:pPr marL="0" indent="0">
              <a:buFont typeface="Arial" panose="020B0604020202020204" pitchFamily="34" charset="0"/>
              <a:buNone/>
              <a:defRPr/>
            </a:pPr>
            <a:endParaRPr lang="en-US" sz="1400" dirty="0"/>
          </a:p>
        </p:txBody>
      </p:sp>
      <p:sp>
        <p:nvSpPr>
          <p:cNvPr id="5" name="Date Placeholder 4"/>
          <p:cNvSpPr>
            <a:spLocks noGrp="1"/>
          </p:cNvSpPr>
          <p:nvPr>
            <p:ph type="dt" sz="quarter" idx="10"/>
          </p:nvPr>
        </p:nvSpPr>
        <p:spPr/>
        <p:txBody>
          <a:bodyPr/>
          <a:lstStyle/>
          <a:p>
            <a:pPr>
              <a:defRPr/>
            </a:pPr>
            <a:fld id="{C6437AFE-9841-47BD-B182-E57E8721CA30}" type="datetime1">
              <a:rPr lang="en-US" smtClean="0"/>
              <a:pPr>
                <a:defRPr/>
              </a:pPr>
              <a:t>9/21/2021</a:t>
            </a:fld>
            <a:endParaRPr lang="en-US"/>
          </a:p>
        </p:txBody>
      </p:sp>
      <p:sp>
        <p:nvSpPr>
          <p:cNvPr id="5530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855C871A-2B51-4041-B28D-3876DF58BF44}" type="slidenum">
              <a:rPr lang="en-US" sz="1400" smtClean="0">
                <a:solidFill>
                  <a:schemeClr val="bg1"/>
                </a:solidFill>
                <a:latin typeface="Calibri" panose="020F0502020204030204" pitchFamily="34" charset="0"/>
                <a:cs typeface="Arial" panose="020B0604020202020204" pitchFamily="34" charset="0"/>
              </a:rPr>
              <a:pPr>
                <a:lnSpc>
                  <a:spcPct val="100000"/>
                </a:lnSpc>
                <a:spcBef>
                  <a:spcPct val="0"/>
                </a:spcBef>
                <a:buFontTx/>
                <a:buNone/>
              </a:pPr>
              <a:t>40</a:t>
            </a:fld>
            <a:endParaRPr lang="en-US" sz="1400" smtClean="0">
              <a:solidFill>
                <a:schemeClr val="bg1"/>
              </a:solidFill>
              <a:latin typeface="Calibri" panose="020F0502020204030204" pitchFamily="34" charset="0"/>
              <a:cs typeface="Arial" panose="020B0604020202020204" pitchFamily="34" charset="0"/>
            </a:endParaRPr>
          </a:p>
        </p:txBody>
      </p:sp>
      <p:sp>
        <p:nvSpPr>
          <p:cNvPr id="55301" name="Title 1"/>
          <p:cNvSpPr>
            <a:spLocks noGrp="1"/>
          </p:cNvSpPr>
          <p:nvPr>
            <p:ph type="title"/>
          </p:nvPr>
        </p:nvSpPr>
        <p:spPr>
          <a:xfrm>
            <a:off x="155575" y="198625"/>
            <a:ext cx="7886700" cy="558800"/>
          </a:xfrm>
        </p:spPr>
        <p:txBody>
          <a:bodyPr/>
          <a:lstStyle/>
          <a:p>
            <a:r>
              <a:rPr lang="en-US" sz="4000" b="1" dirty="0" smtClean="0">
                <a:solidFill>
                  <a:srgbClr val="FF0000"/>
                </a:solidFill>
              </a:rPr>
              <a:t>Program -6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100" y="936625"/>
            <a:ext cx="7372350" cy="3409950"/>
          </a:xfrm>
        </p:spPr>
        <p:txBody>
          <a:bodyPr/>
          <a:lstStyle/>
          <a:p>
            <a:pPr marL="0" indent="0">
              <a:buFont typeface="Arial" panose="020B0604020202020204" pitchFamily="34" charset="0"/>
              <a:buNone/>
            </a:pPr>
            <a:r>
              <a:rPr lang="en-US" sz="2000" dirty="0" smtClean="0"/>
              <a:t># </a:t>
            </a:r>
            <a:r>
              <a:rPr lang="en-US" sz="2000" dirty="0" err="1" smtClean="0">
                <a:solidFill>
                  <a:srgbClr val="FF0000"/>
                </a:solidFill>
              </a:rPr>
              <a:t>pgm</a:t>
            </a:r>
            <a:r>
              <a:rPr lang="en-US" sz="2000" dirty="0" smtClean="0">
                <a:solidFill>
                  <a:srgbClr val="FF0000"/>
                </a:solidFill>
              </a:rPr>
              <a:t> to add two real numbers and print their sum using format function</a:t>
            </a:r>
          </a:p>
          <a:p>
            <a:pPr marL="0" indent="0">
              <a:buFont typeface="Arial" panose="020B0604020202020204" pitchFamily="34" charset="0"/>
              <a:buNone/>
            </a:pPr>
            <a:r>
              <a:rPr lang="en-US" sz="2000" dirty="0" smtClean="0"/>
              <a:t> </a:t>
            </a:r>
          </a:p>
          <a:p>
            <a:pPr marL="0" indent="0">
              <a:buFont typeface="Arial" panose="020B0604020202020204" pitchFamily="34" charset="0"/>
              <a:buNone/>
            </a:pPr>
            <a:r>
              <a:rPr lang="en-US" sz="2000" dirty="0" smtClean="0"/>
              <a:t>num1 = float(input('enter first number'))</a:t>
            </a:r>
          </a:p>
          <a:p>
            <a:pPr marL="0" indent="0">
              <a:buFont typeface="Arial" panose="020B0604020202020204" pitchFamily="34" charset="0"/>
              <a:buNone/>
            </a:pPr>
            <a:r>
              <a:rPr lang="en-US" sz="2000" dirty="0" smtClean="0"/>
              <a:t>num2 = float(input('enter second number'))</a:t>
            </a:r>
          </a:p>
          <a:p>
            <a:pPr marL="0" indent="0">
              <a:buFont typeface="Arial" panose="020B0604020202020204" pitchFamily="34" charset="0"/>
              <a:buNone/>
            </a:pPr>
            <a:r>
              <a:rPr lang="en-US" sz="2000" dirty="0" smtClean="0"/>
              <a:t> </a:t>
            </a:r>
          </a:p>
          <a:p>
            <a:pPr marL="0" indent="0">
              <a:buFont typeface="Arial" panose="020B0604020202020204" pitchFamily="34" charset="0"/>
              <a:buNone/>
            </a:pPr>
            <a:r>
              <a:rPr lang="en-US" sz="2000" dirty="0" smtClean="0"/>
              <a:t>sum = num1 + num2</a:t>
            </a:r>
          </a:p>
          <a:p>
            <a:pPr marL="0" indent="0">
              <a:buFont typeface="Arial" panose="020B0604020202020204" pitchFamily="34" charset="0"/>
              <a:buNone/>
            </a:pPr>
            <a:r>
              <a:rPr lang="en-US" sz="2000" dirty="0" smtClean="0"/>
              <a:t> </a:t>
            </a:r>
          </a:p>
          <a:p>
            <a:pPr marL="0" indent="0">
              <a:buFont typeface="Arial" panose="020B0604020202020204" pitchFamily="34" charset="0"/>
              <a:buNone/>
            </a:pPr>
            <a:r>
              <a:rPr lang="en-US" sz="2000" dirty="0" smtClean="0"/>
              <a:t>print('The sum of {0} and {1} is {2}'.format(num1,num2,sum))</a:t>
            </a:r>
          </a:p>
          <a:p>
            <a:pPr marL="0" indent="0">
              <a:buFont typeface="Arial" panose="020B0604020202020204" pitchFamily="34" charset="0"/>
              <a:buNone/>
            </a:pPr>
            <a:endParaRPr lang="en-US" sz="3200" dirty="0" smtClean="0"/>
          </a:p>
        </p:txBody>
      </p:sp>
      <p:sp>
        <p:nvSpPr>
          <p:cNvPr id="5" name="Date Placeholder 4"/>
          <p:cNvSpPr>
            <a:spLocks noGrp="1"/>
          </p:cNvSpPr>
          <p:nvPr>
            <p:ph type="dt" sz="quarter" idx="10"/>
          </p:nvPr>
        </p:nvSpPr>
        <p:spPr/>
        <p:txBody>
          <a:bodyPr/>
          <a:lstStyle/>
          <a:p>
            <a:pPr>
              <a:defRPr/>
            </a:pPr>
            <a:fld id="{A8BDDA0A-9E3A-4E36-9074-D685AAC8832F}" type="datetime1">
              <a:rPr lang="en-US" smtClean="0"/>
              <a:pPr>
                <a:defRPr/>
              </a:pPr>
              <a:t>9/21/2021</a:t>
            </a:fld>
            <a:endParaRPr lang="en-US"/>
          </a:p>
        </p:txBody>
      </p:sp>
      <p:sp>
        <p:nvSpPr>
          <p:cNvPr id="5632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71E1AABB-9639-426D-9DBF-169F42F739D1}" type="slidenum">
              <a:rPr lang="en-US" sz="1400" smtClean="0">
                <a:solidFill>
                  <a:schemeClr val="bg1"/>
                </a:solidFill>
                <a:latin typeface="Calibri" panose="020F0502020204030204" pitchFamily="34" charset="0"/>
                <a:cs typeface="Arial" panose="020B0604020202020204" pitchFamily="34" charset="0"/>
              </a:rPr>
              <a:pPr>
                <a:lnSpc>
                  <a:spcPct val="100000"/>
                </a:lnSpc>
                <a:spcBef>
                  <a:spcPct val="0"/>
                </a:spcBef>
                <a:buFontTx/>
                <a:buNone/>
              </a:pPr>
              <a:t>41</a:t>
            </a:fld>
            <a:endParaRPr lang="en-US" sz="1400" smtClean="0">
              <a:solidFill>
                <a:schemeClr val="bg1"/>
              </a:solidFill>
              <a:latin typeface="Calibri" panose="020F0502020204030204" pitchFamily="34" charset="0"/>
              <a:cs typeface="Arial" panose="020B0604020202020204" pitchFamily="34" charset="0"/>
            </a:endParaRPr>
          </a:p>
        </p:txBody>
      </p:sp>
      <p:sp>
        <p:nvSpPr>
          <p:cNvPr id="56325" name="Title 1"/>
          <p:cNvSpPr>
            <a:spLocks noGrp="1"/>
          </p:cNvSpPr>
          <p:nvPr>
            <p:ph type="title"/>
          </p:nvPr>
        </p:nvSpPr>
        <p:spPr>
          <a:xfrm>
            <a:off x="0" y="0"/>
            <a:ext cx="7886700" cy="558800"/>
          </a:xfrm>
        </p:spPr>
        <p:txBody>
          <a:bodyPr/>
          <a:lstStyle/>
          <a:p>
            <a:r>
              <a:rPr lang="en-US" sz="4000" b="1" dirty="0" smtClean="0">
                <a:solidFill>
                  <a:srgbClr val="FF0000"/>
                </a:solidFill>
              </a:rPr>
              <a:t>Program -7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890588"/>
            <a:ext cx="6604000" cy="3622675"/>
          </a:xfrm>
        </p:spPr>
        <p:txBody>
          <a:bodyPr>
            <a:noAutofit/>
          </a:bodyPr>
          <a:lstStyle/>
          <a:p>
            <a:pPr marL="0" indent="0">
              <a:buFont typeface="Arial" panose="020B0604020202020204" pitchFamily="34" charset="0"/>
              <a:buNone/>
              <a:defRPr/>
            </a:pPr>
            <a:r>
              <a:rPr lang="en-US" sz="2000" dirty="0">
                <a:solidFill>
                  <a:srgbClr val="FF0000"/>
                </a:solidFill>
              </a:rPr>
              <a:t>#swap two </a:t>
            </a:r>
            <a:r>
              <a:rPr lang="en-US" sz="2000" dirty="0" smtClean="0">
                <a:solidFill>
                  <a:srgbClr val="FF0000"/>
                </a:solidFill>
              </a:rPr>
              <a:t>given values</a:t>
            </a:r>
            <a:endParaRPr lang="en-US" sz="2000" dirty="0">
              <a:solidFill>
                <a:srgbClr val="FF0000"/>
              </a:solidFill>
            </a:endParaRPr>
          </a:p>
          <a:p>
            <a:pPr marL="0" indent="0">
              <a:buFont typeface="Arial" panose="020B0604020202020204" pitchFamily="34" charset="0"/>
              <a:buNone/>
              <a:defRPr/>
            </a:pPr>
            <a:r>
              <a:rPr lang="en-US" sz="2000" dirty="0">
                <a:solidFill>
                  <a:srgbClr val="FF0000"/>
                </a:solidFill>
              </a:rPr>
              <a:t> </a:t>
            </a:r>
            <a:r>
              <a:rPr lang="en-US" sz="2000" dirty="0" smtClean="0"/>
              <a:t>a </a:t>
            </a:r>
            <a:r>
              <a:rPr lang="en-US" sz="2000" dirty="0"/>
              <a:t>= </a:t>
            </a:r>
            <a:r>
              <a:rPr lang="en-US" sz="2000" dirty="0" err="1"/>
              <a:t>int</a:t>
            </a:r>
            <a:r>
              <a:rPr lang="en-US" sz="2000" dirty="0"/>
              <a:t>(input('Enter a'))</a:t>
            </a:r>
          </a:p>
          <a:p>
            <a:pPr marL="0" indent="0">
              <a:buFont typeface="Arial" panose="020B0604020202020204" pitchFamily="34" charset="0"/>
              <a:buNone/>
              <a:defRPr/>
            </a:pPr>
            <a:r>
              <a:rPr lang="en-US" sz="2000" dirty="0"/>
              <a:t>b = </a:t>
            </a:r>
            <a:r>
              <a:rPr lang="en-US" sz="2000" dirty="0" err="1"/>
              <a:t>int</a:t>
            </a:r>
            <a:r>
              <a:rPr lang="en-US" sz="2000" dirty="0"/>
              <a:t>(input('Enter b'))</a:t>
            </a:r>
          </a:p>
          <a:p>
            <a:pPr marL="0" indent="0">
              <a:buFont typeface="Arial" panose="020B0604020202020204" pitchFamily="34" charset="0"/>
              <a:buNone/>
              <a:defRPr/>
            </a:pPr>
            <a:r>
              <a:rPr lang="en-US" sz="2000" dirty="0"/>
              <a:t> </a:t>
            </a:r>
          </a:p>
          <a:p>
            <a:pPr marL="0" indent="0">
              <a:buFont typeface="Arial" panose="020B0604020202020204" pitchFamily="34" charset="0"/>
              <a:buNone/>
              <a:defRPr/>
            </a:pPr>
            <a:r>
              <a:rPr lang="en-US" sz="2000" dirty="0"/>
              <a:t>t = a</a:t>
            </a:r>
          </a:p>
          <a:p>
            <a:pPr marL="0" indent="0">
              <a:buFont typeface="Arial" panose="020B0604020202020204" pitchFamily="34" charset="0"/>
              <a:buNone/>
              <a:defRPr/>
            </a:pPr>
            <a:r>
              <a:rPr lang="en-US" sz="2000" dirty="0"/>
              <a:t>a = b</a:t>
            </a:r>
          </a:p>
          <a:p>
            <a:pPr marL="0" indent="0">
              <a:buFont typeface="Arial" panose="020B0604020202020204" pitchFamily="34" charset="0"/>
              <a:buNone/>
              <a:defRPr/>
            </a:pPr>
            <a:r>
              <a:rPr lang="en-US" sz="2000" dirty="0"/>
              <a:t>b = t</a:t>
            </a:r>
          </a:p>
          <a:p>
            <a:pPr marL="0" indent="0">
              <a:buFont typeface="Arial" panose="020B0604020202020204" pitchFamily="34" charset="0"/>
              <a:buNone/>
              <a:defRPr/>
            </a:pPr>
            <a:r>
              <a:rPr lang="en-US" sz="2000" dirty="0"/>
              <a:t> </a:t>
            </a:r>
            <a:r>
              <a:rPr lang="en-US" sz="2000" dirty="0" smtClean="0"/>
              <a:t>print</a:t>
            </a:r>
            <a:r>
              <a:rPr lang="en-US" sz="2000" dirty="0"/>
              <a:t>('The value of a after swapping is {0}'.format(a))</a:t>
            </a:r>
          </a:p>
          <a:p>
            <a:pPr marL="0" indent="0">
              <a:buFont typeface="Arial" panose="020B0604020202020204" pitchFamily="34" charset="0"/>
              <a:buNone/>
              <a:defRPr/>
            </a:pPr>
            <a:r>
              <a:rPr lang="en-US" sz="2000" dirty="0"/>
              <a:t>print('The value of b after swapping is {0}'.format(b))</a:t>
            </a:r>
          </a:p>
          <a:p>
            <a:pPr>
              <a:defRPr/>
            </a:pPr>
            <a:endParaRPr lang="en-US" sz="2000" dirty="0"/>
          </a:p>
        </p:txBody>
      </p:sp>
      <p:sp>
        <p:nvSpPr>
          <p:cNvPr id="5" name="Date Placeholder 4"/>
          <p:cNvSpPr>
            <a:spLocks noGrp="1"/>
          </p:cNvSpPr>
          <p:nvPr>
            <p:ph type="dt" sz="quarter" idx="10"/>
          </p:nvPr>
        </p:nvSpPr>
        <p:spPr/>
        <p:txBody>
          <a:bodyPr/>
          <a:lstStyle/>
          <a:p>
            <a:pPr>
              <a:defRPr/>
            </a:pPr>
            <a:fld id="{7FE299D7-EBA3-4610-B55F-834D442A4FDB}" type="datetime1">
              <a:rPr lang="en-US" smtClean="0"/>
              <a:pPr>
                <a:defRPr/>
              </a:pPr>
              <a:t>9/21/2021</a:t>
            </a:fld>
            <a:endParaRPr lang="en-US"/>
          </a:p>
        </p:txBody>
      </p:sp>
      <p:sp>
        <p:nvSpPr>
          <p:cNvPr id="5734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78F35A4B-1FCB-406D-9A79-B50BD1C9F7F9}" type="slidenum">
              <a:rPr lang="en-US" sz="1400" smtClean="0">
                <a:solidFill>
                  <a:schemeClr val="bg1"/>
                </a:solidFill>
                <a:latin typeface="Calibri" panose="020F0502020204030204" pitchFamily="34" charset="0"/>
                <a:cs typeface="Arial" panose="020B0604020202020204" pitchFamily="34" charset="0"/>
              </a:rPr>
              <a:pPr>
                <a:lnSpc>
                  <a:spcPct val="100000"/>
                </a:lnSpc>
                <a:spcBef>
                  <a:spcPct val="0"/>
                </a:spcBef>
                <a:buFontTx/>
                <a:buNone/>
              </a:pPr>
              <a:t>42</a:t>
            </a:fld>
            <a:endParaRPr lang="en-US" sz="1400" smtClean="0">
              <a:solidFill>
                <a:schemeClr val="bg1"/>
              </a:solidFill>
              <a:latin typeface="Calibri" panose="020F0502020204030204" pitchFamily="34" charset="0"/>
              <a:cs typeface="Arial" panose="020B0604020202020204" pitchFamily="34" charset="0"/>
            </a:endParaRPr>
          </a:p>
        </p:txBody>
      </p:sp>
      <p:sp>
        <p:nvSpPr>
          <p:cNvPr id="57349" name="Title 1"/>
          <p:cNvSpPr>
            <a:spLocks noGrp="1"/>
          </p:cNvSpPr>
          <p:nvPr>
            <p:ph type="title"/>
          </p:nvPr>
        </p:nvSpPr>
        <p:spPr>
          <a:xfrm>
            <a:off x="0" y="0"/>
            <a:ext cx="7886700" cy="558800"/>
          </a:xfrm>
        </p:spPr>
        <p:txBody>
          <a:bodyPr/>
          <a:lstStyle/>
          <a:p>
            <a:r>
              <a:rPr lang="en-US" sz="4000" b="1" smtClean="0">
                <a:solidFill>
                  <a:srgbClr val="FF0000"/>
                </a:solidFill>
              </a:rPr>
              <a:t>Program -8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306513"/>
            <a:ext cx="7886700" cy="2983099"/>
          </a:xfrm>
        </p:spPr>
        <p:txBody>
          <a:bodyPr/>
          <a:lstStyle/>
          <a:p>
            <a:pPr marL="0" indent="0">
              <a:buFont typeface="Arial" panose="020B0604020202020204" pitchFamily="34" charset="0"/>
              <a:buNone/>
              <a:defRPr/>
            </a:pPr>
            <a:r>
              <a:rPr lang="en-US" sz="2400" dirty="0">
                <a:solidFill>
                  <a:srgbClr val="FF0000"/>
                </a:solidFill>
              </a:rPr>
              <a:t># </a:t>
            </a:r>
            <a:r>
              <a:rPr lang="en-US" sz="2400" dirty="0" smtClean="0">
                <a:solidFill>
                  <a:srgbClr val="FF0000"/>
                </a:solidFill>
              </a:rPr>
              <a:t>Generate </a:t>
            </a:r>
            <a:r>
              <a:rPr lang="en-US" sz="2400" dirty="0">
                <a:solidFill>
                  <a:srgbClr val="FF0000"/>
                </a:solidFill>
              </a:rPr>
              <a:t>a random number between 0 and 9</a:t>
            </a:r>
          </a:p>
          <a:p>
            <a:pPr marL="0" indent="0">
              <a:buFont typeface="Arial" panose="020B0604020202020204" pitchFamily="34" charset="0"/>
              <a:buNone/>
              <a:defRPr/>
            </a:pPr>
            <a:r>
              <a:rPr lang="en-US" sz="2400" dirty="0">
                <a:solidFill>
                  <a:srgbClr val="FF0000"/>
                </a:solidFill>
              </a:rPr>
              <a:t> </a:t>
            </a:r>
            <a:r>
              <a:rPr lang="en-US" sz="2400" dirty="0" smtClean="0"/>
              <a:t>import </a:t>
            </a:r>
            <a:r>
              <a:rPr lang="en-US" sz="2400" dirty="0"/>
              <a:t>random</a:t>
            </a:r>
          </a:p>
          <a:p>
            <a:pPr marL="0" indent="0">
              <a:buFont typeface="Arial" panose="020B0604020202020204" pitchFamily="34" charset="0"/>
              <a:buNone/>
              <a:defRPr/>
            </a:pPr>
            <a:r>
              <a:rPr lang="en-US" sz="2400" dirty="0"/>
              <a:t> </a:t>
            </a:r>
          </a:p>
          <a:p>
            <a:pPr marL="0" indent="0">
              <a:buFont typeface="Arial" panose="020B0604020202020204" pitchFamily="34" charset="0"/>
              <a:buNone/>
              <a:defRPr/>
            </a:pPr>
            <a:r>
              <a:rPr lang="en-US" sz="2400" dirty="0"/>
              <a:t>print(</a:t>
            </a:r>
            <a:r>
              <a:rPr lang="en-US" sz="2400" dirty="0" err="1"/>
              <a:t>random.randint</a:t>
            </a:r>
            <a:r>
              <a:rPr lang="en-US" sz="2400" dirty="0"/>
              <a:t>(0,9))</a:t>
            </a:r>
          </a:p>
          <a:p>
            <a:pPr>
              <a:defRPr/>
            </a:pPr>
            <a:endParaRPr lang="en-US" sz="2400" dirty="0"/>
          </a:p>
        </p:txBody>
      </p:sp>
      <p:sp>
        <p:nvSpPr>
          <p:cNvPr id="5" name="Date Placeholder 4"/>
          <p:cNvSpPr>
            <a:spLocks noGrp="1"/>
          </p:cNvSpPr>
          <p:nvPr>
            <p:ph type="dt" sz="quarter" idx="10"/>
          </p:nvPr>
        </p:nvSpPr>
        <p:spPr/>
        <p:txBody>
          <a:bodyPr/>
          <a:lstStyle/>
          <a:p>
            <a:pPr>
              <a:defRPr/>
            </a:pPr>
            <a:fld id="{9C60FA6E-DAA2-4B81-8774-7192C452AC7D}" type="datetime1">
              <a:rPr lang="en-US" smtClean="0"/>
              <a:pPr>
                <a:defRPr/>
              </a:pPr>
              <a:t>9/21/2021</a:t>
            </a:fld>
            <a:endParaRPr lang="en-US"/>
          </a:p>
        </p:txBody>
      </p:sp>
      <p:sp>
        <p:nvSpPr>
          <p:cNvPr id="5837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2DE1A23E-71AE-462E-9EEC-AEAF95DF68AF}" type="slidenum">
              <a:rPr lang="en-US" sz="1400" smtClean="0">
                <a:solidFill>
                  <a:schemeClr val="bg1"/>
                </a:solidFill>
                <a:latin typeface="Calibri" panose="020F0502020204030204" pitchFamily="34" charset="0"/>
                <a:cs typeface="Arial" panose="020B0604020202020204" pitchFamily="34" charset="0"/>
              </a:rPr>
              <a:pPr>
                <a:lnSpc>
                  <a:spcPct val="100000"/>
                </a:lnSpc>
                <a:spcBef>
                  <a:spcPct val="0"/>
                </a:spcBef>
                <a:buFontTx/>
                <a:buNone/>
              </a:pPr>
              <a:t>43</a:t>
            </a:fld>
            <a:endParaRPr lang="en-US" sz="1400" smtClean="0">
              <a:solidFill>
                <a:schemeClr val="bg1"/>
              </a:solidFill>
              <a:latin typeface="Calibri" panose="020F0502020204030204" pitchFamily="34" charset="0"/>
              <a:cs typeface="Arial" panose="020B0604020202020204" pitchFamily="34" charset="0"/>
            </a:endParaRPr>
          </a:p>
        </p:txBody>
      </p:sp>
      <p:sp>
        <p:nvSpPr>
          <p:cNvPr id="58373" name="Title 1"/>
          <p:cNvSpPr>
            <a:spLocks noGrp="1"/>
          </p:cNvSpPr>
          <p:nvPr>
            <p:ph type="title"/>
          </p:nvPr>
        </p:nvSpPr>
        <p:spPr>
          <a:xfrm>
            <a:off x="0" y="0"/>
            <a:ext cx="7886700" cy="558800"/>
          </a:xfrm>
        </p:spPr>
        <p:txBody>
          <a:bodyPr/>
          <a:lstStyle/>
          <a:p>
            <a:r>
              <a:rPr lang="en-US" sz="4000" b="1" smtClean="0">
                <a:solidFill>
                  <a:srgbClr val="FF0000"/>
                </a:solidFill>
              </a:rPr>
              <a:t>Program -9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ntent Placeholder 2"/>
          <p:cNvSpPr>
            <a:spLocks noGrp="1"/>
          </p:cNvSpPr>
          <p:nvPr>
            <p:ph idx="1"/>
          </p:nvPr>
        </p:nvSpPr>
        <p:spPr>
          <a:xfrm>
            <a:off x="628650" y="1306513"/>
            <a:ext cx="7886700" cy="3879850"/>
          </a:xfrm>
        </p:spPr>
        <p:txBody>
          <a:bodyPr/>
          <a:lstStyle/>
          <a:p>
            <a:pPr marL="0" indent="0">
              <a:buFont typeface="Arial" panose="020B0604020202020204" pitchFamily="34" charset="0"/>
              <a:buNone/>
            </a:pPr>
            <a:r>
              <a:rPr lang="en-US" smtClean="0">
                <a:solidFill>
                  <a:srgbClr val="FF0000"/>
                </a:solidFill>
              </a:rPr>
              <a:t>#Read the radius of a circle and find its area</a:t>
            </a:r>
          </a:p>
        </p:txBody>
      </p:sp>
      <p:sp>
        <p:nvSpPr>
          <p:cNvPr id="4" name="Date Placeholder 3"/>
          <p:cNvSpPr>
            <a:spLocks noGrp="1"/>
          </p:cNvSpPr>
          <p:nvPr>
            <p:ph type="dt" sz="quarter" idx="10"/>
          </p:nvPr>
        </p:nvSpPr>
        <p:spPr/>
        <p:txBody>
          <a:bodyPr/>
          <a:lstStyle/>
          <a:p>
            <a:pPr>
              <a:defRPr/>
            </a:pPr>
            <a:fld id="{29621EE5-3BD4-4059-8A9A-B19F7CBC77F2}" type="datetime1">
              <a:rPr lang="en-US" smtClean="0"/>
              <a:pPr>
                <a:defRPr/>
              </a:pPr>
              <a:t>9/21/2021</a:t>
            </a:fld>
            <a:endParaRPr lang="en-US"/>
          </a:p>
        </p:txBody>
      </p:sp>
      <p:sp>
        <p:nvSpPr>
          <p:cNvPr id="6042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9B067549-6FFC-4C45-B6E9-F4270570BDEB}" type="slidenum">
              <a:rPr lang="en-US" sz="1400" smtClean="0">
                <a:solidFill>
                  <a:schemeClr val="bg1"/>
                </a:solidFill>
                <a:latin typeface="Calibri" panose="020F0502020204030204" pitchFamily="34" charset="0"/>
                <a:cs typeface="Arial" panose="020B0604020202020204" pitchFamily="34" charset="0"/>
              </a:rPr>
              <a:pPr>
                <a:lnSpc>
                  <a:spcPct val="100000"/>
                </a:lnSpc>
                <a:spcBef>
                  <a:spcPct val="0"/>
                </a:spcBef>
                <a:buFontTx/>
                <a:buNone/>
              </a:pPr>
              <a:t>44</a:t>
            </a:fld>
            <a:endParaRPr lang="en-US" sz="1400" smtClean="0">
              <a:solidFill>
                <a:schemeClr val="bg1"/>
              </a:solidFill>
              <a:latin typeface="Calibri" panose="020F0502020204030204" pitchFamily="34" charset="0"/>
              <a:cs typeface="Arial" panose="020B0604020202020204" pitchFamily="34" charset="0"/>
            </a:endParaRPr>
          </a:p>
        </p:txBody>
      </p:sp>
      <p:sp>
        <p:nvSpPr>
          <p:cNvPr id="60421" name="Title 1"/>
          <p:cNvSpPr>
            <a:spLocks noGrp="1"/>
          </p:cNvSpPr>
          <p:nvPr>
            <p:ph type="title"/>
          </p:nvPr>
        </p:nvSpPr>
        <p:spPr>
          <a:xfrm>
            <a:off x="0" y="0"/>
            <a:ext cx="7886700" cy="558800"/>
          </a:xfrm>
        </p:spPr>
        <p:txBody>
          <a:bodyPr/>
          <a:lstStyle/>
          <a:p>
            <a:r>
              <a:rPr lang="en-US" sz="4000" b="1" smtClean="0">
                <a:solidFill>
                  <a:srgbClr val="FF0000"/>
                </a:solidFill>
              </a:rPr>
              <a:t>Program -11</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ntent Placeholder 2"/>
          <p:cNvSpPr>
            <a:spLocks noGrp="1"/>
          </p:cNvSpPr>
          <p:nvPr>
            <p:ph idx="1"/>
          </p:nvPr>
        </p:nvSpPr>
        <p:spPr>
          <a:xfrm>
            <a:off x="628650" y="1306513"/>
            <a:ext cx="7886700" cy="1863725"/>
          </a:xfrm>
        </p:spPr>
        <p:txBody>
          <a:bodyPr/>
          <a:lstStyle/>
          <a:p>
            <a:pPr marL="0" indent="0" algn="just">
              <a:buFont typeface="Arial" panose="020B0604020202020204" pitchFamily="34" charset="0"/>
              <a:buNone/>
            </a:pPr>
            <a:r>
              <a:rPr lang="en-US" sz="2400" dirty="0" smtClean="0">
                <a:solidFill>
                  <a:srgbClr val="FF0000"/>
                </a:solidFill>
              </a:rPr>
              <a:t>An object’s momentum is a product of its mass and velocity. Write a Python script to accept an object’s mass (in kilograms) and velocity (in </a:t>
            </a:r>
            <a:r>
              <a:rPr lang="en-US" sz="2400" dirty="0" err="1" smtClean="0">
                <a:solidFill>
                  <a:srgbClr val="FF0000"/>
                </a:solidFill>
              </a:rPr>
              <a:t>metres</a:t>
            </a:r>
            <a:r>
              <a:rPr lang="en-US" sz="2400" dirty="0" smtClean="0">
                <a:solidFill>
                  <a:srgbClr val="FF0000"/>
                </a:solidFill>
              </a:rPr>
              <a:t> per second) as inputs and output its momentum.</a:t>
            </a:r>
          </a:p>
        </p:txBody>
      </p:sp>
      <p:sp>
        <p:nvSpPr>
          <p:cNvPr id="4" name="Date Placeholder 3"/>
          <p:cNvSpPr>
            <a:spLocks noGrp="1"/>
          </p:cNvSpPr>
          <p:nvPr>
            <p:ph type="dt" sz="quarter" idx="10"/>
          </p:nvPr>
        </p:nvSpPr>
        <p:spPr/>
        <p:txBody>
          <a:bodyPr/>
          <a:lstStyle/>
          <a:p>
            <a:pPr>
              <a:defRPr/>
            </a:pPr>
            <a:fld id="{29621EE5-3BD4-4059-8A9A-B19F7CBC77F2}" type="datetime1">
              <a:rPr lang="en-US" smtClean="0">
                <a:latin typeface="Cambria" panose="02040503050406030204" pitchFamily="18" charset="0"/>
                <a:ea typeface="Cambria" panose="02040503050406030204" pitchFamily="18" charset="0"/>
              </a:rPr>
              <a:pPr>
                <a:defRPr/>
              </a:pPr>
              <a:t>9/21/2021</a:t>
            </a:fld>
            <a:endParaRPr lang="en-US">
              <a:latin typeface="Cambria" panose="02040503050406030204" pitchFamily="18" charset="0"/>
              <a:ea typeface="Cambria" panose="02040503050406030204" pitchFamily="18" charset="0"/>
            </a:endParaRPr>
          </a:p>
        </p:txBody>
      </p:sp>
      <p:sp>
        <p:nvSpPr>
          <p:cNvPr id="6246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3EB28176-2240-41EA-95DD-24B0648B2F9D}" type="slidenum">
              <a:rPr lang="en-US" sz="1400" smtClean="0">
                <a:solidFill>
                  <a:schemeClr val="bg1"/>
                </a:solidFill>
                <a:cs typeface="Arial" panose="020B0604020202020204" pitchFamily="34" charset="0"/>
              </a:rPr>
              <a:pPr>
                <a:lnSpc>
                  <a:spcPct val="100000"/>
                </a:lnSpc>
                <a:spcBef>
                  <a:spcPct val="0"/>
                </a:spcBef>
                <a:buFontTx/>
                <a:buNone/>
              </a:pPr>
              <a:t>45</a:t>
            </a:fld>
            <a:endParaRPr lang="en-US" sz="1400" smtClean="0">
              <a:solidFill>
                <a:schemeClr val="bg1"/>
              </a:solidFill>
              <a:cs typeface="Arial" panose="020B0604020202020204" pitchFamily="34" charset="0"/>
            </a:endParaRPr>
          </a:p>
        </p:txBody>
      </p:sp>
      <p:sp>
        <p:nvSpPr>
          <p:cNvPr id="62469" name="Title 1"/>
          <p:cNvSpPr>
            <a:spLocks noGrp="1"/>
          </p:cNvSpPr>
          <p:nvPr>
            <p:ph type="title"/>
          </p:nvPr>
        </p:nvSpPr>
        <p:spPr>
          <a:xfrm>
            <a:off x="0" y="0"/>
            <a:ext cx="7886700" cy="558800"/>
          </a:xfrm>
        </p:spPr>
        <p:txBody>
          <a:bodyPr/>
          <a:lstStyle/>
          <a:p>
            <a:r>
              <a:rPr lang="en-US" sz="4000" b="1" smtClean="0">
                <a:solidFill>
                  <a:srgbClr val="FF0000"/>
                </a:solidFill>
              </a:rPr>
              <a:t>Program -12</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557213" indent="-214313">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8572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2001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15430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0002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4574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29146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3718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7ACB303D-8DF4-4276-8C84-7EA7E2C21EB0}" type="slidenum">
              <a:rPr lang="en-US" altLang="en-US" sz="900" smtClean="0">
                <a:solidFill>
                  <a:srgbClr val="898989"/>
                </a:solidFill>
                <a:cs typeface="Arial" panose="020B0604020202020204" pitchFamily="34" charset="0"/>
              </a:rPr>
              <a:pPr>
                <a:lnSpc>
                  <a:spcPct val="100000"/>
                </a:lnSpc>
                <a:spcBef>
                  <a:spcPct val="0"/>
                </a:spcBef>
                <a:buFontTx/>
                <a:buNone/>
              </a:pPr>
              <a:t>46</a:t>
            </a:fld>
            <a:endParaRPr lang="en-US" altLang="en-US" sz="900" smtClean="0">
              <a:solidFill>
                <a:srgbClr val="898989"/>
              </a:solidFill>
              <a:cs typeface="Arial" panose="020B0604020202020204" pitchFamily="34" charset="0"/>
            </a:endParaRPr>
          </a:p>
        </p:txBody>
      </p:sp>
      <p:sp>
        <p:nvSpPr>
          <p:cNvPr id="66563" name="Rectangle 5"/>
          <p:cNvSpPr>
            <a:spLocks noChangeArrowheads="1"/>
          </p:cNvSpPr>
          <p:nvPr/>
        </p:nvSpPr>
        <p:spPr bwMode="auto">
          <a:xfrm>
            <a:off x="87313" y="142875"/>
            <a:ext cx="50911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r>
              <a:rPr lang="en-US" altLang="en-US" b="1">
                <a:solidFill>
                  <a:srgbClr val="0070C0"/>
                </a:solidFill>
                <a:cs typeface="Tahoma" panose="020B0604030504040204" pitchFamily="34" charset="0"/>
              </a:rPr>
              <a:t>1. Arithmetic Operators</a:t>
            </a:r>
            <a:endParaRPr lang="en-US" altLang="en-US" sz="3200">
              <a:solidFill>
                <a:srgbClr val="0070C0"/>
              </a:solidFill>
              <a:cs typeface="Tahoma" panose="020B0604030504040204" pitchFamily="34" charset="0"/>
            </a:endParaRPr>
          </a:p>
        </p:txBody>
      </p:sp>
      <p:graphicFrame>
        <p:nvGraphicFramePr>
          <p:cNvPr id="7" name="Table 6"/>
          <p:cNvGraphicFramePr>
            <a:graphicFrameLocks noGrp="1"/>
          </p:cNvGraphicFramePr>
          <p:nvPr/>
        </p:nvGraphicFramePr>
        <p:xfrm>
          <a:off x="1030288" y="823913"/>
          <a:ext cx="7092949" cy="4010027"/>
        </p:xfrm>
        <a:graphic>
          <a:graphicData uri="http://schemas.openxmlformats.org/drawingml/2006/table">
            <a:tbl>
              <a:tblPr firstRow="1" bandRow="1">
                <a:tableStyleId>{5C22544A-7EE6-4342-B048-85BDC9FD1C3A}</a:tableStyleId>
              </a:tblPr>
              <a:tblGrid>
                <a:gridCol w="1253753"/>
                <a:gridCol w="2442573"/>
                <a:gridCol w="1738272"/>
                <a:gridCol w="1658351"/>
              </a:tblGrid>
              <a:tr h="457932">
                <a:tc>
                  <a:txBody>
                    <a:bodyPr/>
                    <a:lstStyle/>
                    <a:p>
                      <a:pPr algn="ctr"/>
                      <a:r>
                        <a:rPr lang="en-US" sz="1600" dirty="0" smtClean="0">
                          <a:latin typeface="Cambria" panose="02040503050406030204" pitchFamily="18" charset="0"/>
                          <a:ea typeface="Cambria" panose="02040503050406030204" pitchFamily="18" charset="0"/>
                        </a:rPr>
                        <a:t>Operator</a:t>
                      </a:r>
                      <a:endParaRPr lang="en-US" sz="1600" dirty="0">
                        <a:latin typeface="Cambria" panose="02040503050406030204" pitchFamily="18" charset="0"/>
                        <a:ea typeface="Cambria" panose="02040503050406030204" pitchFamily="18" charset="0"/>
                      </a:endParaRPr>
                    </a:p>
                  </a:txBody>
                  <a:tcPr marL="68580" marR="68580" marT="34288" marB="34288" anchor="ctr"/>
                </a:tc>
                <a:tc>
                  <a:txBody>
                    <a:bodyPr/>
                    <a:lstStyle/>
                    <a:p>
                      <a:pPr algn="ctr"/>
                      <a:r>
                        <a:rPr lang="en-US" sz="1600" dirty="0" smtClean="0">
                          <a:latin typeface="Cambria" panose="02040503050406030204" pitchFamily="18" charset="0"/>
                          <a:ea typeface="Cambria" panose="02040503050406030204" pitchFamily="18" charset="0"/>
                        </a:rPr>
                        <a:t>Meaning</a:t>
                      </a:r>
                      <a:endParaRPr lang="en-US" sz="1600" dirty="0">
                        <a:latin typeface="Cambria" panose="02040503050406030204" pitchFamily="18" charset="0"/>
                        <a:ea typeface="Cambria" panose="02040503050406030204" pitchFamily="18" charset="0"/>
                      </a:endParaRPr>
                    </a:p>
                  </a:txBody>
                  <a:tcPr marL="68580" marR="68580" marT="34288" marB="34288" anchor="ctr"/>
                </a:tc>
                <a:tc>
                  <a:txBody>
                    <a:bodyPr/>
                    <a:lstStyle/>
                    <a:p>
                      <a:pPr algn="ctr"/>
                      <a:r>
                        <a:rPr lang="en-US" sz="1600" dirty="0" smtClean="0">
                          <a:solidFill>
                            <a:srgbClr val="FF0000"/>
                          </a:solidFill>
                          <a:latin typeface="Cambria" panose="02040503050406030204" pitchFamily="18" charset="0"/>
                          <a:ea typeface="Cambria" panose="02040503050406030204" pitchFamily="18" charset="0"/>
                        </a:rPr>
                        <a:t>a = 13</a:t>
                      </a:r>
                      <a:r>
                        <a:rPr lang="en-US" sz="1600" baseline="0" dirty="0" smtClean="0">
                          <a:solidFill>
                            <a:srgbClr val="FF0000"/>
                          </a:solidFill>
                          <a:latin typeface="Cambria" panose="02040503050406030204" pitchFamily="18" charset="0"/>
                          <a:ea typeface="Cambria" panose="02040503050406030204" pitchFamily="18" charset="0"/>
                        </a:rPr>
                        <a:t>, b = 5</a:t>
                      </a:r>
                      <a:endParaRPr lang="en-US" sz="1600" dirty="0">
                        <a:solidFill>
                          <a:srgbClr val="FF0000"/>
                        </a:solidFill>
                        <a:latin typeface="Cambria" panose="02040503050406030204" pitchFamily="18" charset="0"/>
                        <a:ea typeface="Cambria" panose="02040503050406030204" pitchFamily="18" charset="0"/>
                      </a:endParaRPr>
                    </a:p>
                  </a:txBody>
                  <a:tcPr marL="68580" marR="68580" marT="34288" marB="34288" anchor="ctr"/>
                </a:tc>
                <a:tc>
                  <a:txBody>
                    <a:bodyPr/>
                    <a:lstStyle/>
                    <a:p>
                      <a:pPr algn="ctr"/>
                      <a:r>
                        <a:rPr lang="en-US" sz="1600" dirty="0" smtClean="0">
                          <a:latin typeface="Cambria" panose="02040503050406030204" pitchFamily="18" charset="0"/>
                          <a:ea typeface="Cambria" panose="02040503050406030204" pitchFamily="18" charset="0"/>
                        </a:rPr>
                        <a:t>Result</a:t>
                      </a:r>
                      <a:endParaRPr lang="en-US" sz="1600" dirty="0">
                        <a:latin typeface="Cambria" panose="02040503050406030204" pitchFamily="18" charset="0"/>
                        <a:ea typeface="Cambria" panose="02040503050406030204" pitchFamily="18" charset="0"/>
                      </a:endParaRPr>
                    </a:p>
                  </a:txBody>
                  <a:tcPr marL="68580" marR="68580" marT="34288" marB="34288" anchor="ctr"/>
                </a:tc>
              </a:tr>
              <a:tr h="457932">
                <a:tc>
                  <a:txBody>
                    <a:bodyPr/>
                    <a:lstStyle/>
                    <a:p>
                      <a:pPr algn="ctr"/>
                      <a:r>
                        <a:rPr lang="en-US" sz="1600" dirty="0" smtClean="0">
                          <a:latin typeface="Cambria" panose="02040503050406030204" pitchFamily="18" charset="0"/>
                          <a:ea typeface="Cambria" panose="02040503050406030204" pitchFamily="18" charset="0"/>
                        </a:rPr>
                        <a:t>+</a:t>
                      </a:r>
                      <a:endParaRPr lang="en-US" sz="1600" dirty="0">
                        <a:latin typeface="Cambria" panose="02040503050406030204" pitchFamily="18" charset="0"/>
                        <a:ea typeface="Cambria" panose="02040503050406030204" pitchFamily="18" charset="0"/>
                      </a:endParaRPr>
                    </a:p>
                  </a:txBody>
                  <a:tcPr marL="68580" marR="68580" marT="34288" marB="34288" anchor="ctr"/>
                </a:tc>
                <a:tc>
                  <a:txBody>
                    <a:bodyPr/>
                    <a:lstStyle/>
                    <a:p>
                      <a:pPr algn="l"/>
                      <a:r>
                        <a:rPr lang="en-US" sz="1600" dirty="0" smtClean="0">
                          <a:latin typeface="Cambria" panose="02040503050406030204" pitchFamily="18" charset="0"/>
                          <a:ea typeface="Cambria" panose="02040503050406030204" pitchFamily="18" charset="0"/>
                        </a:rPr>
                        <a:t>Addition Operator</a:t>
                      </a:r>
                      <a:endParaRPr lang="en-US" sz="1600" dirty="0">
                        <a:latin typeface="Cambria" panose="02040503050406030204" pitchFamily="18" charset="0"/>
                        <a:ea typeface="Cambria" panose="02040503050406030204" pitchFamily="18" charset="0"/>
                      </a:endParaRPr>
                    </a:p>
                  </a:txBody>
                  <a:tcPr marL="68580" marR="68580" marT="34288" marB="34288" anchor="ctr"/>
                </a:tc>
                <a:tc>
                  <a:txBody>
                    <a:bodyPr/>
                    <a:lstStyle/>
                    <a:p>
                      <a:pPr algn="ctr"/>
                      <a:r>
                        <a:rPr lang="en-US" sz="1600" dirty="0" smtClean="0">
                          <a:latin typeface="Cambria" panose="02040503050406030204" pitchFamily="18" charset="0"/>
                          <a:ea typeface="Cambria" panose="02040503050406030204" pitchFamily="18" charset="0"/>
                        </a:rPr>
                        <a:t>a + b</a:t>
                      </a:r>
                      <a:endParaRPr lang="en-US" sz="1600" dirty="0">
                        <a:latin typeface="Cambria" panose="02040503050406030204" pitchFamily="18" charset="0"/>
                        <a:ea typeface="Cambria" panose="02040503050406030204" pitchFamily="18" charset="0"/>
                      </a:endParaRPr>
                    </a:p>
                  </a:txBody>
                  <a:tcPr marL="68580" marR="68580" marT="34288" marB="34288" anchor="ctr"/>
                </a:tc>
                <a:tc>
                  <a:txBody>
                    <a:bodyPr/>
                    <a:lstStyle/>
                    <a:p>
                      <a:pPr algn="ctr"/>
                      <a:r>
                        <a:rPr lang="en-US" sz="1600" dirty="0" smtClean="0">
                          <a:latin typeface="Cambria" panose="02040503050406030204" pitchFamily="18" charset="0"/>
                          <a:ea typeface="Cambria" panose="02040503050406030204" pitchFamily="18" charset="0"/>
                        </a:rPr>
                        <a:t>18</a:t>
                      </a:r>
                      <a:endParaRPr lang="en-US" sz="1600" dirty="0">
                        <a:latin typeface="Cambria" panose="02040503050406030204" pitchFamily="18" charset="0"/>
                        <a:ea typeface="Cambria" panose="02040503050406030204" pitchFamily="18" charset="0"/>
                      </a:endParaRPr>
                    </a:p>
                  </a:txBody>
                  <a:tcPr marL="68580" marR="68580" marT="34288" marB="34288" anchor="ctr"/>
                </a:tc>
              </a:tr>
              <a:tr h="457932">
                <a:tc>
                  <a:txBody>
                    <a:bodyPr/>
                    <a:lstStyle/>
                    <a:p>
                      <a:pPr algn="ctr"/>
                      <a:r>
                        <a:rPr lang="en-US" sz="1600" dirty="0" smtClean="0">
                          <a:latin typeface="Cambria" panose="02040503050406030204" pitchFamily="18" charset="0"/>
                          <a:ea typeface="Cambria" panose="02040503050406030204" pitchFamily="18" charset="0"/>
                        </a:rPr>
                        <a:t>-</a:t>
                      </a:r>
                      <a:endParaRPr lang="en-US" sz="1600" dirty="0">
                        <a:latin typeface="Cambria" panose="02040503050406030204" pitchFamily="18" charset="0"/>
                        <a:ea typeface="Cambria" panose="02040503050406030204" pitchFamily="18" charset="0"/>
                      </a:endParaRPr>
                    </a:p>
                  </a:txBody>
                  <a:tcPr marL="68580" marR="68580" marT="34288" marB="34288" anchor="ctr"/>
                </a:tc>
                <a:tc>
                  <a:txBody>
                    <a:bodyPr/>
                    <a:lstStyle/>
                    <a:p>
                      <a:pPr algn="l"/>
                      <a:r>
                        <a:rPr lang="en-US" sz="1600" dirty="0" smtClean="0">
                          <a:latin typeface="Cambria" panose="02040503050406030204" pitchFamily="18" charset="0"/>
                          <a:ea typeface="Cambria" panose="02040503050406030204" pitchFamily="18" charset="0"/>
                        </a:rPr>
                        <a:t>Subtraction Operator</a:t>
                      </a:r>
                      <a:endParaRPr lang="en-US" sz="1600" dirty="0">
                        <a:latin typeface="Cambria" panose="02040503050406030204" pitchFamily="18" charset="0"/>
                        <a:ea typeface="Cambria" panose="02040503050406030204" pitchFamily="18" charset="0"/>
                      </a:endParaRPr>
                    </a:p>
                  </a:txBody>
                  <a:tcPr marL="68580" marR="68580" marT="34288" marB="34288" anchor="ctr"/>
                </a:tc>
                <a:tc>
                  <a:txBody>
                    <a:bodyPr/>
                    <a:lstStyle/>
                    <a:p>
                      <a:pPr algn="ctr"/>
                      <a:r>
                        <a:rPr lang="en-US" sz="1600" dirty="0" smtClean="0">
                          <a:latin typeface="Cambria" panose="02040503050406030204" pitchFamily="18" charset="0"/>
                          <a:ea typeface="Cambria" panose="02040503050406030204" pitchFamily="18" charset="0"/>
                        </a:rPr>
                        <a:t>a – b</a:t>
                      </a:r>
                      <a:endParaRPr lang="en-US" sz="1600" dirty="0">
                        <a:latin typeface="Cambria" panose="02040503050406030204" pitchFamily="18" charset="0"/>
                        <a:ea typeface="Cambria" panose="02040503050406030204" pitchFamily="18" charset="0"/>
                      </a:endParaRPr>
                    </a:p>
                  </a:txBody>
                  <a:tcPr marL="68580" marR="68580" marT="34288" marB="34288" anchor="ctr"/>
                </a:tc>
                <a:tc>
                  <a:txBody>
                    <a:bodyPr/>
                    <a:lstStyle/>
                    <a:p>
                      <a:pPr algn="ctr"/>
                      <a:r>
                        <a:rPr lang="en-US" sz="1600" dirty="0" smtClean="0">
                          <a:latin typeface="Cambria" panose="02040503050406030204" pitchFamily="18" charset="0"/>
                          <a:ea typeface="Cambria" panose="02040503050406030204" pitchFamily="18" charset="0"/>
                        </a:rPr>
                        <a:t>8</a:t>
                      </a:r>
                      <a:endParaRPr lang="en-US" sz="1600" dirty="0">
                        <a:latin typeface="Cambria" panose="02040503050406030204" pitchFamily="18" charset="0"/>
                        <a:ea typeface="Cambria" panose="02040503050406030204" pitchFamily="18" charset="0"/>
                      </a:endParaRPr>
                    </a:p>
                  </a:txBody>
                  <a:tcPr marL="68580" marR="68580" marT="34288" marB="34288" anchor="ctr"/>
                </a:tc>
              </a:tr>
              <a:tr h="804503">
                <a:tc>
                  <a:txBody>
                    <a:bodyPr/>
                    <a:lstStyle/>
                    <a:p>
                      <a:pPr algn="ctr"/>
                      <a:r>
                        <a:rPr lang="en-US" sz="1600" dirty="0" smtClean="0">
                          <a:latin typeface="Cambria" panose="02040503050406030204" pitchFamily="18" charset="0"/>
                          <a:ea typeface="Cambria" panose="02040503050406030204" pitchFamily="18" charset="0"/>
                        </a:rPr>
                        <a:t>*</a:t>
                      </a:r>
                      <a:endParaRPr lang="en-US" sz="1600" dirty="0">
                        <a:latin typeface="Cambria" panose="02040503050406030204" pitchFamily="18" charset="0"/>
                        <a:ea typeface="Cambria" panose="02040503050406030204" pitchFamily="18" charset="0"/>
                      </a:endParaRPr>
                    </a:p>
                  </a:txBody>
                  <a:tcPr marL="68580" marR="68580" marT="34288" marB="34288" anchor="ctr"/>
                </a:tc>
                <a:tc>
                  <a:txBody>
                    <a:bodyPr/>
                    <a:lstStyle/>
                    <a:p>
                      <a:pPr algn="l"/>
                      <a:r>
                        <a:rPr lang="en-US" sz="1600" dirty="0" smtClean="0">
                          <a:latin typeface="Cambria" panose="02040503050406030204" pitchFamily="18" charset="0"/>
                          <a:ea typeface="Cambria" panose="02040503050406030204" pitchFamily="18" charset="0"/>
                        </a:rPr>
                        <a:t>Multiplication Operator</a:t>
                      </a:r>
                      <a:endParaRPr lang="en-US" sz="1600" dirty="0">
                        <a:latin typeface="Cambria" panose="02040503050406030204" pitchFamily="18" charset="0"/>
                        <a:ea typeface="Cambria" panose="02040503050406030204" pitchFamily="18" charset="0"/>
                      </a:endParaRPr>
                    </a:p>
                  </a:txBody>
                  <a:tcPr marL="68580" marR="68580" marT="34288" marB="34288" anchor="ctr"/>
                </a:tc>
                <a:tc>
                  <a:txBody>
                    <a:bodyPr/>
                    <a:lstStyle/>
                    <a:p>
                      <a:pPr algn="ctr"/>
                      <a:r>
                        <a:rPr lang="en-US" sz="1600" dirty="0" smtClean="0">
                          <a:latin typeface="Cambria" panose="02040503050406030204" pitchFamily="18" charset="0"/>
                          <a:ea typeface="Cambria" panose="02040503050406030204" pitchFamily="18" charset="0"/>
                        </a:rPr>
                        <a:t>a * b</a:t>
                      </a:r>
                      <a:endParaRPr lang="en-US" sz="1600" dirty="0">
                        <a:latin typeface="Cambria" panose="02040503050406030204" pitchFamily="18" charset="0"/>
                        <a:ea typeface="Cambria" panose="02040503050406030204" pitchFamily="18" charset="0"/>
                      </a:endParaRPr>
                    </a:p>
                  </a:txBody>
                  <a:tcPr marL="68580" marR="68580" marT="34288" marB="34288" anchor="ctr"/>
                </a:tc>
                <a:tc>
                  <a:txBody>
                    <a:bodyPr/>
                    <a:lstStyle/>
                    <a:p>
                      <a:pPr algn="ctr"/>
                      <a:r>
                        <a:rPr lang="en-US" sz="1600" dirty="0" smtClean="0">
                          <a:latin typeface="Cambria" panose="02040503050406030204" pitchFamily="18" charset="0"/>
                          <a:ea typeface="Cambria" panose="02040503050406030204" pitchFamily="18" charset="0"/>
                        </a:rPr>
                        <a:t>65</a:t>
                      </a:r>
                      <a:endParaRPr lang="en-US" sz="1600" dirty="0">
                        <a:latin typeface="Cambria" panose="02040503050406030204" pitchFamily="18" charset="0"/>
                        <a:ea typeface="Cambria" panose="02040503050406030204" pitchFamily="18" charset="0"/>
                      </a:endParaRPr>
                    </a:p>
                  </a:txBody>
                  <a:tcPr marL="68580" marR="68580" marT="34288" marB="34288" anchor="ctr"/>
                </a:tc>
              </a:tr>
              <a:tr h="457932">
                <a:tc>
                  <a:txBody>
                    <a:bodyPr/>
                    <a:lstStyle/>
                    <a:p>
                      <a:pPr algn="ctr"/>
                      <a:r>
                        <a:rPr lang="en-US" sz="1600" dirty="0" smtClean="0">
                          <a:latin typeface="Cambria" panose="02040503050406030204" pitchFamily="18" charset="0"/>
                          <a:ea typeface="Cambria" panose="02040503050406030204" pitchFamily="18" charset="0"/>
                        </a:rPr>
                        <a:t>/</a:t>
                      </a:r>
                      <a:endParaRPr lang="en-US" sz="1600" dirty="0">
                        <a:latin typeface="Cambria" panose="02040503050406030204" pitchFamily="18" charset="0"/>
                        <a:ea typeface="Cambria" panose="02040503050406030204" pitchFamily="18" charset="0"/>
                      </a:endParaRPr>
                    </a:p>
                  </a:txBody>
                  <a:tcPr marL="68580" marR="68580" marT="34288" marB="34288" anchor="ctr"/>
                </a:tc>
                <a:tc>
                  <a:txBody>
                    <a:bodyPr/>
                    <a:lstStyle/>
                    <a:p>
                      <a:pPr algn="l"/>
                      <a:r>
                        <a:rPr lang="en-US" sz="1600" dirty="0" smtClean="0">
                          <a:latin typeface="Cambria" panose="02040503050406030204" pitchFamily="18" charset="0"/>
                          <a:ea typeface="Cambria" panose="02040503050406030204" pitchFamily="18" charset="0"/>
                        </a:rPr>
                        <a:t>Division Operator</a:t>
                      </a:r>
                      <a:endParaRPr lang="en-US" sz="1600" dirty="0">
                        <a:latin typeface="Cambria" panose="02040503050406030204" pitchFamily="18" charset="0"/>
                        <a:ea typeface="Cambria" panose="02040503050406030204" pitchFamily="18" charset="0"/>
                      </a:endParaRPr>
                    </a:p>
                  </a:txBody>
                  <a:tcPr marL="68580" marR="68580" marT="34288" marB="34288" anchor="ctr"/>
                </a:tc>
                <a:tc>
                  <a:txBody>
                    <a:bodyPr/>
                    <a:lstStyle/>
                    <a:p>
                      <a:pPr algn="ctr"/>
                      <a:r>
                        <a:rPr lang="en-US" sz="1600" dirty="0" smtClean="0">
                          <a:latin typeface="Cambria" panose="02040503050406030204" pitchFamily="18" charset="0"/>
                          <a:ea typeface="Cambria" panose="02040503050406030204" pitchFamily="18" charset="0"/>
                        </a:rPr>
                        <a:t>a / b</a:t>
                      </a:r>
                      <a:endParaRPr lang="en-US" sz="1600" dirty="0">
                        <a:latin typeface="Cambria" panose="02040503050406030204" pitchFamily="18" charset="0"/>
                        <a:ea typeface="Cambria" panose="02040503050406030204" pitchFamily="18" charset="0"/>
                      </a:endParaRPr>
                    </a:p>
                  </a:txBody>
                  <a:tcPr marL="68580" marR="68580" marT="34288" marB="34288" anchor="ctr"/>
                </a:tc>
                <a:tc>
                  <a:txBody>
                    <a:bodyPr/>
                    <a:lstStyle/>
                    <a:p>
                      <a:pPr algn="ctr"/>
                      <a:r>
                        <a:rPr lang="en-US" sz="1600" dirty="0" smtClean="0">
                          <a:latin typeface="Cambria" panose="02040503050406030204" pitchFamily="18" charset="0"/>
                          <a:ea typeface="Cambria" panose="02040503050406030204" pitchFamily="18" charset="0"/>
                        </a:rPr>
                        <a:t>2.6</a:t>
                      </a:r>
                      <a:endParaRPr lang="en-US" sz="1600" dirty="0">
                        <a:latin typeface="Cambria" panose="02040503050406030204" pitchFamily="18" charset="0"/>
                        <a:ea typeface="Cambria" panose="02040503050406030204" pitchFamily="18" charset="0"/>
                      </a:endParaRPr>
                    </a:p>
                  </a:txBody>
                  <a:tcPr marL="68580" marR="68580" marT="34288" marB="34288" anchor="ctr"/>
                </a:tc>
              </a:tr>
              <a:tr h="457932">
                <a:tc>
                  <a:txBody>
                    <a:bodyPr/>
                    <a:lstStyle/>
                    <a:p>
                      <a:pPr algn="ctr"/>
                      <a:r>
                        <a:rPr lang="en-US" sz="1600" dirty="0" smtClean="0">
                          <a:latin typeface="Cambria" panose="02040503050406030204" pitchFamily="18" charset="0"/>
                          <a:ea typeface="Cambria" panose="02040503050406030204" pitchFamily="18" charset="0"/>
                        </a:rPr>
                        <a:t>%</a:t>
                      </a:r>
                      <a:endParaRPr lang="en-US" sz="1600" dirty="0">
                        <a:latin typeface="Cambria" panose="02040503050406030204" pitchFamily="18" charset="0"/>
                        <a:ea typeface="Cambria" panose="02040503050406030204" pitchFamily="18" charset="0"/>
                      </a:endParaRPr>
                    </a:p>
                  </a:txBody>
                  <a:tcPr marL="68580" marR="68580" marT="34288" marB="34288" anchor="ctr"/>
                </a:tc>
                <a:tc>
                  <a:txBody>
                    <a:bodyPr/>
                    <a:lstStyle/>
                    <a:p>
                      <a:pPr algn="l"/>
                      <a:r>
                        <a:rPr lang="en-US" sz="1600" dirty="0" smtClean="0">
                          <a:latin typeface="Cambria" panose="02040503050406030204" pitchFamily="18" charset="0"/>
                          <a:ea typeface="Cambria" panose="02040503050406030204" pitchFamily="18" charset="0"/>
                        </a:rPr>
                        <a:t>Modulus</a:t>
                      </a:r>
                      <a:r>
                        <a:rPr lang="en-US" sz="1600" baseline="0" dirty="0" smtClean="0">
                          <a:latin typeface="Cambria" panose="02040503050406030204" pitchFamily="18" charset="0"/>
                          <a:ea typeface="Cambria" panose="02040503050406030204" pitchFamily="18" charset="0"/>
                        </a:rPr>
                        <a:t> Operator</a:t>
                      </a:r>
                      <a:endParaRPr lang="en-US" sz="1600" dirty="0">
                        <a:latin typeface="Cambria" panose="02040503050406030204" pitchFamily="18" charset="0"/>
                        <a:ea typeface="Cambria" panose="02040503050406030204" pitchFamily="18" charset="0"/>
                      </a:endParaRPr>
                    </a:p>
                  </a:txBody>
                  <a:tcPr marL="68580" marR="68580" marT="34288" marB="34288" anchor="ctr"/>
                </a:tc>
                <a:tc>
                  <a:txBody>
                    <a:bodyPr/>
                    <a:lstStyle/>
                    <a:p>
                      <a:pPr algn="ctr"/>
                      <a:r>
                        <a:rPr lang="en-US" sz="1600" dirty="0" smtClean="0">
                          <a:latin typeface="Cambria" panose="02040503050406030204" pitchFamily="18" charset="0"/>
                          <a:ea typeface="Cambria" panose="02040503050406030204" pitchFamily="18" charset="0"/>
                        </a:rPr>
                        <a:t>a % b</a:t>
                      </a:r>
                      <a:endParaRPr lang="en-US" sz="1600" dirty="0">
                        <a:latin typeface="Cambria" panose="02040503050406030204" pitchFamily="18" charset="0"/>
                        <a:ea typeface="Cambria" panose="02040503050406030204" pitchFamily="18" charset="0"/>
                      </a:endParaRPr>
                    </a:p>
                  </a:txBody>
                  <a:tcPr marL="68580" marR="68580" marT="34288" marB="34288" anchor="ctr"/>
                </a:tc>
                <a:tc>
                  <a:txBody>
                    <a:bodyPr/>
                    <a:lstStyle/>
                    <a:p>
                      <a:pPr algn="ctr"/>
                      <a:r>
                        <a:rPr lang="en-US" sz="1600" dirty="0" smtClean="0">
                          <a:latin typeface="Cambria" panose="02040503050406030204" pitchFamily="18" charset="0"/>
                          <a:ea typeface="Cambria" panose="02040503050406030204" pitchFamily="18" charset="0"/>
                        </a:rPr>
                        <a:t>3</a:t>
                      </a:r>
                      <a:endParaRPr lang="en-US" sz="1600" dirty="0">
                        <a:latin typeface="Cambria" panose="02040503050406030204" pitchFamily="18" charset="0"/>
                        <a:ea typeface="Cambria" panose="02040503050406030204" pitchFamily="18" charset="0"/>
                      </a:endParaRPr>
                    </a:p>
                  </a:txBody>
                  <a:tcPr marL="68580" marR="68580" marT="34288" marB="34288" anchor="ctr"/>
                </a:tc>
              </a:tr>
              <a:tr h="457932">
                <a:tc>
                  <a:txBody>
                    <a:bodyPr/>
                    <a:lstStyle/>
                    <a:p>
                      <a:pPr algn="ctr"/>
                      <a:r>
                        <a:rPr lang="en-US" sz="1600" dirty="0" smtClean="0">
                          <a:latin typeface="Cambria" panose="02040503050406030204" pitchFamily="18" charset="0"/>
                          <a:ea typeface="Cambria" panose="02040503050406030204" pitchFamily="18" charset="0"/>
                        </a:rPr>
                        <a:t>**</a:t>
                      </a:r>
                      <a:endParaRPr lang="en-US" sz="1600" dirty="0">
                        <a:latin typeface="Cambria" panose="02040503050406030204" pitchFamily="18" charset="0"/>
                        <a:ea typeface="Cambria" panose="02040503050406030204" pitchFamily="18" charset="0"/>
                      </a:endParaRPr>
                    </a:p>
                  </a:txBody>
                  <a:tcPr marL="68580" marR="68580" marT="34288" marB="34288" anchor="ctr"/>
                </a:tc>
                <a:tc>
                  <a:txBody>
                    <a:bodyPr/>
                    <a:lstStyle/>
                    <a:p>
                      <a:pPr algn="l"/>
                      <a:r>
                        <a:rPr lang="en-US" sz="1600" dirty="0" smtClean="0">
                          <a:latin typeface="Cambria" panose="02040503050406030204" pitchFamily="18" charset="0"/>
                          <a:ea typeface="Cambria" panose="02040503050406030204" pitchFamily="18" charset="0"/>
                        </a:rPr>
                        <a:t>Exponential</a:t>
                      </a:r>
                      <a:r>
                        <a:rPr lang="en-US" sz="1600" baseline="0" dirty="0" smtClean="0">
                          <a:latin typeface="Cambria" panose="02040503050406030204" pitchFamily="18" charset="0"/>
                          <a:ea typeface="Cambria" panose="02040503050406030204" pitchFamily="18" charset="0"/>
                        </a:rPr>
                        <a:t> Operator</a:t>
                      </a:r>
                      <a:endParaRPr lang="en-US" sz="1600" dirty="0">
                        <a:latin typeface="Cambria" panose="02040503050406030204" pitchFamily="18" charset="0"/>
                        <a:ea typeface="Cambria" panose="02040503050406030204" pitchFamily="18" charset="0"/>
                      </a:endParaRPr>
                    </a:p>
                  </a:txBody>
                  <a:tcPr marL="68580" marR="68580" marT="34288" marB="34288" anchor="ctr"/>
                </a:tc>
                <a:tc>
                  <a:txBody>
                    <a:bodyPr/>
                    <a:lstStyle/>
                    <a:p>
                      <a:pPr algn="ctr"/>
                      <a:r>
                        <a:rPr lang="en-US" sz="1600" dirty="0" smtClean="0">
                          <a:latin typeface="Cambria" panose="02040503050406030204" pitchFamily="18" charset="0"/>
                          <a:ea typeface="Cambria" panose="02040503050406030204" pitchFamily="18" charset="0"/>
                        </a:rPr>
                        <a:t>a</a:t>
                      </a:r>
                      <a:r>
                        <a:rPr lang="en-US" sz="1600" baseline="0" dirty="0" smtClean="0">
                          <a:latin typeface="Cambria" panose="02040503050406030204" pitchFamily="18" charset="0"/>
                          <a:ea typeface="Cambria" panose="02040503050406030204" pitchFamily="18" charset="0"/>
                        </a:rPr>
                        <a:t> ** b</a:t>
                      </a:r>
                      <a:endParaRPr lang="en-US" sz="1600" dirty="0">
                        <a:latin typeface="Cambria" panose="02040503050406030204" pitchFamily="18" charset="0"/>
                        <a:ea typeface="Cambria" panose="02040503050406030204" pitchFamily="18" charset="0"/>
                      </a:endParaRPr>
                    </a:p>
                  </a:txBody>
                  <a:tcPr marL="68580" marR="68580" marT="34288" marB="34288" anchor="ctr"/>
                </a:tc>
                <a:tc>
                  <a:txBody>
                    <a:bodyPr/>
                    <a:lstStyle/>
                    <a:p>
                      <a:pPr algn="ctr"/>
                      <a:r>
                        <a:rPr lang="en-US" sz="1600" dirty="0" smtClean="0">
                          <a:latin typeface="Cambria" panose="02040503050406030204" pitchFamily="18" charset="0"/>
                          <a:ea typeface="Cambria" panose="02040503050406030204" pitchFamily="18" charset="0"/>
                        </a:rPr>
                        <a:t>13</a:t>
                      </a:r>
                      <a:r>
                        <a:rPr lang="en-US" sz="1600" baseline="30000" dirty="0" smtClean="0">
                          <a:latin typeface="Cambria" panose="02040503050406030204" pitchFamily="18" charset="0"/>
                          <a:ea typeface="Cambria" panose="02040503050406030204" pitchFamily="18" charset="0"/>
                        </a:rPr>
                        <a:t>5</a:t>
                      </a:r>
                      <a:r>
                        <a:rPr lang="en-US" sz="1600" dirty="0" smtClean="0">
                          <a:latin typeface="Cambria" panose="02040503050406030204" pitchFamily="18" charset="0"/>
                          <a:ea typeface="Cambria" panose="02040503050406030204" pitchFamily="18" charset="0"/>
                        </a:rPr>
                        <a:t> = 371293</a:t>
                      </a:r>
                      <a:endParaRPr lang="en-US" sz="1600" dirty="0">
                        <a:latin typeface="Cambria" panose="02040503050406030204" pitchFamily="18" charset="0"/>
                        <a:ea typeface="Cambria" panose="02040503050406030204" pitchFamily="18" charset="0"/>
                      </a:endParaRPr>
                    </a:p>
                  </a:txBody>
                  <a:tcPr marL="68580" marR="68580" marT="34288" marB="34288" anchor="ctr"/>
                </a:tc>
              </a:tr>
              <a:tr h="457932">
                <a:tc>
                  <a:txBody>
                    <a:bodyPr/>
                    <a:lstStyle/>
                    <a:p>
                      <a:pPr algn="ctr"/>
                      <a:r>
                        <a:rPr lang="en-US" sz="1600" dirty="0" smtClean="0">
                          <a:latin typeface="Cambria" panose="02040503050406030204" pitchFamily="18" charset="0"/>
                          <a:ea typeface="Cambria" panose="02040503050406030204" pitchFamily="18" charset="0"/>
                        </a:rPr>
                        <a:t>//</a:t>
                      </a:r>
                      <a:endParaRPr lang="en-US" sz="1600" dirty="0">
                        <a:latin typeface="Cambria" panose="02040503050406030204" pitchFamily="18" charset="0"/>
                        <a:ea typeface="Cambria" panose="02040503050406030204" pitchFamily="18" charset="0"/>
                      </a:endParaRPr>
                    </a:p>
                  </a:txBody>
                  <a:tcPr marL="68580" marR="68580" marT="34288" marB="34288" anchor="ctr"/>
                </a:tc>
                <a:tc>
                  <a:txBody>
                    <a:bodyPr/>
                    <a:lstStyle/>
                    <a:p>
                      <a:pPr algn="l"/>
                      <a:r>
                        <a:rPr lang="en-US" sz="1600" dirty="0" smtClean="0">
                          <a:latin typeface="Cambria" panose="02040503050406030204" pitchFamily="18" charset="0"/>
                          <a:ea typeface="Cambria" panose="02040503050406030204" pitchFamily="18" charset="0"/>
                        </a:rPr>
                        <a:t>Floor Division</a:t>
                      </a:r>
                      <a:endParaRPr lang="en-US" sz="1600" dirty="0">
                        <a:latin typeface="Cambria" panose="02040503050406030204" pitchFamily="18" charset="0"/>
                        <a:ea typeface="Cambria" panose="02040503050406030204" pitchFamily="18" charset="0"/>
                      </a:endParaRPr>
                    </a:p>
                  </a:txBody>
                  <a:tcPr marL="68580" marR="68580" marT="34288" marB="34288" anchor="ctr"/>
                </a:tc>
                <a:tc>
                  <a:txBody>
                    <a:bodyPr/>
                    <a:lstStyle/>
                    <a:p>
                      <a:pPr algn="ctr"/>
                      <a:r>
                        <a:rPr lang="en-US" sz="1600" dirty="0" smtClean="0">
                          <a:latin typeface="Cambria" panose="02040503050406030204" pitchFamily="18" charset="0"/>
                          <a:ea typeface="Cambria" panose="02040503050406030204" pitchFamily="18" charset="0"/>
                        </a:rPr>
                        <a:t>a // b</a:t>
                      </a:r>
                      <a:endParaRPr lang="en-US" sz="1600" dirty="0">
                        <a:latin typeface="Cambria" panose="02040503050406030204" pitchFamily="18" charset="0"/>
                        <a:ea typeface="Cambria" panose="02040503050406030204" pitchFamily="18" charset="0"/>
                      </a:endParaRPr>
                    </a:p>
                  </a:txBody>
                  <a:tcPr marL="68580" marR="68580" marT="34288" marB="34288" anchor="ctr"/>
                </a:tc>
                <a:tc>
                  <a:txBody>
                    <a:bodyPr/>
                    <a:lstStyle/>
                    <a:p>
                      <a:pPr algn="ctr"/>
                      <a:r>
                        <a:rPr lang="en-US" sz="1600" dirty="0" smtClean="0">
                          <a:latin typeface="Cambria" panose="02040503050406030204" pitchFamily="18" charset="0"/>
                          <a:ea typeface="Cambria" panose="02040503050406030204" pitchFamily="18" charset="0"/>
                        </a:rPr>
                        <a:t>Floor(2.6) = 2</a:t>
                      </a:r>
                      <a:endParaRPr lang="en-US" sz="1600" dirty="0">
                        <a:latin typeface="Cambria" panose="02040503050406030204" pitchFamily="18" charset="0"/>
                        <a:ea typeface="Cambria" panose="02040503050406030204" pitchFamily="18" charset="0"/>
                      </a:endParaRPr>
                    </a:p>
                  </a:txBody>
                  <a:tcPr marL="68580" marR="68580" marT="34288" marB="34288" anchor="ctr"/>
                </a:tc>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557213" indent="-214313">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8572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2001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15430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0002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4574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29146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3718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90CDD8FA-7317-4183-B34E-80461E7416B3}" type="slidenum">
              <a:rPr lang="en-US" altLang="en-US" sz="900" smtClean="0">
                <a:solidFill>
                  <a:srgbClr val="898989"/>
                </a:solidFill>
                <a:latin typeface="Calibri" panose="020F0502020204030204" pitchFamily="34" charset="0"/>
                <a:cs typeface="Arial" panose="020B0604020202020204" pitchFamily="34" charset="0"/>
              </a:rPr>
              <a:pPr>
                <a:lnSpc>
                  <a:spcPct val="100000"/>
                </a:lnSpc>
                <a:spcBef>
                  <a:spcPct val="0"/>
                </a:spcBef>
                <a:buFontTx/>
                <a:buNone/>
              </a:pPr>
              <a:t>47</a:t>
            </a:fld>
            <a:endParaRPr lang="en-US" altLang="en-US" sz="900" smtClean="0">
              <a:solidFill>
                <a:srgbClr val="898989"/>
              </a:solidFill>
              <a:latin typeface="Calibri" panose="020F0502020204030204" pitchFamily="34" charset="0"/>
              <a:cs typeface="Arial" panose="020B0604020202020204" pitchFamily="34" charset="0"/>
            </a:endParaRPr>
          </a:p>
        </p:txBody>
      </p:sp>
      <p:sp>
        <p:nvSpPr>
          <p:cNvPr id="67587" name="Rectangle 5"/>
          <p:cNvSpPr>
            <a:spLocks noChangeArrowheads="1"/>
          </p:cNvSpPr>
          <p:nvPr/>
        </p:nvSpPr>
        <p:spPr bwMode="auto">
          <a:xfrm>
            <a:off x="0" y="119063"/>
            <a:ext cx="5518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r>
              <a:rPr lang="en-US" altLang="en-US" b="1">
                <a:solidFill>
                  <a:srgbClr val="0070C0"/>
                </a:solidFill>
                <a:cs typeface="Tahoma" panose="020B0604030504040204" pitchFamily="34" charset="0"/>
              </a:rPr>
              <a:t>2. Assignment Operators</a:t>
            </a:r>
            <a:endParaRPr lang="en-US" altLang="en-US" sz="3200">
              <a:solidFill>
                <a:srgbClr val="0070C0"/>
              </a:solidFill>
              <a:cs typeface="Tahoma" panose="020B0604030504040204" pitchFamily="34" charset="0"/>
            </a:endParaRPr>
          </a:p>
        </p:txBody>
      </p:sp>
      <p:graphicFrame>
        <p:nvGraphicFramePr>
          <p:cNvPr id="7" name="Table 6"/>
          <p:cNvGraphicFramePr>
            <a:graphicFrameLocks noGrp="1"/>
          </p:cNvGraphicFramePr>
          <p:nvPr/>
        </p:nvGraphicFramePr>
        <p:xfrm>
          <a:off x="1060450" y="825500"/>
          <a:ext cx="7323138" cy="5006979"/>
        </p:xfrm>
        <a:graphic>
          <a:graphicData uri="http://schemas.openxmlformats.org/drawingml/2006/table">
            <a:tbl>
              <a:tblPr firstRow="1" bandRow="1">
                <a:tableStyleId>{5C22544A-7EE6-4342-B048-85BDC9FD1C3A}</a:tableStyleId>
              </a:tblPr>
              <a:tblGrid>
                <a:gridCol w="1294442"/>
                <a:gridCol w="2521842"/>
                <a:gridCol w="2241822"/>
                <a:gridCol w="1265032"/>
              </a:tblGrid>
              <a:tr h="342943">
                <a:tc>
                  <a:txBody>
                    <a:bodyPr/>
                    <a:lstStyle/>
                    <a:p>
                      <a:pPr algn="ctr"/>
                      <a:r>
                        <a:rPr lang="en-US" sz="1800" dirty="0" smtClean="0">
                          <a:latin typeface="Cambria" panose="02040503050406030204" pitchFamily="18" charset="0"/>
                          <a:ea typeface="Cambria" panose="02040503050406030204" pitchFamily="18" charset="0"/>
                        </a:rPr>
                        <a:t>Operator</a:t>
                      </a:r>
                      <a:endParaRPr lang="en-US" sz="1800" dirty="0">
                        <a:latin typeface="Cambria" panose="02040503050406030204" pitchFamily="18" charset="0"/>
                        <a:ea typeface="Cambria" panose="02040503050406030204" pitchFamily="18" charset="0"/>
                      </a:endParaRPr>
                    </a:p>
                  </a:txBody>
                  <a:tcPr marL="68577" marR="68577" marT="34293" marB="34293"/>
                </a:tc>
                <a:tc>
                  <a:txBody>
                    <a:bodyPr/>
                    <a:lstStyle/>
                    <a:p>
                      <a:pPr algn="ctr"/>
                      <a:r>
                        <a:rPr lang="en-US" sz="1800" dirty="0" smtClean="0">
                          <a:latin typeface="Cambria" panose="02040503050406030204" pitchFamily="18" charset="0"/>
                          <a:ea typeface="Cambria" panose="02040503050406030204" pitchFamily="18" charset="0"/>
                        </a:rPr>
                        <a:t>Meaning</a:t>
                      </a:r>
                      <a:endParaRPr lang="en-US" sz="1800" dirty="0">
                        <a:latin typeface="Cambria" panose="02040503050406030204" pitchFamily="18" charset="0"/>
                        <a:ea typeface="Cambria" panose="02040503050406030204" pitchFamily="18" charset="0"/>
                      </a:endParaRPr>
                    </a:p>
                  </a:txBody>
                  <a:tcPr marL="68577" marR="68577" marT="34293" marB="34293"/>
                </a:tc>
                <a:tc>
                  <a:txBody>
                    <a:bodyPr/>
                    <a:lstStyle/>
                    <a:p>
                      <a:pPr algn="ctr"/>
                      <a:r>
                        <a:rPr lang="en-US" sz="1800" dirty="0" smtClean="0">
                          <a:solidFill>
                            <a:srgbClr val="FF0000"/>
                          </a:solidFill>
                          <a:latin typeface="Cambria" panose="02040503050406030204" pitchFamily="18" charset="0"/>
                          <a:ea typeface="Cambria" panose="02040503050406030204" pitchFamily="18" charset="0"/>
                        </a:rPr>
                        <a:t>x = 20</a:t>
                      </a:r>
                      <a:r>
                        <a:rPr lang="en-US" sz="1800" baseline="0" dirty="0" smtClean="0">
                          <a:solidFill>
                            <a:srgbClr val="FF0000"/>
                          </a:solidFill>
                          <a:latin typeface="Cambria" panose="02040503050406030204" pitchFamily="18" charset="0"/>
                          <a:ea typeface="Cambria" panose="02040503050406030204" pitchFamily="18" charset="0"/>
                        </a:rPr>
                        <a:t>, y = 10, z = 5</a:t>
                      </a:r>
                      <a:endParaRPr lang="en-US" sz="1800" dirty="0">
                        <a:solidFill>
                          <a:srgbClr val="FF0000"/>
                        </a:solidFill>
                        <a:latin typeface="Cambria" panose="02040503050406030204" pitchFamily="18" charset="0"/>
                        <a:ea typeface="Cambria" panose="02040503050406030204" pitchFamily="18" charset="0"/>
                      </a:endParaRPr>
                    </a:p>
                  </a:txBody>
                  <a:tcPr marL="68577" marR="68577" marT="34293" marB="34293"/>
                </a:tc>
                <a:tc>
                  <a:txBody>
                    <a:bodyPr/>
                    <a:lstStyle/>
                    <a:p>
                      <a:pPr algn="ctr"/>
                      <a:r>
                        <a:rPr lang="en-US" sz="1800" dirty="0" smtClean="0">
                          <a:latin typeface="Cambria" panose="02040503050406030204" pitchFamily="18" charset="0"/>
                          <a:ea typeface="Cambria" panose="02040503050406030204" pitchFamily="18" charset="0"/>
                        </a:rPr>
                        <a:t>Result</a:t>
                      </a:r>
                      <a:endParaRPr lang="en-US" sz="1800" dirty="0">
                        <a:latin typeface="Cambria" panose="02040503050406030204" pitchFamily="18" charset="0"/>
                        <a:ea typeface="Cambria" panose="02040503050406030204" pitchFamily="18" charset="0"/>
                      </a:endParaRPr>
                    </a:p>
                  </a:txBody>
                  <a:tcPr marL="68577" marR="68577" marT="34293" marB="34293"/>
                </a:tc>
              </a:tr>
              <a:tr h="342943">
                <a:tc>
                  <a:txBody>
                    <a:bodyPr/>
                    <a:lstStyle/>
                    <a:p>
                      <a:pPr algn="ctr"/>
                      <a:r>
                        <a:rPr lang="en-US" sz="1800" dirty="0" smtClean="0">
                          <a:latin typeface="Cambria" panose="02040503050406030204" pitchFamily="18" charset="0"/>
                          <a:ea typeface="Cambria" panose="02040503050406030204" pitchFamily="18" charset="0"/>
                        </a:rPr>
                        <a:t>=</a:t>
                      </a:r>
                      <a:endParaRPr lang="en-US" sz="1800" dirty="0">
                        <a:latin typeface="Cambria" panose="02040503050406030204" pitchFamily="18" charset="0"/>
                        <a:ea typeface="Cambria" panose="02040503050406030204" pitchFamily="18" charset="0"/>
                      </a:endParaRPr>
                    </a:p>
                  </a:txBody>
                  <a:tcPr marL="68577" marR="68577" marT="34293" marB="34293"/>
                </a:tc>
                <a:tc>
                  <a:txBody>
                    <a:bodyPr/>
                    <a:lstStyle/>
                    <a:p>
                      <a:pPr algn="ctr"/>
                      <a:r>
                        <a:rPr lang="en-US" sz="1800" dirty="0" smtClean="0">
                          <a:latin typeface="Cambria" panose="02040503050406030204" pitchFamily="18" charset="0"/>
                          <a:ea typeface="Cambria" panose="02040503050406030204" pitchFamily="18" charset="0"/>
                        </a:rPr>
                        <a:t>z = x + y</a:t>
                      </a:r>
                      <a:endParaRPr lang="en-US" sz="1800" dirty="0">
                        <a:latin typeface="Cambria" panose="02040503050406030204" pitchFamily="18" charset="0"/>
                        <a:ea typeface="Cambria" panose="02040503050406030204" pitchFamily="18" charset="0"/>
                      </a:endParaRPr>
                    </a:p>
                  </a:txBody>
                  <a:tcPr marL="68577" marR="68577" marT="34293" marB="34293"/>
                </a:tc>
                <a:tc>
                  <a:txBody>
                    <a:bodyPr/>
                    <a:lstStyle/>
                    <a:p>
                      <a:pPr algn="ctr"/>
                      <a:r>
                        <a:rPr lang="en-US" sz="1800" dirty="0" smtClean="0">
                          <a:latin typeface="Cambria" panose="02040503050406030204" pitchFamily="18" charset="0"/>
                          <a:ea typeface="Cambria" panose="02040503050406030204" pitchFamily="18" charset="0"/>
                        </a:rPr>
                        <a:t>z</a:t>
                      </a:r>
                      <a:r>
                        <a:rPr lang="en-US" sz="1800" baseline="0" dirty="0" smtClean="0">
                          <a:latin typeface="Cambria" panose="02040503050406030204" pitchFamily="18" charset="0"/>
                          <a:ea typeface="Cambria" panose="02040503050406030204" pitchFamily="18" charset="0"/>
                        </a:rPr>
                        <a:t> = 20 + 10</a:t>
                      </a:r>
                      <a:endParaRPr lang="en-US" sz="1800" dirty="0">
                        <a:latin typeface="Cambria" panose="02040503050406030204" pitchFamily="18" charset="0"/>
                        <a:ea typeface="Cambria" panose="02040503050406030204" pitchFamily="18" charset="0"/>
                      </a:endParaRPr>
                    </a:p>
                  </a:txBody>
                  <a:tcPr marL="68577" marR="68577" marT="34293" marB="34293"/>
                </a:tc>
                <a:tc>
                  <a:txBody>
                    <a:bodyPr/>
                    <a:lstStyle/>
                    <a:p>
                      <a:pPr algn="ctr"/>
                      <a:r>
                        <a:rPr lang="en-US" sz="1800" dirty="0" smtClean="0">
                          <a:latin typeface="Cambria" panose="02040503050406030204" pitchFamily="18" charset="0"/>
                          <a:ea typeface="Cambria" panose="02040503050406030204" pitchFamily="18" charset="0"/>
                        </a:rPr>
                        <a:t>30</a:t>
                      </a:r>
                      <a:endParaRPr lang="en-US" sz="1800" dirty="0">
                        <a:latin typeface="Cambria" panose="02040503050406030204" pitchFamily="18" charset="0"/>
                        <a:ea typeface="Cambria" panose="02040503050406030204" pitchFamily="18" charset="0"/>
                      </a:endParaRPr>
                    </a:p>
                  </a:txBody>
                  <a:tcPr marL="68577" marR="68577" marT="34293" marB="34293"/>
                </a:tc>
              </a:tr>
              <a:tr h="617299">
                <a:tc>
                  <a:txBody>
                    <a:bodyPr/>
                    <a:lstStyle/>
                    <a:p>
                      <a:pPr algn="ctr"/>
                      <a:r>
                        <a:rPr lang="en-US" sz="1800" dirty="0" smtClean="0">
                          <a:latin typeface="Cambria" panose="02040503050406030204" pitchFamily="18" charset="0"/>
                          <a:ea typeface="Cambria" panose="02040503050406030204" pitchFamily="18" charset="0"/>
                        </a:rPr>
                        <a:t>+=</a:t>
                      </a:r>
                      <a:endParaRPr lang="en-US" sz="1800" dirty="0">
                        <a:latin typeface="Cambria" panose="02040503050406030204" pitchFamily="18" charset="0"/>
                        <a:ea typeface="Cambria" panose="02040503050406030204" pitchFamily="18" charset="0"/>
                      </a:endParaRPr>
                    </a:p>
                  </a:txBody>
                  <a:tcPr marL="68577" marR="68577" marT="34293" marB="34293"/>
                </a:tc>
                <a:tc>
                  <a:txBody>
                    <a:bodyPr/>
                    <a:lstStyle/>
                    <a:p>
                      <a:pPr algn="ctr"/>
                      <a:r>
                        <a:rPr lang="en-US" sz="1800" dirty="0" smtClean="0">
                          <a:latin typeface="Cambria" panose="02040503050406030204" pitchFamily="18" charset="0"/>
                          <a:ea typeface="Cambria" panose="02040503050406030204" pitchFamily="18" charset="0"/>
                        </a:rPr>
                        <a:t>z += x</a:t>
                      </a:r>
                      <a:r>
                        <a:rPr lang="en-US" sz="1800" baseline="0" dirty="0" smtClean="0">
                          <a:latin typeface="Cambria" panose="02040503050406030204" pitchFamily="18" charset="0"/>
                          <a:ea typeface="Cambria" panose="02040503050406030204" pitchFamily="18" charset="0"/>
                        </a:rPr>
                        <a:t> </a:t>
                      </a:r>
                    </a:p>
                    <a:p>
                      <a:pPr algn="ctr"/>
                      <a:r>
                        <a:rPr lang="en-US" sz="1800" baseline="0" dirty="0" smtClean="0">
                          <a:latin typeface="Cambria" panose="02040503050406030204" pitchFamily="18" charset="0"/>
                          <a:ea typeface="Cambria" panose="02040503050406030204" pitchFamily="18" charset="0"/>
                        </a:rPr>
                        <a:t>=&gt; z = z + x</a:t>
                      </a:r>
                      <a:endParaRPr lang="en-US" sz="1800" dirty="0">
                        <a:latin typeface="Cambria" panose="02040503050406030204" pitchFamily="18" charset="0"/>
                        <a:ea typeface="Cambria" panose="02040503050406030204" pitchFamily="18" charset="0"/>
                      </a:endParaRPr>
                    </a:p>
                  </a:txBody>
                  <a:tcPr marL="68577" marR="68577" marT="34293" marB="34293"/>
                </a:tc>
                <a:tc>
                  <a:txBody>
                    <a:bodyPr/>
                    <a:lstStyle/>
                    <a:p>
                      <a:pPr algn="ctr"/>
                      <a:r>
                        <a:rPr lang="en-US" sz="1800" dirty="0" smtClean="0">
                          <a:latin typeface="Cambria" panose="02040503050406030204" pitchFamily="18" charset="0"/>
                          <a:ea typeface="Cambria" panose="02040503050406030204" pitchFamily="18" charset="0"/>
                        </a:rPr>
                        <a:t>z</a:t>
                      </a:r>
                      <a:r>
                        <a:rPr lang="en-US" sz="1800" baseline="0" dirty="0" smtClean="0">
                          <a:latin typeface="Cambria" panose="02040503050406030204" pitchFamily="18" charset="0"/>
                          <a:ea typeface="Cambria" panose="02040503050406030204" pitchFamily="18" charset="0"/>
                        </a:rPr>
                        <a:t> = 5 + 20</a:t>
                      </a:r>
                      <a:endParaRPr lang="en-US" sz="1800" dirty="0">
                        <a:latin typeface="Cambria" panose="02040503050406030204" pitchFamily="18" charset="0"/>
                        <a:ea typeface="Cambria" panose="02040503050406030204" pitchFamily="18" charset="0"/>
                      </a:endParaRPr>
                    </a:p>
                  </a:txBody>
                  <a:tcPr marL="68577" marR="68577" marT="34293" marB="34293"/>
                </a:tc>
                <a:tc>
                  <a:txBody>
                    <a:bodyPr/>
                    <a:lstStyle/>
                    <a:p>
                      <a:pPr algn="ctr"/>
                      <a:r>
                        <a:rPr lang="en-US" sz="1800" dirty="0" smtClean="0">
                          <a:latin typeface="Cambria" panose="02040503050406030204" pitchFamily="18" charset="0"/>
                          <a:ea typeface="Cambria" panose="02040503050406030204" pitchFamily="18" charset="0"/>
                        </a:rPr>
                        <a:t>25</a:t>
                      </a:r>
                      <a:endParaRPr lang="en-US" sz="1800" dirty="0">
                        <a:latin typeface="Cambria" panose="02040503050406030204" pitchFamily="18" charset="0"/>
                        <a:ea typeface="Cambria" panose="02040503050406030204" pitchFamily="18" charset="0"/>
                      </a:endParaRPr>
                    </a:p>
                  </a:txBody>
                  <a:tcPr marL="68577" marR="68577" marT="34293" marB="34293"/>
                </a:tc>
              </a:tr>
              <a:tr h="617299">
                <a:tc>
                  <a:txBody>
                    <a:bodyPr/>
                    <a:lstStyle/>
                    <a:p>
                      <a:pPr algn="ctr"/>
                      <a:r>
                        <a:rPr lang="en-US" sz="1800" dirty="0" smtClean="0">
                          <a:latin typeface="Cambria" panose="02040503050406030204" pitchFamily="18" charset="0"/>
                          <a:ea typeface="Cambria" panose="02040503050406030204" pitchFamily="18" charset="0"/>
                        </a:rPr>
                        <a:t>-=</a:t>
                      </a:r>
                      <a:endParaRPr lang="en-US" sz="1800" dirty="0">
                        <a:latin typeface="Cambria" panose="02040503050406030204" pitchFamily="18" charset="0"/>
                        <a:ea typeface="Cambria" panose="02040503050406030204" pitchFamily="18" charset="0"/>
                      </a:endParaRPr>
                    </a:p>
                  </a:txBody>
                  <a:tcPr marL="68577" marR="68577" marT="34293" marB="34293"/>
                </a:tc>
                <a:tc>
                  <a:txBody>
                    <a:bodyPr/>
                    <a:lstStyle/>
                    <a:p>
                      <a:pPr algn="ctr"/>
                      <a:r>
                        <a:rPr lang="en-US" sz="1800" dirty="0" smtClean="0">
                          <a:latin typeface="Cambria" panose="02040503050406030204" pitchFamily="18" charset="0"/>
                          <a:ea typeface="Cambria" panose="02040503050406030204" pitchFamily="18" charset="0"/>
                        </a:rPr>
                        <a:t>z</a:t>
                      </a:r>
                      <a:r>
                        <a:rPr lang="en-US" sz="1800" baseline="0" dirty="0" smtClean="0">
                          <a:latin typeface="Cambria" panose="02040503050406030204" pitchFamily="18" charset="0"/>
                          <a:ea typeface="Cambria" panose="02040503050406030204" pitchFamily="18" charset="0"/>
                        </a:rPr>
                        <a:t> -= x</a:t>
                      </a:r>
                    </a:p>
                    <a:p>
                      <a:pPr algn="ctr"/>
                      <a:r>
                        <a:rPr lang="en-US" sz="1800" baseline="0" dirty="0" smtClean="0">
                          <a:latin typeface="Cambria" panose="02040503050406030204" pitchFamily="18" charset="0"/>
                          <a:ea typeface="Cambria" panose="02040503050406030204" pitchFamily="18" charset="0"/>
                        </a:rPr>
                        <a:t>=&gt; z = z – x</a:t>
                      </a:r>
                      <a:endParaRPr lang="en-US" sz="1800" dirty="0">
                        <a:latin typeface="Cambria" panose="02040503050406030204" pitchFamily="18" charset="0"/>
                        <a:ea typeface="Cambria" panose="02040503050406030204" pitchFamily="18" charset="0"/>
                      </a:endParaRPr>
                    </a:p>
                  </a:txBody>
                  <a:tcPr marL="68577" marR="68577" marT="34293" marB="34293"/>
                </a:tc>
                <a:tc>
                  <a:txBody>
                    <a:bodyPr/>
                    <a:lstStyle/>
                    <a:p>
                      <a:pPr algn="ctr"/>
                      <a:r>
                        <a:rPr lang="en-US" sz="1800" dirty="0" smtClean="0">
                          <a:latin typeface="Cambria" panose="02040503050406030204" pitchFamily="18" charset="0"/>
                          <a:ea typeface="Cambria" panose="02040503050406030204" pitchFamily="18" charset="0"/>
                        </a:rPr>
                        <a:t>z = 5 – 20</a:t>
                      </a:r>
                      <a:endParaRPr lang="en-US" sz="1800" dirty="0">
                        <a:latin typeface="Cambria" panose="02040503050406030204" pitchFamily="18" charset="0"/>
                        <a:ea typeface="Cambria" panose="02040503050406030204" pitchFamily="18" charset="0"/>
                      </a:endParaRPr>
                    </a:p>
                  </a:txBody>
                  <a:tcPr marL="68577" marR="68577" marT="34293" marB="34293"/>
                </a:tc>
                <a:tc>
                  <a:txBody>
                    <a:bodyPr/>
                    <a:lstStyle/>
                    <a:p>
                      <a:pPr algn="ctr"/>
                      <a:r>
                        <a:rPr lang="en-US" sz="1800" dirty="0" smtClean="0">
                          <a:latin typeface="Cambria" panose="02040503050406030204" pitchFamily="18" charset="0"/>
                          <a:ea typeface="Cambria" panose="02040503050406030204" pitchFamily="18" charset="0"/>
                        </a:rPr>
                        <a:t>-15</a:t>
                      </a:r>
                      <a:endParaRPr lang="en-US" sz="1800" dirty="0">
                        <a:latin typeface="Cambria" panose="02040503050406030204" pitchFamily="18" charset="0"/>
                        <a:ea typeface="Cambria" panose="02040503050406030204" pitchFamily="18" charset="0"/>
                      </a:endParaRPr>
                    </a:p>
                  </a:txBody>
                  <a:tcPr marL="68577" marR="68577" marT="34293" marB="34293"/>
                </a:tc>
              </a:tr>
              <a:tr h="617299">
                <a:tc>
                  <a:txBody>
                    <a:bodyPr/>
                    <a:lstStyle/>
                    <a:p>
                      <a:pPr algn="ctr"/>
                      <a:r>
                        <a:rPr lang="en-US" sz="1800" dirty="0" smtClean="0">
                          <a:latin typeface="Cambria" panose="02040503050406030204" pitchFamily="18" charset="0"/>
                          <a:ea typeface="Cambria" panose="02040503050406030204" pitchFamily="18" charset="0"/>
                        </a:rPr>
                        <a:t>*=</a:t>
                      </a:r>
                      <a:endParaRPr lang="en-US" sz="1800" dirty="0">
                        <a:latin typeface="Cambria" panose="02040503050406030204" pitchFamily="18" charset="0"/>
                        <a:ea typeface="Cambria" panose="02040503050406030204" pitchFamily="18" charset="0"/>
                      </a:endParaRPr>
                    </a:p>
                  </a:txBody>
                  <a:tcPr marL="68577" marR="68577" marT="34293" marB="34293"/>
                </a:tc>
                <a:tc>
                  <a:txBody>
                    <a:bodyPr/>
                    <a:lstStyle/>
                    <a:p>
                      <a:pPr algn="ctr"/>
                      <a:r>
                        <a:rPr lang="en-US" sz="1800" dirty="0" smtClean="0">
                          <a:latin typeface="Cambria" panose="02040503050406030204" pitchFamily="18" charset="0"/>
                          <a:ea typeface="Cambria" panose="02040503050406030204" pitchFamily="18" charset="0"/>
                        </a:rPr>
                        <a:t>z</a:t>
                      </a:r>
                      <a:r>
                        <a:rPr lang="en-US" sz="1800" baseline="0" dirty="0" smtClean="0">
                          <a:latin typeface="Cambria" panose="02040503050406030204" pitchFamily="18" charset="0"/>
                          <a:ea typeface="Cambria" panose="02040503050406030204" pitchFamily="18" charset="0"/>
                        </a:rPr>
                        <a:t> *= x</a:t>
                      </a:r>
                    </a:p>
                    <a:p>
                      <a:pPr algn="ctr"/>
                      <a:r>
                        <a:rPr lang="en-US" sz="1800" baseline="0" dirty="0" smtClean="0">
                          <a:latin typeface="Cambria" panose="02040503050406030204" pitchFamily="18" charset="0"/>
                          <a:ea typeface="Cambria" panose="02040503050406030204" pitchFamily="18" charset="0"/>
                        </a:rPr>
                        <a:t>=&gt; z = z * x</a:t>
                      </a:r>
                      <a:endParaRPr lang="en-US" sz="1800" dirty="0">
                        <a:latin typeface="Cambria" panose="02040503050406030204" pitchFamily="18" charset="0"/>
                        <a:ea typeface="Cambria" panose="02040503050406030204" pitchFamily="18" charset="0"/>
                      </a:endParaRPr>
                    </a:p>
                  </a:txBody>
                  <a:tcPr marL="68577" marR="68577" marT="34293" marB="34293"/>
                </a:tc>
                <a:tc>
                  <a:txBody>
                    <a:bodyPr/>
                    <a:lstStyle/>
                    <a:p>
                      <a:pPr algn="ctr"/>
                      <a:r>
                        <a:rPr lang="en-US" sz="1800" dirty="0" smtClean="0">
                          <a:latin typeface="Cambria" panose="02040503050406030204" pitchFamily="18" charset="0"/>
                          <a:ea typeface="Cambria" panose="02040503050406030204" pitchFamily="18" charset="0"/>
                        </a:rPr>
                        <a:t>z = 5 *20</a:t>
                      </a:r>
                      <a:endParaRPr lang="en-US" sz="1800" dirty="0">
                        <a:latin typeface="Cambria" panose="02040503050406030204" pitchFamily="18" charset="0"/>
                        <a:ea typeface="Cambria" panose="02040503050406030204" pitchFamily="18" charset="0"/>
                      </a:endParaRPr>
                    </a:p>
                  </a:txBody>
                  <a:tcPr marL="68577" marR="68577" marT="34293" marB="34293"/>
                </a:tc>
                <a:tc>
                  <a:txBody>
                    <a:bodyPr/>
                    <a:lstStyle/>
                    <a:p>
                      <a:pPr algn="ctr"/>
                      <a:r>
                        <a:rPr lang="en-US" sz="1800" dirty="0" smtClean="0">
                          <a:latin typeface="Cambria" panose="02040503050406030204" pitchFamily="18" charset="0"/>
                          <a:ea typeface="Cambria" panose="02040503050406030204" pitchFamily="18" charset="0"/>
                        </a:rPr>
                        <a:t>100</a:t>
                      </a:r>
                      <a:endParaRPr lang="en-US" sz="1800" dirty="0">
                        <a:latin typeface="Cambria" panose="02040503050406030204" pitchFamily="18" charset="0"/>
                        <a:ea typeface="Cambria" panose="02040503050406030204" pitchFamily="18" charset="0"/>
                      </a:endParaRPr>
                    </a:p>
                  </a:txBody>
                  <a:tcPr marL="68577" marR="68577" marT="34293" marB="34293"/>
                </a:tc>
              </a:tr>
              <a:tr h="617299">
                <a:tc>
                  <a:txBody>
                    <a:bodyPr/>
                    <a:lstStyle/>
                    <a:p>
                      <a:pPr algn="ctr"/>
                      <a:r>
                        <a:rPr lang="en-US" sz="1800" dirty="0" smtClean="0">
                          <a:latin typeface="Cambria" panose="02040503050406030204" pitchFamily="18" charset="0"/>
                          <a:ea typeface="Cambria" panose="02040503050406030204" pitchFamily="18" charset="0"/>
                        </a:rPr>
                        <a:t>/=</a:t>
                      </a:r>
                      <a:endParaRPr lang="en-US" sz="1800" dirty="0">
                        <a:latin typeface="Cambria" panose="02040503050406030204" pitchFamily="18" charset="0"/>
                        <a:ea typeface="Cambria" panose="02040503050406030204" pitchFamily="18" charset="0"/>
                      </a:endParaRPr>
                    </a:p>
                  </a:txBody>
                  <a:tcPr marL="68577" marR="68577" marT="34293" marB="34293"/>
                </a:tc>
                <a:tc>
                  <a:txBody>
                    <a:bodyPr/>
                    <a:lstStyle/>
                    <a:p>
                      <a:pPr algn="ctr"/>
                      <a:r>
                        <a:rPr lang="en-US" sz="1800" dirty="0" smtClean="0">
                          <a:latin typeface="Cambria" panose="02040503050406030204" pitchFamily="18" charset="0"/>
                          <a:ea typeface="Cambria" panose="02040503050406030204" pitchFamily="18" charset="0"/>
                        </a:rPr>
                        <a:t>z</a:t>
                      </a:r>
                      <a:r>
                        <a:rPr lang="en-US" sz="1800" baseline="0" dirty="0" smtClean="0">
                          <a:latin typeface="Cambria" panose="02040503050406030204" pitchFamily="18" charset="0"/>
                          <a:ea typeface="Cambria" panose="02040503050406030204" pitchFamily="18" charset="0"/>
                        </a:rPr>
                        <a:t> /= x</a:t>
                      </a:r>
                    </a:p>
                    <a:p>
                      <a:pPr algn="ctr"/>
                      <a:r>
                        <a:rPr lang="en-US" sz="1800" baseline="0" dirty="0" smtClean="0">
                          <a:latin typeface="Cambria" panose="02040503050406030204" pitchFamily="18" charset="0"/>
                          <a:ea typeface="Cambria" panose="02040503050406030204" pitchFamily="18" charset="0"/>
                        </a:rPr>
                        <a:t>=&gt; z = z / x</a:t>
                      </a:r>
                      <a:endParaRPr lang="en-US" sz="1800" dirty="0">
                        <a:latin typeface="Cambria" panose="02040503050406030204" pitchFamily="18" charset="0"/>
                        <a:ea typeface="Cambria" panose="02040503050406030204" pitchFamily="18" charset="0"/>
                      </a:endParaRPr>
                    </a:p>
                  </a:txBody>
                  <a:tcPr marL="68577" marR="68577" marT="34293" marB="34293"/>
                </a:tc>
                <a:tc>
                  <a:txBody>
                    <a:bodyPr/>
                    <a:lstStyle/>
                    <a:p>
                      <a:pPr algn="ctr"/>
                      <a:r>
                        <a:rPr lang="en-US" sz="1800" dirty="0" smtClean="0">
                          <a:latin typeface="Cambria" panose="02040503050406030204" pitchFamily="18" charset="0"/>
                          <a:ea typeface="Cambria" panose="02040503050406030204" pitchFamily="18" charset="0"/>
                        </a:rPr>
                        <a:t>z</a:t>
                      </a:r>
                      <a:r>
                        <a:rPr lang="en-US" sz="1800" baseline="0" dirty="0" smtClean="0">
                          <a:latin typeface="Cambria" panose="02040503050406030204" pitchFamily="18" charset="0"/>
                          <a:ea typeface="Cambria" panose="02040503050406030204" pitchFamily="18" charset="0"/>
                        </a:rPr>
                        <a:t> = 5 / 20</a:t>
                      </a:r>
                      <a:endParaRPr lang="en-US" sz="1800" dirty="0">
                        <a:latin typeface="Cambria" panose="02040503050406030204" pitchFamily="18" charset="0"/>
                        <a:ea typeface="Cambria" panose="02040503050406030204" pitchFamily="18" charset="0"/>
                      </a:endParaRPr>
                    </a:p>
                  </a:txBody>
                  <a:tcPr marL="68577" marR="68577" marT="34293" marB="34293"/>
                </a:tc>
                <a:tc>
                  <a:txBody>
                    <a:bodyPr/>
                    <a:lstStyle/>
                    <a:p>
                      <a:pPr algn="ctr"/>
                      <a:r>
                        <a:rPr lang="en-US" sz="1800" dirty="0" smtClean="0">
                          <a:latin typeface="Cambria" panose="02040503050406030204" pitchFamily="18" charset="0"/>
                          <a:ea typeface="Cambria" panose="02040503050406030204" pitchFamily="18" charset="0"/>
                        </a:rPr>
                        <a:t>0.25</a:t>
                      </a:r>
                      <a:endParaRPr lang="en-US" sz="1800" dirty="0">
                        <a:latin typeface="Cambria" panose="02040503050406030204" pitchFamily="18" charset="0"/>
                        <a:ea typeface="Cambria" panose="02040503050406030204" pitchFamily="18" charset="0"/>
                      </a:endParaRPr>
                    </a:p>
                  </a:txBody>
                  <a:tcPr marL="68577" marR="68577" marT="34293" marB="34293"/>
                </a:tc>
              </a:tr>
              <a:tr h="617299">
                <a:tc>
                  <a:txBody>
                    <a:bodyPr/>
                    <a:lstStyle/>
                    <a:p>
                      <a:pPr algn="ctr"/>
                      <a:r>
                        <a:rPr lang="en-US" sz="1800" dirty="0" smtClean="0">
                          <a:latin typeface="Cambria" panose="02040503050406030204" pitchFamily="18" charset="0"/>
                          <a:ea typeface="Cambria" panose="02040503050406030204" pitchFamily="18" charset="0"/>
                        </a:rPr>
                        <a:t>%=</a:t>
                      </a:r>
                      <a:endParaRPr lang="en-US" sz="1800" dirty="0">
                        <a:latin typeface="Cambria" panose="02040503050406030204" pitchFamily="18" charset="0"/>
                        <a:ea typeface="Cambria" panose="02040503050406030204" pitchFamily="18" charset="0"/>
                      </a:endParaRPr>
                    </a:p>
                  </a:txBody>
                  <a:tcPr marL="68577" marR="68577" marT="34293" marB="34293"/>
                </a:tc>
                <a:tc>
                  <a:txBody>
                    <a:bodyPr/>
                    <a:lstStyle/>
                    <a:p>
                      <a:pPr algn="ctr"/>
                      <a:r>
                        <a:rPr lang="en-US" sz="1800" dirty="0" smtClean="0">
                          <a:latin typeface="Cambria" panose="02040503050406030204" pitchFamily="18" charset="0"/>
                          <a:ea typeface="Cambria" panose="02040503050406030204" pitchFamily="18" charset="0"/>
                        </a:rPr>
                        <a:t>z</a:t>
                      </a:r>
                      <a:r>
                        <a:rPr lang="en-US" sz="1800" baseline="0" dirty="0" smtClean="0">
                          <a:latin typeface="Cambria" panose="02040503050406030204" pitchFamily="18" charset="0"/>
                          <a:ea typeface="Cambria" panose="02040503050406030204" pitchFamily="18" charset="0"/>
                        </a:rPr>
                        <a:t> %= x</a:t>
                      </a:r>
                    </a:p>
                    <a:p>
                      <a:pPr algn="ctr"/>
                      <a:r>
                        <a:rPr lang="en-US" sz="1800" baseline="0" dirty="0" smtClean="0">
                          <a:latin typeface="Cambria" panose="02040503050406030204" pitchFamily="18" charset="0"/>
                          <a:ea typeface="Cambria" panose="02040503050406030204" pitchFamily="18" charset="0"/>
                        </a:rPr>
                        <a:t>=&gt; z = z % x</a:t>
                      </a:r>
                      <a:endParaRPr lang="en-US" sz="1800" dirty="0" smtClean="0">
                        <a:latin typeface="Cambria" panose="02040503050406030204" pitchFamily="18" charset="0"/>
                        <a:ea typeface="Cambria" panose="02040503050406030204" pitchFamily="18" charset="0"/>
                      </a:endParaRPr>
                    </a:p>
                  </a:txBody>
                  <a:tcPr marL="68577" marR="68577" marT="34293" marB="34293"/>
                </a:tc>
                <a:tc>
                  <a:txBody>
                    <a:bodyPr/>
                    <a:lstStyle/>
                    <a:p>
                      <a:pPr algn="ctr"/>
                      <a:r>
                        <a:rPr lang="en-US" sz="1800" dirty="0" smtClean="0">
                          <a:latin typeface="Cambria" panose="02040503050406030204" pitchFamily="18" charset="0"/>
                          <a:ea typeface="Cambria" panose="02040503050406030204" pitchFamily="18" charset="0"/>
                        </a:rPr>
                        <a:t>z</a:t>
                      </a:r>
                      <a:r>
                        <a:rPr lang="en-US" sz="1800" baseline="0" dirty="0" smtClean="0">
                          <a:latin typeface="Cambria" panose="02040503050406030204" pitchFamily="18" charset="0"/>
                          <a:ea typeface="Cambria" panose="02040503050406030204" pitchFamily="18" charset="0"/>
                        </a:rPr>
                        <a:t> = 5 % 20</a:t>
                      </a:r>
                      <a:endParaRPr lang="en-US" sz="1800" dirty="0">
                        <a:latin typeface="Cambria" panose="02040503050406030204" pitchFamily="18" charset="0"/>
                        <a:ea typeface="Cambria" panose="02040503050406030204" pitchFamily="18" charset="0"/>
                      </a:endParaRPr>
                    </a:p>
                  </a:txBody>
                  <a:tcPr marL="68577" marR="68577" marT="34293" marB="34293"/>
                </a:tc>
                <a:tc>
                  <a:txBody>
                    <a:bodyPr/>
                    <a:lstStyle/>
                    <a:p>
                      <a:pPr algn="ctr"/>
                      <a:r>
                        <a:rPr lang="en-US" sz="1800" baseline="0" dirty="0" smtClean="0">
                          <a:latin typeface="Cambria" panose="02040503050406030204" pitchFamily="18" charset="0"/>
                          <a:ea typeface="Cambria" panose="02040503050406030204" pitchFamily="18" charset="0"/>
                        </a:rPr>
                        <a:t>5</a:t>
                      </a:r>
                      <a:endParaRPr lang="en-US" sz="1800" dirty="0">
                        <a:latin typeface="Cambria" panose="02040503050406030204" pitchFamily="18" charset="0"/>
                        <a:ea typeface="Cambria" panose="02040503050406030204" pitchFamily="18" charset="0"/>
                      </a:endParaRPr>
                    </a:p>
                  </a:txBody>
                  <a:tcPr marL="68577" marR="68577" marT="34293" marB="34293"/>
                </a:tc>
              </a:tr>
              <a:tr h="617299">
                <a:tc>
                  <a:txBody>
                    <a:bodyPr/>
                    <a:lstStyle/>
                    <a:p>
                      <a:pPr algn="ctr"/>
                      <a:r>
                        <a:rPr lang="en-US" sz="1800" dirty="0" smtClean="0">
                          <a:latin typeface="Cambria" panose="02040503050406030204" pitchFamily="18" charset="0"/>
                          <a:ea typeface="Cambria" panose="02040503050406030204" pitchFamily="18" charset="0"/>
                        </a:rPr>
                        <a:t>**=</a:t>
                      </a:r>
                      <a:endParaRPr lang="en-US" sz="1800" dirty="0">
                        <a:latin typeface="Cambria" panose="02040503050406030204" pitchFamily="18" charset="0"/>
                        <a:ea typeface="Cambria" panose="02040503050406030204" pitchFamily="18" charset="0"/>
                      </a:endParaRPr>
                    </a:p>
                  </a:txBody>
                  <a:tcPr marL="68577" marR="68577" marT="34293" marB="34293"/>
                </a:tc>
                <a:tc>
                  <a:txBody>
                    <a:bodyPr/>
                    <a:lstStyle/>
                    <a:p>
                      <a:pPr algn="ctr"/>
                      <a:r>
                        <a:rPr lang="en-US" sz="1800" dirty="0" smtClean="0">
                          <a:latin typeface="Cambria" panose="02040503050406030204" pitchFamily="18" charset="0"/>
                          <a:ea typeface="Cambria" panose="02040503050406030204" pitchFamily="18" charset="0"/>
                        </a:rPr>
                        <a:t>z</a:t>
                      </a:r>
                      <a:r>
                        <a:rPr lang="en-US" sz="1800" baseline="0" dirty="0" smtClean="0">
                          <a:latin typeface="Cambria" panose="02040503050406030204" pitchFamily="18" charset="0"/>
                          <a:ea typeface="Cambria" panose="02040503050406030204" pitchFamily="18" charset="0"/>
                        </a:rPr>
                        <a:t> **= x</a:t>
                      </a:r>
                    </a:p>
                    <a:p>
                      <a:pPr algn="ctr"/>
                      <a:r>
                        <a:rPr lang="en-US" sz="1800" baseline="0" dirty="0" smtClean="0">
                          <a:latin typeface="Cambria" panose="02040503050406030204" pitchFamily="18" charset="0"/>
                          <a:ea typeface="Cambria" panose="02040503050406030204" pitchFamily="18" charset="0"/>
                        </a:rPr>
                        <a:t>=&gt; z = z ** x</a:t>
                      </a:r>
                      <a:endParaRPr lang="en-US" sz="1800" dirty="0" smtClean="0">
                        <a:latin typeface="Cambria" panose="02040503050406030204" pitchFamily="18" charset="0"/>
                        <a:ea typeface="Cambria" panose="02040503050406030204" pitchFamily="18" charset="0"/>
                      </a:endParaRPr>
                    </a:p>
                  </a:txBody>
                  <a:tcPr marL="68577" marR="68577" marT="34293" marB="34293"/>
                </a:tc>
                <a:tc>
                  <a:txBody>
                    <a:bodyPr/>
                    <a:lstStyle/>
                    <a:p>
                      <a:pPr algn="ctr"/>
                      <a:r>
                        <a:rPr lang="en-US" sz="1800" dirty="0" smtClean="0">
                          <a:latin typeface="Cambria" panose="02040503050406030204" pitchFamily="18" charset="0"/>
                          <a:ea typeface="Cambria" panose="02040503050406030204" pitchFamily="18" charset="0"/>
                        </a:rPr>
                        <a:t>z = 5 ** 20</a:t>
                      </a:r>
                      <a:endParaRPr lang="en-US" sz="1800" dirty="0">
                        <a:latin typeface="Cambria" panose="02040503050406030204" pitchFamily="18" charset="0"/>
                        <a:ea typeface="Cambria" panose="02040503050406030204" pitchFamily="18" charset="0"/>
                      </a:endParaRPr>
                    </a:p>
                  </a:txBody>
                  <a:tcPr marL="68577" marR="68577" marT="34293" marB="34293"/>
                </a:tc>
                <a:tc>
                  <a:txBody>
                    <a:bodyPr/>
                    <a:lstStyle/>
                    <a:p>
                      <a:pPr algn="ctr"/>
                      <a:r>
                        <a:rPr lang="en-US" sz="1800" baseline="0" dirty="0" smtClean="0">
                          <a:latin typeface="Cambria" panose="02040503050406030204" pitchFamily="18" charset="0"/>
                          <a:ea typeface="Cambria" panose="02040503050406030204" pitchFamily="18" charset="0"/>
                        </a:rPr>
                        <a:t>5</a:t>
                      </a:r>
                      <a:r>
                        <a:rPr lang="en-US" sz="1800" baseline="30000" dirty="0" smtClean="0">
                          <a:latin typeface="Cambria" panose="02040503050406030204" pitchFamily="18" charset="0"/>
                          <a:ea typeface="Cambria" panose="02040503050406030204" pitchFamily="18" charset="0"/>
                        </a:rPr>
                        <a:t>20</a:t>
                      </a:r>
                      <a:endParaRPr lang="en-US" sz="1800" dirty="0">
                        <a:latin typeface="Cambria" panose="02040503050406030204" pitchFamily="18" charset="0"/>
                        <a:ea typeface="Cambria" panose="02040503050406030204" pitchFamily="18" charset="0"/>
                      </a:endParaRPr>
                    </a:p>
                  </a:txBody>
                  <a:tcPr marL="68577" marR="68577" marT="34293" marB="34293"/>
                </a:tc>
              </a:tr>
              <a:tr h="617299">
                <a:tc>
                  <a:txBody>
                    <a:bodyPr/>
                    <a:lstStyle/>
                    <a:p>
                      <a:pPr algn="ctr"/>
                      <a:r>
                        <a:rPr lang="en-US" sz="1800" dirty="0" smtClean="0">
                          <a:latin typeface="Cambria" panose="02040503050406030204" pitchFamily="18" charset="0"/>
                          <a:ea typeface="Cambria" panose="02040503050406030204" pitchFamily="18" charset="0"/>
                        </a:rPr>
                        <a:t>//=</a:t>
                      </a:r>
                      <a:endParaRPr lang="en-US" sz="1800" dirty="0">
                        <a:latin typeface="Cambria" panose="02040503050406030204" pitchFamily="18" charset="0"/>
                        <a:ea typeface="Cambria" panose="02040503050406030204" pitchFamily="18" charset="0"/>
                      </a:endParaRPr>
                    </a:p>
                  </a:txBody>
                  <a:tcPr marL="68577" marR="68577" marT="34293" marB="34293"/>
                </a:tc>
                <a:tc>
                  <a:txBody>
                    <a:bodyPr/>
                    <a:lstStyle/>
                    <a:p>
                      <a:pPr algn="ctr"/>
                      <a:r>
                        <a:rPr lang="en-US" sz="1800" dirty="0" smtClean="0">
                          <a:latin typeface="Cambria" panose="02040503050406030204" pitchFamily="18" charset="0"/>
                          <a:ea typeface="Cambria" panose="02040503050406030204" pitchFamily="18" charset="0"/>
                        </a:rPr>
                        <a:t>z</a:t>
                      </a:r>
                      <a:r>
                        <a:rPr lang="en-US" sz="1800" baseline="0" dirty="0" smtClean="0">
                          <a:latin typeface="Cambria" panose="02040503050406030204" pitchFamily="18" charset="0"/>
                          <a:ea typeface="Cambria" panose="02040503050406030204" pitchFamily="18" charset="0"/>
                        </a:rPr>
                        <a:t> //= x</a:t>
                      </a:r>
                    </a:p>
                    <a:p>
                      <a:pPr algn="ctr"/>
                      <a:r>
                        <a:rPr lang="en-US" sz="1800" baseline="0" dirty="0" smtClean="0">
                          <a:latin typeface="Cambria" panose="02040503050406030204" pitchFamily="18" charset="0"/>
                          <a:ea typeface="Cambria" panose="02040503050406030204" pitchFamily="18" charset="0"/>
                        </a:rPr>
                        <a:t>=&gt; z = z // x</a:t>
                      </a:r>
                      <a:endParaRPr lang="en-US" sz="1800" dirty="0">
                        <a:latin typeface="Cambria" panose="02040503050406030204" pitchFamily="18" charset="0"/>
                        <a:ea typeface="Cambria" panose="02040503050406030204" pitchFamily="18" charset="0"/>
                      </a:endParaRPr>
                    </a:p>
                  </a:txBody>
                  <a:tcPr marL="68577" marR="68577" marT="34293" marB="34293"/>
                </a:tc>
                <a:tc>
                  <a:txBody>
                    <a:bodyPr/>
                    <a:lstStyle/>
                    <a:p>
                      <a:pPr algn="ctr"/>
                      <a:r>
                        <a:rPr lang="en-US" sz="1800" dirty="0" smtClean="0">
                          <a:latin typeface="Cambria" panose="02040503050406030204" pitchFamily="18" charset="0"/>
                          <a:ea typeface="Cambria" panose="02040503050406030204" pitchFamily="18" charset="0"/>
                        </a:rPr>
                        <a:t>z = 5 // 20</a:t>
                      </a:r>
                      <a:endParaRPr lang="en-US" sz="1800" dirty="0">
                        <a:latin typeface="Cambria" panose="02040503050406030204" pitchFamily="18" charset="0"/>
                        <a:ea typeface="Cambria" panose="02040503050406030204" pitchFamily="18" charset="0"/>
                      </a:endParaRPr>
                    </a:p>
                  </a:txBody>
                  <a:tcPr marL="68577" marR="68577" marT="34293" marB="34293"/>
                </a:tc>
                <a:tc>
                  <a:txBody>
                    <a:bodyPr/>
                    <a:lstStyle/>
                    <a:p>
                      <a:pPr algn="ctr"/>
                      <a:r>
                        <a:rPr lang="en-US" sz="1800" dirty="0" smtClean="0">
                          <a:latin typeface="Cambria" panose="02040503050406030204" pitchFamily="18" charset="0"/>
                          <a:ea typeface="Cambria" panose="02040503050406030204" pitchFamily="18" charset="0"/>
                        </a:rPr>
                        <a:t>0</a:t>
                      </a:r>
                      <a:endParaRPr lang="en-US" sz="1800" dirty="0">
                        <a:latin typeface="Cambria" panose="02040503050406030204" pitchFamily="18" charset="0"/>
                        <a:ea typeface="Cambria" panose="02040503050406030204" pitchFamily="18" charset="0"/>
                      </a:endParaRPr>
                    </a:p>
                  </a:txBody>
                  <a:tcPr marL="68577" marR="68577" marT="34293" marB="34293"/>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557213" indent="-214313">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8572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2001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15430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0002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4574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29146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3718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47EF3CB6-37DE-496B-BABB-5F0E492815B4}" type="slidenum">
              <a:rPr lang="en-US" altLang="en-US" sz="900" smtClean="0">
                <a:solidFill>
                  <a:srgbClr val="898989"/>
                </a:solidFill>
                <a:cs typeface="Arial" panose="020B0604020202020204" pitchFamily="34" charset="0"/>
              </a:rPr>
              <a:pPr>
                <a:lnSpc>
                  <a:spcPct val="100000"/>
                </a:lnSpc>
                <a:spcBef>
                  <a:spcPct val="0"/>
                </a:spcBef>
                <a:buFontTx/>
                <a:buNone/>
              </a:pPr>
              <a:t>48</a:t>
            </a:fld>
            <a:endParaRPr lang="en-US" altLang="en-US" sz="900" smtClean="0">
              <a:solidFill>
                <a:srgbClr val="898989"/>
              </a:solidFill>
              <a:cs typeface="Arial" panose="020B0604020202020204" pitchFamily="34" charset="0"/>
            </a:endParaRPr>
          </a:p>
        </p:txBody>
      </p:sp>
      <p:sp>
        <p:nvSpPr>
          <p:cNvPr id="68611" name="Rectangle 5"/>
          <p:cNvSpPr>
            <a:spLocks noChangeArrowheads="1"/>
          </p:cNvSpPr>
          <p:nvPr/>
        </p:nvSpPr>
        <p:spPr bwMode="auto">
          <a:xfrm>
            <a:off x="100013" y="119063"/>
            <a:ext cx="6099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r>
              <a:rPr lang="en-US" altLang="en-US" b="1">
                <a:solidFill>
                  <a:srgbClr val="0070C0"/>
                </a:solidFill>
                <a:cs typeface="Tahoma" panose="020B0604030504040204" pitchFamily="34" charset="0"/>
              </a:rPr>
              <a:t>3. Unary Minus Operators</a:t>
            </a:r>
            <a:endParaRPr lang="en-US" altLang="en-US" sz="3200">
              <a:solidFill>
                <a:srgbClr val="0070C0"/>
              </a:solidFill>
              <a:cs typeface="Tahoma" panose="020B0604030504040204" pitchFamily="34" charset="0"/>
            </a:endParaRPr>
          </a:p>
        </p:txBody>
      </p:sp>
      <p:sp>
        <p:nvSpPr>
          <p:cNvPr id="68612" name="Rectangle 4"/>
          <p:cNvSpPr>
            <a:spLocks noChangeArrowheads="1"/>
          </p:cNvSpPr>
          <p:nvPr/>
        </p:nvSpPr>
        <p:spPr bwMode="auto">
          <a:xfrm>
            <a:off x="817563" y="893763"/>
            <a:ext cx="61722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 typeface="Arial" panose="020B0604020202020204" pitchFamily="34" charset="0"/>
              <a:buNone/>
            </a:pPr>
            <a:r>
              <a:rPr lang="en-US" altLang="en-US" sz="2400" b="1">
                <a:cs typeface="Arial" panose="020B0604020202020204" pitchFamily="34" charset="0"/>
              </a:rPr>
              <a:t>This operator is used to change the sign of an operand.</a:t>
            </a:r>
          </a:p>
          <a:p>
            <a:pPr>
              <a:lnSpc>
                <a:spcPct val="100000"/>
              </a:lnSpc>
              <a:spcBef>
                <a:spcPct val="0"/>
              </a:spcBef>
              <a:buFont typeface="Arial" panose="020B0604020202020204" pitchFamily="34" charset="0"/>
              <a:buNone/>
            </a:pPr>
            <a:endParaRPr lang="en-US" altLang="en-US" sz="2400" b="1">
              <a:cs typeface="Arial" panose="020B0604020202020204" pitchFamily="34" charset="0"/>
            </a:endParaRPr>
          </a:p>
          <a:p>
            <a:pPr>
              <a:lnSpc>
                <a:spcPct val="100000"/>
              </a:lnSpc>
              <a:spcBef>
                <a:spcPct val="0"/>
              </a:spcBef>
              <a:buFont typeface="Arial" panose="020B0604020202020204" pitchFamily="34" charset="0"/>
              <a:buNone/>
            </a:pPr>
            <a:r>
              <a:rPr lang="en-US" altLang="en-US" sz="2400" b="1">
                <a:cs typeface="Arial" panose="020B0604020202020204" pitchFamily="34" charset="0"/>
              </a:rPr>
              <a:t>	</a:t>
            </a:r>
            <a:r>
              <a:rPr lang="en-US" altLang="en-US" sz="2400">
                <a:cs typeface="Arial" panose="020B0604020202020204" pitchFamily="34" charset="0"/>
              </a:rPr>
              <a:t>num = -10</a:t>
            </a:r>
          </a:p>
          <a:p>
            <a:pPr>
              <a:lnSpc>
                <a:spcPct val="100000"/>
              </a:lnSpc>
              <a:spcBef>
                <a:spcPct val="0"/>
              </a:spcBef>
              <a:buFont typeface="Arial" panose="020B0604020202020204" pitchFamily="34" charset="0"/>
              <a:buNone/>
            </a:pPr>
            <a:r>
              <a:rPr lang="en-US" altLang="en-US" sz="2400">
                <a:cs typeface="Arial" panose="020B0604020202020204" pitchFamily="34" charset="0"/>
              </a:rPr>
              <a:t>	num = -num</a:t>
            </a:r>
          </a:p>
          <a:p>
            <a:pPr>
              <a:lnSpc>
                <a:spcPct val="100000"/>
              </a:lnSpc>
              <a:spcBef>
                <a:spcPct val="0"/>
              </a:spcBef>
              <a:buFont typeface="Arial" panose="020B0604020202020204" pitchFamily="34" charset="0"/>
              <a:buNone/>
            </a:pPr>
            <a:r>
              <a:rPr lang="en-US" altLang="en-US" sz="2400">
                <a:cs typeface="Arial" panose="020B0604020202020204" pitchFamily="34" charset="0"/>
              </a:rPr>
              <a:t>	print(num) </a:t>
            </a:r>
            <a:r>
              <a:rPr lang="en-US" altLang="en-US" sz="2400" b="1">
                <a:cs typeface="Arial" panose="020B0604020202020204" pitchFamily="34" charset="0"/>
              </a:rPr>
              <a:t>	</a:t>
            </a:r>
            <a:r>
              <a:rPr lang="en-US" altLang="en-US" sz="2400" b="1">
                <a:solidFill>
                  <a:srgbClr val="FF0000"/>
                </a:solidFill>
                <a:cs typeface="Arial" panose="020B0604020202020204" pitchFamily="34" charset="0"/>
              </a:rPr>
              <a:t>#10</a:t>
            </a:r>
            <a:endParaRPr lang="en-US" altLang="en-US" sz="2400">
              <a:solidFill>
                <a:srgbClr val="FF0000"/>
              </a:solidFill>
              <a:cs typeface="Arial" panose="020B0604020202020204"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557213" indent="-214313">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8572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2001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15430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0002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4574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29146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3718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E088BCDF-1C56-4E1B-A321-49825DA7ABD1}" type="slidenum">
              <a:rPr lang="en-US" altLang="en-US" sz="900" smtClean="0">
                <a:solidFill>
                  <a:srgbClr val="898989"/>
                </a:solidFill>
                <a:latin typeface="Calibri" panose="020F0502020204030204" pitchFamily="34" charset="0"/>
                <a:cs typeface="Arial" panose="020B0604020202020204" pitchFamily="34" charset="0"/>
              </a:rPr>
              <a:pPr>
                <a:lnSpc>
                  <a:spcPct val="100000"/>
                </a:lnSpc>
                <a:spcBef>
                  <a:spcPct val="0"/>
                </a:spcBef>
                <a:buFontTx/>
                <a:buNone/>
              </a:pPr>
              <a:t>49</a:t>
            </a:fld>
            <a:endParaRPr lang="en-US" altLang="en-US" sz="900" smtClean="0">
              <a:solidFill>
                <a:srgbClr val="898989"/>
              </a:solidFill>
              <a:latin typeface="Calibri" panose="020F0502020204030204" pitchFamily="34" charset="0"/>
              <a:cs typeface="Arial" panose="020B0604020202020204" pitchFamily="34" charset="0"/>
            </a:endParaRPr>
          </a:p>
        </p:txBody>
      </p:sp>
      <p:sp>
        <p:nvSpPr>
          <p:cNvPr id="69635" name="Rectangle 5"/>
          <p:cNvSpPr>
            <a:spLocks noChangeArrowheads="1"/>
          </p:cNvSpPr>
          <p:nvPr/>
        </p:nvSpPr>
        <p:spPr bwMode="auto">
          <a:xfrm>
            <a:off x="0" y="131763"/>
            <a:ext cx="55054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r>
              <a:rPr lang="en-US" altLang="en-US" b="1">
                <a:solidFill>
                  <a:srgbClr val="0070C0"/>
                </a:solidFill>
                <a:latin typeface="Tahoma" panose="020B0604030504040204" pitchFamily="34" charset="0"/>
                <a:cs typeface="Tahoma" panose="020B0604030504040204" pitchFamily="34" charset="0"/>
              </a:rPr>
              <a:t>4. Relational Operators</a:t>
            </a:r>
            <a:endParaRPr lang="en-US" altLang="en-US" sz="3200">
              <a:solidFill>
                <a:srgbClr val="0070C0"/>
              </a:solidFill>
              <a:latin typeface="Tahoma" panose="020B0604030504040204" pitchFamily="34" charset="0"/>
              <a:cs typeface="Tahoma" panose="020B0604030504040204" pitchFamily="34" charset="0"/>
            </a:endParaRPr>
          </a:p>
        </p:txBody>
      </p:sp>
      <p:graphicFrame>
        <p:nvGraphicFramePr>
          <p:cNvPr id="7" name="Table 6"/>
          <p:cNvGraphicFramePr>
            <a:graphicFrameLocks noGrp="1"/>
          </p:cNvGraphicFramePr>
          <p:nvPr/>
        </p:nvGraphicFramePr>
        <p:xfrm>
          <a:off x="887413" y="895350"/>
          <a:ext cx="7366000" cy="4400551"/>
        </p:xfrm>
        <a:graphic>
          <a:graphicData uri="http://schemas.openxmlformats.org/drawingml/2006/table">
            <a:tbl>
              <a:tblPr firstRow="1" bandRow="1">
                <a:tableStyleId>{5C22544A-7EE6-4342-B048-85BDC9FD1C3A}</a:tableStyleId>
              </a:tblPr>
              <a:tblGrid>
                <a:gridCol w="1302017"/>
                <a:gridCol w="2911167"/>
                <a:gridCol w="1880380"/>
                <a:gridCol w="1272436"/>
              </a:tblGrid>
              <a:tr h="567307">
                <a:tc>
                  <a:txBody>
                    <a:bodyPr/>
                    <a:lstStyle/>
                    <a:p>
                      <a:pPr algn="ctr"/>
                      <a:r>
                        <a:rPr lang="en-US" sz="1800" dirty="0" smtClean="0">
                          <a:latin typeface="Cambria" panose="02040503050406030204" pitchFamily="18" charset="0"/>
                          <a:ea typeface="Cambria" panose="02040503050406030204" pitchFamily="18" charset="0"/>
                        </a:rPr>
                        <a:t>Operator</a:t>
                      </a:r>
                      <a:endParaRPr lang="en-US" sz="1800" dirty="0">
                        <a:latin typeface="Cambria" panose="02040503050406030204" pitchFamily="18" charset="0"/>
                        <a:ea typeface="Cambria" panose="02040503050406030204" pitchFamily="18" charset="0"/>
                      </a:endParaRPr>
                    </a:p>
                  </a:txBody>
                  <a:tcPr marL="68578" marR="68578" marT="34255" marB="34255" anchor="ctr"/>
                </a:tc>
                <a:tc>
                  <a:txBody>
                    <a:bodyPr/>
                    <a:lstStyle/>
                    <a:p>
                      <a:pPr algn="ctr"/>
                      <a:r>
                        <a:rPr lang="en-US" sz="1800" dirty="0" smtClean="0">
                          <a:latin typeface="Cambria" panose="02040503050406030204" pitchFamily="18" charset="0"/>
                          <a:ea typeface="Cambria" panose="02040503050406030204" pitchFamily="18" charset="0"/>
                        </a:rPr>
                        <a:t>Meaning</a:t>
                      </a:r>
                      <a:endParaRPr lang="en-US" sz="1800" dirty="0">
                        <a:latin typeface="Cambria" panose="02040503050406030204" pitchFamily="18" charset="0"/>
                        <a:ea typeface="Cambria" panose="02040503050406030204" pitchFamily="18" charset="0"/>
                      </a:endParaRPr>
                    </a:p>
                  </a:txBody>
                  <a:tcPr marL="68578" marR="68578" marT="34255" marB="34255" anchor="ctr"/>
                </a:tc>
                <a:tc>
                  <a:txBody>
                    <a:bodyPr/>
                    <a:lstStyle/>
                    <a:p>
                      <a:pPr algn="ctr"/>
                      <a:r>
                        <a:rPr lang="en-US" sz="1800" baseline="0" dirty="0" smtClean="0">
                          <a:solidFill>
                            <a:srgbClr val="FF0000"/>
                          </a:solidFill>
                          <a:latin typeface="Cambria" panose="02040503050406030204" pitchFamily="18" charset="0"/>
                          <a:ea typeface="Cambria" panose="02040503050406030204" pitchFamily="18" charset="0"/>
                        </a:rPr>
                        <a:t>a = 13, b = 2</a:t>
                      </a:r>
                      <a:endParaRPr lang="en-US" sz="1800" dirty="0">
                        <a:solidFill>
                          <a:srgbClr val="FF0000"/>
                        </a:solidFill>
                        <a:latin typeface="Cambria" panose="02040503050406030204" pitchFamily="18" charset="0"/>
                        <a:ea typeface="Cambria" panose="02040503050406030204" pitchFamily="18" charset="0"/>
                      </a:endParaRPr>
                    </a:p>
                  </a:txBody>
                  <a:tcPr marL="68578" marR="68578" marT="34255" marB="34255" anchor="ctr"/>
                </a:tc>
                <a:tc>
                  <a:txBody>
                    <a:bodyPr/>
                    <a:lstStyle/>
                    <a:p>
                      <a:pPr algn="ctr"/>
                      <a:r>
                        <a:rPr lang="en-US" sz="1800" dirty="0" smtClean="0">
                          <a:latin typeface="Cambria" panose="02040503050406030204" pitchFamily="18" charset="0"/>
                          <a:ea typeface="Cambria" panose="02040503050406030204" pitchFamily="18" charset="0"/>
                        </a:rPr>
                        <a:t>Result</a:t>
                      </a:r>
                      <a:endParaRPr lang="en-US" sz="1800" dirty="0">
                        <a:latin typeface="Cambria" panose="02040503050406030204" pitchFamily="18" charset="0"/>
                        <a:ea typeface="Cambria" panose="02040503050406030204" pitchFamily="18" charset="0"/>
                      </a:endParaRPr>
                    </a:p>
                  </a:txBody>
                  <a:tcPr marL="68578" marR="68578" marT="34255" marB="34255" anchor="ctr"/>
                </a:tc>
              </a:tr>
              <a:tr h="567307">
                <a:tc>
                  <a:txBody>
                    <a:bodyPr/>
                    <a:lstStyle/>
                    <a:p>
                      <a:pPr algn="ctr"/>
                      <a:r>
                        <a:rPr lang="en-US" sz="1800" dirty="0" smtClean="0">
                          <a:latin typeface="Cambria" panose="02040503050406030204" pitchFamily="18" charset="0"/>
                          <a:ea typeface="Cambria" panose="02040503050406030204" pitchFamily="18" charset="0"/>
                        </a:rPr>
                        <a:t>&gt;</a:t>
                      </a:r>
                      <a:endParaRPr lang="en-US" sz="1800" dirty="0">
                        <a:latin typeface="Cambria" panose="02040503050406030204" pitchFamily="18" charset="0"/>
                        <a:ea typeface="Cambria" panose="02040503050406030204" pitchFamily="18" charset="0"/>
                      </a:endParaRPr>
                    </a:p>
                  </a:txBody>
                  <a:tcPr marL="68578" marR="68578" marT="34255" marB="34255" anchor="ctr"/>
                </a:tc>
                <a:tc>
                  <a:txBody>
                    <a:bodyPr/>
                    <a:lstStyle/>
                    <a:p>
                      <a:pPr algn="l"/>
                      <a:r>
                        <a:rPr lang="en-US" sz="1800" dirty="0" smtClean="0">
                          <a:latin typeface="Cambria" panose="02040503050406030204" pitchFamily="18" charset="0"/>
                          <a:ea typeface="Cambria" panose="02040503050406030204" pitchFamily="18" charset="0"/>
                        </a:rPr>
                        <a:t>Greater Than</a:t>
                      </a:r>
                      <a:endParaRPr lang="en-US" sz="1800" dirty="0">
                        <a:latin typeface="Cambria" panose="02040503050406030204" pitchFamily="18" charset="0"/>
                        <a:ea typeface="Cambria" panose="02040503050406030204" pitchFamily="18" charset="0"/>
                      </a:endParaRPr>
                    </a:p>
                  </a:txBody>
                  <a:tcPr marL="68578" marR="68578" marT="34255" marB="34255" anchor="ctr"/>
                </a:tc>
                <a:tc>
                  <a:txBody>
                    <a:bodyPr/>
                    <a:lstStyle/>
                    <a:p>
                      <a:pPr algn="ctr"/>
                      <a:r>
                        <a:rPr lang="en-US" sz="1800" dirty="0" smtClean="0">
                          <a:latin typeface="Cambria" panose="02040503050406030204" pitchFamily="18" charset="0"/>
                          <a:ea typeface="Cambria" panose="02040503050406030204" pitchFamily="18" charset="0"/>
                        </a:rPr>
                        <a:t>a &gt; b</a:t>
                      </a:r>
                      <a:endParaRPr lang="en-US" sz="1800" dirty="0">
                        <a:latin typeface="Cambria" panose="02040503050406030204" pitchFamily="18" charset="0"/>
                        <a:ea typeface="Cambria" panose="02040503050406030204" pitchFamily="18" charset="0"/>
                      </a:endParaRPr>
                    </a:p>
                  </a:txBody>
                  <a:tcPr marL="68578" marR="68578" marT="34255" marB="34255" anchor="ctr"/>
                </a:tc>
                <a:tc>
                  <a:txBody>
                    <a:bodyPr/>
                    <a:lstStyle/>
                    <a:p>
                      <a:pPr algn="ctr"/>
                      <a:r>
                        <a:rPr lang="en-US" sz="1800" dirty="0" smtClean="0">
                          <a:latin typeface="Cambria" panose="02040503050406030204" pitchFamily="18" charset="0"/>
                          <a:ea typeface="Cambria" panose="02040503050406030204" pitchFamily="18" charset="0"/>
                        </a:rPr>
                        <a:t>True</a:t>
                      </a:r>
                      <a:endParaRPr lang="en-US" sz="1800" dirty="0">
                        <a:latin typeface="Cambria" panose="02040503050406030204" pitchFamily="18" charset="0"/>
                        <a:ea typeface="Cambria" panose="02040503050406030204" pitchFamily="18" charset="0"/>
                      </a:endParaRPr>
                    </a:p>
                  </a:txBody>
                  <a:tcPr marL="68578" marR="68578" marT="34255" marB="34255" anchor="ctr"/>
                </a:tc>
              </a:tr>
              <a:tr h="996709">
                <a:tc>
                  <a:txBody>
                    <a:bodyPr/>
                    <a:lstStyle/>
                    <a:p>
                      <a:pPr algn="ctr"/>
                      <a:r>
                        <a:rPr lang="en-US" sz="1800" dirty="0" smtClean="0">
                          <a:latin typeface="Cambria" panose="02040503050406030204" pitchFamily="18" charset="0"/>
                          <a:ea typeface="Cambria" panose="02040503050406030204" pitchFamily="18" charset="0"/>
                        </a:rPr>
                        <a:t>&gt;=</a:t>
                      </a:r>
                      <a:endParaRPr lang="en-US" sz="1800" dirty="0">
                        <a:latin typeface="Cambria" panose="02040503050406030204" pitchFamily="18" charset="0"/>
                        <a:ea typeface="Cambria" panose="02040503050406030204" pitchFamily="18" charset="0"/>
                      </a:endParaRPr>
                    </a:p>
                  </a:txBody>
                  <a:tcPr marL="68578" marR="68578" marT="34255" marB="34255" anchor="ctr"/>
                </a:tc>
                <a:tc>
                  <a:txBody>
                    <a:bodyPr/>
                    <a:lstStyle/>
                    <a:p>
                      <a:pPr algn="l"/>
                      <a:r>
                        <a:rPr lang="en-US" sz="1800" dirty="0" smtClean="0">
                          <a:latin typeface="Cambria" panose="02040503050406030204" pitchFamily="18" charset="0"/>
                          <a:ea typeface="Cambria" panose="02040503050406030204" pitchFamily="18" charset="0"/>
                        </a:rPr>
                        <a:t>Greater Than OR Equal</a:t>
                      </a:r>
                      <a:r>
                        <a:rPr lang="en-US" sz="1800" baseline="0" dirty="0" smtClean="0">
                          <a:latin typeface="Cambria" panose="02040503050406030204" pitchFamily="18" charset="0"/>
                          <a:ea typeface="Cambria" panose="02040503050406030204" pitchFamily="18" charset="0"/>
                        </a:rPr>
                        <a:t> To</a:t>
                      </a:r>
                      <a:r>
                        <a:rPr lang="en-US" sz="1800" dirty="0" smtClean="0">
                          <a:latin typeface="Cambria" panose="02040503050406030204" pitchFamily="18" charset="0"/>
                          <a:ea typeface="Cambria" panose="02040503050406030204" pitchFamily="18" charset="0"/>
                        </a:rPr>
                        <a:t> </a:t>
                      </a:r>
                      <a:endParaRPr lang="en-US" sz="1800" dirty="0">
                        <a:latin typeface="Cambria" panose="02040503050406030204" pitchFamily="18" charset="0"/>
                        <a:ea typeface="Cambria" panose="02040503050406030204" pitchFamily="18" charset="0"/>
                      </a:endParaRPr>
                    </a:p>
                  </a:txBody>
                  <a:tcPr marL="68578" marR="68578" marT="34255" marB="34255" anchor="ctr"/>
                </a:tc>
                <a:tc>
                  <a:txBody>
                    <a:bodyPr/>
                    <a:lstStyle/>
                    <a:p>
                      <a:pPr algn="ctr"/>
                      <a:r>
                        <a:rPr lang="en-US" sz="1800" dirty="0" smtClean="0">
                          <a:latin typeface="Cambria" panose="02040503050406030204" pitchFamily="18" charset="0"/>
                          <a:ea typeface="Cambria" panose="02040503050406030204" pitchFamily="18" charset="0"/>
                        </a:rPr>
                        <a:t>a &gt;= b</a:t>
                      </a:r>
                      <a:endParaRPr lang="en-US" sz="1800" dirty="0">
                        <a:latin typeface="Cambria" panose="02040503050406030204" pitchFamily="18" charset="0"/>
                        <a:ea typeface="Cambria" panose="02040503050406030204" pitchFamily="18" charset="0"/>
                      </a:endParaRPr>
                    </a:p>
                  </a:txBody>
                  <a:tcPr marL="68578" marR="68578" marT="34255" marB="34255" anchor="ctr"/>
                </a:tc>
                <a:tc>
                  <a:txBody>
                    <a:bodyPr/>
                    <a:lstStyle/>
                    <a:p>
                      <a:pPr algn="ctr"/>
                      <a:r>
                        <a:rPr lang="en-US" sz="1800" dirty="0" smtClean="0">
                          <a:latin typeface="Cambria" panose="02040503050406030204" pitchFamily="18" charset="0"/>
                          <a:ea typeface="Cambria" panose="02040503050406030204" pitchFamily="18" charset="0"/>
                        </a:rPr>
                        <a:t>True</a:t>
                      </a:r>
                      <a:endParaRPr lang="en-US" sz="1800" dirty="0">
                        <a:latin typeface="Cambria" panose="02040503050406030204" pitchFamily="18" charset="0"/>
                        <a:ea typeface="Cambria" panose="02040503050406030204" pitchFamily="18" charset="0"/>
                      </a:endParaRPr>
                    </a:p>
                  </a:txBody>
                  <a:tcPr marL="68578" marR="68578" marT="34255" marB="34255" anchor="ctr"/>
                </a:tc>
              </a:tr>
              <a:tr h="567307">
                <a:tc>
                  <a:txBody>
                    <a:bodyPr/>
                    <a:lstStyle/>
                    <a:p>
                      <a:pPr algn="ctr"/>
                      <a:r>
                        <a:rPr lang="en-US" sz="1800" dirty="0" smtClean="0">
                          <a:latin typeface="Cambria" panose="02040503050406030204" pitchFamily="18" charset="0"/>
                          <a:ea typeface="Cambria" panose="02040503050406030204" pitchFamily="18" charset="0"/>
                        </a:rPr>
                        <a:t>&lt;</a:t>
                      </a:r>
                      <a:endParaRPr lang="en-US" sz="1800" dirty="0">
                        <a:latin typeface="Cambria" panose="02040503050406030204" pitchFamily="18" charset="0"/>
                        <a:ea typeface="Cambria" panose="02040503050406030204" pitchFamily="18" charset="0"/>
                      </a:endParaRPr>
                    </a:p>
                  </a:txBody>
                  <a:tcPr marL="68578" marR="68578" marT="34255" marB="34255" anchor="ctr"/>
                </a:tc>
                <a:tc>
                  <a:txBody>
                    <a:bodyPr/>
                    <a:lstStyle/>
                    <a:p>
                      <a:pPr algn="l"/>
                      <a:r>
                        <a:rPr lang="en-US" sz="1800" dirty="0" smtClean="0">
                          <a:latin typeface="Cambria" panose="02040503050406030204" pitchFamily="18" charset="0"/>
                          <a:ea typeface="Cambria" panose="02040503050406030204" pitchFamily="18" charset="0"/>
                        </a:rPr>
                        <a:t>Less Than</a:t>
                      </a:r>
                      <a:endParaRPr lang="en-US" sz="1800" dirty="0">
                        <a:latin typeface="Cambria" panose="02040503050406030204" pitchFamily="18" charset="0"/>
                        <a:ea typeface="Cambria" panose="02040503050406030204" pitchFamily="18" charset="0"/>
                      </a:endParaRPr>
                    </a:p>
                  </a:txBody>
                  <a:tcPr marL="68578" marR="68578" marT="34255" marB="34255" anchor="ctr"/>
                </a:tc>
                <a:tc>
                  <a:txBody>
                    <a:bodyPr/>
                    <a:lstStyle/>
                    <a:p>
                      <a:pPr algn="ctr"/>
                      <a:r>
                        <a:rPr lang="en-US" sz="1800" dirty="0" smtClean="0">
                          <a:latin typeface="Cambria" panose="02040503050406030204" pitchFamily="18" charset="0"/>
                          <a:ea typeface="Cambria" panose="02040503050406030204" pitchFamily="18" charset="0"/>
                        </a:rPr>
                        <a:t>a &lt; b</a:t>
                      </a:r>
                      <a:endParaRPr lang="en-US" sz="1800" dirty="0">
                        <a:latin typeface="Cambria" panose="02040503050406030204" pitchFamily="18" charset="0"/>
                        <a:ea typeface="Cambria" panose="02040503050406030204" pitchFamily="18" charset="0"/>
                      </a:endParaRPr>
                    </a:p>
                  </a:txBody>
                  <a:tcPr marL="68578" marR="68578" marT="34255" marB="34255" anchor="ctr"/>
                </a:tc>
                <a:tc>
                  <a:txBody>
                    <a:bodyPr/>
                    <a:lstStyle/>
                    <a:p>
                      <a:pPr algn="ctr"/>
                      <a:r>
                        <a:rPr lang="en-US" sz="1800" dirty="0" smtClean="0">
                          <a:latin typeface="Cambria" panose="02040503050406030204" pitchFamily="18" charset="0"/>
                          <a:ea typeface="Cambria" panose="02040503050406030204" pitchFamily="18" charset="0"/>
                        </a:rPr>
                        <a:t>False</a:t>
                      </a:r>
                      <a:endParaRPr lang="en-US" sz="1800" dirty="0">
                        <a:latin typeface="Cambria" panose="02040503050406030204" pitchFamily="18" charset="0"/>
                        <a:ea typeface="Cambria" panose="02040503050406030204" pitchFamily="18" charset="0"/>
                      </a:endParaRPr>
                    </a:p>
                  </a:txBody>
                  <a:tcPr marL="68578" marR="68578" marT="34255" marB="34255" anchor="ctr"/>
                </a:tc>
              </a:tr>
              <a:tr h="567307">
                <a:tc>
                  <a:txBody>
                    <a:bodyPr/>
                    <a:lstStyle/>
                    <a:p>
                      <a:pPr algn="ctr"/>
                      <a:r>
                        <a:rPr lang="en-US" sz="1800" dirty="0" smtClean="0">
                          <a:latin typeface="Cambria" panose="02040503050406030204" pitchFamily="18" charset="0"/>
                          <a:ea typeface="Cambria" panose="02040503050406030204" pitchFamily="18" charset="0"/>
                        </a:rPr>
                        <a:t>&lt;=</a:t>
                      </a:r>
                      <a:endParaRPr lang="en-US" sz="1800" dirty="0">
                        <a:latin typeface="Cambria" panose="02040503050406030204" pitchFamily="18" charset="0"/>
                        <a:ea typeface="Cambria" panose="02040503050406030204" pitchFamily="18" charset="0"/>
                      </a:endParaRPr>
                    </a:p>
                  </a:txBody>
                  <a:tcPr marL="68578" marR="68578" marT="34255" marB="34255" anchor="ctr"/>
                </a:tc>
                <a:tc>
                  <a:txBody>
                    <a:bodyPr/>
                    <a:lstStyle/>
                    <a:p>
                      <a:pPr algn="l"/>
                      <a:r>
                        <a:rPr lang="en-US" sz="1800" dirty="0" smtClean="0">
                          <a:latin typeface="Cambria" panose="02040503050406030204" pitchFamily="18" charset="0"/>
                          <a:ea typeface="Cambria" panose="02040503050406030204" pitchFamily="18" charset="0"/>
                        </a:rPr>
                        <a:t>Less Than OR Equal To</a:t>
                      </a:r>
                      <a:endParaRPr lang="en-US" sz="1800" dirty="0">
                        <a:latin typeface="Cambria" panose="02040503050406030204" pitchFamily="18" charset="0"/>
                        <a:ea typeface="Cambria" panose="02040503050406030204" pitchFamily="18" charset="0"/>
                      </a:endParaRPr>
                    </a:p>
                  </a:txBody>
                  <a:tcPr marL="68578" marR="68578" marT="34255" marB="34255" anchor="ctr"/>
                </a:tc>
                <a:tc>
                  <a:txBody>
                    <a:bodyPr/>
                    <a:lstStyle/>
                    <a:p>
                      <a:pPr algn="ctr"/>
                      <a:r>
                        <a:rPr lang="en-US" sz="1800" dirty="0" smtClean="0">
                          <a:latin typeface="Cambria" panose="02040503050406030204" pitchFamily="18" charset="0"/>
                          <a:ea typeface="Cambria" panose="02040503050406030204" pitchFamily="18" charset="0"/>
                        </a:rPr>
                        <a:t>a &lt;= b</a:t>
                      </a:r>
                      <a:endParaRPr lang="en-US" sz="1800" dirty="0">
                        <a:latin typeface="Cambria" panose="02040503050406030204" pitchFamily="18" charset="0"/>
                        <a:ea typeface="Cambria" panose="02040503050406030204" pitchFamily="18" charset="0"/>
                      </a:endParaRPr>
                    </a:p>
                  </a:txBody>
                  <a:tcPr marL="68578" marR="68578" marT="34255" marB="34255" anchor="ctr"/>
                </a:tc>
                <a:tc>
                  <a:txBody>
                    <a:bodyPr/>
                    <a:lstStyle/>
                    <a:p>
                      <a:pPr algn="ctr"/>
                      <a:r>
                        <a:rPr lang="en-US" sz="1800" dirty="0" smtClean="0">
                          <a:latin typeface="Cambria" panose="02040503050406030204" pitchFamily="18" charset="0"/>
                          <a:ea typeface="Cambria" panose="02040503050406030204" pitchFamily="18" charset="0"/>
                        </a:rPr>
                        <a:t>False</a:t>
                      </a:r>
                      <a:endParaRPr lang="en-US" sz="1800" dirty="0">
                        <a:latin typeface="Cambria" panose="02040503050406030204" pitchFamily="18" charset="0"/>
                        <a:ea typeface="Cambria" panose="02040503050406030204" pitchFamily="18" charset="0"/>
                      </a:endParaRPr>
                    </a:p>
                  </a:txBody>
                  <a:tcPr marL="68578" marR="68578" marT="34255" marB="34255" anchor="ctr"/>
                </a:tc>
              </a:tr>
              <a:tr h="567307">
                <a:tc>
                  <a:txBody>
                    <a:bodyPr/>
                    <a:lstStyle/>
                    <a:p>
                      <a:pPr algn="ctr"/>
                      <a:r>
                        <a:rPr lang="en-US" sz="1800" dirty="0" smtClean="0">
                          <a:latin typeface="Cambria" panose="02040503050406030204" pitchFamily="18" charset="0"/>
                          <a:ea typeface="Cambria" panose="02040503050406030204" pitchFamily="18" charset="0"/>
                        </a:rPr>
                        <a:t>==</a:t>
                      </a:r>
                      <a:endParaRPr lang="en-US" sz="1800" dirty="0">
                        <a:latin typeface="Cambria" panose="02040503050406030204" pitchFamily="18" charset="0"/>
                        <a:ea typeface="Cambria" panose="02040503050406030204" pitchFamily="18" charset="0"/>
                      </a:endParaRPr>
                    </a:p>
                  </a:txBody>
                  <a:tcPr marL="68578" marR="68578" marT="34255" marB="34255" anchor="ctr"/>
                </a:tc>
                <a:tc>
                  <a:txBody>
                    <a:bodyPr/>
                    <a:lstStyle/>
                    <a:p>
                      <a:pPr algn="l"/>
                      <a:r>
                        <a:rPr lang="en-US" sz="1800" dirty="0" smtClean="0">
                          <a:latin typeface="Cambria" panose="02040503050406030204" pitchFamily="18" charset="0"/>
                          <a:ea typeface="Cambria" panose="02040503050406030204" pitchFamily="18" charset="0"/>
                        </a:rPr>
                        <a:t>Equal To</a:t>
                      </a:r>
                      <a:endParaRPr lang="en-US" sz="1800" dirty="0">
                        <a:latin typeface="Cambria" panose="02040503050406030204" pitchFamily="18" charset="0"/>
                        <a:ea typeface="Cambria" panose="02040503050406030204" pitchFamily="18" charset="0"/>
                      </a:endParaRPr>
                    </a:p>
                  </a:txBody>
                  <a:tcPr marL="68578" marR="68578" marT="34255" marB="34255" anchor="ctr"/>
                </a:tc>
                <a:tc>
                  <a:txBody>
                    <a:bodyPr/>
                    <a:lstStyle/>
                    <a:p>
                      <a:pPr algn="ctr"/>
                      <a:r>
                        <a:rPr lang="en-US" sz="1800" dirty="0" smtClean="0">
                          <a:latin typeface="Cambria" panose="02040503050406030204" pitchFamily="18" charset="0"/>
                          <a:ea typeface="Cambria" panose="02040503050406030204" pitchFamily="18" charset="0"/>
                        </a:rPr>
                        <a:t>a ==</a:t>
                      </a:r>
                      <a:r>
                        <a:rPr lang="en-US" sz="1800" baseline="0" dirty="0" smtClean="0">
                          <a:latin typeface="Cambria" panose="02040503050406030204" pitchFamily="18" charset="0"/>
                          <a:ea typeface="Cambria" panose="02040503050406030204" pitchFamily="18" charset="0"/>
                        </a:rPr>
                        <a:t> </a:t>
                      </a:r>
                      <a:r>
                        <a:rPr lang="en-US" sz="1800" dirty="0" smtClean="0">
                          <a:latin typeface="Cambria" panose="02040503050406030204" pitchFamily="18" charset="0"/>
                          <a:ea typeface="Cambria" panose="02040503050406030204" pitchFamily="18" charset="0"/>
                        </a:rPr>
                        <a:t>b</a:t>
                      </a:r>
                      <a:endParaRPr lang="en-US" sz="1800" dirty="0">
                        <a:latin typeface="Cambria" panose="02040503050406030204" pitchFamily="18" charset="0"/>
                        <a:ea typeface="Cambria" panose="02040503050406030204" pitchFamily="18" charset="0"/>
                      </a:endParaRPr>
                    </a:p>
                  </a:txBody>
                  <a:tcPr marL="68578" marR="68578" marT="34255" marB="34255" anchor="ctr"/>
                </a:tc>
                <a:tc>
                  <a:txBody>
                    <a:bodyPr/>
                    <a:lstStyle/>
                    <a:p>
                      <a:pPr algn="ctr"/>
                      <a:r>
                        <a:rPr lang="en-US" sz="1800" dirty="0" smtClean="0">
                          <a:latin typeface="Cambria" panose="02040503050406030204" pitchFamily="18" charset="0"/>
                          <a:ea typeface="Cambria" panose="02040503050406030204" pitchFamily="18" charset="0"/>
                        </a:rPr>
                        <a:t>False</a:t>
                      </a:r>
                      <a:endParaRPr lang="en-US" sz="1800" dirty="0">
                        <a:latin typeface="Cambria" panose="02040503050406030204" pitchFamily="18" charset="0"/>
                        <a:ea typeface="Cambria" panose="02040503050406030204" pitchFamily="18" charset="0"/>
                      </a:endParaRPr>
                    </a:p>
                  </a:txBody>
                  <a:tcPr marL="68578" marR="68578" marT="34255" marB="34255" anchor="ctr"/>
                </a:tc>
              </a:tr>
              <a:tr h="567307">
                <a:tc>
                  <a:txBody>
                    <a:bodyPr/>
                    <a:lstStyle/>
                    <a:p>
                      <a:pPr algn="ctr"/>
                      <a:r>
                        <a:rPr lang="en-US" sz="1800" dirty="0" smtClean="0">
                          <a:latin typeface="Cambria" panose="02040503050406030204" pitchFamily="18" charset="0"/>
                          <a:ea typeface="Cambria" panose="02040503050406030204" pitchFamily="18" charset="0"/>
                        </a:rPr>
                        <a:t>!=</a:t>
                      </a:r>
                      <a:endParaRPr lang="en-US" sz="1800" dirty="0">
                        <a:latin typeface="Cambria" panose="02040503050406030204" pitchFamily="18" charset="0"/>
                        <a:ea typeface="Cambria" panose="02040503050406030204" pitchFamily="18" charset="0"/>
                      </a:endParaRPr>
                    </a:p>
                  </a:txBody>
                  <a:tcPr marL="68578" marR="68578" marT="34255" marB="34255" anchor="ctr"/>
                </a:tc>
                <a:tc>
                  <a:txBody>
                    <a:bodyPr/>
                    <a:lstStyle/>
                    <a:p>
                      <a:pPr algn="l"/>
                      <a:r>
                        <a:rPr lang="en-US" sz="1800" dirty="0" smtClean="0">
                          <a:latin typeface="Cambria" panose="02040503050406030204" pitchFamily="18" charset="0"/>
                          <a:ea typeface="Cambria" panose="02040503050406030204" pitchFamily="18" charset="0"/>
                        </a:rPr>
                        <a:t>Not Equal To</a:t>
                      </a:r>
                    </a:p>
                  </a:txBody>
                  <a:tcPr marL="68578" marR="68578" marT="34255" marB="34255" anchor="ctr"/>
                </a:tc>
                <a:tc>
                  <a:txBody>
                    <a:bodyPr/>
                    <a:lstStyle/>
                    <a:p>
                      <a:pPr algn="ctr"/>
                      <a:r>
                        <a:rPr lang="en-US" sz="1800" dirty="0" smtClean="0">
                          <a:latin typeface="Cambria" panose="02040503050406030204" pitchFamily="18" charset="0"/>
                          <a:ea typeface="Cambria" panose="02040503050406030204" pitchFamily="18" charset="0"/>
                        </a:rPr>
                        <a:t>a != b</a:t>
                      </a:r>
                      <a:endParaRPr lang="en-US" sz="1800" dirty="0">
                        <a:latin typeface="Cambria" panose="02040503050406030204" pitchFamily="18" charset="0"/>
                        <a:ea typeface="Cambria" panose="02040503050406030204" pitchFamily="18" charset="0"/>
                      </a:endParaRPr>
                    </a:p>
                  </a:txBody>
                  <a:tcPr marL="68578" marR="68578" marT="34255" marB="34255" anchor="ctr"/>
                </a:tc>
                <a:tc>
                  <a:txBody>
                    <a:bodyPr/>
                    <a:lstStyle/>
                    <a:p>
                      <a:pPr algn="ctr"/>
                      <a:r>
                        <a:rPr lang="en-US" sz="1800" baseline="0" dirty="0" smtClean="0">
                          <a:latin typeface="Cambria" panose="02040503050406030204" pitchFamily="18" charset="0"/>
                          <a:ea typeface="Cambria" panose="02040503050406030204" pitchFamily="18" charset="0"/>
                        </a:rPr>
                        <a:t>True</a:t>
                      </a:r>
                      <a:endParaRPr lang="en-US" sz="1800" dirty="0">
                        <a:latin typeface="Cambria" panose="02040503050406030204" pitchFamily="18" charset="0"/>
                        <a:ea typeface="Cambria" panose="02040503050406030204" pitchFamily="18" charset="0"/>
                      </a:endParaRPr>
                    </a:p>
                  </a:txBody>
                  <a:tcPr marL="68578" marR="68578" marT="34255" marB="34255" anchor="ct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03200" y="150812"/>
            <a:ext cx="7886700" cy="695325"/>
          </a:xfrm>
        </p:spPr>
        <p:txBody>
          <a:bodyPr/>
          <a:lstStyle/>
          <a:p>
            <a:pPr algn="just"/>
            <a:r>
              <a:rPr lang="en-US" sz="3600" b="1" dirty="0" smtClean="0">
                <a:solidFill>
                  <a:srgbClr val="FF0000"/>
                </a:solidFill>
              </a:rPr>
              <a:t>Limitations of Python</a:t>
            </a:r>
          </a:p>
        </p:txBody>
      </p:sp>
      <p:sp>
        <p:nvSpPr>
          <p:cNvPr id="20483" name="Content Placeholder 2"/>
          <p:cNvSpPr>
            <a:spLocks noGrp="1"/>
          </p:cNvSpPr>
          <p:nvPr>
            <p:ph idx="1"/>
          </p:nvPr>
        </p:nvSpPr>
        <p:spPr>
          <a:xfrm>
            <a:off x="563563" y="1048871"/>
            <a:ext cx="8257708" cy="4047004"/>
          </a:xfrm>
        </p:spPr>
        <p:txBody>
          <a:bodyPr/>
          <a:lstStyle/>
          <a:p>
            <a:pPr marL="0" indent="0">
              <a:buFont typeface="Arial" panose="020B0604020202020204" pitchFamily="34" charset="0"/>
              <a:buNone/>
            </a:pPr>
            <a:r>
              <a:rPr lang="en-US" sz="1800" b="1" dirty="0" smtClean="0"/>
              <a:t>Difficulty in Using Other Languages</a:t>
            </a:r>
          </a:p>
          <a:p>
            <a:pPr marL="0" indent="0" algn="just">
              <a:buFont typeface="Arial" panose="020B0604020202020204" pitchFamily="34" charset="0"/>
              <a:buNone/>
            </a:pPr>
            <a:r>
              <a:rPr lang="en-US" sz="1800" dirty="0" smtClean="0"/>
              <a:t>The Python lovers become so accustomed to its features and its extensive libraries, so they face problem in learning or working on other programming languages. Python experts may see the declaring of cast “values” or variable “types”, syntactic requirements of adding curly braces or semi colons as an onerous task.</a:t>
            </a:r>
          </a:p>
          <a:p>
            <a:pPr marL="0" indent="0" algn="just">
              <a:buFont typeface="Arial" panose="020B0604020202020204" pitchFamily="34" charset="0"/>
              <a:buNone/>
            </a:pPr>
            <a:endParaRPr lang="en-US" sz="1800" dirty="0" smtClean="0"/>
          </a:p>
          <a:p>
            <a:pPr marL="0" indent="0">
              <a:buFont typeface="Arial" panose="020B0604020202020204" pitchFamily="34" charset="0"/>
              <a:buNone/>
            </a:pPr>
            <a:r>
              <a:rPr lang="en-US" sz="1800" b="1" dirty="0" smtClean="0"/>
              <a:t>Weak in Mobile Computing</a:t>
            </a:r>
          </a:p>
          <a:p>
            <a:pPr marL="0" indent="0" algn="just">
              <a:buFont typeface="Arial" panose="020B0604020202020204" pitchFamily="34" charset="0"/>
              <a:buNone/>
            </a:pPr>
            <a:r>
              <a:rPr lang="en-US" sz="1800" dirty="0" smtClean="0"/>
              <a:t>Python has made its presence on many desktop and server platforms, but it is seen as a weak language for mobile computing. This is the reason very few mobile applications are built in it like </a:t>
            </a:r>
            <a:r>
              <a:rPr lang="en-US" sz="1800" dirty="0" err="1" smtClean="0"/>
              <a:t>Carbonnelle</a:t>
            </a:r>
            <a:r>
              <a:rPr lang="en-US" sz="1800" dirty="0" smtClean="0"/>
              <a:t>.</a:t>
            </a:r>
          </a:p>
          <a:p>
            <a:pPr marL="0" indent="0">
              <a:buFont typeface="Arial" panose="020B0604020202020204" pitchFamily="34" charset="0"/>
              <a:buNone/>
            </a:pPr>
            <a:endParaRPr lang="en-US" dirty="0" smtClean="0"/>
          </a:p>
        </p:txBody>
      </p:sp>
      <p:sp>
        <p:nvSpPr>
          <p:cNvPr id="2048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B0C07550-9FF3-40E0-BF18-EDC4E1D5E39E}" type="slidenum">
              <a:rPr lang="en-US" sz="1400" smtClean="0">
                <a:solidFill>
                  <a:srgbClr val="FFFFFF"/>
                </a:solidFill>
                <a:cs typeface="Arial" panose="020B0604020202020204" pitchFamily="34" charset="0"/>
              </a:rPr>
              <a:pPr>
                <a:lnSpc>
                  <a:spcPct val="100000"/>
                </a:lnSpc>
                <a:spcBef>
                  <a:spcPct val="0"/>
                </a:spcBef>
                <a:buFontTx/>
                <a:buNone/>
              </a:pPr>
              <a:t>5</a:t>
            </a:fld>
            <a:endParaRPr lang="en-US" sz="1400" smtClean="0">
              <a:solidFill>
                <a:srgbClr val="FFFFFF"/>
              </a:solidFill>
              <a:cs typeface="Arial" panose="020B0604020202020204" pitchFamily="34" charset="0"/>
            </a:endParaRPr>
          </a:p>
        </p:txBody>
      </p:sp>
    </p:spTree>
    <p:extLst>
      <p:ext uri="{BB962C8B-B14F-4D97-AF65-F5344CB8AC3E}">
        <p14:creationId xmlns:p14="http://schemas.microsoft.com/office/powerpoint/2010/main" val="391589545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557213" indent="-214313">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8572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2001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15430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0002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4574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29146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3718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2D44DDD0-8821-4B1A-BCFA-DD663114D155}" type="slidenum">
              <a:rPr lang="en-US" altLang="en-US" sz="900" smtClean="0">
                <a:solidFill>
                  <a:srgbClr val="898989"/>
                </a:solidFill>
                <a:cs typeface="Arial" panose="020B0604020202020204" pitchFamily="34" charset="0"/>
              </a:rPr>
              <a:pPr>
                <a:lnSpc>
                  <a:spcPct val="100000"/>
                </a:lnSpc>
                <a:spcBef>
                  <a:spcPct val="0"/>
                </a:spcBef>
                <a:buFontTx/>
                <a:buNone/>
              </a:pPr>
              <a:t>50</a:t>
            </a:fld>
            <a:endParaRPr lang="en-US" altLang="en-US" sz="900" smtClean="0">
              <a:solidFill>
                <a:srgbClr val="898989"/>
              </a:solidFill>
              <a:cs typeface="Arial" panose="020B0604020202020204" pitchFamily="34" charset="0"/>
            </a:endParaRPr>
          </a:p>
        </p:txBody>
      </p:sp>
      <p:sp>
        <p:nvSpPr>
          <p:cNvPr id="70659" name="Rectangle 5"/>
          <p:cNvSpPr>
            <a:spLocks noChangeArrowheads="1"/>
          </p:cNvSpPr>
          <p:nvPr/>
        </p:nvSpPr>
        <p:spPr bwMode="auto">
          <a:xfrm>
            <a:off x="171450" y="119063"/>
            <a:ext cx="38369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r>
              <a:rPr lang="en-US" altLang="en-US" b="1">
                <a:solidFill>
                  <a:srgbClr val="0070C0"/>
                </a:solidFill>
                <a:cs typeface="Tahoma" panose="020B0604030504040204" pitchFamily="34" charset="0"/>
              </a:rPr>
              <a:t>5. Logical Operators</a:t>
            </a:r>
            <a:endParaRPr lang="en-US" altLang="en-US" sz="3200">
              <a:solidFill>
                <a:srgbClr val="0070C0"/>
              </a:solidFill>
              <a:cs typeface="Tahoma" panose="020B0604030504040204" pitchFamily="34" charset="0"/>
            </a:endParaRPr>
          </a:p>
        </p:txBody>
      </p:sp>
      <p:graphicFrame>
        <p:nvGraphicFramePr>
          <p:cNvPr id="7" name="Table 6"/>
          <p:cNvGraphicFramePr>
            <a:graphicFrameLocks noGrp="1"/>
          </p:cNvGraphicFramePr>
          <p:nvPr/>
        </p:nvGraphicFramePr>
        <p:xfrm>
          <a:off x="969963" y="1025525"/>
          <a:ext cx="7092951" cy="2870200"/>
        </p:xfrm>
        <a:graphic>
          <a:graphicData uri="http://schemas.openxmlformats.org/drawingml/2006/table">
            <a:tbl>
              <a:tblPr firstRow="1" bandRow="1">
                <a:tableStyleId>{5C22544A-7EE6-4342-B048-85BDC9FD1C3A}</a:tableStyleId>
              </a:tblPr>
              <a:tblGrid>
                <a:gridCol w="1253753"/>
                <a:gridCol w="2367601"/>
                <a:gridCol w="2246328"/>
                <a:gridCol w="1225269"/>
              </a:tblGrid>
              <a:tr h="717550">
                <a:tc>
                  <a:txBody>
                    <a:bodyPr/>
                    <a:lstStyle/>
                    <a:p>
                      <a:pPr algn="ctr"/>
                      <a:r>
                        <a:rPr lang="en-US" sz="1800" dirty="0" smtClean="0">
                          <a:latin typeface="Cambria" panose="02040503050406030204" pitchFamily="18" charset="0"/>
                          <a:ea typeface="Cambria" panose="02040503050406030204" pitchFamily="18" charset="0"/>
                        </a:rPr>
                        <a:t>Operator</a:t>
                      </a:r>
                      <a:endParaRPr lang="en-US" sz="1800" dirty="0">
                        <a:latin typeface="Cambria" panose="02040503050406030204" pitchFamily="18" charset="0"/>
                        <a:ea typeface="Cambria" panose="02040503050406030204" pitchFamily="18" charset="0"/>
                      </a:endParaRPr>
                    </a:p>
                  </a:txBody>
                  <a:tcPr marL="68579" marR="68579" marT="34278" marB="34278" anchor="ctr"/>
                </a:tc>
                <a:tc>
                  <a:txBody>
                    <a:bodyPr/>
                    <a:lstStyle/>
                    <a:p>
                      <a:pPr algn="ctr"/>
                      <a:r>
                        <a:rPr lang="en-US" sz="1800" dirty="0" smtClean="0">
                          <a:latin typeface="Cambria" panose="02040503050406030204" pitchFamily="18" charset="0"/>
                          <a:ea typeface="Cambria" panose="02040503050406030204" pitchFamily="18" charset="0"/>
                        </a:rPr>
                        <a:t>Meaning</a:t>
                      </a:r>
                      <a:endParaRPr lang="en-US" sz="1800" dirty="0">
                        <a:latin typeface="Cambria" panose="02040503050406030204" pitchFamily="18" charset="0"/>
                        <a:ea typeface="Cambria" panose="02040503050406030204" pitchFamily="18" charset="0"/>
                      </a:endParaRPr>
                    </a:p>
                  </a:txBody>
                  <a:tcPr marL="68579" marR="68579" marT="34278" marB="34278" anchor="ctr"/>
                </a:tc>
                <a:tc>
                  <a:txBody>
                    <a:bodyPr/>
                    <a:lstStyle/>
                    <a:p>
                      <a:pPr algn="ctr"/>
                      <a:r>
                        <a:rPr lang="en-US" sz="1800" baseline="0" dirty="0" smtClean="0">
                          <a:solidFill>
                            <a:srgbClr val="FF0000"/>
                          </a:solidFill>
                          <a:latin typeface="Cambria" panose="02040503050406030204" pitchFamily="18" charset="0"/>
                          <a:ea typeface="Cambria" panose="02040503050406030204" pitchFamily="18" charset="0"/>
                        </a:rPr>
                        <a:t>x = 100, y=20, z=0</a:t>
                      </a:r>
                      <a:endParaRPr lang="en-US" sz="1800" dirty="0">
                        <a:solidFill>
                          <a:srgbClr val="FF0000"/>
                        </a:solidFill>
                        <a:latin typeface="Cambria" panose="02040503050406030204" pitchFamily="18" charset="0"/>
                        <a:ea typeface="Cambria" panose="02040503050406030204" pitchFamily="18" charset="0"/>
                      </a:endParaRPr>
                    </a:p>
                  </a:txBody>
                  <a:tcPr marL="68579" marR="68579" marT="34278" marB="34278" anchor="ctr"/>
                </a:tc>
                <a:tc>
                  <a:txBody>
                    <a:bodyPr/>
                    <a:lstStyle/>
                    <a:p>
                      <a:pPr algn="ctr"/>
                      <a:r>
                        <a:rPr lang="en-US" sz="1800" dirty="0" smtClean="0">
                          <a:latin typeface="Cambria" panose="02040503050406030204" pitchFamily="18" charset="0"/>
                          <a:ea typeface="Cambria" panose="02040503050406030204" pitchFamily="18" charset="0"/>
                        </a:rPr>
                        <a:t>Result</a:t>
                      </a:r>
                      <a:endParaRPr lang="en-US" sz="1800" dirty="0">
                        <a:latin typeface="Cambria" panose="02040503050406030204" pitchFamily="18" charset="0"/>
                        <a:ea typeface="Cambria" panose="02040503050406030204" pitchFamily="18" charset="0"/>
                      </a:endParaRPr>
                    </a:p>
                  </a:txBody>
                  <a:tcPr marL="68579" marR="68579" marT="34278" marB="34278" anchor="ctr"/>
                </a:tc>
              </a:tr>
              <a:tr h="717550">
                <a:tc>
                  <a:txBody>
                    <a:bodyPr/>
                    <a:lstStyle/>
                    <a:p>
                      <a:pPr algn="ctr"/>
                      <a:r>
                        <a:rPr lang="en-US" sz="1800" dirty="0" smtClean="0">
                          <a:latin typeface="Cambria" panose="02040503050406030204" pitchFamily="18" charset="0"/>
                          <a:ea typeface="Cambria" panose="02040503050406030204" pitchFamily="18" charset="0"/>
                        </a:rPr>
                        <a:t>and</a:t>
                      </a:r>
                      <a:endParaRPr lang="en-US" sz="1800" dirty="0">
                        <a:latin typeface="Cambria" panose="02040503050406030204" pitchFamily="18" charset="0"/>
                        <a:ea typeface="Cambria" panose="02040503050406030204" pitchFamily="18" charset="0"/>
                      </a:endParaRPr>
                    </a:p>
                  </a:txBody>
                  <a:tcPr marL="68579" marR="68579" marT="34278" marB="34278" anchor="ctr"/>
                </a:tc>
                <a:tc>
                  <a:txBody>
                    <a:bodyPr/>
                    <a:lstStyle/>
                    <a:p>
                      <a:pPr algn="ctr"/>
                      <a:r>
                        <a:rPr lang="en-US" sz="1800" dirty="0" smtClean="0">
                          <a:latin typeface="Cambria" panose="02040503050406030204" pitchFamily="18" charset="0"/>
                          <a:ea typeface="Cambria" panose="02040503050406030204" pitchFamily="18" charset="0"/>
                        </a:rPr>
                        <a:t>x and y</a:t>
                      </a:r>
                      <a:endParaRPr lang="en-US" sz="1800" dirty="0">
                        <a:latin typeface="Cambria" panose="02040503050406030204" pitchFamily="18" charset="0"/>
                        <a:ea typeface="Cambria" panose="02040503050406030204" pitchFamily="18" charset="0"/>
                      </a:endParaRPr>
                    </a:p>
                  </a:txBody>
                  <a:tcPr marL="68579" marR="68579" marT="34278" marB="34278" anchor="ctr"/>
                </a:tc>
                <a:tc>
                  <a:txBody>
                    <a:bodyPr/>
                    <a:lstStyle/>
                    <a:p>
                      <a:pPr algn="ctr"/>
                      <a:r>
                        <a:rPr lang="en-US" sz="1800" dirty="0" smtClean="0">
                          <a:latin typeface="Cambria" panose="02040503050406030204" pitchFamily="18" charset="0"/>
                          <a:ea typeface="Cambria" panose="02040503050406030204" pitchFamily="18" charset="0"/>
                        </a:rPr>
                        <a:t>x</a:t>
                      </a:r>
                      <a:r>
                        <a:rPr lang="en-US" sz="1800" baseline="0" dirty="0" smtClean="0">
                          <a:latin typeface="Cambria" panose="02040503050406030204" pitchFamily="18" charset="0"/>
                          <a:ea typeface="Cambria" panose="02040503050406030204" pitchFamily="18" charset="0"/>
                        </a:rPr>
                        <a:t> &gt; y and y &lt; z</a:t>
                      </a:r>
                      <a:endParaRPr lang="en-US" sz="1800" dirty="0">
                        <a:latin typeface="Cambria" panose="02040503050406030204" pitchFamily="18" charset="0"/>
                        <a:ea typeface="Cambria" panose="02040503050406030204" pitchFamily="18" charset="0"/>
                      </a:endParaRPr>
                    </a:p>
                  </a:txBody>
                  <a:tcPr marL="68579" marR="68579" marT="34278" marB="34278" anchor="ctr"/>
                </a:tc>
                <a:tc>
                  <a:txBody>
                    <a:bodyPr/>
                    <a:lstStyle/>
                    <a:p>
                      <a:pPr algn="ctr"/>
                      <a:r>
                        <a:rPr lang="en-US" sz="1800" dirty="0" smtClean="0">
                          <a:latin typeface="Cambria" panose="02040503050406030204" pitchFamily="18" charset="0"/>
                          <a:ea typeface="Cambria" panose="02040503050406030204" pitchFamily="18" charset="0"/>
                        </a:rPr>
                        <a:t>False</a:t>
                      </a:r>
                      <a:endParaRPr lang="en-US" sz="1800" dirty="0">
                        <a:latin typeface="Cambria" panose="02040503050406030204" pitchFamily="18" charset="0"/>
                        <a:ea typeface="Cambria" panose="02040503050406030204" pitchFamily="18" charset="0"/>
                      </a:endParaRPr>
                    </a:p>
                  </a:txBody>
                  <a:tcPr marL="68579" marR="68579" marT="34278" marB="34278" anchor="ctr"/>
                </a:tc>
              </a:tr>
              <a:tr h="717550">
                <a:tc>
                  <a:txBody>
                    <a:bodyPr/>
                    <a:lstStyle/>
                    <a:p>
                      <a:pPr algn="ctr"/>
                      <a:r>
                        <a:rPr lang="en-US" sz="1800" dirty="0" smtClean="0">
                          <a:latin typeface="Cambria" panose="02040503050406030204" pitchFamily="18" charset="0"/>
                          <a:ea typeface="Cambria" panose="02040503050406030204" pitchFamily="18" charset="0"/>
                        </a:rPr>
                        <a:t>or</a:t>
                      </a:r>
                      <a:endParaRPr lang="en-US" sz="1800" dirty="0">
                        <a:latin typeface="Cambria" panose="02040503050406030204" pitchFamily="18" charset="0"/>
                        <a:ea typeface="Cambria" panose="02040503050406030204" pitchFamily="18" charset="0"/>
                      </a:endParaRPr>
                    </a:p>
                  </a:txBody>
                  <a:tcPr marL="68579" marR="68579" marT="34278" marB="34278" anchor="ctr"/>
                </a:tc>
                <a:tc>
                  <a:txBody>
                    <a:bodyPr/>
                    <a:lstStyle/>
                    <a:p>
                      <a:pPr algn="ctr"/>
                      <a:r>
                        <a:rPr lang="en-US" sz="1800" dirty="0" smtClean="0">
                          <a:latin typeface="Cambria" panose="02040503050406030204" pitchFamily="18" charset="0"/>
                          <a:ea typeface="Cambria" panose="02040503050406030204" pitchFamily="18" charset="0"/>
                        </a:rPr>
                        <a:t>x</a:t>
                      </a:r>
                      <a:r>
                        <a:rPr lang="en-US" sz="1800" baseline="0" dirty="0" smtClean="0">
                          <a:latin typeface="Cambria" panose="02040503050406030204" pitchFamily="18" charset="0"/>
                          <a:ea typeface="Cambria" panose="02040503050406030204" pitchFamily="18" charset="0"/>
                        </a:rPr>
                        <a:t> or y</a:t>
                      </a:r>
                      <a:r>
                        <a:rPr lang="en-US" sz="1800" dirty="0" smtClean="0">
                          <a:latin typeface="Cambria" panose="02040503050406030204" pitchFamily="18" charset="0"/>
                          <a:ea typeface="Cambria" panose="02040503050406030204" pitchFamily="18" charset="0"/>
                        </a:rPr>
                        <a:t> </a:t>
                      </a:r>
                      <a:endParaRPr lang="en-US" sz="1800" dirty="0">
                        <a:latin typeface="Cambria" panose="02040503050406030204" pitchFamily="18" charset="0"/>
                        <a:ea typeface="Cambria" panose="02040503050406030204" pitchFamily="18" charset="0"/>
                      </a:endParaRPr>
                    </a:p>
                  </a:txBody>
                  <a:tcPr marL="68579" marR="68579" marT="34278" marB="34278" anchor="ctr"/>
                </a:tc>
                <a:tc>
                  <a:txBody>
                    <a:bodyPr/>
                    <a:lstStyle/>
                    <a:p>
                      <a:pPr algn="ctr"/>
                      <a:r>
                        <a:rPr lang="en-US" sz="1800" baseline="0" dirty="0" smtClean="0">
                          <a:latin typeface="Cambria" panose="02040503050406030204" pitchFamily="18" charset="0"/>
                          <a:ea typeface="Cambria" panose="02040503050406030204" pitchFamily="18" charset="0"/>
                        </a:rPr>
                        <a:t>x &gt; y or y &lt; z</a:t>
                      </a:r>
                      <a:endParaRPr lang="en-US" sz="1800" dirty="0">
                        <a:latin typeface="Cambria" panose="02040503050406030204" pitchFamily="18" charset="0"/>
                        <a:ea typeface="Cambria" panose="02040503050406030204" pitchFamily="18" charset="0"/>
                      </a:endParaRPr>
                    </a:p>
                  </a:txBody>
                  <a:tcPr marL="68579" marR="68579" marT="34278" marB="34278" anchor="ctr"/>
                </a:tc>
                <a:tc>
                  <a:txBody>
                    <a:bodyPr/>
                    <a:lstStyle/>
                    <a:p>
                      <a:pPr algn="ctr"/>
                      <a:r>
                        <a:rPr lang="en-US" sz="1800" dirty="0" smtClean="0">
                          <a:latin typeface="Cambria" panose="02040503050406030204" pitchFamily="18" charset="0"/>
                          <a:ea typeface="Cambria" panose="02040503050406030204" pitchFamily="18" charset="0"/>
                        </a:rPr>
                        <a:t>True</a:t>
                      </a:r>
                      <a:endParaRPr lang="en-US" sz="1800" dirty="0">
                        <a:latin typeface="Cambria" panose="02040503050406030204" pitchFamily="18" charset="0"/>
                        <a:ea typeface="Cambria" panose="02040503050406030204" pitchFamily="18" charset="0"/>
                      </a:endParaRPr>
                    </a:p>
                  </a:txBody>
                  <a:tcPr marL="68579" marR="68579" marT="34278" marB="34278" anchor="ctr"/>
                </a:tc>
              </a:tr>
              <a:tr h="717550">
                <a:tc>
                  <a:txBody>
                    <a:bodyPr/>
                    <a:lstStyle/>
                    <a:p>
                      <a:pPr algn="ctr"/>
                      <a:r>
                        <a:rPr lang="en-US" sz="1800" dirty="0" smtClean="0">
                          <a:latin typeface="Cambria" panose="02040503050406030204" pitchFamily="18" charset="0"/>
                          <a:ea typeface="Cambria" panose="02040503050406030204" pitchFamily="18" charset="0"/>
                        </a:rPr>
                        <a:t>not</a:t>
                      </a:r>
                      <a:endParaRPr lang="en-US" sz="1800" dirty="0">
                        <a:latin typeface="Cambria" panose="02040503050406030204" pitchFamily="18" charset="0"/>
                        <a:ea typeface="Cambria" panose="02040503050406030204" pitchFamily="18" charset="0"/>
                      </a:endParaRPr>
                    </a:p>
                  </a:txBody>
                  <a:tcPr marL="68579" marR="68579" marT="34278" marB="34278" anchor="ctr"/>
                </a:tc>
                <a:tc>
                  <a:txBody>
                    <a:bodyPr/>
                    <a:lstStyle/>
                    <a:p>
                      <a:pPr algn="ctr"/>
                      <a:r>
                        <a:rPr lang="en-US" sz="1800" dirty="0" smtClean="0">
                          <a:latin typeface="Cambria" panose="02040503050406030204" pitchFamily="18" charset="0"/>
                          <a:ea typeface="Cambria" panose="02040503050406030204" pitchFamily="18" charset="0"/>
                        </a:rPr>
                        <a:t>not</a:t>
                      </a:r>
                      <a:r>
                        <a:rPr lang="en-US" sz="1800" baseline="0" dirty="0" smtClean="0">
                          <a:latin typeface="Cambria" panose="02040503050406030204" pitchFamily="18" charset="0"/>
                          <a:ea typeface="Cambria" panose="02040503050406030204" pitchFamily="18" charset="0"/>
                        </a:rPr>
                        <a:t> x</a:t>
                      </a:r>
                      <a:endParaRPr lang="en-US" sz="1800" dirty="0">
                        <a:latin typeface="Cambria" panose="02040503050406030204" pitchFamily="18" charset="0"/>
                        <a:ea typeface="Cambria" panose="02040503050406030204" pitchFamily="18" charset="0"/>
                      </a:endParaRPr>
                    </a:p>
                  </a:txBody>
                  <a:tcPr marL="68579" marR="68579" marT="34278" marB="34278" anchor="ctr"/>
                </a:tc>
                <a:tc>
                  <a:txBody>
                    <a:bodyPr/>
                    <a:lstStyle/>
                    <a:p>
                      <a:pPr algn="ctr"/>
                      <a:r>
                        <a:rPr lang="en-US" sz="1800" dirty="0" smtClean="0">
                          <a:latin typeface="Cambria" panose="02040503050406030204" pitchFamily="18" charset="0"/>
                          <a:ea typeface="Cambria" panose="02040503050406030204" pitchFamily="18" charset="0"/>
                        </a:rPr>
                        <a:t>not</a:t>
                      </a:r>
                      <a:r>
                        <a:rPr lang="en-US" sz="1800" baseline="0" dirty="0" smtClean="0">
                          <a:latin typeface="Cambria" panose="02040503050406030204" pitchFamily="18" charset="0"/>
                          <a:ea typeface="Cambria" panose="02040503050406030204" pitchFamily="18" charset="0"/>
                        </a:rPr>
                        <a:t> z</a:t>
                      </a:r>
                      <a:endParaRPr lang="en-US" sz="1800" dirty="0">
                        <a:latin typeface="Cambria" panose="02040503050406030204" pitchFamily="18" charset="0"/>
                        <a:ea typeface="Cambria" panose="02040503050406030204" pitchFamily="18" charset="0"/>
                      </a:endParaRPr>
                    </a:p>
                  </a:txBody>
                  <a:tcPr marL="68579" marR="68579" marT="34278" marB="34278" anchor="ctr"/>
                </a:tc>
                <a:tc>
                  <a:txBody>
                    <a:bodyPr/>
                    <a:lstStyle/>
                    <a:p>
                      <a:pPr algn="ctr"/>
                      <a:r>
                        <a:rPr lang="en-US" sz="1800" dirty="0" smtClean="0">
                          <a:latin typeface="Cambria" panose="02040503050406030204" pitchFamily="18" charset="0"/>
                          <a:ea typeface="Cambria" panose="02040503050406030204" pitchFamily="18" charset="0"/>
                        </a:rPr>
                        <a:t>True</a:t>
                      </a:r>
                      <a:endParaRPr lang="en-US" sz="1800" dirty="0">
                        <a:latin typeface="Cambria" panose="02040503050406030204" pitchFamily="18" charset="0"/>
                        <a:ea typeface="Cambria" panose="02040503050406030204" pitchFamily="18" charset="0"/>
                      </a:endParaRPr>
                    </a:p>
                  </a:txBody>
                  <a:tcPr marL="68579" marR="68579" marT="34278" marB="34278" anchor="ctr"/>
                </a:tc>
              </a:tr>
            </a:tbl>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557213" indent="-214313">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8572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2001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15430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0002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4574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29146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3718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FC60F691-FF04-4D0E-998C-96E003F51713}" type="slidenum">
              <a:rPr lang="en-US" altLang="en-US" sz="900" smtClean="0">
                <a:solidFill>
                  <a:srgbClr val="898989"/>
                </a:solidFill>
                <a:cs typeface="Arial" panose="020B0604020202020204" pitchFamily="34" charset="0"/>
              </a:rPr>
              <a:pPr>
                <a:lnSpc>
                  <a:spcPct val="100000"/>
                </a:lnSpc>
                <a:spcBef>
                  <a:spcPct val="0"/>
                </a:spcBef>
                <a:buFontTx/>
                <a:buNone/>
              </a:pPr>
              <a:t>51</a:t>
            </a:fld>
            <a:endParaRPr lang="en-US" altLang="en-US" sz="900" smtClean="0">
              <a:solidFill>
                <a:srgbClr val="898989"/>
              </a:solidFill>
              <a:cs typeface="Arial" panose="020B0604020202020204" pitchFamily="34" charset="0"/>
            </a:endParaRPr>
          </a:p>
        </p:txBody>
      </p:sp>
      <p:sp>
        <p:nvSpPr>
          <p:cNvPr id="71683" name="Rectangle 5"/>
          <p:cNvSpPr>
            <a:spLocks noChangeArrowheads="1"/>
          </p:cNvSpPr>
          <p:nvPr/>
        </p:nvSpPr>
        <p:spPr bwMode="auto">
          <a:xfrm>
            <a:off x="0" y="0"/>
            <a:ext cx="43767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r>
              <a:rPr lang="en-US" altLang="en-US" b="1">
                <a:solidFill>
                  <a:srgbClr val="0070C0"/>
                </a:solidFill>
                <a:cs typeface="Tahoma" panose="020B0604030504040204" pitchFamily="34" charset="0"/>
              </a:rPr>
              <a:t>6. Boolean Operators</a:t>
            </a:r>
            <a:endParaRPr lang="en-US" altLang="en-US" sz="3200">
              <a:solidFill>
                <a:srgbClr val="0070C0"/>
              </a:solidFill>
              <a:cs typeface="Tahoma" panose="020B0604030504040204" pitchFamily="34" charset="0"/>
            </a:endParaRPr>
          </a:p>
        </p:txBody>
      </p:sp>
      <p:graphicFrame>
        <p:nvGraphicFramePr>
          <p:cNvPr id="6" name="Table 5"/>
          <p:cNvGraphicFramePr>
            <a:graphicFrameLocks noGrp="1"/>
          </p:cNvGraphicFramePr>
          <p:nvPr/>
        </p:nvGraphicFramePr>
        <p:xfrm>
          <a:off x="1303338" y="1417638"/>
          <a:ext cx="6997700" cy="2109788"/>
        </p:xfrm>
        <a:graphic>
          <a:graphicData uri="http://schemas.openxmlformats.org/drawingml/2006/table">
            <a:tbl>
              <a:tblPr firstRow="1" bandRow="1">
                <a:tableStyleId>{5C22544A-7EE6-4342-B048-85BDC9FD1C3A}</a:tableStyleId>
              </a:tblPr>
              <a:tblGrid>
                <a:gridCol w="1236917"/>
                <a:gridCol w="2456688"/>
                <a:gridCol w="2095280"/>
                <a:gridCol w="1208815"/>
              </a:tblGrid>
              <a:tr h="527447">
                <a:tc>
                  <a:txBody>
                    <a:bodyPr/>
                    <a:lstStyle/>
                    <a:p>
                      <a:pPr algn="ctr"/>
                      <a:r>
                        <a:rPr lang="en-US" sz="1600" dirty="0" smtClean="0">
                          <a:latin typeface="Cambria" panose="02040503050406030204" pitchFamily="18" charset="0"/>
                          <a:ea typeface="Cambria" panose="02040503050406030204" pitchFamily="18" charset="0"/>
                        </a:rPr>
                        <a:t>Operator</a:t>
                      </a:r>
                      <a:endParaRPr lang="en-US" sz="1600" dirty="0">
                        <a:latin typeface="Cambria" panose="02040503050406030204" pitchFamily="18" charset="0"/>
                        <a:ea typeface="Cambria" panose="02040503050406030204" pitchFamily="18" charset="0"/>
                      </a:endParaRPr>
                    </a:p>
                  </a:txBody>
                  <a:tcPr marL="68583" marR="68583" marT="34278" marB="34278" anchor="ctr"/>
                </a:tc>
                <a:tc>
                  <a:txBody>
                    <a:bodyPr/>
                    <a:lstStyle/>
                    <a:p>
                      <a:pPr algn="ctr"/>
                      <a:r>
                        <a:rPr lang="en-US" sz="1600" dirty="0" smtClean="0">
                          <a:latin typeface="Cambria" panose="02040503050406030204" pitchFamily="18" charset="0"/>
                          <a:ea typeface="Cambria" panose="02040503050406030204" pitchFamily="18" charset="0"/>
                        </a:rPr>
                        <a:t>Meaning</a:t>
                      </a:r>
                      <a:endParaRPr lang="en-US" sz="1600" dirty="0">
                        <a:latin typeface="Cambria" panose="02040503050406030204" pitchFamily="18" charset="0"/>
                        <a:ea typeface="Cambria" panose="02040503050406030204" pitchFamily="18" charset="0"/>
                      </a:endParaRPr>
                    </a:p>
                  </a:txBody>
                  <a:tcPr marL="68583" marR="68583" marT="34278" marB="34278" anchor="ctr"/>
                </a:tc>
                <a:tc>
                  <a:txBody>
                    <a:bodyPr/>
                    <a:lstStyle/>
                    <a:p>
                      <a:pPr algn="ctr"/>
                      <a:r>
                        <a:rPr lang="en-US" sz="1600" baseline="0" dirty="0" smtClean="0">
                          <a:solidFill>
                            <a:srgbClr val="FF0000"/>
                          </a:solidFill>
                          <a:latin typeface="Cambria" panose="02040503050406030204" pitchFamily="18" charset="0"/>
                          <a:ea typeface="Cambria" panose="02040503050406030204" pitchFamily="18" charset="0"/>
                        </a:rPr>
                        <a:t>x = True, y = False</a:t>
                      </a:r>
                      <a:endParaRPr lang="en-US" sz="1600" dirty="0">
                        <a:solidFill>
                          <a:srgbClr val="FF0000"/>
                        </a:solidFill>
                        <a:latin typeface="Cambria" panose="02040503050406030204" pitchFamily="18" charset="0"/>
                        <a:ea typeface="Cambria" panose="02040503050406030204" pitchFamily="18" charset="0"/>
                      </a:endParaRPr>
                    </a:p>
                  </a:txBody>
                  <a:tcPr marL="68583" marR="68583" marT="34278" marB="34278" anchor="ctr"/>
                </a:tc>
                <a:tc>
                  <a:txBody>
                    <a:bodyPr/>
                    <a:lstStyle/>
                    <a:p>
                      <a:pPr algn="ctr"/>
                      <a:r>
                        <a:rPr lang="en-US" sz="1600" dirty="0" smtClean="0">
                          <a:latin typeface="Cambria" panose="02040503050406030204" pitchFamily="18" charset="0"/>
                          <a:ea typeface="Cambria" panose="02040503050406030204" pitchFamily="18" charset="0"/>
                        </a:rPr>
                        <a:t>Result</a:t>
                      </a:r>
                      <a:endParaRPr lang="en-US" sz="1600" dirty="0">
                        <a:latin typeface="Cambria" panose="02040503050406030204" pitchFamily="18" charset="0"/>
                        <a:ea typeface="Cambria" panose="02040503050406030204" pitchFamily="18" charset="0"/>
                      </a:endParaRPr>
                    </a:p>
                  </a:txBody>
                  <a:tcPr marL="68583" marR="68583" marT="34278" marB="34278" anchor="ctr"/>
                </a:tc>
              </a:tr>
              <a:tr h="527447">
                <a:tc>
                  <a:txBody>
                    <a:bodyPr/>
                    <a:lstStyle/>
                    <a:p>
                      <a:pPr algn="ctr"/>
                      <a:r>
                        <a:rPr lang="en-US" sz="1600" dirty="0" smtClean="0">
                          <a:latin typeface="Cambria" panose="02040503050406030204" pitchFamily="18" charset="0"/>
                          <a:ea typeface="Cambria" panose="02040503050406030204" pitchFamily="18" charset="0"/>
                        </a:rPr>
                        <a:t>and</a:t>
                      </a:r>
                      <a:endParaRPr lang="en-US" sz="1600" dirty="0">
                        <a:latin typeface="Cambria" panose="02040503050406030204" pitchFamily="18" charset="0"/>
                        <a:ea typeface="Cambria" panose="02040503050406030204" pitchFamily="18" charset="0"/>
                      </a:endParaRPr>
                    </a:p>
                  </a:txBody>
                  <a:tcPr marL="68583" marR="68583" marT="34278" marB="34278" anchor="ctr"/>
                </a:tc>
                <a:tc>
                  <a:txBody>
                    <a:bodyPr/>
                    <a:lstStyle/>
                    <a:p>
                      <a:pPr algn="ctr"/>
                      <a:r>
                        <a:rPr lang="en-US" sz="1600" dirty="0" smtClean="0">
                          <a:latin typeface="Cambria" panose="02040503050406030204" pitchFamily="18" charset="0"/>
                          <a:ea typeface="Cambria" panose="02040503050406030204" pitchFamily="18" charset="0"/>
                        </a:rPr>
                        <a:t>Boolean And Operator</a:t>
                      </a:r>
                      <a:endParaRPr lang="en-US" sz="1600" dirty="0">
                        <a:latin typeface="Cambria" panose="02040503050406030204" pitchFamily="18" charset="0"/>
                        <a:ea typeface="Cambria" panose="02040503050406030204" pitchFamily="18" charset="0"/>
                      </a:endParaRPr>
                    </a:p>
                  </a:txBody>
                  <a:tcPr marL="68583" marR="68583" marT="34278" marB="34278" anchor="ctr"/>
                </a:tc>
                <a:tc>
                  <a:txBody>
                    <a:bodyPr/>
                    <a:lstStyle/>
                    <a:p>
                      <a:pPr algn="ctr"/>
                      <a:r>
                        <a:rPr lang="en-US" sz="1600" dirty="0" smtClean="0">
                          <a:latin typeface="Cambria" panose="02040503050406030204" pitchFamily="18" charset="0"/>
                          <a:ea typeface="Cambria" panose="02040503050406030204" pitchFamily="18" charset="0"/>
                        </a:rPr>
                        <a:t>x</a:t>
                      </a:r>
                      <a:r>
                        <a:rPr lang="en-US" sz="1600" baseline="0" dirty="0" smtClean="0">
                          <a:latin typeface="Cambria" panose="02040503050406030204" pitchFamily="18" charset="0"/>
                          <a:ea typeface="Cambria" panose="02040503050406030204" pitchFamily="18" charset="0"/>
                        </a:rPr>
                        <a:t> and y</a:t>
                      </a:r>
                      <a:endParaRPr lang="en-US" sz="1600" dirty="0">
                        <a:latin typeface="Cambria" panose="02040503050406030204" pitchFamily="18" charset="0"/>
                        <a:ea typeface="Cambria" panose="02040503050406030204" pitchFamily="18" charset="0"/>
                      </a:endParaRPr>
                    </a:p>
                  </a:txBody>
                  <a:tcPr marL="68583" marR="68583" marT="34278" marB="34278" anchor="ctr"/>
                </a:tc>
                <a:tc>
                  <a:txBody>
                    <a:bodyPr/>
                    <a:lstStyle/>
                    <a:p>
                      <a:pPr algn="ctr"/>
                      <a:r>
                        <a:rPr lang="en-US" sz="1600" dirty="0" smtClean="0">
                          <a:latin typeface="Cambria" panose="02040503050406030204" pitchFamily="18" charset="0"/>
                          <a:ea typeface="Cambria" panose="02040503050406030204" pitchFamily="18" charset="0"/>
                        </a:rPr>
                        <a:t>False</a:t>
                      </a:r>
                      <a:endParaRPr lang="en-US" sz="1600" dirty="0">
                        <a:latin typeface="Cambria" panose="02040503050406030204" pitchFamily="18" charset="0"/>
                        <a:ea typeface="Cambria" panose="02040503050406030204" pitchFamily="18" charset="0"/>
                      </a:endParaRPr>
                    </a:p>
                  </a:txBody>
                  <a:tcPr marL="68583" marR="68583" marT="34278" marB="34278" anchor="ctr"/>
                </a:tc>
              </a:tr>
              <a:tr h="527447">
                <a:tc>
                  <a:txBody>
                    <a:bodyPr/>
                    <a:lstStyle/>
                    <a:p>
                      <a:pPr algn="ctr"/>
                      <a:r>
                        <a:rPr lang="en-US" sz="1600" dirty="0" smtClean="0">
                          <a:latin typeface="Cambria" panose="02040503050406030204" pitchFamily="18" charset="0"/>
                          <a:ea typeface="Cambria" panose="02040503050406030204" pitchFamily="18" charset="0"/>
                        </a:rPr>
                        <a:t>or</a:t>
                      </a:r>
                      <a:endParaRPr lang="en-US" sz="1600" dirty="0">
                        <a:latin typeface="Cambria" panose="02040503050406030204" pitchFamily="18" charset="0"/>
                        <a:ea typeface="Cambria" panose="02040503050406030204" pitchFamily="18" charset="0"/>
                      </a:endParaRPr>
                    </a:p>
                  </a:txBody>
                  <a:tcPr marL="68583" marR="68583" marT="34278" marB="34278" anchor="ctr"/>
                </a:tc>
                <a:tc>
                  <a:txBody>
                    <a:bodyPr/>
                    <a:lstStyle/>
                    <a:p>
                      <a:pPr algn="ctr"/>
                      <a:r>
                        <a:rPr lang="en-US" sz="1600" dirty="0" smtClean="0">
                          <a:latin typeface="Cambria" panose="02040503050406030204" pitchFamily="18" charset="0"/>
                          <a:ea typeface="Cambria" panose="02040503050406030204" pitchFamily="18" charset="0"/>
                        </a:rPr>
                        <a:t>Boolean</a:t>
                      </a:r>
                      <a:r>
                        <a:rPr lang="en-US" sz="1600" baseline="0" dirty="0" smtClean="0">
                          <a:latin typeface="Cambria" panose="02040503050406030204" pitchFamily="18" charset="0"/>
                          <a:ea typeface="Cambria" panose="02040503050406030204" pitchFamily="18" charset="0"/>
                        </a:rPr>
                        <a:t> Or Operator</a:t>
                      </a:r>
                      <a:endParaRPr lang="en-US" sz="1600" dirty="0">
                        <a:latin typeface="Cambria" panose="02040503050406030204" pitchFamily="18" charset="0"/>
                        <a:ea typeface="Cambria" panose="02040503050406030204" pitchFamily="18" charset="0"/>
                      </a:endParaRPr>
                    </a:p>
                  </a:txBody>
                  <a:tcPr marL="68583" marR="68583" marT="34278" marB="34278" anchor="ctr"/>
                </a:tc>
                <a:tc>
                  <a:txBody>
                    <a:bodyPr/>
                    <a:lstStyle/>
                    <a:p>
                      <a:pPr algn="ctr"/>
                      <a:r>
                        <a:rPr lang="en-US" sz="1600" dirty="0" smtClean="0">
                          <a:latin typeface="Cambria" panose="02040503050406030204" pitchFamily="18" charset="0"/>
                          <a:ea typeface="Cambria" panose="02040503050406030204" pitchFamily="18" charset="0"/>
                        </a:rPr>
                        <a:t>x</a:t>
                      </a:r>
                      <a:r>
                        <a:rPr lang="en-US" sz="1600" baseline="0" dirty="0" smtClean="0">
                          <a:latin typeface="Cambria" panose="02040503050406030204" pitchFamily="18" charset="0"/>
                          <a:ea typeface="Cambria" panose="02040503050406030204" pitchFamily="18" charset="0"/>
                        </a:rPr>
                        <a:t> or y</a:t>
                      </a:r>
                      <a:endParaRPr lang="en-US" sz="1600" dirty="0">
                        <a:latin typeface="Cambria" panose="02040503050406030204" pitchFamily="18" charset="0"/>
                        <a:ea typeface="Cambria" panose="02040503050406030204" pitchFamily="18" charset="0"/>
                      </a:endParaRPr>
                    </a:p>
                  </a:txBody>
                  <a:tcPr marL="68583" marR="68583" marT="34278" marB="34278" anchor="ctr"/>
                </a:tc>
                <a:tc>
                  <a:txBody>
                    <a:bodyPr/>
                    <a:lstStyle/>
                    <a:p>
                      <a:pPr algn="ctr"/>
                      <a:r>
                        <a:rPr lang="en-US" sz="1600" dirty="0" smtClean="0">
                          <a:latin typeface="Cambria" panose="02040503050406030204" pitchFamily="18" charset="0"/>
                          <a:ea typeface="Cambria" panose="02040503050406030204" pitchFamily="18" charset="0"/>
                        </a:rPr>
                        <a:t>True</a:t>
                      </a:r>
                      <a:endParaRPr lang="en-US" sz="1600" dirty="0">
                        <a:latin typeface="Cambria" panose="02040503050406030204" pitchFamily="18" charset="0"/>
                        <a:ea typeface="Cambria" panose="02040503050406030204" pitchFamily="18" charset="0"/>
                      </a:endParaRPr>
                    </a:p>
                  </a:txBody>
                  <a:tcPr marL="68583" marR="68583" marT="34278" marB="34278" anchor="ctr"/>
                </a:tc>
              </a:tr>
              <a:tr h="527447">
                <a:tc>
                  <a:txBody>
                    <a:bodyPr/>
                    <a:lstStyle/>
                    <a:p>
                      <a:pPr algn="ctr"/>
                      <a:r>
                        <a:rPr lang="en-US" sz="1600" dirty="0" smtClean="0">
                          <a:latin typeface="Cambria" panose="02040503050406030204" pitchFamily="18" charset="0"/>
                          <a:ea typeface="Cambria" panose="02040503050406030204" pitchFamily="18" charset="0"/>
                        </a:rPr>
                        <a:t>not</a:t>
                      </a:r>
                      <a:endParaRPr lang="en-US" sz="1600" dirty="0">
                        <a:latin typeface="Cambria" panose="02040503050406030204" pitchFamily="18" charset="0"/>
                        <a:ea typeface="Cambria" panose="02040503050406030204" pitchFamily="18" charset="0"/>
                      </a:endParaRPr>
                    </a:p>
                  </a:txBody>
                  <a:tcPr marL="68583" marR="68583" marT="34278" marB="34278" anchor="ctr"/>
                </a:tc>
                <a:tc>
                  <a:txBody>
                    <a:bodyPr/>
                    <a:lstStyle/>
                    <a:p>
                      <a:pPr algn="ctr"/>
                      <a:r>
                        <a:rPr lang="en-US" sz="1600" dirty="0" smtClean="0">
                          <a:latin typeface="Cambria" panose="02040503050406030204" pitchFamily="18" charset="0"/>
                          <a:ea typeface="Cambria" panose="02040503050406030204" pitchFamily="18" charset="0"/>
                        </a:rPr>
                        <a:t>Boolean Not Operator</a:t>
                      </a:r>
                      <a:endParaRPr lang="en-US" sz="1600" dirty="0">
                        <a:latin typeface="Cambria" panose="02040503050406030204" pitchFamily="18" charset="0"/>
                        <a:ea typeface="Cambria" panose="02040503050406030204" pitchFamily="18" charset="0"/>
                      </a:endParaRPr>
                    </a:p>
                  </a:txBody>
                  <a:tcPr marL="68583" marR="68583" marT="34278" marB="34278" anchor="ctr"/>
                </a:tc>
                <a:tc>
                  <a:txBody>
                    <a:bodyPr/>
                    <a:lstStyle/>
                    <a:p>
                      <a:pPr algn="ctr"/>
                      <a:r>
                        <a:rPr lang="en-US" sz="1600" dirty="0" smtClean="0">
                          <a:latin typeface="Cambria" panose="02040503050406030204" pitchFamily="18" charset="0"/>
                          <a:ea typeface="Cambria" panose="02040503050406030204" pitchFamily="18" charset="0"/>
                        </a:rPr>
                        <a:t>not y</a:t>
                      </a:r>
                      <a:endParaRPr lang="en-US" sz="1600" dirty="0">
                        <a:latin typeface="Cambria" panose="02040503050406030204" pitchFamily="18" charset="0"/>
                        <a:ea typeface="Cambria" panose="02040503050406030204" pitchFamily="18" charset="0"/>
                      </a:endParaRPr>
                    </a:p>
                  </a:txBody>
                  <a:tcPr marL="68583" marR="68583" marT="34278" marB="34278" anchor="ctr"/>
                </a:tc>
                <a:tc>
                  <a:txBody>
                    <a:bodyPr/>
                    <a:lstStyle/>
                    <a:p>
                      <a:pPr algn="ctr"/>
                      <a:r>
                        <a:rPr lang="en-US" sz="1600" dirty="0" smtClean="0">
                          <a:latin typeface="Cambria" panose="02040503050406030204" pitchFamily="18" charset="0"/>
                          <a:ea typeface="Cambria" panose="02040503050406030204" pitchFamily="18" charset="0"/>
                        </a:rPr>
                        <a:t>True</a:t>
                      </a:r>
                      <a:endParaRPr lang="en-US" sz="1600" dirty="0">
                        <a:latin typeface="Cambria" panose="02040503050406030204" pitchFamily="18" charset="0"/>
                        <a:ea typeface="Cambria" panose="02040503050406030204" pitchFamily="18" charset="0"/>
                      </a:endParaRPr>
                    </a:p>
                  </a:txBody>
                  <a:tcPr marL="68583" marR="68583" marT="34278" marB="34278" anchor="ctr"/>
                </a:tc>
              </a:tr>
            </a:tbl>
          </a:graphicData>
        </a:graphic>
      </p:graphicFrame>
      <p:sp>
        <p:nvSpPr>
          <p:cNvPr id="71711" name="Slide Number Placeholder 3"/>
          <p:cNvSpPr txBox="1">
            <a:spLocks/>
          </p:cNvSpPr>
          <p:nvPr/>
        </p:nvSpPr>
        <p:spPr bwMode="auto">
          <a:xfrm>
            <a:off x="566738" y="717550"/>
            <a:ext cx="743743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eaLnBrk="1" hangingPunct="1">
              <a:lnSpc>
                <a:spcPct val="100000"/>
              </a:lnSpc>
              <a:spcBef>
                <a:spcPct val="0"/>
              </a:spcBef>
              <a:buFontTx/>
              <a:buNone/>
            </a:pPr>
            <a:r>
              <a:rPr lang="en-US" altLang="en-US" sz="2000" b="1">
                <a:cs typeface="Arial" panose="020B0604020202020204" pitchFamily="34" charset="0"/>
              </a:rPr>
              <a:t>Boolean Operator acts upon ‘</a:t>
            </a:r>
            <a:r>
              <a:rPr lang="en-US" altLang="en-US" sz="2000" b="1">
                <a:solidFill>
                  <a:srgbClr val="FF0000"/>
                </a:solidFill>
                <a:cs typeface="Arial" panose="020B0604020202020204" pitchFamily="34" charset="0"/>
              </a:rPr>
              <a:t>bool</a:t>
            </a:r>
            <a:r>
              <a:rPr lang="en-US" altLang="en-US" sz="2000" b="1">
                <a:cs typeface="Arial" panose="020B0604020202020204" pitchFamily="34" charset="0"/>
              </a:rPr>
              <a:t>’ type literals.</a:t>
            </a:r>
            <a:r>
              <a:rPr lang="en-US" altLang="en-US" sz="2000">
                <a:solidFill>
                  <a:srgbClr val="898989"/>
                </a:solidFill>
                <a:cs typeface="Arial" panose="020B0604020202020204" pitchFamily="34" charset="0"/>
              </a:rPr>
              <a:t>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557213" indent="-214313">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8572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2001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15430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0002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4574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29146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3718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BD7CCDAC-EB21-496A-8AF4-9C91521613D6}" type="slidenum">
              <a:rPr lang="en-US" altLang="en-US" sz="900" smtClean="0">
                <a:solidFill>
                  <a:srgbClr val="898989"/>
                </a:solidFill>
                <a:cs typeface="Arial" panose="020B0604020202020204" pitchFamily="34" charset="0"/>
              </a:rPr>
              <a:pPr>
                <a:lnSpc>
                  <a:spcPct val="100000"/>
                </a:lnSpc>
                <a:spcBef>
                  <a:spcPct val="0"/>
                </a:spcBef>
                <a:buFontTx/>
                <a:buNone/>
              </a:pPr>
              <a:t>52</a:t>
            </a:fld>
            <a:endParaRPr lang="en-US" altLang="en-US" sz="900" smtClean="0">
              <a:solidFill>
                <a:srgbClr val="898989"/>
              </a:solidFill>
              <a:cs typeface="Arial" panose="020B0604020202020204" pitchFamily="34" charset="0"/>
            </a:endParaRPr>
          </a:p>
        </p:txBody>
      </p:sp>
      <p:sp>
        <p:nvSpPr>
          <p:cNvPr id="72707" name="Rectangle 5"/>
          <p:cNvSpPr>
            <a:spLocks noChangeArrowheads="1"/>
          </p:cNvSpPr>
          <p:nvPr/>
        </p:nvSpPr>
        <p:spPr bwMode="auto">
          <a:xfrm>
            <a:off x="1966819" y="202360"/>
            <a:ext cx="60642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r>
              <a:rPr lang="en-US" altLang="en-US" sz="2400" b="1" dirty="0">
                <a:solidFill>
                  <a:srgbClr val="0070C0"/>
                </a:solidFill>
                <a:cs typeface="Tahoma" panose="020B0604030504040204" pitchFamily="34" charset="0"/>
              </a:rPr>
              <a:t>7. </a:t>
            </a:r>
            <a:r>
              <a:rPr lang="en-US" altLang="en-US" b="1" dirty="0">
                <a:solidFill>
                  <a:srgbClr val="FF0000"/>
                </a:solidFill>
                <a:cs typeface="Tahoma" panose="020B0604030504040204" pitchFamily="34" charset="0"/>
              </a:rPr>
              <a:t>Membership Operators</a:t>
            </a:r>
            <a:endParaRPr lang="en-US" altLang="en-US" sz="3200" dirty="0">
              <a:solidFill>
                <a:srgbClr val="FF0000"/>
              </a:solidFill>
              <a:cs typeface="Tahoma" panose="020B0604030504040204" pitchFamily="34" charset="0"/>
            </a:endParaRPr>
          </a:p>
        </p:txBody>
      </p:sp>
      <p:sp>
        <p:nvSpPr>
          <p:cNvPr id="6" name="Rectangle 4"/>
          <p:cNvSpPr>
            <a:spLocks noChangeArrowheads="1"/>
          </p:cNvSpPr>
          <p:nvPr/>
        </p:nvSpPr>
        <p:spPr bwMode="auto">
          <a:xfrm>
            <a:off x="390525" y="798513"/>
            <a:ext cx="8242300" cy="290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gn="just">
              <a:lnSpc>
                <a:spcPct val="100000"/>
              </a:lnSpc>
              <a:spcBef>
                <a:spcPct val="0"/>
              </a:spcBef>
              <a:buFont typeface="Arial" panose="020B0604020202020204" pitchFamily="34" charset="0"/>
              <a:buNone/>
              <a:defRPr/>
            </a:pPr>
            <a:r>
              <a:rPr lang="en-US" sz="2200" dirty="0">
                <a:solidFill>
                  <a:schemeClr val="accent1"/>
                </a:solidFill>
                <a:cs typeface="Arial" panose="020B0604020202020204" pitchFamily="34" charset="0"/>
              </a:rPr>
              <a:t>Membership operators are useful to check for membership in a sequence (strings, lists, tuples, dictionaries)</a:t>
            </a:r>
          </a:p>
          <a:p>
            <a:pPr algn="just">
              <a:lnSpc>
                <a:spcPct val="100000"/>
              </a:lnSpc>
              <a:spcBef>
                <a:spcPct val="0"/>
              </a:spcBef>
              <a:buFont typeface="Arial" panose="020B0604020202020204" pitchFamily="34" charset="0"/>
              <a:buNone/>
              <a:defRPr/>
            </a:pPr>
            <a:endParaRPr lang="en-US" sz="2200" dirty="0">
              <a:solidFill>
                <a:schemeClr val="accent1"/>
              </a:solidFill>
              <a:cs typeface="Arial" panose="020B0604020202020204" pitchFamily="34" charset="0"/>
            </a:endParaRPr>
          </a:p>
          <a:p>
            <a:pPr marL="385763" indent="-385763" algn="just">
              <a:lnSpc>
                <a:spcPct val="100000"/>
              </a:lnSpc>
              <a:spcBef>
                <a:spcPct val="0"/>
              </a:spcBef>
              <a:buFont typeface="+mj-lt"/>
              <a:buAutoNum type="arabicPeriod"/>
              <a:defRPr/>
            </a:pPr>
            <a:r>
              <a:rPr lang="en-US" sz="2200" dirty="0">
                <a:solidFill>
                  <a:srgbClr val="FF0000"/>
                </a:solidFill>
                <a:cs typeface="Arial" panose="020B0604020202020204" pitchFamily="34" charset="0"/>
              </a:rPr>
              <a:t>‘in’ </a:t>
            </a:r>
            <a:r>
              <a:rPr lang="en-US" sz="2200" dirty="0">
                <a:solidFill>
                  <a:schemeClr val="accent1"/>
                </a:solidFill>
                <a:cs typeface="Arial" panose="020B0604020202020204" pitchFamily="34" charset="0"/>
              </a:rPr>
              <a:t>Operator: This operator returns ‘True’ if  element found in the sequence.</a:t>
            </a:r>
          </a:p>
          <a:p>
            <a:pPr marL="385763" indent="-385763" algn="just">
              <a:lnSpc>
                <a:spcPct val="100000"/>
              </a:lnSpc>
              <a:spcBef>
                <a:spcPct val="0"/>
              </a:spcBef>
              <a:buFont typeface="+mj-lt"/>
              <a:buAutoNum type="arabicPeriod"/>
              <a:defRPr/>
            </a:pPr>
            <a:r>
              <a:rPr lang="en-US" sz="2200" dirty="0">
                <a:solidFill>
                  <a:srgbClr val="FF0000"/>
                </a:solidFill>
                <a:cs typeface="Arial" panose="020B0604020202020204" pitchFamily="34" charset="0"/>
              </a:rPr>
              <a:t>‘not in’ </a:t>
            </a:r>
            <a:r>
              <a:rPr lang="en-US" sz="2200" dirty="0">
                <a:solidFill>
                  <a:schemeClr val="accent1"/>
                </a:solidFill>
                <a:cs typeface="Arial" panose="020B0604020202020204" pitchFamily="34" charset="0"/>
              </a:rPr>
              <a:t>Operator: This operator returns ‘True’ if element not found in the sequence.</a:t>
            </a:r>
          </a:p>
          <a:p>
            <a:pPr algn="just">
              <a:lnSpc>
                <a:spcPct val="100000"/>
              </a:lnSpc>
              <a:spcBef>
                <a:spcPct val="0"/>
              </a:spcBef>
              <a:buFont typeface="Arial" panose="020B0604020202020204" pitchFamily="34" charset="0"/>
              <a:buNone/>
              <a:defRPr/>
            </a:pPr>
            <a:endParaRPr lang="en-US" sz="2200" dirty="0">
              <a:cs typeface="Arial" panose="020B0604020202020204" pitchFamily="34"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557213" indent="-214313">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8572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2001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15430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0002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4574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29146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3718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F6874C3D-9F26-40D4-9EC5-05D02D93D970}" type="slidenum">
              <a:rPr lang="en-US" altLang="en-US" sz="900" smtClean="0">
                <a:solidFill>
                  <a:srgbClr val="898989"/>
                </a:solidFill>
                <a:cs typeface="Arial" panose="020B0604020202020204" pitchFamily="34" charset="0"/>
              </a:rPr>
              <a:pPr>
                <a:lnSpc>
                  <a:spcPct val="100000"/>
                </a:lnSpc>
                <a:spcBef>
                  <a:spcPct val="0"/>
                </a:spcBef>
                <a:buFontTx/>
                <a:buNone/>
              </a:pPr>
              <a:t>53</a:t>
            </a:fld>
            <a:endParaRPr lang="en-US" altLang="en-US" sz="900" smtClean="0">
              <a:solidFill>
                <a:srgbClr val="898989"/>
              </a:solidFill>
              <a:cs typeface="Arial" panose="020B0604020202020204" pitchFamily="34" charset="0"/>
            </a:endParaRPr>
          </a:p>
        </p:txBody>
      </p:sp>
      <p:sp>
        <p:nvSpPr>
          <p:cNvPr id="73731" name="Rectangle 5"/>
          <p:cNvSpPr>
            <a:spLocks noChangeArrowheads="1"/>
          </p:cNvSpPr>
          <p:nvPr/>
        </p:nvSpPr>
        <p:spPr bwMode="auto">
          <a:xfrm>
            <a:off x="342060" y="180135"/>
            <a:ext cx="3836987"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r>
              <a:rPr lang="en-US" altLang="en-US" sz="2100" b="1" dirty="0">
                <a:solidFill>
                  <a:srgbClr val="0070C0"/>
                </a:solidFill>
                <a:cs typeface="Tahoma" panose="020B0604030504040204" pitchFamily="34" charset="0"/>
              </a:rPr>
              <a:t>Example:</a:t>
            </a:r>
            <a:endParaRPr lang="en-US" altLang="en-US" sz="2400" dirty="0">
              <a:solidFill>
                <a:srgbClr val="0070C0"/>
              </a:solidFill>
              <a:cs typeface="Tahoma" panose="020B0604030504040204" pitchFamily="34" charset="0"/>
            </a:endParaRPr>
          </a:p>
        </p:txBody>
      </p:sp>
      <p:sp>
        <p:nvSpPr>
          <p:cNvPr id="73732" name="Rectangle 4"/>
          <p:cNvSpPr>
            <a:spLocks noChangeArrowheads="1"/>
          </p:cNvSpPr>
          <p:nvPr/>
        </p:nvSpPr>
        <p:spPr bwMode="auto">
          <a:xfrm>
            <a:off x="850900" y="952500"/>
            <a:ext cx="6429375"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 typeface="Arial" panose="020B0604020202020204" pitchFamily="34" charset="0"/>
              <a:buNone/>
            </a:pPr>
            <a:r>
              <a:rPr lang="en-US" altLang="en-US" sz="2000" b="1" dirty="0">
                <a:cs typeface="Arial" panose="020B0604020202020204" pitchFamily="34" charset="0"/>
              </a:rPr>
              <a:t>x = [1,2,3,4,5]</a:t>
            </a:r>
          </a:p>
          <a:p>
            <a:pPr>
              <a:lnSpc>
                <a:spcPct val="100000"/>
              </a:lnSpc>
              <a:spcBef>
                <a:spcPct val="0"/>
              </a:spcBef>
              <a:buFont typeface="Arial" panose="020B0604020202020204" pitchFamily="34" charset="0"/>
              <a:buNone/>
            </a:pPr>
            <a:r>
              <a:rPr lang="en-US" altLang="en-US" sz="2000" b="1" dirty="0">
                <a:cs typeface="Arial" panose="020B0604020202020204" pitchFamily="34" charset="0"/>
              </a:rPr>
              <a:t>for </a:t>
            </a:r>
            <a:r>
              <a:rPr lang="en-US" altLang="en-US" sz="2000" b="1" dirty="0" err="1">
                <a:cs typeface="Arial" panose="020B0604020202020204" pitchFamily="34" charset="0"/>
              </a:rPr>
              <a:t>num</a:t>
            </a:r>
            <a:r>
              <a:rPr lang="en-US" altLang="en-US" sz="2000" b="1" dirty="0">
                <a:cs typeface="Arial" panose="020B0604020202020204" pitchFamily="34" charset="0"/>
              </a:rPr>
              <a:t>  in x:</a:t>
            </a:r>
          </a:p>
          <a:p>
            <a:pPr>
              <a:lnSpc>
                <a:spcPct val="100000"/>
              </a:lnSpc>
              <a:spcBef>
                <a:spcPct val="0"/>
              </a:spcBef>
              <a:buFont typeface="Arial" panose="020B0604020202020204" pitchFamily="34" charset="0"/>
              <a:buNone/>
            </a:pPr>
            <a:r>
              <a:rPr lang="en-US" altLang="en-US" sz="2000" b="1" dirty="0">
                <a:cs typeface="Arial" panose="020B0604020202020204" pitchFamily="34" charset="0"/>
              </a:rPr>
              <a:t>	print(</a:t>
            </a:r>
            <a:r>
              <a:rPr lang="en-US" altLang="en-US" sz="2000" b="1" dirty="0" err="1">
                <a:cs typeface="Arial" panose="020B0604020202020204" pitchFamily="34" charset="0"/>
              </a:rPr>
              <a:t>num</a:t>
            </a:r>
            <a:r>
              <a:rPr lang="en-US" altLang="en-US" sz="2000" b="1" dirty="0">
                <a:cs typeface="Arial" panose="020B0604020202020204" pitchFamily="34" charset="0"/>
              </a:rPr>
              <a:t>)</a:t>
            </a:r>
          </a:p>
          <a:p>
            <a:pPr>
              <a:lnSpc>
                <a:spcPct val="100000"/>
              </a:lnSpc>
              <a:spcBef>
                <a:spcPct val="0"/>
              </a:spcBef>
              <a:buFont typeface="Arial" panose="020B0604020202020204" pitchFamily="34" charset="0"/>
              <a:buNone/>
            </a:pPr>
            <a:endParaRPr lang="en-US" altLang="en-US" sz="2000" b="1" dirty="0">
              <a:cs typeface="Arial" panose="020B0604020202020204" pitchFamily="34" charset="0"/>
            </a:endParaRPr>
          </a:p>
          <a:p>
            <a:pPr>
              <a:lnSpc>
                <a:spcPct val="100000"/>
              </a:lnSpc>
              <a:spcBef>
                <a:spcPct val="0"/>
              </a:spcBef>
              <a:buFont typeface="Arial" panose="020B0604020202020204" pitchFamily="34" charset="0"/>
              <a:buNone/>
            </a:pPr>
            <a:r>
              <a:rPr lang="en-US" altLang="en-US" sz="2000" b="1" dirty="0">
                <a:cs typeface="Arial" panose="020B0604020202020204" pitchFamily="34" charset="0"/>
              </a:rPr>
              <a:t>x = {‘a’ : ’Apple’, ‘b’ : ’Ball’, ‘c’ : ’Cat’} </a:t>
            </a:r>
          </a:p>
          <a:p>
            <a:pPr>
              <a:lnSpc>
                <a:spcPct val="100000"/>
              </a:lnSpc>
              <a:spcBef>
                <a:spcPct val="0"/>
              </a:spcBef>
              <a:buFont typeface="Arial" panose="020B0604020202020204" pitchFamily="34" charset="0"/>
              <a:buNone/>
            </a:pPr>
            <a:r>
              <a:rPr lang="en-US" altLang="en-US" sz="2000" b="1" dirty="0">
                <a:cs typeface="Arial" panose="020B0604020202020204" pitchFamily="34" charset="0"/>
              </a:rPr>
              <a:t>for alpha in x:</a:t>
            </a:r>
          </a:p>
          <a:p>
            <a:pPr>
              <a:lnSpc>
                <a:spcPct val="100000"/>
              </a:lnSpc>
              <a:spcBef>
                <a:spcPct val="0"/>
              </a:spcBef>
              <a:buFont typeface="Arial" panose="020B0604020202020204" pitchFamily="34" charset="0"/>
              <a:buNone/>
            </a:pPr>
            <a:r>
              <a:rPr lang="en-US" altLang="en-US" sz="2000" b="1" dirty="0">
                <a:cs typeface="Arial" panose="020B0604020202020204" pitchFamily="34" charset="0"/>
              </a:rPr>
              <a:t>	print(x[alpha])</a:t>
            </a:r>
            <a:endParaRPr lang="en-US" altLang="en-US" sz="2000" dirty="0">
              <a:cs typeface="Arial" panose="020B0604020202020204" pitchFamily="34"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557213" indent="-214313">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8572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2001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15430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0002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4574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29146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3718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C35A2998-7341-4808-8964-831E9C6F49B3}" type="slidenum">
              <a:rPr lang="en-US" altLang="en-US" sz="900" smtClean="0">
                <a:solidFill>
                  <a:srgbClr val="898989"/>
                </a:solidFill>
                <a:cs typeface="Arial" panose="020B0604020202020204" pitchFamily="34" charset="0"/>
              </a:rPr>
              <a:pPr>
                <a:lnSpc>
                  <a:spcPct val="100000"/>
                </a:lnSpc>
                <a:spcBef>
                  <a:spcPct val="0"/>
                </a:spcBef>
                <a:buFontTx/>
                <a:buNone/>
              </a:pPr>
              <a:t>54</a:t>
            </a:fld>
            <a:endParaRPr lang="en-US" altLang="en-US" sz="900" smtClean="0">
              <a:solidFill>
                <a:srgbClr val="898989"/>
              </a:solidFill>
              <a:cs typeface="Arial" panose="020B0604020202020204" pitchFamily="34" charset="0"/>
            </a:endParaRPr>
          </a:p>
        </p:txBody>
      </p:sp>
      <p:sp>
        <p:nvSpPr>
          <p:cNvPr id="74755" name="Rectangle 5"/>
          <p:cNvSpPr>
            <a:spLocks noChangeArrowheads="1"/>
          </p:cNvSpPr>
          <p:nvPr/>
        </p:nvSpPr>
        <p:spPr bwMode="auto">
          <a:xfrm>
            <a:off x="591671" y="121397"/>
            <a:ext cx="53911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r>
              <a:rPr lang="en-US" altLang="en-US" b="1" dirty="0">
                <a:solidFill>
                  <a:srgbClr val="0070C0"/>
                </a:solidFill>
                <a:cs typeface="Tahoma" panose="020B0604030504040204" pitchFamily="34" charset="0"/>
              </a:rPr>
              <a:t>8. Identity Operators</a:t>
            </a:r>
            <a:endParaRPr lang="en-US" altLang="en-US" sz="3200" dirty="0">
              <a:solidFill>
                <a:srgbClr val="0070C0"/>
              </a:solidFill>
              <a:cs typeface="Tahoma" panose="020B0604030504040204" pitchFamily="34" charset="0"/>
            </a:endParaRPr>
          </a:p>
        </p:txBody>
      </p:sp>
      <p:sp>
        <p:nvSpPr>
          <p:cNvPr id="6" name="Rectangle 4"/>
          <p:cNvSpPr>
            <a:spLocks noChangeArrowheads="1"/>
          </p:cNvSpPr>
          <p:nvPr/>
        </p:nvSpPr>
        <p:spPr bwMode="auto">
          <a:xfrm>
            <a:off x="468313" y="765175"/>
            <a:ext cx="8047037"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gn="just">
              <a:lnSpc>
                <a:spcPct val="100000"/>
              </a:lnSpc>
              <a:spcBef>
                <a:spcPct val="0"/>
              </a:spcBef>
              <a:buFont typeface="Arial" panose="020B0604020202020204" pitchFamily="34" charset="0"/>
              <a:buNone/>
              <a:defRPr/>
            </a:pPr>
            <a:r>
              <a:rPr lang="en-US" sz="2200" dirty="0">
                <a:cs typeface="Arial" panose="020B0604020202020204" pitchFamily="34" charset="0"/>
              </a:rPr>
              <a:t>These operators are used to compare the memory locations of two objects. </a:t>
            </a:r>
            <a:r>
              <a:rPr lang="en-US" sz="2200" dirty="0">
                <a:solidFill>
                  <a:srgbClr val="FF0000"/>
                </a:solidFill>
                <a:cs typeface="Arial" panose="020B0604020202020204" pitchFamily="34" charset="0"/>
              </a:rPr>
              <a:t>id() function</a:t>
            </a:r>
            <a:r>
              <a:rPr lang="en-US" sz="2200" dirty="0">
                <a:cs typeface="Arial" panose="020B0604020202020204" pitchFamily="34" charset="0"/>
              </a:rPr>
              <a:t> is used to check the memory location of an object. </a:t>
            </a:r>
          </a:p>
          <a:p>
            <a:pPr algn="just">
              <a:lnSpc>
                <a:spcPct val="100000"/>
              </a:lnSpc>
              <a:spcBef>
                <a:spcPct val="0"/>
              </a:spcBef>
              <a:buFont typeface="Arial" panose="020B0604020202020204" pitchFamily="34" charset="0"/>
              <a:buNone/>
              <a:defRPr/>
            </a:pPr>
            <a:endParaRPr lang="en-US" sz="2200" dirty="0">
              <a:cs typeface="Arial" panose="020B0604020202020204" pitchFamily="34" charset="0"/>
            </a:endParaRPr>
          </a:p>
          <a:p>
            <a:pPr marL="385763" indent="-385763" algn="just">
              <a:lnSpc>
                <a:spcPct val="100000"/>
              </a:lnSpc>
              <a:spcBef>
                <a:spcPct val="0"/>
              </a:spcBef>
              <a:buFont typeface="+mj-lt"/>
              <a:buAutoNum type="arabicPeriod"/>
              <a:defRPr/>
            </a:pPr>
            <a:r>
              <a:rPr lang="en-US" sz="2200" dirty="0">
                <a:solidFill>
                  <a:srgbClr val="FF0000"/>
                </a:solidFill>
                <a:cs typeface="Arial" panose="020B0604020202020204" pitchFamily="34" charset="0"/>
              </a:rPr>
              <a:t>‘is’</a:t>
            </a:r>
            <a:r>
              <a:rPr lang="en-US" sz="2200" dirty="0">
                <a:cs typeface="Arial" panose="020B0604020202020204" pitchFamily="34" charset="0"/>
              </a:rPr>
              <a:t> Operator: This operator will compare the identity of two variables and return </a:t>
            </a:r>
            <a:r>
              <a:rPr lang="en-US" sz="2200" dirty="0">
                <a:solidFill>
                  <a:srgbClr val="FF0000"/>
                </a:solidFill>
                <a:cs typeface="Arial" panose="020B0604020202020204" pitchFamily="34" charset="0"/>
              </a:rPr>
              <a:t>‘True’</a:t>
            </a:r>
            <a:r>
              <a:rPr lang="en-US" sz="2200" dirty="0">
                <a:cs typeface="Arial" panose="020B0604020202020204" pitchFamily="34" charset="0"/>
              </a:rPr>
              <a:t> if  they are same object.</a:t>
            </a:r>
          </a:p>
          <a:p>
            <a:pPr marL="385763" indent="-385763" algn="just">
              <a:lnSpc>
                <a:spcPct val="100000"/>
              </a:lnSpc>
              <a:spcBef>
                <a:spcPct val="0"/>
              </a:spcBef>
              <a:buFont typeface="+mj-lt"/>
              <a:buAutoNum type="arabicPeriod"/>
              <a:defRPr/>
            </a:pPr>
            <a:r>
              <a:rPr lang="en-US" sz="2200" dirty="0">
                <a:solidFill>
                  <a:srgbClr val="FF0000"/>
                </a:solidFill>
                <a:cs typeface="Arial" panose="020B0604020202020204" pitchFamily="34" charset="0"/>
              </a:rPr>
              <a:t>‘is not’</a:t>
            </a:r>
            <a:r>
              <a:rPr lang="en-US" sz="2200" dirty="0">
                <a:cs typeface="Arial" panose="020B0604020202020204" pitchFamily="34" charset="0"/>
              </a:rPr>
              <a:t> Operator: This operator also will compare the identity of two variables and return </a:t>
            </a:r>
            <a:r>
              <a:rPr lang="en-US" sz="2200" dirty="0">
                <a:solidFill>
                  <a:srgbClr val="FF0000"/>
                </a:solidFill>
                <a:cs typeface="Arial" panose="020B0604020202020204" pitchFamily="34" charset="0"/>
              </a:rPr>
              <a:t>‘True’</a:t>
            </a:r>
            <a:r>
              <a:rPr lang="en-US" sz="2200" dirty="0">
                <a:cs typeface="Arial" panose="020B0604020202020204" pitchFamily="34" charset="0"/>
              </a:rPr>
              <a:t> if they are not the same object.</a:t>
            </a:r>
          </a:p>
          <a:p>
            <a:pPr algn="just">
              <a:lnSpc>
                <a:spcPct val="100000"/>
              </a:lnSpc>
              <a:spcBef>
                <a:spcPct val="0"/>
              </a:spcBef>
              <a:buFont typeface="Arial" panose="020B0604020202020204" pitchFamily="34" charset="0"/>
              <a:buNone/>
              <a:defRPr/>
            </a:pPr>
            <a:endParaRPr lang="en-US" sz="2200" dirty="0">
              <a:cs typeface="Arial" panose="020B0604020202020204" pitchFamily="34"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5"/>
          <p:cNvSpPr>
            <a:spLocks noChangeArrowheads="1"/>
          </p:cNvSpPr>
          <p:nvPr/>
        </p:nvSpPr>
        <p:spPr bwMode="auto">
          <a:xfrm>
            <a:off x="0" y="107950"/>
            <a:ext cx="38369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r>
              <a:rPr lang="en-US" altLang="en-US" b="1">
                <a:solidFill>
                  <a:srgbClr val="0070C0"/>
                </a:solidFill>
                <a:cs typeface="Tahoma" panose="020B0604030504040204" pitchFamily="34" charset="0"/>
              </a:rPr>
              <a:t>Example:</a:t>
            </a:r>
            <a:endParaRPr lang="en-US" altLang="en-US">
              <a:solidFill>
                <a:srgbClr val="0070C0"/>
              </a:solidFill>
              <a:cs typeface="Tahoma" panose="020B0604030504040204" pitchFamily="34" charset="0"/>
            </a:endParaRPr>
          </a:p>
        </p:txBody>
      </p:sp>
      <p:grpSp>
        <p:nvGrpSpPr>
          <p:cNvPr id="75779" name="Group 1"/>
          <p:cNvGrpSpPr>
            <a:grpSpLocks/>
          </p:cNvGrpSpPr>
          <p:nvPr/>
        </p:nvGrpSpPr>
        <p:grpSpPr bwMode="auto">
          <a:xfrm>
            <a:off x="550863" y="1209675"/>
            <a:ext cx="7553325" cy="2651125"/>
            <a:chOff x="622300" y="1755775"/>
            <a:chExt cx="7553325" cy="2651125"/>
          </a:xfrm>
        </p:grpSpPr>
        <p:sp>
          <p:nvSpPr>
            <p:cNvPr id="75780" name="Rectangle 4"/>
            <p:cNvSpPr>
              <a:spLocks noChangeArrowheads="1"/>
            </p:cNvSpPr>
            <p:nvPr/>
          </p:nvSpPr>
          <p:spPr bwMode="auto">
            <a:xfrm>
              <a:off x="622300" y="1755775"/>
              <a:ext cx="3417888"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 typeface="Arial" panose="020B0604020202020204" pitchFamily="34" charset="0"/>
                <a:buNone/>
              </a:pPr>
              <a:r>
                <a:rPr lang="en-US" altLang="en-US" sz="2100" b="1" dirty="0">
                  <a:cs typeface="Arial" panose="020B0604020202020204" pitchFamily="34" charset="0"/>
                </a:rPr>
                <a:t>a = 25</a:t>
              </a:r>
            </a:p>
            <a:p>
              <a:pPr>
                <a:lnSpc>
                  <a:spcPct val="100000"/>
                </a:lnSpc>
                <a:spcBef>
                  <a:spcPct val="0"/>
                </a:spcBef>
                <a:buFont typeface="Arial" panose="020B0604020202020204" pitchFamily="34" charset="0"/>
                <a:buNone/>
              </a:pPr>
              <a:r>
                <a:rPr lang="en-US" altLang="en-US" sz="2100" b="1" dirty="0">
                  <a:cs typeface="Arial" panose="020B0604020202020204" pitchFamily="34" charset="0"/>
                </a:rPr>
                <a:t>b = 25</a:t>
              </a:r>
            </a:p>
            <a:p>
              <a:pPr>
                <a:lnSpc>
                  <a:spcPct val="100000"/>
                </a:lnSpc>
                <a:spcBef>
                  <a:spcPct val="0"/>
                </a:spcBef>
                <a:buFont typeface="Arial" panose="020B0604020202020204" pitchFamily="34" charset="0"/>
                <a:buNone/>
              </a:pPr>
              <a:r>
                <a:rPr lang="en-US" altLang="en-US" sz="2100" b="1" dirty="0">
                  <a:cs typeface="Arial" panose="020B0604020202020204" pitchFamily="34" charset="0"/>
                </a:rPr>
                <a:t>if a is b:</a:t>
              </a:r>
            </a:p>
            <a:p>
              <a:pPr>
                <a:lnSpc>
                  <a:spcPct val="100000"/>
                </a:lnSpc>
                <a:spcBef>
                  <a:spcPct val="0"/>
                </a:spcBef>
                <a:buFont typeface="Arial" panose="020B0604020202020204" pitchFamily="34" charset="0"/>
                <a:buNone/>
              </a:pPr>
              <a:r>
                <a:rPr lang="en-US" altLang="en-US" sz="2100" b="1" dirty="0">
                  <a:cs typeface="Arial" panose="020B0604020202020204" pitchFamily="34" charset="0"/>
                </a:rPr>
                <a:t>	print(“Have same ID”);</a:t>
              </a:r>
            </a:p>
            <a:p>
              <a:pPr>
                <a:lnSpc>
                  <a:spcPct val="100000"/>
                </a:lnSpc>
                <a:spcBef>
                  <a:spcPct val="0"/>
                </a:spcBef>
                <a:buFont typeface="Arial" panose="020B0604020202020204" pitchFamily="34" charset="0"/>
                <a:buNone/>
              </a:pPr>
              <a:r>
                <a:rPr lang="en-US" altLang="en-US" sz="2100" b="1" dirty="0">
                  <a:cs typeface="Arial" panose="020B0604020202020204" pitchFamily="34" charset="0"/>
                </a:rPr>
                <a:t>else:</a:t>
              </a:r>
            </a:p>
            <a:p>
              <a:pPr>
                <a:lnSpc>
                  <a:spcPct val="100000"/>
                </a:lnSpc>
                <a:spcBef>
                  <a:spcPct val="0"/>
                </a:spcBef>
                <a:buFont typeface="Arial" panose="020B0604020202020204" pitchFamily="34" charset="0"/>
                <a:buNone/>
              </a:pPr>
              <a:r>
                <a:rPr lang="en-US" altLang="en-US" sz="2100" b="1" dirty="0">
                  <a:cs typeface="Arial" panose="020B0604020202020204" pitchFamily="34" charset="0"/>
                </a:rPr>
                <a:t>	print(“Different ID”);</a:t>
              </a:r>
            </a:p>
          </p:txBody>
        </p:sp>
        <p:sp>
          <p:nvSpPr>
            <p:cNvPr id="75781" name="Rectangle 4"/>
            <p:cNvSpPr>
              <a:spLocks noChangeArrowheads="1"/>
            </p:cNvSpPr>
            <p:nvPr/>
          </p:nvSpPr>
          <p:spPr bwMode="auto">
            <a:xfrm>
              <a:off x="4670425" y="1760538"/>
              <a:ext cx="3505200" cy="2354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 typeface="Arial" panose="020B0604020202020204" pitchFamily="34" charset="0"/>
                <a:buNone/>
              </a:pPr>
              <a:r>
                <a:rPr lang="en-US" altLang="en-US" sz="2100" b="1">
                  <a:cs typeface="Arial" panose="020B0604020202020204" pitchFamily="34" charset="0"/>
                </a:rPr>
                <a:t>a = 25</a:t>
              </a:r>
            </a:p>
            <a:p>
              <a:pPr>
                <a:lnSpc>
                  <a:spcPct val="100000"/>
                </a:lnSpc>
                <a:spcBef>
                  <a:spcPct val="0"/>
                </a:spcBef>
                <a:buFont typeface="Arial" panose="020B0604020202020204" pitchFamily="34" charset="0"/>
                <a:buNone/>
              </a:pPr>
              <a:r>
                <a:rPr lang="en-US" altLang="en-US" sz="2100" b="1">
                  <a:cs typeface="Arial" panose="020B0604020202020204" pitchFamily="34" charset="0"/>
                </a:rPr>
                <a:t>b = a</a:t>
              </a:r>
            </a:p>
            <a:p>
              <a:pPr>
                <a:lnSpc>
                  <a:spcPct val="100000"/>
                </a:lnSpc>
                <a:spcBef>
                  <a:spcPct val="0"/>
                </a:spcBef>
                <a:buFont typeface="Arial" panose="020B0604020202020204" pitchFamily="34" charset="0"/>
                <a:buNone/>
              </a:pPr>
              <a:r>
                <a:rPr lang="en-US" altLang="en-US" sz="2100" b="1">
                  <a:cs typeface="Arial" panose="020B0604020202020204" pitchFamily="34" charset="0"/>
                </a:rPr>
                <a:t>if a is not b:</a:t>
              </a:r>
            </a:p>
            <a:p>
              <a:pPr>
                <a:lnSpc>
                  <a:spcPct val="100000"/>
                </a:lnSpc>
                <a:spcBef>
                  <a:spcPct val="0"/>
                </a:spcBef>
                <a:buFont typeface="Arial" panose="020B0604020202020204" pitchFamily="34" charset="0"/>
                <a:buNone/>
              </a:pPr>
              <a:r>
                <a:rPr lang="en-US" altLang="en-US" sz="2100" b="1">
                  <a:cs typeface="Arial" panose="020B0604020202020204" pitchFamily="34" charset="0"/>
                </a:rPr>
                <a:t>      print(“Have different ID”);</a:t>
              </a:r>
            </a:p>
            <a:p>
              <a:pPr>
                <a:lnSpc>
                  <a:spcPct val="100000"/>
                </a:lnSpc>
                <a:spcBef>
                  <a:spcPct val="0"/>
                </a:spcBef>
                <a:buFont typeface="Arial" panose="020B0604020202020204" pitchFamily="34" charset="0"/>
                <a:buNone/>
              </a:pPr>
              <a:r>
                <a:rPr lang="en-US" altLang="en-US" sz="2100" b="1">
                  <a:cs typeface="Arial" panose="020B0604020202020204" pitchFamily="34" charset="0"/>
                </a:rPr>
                <a:t>else:</a:t>
              </a:r>
            </a:p>
            <a:p>
              <a:pPr>
                <a:lnSpc>
                  <a:spcPct val="100000"/>
                </a:lnSpc>
                <a:spcBef>
                  <a:spcPct val="0"/>
                </a:spcBef>
                <a:buFont typeface="Arial" panose="020B0604020202020204" pitchFamily="34" charset="0"/>
                <a:buNone/>
              </a:pPr>
              <a:r>
                <a:rPr lang="en-US" altLang="en-US" sz="2100" b="1">
                  <a:cs typeface="Arial" panose="020B0604020202020204" pitchFamily="34" charset="0"/>
                </a:rPr>
                <a:t>	print(“Same ID”);</a:t>
              </a:r>
            </a:p>
          </p:txBody>
        </p:sp>
        <p:sp>
          <p:nvSpPr>
            <p:cNvPr id="75782" name="Rectangle 4"/>
            <p:cNvSpPr>
              <a:spLocks noChangeArrowheads="1"/>
            </p:cNvSpPr>
            <p:nvPr/>
          </p:nvSpPr>
          <p:spPr bwMode="auto">
            <a:xfrm>
              <a:off x="1506538" y="3992563"/>
              <a:ext cx="2997200"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 typeface="Arial" panose="020B0604020202020204" pitchFamily="34" charset="0"/>
                <a:buNone/>
              </a:pPr>
              <a:r>
                <a:rPr lang="en-US" altLang="en-US" sz="2100" b="1">
                  <a:solidFill>
                    <a:srgbClr val="FF0000"/>
                  </a:solidFill>
                  <a:cs typeface="Arial" panose="020B0604020202020204" pitchFamily="34" charset="0"/>
                </a:rPr>
                <a:t>#Have same ID</a:t>
              </a:r>
            </a:p>
          </p:txBody>
        </p:sp>
        <p:sp>
          <p:nvSpPr>
            <p:cNvPr id="75783" name="Rectangle 4"/>
            <p:cNvSpPr>
              <a:spLocks noChangeArrowheads="1"/>
            </p:cNvSpPr>
            <p:nvPr/>
          </p:nvSpPr>
          <p:spPr bwMode="auto">
            <a:xfrm>
              <a:off x="4670425" y="3992563"/>
              <a:ext cx="2997200"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 typeface="Arial" panose="020B0604020202020204" pitchFamily="34" charset="0"/>
                <a:buNone/>
              </a:pPr>
              <a:r>
                <a:rPr lang="en-US" altLang="en-US" sz="2100" b="1">
                  <a:solidFill>
                    <a:srgbClr val="FF0000"/>
                  </a:solidFill>
                  <a:cs typeface="Arial" panose="020B0604020202020204" pitchFamily="34" charset="0"/>
                </a:rPr>
                <a:t>#Same ID</a:t>
              </a:r>
            </a:p>
          </p:txBody>
        </p:sp>
      </p:gr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3"/>
          <p:cNvSpPr>
            <a:spLocks noGrp="1"/>
          </p:cNvSpPr>
          <p:nvPr>
            <p:ph type="sldNum" sz="quarter" idx="12"/>
          </p:nvPr>
        </p:nvSpPr>
        <p:spPr bwMode="auto">
          <a:xfrm>
            <a:off x="5986463" y="5653088"/>
            <a:ext cx="1543050" cy="2746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557213" indent="-214313">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8572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2001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15430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0002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4574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29146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3718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961948EB-F212-476E-B08B-76F84068B4D7}" type="slidenum">
              <a:rPr lang="en-US" altLang="en-US" sz="900" smtClean="0">
                <a:solidFill>
                  <a:srgbClr val="898989"/>
                </a:solidFill>
                <a:cs typeface="Arial" panose="020B0604020202020204" pitchFamily="34" charset="0"/>
              </a:rPr>
              <a:pPr>
                <a:lnSpc>
                  <a:spcPct val="100000"/>
                </a:lnSpc>
                <a:spcBef>
                  <a:spcPct val="0"/>
                </a:spcBef>
                <a:buFontTx/>
                <a:buNone/>
              </a:pPr>
              <a:t>56</a:t>
            </a:fld>
            <a:endParaRPr lang="en-US" altLang="en-US" sz="900" smtClean="0">
              <a:solidFill>
                <a:srgbClr val="898989"/>
              </a:solidFill>
              <a:cs typeface="Arial" panose="020B0604020202020204" pitchFamily="34" charset="0"/>
            </a:endParaRPr>
          </a:p>
        </p:txBody>
      </p:sp>
      <p:sp>
        <p:nvSpPr>
          <p:cNvPr id="5123" name="Rectangle 4"/>
          <p:cNvSpPr>
            <a:spLocks noChangeArrowheads="1"/>
          </p:cNvSpPr>
          <p:nvPr/>
        </p:nvSpPr>
        <p:spPr bwMode="auto">
          <a:xfrm>
            <a:off x="319088" y="917575"/>
            <a:ext cx="8502183"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marL="342900" indent="-342900" algn="just">
              <a:lnSpc>
                <a:spcPct val="100000"/>
              </a:lnSpc>
              <a:spcBef>
                <a:spcPct val="0"/>
              </a:spcBef>
              <a:buFont typeface="+mj-lt"/>
              <a:buAutoNum type="arabicPeriod"/>
              <a:defRPr/>
            </a:pPr>
            <a:r>
              <a:rPr lang="en-US" sz="2200" dirty="0">
                <a:cs typeface="Arial" panose="020B0604020202020204" pitchFamily="34" charset="0"/>
              </a:rPr>
              <a:t>Programming language provides 3 fundamental forms of control structures:</a:t>
            </a:r>
          </a:p>
          <a:p>
            <a:pPr algn="just">
              <a:lnSpc>
                <a:spcPct val="100000"/>
              </a:lnSpc>
              <a:spcBef>
                <a:spcPct val="0"/>
              </a:spcBef>
              <a:buFont typeface="Arial" panose="020B0604020202020204" pitchFamily="34" charset="0"/>
              <a:buNone/>
              <a:defRPr/>
            </a:pPr>
            <a:endParaRPr lang="en-US" sz="2200" dirty="0">
              <a:cs typeface="Arial" panose="020B0604020202020204" pitchFamily="34" charset="0"/>
            </a:endParaRPr>
          </a:p>
          <a:p>
            <a:pPr marL="900113" lvl="1" indent="-342900" algn="just">
              <a:lnSpc>
                <a:spcPct val="100000"/>
              </a:lnSpc>
              <a:spcBef>
                <a:spcPct val="0"/>
              </a:spcBef>
              <a:buFont typeface="+mj-lt"/>
              <a:buAutoNum type="alphaUcPeriod"/>
              <a:defRPr/>
            </a:pPr>
            <a:r>
              <a:rPr lang="en-US" sz="2200" u="sng" dirty="0">
                <a:cs typeface="Arial" panose="020B0604020202020204" pitchFamily="34" charset="0"/>
              </a:rPr>
              <a:t>Sequential</a:t>
            </a:r>
            <a:r>
              <a:rPr lang="en-US" sz="2200" dirty="0">
                <a:cs typeface="Arial" panose="020B0604020202020204" pitchFamily="34" charset="0"/>
              </a:rPr>
              <a:t>: Instructions are executed in the form they are written. No jump of control.</a:t>
            </a:r>
          </a:p>
          <a:p>
            <a:pPr marL="900113" lvl="1" indent="-342900" algn="just">
              <a:lnSpc>
                <a:spcPct val="100000"/>
              </a:lnSpc>
              <a:spcBef>
                <a:spcPct val="0"/>
              </a:spcBef>
              <a:buFont typeface="+mj-lt"/>
              <a:buAutoNum type="alphaUcPeriod"/>
              <a:defRPr/>
            </a:pPr>
            <a:r>
              <a:rPr lang="en-US" sz="2200" u="sng" dirty="0">
                <a:cs typeface="Arial" panose="020B0604020202020204" pitchFamily="34" charset="0"/>
              </a:rPr>
              <a:t>Selective</a:t>
            </a:r>
            <a:r>
              <a:rPr lang="en-US" sz="2200" dirty="0">
                <a:cs typeface="Arial" panose="020B0604020202020204" pitchFamily="34" charset="0"/>
              </a:rPr>
              <a:t>: Control statement that selectively executes the instructions and may have jump of control within program.</a:t>
            </a:r>
          </a:p>
          <a:p>
            <a:pPr marL="1114425" lvl="2" indent="-257175" algn="just">
              <a:lnSpc>
                <a:spcPct val="100000"/>
              </a:lnSpc>
              <a:spcBef>
                <a:spcPct val="0"/>
              </a:spcBef>
              <a:defRPr/>
            </a:pPr>
            <a:r>
              <a:rPr lang="en-US" sz="2200" dirty="0">
                <a:cs typeface="Arial" panose="020B0604020202020204" pitchFamily="34" charset="0"/>
              </a:rPr>
              <a:t>if</a:t>
            </a:r>
          </a:p>
          <a:p>
            <a:pPr marL="1114425" lvl="2" indent="-257175" algn="just">
              <a:lnSpc>
                <a:spcPct val="100000"/>
              </a:lnSpc>
              <a:spcBef>
                <a:spcPct val="0"/>
              </a:spcBef>
              <a:defRPr/>
            </a:pPr>
            <a:r>
              <a:rPr lang="en-US" sz="2200" dirty="0">
                <a:cs typeface="Arial" panose="020B0604020202020204" pitchFamily="34" charset="0"/>
              </a:rPr>
              <a:t>if – else</a:t>
            </a:r>
          </a:p>
          <a:p>
            <a:pPr marL="1114425" lvl="2" indent="-257175" algn="just">
              <a:lnSpc>
                <a:spcPct val="100000"/>
              </a:lnSpc>
              <a:spcBef>
                <a:spcPct val="0"/>
              </a:spcBef>
              <a:defRPr/>
            </a:pPr>
            <a:r>
              <a:rPr lang="en-US" sz="2200" dirty="0">
                <a:cs typeface="Arial" panose="020B0604020202020204" pitchFamily="34" charset="0"/>
              </a:rPr>
              <a:t>if-</a:t>
            </a:r>
            <a:r>
              <a:rPr lang="en-US" sz="2200" dirty="0" err="1">
                <a:cs typeface="Arial" panose="020B0604020202020204" pitchFamily="34" charset="0"/>
              </a:rPr>
              <a:t>elif</a:t>
            </a:r>
            <a:r>
              <a:rPr lang="en-US" sz="2200" dirty="0">
                <a:cs typeface="Arial" panose="020B0604020202020204" pitchFamily="34" charset="0"/>
              </a:rPr>
              <a:t>-else</a:t>
            </a:r>
          </a:p>
          <a:p>
            <a:pPr lvl="1" indent="0" algn="just">
              <a:lnSpc>
                <a:spcPct val="100000"/>
              </a:lnSpc>
              <a:spcBef>
                <a:spcPct val="0"/>
              </a:spcBef>
              <a:buFont typeface="Arial" panose="020B0604020202020204" pitchFamily="34" charset="0"/>
              <a:buNone/>
              <a:defRPr/>
            </a:pPr>
            <a:endParaRPr lang="en-US" sz="2200" dirty="0">
              <a:cs typeface="Arial" panose="020B0604020202020204" pitchFamily="34" charset="0"/>
            </a:endParaRPr>
          </a:p>
          <a:p>
            <a:pPr algn="just">
              <a:lnSpc>
                <a:spcPct val="100000"/>
              </a:lnSpc>
              <a:spcBef>
                <a:spcPct val="0"/>
              </a:spcBef>
              <a:buFont typeface="Arial" panose="020B0604020202020204" pitchFamily="34" charset="0"/>
              <a:buNone/>
              <a:defRPr/>
            </a:pPr>
            <a:endParaRPr lang="en-US" sz="2200" dirty="0">
              <a:cs typeface="Arial" panose="020B0604020202020204" pitchFamily="34" charset="0"/>
            </a:endParaRPr>
          </a:p>
        </p:txBody>
      </p:sp>
      <p:sp>
        <p:nvSpPr>
          <p:cNvPr id="78852" name="Rectangle 5"/>
          <p:cNvSpPr>
            <a:spLocks noChangeArrowheads="1"/>
          </p:cNvSpPr>
          <p:nvPr/>
        </p:nvSpPr>
        <p:spPr bwMode="auto">
          <a:xfrm>
            <a:off x="2763277" y="43111"/>
            <a:ext cx="5340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r>
              <a:rPr lang="en-US" altLang="en-US" sz="3200" b="1" dirty="0">
                <a:solidFill>
                  <a:srgbClr val="0070C0"/>
                </a:solidFill>
                <a:cs typeface="Tahoma" panose="020B0604030504040204" pitchFamily="34" charset="0"/>
              </a:rPr>
              <a:t>Control Structures</a:t>
            </a:r>
            <a:endParaRPr lang="en-US" altLang="en-US" sz="3200" dirty="0">
              <a:solidFill>
                <a:srgbClr val="0070C0"/>
              </a:solidFill>
              <a:cs typeface="Tahoma" panose="020B0604030504040204" pitchFamily="34"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557213" indent="-214313">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8572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2001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15430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0002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4574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29146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3718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B40C3A61-10E1-403A-BCA3-09716D732631}" type="slidenum">
              <a:rPr lang="en-US" altLang="en-US" sz="900" smtClean="0">
                <a:solidFill>
                  <a:srgbClr val="898989"/>
                </a:solidFill>
                <a:latin typeface="Calibri" panose="020F0502020204030204" pitchFamily="34" charset="0"/>
                <a:cs typeface="Arial" panose="020B0604020202020204" pitchFamily="34" charset="0"/>
              </a:rPr>
              <a:pPr>
                <a:lnSpc>
                  <a:spcPct val="100000"/>
                </a:lnSpc>
                <a:spcBef>
                  <a:spcPct val="0"/>
                </a:spcBef>
                <a:buFontTx/>
                <a:buNone/>
              </a:pPr>
              <a:t>57</a:t>
            </a:fld>
            <a:endParaRPr lang="en-US" altLang="en-US" sz="900" smtClean="0">
              <a:solidFill>
                <a:srgbClr val="898989"/>
              </a:solidFill>
              <a:latin typeface="Calibri" panose="020F0502020204030204" pitchFamily="34" charset="0"/>
              <a:cs typeface="Arial" panose="020B0604020202020204" pitchFamily="34" charset="0"/>
            </a:endParaRPr>
          </a:p>
        </p:txBody>
      </p:sp>
      <p:sp>
        <p:nvSpPr>
          <p:cNvPr id="79875" name="Rectangle 2"/>
          <p:cNvSpPr>
            <a:spLocks noChangeArrowheads="1"/>
          </p:cNvSpPr>
          <p:nvPr/>
        </p:nvSpPr>
        <p:spPr bwMode="auto">
          <a:xfrm>
            <a:off x="334963" y="501650"/>
            <a:ext cx="8180387" cy="3816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800100" indent="-34290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gn="just">
              <a:lnSpc>
                <a:spcPct val="100000"/>
              </a:lnSpc>
              <a:spcBef>
                <a:spcPct val="0"/>
              </a:spcBef>
              <a:buFontTx/>
              <a:buNone/>
            </a:pPr>
            <a:r>
              <a:rPr lang="en-US" altLang="en-US" sz="2200" dirty="0">
                <a:cs typeface="Arial" panose="020B0604020202020204" pitchFamily="34" charset="0"/>
              </a:rPr>
              <a:t>C. </a:t>
            </a:r>
            <a:r>
              <a:rPr lang="en-US" altLang="en-US" sz="2200" u="sng" dirty="0">
                <a:cs typeface="Arial" panose="020B0604020202020204" pitchFamily="34" charset="0"/>
              </a:rPr>
              <a:t>Iterative</a:t>
            </a:r>
            <a:r>
              <a:rPr lang="en-US" altLang="en-US" sz="2200" dirty="0">
                <a:cs typeface="Arial" panose="020B0604020202020204" pitchFamily="34" charset="0"/>
              </a:rPr>
              <a:t>: Control statements that can execute a particular set of statements in a loop and terminates based on the given conditions.</a:t>
            </a:r>
          </a:p>
          <a:p>
            <a:pPr algn="just">
              <a:lnSpc>
                <a:spcPct val="100000"/>
              </a:lnSpc>
              <a:spcBef>
                <a:spcPct val="0"/>
              </a:spcBef>
              <a:buFontTx/>
              <a:buNone/>
            </a:pPr>
            <a:endParaRPr lang="en-US" altLang="en-US" sz="2200" dirty="0">
              <a:cs typeface="Arial" panose="020B0604020202020204" pitchFamily="34" charset="0"/>
            </a:endParaRPr>
          </a:p>
          <a:p>
            <a:pPr lvl="1" algn="just">
              <a:lnSpc>
                <a:spcPct val="100000"/>
              </a:lnSpc>
              <a:spcBef>
                <a:spcPct val="0"/>
              </a:spcBef>
            </a:pPr>
            <a:r>
              <a:rPr lang="en-US" altLang="en-US" sz="2200" dirty="0">
                <a:cs typeface="Arial" panose="020B0604020202020204" pitchFamily="34" charset="0"/>
              </a:rPr>
              <a:t>while</a:t>
            </a:r>
          </a:p>
          <a:p>
            <a:pPr lvl="1" algn="just">
              <a:lnSpc>
                <a:spcPct val="100000"/>
              </a:lnSpc>
              <a:spcBef>
                <a:spcPct val="0"/>
              </a:spcBef>
            </a:pPr>
            <a:r>
              <a:rPr lang="en-US" altLang="en-US" sz="2200" dirty="0">
                <a:cs typeface="Arial" panose="020B0604020202020204" pitchFamily="34" charset="0"/>
              </a:rPr>
              <a:t>for</a:t>
            </a:r>
          </a:p>
          <a:p>
            <a:pPr lvl="1" algn="just">
              <a:lnSpc>
                <a:spcPct val="100000"/>
              </a:lnSpc>
              <a:spcBef>
                <a:spcPct val="0"/>
              </a:spcBef>
            </a:pPr>
            <a:r>
              <a:rPr lang="en-US" altLang="en-US" sz="2200" dirty="0">
                <a:cs typeface="Arial" panose="020B0604020202020204" pitchFamily="34" charset="0"/>
              </a:rPr>
              <a:t>else suite</a:t>
            </a:r>
          </a:p>
          <a:p>
            <a:pPr lvl="1" algn="just">
              <a:lnSpc>
                <a:spcPct val="100000"/>
              </a:lnSpc>
              <a:spcBef>
                <a:spcPct val="0"/>
              </a:spcBef>
            </a:pPr>
            <a:r>
              <a:rPr lang="en-US" altLang="en-US" sz="2200" dirty="0">
                <a:cs typeface="Arial" panose="020B0604020202020204" pitchFamily="34" charset="0"/>
              </a:rPr>
              <a:t>break</a:t>
            </a:r>
          </a:p>
          <a:p>
            <a:pPr lvl="1" algn="just">
              <a:lnSpc>
                <a:spcPct val="100000"/>
              </a:lnSpc>
              <a:spcBef>
                <a:spcPct val="0"/>
              </a:spcBef>
            </a:pPr>
            <a:r>
              <a:rPr lang="en-US" altLang="en-US" sz="2200" dirty="0">
                <a:cs typeface="Arial" panose="020B0604020202020204" pitchFamily="34" charset="0"/>
              </a:rPr>
              <a:t>continue</a:t>
            </a:r>
          </a:p>
          <a:p>
            <a:pPr lvl="1" algn="just">
              <a:lnSpc>
                <a:spcPct val="100000"/>
              </a:lnSpc>
              <a:spcBef>
                <a:spcPct val="0"/>
              </a:spcBef>
            </a:pPr>
            <a:r>
              <a:rPr lang="en-US" altLang="en-US" sz="2200" dirty="0">
                <a:cs typeface="Arial" panose="020B0604020202020204" pitchFamily="34" charset="0"/>
              </a:rPr>
              <a:t>pass</a:t>
            </a:r>
          </a:p>
          <a:p>
            <a:pPr lvl="1" algn="just">
              <a:lnSpc>
                <a:spcPct val="100000"/>
              </a:lnSpc>
              <a:spcBef>
                <a:spcPct val="0"/>
              </a:spcBef>
            </a:pPr>
            <a:r>
              <a:rPr lang="en-US" altLang="en-US" sz="2200" dirty="0">
                <a:cs typeface="Arial" panose="020B0604020202020204" pitchFamily="34" charset="0"/>
              </a:rPr>
              <a:t>assert</a:t>
            </a:r>
          </a:p>
          <a:p>
            <a:pPr lvl="1" algn="just">
              <a:lnSpc>
                <a:spcPct val="100000"/>
              </a:lnSpc>
              <a:spcBef>
                <a:spcPct val="0"/>
              </a:spcBef>
            </a:pPr>
            <a:r>
              <a:rPr lang="en-US" altLang="en-US" sz="2200" dirty="0">
                <a:cs typeface="Arial" panose="020B0604020202020204" pitchFamily="34" charset="0"/>
              </a:rPr>
              <a:t>return</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557213" indent="-214313">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8572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2001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15430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0002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4574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29146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3718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C9922337-35E0-470A-AECF-46A25431AA63}" type="slidenum">
              <a:rPr lang="en-US" altLang="en-US" sz="900" smtClean="0">
                <a:solidFill>
                  <a:srgbClr val="898989"/>
                </a:solidFill>
                <a:cs typeface="Arial" panose="020B0604020202020204" pitchFamily="34" charset="0"/>
              </a:rPr>
              <a:pPr>
                <a:lnSpc>
                  <a:spcPct val="100000"/>
                </a:lnSpc>
                <a:spcBef>
                  <a:spcPct val="0"/>
                </a:spcBef>
                <a:buFontTx/>
                <a:buNone/>
              </a:pPr>
              <a:t>58</a:t>
            </a:fld>
            <a:endParaRPr lang="en-US" altLang="en-US" sz="900" smtClean="0">
              <a:solidFill>
                <a:srgbClr val="898989"/>
              </a:solidFill>
              <a:cs typeface="Arial" panose="020B0604020202020204" pitchFamily="34" charset="0"/>
            </a:endParaRPr>
          </a:p>
        </p:txBody>
      </p:sp>
      <p:sp>
        <p:nvSpPr>
          <p:cNvPr id="80899" name="Rectangle 5"/>
          <p:cNvSpPr>
            <a:spLocks noChangeArrowheads="1"/>
          </p:cNvSpPr>
          <p:nvPr/>
        </p:nvSpPr>
        <p:spPr bwMode="auto">
          <a:xfrm>
            <a:off x="0" y="185738"/>
            <a:ext cx="62944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r>
              <a:rPr lang="en-US" altLang="en-US" b="1">
                <a:solidFill>
                  <a:srgbClr val="0070C0"/>
                </a:solidFill>
                <a:cs typeface="Tahoma" panose="020B0604030504040204" pitchFamily="34" charset="0"/>
              </a:rPr>
              <a:t>Sequential Control Statements</a:t>
            </a:r>
            <a:endParaRPr lang="en-US" altLang="en-US" sz="3200">
              <a:solidFill>
                <a:srgbClr val="0070C0"/>
              </a:solidFill>
              <a:cs typeface="Tahoma" panose="020B0604030504040204" pitchFamily="34" charset="0"/>
            </a:endParaRPr>
          </a:p>
        </p:txBody>
      </p:sp>
      <p:sp>
        <p:nvSpPr>
          <p:cNvPr id="80900" name="Rectangle 2"/>
          <p:cNvSpPr>
            <a:spLocks noChangeArrowheads="1"/>
          </p:cNvSpPr>
          <p:nvPr/>
        </p:nvSpPr>
        <p:spPr bwMode="auto">
          <a:xfrm>
            <a:off x="550863" y="1031875"/>
            <a:ext cx="7964487"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800100" indent="-34290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gn="just">
              <a:lnSpc>
                <a:spcPct val="100000"/>
              </a:lnSpc>
              <a:spcBef>
                <a:spcPct val="0"/>
              </a:spcBef>
              <a:buFontTx/>
              <a:buNone/>
            </a:pPr>
            <a:r>
              <a:rPr lang="en-US" altLang="en-US" sz="2000" dirty="0">
                <a:cs typeface="Arial" panose="020B0604020202020204" pitchFamily="34" charset="0"/>
              </a:rPr>
              <a:t>a = 10</a:t>
            </a:r>
          </a:p>
          <a:p>
            <a:pPr algn="just">
              <a:lnSpc>
                <a:spcPct val="100000"/>
              </a:lnSpc>
              <a:spcBef>
                <a:spcPct val="0"/>
              </a:spcBef>
              <a:buFontTx/>
              <a:buNone/>
            </a:pPr>
            <a:r>
              <a:rPr lang="en-US" altLang="en-US" sz="2000" dirty="0">
                <a:cs typeface="Arial" panose="020B0604020202020204" pitchFamily="34" charset="0"/>
              </a:rPr>
              <a:t>b = a</a:t>
            </a:r>
          </a:p>
          <a:p>
            <a:pPr algn="just">
              <a:lnSpc>
                <a:spcPct val="100000"/>
              </a:lnSpc>
              <a:spcBef>
                <a:spcPct val="0"/>
              </a:spcBef>
              <a:buFontTx/>
              <a:buNone/>
            </a:pPr>
            <a:r>
              <a:rPr lang="en-US" altLang="en-US" sz="2000" dirty="0">
                <a:cs typeface="Arial" panose="020B0604020202020204" pitchFamily="34" charset="0"/>
              </a:rPr>
              <a:t>print(“ a = b ”)</a:t>
            </a:r>
          </a:p>
          <a:p>
            <a:pPr algn="just">
              <a:lnSpc>
                <a:spcPct val="100000"/>
              </a:lnSpc>
              <a:spcBef>
                <a:spcPct val="0"/>
              </a:spcBef>
              <a:buFontTx/>
              <a:buNone/>
            </a:pPr>
            <a:endParaRPr lang="en-US" altLang="en-US" sz="2000" dirty="0">
              <a:cs typeface="Arial" panose="020B0604020202020204" pitchFamily="34" charset="0"/>
            </a:endParaRPr>
          </a:p>
          <a:p>
            <a:pPr algn="just">
              <a:lnSpc>
                <a:spcPct val="100000"/>
              </a:lnSpc>
              <a:spcBef>
                <a:spcPct val="0"/>
              </a:spcBef>
              <a:buFontTx/>
              <a:buNone/>
            </a:pPr>
            <a:endParaRPr lang="en-US" altLang="en-US" sz="2000" dirty="0">
              <a:cs typeface="Arial" panose="020B0604020202020204" pitchFamily="34" charset="0"/>
            </a:endParaRPr>
          </a:p>
          <a:p>
            <a:pPr algn="just">
              <a:lnSpc>
                <a:spcPct val="100000"/>
              </a:lnSpc>
              <a:spcBef>
                <a:spcPct val="0"/>
              </a:spcBef>
              <a:buFontTx/>
              <a:buNone/>
            </a:pPr>
            <a:r>
              <a:rPr lang="en-US" altLang="en-US" sz="2000" u="sng" dirty="0">
                <a:cs typeface="Arial" panose="020B0604020202020204" pitchFamily="34" charset="0"/>
              </a:rPr>
              <a:t>Indentation in Python</a:t>
            </a:r>
            <a:r>
              <a:rPr lang="en-US" altLang="en-US" sz="2000" dirty="0">
                <a:cs typeface="Arial" panose="020B0604020202020204" pitchFamily="34" charset="0"/>
              </a:rPr>
              <a:t>: Indentation refers to the space that are used in the beginning of a statement.</a:t>
            </a:r>
          </a:p>
          <a:p>
            <a:pPr algn="just">
              <a:lnSpc>
                <a:spcPct val="100000"/>
              </a:lnSpc>
              <a:spcBef>
                <a:spcPct val="0"/>
              </a:spcBef>
              <a:buFontTx/>
              <a:buNone/>
            </a:pPr>
            <a:endParaRPr lang="en-US" altLang="en-US" sz="2000" dirty="0">
              <a:cs typeface="Arial" panose="020B0604020202020204" pitchFamily="34" charset="0"/>
            </a:endParaRPr>
          </a:p>
          <a:p>
            <a:pPr algn="just">
              <a:lnSpc>
                <a:spcPct val="100000"/>
              </a:lnSpc>
              <a:spcBef>
                <a:spcPct val="0"/>
              </a:spcBef>
              <a:buFontTx/>
              <a:buNone/>
            </a:pPr>
            <a:r>
              <a:rPr lang="en-US" altLang="en-US" sz="2000" dirty="0">
                <a:cs typeface="Arial" panose="020B0604020202020204" pitchFamily="34" charset="0"/>
              </a:rPr>
              <a:t>Statements within the same indentation belongs to the same group called </a:t>
            </a:r>
            <a:r>
              <a:rPr lang="en-US" altLang="en-US" sz="2000" dirty="0">
                <a:solidFill>
                  <a:srgbClr val="FF0000"/>
                </a:solidFill>
                <a:cs typeface="Arial" panose="020B0604020202020204" pitchFamily="34" charset="0"/>
              </a:rPr>
              <a:t>suite</a:t>
            </a:r>
            <a:r>
              <a:rPr lang="en-US" altLang="en-US" sz="2000" dirty="0">
                <a:cs typeface="Arial" panose="020B0604020202020204" pitchFamily="34" charset="0"/>
              </a:rPr>
              <a:t>.</a:t>
            </a:r>
          </a:p>
          <a:p>
            <a:pPr algn="just">
              <a:lnSpc>
                <a:spcPct val="100000"/>
              </a:lnSpc>
              <a:spcBef>
                <a:spcPct val="0"/>
              </a:spcBef>
              <a:buFontTx/>
              <a:buNone/>
            </a:pPr>
            <a:endParaRPr lang="en-US" altLang="en-US" sz="2000" dirty="0">
              <a:cs typeface="Arial" panose="020B0604020202020204" pitchFamily="34" charset="0"/>
            </a:endParaRPr>
          </a:p>
          <a:p>
            <a:pPr algn="just">
              <a:lnSpc>
                <a:spcPct val="100000"/>
              </a:lnSpc>
              <a:spcBef>
                <a:spcPct val="0"/>
              </a:spcBef>
              <a:buFontTx/>
              <a:buNone/>
            </a:pPr>
            <a:r>
              <a:rPr lang="en-US" altLang="en-US" sz="2000" u="sng" dirty="0">
                <a:cs typeface="Arial" panose="020B0604020202020204" pitchFamily="34" charset="0"/>
              </a:rPr>
              <a:t>Note</a:t>
            </a:r>
            <a:r>
              <a:rPr lang="en-US" altLang="en-US" sz="2000" dirty="0">
                <a:cs typeface="Arial" panose="020B0604020202020204" pitchFamily="34" charset="0"/>
              </a:rPr>
              <a:t>: By default, Python uses 4 spaces for indentation.</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557213" indent="-214313">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8572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2001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15430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0002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4574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29146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3718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0E1F32E5-3B63-4944-BE7A-7442428A1823}" type="slidenum">
              <a:rPr lang="en-US" altLang="en-US" sz="900" smtClean="0">
                <a:solidFill>
                  <a:srgbClr val="898989"/>
                </a:solidFill>
                <a:cs typeface="Arial" panose="020B0604020202020204" pitchFamily="34" charset="0"/>
              </a:rPr>
              <a:pPr>
                <a:lnSpc>
                  <a:spcPct val="100000"/>
                </a:lnSpc>
                <a:spcBef>
                  <a:spcPct val="0"/>
                </a:spcBef>
                <a:buFontTx/>
                <a:buNone/>
              </a:pPr>
              <a:t>59</a:t>
            </a:fld>
            <a:endParaRPr lang="en-US" altLang="en-US" sz="900" smtClean="0">
              <a:solidFill>
                <a:srgbClr val="898989"/>
              </a:solidFill>
              <a:cs typeface="Arial" panose="020B0604020202020204" pitchFamily="34" charset="0"/>
            </a:endParaRPr>
          </a:p>
        </p:txBody>
      </p:sp>
      <p:sp>
        <p:nvSpPr>
          <p:cNvPr id="81923" name="Rectangle 5"/>
          <p:cNvSpPr>
            <a:spLocks noChangeArrowheads="1"/>
          </p:cNvSpPr>
          <p:nvPr/>
        </p:nvSpPr>
        <p:spPr bwMode="auto">
          <a:xfrm>
            <a:off x="61913" y="128588"/>
            <a:ext cx="54721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r>
              <a:rPr lang="en-US" altLang="en-US" b="1">
                <a:solidFill>
                  <a:srgbClr val="0070C0"/>
                </a:solidFill>
                <a:cs typeface="Tahoma" panose="020B0604030504040204" pitchFamily="34" charset="0"/>
              </a:rPr>
              <a:t>Selective Control Statements</a:t>
            </a:r>
            <a:endParaRPr lang="en-US" altLang="en-US" sz="3200">
              <a:solidFill>
                <a:srgbClr val="0070C0"/>
              </a:solidFill>
              <a:cs typeface="Tahoma" panose="020B0604030504040204" pitchFamily="34" charset="0"/>
            </a:endParaRPr>
          </a:p>
        </p:txBody>
      </p:sp>
      <p:sp>
        <p:nvSpPr>
          <p:cNvPr id="81924" name="Rectangle 2"/>
          <p:cNvSpPr>
            <a:spLocks noChangeArrowheads="1"/>
          </p:cNvSpPr>
          <p:nvPr/>
        </p:nvSpPr>
        <p:spPr bwMode="auto">
          <a:xfrm>
            <a:off x="1622425" y="1404938"/>
            <a:ext cx="5364163"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800100" indent="-34290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r>
              <a:rPr lang="en-US" altLang="en-US" sz="1600" b="1" dirty="0">
                <a:cs typeface="Arial" panose="020B0604020202020204" pitchFamily="34" charset="0"/>
              </a:rPr>
              <a:t>2.	</a:t>
            </a:r>
            <a:r>
              <a:rPr lang="en-US" altLang="en-US" sz="1600" b="1" dirty="0">
                <a:solidFill>
                  <a:srgbClr val="FF0000"/>
                </a:solidFill>
                <a:cs typeface="Arial" panose="020B0604020202020204" pitchFamily="34" charset="0"/>
              </a:rPr>
              <a:t>‘if’</a:t>
            </a:r>
            <a:r>
              <a:rPr lang="en-US" altLang="en-US" sz="1600" b="1" dirty="0">
                <a:cs typeface="Arial" panose="020B0604020202020204" pitchFamily="34" charset="0"/>
              </a:rPr>
              <a:t> statement:</a:t>
            </a:r>
          </a:p>
          <a:p>
            <a:pPr>
              <a:lnSpc>
                <a:spcPct val="100000"/>
              </a:lnSpc>
              <a:spcBef>
                <a:spcPct val="0"/>
              </a:spcBef>
              <a:buFontTx/>
              <a:buNone/>
            </a:pPr>
            <a:r>
              <a:rPr lang="en-US" altLang="en-US" sz="1600" b="1" dirty="0">
                <a:cs typeface="Arial" panose="020B0604020202020204" pitchFamily="34" charset="0"/>
              </a:rPr>
              <a:t>	syntax:</a:t>
            </a:r>
          </a:p>
          <a:p>
            <a:pPr>
              <a:lnSpc>
                <a:spcPct val="100000"/>
              </a:lnSpc>
              <a:spcBef>
                <a:spcPct val="0"/>
              </a:spcBef>
              <a:buFontTx/>
              <a:buNone/>
            </a:pPr>
            <a:r>
              <a:rPr lang="en-US" altLang="en-US" sz="1600" b="1" dirty="0">
                <a:cs typeface="Arial" panose="020B0604020202020204" pitchFamily="34" charset="0"/>
              </a:rPr>
              <a:t>			if condition:</a:t>
            </a:r>
          </a:p>
          <a:p>
            <a:pPr>
              <a:lnSpc>
                <a:spcPct val="100000"/>
              </a:lnSpc>
              <a:spcBef>
                <a:spcPct val="0"/>
              </a:spcBef>
              <a:buFontTx/>
              <a:buNone/>
            </a:pPr>
            <a:r>
              <a:rPr lang="en-US" altLang="en-US" sz="1600" b="1" dirty="0">
                <a:cs typeface="Arial" panose="020B0604020202020204" pitchFamily="34" charset="0"/>
              </a:rPr>
              <a:t>				statements</a:t>
            </a:r>
          </a:p>
          <a:p>
            <a:pPr>
              <a:lnSpc>
                <a:spcPct val="100000"/>
              </a:lnSpc>
              <a:spcBef>
                <a:spcPct val="0"/>
              </a:spcBef>
              <a:buFontTx/>
              <a:buNone/>
            </a:pPr>
            <a:endParaRPr lang="en-US" altLang="en-US" sz="1600" b="1" dirty="0">
              <a:cs typeface="Arial" panose="020B0604020202020204" pitchFamily="34" charset="0"/>
            </a:endParaRPr>
          </a:p>
          <a:p>
            <a:pPr>
              <a:lnSpc>
                <a:spcPct val="100000"/>
              </a:lnSpc>
              <a:spcBef>
                <a:spcPct val="0"/>
              </a:spcBef>
              <a:buFontTx/>
              <a:buNone/>
            </a:pPr>
            <a:r>
              <a:rPr lang="en-US" altLang="en-US" sz="1600" b="1" dirty="0">
                <a:cs typeface="Arial" panose="020B0604020202020204" pitchFamily="34" charset="0"/>
              </a:rPr>
              <a:t>	Example:</a:t>
            </a:r>
          </a:p>
          <a:p>
            <a:pPr>
              <a:lnSpc>
                <a:spcPct val="100000"/>
              </a:lnSpc>
              <a:spcBef>
                <a:spcPct val="0"/>
              </a:spcBef>
              <a:buFontTx/>
              <a:buNone/>
            </a:pPr>
            <a:r>
              <a:rPr lang="en-US" altLang="en-US" sz="1600" b="1" dirty="0">
                <a:cs typeface="Arial" panose="020B0604020202020204" pitchFamily="34" charset="0"/>
              </a:rPr>
              <a:t>		</a:t>
            </a:r>
          </a:p>
          <a:p>
            <a:pPr>
              <a:lnSpc>
                <a:spcPct val="100000"/>
              </a:lnSpc>
              <a:spcBef>
                <a:spcPct val="0"/>
              </a:spcBef>
              <a:buFontTx/>
              <a:buNone/>
            </a:pPr>
            <a:endParaRPr lang="en-US" altLang="en-US" sz="1600" b="1" dirty="0">
              <a:cs typeface="Arial" panose="020B0604020202020204" pitchFamily="34" charset="0"/>
            </a:endParaRPr>
          </a:p>
          <a:p>
            <a:pPr>
              <a:lnSpc>
                <a:spcPct val="100000"/>
              </a:lnSpc>
              <a:spcBef>
                <a:spcPct val="0"/>
              </a:spcBef>
              <a:buFontTx/>
              <a:buNone/>
            </a:pPr>
            <a:r>
              <a:rPr lang="en-US" altLang="en-US" sz="1600" b="1" dirty="0">
                <a:cs typeface="Arial" panose="020B0604020202020204" pitchFamily="34" charset="0"/>
              </a:rPr>
              <a:t>			</a:t>
            </a:r>
          </a:p>
        </p:txBody>
      </p:sp>
      <p:sp>
        <p:nvSpPr>
          <p:cNvPr id="6" name="Rectangle 5"/>
          <p:cNvSpPr/>
          <p:nvPr/>
        </p:nvSpPr>
        <p:spPr>
          <a:xfrm>
            <a:off x="1836457" y="3372324"/>
            <a:ext cx="2147888" cy="1050925"/>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defRPr/>
            </a:pPr>
            <a:r>
              <a:rPr lang="en-US" b="1" dirty="0" err="1">
                <a:latin typeface="Cambria" panose="02040503050406030204" pitchFamily="18" charset="0"/>
                <a:ea typeface="Cambria" panose="02040503050406030204" pitchFamily="18" charset="0"/>
              </a:rPr>
              <a:t>num</a:t>
            </a:r>
            <a:r>
              <a:rPr lang="en-US" b="1" dirty="0">
                <a:latin typeface="Cambria" panose="02040503050406030204" pitchFamily="18" charset="0"/>
                <a:ea typeface="Cambria" panose="02040503050406030204" pitchFamily="18" charset="0"/>
              </a:rPr>
              <a:t> = 1</a:t>
            </a:r>
          </a:p>
          <a:p>
            <a:pPr>
              <a:defRPr/>
            </a:pPr>
            <a:endParaRPr lang="en-US" b="1" dirty="0">
              <a:latin typeface="Cambria" panose="02040503050406030204" pitchFamily="18" charset="0"/>
              <a:ea typeface="Cambria" panose="02040503050406030204" pitchFamily="18" charset="0"/>
            </a:endParaRPr>
          </a:p>
          <a:p>
            <a:pPr>
              <a:defRPr/>
            </a:pPr>
            <a:r>
              <a:rPr lang="en-US" b="1" dirty="0">
                <a:latin typeface="Cambria" panose="02040503050406030204" pitchFamily="18" charset="0"/>
                <a:ea typeface="Cambria" panose="02040503050406030204" pitchFamily="18" charset="0"/>
              </a:rPr>
              <a:t>if </a:t>
            </a:r>
            <a:r>
              <a:rPr lang="en-US" b="1" dirty="0" err="1">
                <a:latin typeface="Cambria" panose="02040503050406030204" pitchFamily="18" charset="0"/>
                <a:ea typeface="Cambria" panose="02040503050406030204" pitchFamily="18" charset="0"/>
              </a:rPr>
              <a:t>num</a:t>
            </a:r>
            <a:r>
              <a:rPr lang="en-US" b="1" dirty="0">
                <a:latin typeface="Cambria" panose="02040503050406030204" pitchFamily="18" charset="0"/>
                <a:ea typeface="Cambria" panose="02040503050406030204" pitchFamily="18" charset="0"/>
              </a:rPr>
              <a:t> == 1:</a:t>
            </a:r>
          </a:p>
          <a:p>
            <a:pPr>
              <a:defRPr/>
            </a:pPr>
            <a:r>
              <a:rPr lang="en-US" b="1" dirty="0">
                <a:latin typeface="Cambria" panose="02040503050406030204" pitchFamily="18" charset="0"/>
                <a:ea typeface="Cambria" panose="02040503050406030204" pitchFamily="18" charset="0"/>
              </a:rPr>
              <a:t>	print(“one”)</a:t>
            </a:r>
          </a:p>
        </p:txBody>
      </p:sp>
      <p:sp>
        <p:nvSpPr>
          <p:cNvPr id="7" name="Rectangle 6"/>
          <p:cNvSpPr/>
          <p:nvPr/>
        </p:nvSpPr>
        <p:spPr>
          <a:xfrm>
            <a:off x="4484688" y="3148013"/>
            <a:ext cx="3594100" cy="1427162"/>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defRPr/>
            </a:pPr>
            <a:r>
              <a:rPr lang="en-US" b="1" dirty="0" err="1">
                <a:latin typeface="Cambria" panose="02040503050406030204" pitchFamily="18" charset="0"/>
                <a:ea typeface="Cambria" panose="02040503050406030204" pitchFamily="18" charset="0"/>
              </a:rPr>
              <a:t>str</a:t>
            </a:r>
            <a:r>
              <a:rPr lang="en-US" b="1" dirty="0">
                <a:latin typeface="Cambria" panose="02040503050406030204" pitchFamily="18" charset="0"/>
                <a:ea typeface="Cambria" panose="02040503050406030204" pitchFamily="18" charset="0"/>
              </a:rPr>
              <a:t> = ‘Yes’</a:t>
            </a:r>
          </a:p>
          <a:p>
            <a:pPr>
              <a:defRPr/>
            </a:pPr>
            <a:r>
              <a:rPr lang="en-US" b="1" dirty="0">
                <a:latin typeface="Cambria" panose="02040503050406030204" pitchFamily="18" charset="0"/>
                <a:ea typeface="Cambria" panose="02040503050406030204" pitchFamily="18" charset="0"/>
              </a:rPr>
              <a:t>if </a:t>
            </a:r>
            <a:r>
              <a:rPr lang="en-US" b="1" dirty="0" err="1">
                <a:latin typeface="Cambria" panose="02040503050406030204" pitchFamily="18" charset="0"/>
                <a:ea typeface="Cambria" panose="02040503050406030204" pitchFamily="18" charset="0"/>
              </a:rPr>
              <a:t>str</a:t>
            </a:r>
            <a:r>
              <a:rPr lang="en-US" b="1" dirty="0">
                <a:latin typeface="Cambria" panose="02040503050406030204" pitchFamily="18" charset="0"/>
                <a:ea typeface="Cambria" panose="02040503050406030204" pitchFamily="18" charset="0"/>
              </a:rPr>
              <a:t> == ‘No’:</a:t>
            </a:r>
          </a:p>
          <a:p>
            <a:pPr>
              <a:defRPr/>
            </a:pPr>
            <a:r>
              <a:rPr lang="en-US" b="1" dirty="0">
                <a:latin typeface="Cambria" panose="02040503050406030204" pitchFamily="18" charset="0"/>
                <a:ea typeface="Cambria" panose="02040503050406030204" pitchFamily="18" charset="0"/>
              </a:rPr>
              <a:t>	print(“No”)</a:t>
            </a:r>
          </a:p>
          <a:p>
            <a:pPr>
              <a:defRPr/>
            </a:pPr>
            <a:r>
              <a:rPr lang="en-US" b="1" dirty="0">
                <a:latin typeface="Cambria" panose="02040503050406030204" pitchFamily="18" charset="0"/>
                <a:ea typeface="Cambria" panose="02040503050406030204" pitchFamily="18" charset="0"/>
              </a:rPr>
              <a:t>	print(“I’m in if block”)</a:t>
            </a:r>
          </a:p>
          <a:p>
            <a:pPr>
              <a:defRPr/>
            </a:pPr>
            <a:r>
              <a:rPr lang="en-US" b="1" dirty="0">
                <a:latin typeface="Cambria" panose="02040503050406030204" pitchFamily="18" charset="0"/>
                <a:ea typeface="Cambria" panose="02040503050406030204" pitchFamily="18" charset="0"/>
              </a:rPr>
              <a:t>print(“Demo Program”)</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327025" y="134145"/>
            <a:ext cx="7886700" cy="576262"/>
          </a:xfrm>
        </p:spPr>
        <p:txBody>
          <a:bodyPr/>
          <a:lstStyle/>
          <a:p>
            <a:pPr algn="just"/>
            <a:r>
              <a:rPr lang="en-US" sz="3600" b="1" dirty="0" smtClean="0">
                <a:solidFill>
                  <a:srgbClr val="FF0000"/>
                </a:solidFill>
              </a:rPr>
              <a:t>Limitations of Python </a:t>
            </a:r>
            <a:r>
              <a:rPr lang="en-US" sz="1800" b="1" dirty="0" smtClean="0">
                <a:solidFill>
                  <a:srgbClr val="FF0000"/>
                </a:solidFill>
              </a:rPr>
              <a:t>(</a:t>
            </a:r>
            <a:r>
              <a:rPr lang="en-US" sz="1800" b="1" dirty="0" err="1" smtClean="0">
                <a:solidFill>
                  <a:srgbClr val="FF0000"/>
                </a:solidFill>
              </a:rPr>
              <a:t>contd</a:t>
            </a:r>
            <a:r>
              <a:rPr lang="en-US" sz="1800" b="1" dirty="0" smtClean="0">
                <a:solidFill>
                  <a:srgbClr val="FF0000"/>
                </a:solidFill>
              </a:rPr>
              <a:t>…)</a:t>
            </a:r>
            <a:endParaRPr lang="en-US" sz="3600" b="1" dirty="0" smtClean="0">
              <a:solidFill>
                <a:srgbClr val="FF0000"/>
              </a:solidFill>
            </a:endParaRPr>
          </a:p>
        </p:txBody>
      </p:sp>
      <p:sp>
        <p:nvSpPr>
          <p:cNvPr id="21507" name="Content Placeholder 2"/>
          <p:cNvSpPr>
            <a:spLocks noGrp="1"/>
          </p:cNvSpPr>
          <p:nvPr>
            <p:ph idx="1"/>
          </p:nvPr>
        </p:nvSpPr>
        <p:spPr>
          <a:xfrm>
            <a:off x="327025" y="927847"/>
            <a:ext cx="8489950" cy="3740991"/>
          </a:xfrm>
        </p:spPr>
        <p:txBody>
          <a:bodyPr/>
          <a:lstStyle/>
          <a:p>
            <a:pPr marL="0" indent="0" algn="just">
              <a:buFont typeface="Arial" panose="020B0604020202020204" pitchFamily="34" charset="0"/>
              <a:buNone/>
            </a:pPr>
            <a:r>
              <a:rPr lang="en-US" sz="1800" b="1" dirty="0" smtClean="0"/>
              <a:t>Gets Slow in Speed</a:t>
            </a:r>
          </a:p>
          <a:p>
            <a:pPr marL="0" indent="0" algn="just">
              <a:buFont typeface="Arial" panose="020B0604020202020204" pitchFamily="34" charset="0"/>
              <a:buNone/>
            </a:pPr>
            <a:r>
              <a:rPr lang="en-US" sz="1800" dirty="0" smtClean="0"/>
              <a:t>Python executes with the help of an interpreter instead of the compiler, which causes it to slow down because compilation and execution help it to work normally. On the other hand, it can be seen that it is fast for many web applications too.</a:t>
            </a:r>
          </a:p>
          <a:p>
            <a:pPr marL="0" indent="0" algn="just">
              <a:buFont typeface="Arial" panose="020B0604020202020204" pitchFamily="34" charset="0"/>
              <a:buNone/>
            </a:pPr>
            <a:r>
              <a:rPr lang="en-US" sz="1800" b="1" dirty="0" smtClean="0"/>
              <a:t>Run-time Errors</a:t>
            </a:r>
          </a:p>
          <a:p>
            <a:pPr marL="0" indent="0" algn="just">
              <a:buFont typeface="Arial" panose="020B0604020202020204" pitchFamily="34" charset="0"/>
              <a:buNone/>
            </a:pPr>
            <a:r>
              <a:rPr lang="en-US" sz="1800" dirty="0" smtClean="0"/>
              <a:t>The Python language is dynamically typed so it has many design restrictions that are reported by some Python developers. It is even seen that it requires more testing time, and the errors show up when the applications are finally run.</a:t>
            </a:r>
          </a:p>
          <a:p>
            <a:pPr marL="0" indent="0" algn="just">
              <a:buFont typeface="Arial" panose="020B0604020202020204" pitchFamily="34" charset="0"/>
              <a:buNone/>
            </a:pPr>
            <a:r>
              <a:rPr lang="en-US" sz="1800" b="1" dirty="0" smtClean="0"/>
              <a:t>Underdeveloped Database Access Layers</a:t>
            </a:r>
          </a:p>
          <a:p>
            <a:pPr marL="0" indent="0" algn="just">
              <a:buFont typeface="Arial" panose="020B0604020202020204" pitchFamily="34" charset="0"/>
              <a:buNone/>
            </a:pPr>
            <a:r>
              <a:rPr lang="en-US" sz="1800" dirty="0" smtClean="0"/>
              <a:t>As compared to the popular technologies like JDBC and ODBC, the Python’s database access layer is found to be bit underdeveloped and primitive. However, it cannot be applied in the enterprises that need smooth interaction of complex legacy data.</a:t>
            </a:r>
          </a:p>
          <a:p>
            <a:pPr marL="0" indent="0" algn="just">
              <a:buFont typeface="Arial" panose="020B0604020202020204" pitchFamily="34" charset="0"/>
              <a:buNone/>
            </a:pPr>
            <a:endParaRPr lang="en-US" sz="1800" dirty="0" smtClean="0"/>
          </a:p>
        </p:txBody>
      </p:sp>
      <p:sp>
        <p:nvSpPr>
          <p:cNvPr id="2150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gn="just">
              <a:lnSpc>
                <a:spcPct val="100000"/>
              </a:lnSpc>
              <a:spcBef>
                <a:spcPct val="0"/>
              </a:spcBef>
              <a:buFontTx/>
              <a:buNone/>
            </a:pPr>
            <a:fld id="{46C79BAD-66CA-4B64-8C07-2AB789C7ED3B}" type="slidenum">
              <a:rPr lang="en-US" sz="1400" smtClean="0">
                <a:solidFill>
                  <a:srgbClr val="FFFFFF"/>
                </a:solidFill>
                <a:cs typeface="Arial" panose="020B0604020202020204" pitchFamily="34" charset="0"/>
              </a:rPr>
              <a:pPr algn="just">
                <a:lnSpc>
                  <a:spcPct val="100000"/>
                </a:lnSpc>
                <a:spcBef>
                  <a:spcPct val="0"/>
                </a:spcBef>
                <a:buFontTx/>
                <a:buNone/>
              </a:pPr>
              <a:t>6</a:t>
            </a:fld>
            <a:endParaRPr lang="en-US" sz="1400" smtClean="0">
              <a:solidFill>
                <a:srgbClr val="FFFFFF"/>
              </a:solidFill>
              <a:cs typeface="Arial" panose="020B0604020202020204" pitchFamily="34" charset="0"/>
            </a:endParaRPr>
          </a:p>
        </p:txBody>
      </p:sp>
    </p:spTree>
    <p:extLst>
      <p:ext uri="{BB962C8B-B14F-4D97-AF65-F5344CB8AC3E}">
        <p14:creationId xmlns:p14="http://schemas.microsoft.com/office/powerpoint/2010/main" val="246826131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557213" indent="-214313">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8572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2001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15430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0002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4574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29146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3718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6AEE6CC1-EB95-47FB-AB8F-FBDF56CEE9AC}" type="slidenum">
              <a:rPr lang="en-US" altLang="en-US" sz="900" smtClean="0">
                <a:solidFill>
                  <a:srgbClr val="898989"/>
                </a:solidFill>
                <a:cs typeface="Arial" panose="020B0604020202020204" pitchFamily="34" charset="0"/>
              </a:rPr>
              <a:pPr>
                <a:lnSpc>
                  <a:spcPct val="100000"/>
                </a:lnSpc>
                <a:spcBef>
                  <a:spcPct val="0"/>
                </a:spcBef>
                <a:buFontTx/>
                <a:buNone/>
              </a:pPr>
              <a:t>60</a:t>
            </a:fld>
            <a:endParaRPr lang="en-US" altLang="en-US" sz="900" smtClean="0">
              <a:solidFill>
                <a:srgbClr val="898989"/>
              </a:solidFill>
              <a:cs typeface="Arial" panose="020B0604020202020204" pitchFamily="34" charset="0"/>
            </a:endParaRPr>
          </a:p>
        </p:txBody>
      </p:sp>
      <p:sp>
        <p:nvSpPr>
          <p:cNvPr id="82947" name="Rectangle 5"/>
          <p:cNvSpPr>
            <a:spLocks noChangeArrowheads="1"/>
          </p:cNvSpPr>
          <p:nvPr/>
        </p:nvSpPr>
        <p:spPr bwMode="auto">
          <a:xfrm>
            <a:off x="166688" y="147638"/>
            <a:ext cx="56054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r>
              <a:rPr lang="en-US" altLang="en-US" b="1">
                <a:solidFill>
                  <a:srgbClr val="0070C0"/>
                </a:solidFill>
                <a:cs typeface="Tahoma" panose="020B0604030504040204" pitchFamily="34" charset="0"/>
              </a:rPr>
              <a:t>Selective Control Statements</a:t>
            </a:r>
            <a:endParaRPr lang="en-US" altLang="en-US" sz="3200">
              <a:solidFill>
                <a:srgbClr val="0070C0"/>
              </a:solidFill>
              <a:cs typeface="Tahoma" panose="020B0604030504040204" pitchFamily="34" charset="0"/>
            </a:endParaRPr>
          </a:p>
        </p:txBody>
      </p:sp>
      <p:sp>
        <p:nvSpPr>
          <p:cNvPr id="82948" name="Rectangle 2"/>
          <p:cNvSpPr>
            <a:spLocks noChangeArrowheads="1"/>
          </p:cNvSpPr>
          <p:nvPr/>
        </p:nvSpPr>
        <p:spPr bwMode="auto">
          <a:xfrm>
            <a:off x="166688" y="671513"/>
            <a:ext cx="5364162"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800100" indent="-34290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r>
              <a:rPr lang="en-US" altLang="en-US" sz="1800" b="1">
                <a:cs typeface="Arial" panose="020B0604020202020204" pitchFamily="34" charset="0"/>
              </a:rPr>
              <a:t>	Nested </a:t>
            </a:r>
            <a:r>
              <a:rPr lang="en-US" altLang="en-US" sz="1800" b="1">
                <a:solidFill>
                  <a:srgbClr val="FF0000"/>
                </a:solidFill>
                <a:cs typeface="Arial" panose="020B0604020202020204" pitchFamily="34" charset="0"/>
              </a:rPr>
              <a:t>‘if’</a:t>
            </a:r>
            <a:r>
              <a:rPr lang="en-US" altLang="en-US" sz="1800" b="1">
                <a:cs typeface="Arial" panose="020B0604020202020204" pitchFamily="34" charset="0"/>
              </a:rPr>
              <a:t> statement:</a:t>
            </a:r>
          </a:p>
          <a:p>
            <a:pPr>
              <a:lnSpc>
                <a:spcPct val="100000"/>
              </a:lnSpc>
              <a:spcBef>
                <a:spcPct val="0"/>
              </a:spcBef>
              <a:buFontTx/>
              <a:buNone/>
            </a:pPr>
            <a:endParaRPr lang="en-US" altLang="en-US" sz="1800" b="1">
              <a:cs typeface="Arial" panose="020B0604020202020204" pitchFamily="34" charset="0"/>
            </a:endParaRPr>
          </a:p>
          <a:p>
            <a:pPr>
              <a:lnSpc>
                <a:spcPct val="100000"/>
              </a:lnSpc>
              <a:spcBef>
                <a:spcPct val="0"/>
              </a:spcBef>
              <a:buFontTx/>
              <a:buNone/>
            </a:pPr>
            <a:r>
              <a:rPr lang="en-US" altLang="en-US" sz="1800" b="1">
                <a:cs typeface="Arial" panose="020B0604020202020204" pitchFamily="34" charset="0"/>
              </a:rPr>
              <a:t>	Example:</a:t>
            </a:r>
          </a:p>
        </p:txBody>
      </p:sp>
      <p:sp>
        <p:nvSpPr>
          <p:cNvPr id="7" name="Rectangle 6"/>
          <p:cNvSpPr/>
          <p:nvPr/>
        </p:nvSpPr>
        <p:spPr>
          <a:xfrm>
            <a:off x="1731963" y="1128713"/>
            <a:ext cx="6972300" cy="3894137"/>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defRPr/>
            </a:pPr>
            <a:r>
              <a:rPr lang="en-US" b="1" dirty="0">
                <a:latin typeface="Cambria" panose="02040503050406030204" pitchFamily="18" charset="0"/>
                <a:ea typeface="Cambria" panose="02040503050406030204" pitchFamily="18" charset="0"/>
              </a:rPr>
              <a:t>vehicle = 1</a:t>
            </a:r>
          </a:p>
          <a:p>
            <a:pPr>
              <a:defRPr/>
            </a:pPr>
            <a:r>
              <a:rPr lang="en-US" b="1" dirty="0">
                <a:latin typeface="Cambria" panose="02040503050406030204" pitchFamily="18" charset="0"/>
                <a:ea typeface="Cambria" panose="02040503050406030204" pitchFamily="18" charset="0"/>
              </a:rPr>
              <a:t>type = ‘car’</a:t>
            </a:r>
          </a:p>
          <a:p>
            <a:pPr>
              <a:defRPr/>
            </a:pPr>
            <a:r>
              <a:rPr lang="en-US" b="1" dirty="0">
                <a:latin typeface="Cambria" panose="02040503050406030204" pitchFamily="18" charset="0"/>
                <a:ea typeface="Cambria" panose="02040503050406030204" pitchFamily="18" charset="0"/>
              </a:rPr>
              <a:t>c = ‘BMW’</a:t>
            </a:r>
          </a:p>
          <a:p>
            <a:pPr>
              <a:defRPr/>
            </a:pPr>
            <a:r>
              <a:rPr lang="en-US" b="1" dirty="0">
                <a:latin typeface="Cambria" panose="02040503050406030204" pitchFamily="18" charset="0"/>
                <a:ea typeface="Cambria" panose="02040503050406030204" pitchFamily="18" charset="0"/>
              </a:rPr>
              <a:t>b = ‘Honda’</a:t>
            </a:r>
          </a:p>
          <a:p>
            <a:pPr>
              <a:defRPr/>
            </a:pPr>
            <a:endParaRPr lang="en-US" b="1" dirty="0">
              <a:latin typeface="Cambria" panose="02040503050406030204" pitchFamily="18" charset="0"/>
              <a:ea typeface="Cambria" panose="02040503050406030204" pitchFamily="18" charset="0"/>
            </a:endParaRPr>
          </a:p>
          <a:p>
            <a:pPr>
              <a:defRPr/>
            </a:pPr>
            <a:r>
              <a:rPr lang="en-US" b="1" dirty="0">
                <a:latin typeface="Cambria" panose="02040503050406030204" pitchFamily="18" charset="0"/>
                <a:ea typeface="Cambria" panose="02040503050406030204" pitchFamily="18" charset="0"/>
              </a:rPr>
              <a:t>if vehicle:</a:t>
            </a:r>
          </a:p>
          <a:p>
            <a:pPr>
              <a:defRPr/>
            </a:pPr>
            <a:r>
              <a:rPr lang="en-US" b="1" dirty="0">
                <a:latin typeface="Cambria" panose="02040503050406030204" pitchFamily="18" charset="0"/>
                <a:ea typeface="Cambria" panose="02040503050406030204" pitchFamily="18" charset="0"/>
              </a:rPr>
              <a:t>	if type == ‘car’:</a:t>
            </a:r>
          </a:p>
          <a:p>
            <a:pPr>
              <a:defRPr/>
            </a:pPr>
            <a:r>
              <a:rPr lang="en-US" b="1" dirty="0">
                <a:latin typeface="Cambria" panose="02040503050406030204" pitchFamily="18" charset="0"/>
                <a:ea typeface="Cambria" panose="02040503050406030204" pitchFamily="18" charset="0"/>
              </a:rPr>
              <a:t>		if c == ‘BMW’:</a:t>
            </a:r>
          </a:p>
          <a:p>
            <a:pPr>
              <a:defRPr/>
            </a:pPr>
            <a:r>
              <a:rPr lang="en-US" b="1" dirty="0">
                <a:latin typeface="Cambria" panose="02040503050406030204" pitchFamily="18" charset="0"/>
                <a:ea typeface="Cambria" panose="02040503050406030204" pitchFamily="18" charset="0"/>
              </a:rPr>
              <a:t>			print(“we have a vehicle and it’s a BMW car”)</a:t>
            </a:r>
          </a:p>
          <a:p>
            <a:pPr>
              <a:defRPr/>
            </a:pPr>
            <a:r>
              <a:rPr lang="en-US" b="1" dirty="0">
                <a:latin typeface="Cambria" panose="02040503050406030204" pitchFamily="18" charset="0"/>
                <a:ea typeface="Cambria" panose="02040503050406030204" pitchFamily="18" charset="0"/>
              </a:rPr>
              <a:t>	if type == ‘bike’:</a:t>
            </a:r>
          </a:p>
          <a:p>
            <a:pPr>
              <a:defRPr/>
            </a:pPr>
            <a:r>
              <a:rPr lang="en-US" b="1" dirty="0">
                <a:latin typeface="Cambria" panose="02040503050406030204" pitchFamily="18" charset="0"/>
                <a:ea typeface="Cambria" panose="02040503050406030204" pitchFamily="18" charset="0"/>
              </a:rPr>
              <a:t>		if b == ‘Honda’:</a:t>
            </a:r>
          </a:p>
          <a:p>
            <a:pPr>
              <a:defRPr/>
            </a:pPr>
            <a:r>
              <a:rPr lang="en-US" b="1" dirty="0">
                <a:latin typeface="Cambria" panose="02040503050406030204" pitchFamily="18" charset="0"/>
                <a:ea typeface="Cambria" panose="02040503050406030204" pitchFamily="18" charset="0"/>
              </a:rPr>
              <a:t>			print(“we have a vehicle and it’s a Honda bike”)</a:t>
            </a:r>
          </a:p>
          <a:p>
            <a:pPr>
              <a:defRPr/>
            </a:pPr>
            <a:endParaRPr lang="en-US" b="1" dirty="0">
              <a:latin typeface="Cambria" panose="02040503050406030204" pitchFamily="18" charset="0"/>
              <a:ea typeface="Cambria" panose="02040503050406030204" pitchFamily="18"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557213" indent="-214313">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8572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2001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15430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0002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4574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29146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3718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DD2F1D52-7EA9-4EEC-8EA1-C4186B6D4C29}" type="slidenum">
              <a:rPr lang="en-US" altLang="en-US" sz="900" smtClean="0">
                <a:solidFill>
                  <a:srgbClr val="898989"/>
                </a:solidFill>
                <a:cs typeface="Arial" panose="020B0604020202020204" pitchFamily="34" charset="0"/>
              </a:rPr>
              <a:pPr>
                <a:lnSpc>
                  <a:spcPct val="100000"/>
                </a:lnSpc>
                <a:spcBef>
                  <a:spcPct val="0"/>
                </a:spcBef>
                <a:buFontTx/>
                <a:buNone/>
              </a:pPr>
              <a:t>61</a:t>
            </a:fld>
            <a:endParaRPr lang="en-US" altLang="en-US" sz="900" smtClean="0">
              <a:solidFill>
                <a:srgbClr val="898989"/>
              </a:solidFill>
              <a:cs typeface="Arial" panose="020B0604020202020204" pitchFamily="34" charset="0"/>
            </a:endParaRPr>
          </a:p>
        </p:txBody>
      </p:sp>
      <p:sp>
        <p:nvSpPr>
          <p:cNvPr id="83971" name="Rectangle 5"/>
          <p:cNvSpPr>
            <a:spLocks noChangeArrowheads="1"/>
          </p:cNvSpPr>
          <p:nvPr/>
        </p:nvSpPr>
        <p:spPr bwMode="auto">
          <a:xfrm>
            <a:off x="61913" y="139700"/>
            <a:ext cx="616108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r>
              <a:rPr lang="en-US" altLang="en-US" b="1">
                <a:solidFill>
                  <a:srgbClr val="0070C0"/>
                </a:solidFill>
                <a:cs typeface="Tahoma" panose="020B0604030504040204" pitchFamily="34" charset="0"/>
              </a:rPr>
              <a:t>Selective Control Statements</a:t>
            </a:r>
            <a:endParaRPr lang="en-US" altLang="en-US" sz="3200">
              <a:solidFill>
                <a:srgbClr val="0070C0"/>
              </a:solidFill>
              <a:cs typeface="Tahoma" panose="020B0604030504040204" pitchFamily="34" charset="0"/>
            </a:endParaRPr>
          </a:p>
        </p:txBody>
      </p:sp>
      <p:sp>
        <p:nvSpPr>
          <p:cNvPr id="83972" name="Rectangle 2"/>
          <p:cNvSpPr>
            <a:spLocks noChangeArrowheads="1"/>
          </p:cNvSpPr>
          <p:nvPr/>
        </p:nvSpPr>
        <p:spPr bwMode="auto">
          <a:xfrm>
            <a:off x="608013" y="798513"/>
            <a:ext cx="5365750"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800100" indent="-34290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r>
              <a:rPr lang="en-US" altLang="en-US" sz="1500" b="1">
                <a:cs typeface="Arial" panose="020B0604020202020204" pitchFamily="34" charset="0"/>
              </a:rPr>
              <a:t>2.	</a:t>
            </a:r>
            <a:r>
              <a:rPr lang="en-US" altLang="en-US" sz="1500" b="1">
                <a:solidFill>
                  <a:srgbClr val="FF0000"/>
                </a:solidFill>
                <a:cs typeface="Arial" panose="020B0604020202020204" pitchFamily="34" charset="0"/>
              </a:rPr>
              <a:t>‘if - else’</a:t>
            </a:r>
            <a:r>
              <a:rPr lang="en-US" altLang="en-US" sz="1500" b="1">
                <a:cs typeface="Arial" panose="020B0604020202020204" pitchFamily="34" charset="0"/>
              </a:rPr>
              <a:t> statement:</a:t>
            </a:r>
          </a:p>
          <a:p>
            <a:pPr>
              <a:lnSpc>
                <a:spcPct val="100000"/>
              </a:lnSpc>
              <a:spcBef>
                <a:spcPct val="0"/>
              </a:spcBef>
              <a:buFontTx/>
              <a:buNone/>
            </a:pPr>
            <a:r>
              <a:rPr lang="en-US" altLang="en-US" sz="1500" b="1">
                <a:cs typeface="Arial" panose="020B0604020202020204" pitchFamily="34" charset="0"/>
              </a:rPr>
              <a:t>	syntax:</a:t>
            </a:r>
          </a:p>
          <a:p>
            <a:pPr>
              <a:lnSpc>
                <a:spcPct val="100000"/>
              </a:lnSpc>
              <a:spcBef>
                <a:spcPct val="0"/>
              </a:spcBef>
              <a:buFontTx/>
              <a:buNone/>
            </a:pPr>
            <a:r>
              <a:rPr lang="en-US" altLang="en-US" sz="1500" b="1">
                <a:cs typeface="Arial" panose="020B0604020202020204" pitchFamily="34" charset="0"/>
              </a:rPr>
              <a:t>			if condition:</a:t>
            </a:r>
          </a:p>
          <a:p>
            <a:pPr>
              <a:lnSpc>
                <a:spcPct val="100000"/>
              </a:lnSpc>
              <a:spcBef>
                <a:spcPct val="0"/>
              </a:spcBef>
              <a:buFontTx/>
              <a:buNone/>
            </a:pPr>
            <a:r>
              <a:rPr lang="en-US" altLang="en-US" sz="1500" b="1">
                <a:cs typeface="Arial" panose="020B0604020202020204" pitchFamily="34" charset="0"/>
              </a:rPr>
              <a:t>				statements</a:t>
            </a:r>
          </a:p>
          <a:p>
            <a:pPr>
              <a:lnSpc>
                <a:spcPct val="100000"/>
              </a:lnSpc>
              <a:spcBef>
                <a:spcPct val="0"/>
              </a:spcBef>
              <a:buFontTx/>
              <a:buNone/>
            </a:pPr>
            <a:r>
              <a:rPr lang="en-US" altLang="en-US" sz="1500" b="1">
                <a:cs typeface="Arial" panose="020B0604020202020204" pitchFamily="34" charset="0"/>
              </a:rPr>
              <a:t>			else:</a:t>
            </a:r>
          </a:p>
          <a:p>
            <a:pPr>
              <a:lnSpc>
                <a:spcPct val="100000"/>
              </a:lnSpc>
              <a:spcBef>
                <a:spcPct val="0"/>
              </a:spcBef>
              <a:buFontTx/>
              <a:buNone/>
            </a:pPr>
            <a:r>
              <a:rPr lang="en-US" altLang="en-US" sz="1500" b="1">
                <a:cs typeface="Arial" panose="020B0604020202020204" pitchFamily="34" charset="0"/>
              </a:rPr>
              <a:t>				statements</a:t>
            </a:r>
          </a:p>
          <a:p>
            <a:pPr>
              <a:lnSpc>
                <a:spcPct val="100000"/>
              </a:lnSpc>
              <a:spcBef>
                <a:spcPct val="0"/>
              </a:spcBef>
              <a:buFontTx/>
              <a:buNone/>
            </a:pPr>
            <a:endParaRPr lang="en-US" altLang="en-US" sz="1500" b="1">
              <a:cs typeface="Arial" panose="020B0604020202020204" pitchFamily="34" charset="0"/>
            </a:endParaRPr>
          </a:p>
          <a:p>
            <a:pPr>
              <a:lnSpc>
                <a:spcPct val="100000"/>
              </a:lnSpc>
              <a:spcBef>
                <a:spcPct val="0"/>
              </a:spcBef>
              <a:buFontTx/>
              <a:buNone/>
            </a:pPr>
            <a:r>
              <a:rPr lang="en-US" altLang="en-US" sz="1500" b="1">
                <a:cs typeface="Arial" panose="020B0604020202020204" pitchFamily="34" charset="0"/>
              </a:rPr>
              <a:t>	Example:</a:t>
            </a:r>
          </a:p>
          <a:p>
            <a:pPr>
              <a:lnSpc>
                <a:spcPct val="100000"/>
              </a:lnSpc>
              <a:spcBef>
                <a:spcPct val="0"/>
              </a:spcBef>
              <a:buFontTx/>
              <a:buNone/>
            </a:pPr>
            <a:r>
              <a:rPr lang="en-US" altLang="en-US" sz="1500" b="1">
                <a:cs typeface="Arial" panose="020B0604020202020204" pitchFamily="34" charset="0"/>
              </a:rPr>
              <a:t>			</a:t>
            </a:r>
          </a:p>
          <a:p>
            <a:pPr>
              <a:lnSpc>
                <a:spcPct val="100000"/>
              </a:lnSpc>
              <a:spcBef>
                <a:spcPct val="0"/>
              </a:spcBef>
              <a:buFontTx/>
              <a:buNone/>
            </a:pPr>
            <a:r>
              <a:rPr lang="en-US" altLang="en-US" sz="1500" b="1">
                <a:cs typeface="Arial" panose="020B0604020202020204" pitchFamily="34" charset="0"/>
              </a:rPr>
              <a:t>			</a:t>
            </a:r>
          </a:p>
          <a:p>
            <a:pPr>
              <a:lnSpc>
                <a:spcPct val="100000"/>
              </a:lnSpc>
              <a:spcBef>
                <a:spcPct val="0"/>
              </a:spcBef>
              <a:buFontTx/>
              <a:buNone/>
            </a:pPr>
            <a:endParaRPr lang="en-US" altLang="en-US" sz="1500" b="1">
              <a:cs typeface="Arial" panose="020B0604020202020204" pitchFamily="34" charset="0"/>
            </a:endParaRPr>
          </a:p>
          <a:p>
            <a:pPr>
              <a:lnSpc>
                <a:spcPct val="100000"/>
              </a:lnSpc>
              <a:spcBef>
                <a:spcPct val="0"/>
              </a:spcBef>
              <a:buFontTx/>
              <a:buNone/>
            </a:pPr>
            <a:r>
              <a:rPr lang="en-US" altLang="en-US" sz="1500" b="1">
                <a:cs typeface="Arial" panose="020B0604020202020204" pitchFamily="34" charset="0"/>
              </a:rPr>
              <a:t>			</a:t>
            </a:r>
          </a:p>
        </p:txBody>
      </p:sp>
      <p:sp>
        <p:nvSpPr>
          <p:cNvPr id="6" name="Rectangle 5"/>
          <p:cNvSpPr/>
          <p:nvPr/>
        </p:nvSpPr>
        <p:spPr>
          <a:xfrm>
            <a:off x="2068513" y="2395538"/>
            <a:ext cx="3994150" cy="1703387"/>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defRPr/>
            </a:pPr>
            <a:r>
              <a:rPr lang="en-US" b="1" dirty="0">
                <a:latin typeface="Cambria" panose="02040503050406030204" pitchFamily="18" charset="0"/>
                <a:ea typeface="Cambria" panose="02040503050406030204" pitchFamily="18" charset="0"/>
              </a:rPr>
              <a:t>vehicle = ‘car’</a:t>
            </a:r>
          </a:p>
          <a:p>
            <a:pPr>
              <a:defRPr/>
            </a:pPr>
            <a:endParaRPr lang="en-US" b="1" dirty="0">
              <a:latin typeface="Cambria" panose="02040503050406030204" pitchFamily="18" charset="0"/>
              <a:ea typeface="Cambria" panose="02040503050406030204" pitchFamily="18" charset="0"/>
            </a:endParaRPr>
          </a:p>
          <a:p>
            <a:pPr>
              <a:defRPr/>
            </a:pPr>
            <a:r>
              <a:rPr lang="en-US" b="1" dirty="0">
                <a:latin typeface="Cambria" panose="02040503050406030204" pitchFamily="18" charset="0"/>
                <a:ea typeface="Cambria" panose="02040503050406030204" pitchFamily="18" charset="0"/>
              </a:rPr>
              <a:t>if vehicle == ‘bike’:</a:t>
            </a:r>
          </a:p>
          <a:p>
            <a:pPr>
              <a:defRPr/>
            </a:pPr>
            <a:r>
              <a:rPr lang="en-US" b="1" dirty="0">
                <a:latin typeface="Cambria" panose="02040503050406030204" pitchFamily="18" charset="0"/>
                <a:ea typeface="Cambria" panose="02040503050406030204" pitchFamily="18" charset="0"/>
              </a:rPr>
              <a:t>	print(“Riding a bike”)</a:t>
            </a:r>
          </a:p>
          <a:p>
            <a:pPr>
              <a:defRPr/>
            </a:pPr>
            <a:r>
              <a:rPr lang="en-US" b="1" dirty="0">
                <a:latin typeface="Cambria" panose="02040503050406030204" pitchFamily="18" charset="0"/>
                <a:ea typeface="Cambria" panose="02040503050406030204" pitchFamily="18" charset="0"/>
              </a:rPr>
              <a:t>else:</a:t>
            </a:r>
          </a:p>
          <a:p>
            <a:pPr>
              <a:defRPr/>
            </a:pPr>
            <a:r>
              <a:rPr lang="en-US" b="1" dirty="0">
                <a:latin typeface="Cambria" panose="02040503050406030204" pitchFamily="18" charset="0"/>
                <a:ea typeface="Cambria" panose="02040503050406030204" pitchFamily="18" charset="0"/>
              </a:rPr>
              <a:t>	print(“Riding a car”)</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557213" indent="-214313">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8572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2001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15430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0002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4574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29146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3718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8D8D4393-7069-4862-B0C6-2B78F1E7E54B}" type="slidenum">
              <a:rPr lang="en-US" altLang="en-US" sz="900" smtClean="0">
                <a:solidFill>
                  <a:srgbClr val="898989"/>
                </a:solidFill>
                <a:cs typeface="Arial" panose="020B0604020202020204" pitchFamily="34" charset="0"/>
              </a:rPr>
              <a:pPr>
                <a:lnSpc>
                  <a:spcPct val="100000"/>
                </a:lnSpc>
                <a:spcBef>
                  <a:spcPct val="0"/>
                </a:spcBef>
                <a:buFontTx/>
                <a:buNone/>
              </a:pPr>
              <a:t>62</a:t>
            </a:fld>
            <a:endParaRPr lang="en-US" altLang="en-US" sz="900" smtClean="0">
              <a:solidFill>
                <a:srgbClr val="898989"/>
              </a:solidFill>
              <a:cs typeface="Arial" panose="020B0604020202020204" pitchFamily="34" charset="0"/>
            </a:endParaRPr>
          </a:p>
        </p:txBody>
      </p:sp>
      <p:sp>
        <p:nvSpPr>
          <p:cNvPr id="84995" name="Rectangle 5"/>
          <p:cNvSpPr>
            <a:spLocks noChangeArrowheads="1"/>
          </p:cNvSpPr>
          <p:nvPr/>
        </p:nvSpPr>
        <p:spPr bwMode="auto">
          <a:xfrm>
            <a:off x="0" y="95250"/>
            <a:ext cx="64579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r>
              <a:rPr lang="en-US" altLang="en-US" b="1">
                <a:solidFill>
                  <a:srgbClr val="0070C0"/>
                </a:solidFill>
                <a:cs typeface="Tahoma" panose="020B0604030504040204" pitchFamily="34" charset="0"/>
              </a:rPr>
              <a:t>Selective Control Statements</a:t>
            </a:r>
            <a:endParaRPr lang="en-US" altLang="en-US" sz="3200">
              <a:solidFill>
                <a:srgbClr val="0070C0"/>
              </a:solidFill>
              <a:cs typeface="Tahoma" panose="020B0604030504040204" pitchFamily="34" charset="0"/>
            </a:endParaRPr>
          </a:p>
        </p:txBody>
      </p:sp>
      <p:sp>
        <p:nvSpPr>
          <p:cNvPr id="84996" name="Rectangle 2"/>
          <p:cNvSpPr>
            <a:spLocks noChangeArrowheads="1"/>
          </p:cNvSpPr>
          <p:nvPr/>
        </p:nvSpPr>
        <p:spPr bwMode="auto">
          <a:xfrm>
            <a:off x="458788" y="771525"/>
            <a:ext cx="5364162"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800100" indent="-34290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r>
              <a:rPr lang="en-US" altLang="en-US" sz="1500" b="1">
                <a:cs typeface="Arial" panose="020B0604020202020204" pitchFamily="34" charset="0"/>
              </a:rPr>
              <a:t>2.	</a:t>
            </a:r>
            <a:r>
              <a:rPr lang="en-US" altLang="en-US" sz="1500" b="1">
                <a:solidFill>
                  <a:srgbClr val="FF0000"/>
                </a:solidFill>
                <a:cs typeface="Arial" panose="020B0604020202020204" pitchFamily="34" charset="0"/>
              </a:rPr>
              <a:t>‘if – elif - else’</a:t>
            </a:r>
            <a:r>
              <a:rPr lang="en-US" altLang="en-US" sz="1500" b="1">
                <a:cs typeface="Arial" panose="020B0604020202020204" pitchFamily="34" charset="0"/>
              </a:rPr>
              <a:t> statement:</a:t>
            </a:r>
          </a:p>
          <a:p>
            <a:pPr>
              <a:lnSpc>
                <a:spcPct val="100000"/>
              </a:lnSpc>
              <a:spcBef>
                <a:spcPct val="0"/>
              </a:spcBef>
              <a:buFontTx/>
              <a:buNone/>
            </a:pPr>
            <a:r>
              <a:rPr lang="en-US" altLang="en-US" sz="1500" b="1">
                <a:cs typeface="Arial" panose="020B0604020202020204" pitchFamily="34" charset="0"/>
              </a:rPr>
              <a:t>	syntax:</a:t>
            </a:r>
          </a:p>
          <a:p>
            <a:pPr>
              <a:lnSpc>
                <a:spcPct val="100000"/>
              </a:lnSpc>
              <a:spcBef>
                <a:spcPct val="0"/>
              </a:spcBef>
              <a:buFontTx/>
              <a:buNone/>
            </a:pPr>
            <a:r>
              <a:rPr lang="en-US" altLang="en-US" sz="1500" b="1">
                <a:cs typeface="Arial" panose="020B0604020202020204" pitchFamily="34" charset="0"/>
              </a:rPr>
              <a:t>			if condition:</a:t>
            </a:r>
          </a:p>
          <a:p>
            <a:pPr>
              <a:lnSpc>
                <a:spcPct val="100000"/>
              </a:lnSpc>
              <a:spcBef>
                <a:spcPct val="0"/>
              </a:spcBef>
              <a:buFontTx/>
              <a:buNone/>
            </a:pPr>
            <a:r>
              <a:rPr lang="en-US" altLang="en-US" sz="1500" b="1">
                <a:cs typeface="Arial" panose="020B0604020202020204" pitchFamily="34" charset="0"/>
              </a:rPr>
              <a:t>				statements</a:t>
            </a:r>
          </a:p>
          <a:p>
            <a:pPr>
              <a:lnSpc>
                <a:spcPct val="100000"/>
              </a:lnSpc>
              <a:spcBef>
                <a:spcPct val="0"/>
              </a:spcBef>
              <a:buFontTx/>
              <a:buNone/>
            </a:pPr>
            <a:r>
              <a:rPr lang="en-US" altLang="en-US" sz="1500" b="1">
                <a:cs typeface="Arial" panose="020B0604020202020204" pitchFamily="34" charset="0"/>
              </a:rPr>
              <a:t>			elif condition:</a:t>
            </a:r>
          </a:p>
          <a:p>
            <a:pPr>
              <a:lnSpc>
                <a:spcPct val="100000"/>
              </a:lnSpc>
              <a:spcBef>
                <a:spcPct val="0"/>
              </a:spcBef>
              <a:buFontTx/>
              <a:buNone/>
            </a:pPr>
            <a:r>
              <a:rPr lang="en-US" altLang="en-US" sz="1500" b="1">
                <a:cs typeface="Arial" panose="020B0604020202020204" pitchFamily="34" charset="0"/>
              </a:rPr>
              <a:t>				statements</a:t>
            </a:r>
          </a:p>
          <a:p>
            <a:pPr>
              <a:lnSpc>
                <a:spcPct val="100000"/>
              </a:lnSpc>
              <a:spcBef>
                <a:spcPct val="0"/>
              </a:spcBef>
              <a:buFontTx/>
              <a:buNone/>
            </a:pPr>
            <a:r>
              <a:rPr lang="en-US" altLang="en-US" sz="1500" b="1">
                <a:cs typeface="Arial" panose="020B0604020202020204" pitchFamily="34" charset="0"/>
              </a:rPr>
              <a:t>			else:</a:t>
            </a:r>
          </a:p>
          <a:p>
            <a:pPr>
              <a:lnSpc>
                <a:spcPct val="100000"/>
              </a:lnSpc>
              <a:spcBef>
                <a:spcPct val="0"/>
              </a:spcBef>
              <a:buFontTx/>
              <a:buNone/>
            </a:pPr>
            <a:r>
              <a:rPr lang="en-US" altLang="en-US" sz="1500" b="1">
                <a:cs typeface="Arial" panose="020B0604020202020204" pitchFamily="34" charset="0"/>
              </a:rPr>
              <a:t>				statements</a:t>
            </a:r>
          </a:p>
          <a:p>
            <a:pPr>
              <a:lnSpc>
                <a:spcPct val="100000"/>
              </a:lnSpc>
              <a:spcBef>
                <a:spcPct val="0"/>
              </a:spcBef>
              <a:buFontTx/>
              <a:buNone/>
            </a:pPr>
            <a:endParaRPr lang="en-US" altLang="en-US" sz="1500" b="1">
              <a:cs typeface="Arial" panose="020B0604020202020204" pitchFamily="34" charset="0"/>
            </a:endParaRPr>
          </a:p>
          <a:p>
            <a:pPr>
              <a:lnSpc>
                <a:spcPct val="100000"/>
              </a:lnSpc>
              <a:spcBef>
                <a:spcPct val="0"/>
              </a:spcBef>
              <a:buFontTx/>
              <a:buNone/>
            </a:pPr>
            <a:r>
              <a:rPr lang="en-US" altLang="en-US" sz="1500" b="1">
                <a:cs typeface="Arial" panose="020B0604020202020204" pitchFamily="34" charset="0"/>
              </a:rPr>
              <a:t>	Example:</a:t>
            </a:r>
          </a:p>
        </p:txBody>
      </p:sp>
      <p:sp>
        <p:nvSpPr>
          <p:cNvPr id="6" name="Rectangle 5"/>
          <p:cNvSpPr/>
          <p:nvPr/>
        </p:nvSpPr>
        <p:spPr>
          <a:xfrm>
            <a:off x="1847850" y="2814638"/>
            <a:ext cx="3163888" cy="3205162"/>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defRPr/>
            </a:pPr>
            <a:r>
              <a:rPr lang="en-US" b="1" dirty="0">
                <a:latin typeface="Cambria" panose="02040503050406030204" pitchFamily="18" charset="0"/>
                <a:ea typeface="Cambria" panose="02040503050406030204" pitchFamily="18" charset="0"/>
              </a:rPr>
              <a:t>x = </a:t>
            </a:r>
            <a:r>
              <a:rPr lang="en-US" b="1" dirty="0" err="1">
                <a:latin typeface="Cambria" panose="02040503050406030204" pitchFamily="18" charset="0"/>
                <a:ea typeface="Cambria" panose="02040503050406030204" pitchFamily="18" charset="0"/>
              </a:rPr>
              <a:t>int</a:t>
            </a:r>
            <a:r>
              <a:rPr lang="en-US" b="1" dirty="0">
                <a:latin typeface="Cambria" panose="02040503050406030204" pitchFamily="18" charset="0"/>
                <a:ea typeface="Cambria" panose="02040503050406030204" pitchFamily="18" charset="0"/>
              </a:rPr>
              <a:t>(input(“Enter any number”))</a:t>
            </a:r>
          </a:p>
          <a:p>
            <a:pPr>
              <a:defRPr/>
            </a:pPr>
            <a:endParaRPr lang="en-US" b="1" dirty="0">
              <a:latin typeface="Cambria" panose="02040503050406030204" pitchFamily="18" charset="0"/>
              <a:ea typeface="Cambria" panose="02040503050406030204" pitchFamily="18" charset="0"/>
            </a:endParaRPr>
          </a:p>
          <a:p>
            <a:pPr>
              <a:defRPr/>
            </a:pPr>
            <a:r>
              <a:rPr lang="en-US" b="1" dirty="0">
                <a:latin typeface="Cambria" panose="02040503050406030204" pitchFamily="18" charset="0"/>
                <a:ea typeface="Cambria" panose="02040503050406030204" pitchFamily="18" charset="0"/>
              </a:rPr>
              <a:t>If x &gt;= 90:</a:t>
            </a:r>
          </a:p>
          <a:p>
            <a:pPr>
              <a:defRPr/>
            </a:pPr>
            <a:r>
              <a:rPr lang="en-US" b="1" dirty="0">
                <a:latin typeface="Cambria" panose="02040503050406030204" pitchFamily="18" charset="0"/>
                <a:ea typeface="Cambria" panose="02040503050406030204" pitchFamily="18" charset="0"/>
              </a:rPr>
              <a:t>	print(“Grade - A”)</a:t>
            </a:r>
          </a:p>
          <a:p>
            <a:pPr>
              <a:defRPr/>
            </a:pPr>
            <a:r>
              <a:rPr lang="en-US" b="1" dirty="0" err="1">
                <a:latin typeface="Cambria" panose="02040503050406030204" pitchFamily="18" charset="0"/>
                <a:ea typeface="Cambria" panose="02040503050406030204" pitchFamily="18" charset="0"/>
              </a:rPr>
              <a:t>elif</a:t>
            </a:r>
            <a:r>
              <a:rPr lang="en-US" b="1" dirty="0">
                <a:latin typeface="Cambria" panose="02040503050406030204" pitchFamily="18" charset="0"/>
                <a:ea typeface="Cambria" panose="02040503050406030204" pitchFamily="18" charset="0"/>
              </a:rPr>
              <a:t> x &gt;= 80:</a:t>
            </a:r>
          </a:p>
          <a:p>
            <a:pPr>
              <a:defRPr/>
            </a:pPr>
            <a:r>
              <a:rPr lang="en-US" b="1" dirty="0">
                <a:latin typeface="Cambria" panose="02040503050406030204" pitchFamily="18" charset="0"/>
                <a:ea typeface="Cambria" panose="02040503050406030204" pitchFamily="18" charset="0"/>
              </a:rPr>
              <a:t>	print(“Grade - B”)</a:t>
            </a:r>
          </a:p>
          <a:p>
            <a:pPr>
              <a:defRPr/>
            </a:pPr>
            <a:r>
              <a:rPr lang="en-US" b="1" dirty="0" err="1">
                <a:latin typeface="Cambria" panose="02040503050406030204" pitchFamily="18" charset="0"/>
                <a:ea typeface="Cambria" panose="02040503050406030204" pitchFamily="18" charset="0"/>
              </a:rPr>
              <a:t>elif</a:t>
            </a:r>
            <a:r>
              <a:rPr lang="en-US" b="1" dirty="0">
                <a:latin typeface="Cambria" panose="02040503050406030204" pitchFamily="18" charset="0"/>
                <a:ea typeface="Cambria" panose="02040503050406030204" pitchFamily="18" charset="0"/>
              </a:rPr>
              <a:t> x &gt;= 70:</a:t>
            </a:r>
          </a:p>
          <a:p>
            <a:pPr>
              <a:defRPr/>
            </a:pPr>
            <a:r>
              <a:rPr lang="en-US" b="1" dirty="0">
                <a:latin typeface="Cambria" panose="02040503050406030204" pitchFamily="18" charset="0"/>
                <a:ea typeface="Cambria" panose="02040503050406030204" pitchFamily="18" charset="0"/>
              </a:rPr>
              <a:t>	print(“Grade – C”)</a:t>
            </a:r>
          </a:p>
          <a:p>
            <a:pPr>
              <a:defRPr/>
            </a:pPr>
            <a:r>
              <a:rPr lang="en-US" b="1" dirty="0">
                <a:latin typeface="Cambria" panose="02040503050406030204" pitchFamily="18" charset="0"/>
                <a:ea typeface="Cambria" panose="02040503050406030204" pitchFamily="18" charset="0"/>
              </a:rPr>
              <a:t>else:</a:t>
            </a:r>
          </a:p>
          <a:p>
            <a:pPr>
              <a:defRPr/>
            </a:pPr>
            <a:r>
              <a:rPr lang="en-US" b="1" dirty="0">
                <a:latin typeface="Cambria" panose="02040503050406030204" pitchFamily="18" charset="0"/>
                <a:ea typeface="Cambria" panose="02040503050406030204" pitchFamily="18" charset="0"/>
              </a:rPr>
              <a:t>	print(“Outstanding”)</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557213" indent="-214313">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8572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2001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15430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0002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4574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29146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3718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3518D1DA-699F-41EF-A1D9-9F58F3A3D798}" type="slidenum">
              <a:rPr lang="en-US" altLang="en-US" sz="900" smtClean="0">
                <a:solidFill>
                  <a:srgbClr val="898989"/>
                </a:solidFill>
                <a:latin typeface="Calibri" panose="020F0502020204030204" pitchFamily="34" charset="0"/>
                <a:cs typeface="Arial" panose="020B0604020202020204" pitchFamily="34" charset="0"/>
              </a:rPr>
              <a:pPr>
                <a:lnSpc>
                  <a:spcPct val="100000"/>
                </a:lnSpc>
                <a:spcBef>
                  <a:spcPct val="0"/>
                </a:spcBef>
                <a:buFontTx/>
                <a:buNone/>
              </a:pPr>
              <a:t>63</a:t>
            </a:fld>
            <a:endParaRPr lang="en-US" altLang="en-US" sz="900" smtClean="0">
              <a:solidFill>
                <a:srgbClr val="898989"/>
              </a:solidFill>
              <a:latin typeface="Calibri" panose="020F0502020204030204" pitchFamily="34" charset="0"/>
              <a:cs typeface="Arial" panose="020B0604020202020204" pitchFamily="34" charset="0"/>
            </a:endParaRPr>
          </a:p>
        </p:txBody>
      </p:sp>
      <p:sp>
        <p:nvSpPr>
          <p:cNvPr id="82947" name="Rectangle 5"/>
          <p:cNvSpPr>
            <a:spLocks noChangeArrowheads="1"/>
          </p:cNvSpPr>
          <p:nvPr/>
        </p:nvSpPr>
        <p:spPr bwMode="auto">
          <a:xfrm>
            <a:off x="142875" y="157163"/>
            <a:ext cx="818197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gn="just">
              <a:lnSpc>
                <a:spcPct val="100000"/>
              </a:lnSpc>
              <a:spcBef>
                <a:spcPct val="0"/>
              </a:spcBef>
              <a:buFontTx/>
              <a:buNone/>
            </a:pPr>
            <a:r>
              <a:rPr lang="en-US" altLang="en-US" sz="2400" b="1" dirty="0">
                <a:solidFill>
                  <a:srgbClr val="0070C0"/>
                </a:solidFill>
                <a:latin typeface="Tahoma" panose="020B0604030504040204" pitchFamily="34" charset="0"/>
                <a:cs typeface="Tahoma" panose="020B0604030504040204" pitchFamily="34" charset="0"/>
              </a:rPr>
              <a:t>Program – 1</a:t>
            </a:r>
          </a:p>
          <a:p>
            <a:pPr algn="just">
              <a:lnSpc>
                <a:spcPct val="100000"/>
              </a:lnSpc>
              <a:spcBef>
                <a:spcPct val="0"/>
              </a:spcBef>
              <a:buFontTx/>
              <a:buNone/>
            </a:pPr>
            <a:r>
              <a:rPr lang="en-US" altLang="en-US" b="1" dirty="0">
                <a:solidFill>
                  <a:srgbClr val="FF0000"/>
                </a:solidFill>
                <a:latin typeface="Calibri" panose="020F0502020204030204" pitchFamily="34" charset="0"/>
                <a:cs typeface="Arial" panose="020B0604020202020204" pitchFamily="34" charset="0"/>
              </a:rPr>
              <a:t>Write a python program to determine a number is even or odd.	</a:t>
            </a:r>
            <a:endParaRPr lang="en-US" altLang="en-US" dirty="0">
              <a:solidFill>
                <a:srgbClr val="0070C0"/>
              </a:solidFill>
              <a:latin typeface="Tahoma" panose="020B0604030504040204" pitchFamily="34" charset="0"/>
              <a:cs typeface="Tahoma" panose="020B0604030504040204" pitchFamily="34" charset="0"/>
            </a:endParaRPr>
          </a:p>
        </p:txBody>
      </p:sp>
      <p:sp>
        <p:nvSpPr>
          <p:cNvPr id="86020" name="Rectangle 2"/>
          <p:cNvSpPr>
            <a:spLocks noChangeArrowheads="1"/>
          </p:cNvSpPr>
          <p:nvPr/>
        </p:nvSpPr>
        <p:spPr bwMode="auto">
          <a:xfrm>
            <a:off x="203200" y="787400"/>
            <a:ext cx="7283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800100" indent="-34290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gn="just">
              <a:lnSpc>
                <a:spcPct val="100000"/>
              </a:lnSpc>
              <a:spcBef>
                <a:spcPct val="0"/>
              </a:spcBef>
              <a:buFontTx/>
              <a:buNone/>
            </a:pPr>
            <a:r>
              <a:rPr lang="en-US" altLang="en-US" sz="2400" b="1">
                <a:solidFill>
                  <a:srgbClr val="FF0000"/>
                </a:solidFill>
                <a:latin typeface="Calibri" panose="020F0502020204030204" pitchFamily="34" charset="0"/>
                <a:cs typeface="Arial" panose="020B0604020202020204" pitchFamily="34" charset="0"/>
              </a:rPr>
              <a:t>		</a:t>
            </a:r>
          </a:p>
        </p:txBody>
      </p:sp>
      <p:sp>
        <p:nvSpPr>
          <p:cNvPr id="5" name="Rectangle 4"/>
          <p:cNvSpPr/>
          <p:nvPr/>
        </p:nvSpPr>
        <p:spPr>
          <a:xfrm>
            <a:off x="1471613" y="2057400"/>
            <a:ext cx="5283200" cy="205105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defRPr/>
            </a:pPr>
            <a:r>
              <a:rPr lang="en-US" sz="2000" b="1" dirty="0"/>
              <a:t>x = </a:t>
            </a:r>
            <a:r>
              <a:rPr lang="en-US" sz="2000" b="1" dirty="0" err="1"/>
              <a:t>int</a:t>
            </a:r>
            <a:r>
              <a:rPr lang="en-US" sz="2000" b="1" dirty="0"/>
              <a:t>(input(“Enter any number”))</a:t>
            </a:r>
          </a:p>
          <a:p>
            <a:pPr>
              <a:defRPr/>
            </a:pPr>
            <a:endParaRPr lang="en-US" sz="2000" b="1" dirty="0"/>
          </a:p>
          <a:p>
            <a:pPr>
              <a:defRPr/>
            </a:pPr>
            <a:r>
              <a:rPr lang="en-US" sz="2000" b="1" dirty="0"/>
              <a:t>if x%2 == 0:</a:t>
            </a:r>
          </a:p>
          <a:p>
            <a:pPr>
              <a:defRPr/>
            </a:pPr>
            <a:r>
              <a:rPr lang="en-US" sz="2000" b="1" dirty="0"/>
              <a:t>	print(“Even number”)</a:t>
            </a:r>
          </a:p>
          <a:p>
            <a:pPr>
              <a:defRPr/>
            </a:pPr>
            <a:r>
              <a:rPr lang="en-US" sz="2000" b="1" dirty="0"/>
              <a:t>else:</a:t>
            </a:r>
          </a:p>
          <a:p>
            <a:pPr>
              <a:defRPr/>
            </a:pPr>
            <a:r>
              <a:rPr lang="en-US" sz="2000" b="1" dirty="0"/>
              <a:t>	print(“Odd number”)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9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p:bldP spid="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557213" indent="-214313">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8572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2001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15430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0002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4574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29146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3718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4ED2465B-E064-458C-85EE-8FFB4DFAB318}" type="slidenum">
              <a:rPr lang="en-US" altLang="en-US" sz="900" smtClean="0">
                <a:solidFill>
                  <a:srgbClr val="898989"/>
                </a:solidFill>
                <a:cs typeface="Arial" panose="020B0604020202020204" pitchFamily="34" charset="0"/>
              </a:rPr>
              <a:pPr>
                <a:lnSpc>
                  <a:spcPct val="100000"/>
                </a:lnSpc>
                <a:spcBef>
                  <a:spcPct val="0"/>
                </a:spcBef>
                <a:buFontTx/>
                <a:buNone/>
              </a:pPr>
              <a:t>64</a:t>
            </a:fld>
            <a:endParaRPr lang="en-US" altLang="en-US" sz="900" smtClean="0">
              <a:solidFill>
                <a:srgbClr val="898989"/>
              </a:solidFill>
              <a:cs typeface="Arial" panose="020B0604020202020204" pitchFamily="34" charset="0"/>
            </a:endParaRPr>
          </a:p>
        </p:txBody>
      </p:sp>
      <p:sp>
        <p:nvSpPr>
          <p:cNvPr id="87043" name="Rectangle 2"/>
          <p:cNvSpPr>
            <a:spLocks noChangeArrowheads="1"/>
          </p:cNvSpPr>
          <p:nvPr/>
        </p:nvSpPr>
        <p:spPr bwMode="auto">
          <a:xfrm>
            <a:off x="1622425" y="1404938"/>
            <a:ext cx="6059488"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800100" indent="-34290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altLang="en-US" sz="1500" b="1">
              <a:cs typeface="Arial" panose="020B0604020202020204" pitchFamily="34" charset="0"/>
            </a:endParaRPr>
          </a:p>
          <a:p>
            <a:pPr>
              <a:lnSpc>
                <a:spcPct val="100000"/>
              </a:lnSpc>
              <a:spcBef>
                <a:spcPct val="0"/>
              </a:spcBef>
              <a:buFontTx/>
              <a:buNone/>
            </a:pPr>
            <a:r>
              <a:rPr lang="en-US" altLang="en-US" sz="1500" b="1">
                <a:cs typeface="Arial" panose="020B0604020202020204" pitchFamily="34" charset="0"/>
              </a:rPr>
              <a:t>			</a:t>
            </a:r>
          </a:p>
        </p:txBody>
      </p:sp>
      <p:sp>
        <p:nvSpPr>
          <p:cNvPr id="7" name="Rectangle 6"/>
          <p:cNvSpPr/>
          <p:nvPr/>
        </p:nvSpPr>
        <p:spPr>
          <a:xfrm>
            <a:off x="979488" y="1778000"/>
            <a:ext cx="6321425" cy="2855913"/>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just">
              <a:defRPr/>
            </a:pPr>
            <a:r>
              <a:rPr lang="en-US" sz="2400" b="1" dirty="0">
                <a:latin typeface="Cambria" panose="02040503050406030204" pitchFamily="18" charset="0"/>
                <a:ea typeface="Cambria" panose="02040503050406030204" pitchFamily="18" charset="0"/>
              </a:rPr>
              <a:t>x = </a:t>
            </a:r>
            <a:r>
              <a:rPr lang="en-US" sz="2400" b="1" dirty="0" err="1">
                <a:latin typeface="Cambria" panose="02040503050406030204" pitchFamily="18" charset="0"/>
                <a:ea typeface="Cambria" panose="02040503050406030204" pitchFamily="18" charset="0"/>
              </a:rPr>
              <a:t>int</a:t>
            </a:r>
            <a:r>
              <a:rPr lang="en-US" sz="2400" b="1" dirty="0">
                <a:latin typeface="Cambria" panose="02040503050406030204" pitchFamily="18" charset="0"/>
                <a:ea typeface="Cambria" panose="02040503050406030204" pitchFamily="18" charset="0"/>
              </a:rPr>
              <a:t>(input(“Enter any number”))</a:t>
            </a:r>
          </a:p>
          <a:p>
            <a:pPr algn="just">
              <a:defRPr/>
            </a:pPr>
            <a:endParaRPr lang="en-US" sz="2400" b="1" dirty="0">
              <a:latin typeface="Cambria" panose="02040503050406030204" pitchFamily="18" charset="0"/>
              <a:ea typeface="Cambria" panose="02040503050406030204" pitchFamily="18" charset="0"/>
            </a:endParaRPr>
          </a:p>
          <a:p>
            <a:pPr algn="just">
              <a:defRPr/>
            </a:pPr>
            <a:r>
              <a:rPr lang="en-US" sz="2400" b="1" dirty="0">
                <a:latin typeface="Cambria" panose="02040503050406030204" pitchFamily="18" charset="0"/>
                <a:ea typeface="Cambria" panose="02040503050406030204" pitchFamily="18" charset="0"/>
              </a:rPr>
              <a:t>if x&lt;0:</a:t>
            </a:r>
          </a:p>
          <a:p>
            <a:pPr algn="just">
              <a:defRPr/>
            </a:pPr>
            <a:r>
              <a:rPr lang="en-US" sz="2400" b="1" dirty="0">
                <a:latin typeface="Cambria" panose="02040503050406030204" pitchFamily="18" charset="0"/>
                <a:ea typeface="Cambria" panose="02040503050406030204" pitchFamily="18" charset="0"/>
              </a:rPr>
              <a:t>	print(“Negative number”)</a:t>
            </a:r>
          </a:p>
          <a:p>
            <a:pPr algn="just">
              <a:defRPr/>
            </a:pPr>
            <a:r>
              <a:rPr lang="en-US" sz="2400" b="1" dirty="0" err="1">
                <a:latin typeface="Cambria" panose="02040503050406030204" pitchFamily="18" charset="0"/>
                <a:ea typeface="Cambria" panose="02040503050406030204" pitchFamily="18" charset="0"/>
              </a:rPr>
              <a:t>elif</a:t>
            </a:r>
            <a:r>
              <a:rPr lang="en-US" sz="2400" b="1" dirty="0">
                <a:latin typeface="Cambria" panose="02040503050406030204" pitchFamily="18" charset="0"/>
                <a:ea typeface="Cambria" panose="02040503050406030204" pitchFamily="18" charset="0"/>
              </a:rPr>
              <a:t> x&gt;0:</a:t>
            </a:r>
          </a:p>
          <a:p>
            <a:pPr algn="just">
              <a:defRPr/>
            </a:pPr>
            <a:r>
              <a:rPr lang="en-US" sz="2400" b="1" dirty="0">
                <a:latin typeface="Cambria" panose="02040503050406030204" pitchFamily="18" charset="0"/>
                <a:ea typeface="Cambria" panose="02040503050406030204" pitchFamily="18" charset="0"/>
              </a:rPr>
              <a:t>	print(“Positive number”)</a:t>
            </a:r>
          </a:p>
          <a:p>
            <a:pPr algn="just">
              <a:defRPr/>
            </a:pPr>
            <a:r>
              <a:rPr lang="en-US" sz="2400" b="1" dirty="0">
                <a:latin typeface="Cambria" panose="02040503050406030204" pitchFamily="18" charset="0"/>
                <a:ea typeface="Cambria" panose="02040503050406030204" pitchFamily="18" charset="0"/>
              </a:rPr>
              <a:t>else:</a:t>
            </a:r>
          </a:p>
          <a:p>
            <a:pPr algn="just">
              <a:defRPr/>
            </a:pPr>
            <a:r>
              <a:rPr lang="en-US" sz="2400" b="1" dirty="0">
                <a:latin typeface="Cambria" panose="02040503050406030204" pitchFamily="18" charset="0"/>
                <a:ea typeface="Cambria" panose="02040503050406030204" pitchFamily="18" charset="0"/>
              </a:rPr>
              <a:t>	print(“Zero”)</a:t>
            </a:r>
          </a:p>
        </p:txBody>
      </p:sp>
      <p:sp>
        <p:nvSpPr>
          <p:cNvPr id="6" name="Rectangle 5"/>
          <p:cNvSpPr>
            <a:spLocks noChangeArrowheads="1"/>
          </p:cNvSpPr>
          <p:nvPr/>
        </p:nvSpPr>
        <p:spPr bwMode="auto">
          <a:xfrm>
            <a:off x="142875" y="157163"/>
            <a:ext cx="8181975"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gn="just">
              <a:lnSpc>
                <a:spcPct val="100000"/>
              </a:lnSpc>
              <a:spcBef>
                <a:spcPct val="0"/>
              </a:spcBef>
              <a:buFontTx/>
              <a:buNone/>
            </a:pPr>
            <a:r>
              <a:rPr lang="en-US" altLang="en-US" sz="2000" b="1" dirty="0">
                <a:solidFill>
                  <a:srgbClr val="0070C0"/>
                </a:solidFill>
                <a:cs typeface="Tahoma" panose="020B0604030504040204" pitchFamily="34" charset="0"/>
              </a:rPr>
              <a:t>Program – 2</a:t>
            </a:r>
          </a:p>
          <a:p>
            <a:pPr>
              <a:lnSpc>
                <a:spcPct val="100000"/>
              </a:lnSpc>
              <a:spcBef>
                <a:spcPct val="0"/>
              </a:spcBef>
              <a:buFontTx/>
              <a:buNone/>
            </a:pPr>
            <a:r>
              <a:rPr lang="en-US" altLang="en-US" sz="2400" b="1" dirty="0">
                <a:solidFill>
                  <a:srgbClr val="FF0000"/>
                </a:solidFill>
                <a:cs typeface="Arial" panose="020B0604020202020204" pitchFamily="34" charset="0"/>
              </a:rPr>
              <a:t>Write a python program to know whether an input number is positive, negative or zero.	</a:t>
            </a:r>
            <a:endParaRPr lang="en-US" altLang="en-US" sz="2400" dirty="0">
              <a:solidFill>
                <a:srgbClr val="0070C0"/>
              </a:solidFill>
              <a:cs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557213" indent="-214313">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8572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2001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15430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0002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4574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29146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3718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7446AF51-0F3B-48D2-9FB1-84098651DFAE}" type="slidenum">
              <a:rPr lang="en-US" altLang="en-US" sz="900" smtClean="0">
                <a:solidFill>
                  <a:srgbClr val="898989"/>
                </a:solidFill>
                <a:cs typeface="Arial" panose="020B0604020202020204" pitchFamily="34" charset="0"/>
              </a:rPr>
              <a:pPr>
                <a:lnSpc>
                  <a:spcPct val="100000"/>
                </a:lnSpc>
                <a:spcBef>
                  <a:spcPct val="0"/>
                </a:spcBef>
                <a:buFontTx/>
                <a:buNone/>
              </a:pPr>
              <a:t>65</a:t>
            </a:fld>
            <a:endParaRPr lang="en-US" altLang="en-US" sz="900" smtClean="0">
              <a:solidFill>
                <a:srgbClr val="898989"/>
              </a:solidFill>
              <a:cs typeface="Arial" panose="020B0604020202020204" pitchFamily="34" charset="0"/>
            </a:endParaRPr>
          </a:p>
        </p:txBody>
      </p:sp>
      <p:sp>
        <p:nvSpPr>
          <p:cNvPr id="88067" name="Rectangle 2"/>
          <p:cNvSpPr>
            <a:spLocks noChangeArrowheads="1"/>
          </p:cNvSpPr>
          <p:nvPr/>
        </p:nvSpPr>
        <p:spPr bwMode="auto">
          <a:xfrm>
            <a:off x="1622425" y="1404938"/>
            <a:ext cx="605948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800100" indent="-34290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endParaRPr lang="en-US" altLang="en-US" sz="1500" b="1">
              <a:cs typeface="Arial" panose="020B0604020202020204" pitchFamily="34" charset="0"/>
            </a:endParaRPr>
          </a:p>
          <a:p>
            <a:pPr>
              <a:lnSpc>
                <a:spcPct val="100000"/>
              </a:lnSpc>
              <a:spcBef>
                <a:spcPct val="0"/>
              </a:spcBef>
              <a:buFontTx/>
              <a:buNone/>
            </a:pPr>
            <a:r>
              <a:rPr lang="en-US" altLang="en-US" sz="1500" b="1">
                <a:cs typeface="Arial" panose="020B0604020202020204" pitchFamily="34" charset="0"/>
              </a:rPr>
              <a:t>		</a:t>
            </a:r>
          </a:p>
          <a:p>
            <a:pPr>
              <a:lnSpc>
                <a:spcPct val="100000"/>
              </a:lnSpc>
              <a:spcBef>
                <a:spcPct val="0"/>
              </a:spcBef>
              <a:buFontTx/>
              <a:buNone/>
            </a:pPr>
            <a:endParaRPr lang="en-US" altLang="en-US" sz="1500" b="1">
              <a:cs typeface="Arial" panose="020B0604020202020204" pitchFamily="34" charset="0"/>
            </a:endParaRPr>
          </a:p>
          <a:p>
            <a:pPr>
              <a:lnSpc>
                <a:spcPct val="100000"/>
              </a:lnSpc>
              <a:spcBef>
                <a:spcPct val="0"/>
              </a:spcBef>
              <a:buFontTx/>
              <a:buNone/>
            </a:pPr>
            <a:r>
              <a:rPr lang="en-US" altLang="en-US" sz="1500" b="1">
                <a:cs typeface="Arial" panose="020B0604020202020204" pitchFamily="34" charset="0"/>
              </a:rPr>
              <a:t>			</a:t>
            </a:r>
          </a:p>
        </p:txBody>
      </p:sp>
      <p:sp>
        <p:nvSpPr>
          <p:cNvPr id="7" name="Rectangle 6"/>
          <p:cNvSpPr/>
          <p:nvPr/>
        </p:nvSpPr>
        <p:spPr>
          <a:xfrm>
            <a:off x="1012825" y="1547813"/>
            <a:ext cx="6007100" cy="3078162"/>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defRPr/>
            </a:pPr>
            <a:r>
              <a:rPr lang="en-US" sz="2000" b="1" dirty="0">
                <a:latin typeface="Cambria" panose="02040503050406030204" pitchFamily="18" charset="0"/>
                <a:ea typeface="Cambria" panose="02040503050406030204" pitchFamily="18" charset="0"/>
              </a:rPr>
              <a:t>num1 = </a:t>
            </a:r>
            <a:r>
              <a:rPr lang="en-US" sz="2000" b="1" dirty="0" err="1">
                <a:latin typeface="Cambria" panose="02040503050406030204" pitchFamily="18" charset="0"/>
                <a:ea typeface="Cambria" panose="02040503050406030204" pitchFamily="18" charset="0"/>
              </a:rPr>
              <a:t>int</a:t>
            </a:r>
            <a:r>
              <a:rPr lang="en-US" sz="2000" b="1" dirty="0">
                <a:latin typeface="Cambria" panose="02040503050406030204" pitchFamily="18" charset="0"/>
                <a:ea typeface="Cambria" panose="02040503050406030204" pitchFamily="18" charset="0"/>
              </a:rPr>
              <a:t>(input(“Enter num1”))</a:t>
            </a:r>
          </a:p>
          <a:p>
            <a:pPr>
              <a:defRPr/>
            </a:pPr>
            <a:r>
              <a:rPr lang="en-US" sz="2000" b="1" dirty="0">
                <a:latin typeface="Cambria" panose="02040503050406030204" pitchFamily="18" charset="0"/>
                <a:ea typeface="Cambria" panose="02040503050406030204" pitchFamily="18" charset="0"/>
              </a:rPr>
              <a:t>num2 = </a:t>
            </a:r>
            <a:r>
              <a:rPr lang="en-US" sz="2000" b="1" dirty="0" err="1">
                <a:latin typeface="Cambria" panose="02040503050406030204" pitchFamily="18" charset="0"/>
                <a:ea typeface="Cambria" panose="02040503050406030204" pitchFamily="18" charset="0"/>
              </a:rPr>
              <a:t>int</a:t>
            </a:r>
            <a:r>
              <a:rPr lang="en-US" sz="2000" b="1" dirty="0">
                <a:latin typeface="Cambria" panose="02040503050406030204" pitchFamily="18" charset="0"/>
                <a:ea typeface="Cambria" panose="02040503050406030204" pitchFamily="18" charset="0"/>
              </a:rPr>
              <a:t>(input(“Enter num2”))</a:t>
            </a:r>
          </a:p>
          <a:p>
            <a:pPr>
              <a:defRPr/>
            </a:pPr>
            <a:endParaRPr lang="en-US" sz="2000" b="1" dirty="0">
              <a:latin typeface="Cambria" panose="02040503050406030204" pitchFamily="18" charset="0"/>
              <a:ea typeface="Cambria" panose="02040503050406030204" pitchFamily="18" charset="0"/>
            </a:endParaRPr>
          </a:p>
          <a:p>
            <a:pPr>
              <a:defRPr/>
            </a:pPr>
            <a:r>
              <a:rPr lang="en-US" sz="2000" b="1" dirty="0">
                <a:latin typeface="Cambria" panose="02040503050406030204" pitchFamily="18" charset="0"/>
                <a:ea typeface="Cambria" panose="02040503050406030204" pitchFamily="18" charset="0"/>
              </a:rPr>
              <a:t>if num1 &gt; num2:</a:t>
            </a:r>
          </a:p>
          <a:p>
            <a:pPr>
              <a:defRPr/>
            </a:pPr>
            <a:r>
              <a:rPr lang="en-US" sz="2000" b="1" dirty="0">
                <a:latin typeface="Cambria" panose="02040503050406030204" pitchFamily="18" charset="0"/>
                <a:ea typeface="Cambria" panose="02040503050406030204" pitchFamily="18" charset="0"/>
              </a:rPr>
              <a:t>	print(“num1 is greater than num2”)</a:t>
            </a:r>
          </a:p>
          <a:p>
            <a:pPr>
              <a:defRPr/>
            </a:pPr>
            <a:r>
              <a:rPr lang="en-US" sz="2000" b="1" dirty="0" err="1">
                <a:latin typeface="Cambria" panose="02040503050406030204" pitchFamily="18" charset="0"/>
                <a:ea typeface="Cambria" panose="02040503050406030204" pitchFamily="18" charset="0"/>
              </a:rPr>
              <a:t>elif</a:t>
            </a:r>
            <a:r>
              <a:rPr lang="en-US" sz="2000" b="1" dirty="0">
                <a:latin typeface="Cambria" panose="02040503050406030204" pitchFamily="18" charset="0"/>
                <a:ea typeface="Cambria" panose="02040503050406030204" pitchFamily="18" charset="0"/>
              </a:rPr>
              <a:t> num1 &lt; num2:</a:t>
            </a:r>
          </a:p>
          <a:p>
            <a:pPr>
              <a:defRPr/>
            </a:pPr>
            <a:r>
              <a:rPr lang="en-US" sz="2000" b="1" dirty="0">
                <a:latin typeface="Cambria" panose="02040503050406030204" pitchFamily="18" charset="0"/>
                <a:ea typeface="Cambria" panose="02040503050406030204" pitchFamily="18" charset="0"/>
              </a:rPr>
              <a:t>	print(“num2 is greater than num1”)</a:t>
            </a:r>
          </a:p>
          <a:p>
            <a:pPr>
              <a:defRPr/>
            </a:pPr>
            <a:r>
              <a:rPr lang="en-US" sz="2000" b="1" dirty="0">
                <a:latin typeface="Cambria" panose="02040503050406030204" pitchFamily="18" charset="0"/>
                <a:ea typeface="Cambria" panose="02040503050406030204" pitchFamily="18" charset="0"/>
              </a:rPr>
              <a:t>else:</a:t>
            </a:r>
          </a:p>
          <a:p>
            <a:pPr>
              <a:defRPr/>
            </a:pPr>
            <a:r>
              <a:rPr lang="en-US" sz="2000" b="1" dirty="0">
                <a:latin typeface="Cambria" panose="02040503050406030204" pitchFamily="18" charset="0"/>
                <a:ea typeface="Cambria" panose="02040503050406030204" pitchFamily="18" charset="0"/>
              </a:rPr>
              <a:t>	print(“num1 and num2 are equal”)</a:t>
            </a:r>
          </a:p>
          <a:p>
            <a:pPr>
              <a:defRPr/>
            </a:pPr>
            <a:endParaRPr lang="en-US" sz="2000" b="1" dirty="0">
              <a:latin typeface="Cambria" panose="02040503050406030204" pitchFamily="18" charset="0"/>
              <a:ea typeface="Cambria" panose="02040503050406030204" pitchFamily="18" charset="0"/>
            </a:endParaRPr>
          </a:p>
        </p:txBody>
      </p:sp>
      <p:sp>
        <p:nvSpPr>
          <p:cNvPr id="6" name="Rectangle 5"/>
          <p:cNvSpPr>
            <a:spLocks noChangeArrowheads="1"/>
          </p:cNvSpPr>
          <p:nvPr/>
        </p:nvSpPr>
        <p:spPr bwMode="auto">
          <a:xfrm>
            <a:off x="109538" y="39688"/>
            <a:ext cx="8181975"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gn="just">
              <a:lnSpc>
                <a:spcPct val="100000"/>
              </a:lnSpc>
              <a:spcBef>
                <a:spcPct val="0"/>
              </a:spcBef>
              <a:buFontTx/>
              <a:buNone/>
            </a:pPr>
            <a:r>
              <a:rPr lang="en-US" altLang="en-US" sz="2000" b="1" dirty="0">
                <a:solidFill>
                  <a:srgbClr val="0070C0"/>
                </a:solidFill>
                <a:cs typeface="Tahoma" panose="020B0604030504040204" pitchFamily="34" charset="0"/>
              </a:rPr>
              <a:t>Program – 3</a:t>
            </a:r>
          </a:p>
          <a:p>
            <a:pPr algn="just">
              <a:lnSpc>
                <a:spcPct val="100000"/>
              </a:lnSpc>
              <a:spcBef>
                <a:spcPct val="0"/>
              </a:spcBef>
              <a:buFontTx/>
              <a:buNone/>
            </a:pPr>
            <a:r>
              <a:rPr lang="en-US" altLang="en-US" sz="2400" b="1" dirty="0">
                <a:solidFill>
                  <a:srgbClr val="FF0000"/>
                </a:solidFill>
                <a:cs typeface="Arial" panose="020B0604020202020204" pitchFamily="34" charset="0"/>
              </a:rPr>
              <a:t>Read two numbers num1 and num2 and find the largest of two. 	</a:t>
            </a:r>
            <a:endParaRPr lang="en-US" altLang="en-US" sz="2400" dirty="0">
              <a:solidFill>
                <a:srgbClr val="FF0000"/>
              </a:solidFill>
              <a:cs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557213" indent="-214313">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8572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2001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15430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0002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4574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29146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3718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B353C2F8-5EB9-44F5-A6CD-B411D30EBF6D}" type="slidenum">
              <a:rPr lang="en-US" altLang="en-US" sz="900" smtClean="0">
                <a:solidFill>
                  <a:srgbClr val="898989"/>
                </a:solidFill>
                <a:cs typeface="Arial" panose="020B0604020202020204" pitchFamily="34" charset="0"/>
              </a:rPr>
              <a:pPr>
                <a:lnSpc>
                  <a:spcPct val="100000"/>
                </a:lnSpc>
                <a:spcBef>
                  <a:spcPct val="0"/>
                </a:spcBef>
                <a:buFontTx/>
                <a:buNone/>
              </a:pPr>
              <a:t>66</a:t>
            </a:fld>
            <a:endParaRPr lang="en-US" altLang="en-US" sz="900" smtClean="0">
              <a:solidFill>
                <a:srgbClr val="898989"/>
              </a:solidFill>
              <a:cs typeface="Arial" panose="020B0604020202020204" pitchFamily="34" charset="0"/>
            </a:endParaRPr>
          </a:p>
        </p:txBody>
      </p:sp>
      <p:sp>
        <p:nvSpPr>
          <p:cNvPr id="89091" name="Rectangle 2"/>
          <p:cNvSpPr>
            <a:spLocks noChangeArrowheads="1"/>
          </p:cNvSpPr>
          <p:nvPr/>
        </p:nvSpPr>
        <p:spPr bwMode="auto">
          <a:xfrm>
            <a:off x="1622425" y="1404938"/>
            <a:ext cx="6059488"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800100" indent="-34290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r>
              <a:rPr lang="en-US" altLang="en-US" sz="1500" b="1">
                <a:cs typeface="Arial" panose="020B0604020202020204" pitchFamily="34" charset="0"/>
              </a:rPr>
              <a:t>		</a:t>
            </a:r>
          </a:p>
          <a:p>
            <a:pPr>
              <a:lnSpc>
                <a:spcPct val="100000"/>
              </a:lnSpc>
              <a:spcBef>
                <a:spcPct val="0"/>
              </a:spcBef>
              <a:buFontTx/>
              <a:buNone/>
            </a:pPr>
            <a:endParaRPr lang="en-US" altLang="en-US" sz="1500" b="1">
              <a:cs typeface="Arial" panose="020B0604020202020204" pitchFamily="34" charset="0"/>
            </a:endParaRPr>
          </a:p>
          <a:p>
            <a:pPr>
              <a:lnSpc>
                <a:spcPct val="100000"/>
              </a:lnSpc>
              <a:spcBef>
                <a:spcPct val="0"/>
              </a:spcBef>
              <a:buFontTx/>
              <a:buNone/>
            </a:pPr>
            <a:r>
              <a:rPr lang="en-US" altLang="en-US" sz="1500" b="1">
                <a:cs typeface="Arial" panose="020B0604020202020204" pitchFamily="34" charset="0"/>
              </a:rPr>
              <a:t>			</a:t>
            </a:r>
          </a:p>
        </p:txBody>
      </p:sp>
      <p:sp>
        <p:nvSpPr>
          <p:cNvPr id="7" name="Rectangle 6"/>
          <p:cNvSpPr/>
          <p:nvPr/>
        </p:nvSpPr>
        <p:spPr>
          <a:xfrm>
            <a:off x="1395413" y="2066925"/>
            <a:ext cx="4494212" cy="314325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defRPr/>
            </a:pPr>
            <a:r>
              <a:rPr lang="en-US" b="1" dirty="0" err="1">
                <a:latin typeface="Cambria" panose="02040503050406030204" pitchFamily="18" charset="0"/>
                <a:ea typeface="Cambria" panose="02040503050406030204" pitchFamily="18" charset="0"/>
              </a:rPr>
              <a:t>ch</a:t>
            </a:r>
            <a:r>
              <a:rPr lang="en-US" b="1" dirty="0">
                <a:latin typeface="Cambria" panose="02040503050406030204" pitchFamily="18" charset="0"/>
                <a:ea typeface="Cambria" panose="02040503050406030204" pitchFamily="18" charset="0"/>
              </a:rPr>
              <a:t> = input(“Enter the option”)</a:t>
            </a:r>
          </a:p>
          <a:p>
            <a:pPr>
              <a:defRPr/>
            </a:pPr>
            <a:endParaRPr lang="en-US" b="1" dirty="0">
              <a:latin typeface="Cambria" panose="02040503050406030204" pitchFamily="18" charset="0"/>
              <a:ea typeface="Cambria" panose="02040503050406030204" pitchFamily="18" charset="0"/>
            </a:endParaRPr>
          </a:p>
          <a:p>
            <a:pPr>
              <a:defRPr/>
            </a:pPr>
            <a:r>
              <a:rPr lang="en-US" b="1" dirty="0">
                <a:latin typeface="Cambria" panose="02040503050406030204" pitchFamily="18" charset="0"/>
                <a:ea typeface="Cambria" panose="02040503050406030204" pitchFamily="18" charset="0"/>
              </a:rPr>
              <a:t>if </a:t>
            </a:r>
            <a:r>
              <a:rPr lang="en-US" b="1" dirty="0" err="1">
                <a:latin typeface="Cambria" panose="02040503050406030204" pitchFamily="18" charset="0"/>
                <a:ea typeface="Cambria" panose="02040503050406030204" pitchFamily="18" charset="0"/>
              </a:rPr>
              <a:t>ch</a:t>
            </a:r>
            <a:r>
              <a:rPr lang="en-US" b="1" dirty="0">
                <a:latin typeface="Cambria" panose="02040503050406030204" pitchFamily="18" charset="0"/>
                <a:ea typeface="Cambria" panose="02040503050406030204" pitchFamily="18" charset="0"/>
              </a:rPr>
              <a:t> == ‘A’:</a:t>
            </a:r>
          </a:p>
          <a:p>
            <a:pPr>
              <a:defRPr/>
            </a:pPr>
            <a:r>
              <a:rPr lang="en-US" b="1" dirty="0">
                <a:latin typeface="Cambria" panose="02040503050406030204" pitchFamily="18" charset="0"/>
                <a:ea typeface="Cambria" panose="02040503050406030204" pitchFamily="18" charset="0"/>
              </a:rPr>
              <a:t>	print(“Apple”)</a:t>
            </a:r>
          </a:p>
          <a:p>
            <a:pPr>
              <a:defRPr/>
            </a:pPr>
            <a:r>
              <a:rPr lang="en-US" b="1" dirty="0" err="1">
                <a:latin typeface="Cambria" panose="02040503050406030204" pitchFamily="18" charset="0"/>
                <a:ea typeface="Cambria" panose="02040503050406030204" pitchFamily="18" charset="0"/>
              </a:rPr>
              <a:t>elif</a:t>
            </a:r>
            <a:r>
              <a:rPr lang="en-US" b="1"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rPr>
              <a:t>ch</a:t>
            </a:r>
            <a:r>
              <a:rPr lang="en-US" b="1" dirty="0">
                <a:latin typeface="Cambria" panose="02040503050406030204" pitchFamily="18" charset="0"/>
                <a:ea typeface="Cambria" panose="02040503050406030204" pitchFamily="18" charset="0"/>
              </a:rPr>
              <a:t> == ‘B’:</a:t>
            </a:r>
          </a:p>
          <a:p>
            <a:pPr>
              <a:defRPr/>
            </a:pPr>
            <a:r>
              <a:rPr lang="en-US" b="1" dirty="0">
                <a:latin typeface="Cambria" panose="02040503050406030204" pitchFamily="18" charset="0"/>
                <a:ea typeface="Cambria" panose="02040503050406030204" pitchFamily="18" charset="0"/>
              </a:rPr>
              <a:t>	print(“Banana”)</a:t>
            </a:r>
          </a:p>
          <a:p>
            <a:pPr>
              <a:defRPr/>
            </a:pPr>
            <a:r>
              <a:rPr lang="en-US" b="1" dirty="0" err="1">
                <a:latin typeface="Cambria" panose="02040503050406030204" pitchFamily="18" charset="0"/>
                <a:ea typeface="Cambria" panose="02040503050406030204" pitchFamily="18" charset="0"/>
              </a:rPr>
              <a:t>elif</a:t>
            </a:r>
            <a:r>
              <a:rPr lang="en-US" b="1"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rPr>
              <a:t>ch</a:t>
            </a:r>
            <a:r>
              <a:rPr lang="en-US" b="1" dirty="0">
                <a:latin typeface="Cambria" panose="02040503050406030204" pitchFamily="18" charset="0"/>
                <a:ea typeface="Cambria" panose="02040503050406030204" pitchFamily="18" charset="0"/>
              </a:rPr>
              <a:t> == ‘C’:</a:t>
            </a:r>
          </a:p>
          <a:p>
            <a:pPr>
              <a:defRPr/>
            </a:pPr>
            <a:r>
              <a:rPr lang="en-US" b="1" dirty="0">
                <a:latin typeface="Cambria" panose="02040503050406030204" pitchFamily="18" charset="0"/>
                <a:ea typeface="Cambria" panose="02040503050406030204" pitchFamily="18" charset="0"/>
              </a:rPr>
              <a:t>	print(“Coconut”)</a:t>
            </a:r>
          </a:p>
          <a:p>
            <a:pPr>
              <a:defRPr/>
            </a:pPr>
            <a:r>
              <a:rPr lang="en-US" b="1" dirty="0">
                <a:latin typeface="Cambria" panose="02040503050406030204" pitchFamily="18" charset="0"/>
                <a:ea typeface="Cambria" panose="02040503050406030204" pitchFamily="18" charset="0"/>
              </a:rPr>
              <a:t>else:</a:t>
            </a:r>
          </a:p>
          <a:p>
            <a:pPr>
              <a:defRPr/>
            </a:pPr>
            <a:r>
              <a:rPr lang="en-US" b="1" dirty="0">
                <a:latin typeface="Cambria" panose="02040503050406030204" pitchFamily="18" charset="0"/>
                <a:ea typeface="Cambria" panose="02040503050406030204" pitchFamily="18" charset="0"/>
              </a:rPr>
              <a:t>	print(“Invalid option”)</a:t>
            </a:r>
          </a:p>
          <a:p>
            <a:pPr>
              <a:defRPr/>
            </a:pPr>
            <a:endParaRPr lang="en-US" b="1" dirty="0">
              <a:latin typeface="Cambria" panose="02040503050406030204" pitchFamily="18" charset="0"/>
              <a:ea typeface="Cambria" panose="02040503050406030204" pitchFamily="18" charset="0"/>
            </a:endParaRPr>
          </a:p>
        </p:txBody>
      </p:sp>
      <p:sp>
        <p:nvSpPr>
          <p:cNvPr id="6" name="Rectangle 5"/>
          <p:cNvSpPr>
            <a:spLocks noChangeArrowheads="1"/>
          </p:cNvSpPr>
          <p:nvPr/>
        </p:nvSpPr>
        <p:spPr bwMode="auto">
          <a:xfrm>
            <a:off x="109538" y="39688"/>
            <a:ext cx="8048625"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gn="just">
              <a:lnSpc>
                <a:spcPct val="100000"/>
              </a:lnSpc>
              <a:spcBef>
                <a:spcPct val="0"/>
              </a:spcBef>
              <a:buFontTx/>
              <a:buNone/>
            </a:pPr>
            <a:r>
              <a:rPr lang="en-US" altLang="en-US" sz="2400" b="1" dirty="0">
                <a:solidFill>
                  <a:srgbClr val="0070C0"/>
                </a:solidFill>
                <a:cs typeface="Tahoma" panose="020B0604030504040204" pitchFamily="34" charset="0"/>
              </a:rPr>
              <a:t>Program – 4</a:t>
            </a:r>
          </a:p>
          <a:p>
            <a:pPr>
              <a:lnSpc>
                <a:spcPct val="100000"/>
              </a:lnSpc>
              <a:spcBef>
                <a:spcPct val="0"/>
              </a:spcBef>
              <a:buFontTx/>
              <a:buNone/>
            </a:pPr>
            <a:r>
              <a:rPr lang="en-US" altLang="en-US" sz="2000" b="1" dirty="0">
                <a:solidFill>
                  <a:srgbClr val="FF0000"/>
                </a:solidFill>
                <a:cs typeface="Arial" panose="020B0604020202020204" pitchFamily="34" charset="0"/>
              </a:rPr>
              <a:t>Read a character A or B or C. </a:t>
            </a:r>
          </a:p>
          <a:p>
            <a:pPr>
              <a:lnSpc>
                <a:spcPct val="100000"/>
              </a:lnSpc>
              <a:spcBef>
                <a:spcPct val="0"/>
              </a:spcBef>
              <a:buFontTx/>
              <a:buNone/>
            </a:pPr>
            <a:r>
              <a:rPr lang="en-US" altLang="en-US" sz="2000" b="1" dirty="0">
                <a:solidFill>
                  <a:srgbClr val="FF0000"/>
                </a:solidFill>
                <a:cs typeface="Arial" panose="020B0604020202020204" pitchFamily="34" charset="0"/>
              </a:rPr>
              <a:t>If the character input is A, program should print ‘Apple’; </a:t>
            </a:r>
          </a:p>
          <a:p>
            <a:pPr>
              <a:lnSpc>
                <a:spcPct val="100000"/>
              </a:lnSpc>
              <a:spcBef>
                <a:spcPct val="0"/>
              </a:spcBef>
              <a:buFontTx/>
              <a:buNone/>
            </a:pPr>
            <a:r>
              <a:rPr lang="en-US" altLang="en-US" sz="2000" b="1" dirty="0">
                <a:solidFill>
                  <a:srgbClr val="FF0000"/>
                </a:solidFill>
                <a:cs typeface="Arial" panose="020B0604020202020204" pitchFamily="34" charset="0"/>
              </a:rPr>
              <a:t>if character entered is B, program should print ‘Banana’;</a:t>
            </a:r>
          </a:p>
          <a:p>
            <a:pPr>
              <a:lnSpc>
                <a:spcPct val="100000"/>
              </a:lnSpc>
              <a:spcBef>
                <a:spcPct val="0"/>
              </a:spcBef>
              <a:buFontTx/>
              <a:buNone/>
            </a:pPr>
            <a:r>
              <a:rPr lang="en-US" altLang="en-US" sz="2000" b="1" dirty="0">
                <a:solidFill>
                  <a:srgbClr val="FF0000"/>
                </a:solidFill>
                <a:cs typeface="Arial" panose="020B0604020202020204" pitchFamily="34" charset="0"/>
              </a:rPr>
              <a:t>if character entered is C, program should print ‘Coconut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557213" indent="-214313">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8572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2001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15430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0002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4574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29146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3718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155128AA-8EF2-4C47-BED6-1B3E88EB79EF}" type="slidenum">
              <a:rPr lang="en-US" altLang="en-US" sz="900" smtClean="0">
                <a:solidFill>
                  <a:srgbClr val="898989"/>
                </a:solidFill>
                <a:cs typeface="Arial" panose="020B0604020202020204" pitchFamily="34" charset="0"/>
              </a:rPr>
              <a:pPr>
                <a:lnSpc>
                  <a:spcPct val="100000"/>
                </a:lnSpc>
                <a:spcBef>
                  <a:spcPct val="0"/>
                </a:spcBef>
                <a:buFontTx/>
                <a:buNone/>
              </a:pPr>
              <a:t>67</a:t>
            </a:fld>
            <a:endParaRPr lang="en-US" altLang="en-US" sz="900" smtClean="0">
              <a:solidFill>
                <a:srgbClr val="898989"/>
              </a:solidFill>
              <a:cs typeface="Arial" panose="020B0604020202020204" pitchFamily="34" charset="0"/>
            </a:endParaRPr>
          </a:p>
        </p:txBody>
      </p:sp>
      <p:sp>
        <p:nvSpPr>
          <p:cNvPr id="6" name="Rectangle 5"/>
          <p:cNvSpPr>
            <a:spLocks noChangeArrowheads="1"/>
          </p:cNvSpPr>
          <p:nvPr/>
        </p:nvSpPr>
        <p:spPr bwMode="auto">
          <a:xfrm>
            <a:off x="109538" y="39688"/>
            <a:ext cx="804862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gn="just">
              <a:lnSpc>
                <a:spcPct val="100000"/>
              </a:lnSpc>
              <a:spcBef>
                <a:spcPct val="0"/>
              </a:spcBef>
              <a:buFontTx/>
              <a:buNone/>
            </a:pPr>
            <a:r>
              <a:rPr lang="en-US" altLang="en-US" sz="2400" b="1" dirty="0">
                <a:solidFill>
                  <a:srgbClr val="0070C0"/>
                </a:solidFill>
                <a:cs typeface="Tahoma" panose="020B0604030504040204" pitchFamily="34" charset="0"/>
              </a:rPr>
              <a:t>Program – 5</a:t>
            </a:r>
          </a:p>
          <a:p>
            <a:pPr>
              <a:lnSpc>
                <a:spcPct val="100000"/>
              </a:lnSpc>
              <a:spcBef>
                <a:spcPct val="0"/>
              </a:spcBef>
              <a:buFontTx/>
              <a:buNone/>
            </a:pPr>
            <a:r>
              <a:rPr lang="en-US" altLang="en-US" sz="2000" b="1" dirty="0">
                <a:solidFill>
                  <a:srgbClr val="FF0000"/>
                </a:solidFill>
                <a:cs typeface="Arial" panose="020B0604020202020204" pitchFamily="34" charset="0"/>
              </a:rPr>
              <a:t>Read three numbers and find the largest of three.</a:t>
            </a:r>
          </a:p>
        </p:txBody>
      </p:sp>
      <p:sp>
        <p:nvSpPr>
          <p:cNvPr id="7" name="Rectangle 6"/>
          <p:cNvSpPr/>
          <p:nvPr/>
        </p:nvSpPr>
        <p:spPr>
          <a:xfrm>
            <a:off x="1227138" y="931863"/>
            <a:ext cx="5230812" cy="4338637"/>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defRPr/>
            </a:pPr>
            <a:r>
              <a:rPr lang="en-US" b="1" dirty="0">
                <a:latin typeface="Cambria" panose="02040503050406030204" pitchFamily="18" charset="0"/>
                <a:ea typeface="Cambria" panose="02040503050406030204" pitchFamily="18" charset="0"/>
              </a:rPr>
              <a:t>num1 = </a:t>
            </a:r>
            <a:r>
              <a:rPr lang="en-US" b="1" dirty="0" err="1">
                <a:latin typeface="Cambria" panose="02040503050406030204" pitchFamily="18" charset="0"/>
                <a:ea typeface="Cambria" panose="02040503050406030204" pitchFamily="18" charset="0"/>
              </a:rPr>
              <a:t>int</a:t>
            </a:r>
            <a:r>
              <a:rPr lang="en-US" b="1" dirty="0">
                <a:latin typeface="Cambria" panose="02040503050406030204" pitchFamily="18" charset="0"/>
                <a:ea typeface="Cambria" panose="02040503050406030204" pitchFamily="18" charset="0"/>
              </a:rPr>
              <a:t>(input(“Enter num1”))</a:t>
            </a:r>
          </a:p>
          <a:p>
            <a:pPr>
              <a:defRPr/>
            </a:pPr>
            <a:r>
              <a:rPr lang="en-US" b="1" dirty="0">
                <a:latin typeface="Cambria" panose="02040503050406030204" pitchFamily="18" charset="0"/>
                <a:ea typeface="Cambria" panose="02040503050406030204" pitchFamily="18" charset="0"/>
              </a:rPr>
              <a:t>num2 = </a:t>
            </a:r>
            <a:r>
              <a:rPr lang="en-US" b="1" dirty="0" err="1">
                <a:latin typeface="Cambria" panose="02040503050406030204" pitchFamily="18" charset="0"/>
                <a:ea typeface="Cambria" panose="02040503050406030204" pitchFamily="18" charset="0"/>
              </a:rPr>
              <a:t>int</a:t>
            </a:r>
            <a:r>
              <a:rPr lang="en-US" b="1" dirty="0">
                <a:latin typeface="Cambria" panose="02040503050406030204" pitchFamily="18" charset="0"/>
                <a:ea typeface="Cambria" panose="02040503050406030204" pitchFamily="18" charset="0"/>
              </a:rPr>
              <a:t>(input(“Enter num2”))</a:t>
            </a:r>
          </a:p>
          <a:p>
            <a:pPr>
              <a:defRPr/>
            </a:pPr>
            <a:r>
              <a:rPr lang="en-US" b="1" dirty="0">
                <a:latin typeface="Cambria" panose="02040503050406030204" pitchFamily="18" charset="0"/>
                <a:ea typeface="Cambria" panose="02040503050406030204" pitchFamily="18" charset="0"/>
              </a:rPr>
              <a:t>num3 = </a:t>
            </a:r>
            <a:r>
              <a:rPr lang="en-US" b="1" dirty="0" err="1">
                <a:latin typeface="Cambria" panose="02040503050406030204" pitchFamily="18" charset="0"/>
                <a:ea typeface="Cambria" panose="02040503050406030204" pitchFamily="18" charset="0"/>
              </a:rPr>
              <a:t>int</a:t>
            </a:r>
            <a:r>
              <a:rPr lang="en-US" b="1" dirty="0">
                <a:latin typeface="Cambria" panose="02040503050406030204" pitchFamily="18" charset="0"/>
                <a:ea typeface="Cambria" panose="02040503050406030204" pitchFamily="18" charset="0"/>
              </a:rPr>
              <a:t>(input(“Enter num3”))</a:t>
            </a:r>
          </a:p>
          <a:p>
            <a:pPr>
              <a:defRPr/>
            </a:pPr>
            <a:endParaRPr lang="en-US" b="1" dirty="0">
              <a:latin typeface="Cambria" panose="02040503050406030204" pitchFamily="18" charset="0"/>
              <a:ea typeface="Cambria" panose="02040503050406030204" pitchFamily="18" charset="0"/>
            </a:endParaRPr>
          </a:p>
          <a:p>
            <a:pPr>
              <a:defRPr/>
            </a:pPr>
            <a:r>
              <a:rPr lang="en-US" b="1" dirty="0">
                <a:latin typeface="Cambria" panose="02040503050406030204" pitchFamily="18" charset="0"/>
                <a:ea typeface="Cambria" panose="02040503050406030204" pitchFamily="18" charset="0"/>
              </a:rPr>
              <a:t>If num1 &gt; num2:</a:t>
            </a:r>
          </a:p>
          <a:p>
            <a:pPr>
              <a:defRPr/>
            </a:pPr>
            <a:r>
              <a:rPr lang="en-US" b="1" dirty="0">
                <a:latin typeface="Cambria" panose="02040503050406030204" pitchFamily="18" charset="0"/>
                <a:ea typeface="Cambria" panose="02040503050406030204" pitchFamily="18" charset="0"/>
              </a:rPr>
              <a:t>	if num1 &gt; num3:</a:t>
            </a:r>
          </a:p>
          <a:p>
            <a:pPr>
              <a:defRPr/>
            </a:pPr>
            <a:r>
              <a:rPr lang="en-US" b="1" dirty="0">
                <a:latin typeface="Cambria" panose="02040503050406030204" pitchFamily="18" charset="0"/>
                <a:ea typeface="Cambria" panose="02040503050406030204" pitchFamily="18" charset="0"/>
              </a:rPr>
              <a:t>		print(“num1”,end = “ ”)</a:t>
            </a:r>
          </a:p>
          <a:p>
            <a:pPr>
              <a:defRPr/>
            </a:pPr>
            <a:r>
              <a:rPr lang="en-US" b="1" dirty="0">
                <a:latin typeface="Cambria" panose="02040503050406030204" pitchFamily="18" charset="0"/>
                <a:ea typeface="Cambria" panose="02040503050406030204" pitchFamily="18" charset="0"/>
              </a:rPr>
              <a:t>	else:</a:t>
            </a:r>
          </a:p>
          <a:p>
            <a:pPr>
              <a:defRPr/>
            </a:pPr>
            <a:r>
              <a:rPr lang="en-US" b="1" dirty="0">
                <a:latin typeface="Cambria" panose="02040503050406030204" pitchFamily="18" charset="0"/>
                <a:ea typeface="Cambria" panose="02040503050406030204" pitchFamily="18" charset="0"/>
              </a:rPr>
              <a:t>		 print(“num3”,end = “ ”)</a:t>
            </a:r>
          </a:p>
          <a:p>
            <a:pPr>
              <a:defRPr/>
            </a:pPr>
            <a:r>
              <a:rPr lang="en-US" b="1" dirty="0">
                <a:latin typeface="Cambria" panose="02040503050406030204" pitchFamily="18" charset="0"/>
                <a:ea typeface="Cambria" panose="02040503050406030204" pitchFamily="18" charset="0"/>
              </a:rPr>
              <a:t>else:</a:t>
            </a:r>
          </a:p>
          <a:p>
            <a:pPr>
              <a:defRPr/>
            </a:pPr>
            <a:r>
              <a:rPr lang="en-US" b="1" dirty="0">
                <a:latin typeface="Cambria" panose="02040503050406030204" pitchFamily="18" charset="0"/>
                <a:ea typeface="Cambria" panose="02040503050406030204" pitchFamily="18" charset="0"/>
              </a:rPr>
              <a:t>	if num2 &gt; num3:</a:t>
            </a:r>
          </a:p>
          <a:p>
            <a:pPr>
              <a:defRPr/>
            </a:pPr>
            <a:r>
              <a:rPr lang="en-US" b="1" dirty="0">
                <a:latin typeface="Cambria" panose="02040503050406030204" pitchFamily="18" charset="0"/>
                <a:ea typeface="Cambria" panose="02040503050406030204" pitchFamily="18" charset="0"/>
              </a:rPr>
              <a:t>		print(“num2”,end = “ ”)</a:t>
            </a:r>
          </a:p>
          <a:p>
            <a:pPr>
              <a:defRPr/>
            </a:pPr>
            <a:r>
              <a:rPr lang="en-US" b="1" dirty="0">
                <a:latin typeface="Cambria" panose="02040503050406030204" pitchFamily="18" charset="0"/>
                <a:ea typeface="Cambria" panose="02040503050406030204" pitchFamily="18" charset="0"/>
              </a:rPr>
              <a:t>	else:</a:t>
            </a:r>
          </a:p>
          <a:p>
            <a:pPr>
              <a:defRPr/>
            </a:pPr>
            <a:r>
              <a:rPr lang="en-US" b="1" dirty="0">
                <a:latin typeface="Cambria" panose="02040503050406030204" pitchFamily="18" charset="0"/>
                <a:ea typeface="Cambria" panose="02040503050406030204" pitchFamily="18" charset="0"/>
              </a:rPr>
              <a:t>		 print(“num3”,end = “ ”)</a:t>
            </a:r>
          </a:p>
          <a:p>
            <a:pPr>
              <a:defRPr/>
            </a:pPr>
            <a:r>
              <a:rPr lang="en-US" b="1" dirty="0">
                <a:latin typeface="Cambria" panose="02040503050406030204" pitchFamily="18" charset="0"/>
                <a:ea typeface="Cambria" panose="02040503050406030204" pitchFamily="18" charset="0"/>
              </a:rPr>
              <a:t>print(“ is the largest value”)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557213" indent="-214313">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8572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2001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15430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0002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4574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29146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3718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51D41F00-90F0-4A5B-B873-D09BBC3C6509}" type="slidenum">
              <a:rPr lang="en-US" altLang="en-US" sz="900" smtClean="0">
                <a:solidFill>
                  <a:srgbClr val="898989"/>
                </a:solidFill>
                <a:cs typeface="Arial" panose="020B0604020202020204" pitchFamily="34" charset="0"/>
              </a:rPr>
              <a:pPr>
                <a:lnSpc>
                  <a:spcPct val="100000"/>
                </a:lnSpc>
                <a:spcBef>
                  <a:spcPct val="0"/>
                </a:spcBef>
                <a:buFontTx/>
                <a:buNone/>
              </a:pPr>
              <a:t>68</a:t>
            </a:fld>
            <a:endParaRPr lang="en-US" altLang="en-US" sz="900" smtClean="0">
              <a:solidFill>
                <a:srgbClr val="898989"/>
              </a:solidFill>
              <a:cs typeface="Arial" panose="020B0604020202020204" pitchFamily="34" charset="0"/>
            </a:endParaRPr>
          </a:p>
        </p:txBody>
      </p:sp>
      <p:graphicFrame>
        <p:nvGraphicFramePr>
          <p:cNvPr id="2" name="Table 1"/>
          <p:cNvGraphicFramePr>
            <a:graphicFrameLocks noGrp="1"/>
          </p:cNvGraphicFramePr>
          <p:nvPr/>
        </p:nvGraphicFramePr>
        <p:xfrm>
          <a:off x="306388" y="1395413"/>
          <a:ext cx="3743325" cy="2701924"/>
        </p:xfrm>
        <a:graphic>
          <a:graphicData uri="http://schemas.openxmlformats.org/drawingml/2006/table">
            <a:tbl>
              <a:tblPr firstRow="1" bandRow="1">
                <a:tableStyleId>{5C22544A-7EE6-4342-B048-85BDC9FD1C3A}</a:tableStyleId>
              </a:tblPr>
              <a:tblGrid>
                <a:gridCol w="1083370"/>
                <a:gridCol w="2659955"/>
              </a:tblGrid>
              <a:tr h="582080">
                <a:tc>
                  <a:txBody>
                    <a:bodyPr/>
                    <a:lstStyle/>
                    <a:p>
                      <a:pPr algn="ctr"/>
                      <a:r>
                        <a:rPr lang="en-US" sz="1400" dirty="0" smtClean="0">
                          <a:latin typeface="Cambria" panose="02040503050406030204" pitchFamily="18" charset="0"/>
                          <a:ea typeface="Cambria" panose="02040503050406030204" pitchFamily="18" charset="0"/>
                        </a:rPr>
                        <a:t>Letter Grade</a:t>
                      </a:r>
                      <a:endParaRPr lang="en-US" sz="1400" dirty="0">
                        <a:latin typeface="Cambria" panose="02040503050406030204" pitchFamily="18" charset="0"/>
                        <a:ea typeface="Cambria" panose="02040503050406030204" pitchFamily="18" charset="0"/>
                      </a:endParaRPr>
                    </a:p>
                  </a:txBody>
                  <a:tcPr marL="68577" marR="68577" marT="34302" marB="34302" anchor="ctr"/>
                </a:tc>
                <a:tc>
                  <a:txBody>
                    <a:bodyPr/>
                    <a:lstStyle/>
                    <a:p>
                      <a:pPr algn="ctr"/>
                      <a:r>
                        <a:rPr lang="en-US" sz="1400" dirty="0" smtClean="0">
                          <a:latin typeface="Cambria" panose="02040503050406030204" pitchFamily="18" charset="0"/>
                          <a:ea typeface="Cambria" panose="02040503050406030204" pitchFamily="18" charset="0"/>
                        </a:rPr>
                        <a:t>Range</a:t>
                      </a:r>
                      <a:r>
                        <a:rPr lang="en-US" sz="1400" baseline="0" dirty="0" smtClean="0">
                          <a:latin typeface="Cambria" panose="02040503050406030204" pitchFamily="18" charset="0"/>
                          <a:ea typeface="Cambria" panose="02040503050406030204" pitchFamily="18" charset="0"/>
                        </a:rPr>
                        <a:t> of Numeric Grades</a:t>
                      </a:r>
                      <a:endParaRPr lang="en-US" sz="1400" dirty="0">
                        <a:latin typeface="Cambria" panose="02040503050406030204" pitchFamily="18" charset="0"/>
                        <a:ea typeface="Cambria" panose="02040503050406030204" pitchFamily="18" charset="0"/>
                      </a:endParaRPr>
                    </a:p>
                  </a:txBody>
                  <a:tcPr marL="68577" marR="68577" marT="34302" marB="34302" anchor="ctr"/>
                </a:tc>
              </a:tr>
              <a:tr h="477842">
                <a:tc>
                  <a:txBody>
                    <a:bodyPr/>
                    <a:lstStyle/>
                    <a:p>
                      <a:pPr algn="ctr"/>
                      <a:r>
                        <a:rPr lang="en-US" sz="1600" dirty="0" smtClean="0">
                          <a:latin typeface="Cambria" panose="02040503050406030204" pitchFamily="18" charset="0"/>
                          <a:ea typeface="Cambria" panose="02040503050406030204" pitchFamily="18" charset="0"/>
                        </a:rPr>
                        <a:t>A</a:t>
                      </a:r>
                      <a:endParaRPr lang="en-US" sz="1600" dirty="0">
                        <a:latin typeface="Cambria" panose="02040503050406030204" pitchFamily="18" charset="0"/>
                        <a:ea typeface="Cambria" panose="02040503050406030204" pitchFamily="18" charset="0"/>
                      </a:endParaRPr>
                    </a:p>
                  </a:txBody>
                  <a:tcPr marL="68577" marR="68577" marT="34302" marB="34302" anchor="ctr"/>
                </a:tc>
                <a:tc>
                  <a:txBody>
                    <a:bodyPr/>
                    <a:lstStyle/>
                    <a:p>
                      <a:r>
                        <a:rPr lang="en-US" sz="1600" dirty="0" smtClean="0">
                          <a:latin typeface="Cambria" panose="02040503050406030204" pitchFamily="18" charset="0"/>
                          <a:ea typeface="Cambria" panose="02040503050406030204" pitchFamily="18" charset="0"/>
                        </a:rPr>
                        <a:t>All grades above 89</a:t>
                      </a:r>
                      <a:endParaRPr lang="en-US" sz="1600" dirty="0">
                        <a:latin typeface="Cambria" panose="02040503050406030204" pitchFamily="18" charset="0"/>
                        <a:ea typeface="Cambria" panose="02040503050406030204" pitchFamily="18" charset="0"/>
                      </a:endParaRPr>
                    </a:p>
                  </a:txBody>
                  <a:tcPr marL="68577" marR="68577" marT="34302" marB="34302" anchor="ctr"/>
                </a:tc>
              </a:tr>
              <a:tr h="582080">
                <a:tc>
                  <a:txBody>
                    <a:bodyPr/>
                    <a:lstStyle/>
                    <a:p>
                      <a:pPr algn="ctr"/>
                      <a:r>
                        <a:rPr lang="en-US" sz="1600" dirty="0" smtClean="0">
                          <a:latin typeface="Cambria" panose="02040503050406030204" pitchFamily="18" charset="0"/>
                          <a:ea typeface="Cambria" panose="02040503050406030204" pitchFamily="18" charset="0"/>
                        </a:rPr>
                        <a:t>B</a:t>
                      </a:r>
                      <a:endParaRPr lang="en-US" sz="1600" dirty="0">
                        <a:latin typeface="Cambria" panose="02040503050406030204" pitchFamily="18" charset="0"/>
                        <a:ea typeface="Cambria" panose="02040503050406030204" pitchFamily="18" charset="0"/>
                      </a:endParaRPr>
                    </a:p>
                  </a:txBody>
                  <a:tcPr marL="68577" marR="68577" marT="34302" marB="34302" anchor="ctr"/>
                </a:tc>
                <a:tc>
                  <a:txBody>
                    <a:bodyPr/>
                    <a:lstStyle/>
                    <a:p>
                      <a:r>
                        <a:rPr lang="en-US" sz="1600" dirty="0" smtClean="0">
                          <a:latin typeface="Cambria" panose="02040503050406030204" pitchFamily="18" charset="0"/>
                          <a:ea typeface="Cambria" panose="02040503050406030204" pitchFamily="18" charset="0"/>
                        </a:rPr>
                        <a:t>All grades above 79 and below 90</a:t>
                      </a:r>
                      <a:endParaRPr lang="en-US" sz="1600" dirty="0">
                        <a:latin typeface="Cambria" panose="02040503050406030204" pitchFamily="18" charset="0"/>
                        <a:ea typeface="Cambria" panose="02040503050406030204" pitchFamily="18" charset="0"/>
                      </a:endParaRPr>
                    </a:p>
                  </a:txBody>
                  <a:tcPr marL="68577" marR="68577" marT="34302" marB="34302" anchor="ctr"/>
                </a:tc>
              </a:tr>
              <a:tr h="582080">
                <a:tc>
                  <a:txBody>
                    <a:bodyPr/>
                    <a:lstStyle/>
                    <a:p>
                      <a:pPr algn="ctr"/>
                      <a:r>
                        <a:rPr lang="en-US" sz="1600" dirty="0" smtClean="0">
                          <a:latin typeface="Cambria" panose="02040503050406030204" pitchFamily="18" charset="0"/>
                          <a:ea typeface="Cambria" panose="02040503050406030204" pitchFamily="18" charset="0"/>
                        </a:rPr>
                        <a:t>C</a:t>
                      </a:r>
                      <a:endParaRPr lang="en-US" sz="1600" dirty="0">
                        <a:latin typeface="Cambria" panose="02040503050406030204" pitchFamily="18" charset="0"/>
                        <a:ea typeface="Cambria" panose="02040503050406030204" pitchFamily="18" charset="0"/>
                      </a:endParaRPr>
                    </a:p>
                  </a:txBody>
                  <a:tcPr marL="68577" marR="68577" marT="34302" marB="34302" anchor="ctr"/>
                </a:tc>
                <a:tc>
                  <a:txBody>
                    <a:bodyPr/>
                    <a:lstStyle/>
                    <a:p>
                      <a:r>
                        <a:rPr lang="en-US" sz="1600" dirty="0" smtClean="0">
                          <a:latin typeface="Cambria" panose="02040503050406030204" pitchFamily="18" charset="0"/>
                          <a:ea typeface="Cambria" panose="02040503050406030204" pitchFamily="18" charset="0"/>
                        </a:rPr>
                        <a:t>All grades above 69 and below 80</a:t>
                      </a:r>
                      <a:endParaRPr lang="en-US" sz="1600" dirty="0">
                        <a:latin typeface="Cambria" panose="02040503050406030204" pitchFamily="18" charset="0"/>
                        <a:ea typeface="Cambria" panose="02040503050406030204" pitchFamily="18" charset="0"/>
                      </a:endParaRPr>
                    </a:p>
                  </a:txBody>
                  <a:tcPr marL="68577" marR="68577" marT="34302" marB="34302" anchor="ctr"/>
                </a:tc>
              </a:tr>
              <a:tr h="477842">
                <a:tc>
                  <a:txBody>
                    <a:bodyPr/>
                    <a:lstStyle/>
                    <a:p>
                      <a:pPr algn="ctr"/>
                      <a:r>
                        <a:rPr lang="en-US" sz="1600" dirty="0" smtClean="0">
                          <a:latin typeface="Cambria" panose="02040503050406030204" pitchFamily="18" charset="0"/>
                          <a:ea typeface="Cambria" panose="02040503050406030204" pitchFamily="18" charset="0"/>
                        </a:rPr>
                        <a:t>F</a:t>
                      </a:r>
                      <a:endParaRPr lang="en-US" sz="1600" dirty="0">
                        <a:latin typeface="Cambria" panose="02040503050406030204" pitchFamily="18" charset="0"/>
                        <a:ea typeface="Cambria" panose="02040503050406030204" pitchFamily="18" charset="0"/>
                      </a:endParaRPr>
                    </a:p>
                  </a:txBody>
                  <a:tcPr marL="68577" marR="68577" marT="34302" marB="34302" anchor="ctr"/>
                </a:tc>
                <a:tc>
                  <a:txBody>
                    <a:bodyPr/>
                    <a:lstStyle/>
                    <a:p>
                      <a:r>
                        <a:rPr lang="en-US" sz="1600" dirty="0" smtClean="0">
                          <a:latin typeface="Cambria" panose="02040503050406030204" pitchFamily="18" charset="0"/>
                          <a:ea typeface="Cambria" panose="02040503050406030204" pitchFamily="18" charset="0"/>
                        </a:rPr>
                        <a:t>All grades below 70</a:t>
                      </a:r>
                      <a:endParaRPr lang="en-US" sz="1600" dirty="0">
                        <a:latin typeface="Cambria" panose="02040503050406030204" pitchFamily="18" charset="0"/>
                        <a:ea typeface="Cambria" panose="02040503050406030204" pitchFamily="18" charset="0"/>
                      </a:endParaRPr>
                    </a:p>
                  </a:txBody>
                  <a:tcPr marL="68577" marR="68577" marT="34302" marB="34302" anchor="ctr"/>
                </a:tc>
              </a:tr>
            </a:tbl>
          </a:graphicData>
        </a:graphic>
      </p:graphicFrame>
      <p:sp>
        <p:nvSpPr>
          <p:cNvPr id="6" name="Rectangle 5"/>
          <p:cNvSpPr>
            <a:spLocks noChangeArrowheads="1"/>
          </p:cNvSpPr>
          <p:nvPr/>
        </p:nvSpPr>
        <p:spPr bwMode="auto">
          <a:xfrm>
            <a:off x="109538" y="39688"/>
            <a:ext cx="860742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gn="just">
              <a:lnSpc>
                <a:spcPct val="100000"/>
              </a:lnSpc>
              <a:spcBef>
                <a:spcPct val="0"/>
              </a:spcBef>
              <a:buFontTx/>
              <a:buNone/>
            </a:pPr>
            <a:r>
              <a:rPr lang="en-US" altLang="en-US" sz="2400" b="1" dirty="0">
                <a:solidFill>
                  <a:srgbClr val="0070C0"/>
                </a:solidFill>
                <a:cs typeface="Tahoma" panose="020B0604030504040204" pitchFamily="34" charset="0"/>
              </a:rPr>
              <a:t>Program – 5</a:t>
            </a:r>
          </a:p>
          <a:p>
            <a:pPr algn="just">
              <a:lnSpc>
                <a:spcPct val="100000"/>
              </a:lnSpc>
              <a:spcBef>
                <a:spcPct val="0"/>
              </a:spcBef>
              <a:buFontTx/>
              <a:buNone/>
            </a:pPr>
            <a:r>
              <a:rPr lang="en-US" altLang="en-US" sz="2000" b="1" dirty="0">
                <a:solidFill>
                  <a:srgbClr val="FF0000"/>
                </a:solidFill>
                <a:cs typeface="Arial" panose="020B0604020202020204" pitchFamily="34" charset="0"/>
              </a:rPr>
              <a:t>Write a Python script that reads the numeric grade of a student and print its equivalent letter grade as given below:</a:t>
            </a:r>
          </a:p>
        </p:txBody>
      </p:sp>
      <p:sp>
        <p:nvSpPr>
          <p:cNvPr id="7" name="Rectangle 6"/>
          <p:cNvSpPr/>
          <p:nvPr/>
        </p:nvSpPr>
        <p:spPr>
          <a:xfrm>
            <a:off x="5013325" y="1633538"/>
            <a:ext cx="3857625" cy="31877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defRPr/>
            </a:pPr>
            <a:r>
              <a:rPr lang="en-US" b="1" dirty="0">
                <a:latin typeface="Cambria" panose="02040503050406030204" pitchFamily="18" charset="0"/>
                <a:ea typeface="Cambria" panose="02040503050406030204" pitchFamily="18" charset="0"/>
              </a:rPr>
              <a:t>G= </a:t>
            </a:r>
            <a:r>
              <a:rPr lang="en-US" b="1" dirty="0" err="1">
                <a:latin typeface="Cambria" panose="02040503050406030204" pitchFamily="18" charset="0"/>
                <a:ea typeface="Cambria" panose="02040503050406030204" pitchFamily="18" charset="0"/>
              </a:rPr>
              <a:t>int</a:t>
            </a:r>
            <a:r>
              <a:rPr lang="en-US" b="1" dirty="0">
                <a:latin typeface="Cambria" panose="02040503050406030204" pitchFamily="18" charset="0"/>
                <a:ea typeface="Cambria" panose="02040503050406030204" pitchFamily="18" charset="0"/>
              </a:rPr>
              <a:t>(input(“Enter Grade”))</a:t>
            </a:r>
          </a:p>
          <a:p>
            <a:pPr>
              <a:defRPr/>
            </a:pPr>
            <a:endParaRPr lang="en-US" b="1" dirty="0">
              <a:latin typeface="Cambria" panose="02040503050406030204" pitchFamily="18" charset="0"/>
              <a:ea typeface="Cambria" panose="02040503050406030204" pitchFamily="18" charset="0"/>
            </a:endParaRPr>
          </a:p>
          <a:p>
            <a:pPr>
              <a:defRPr/>
            </a:pPr>
            <a:r>
              <a:rPr lang="en-US" b="1" dirty="0">
                <a:latin typeface="Cambria" panose="02040503050406030204" pitchFamily="18" charset="0"/>
                <a:ea typeface="Cambria" panose="02040503050406030204" pitchFamily="18" charset="0"/>
              </a:rPr>
              <a:t>if G &gt; 89:</a:t>
            </a:r>
          </a:p>
          <a:p>
            <a:pPr>
              <a:defRPr/>
            </a:pPr>
            <a:r>
              <a:rPr lang="en-US" b="1" dirty="0">
                <a:latin typeface="Cambria" panose="02040503050406030204" pitchFamily="18" charset="0"/>
                <a:ea typeface="Cambria" panose="02040503050406030204" pitchFamily="18" charset="0"/>
              </a:rPr>
              <a:t>	print(“A”)</a:t>
            </a:r>
          </a:p>
          <a:p>
            <a:pPr>
              <a:defRPr/>
            </a:pPr>
            <a:r>
              <a:rPr lang="en-US" b="1" dirty="0" err="1">
                <a:latin typeface="Cambria" panose="02040503050406030204" pitchFamily="18" charset="0"/>
                <a:ea typeface="Cambria" panose="02040503050406030204" pitchFamily="18" charset="0"/>
              </a:rPr>
              <a:t>elif</a:t>
            </a:r>
            <a:r>
              <a:rPr lang="en-US" b="1" dirty="0">
                <a:latin typeface="Cambria" panose="02040503050406030204" pitchFamily="18" charset="0"/>
                <a:ea typeface="Cambria" panose="02040503050406030204" pitchFamily="18" charset="0"/>
              </a:rPr>
              <a:t> G &gt; 79 and G &lt; 90:</a:t>
            </a:r>
          </a:p>
          <a:p>
            <a:pPr>
              <a:defRPr/>
            </a:pPr>
            <a:r>
              <a:rPr lang="en-US" b="1" dirty="0">
                <a:latin typeface="Cambria" panose="02040503050406030204" pitchFamily="18" charset="0"/>
                <a:ea typeface="Cambria" panose="02040503050406030204" pitchFamily="18" charset="0"/>
              </a:rPr>
              <a:t>	print(“B”)</a:t>
            </a:r>
          </a:p>
          <a:p>
            <a:pPr>
              <a:defRPr/>
            </a:pPr>
            <a:r>
              <a:rPr lang="en-US" b="1" dirty="0" err="1">
                <a:latin typeface="Cambria" panose="02040503050406030204" pitchFamily="18" charset="0"/>
                <a:ea typeface="Cambria" panose="02040503050406030204" pitchFamily="18" charset="0"/>
              </a:rPr>
              <a:t>elif</a:t>
            </a:r>
            <a:r>
              <a:rPr lang="en-US" b="1" dirty="0">
                <a:latin typeface="Cambria" panose="02040503050406030204" pitchFamily="18" charset="0"/>
                <a:ea typeface="Cambria" panose="02040503050406030204" pitchFamily="18" charset="0"/>
              </a:rPr>
              <a:t>  G &gt; 69 and  G &lt; 80:</a:t>
            </a:r>
          </a:p>
          <a:p>
            <a:pPr>
              <a:defRPr/>
            </a:pPr>
            <a:r>
              <a:rPr lang="en-US" b="1" dirty="0">
                <a:latin typeface="Cambria" panose="02040503050406030204" pitchFamily="18" charset="0"/>
                <a:ea typeface="Cambria" panose="02040503050406030204" pitchFamily="18" charset="0"/>
              </a:rPr>
              <a:t>	print(“C”)</a:t>
            </a:r>
          </a:p>
          <a:p>
            <a:pPr>
              <a:defRPr/>
            </a:pPr>
            <a:r>
              <a:rPr lang="en-US" b="1" dirty="0">
                <a:latin typeface="Cambria" panose="02040503050406030204" pitchFamily="18" charset="0"/>
                <a:ea typeface="Cambria" panose="02040503050406030204" pitchFamily="18" charset="0"/>
              </a:rPr>
              <a:t>else:</a:t>
            </a:r>
          </a:p>
          <a:p>
            <a:pPr>
              <a:defRPr/>
            </a:pPr>
            <a:r>
              <a:rPr lang="en-US" b="1" dirty="0">
                <a:latin typeface="Cambria" panose="02040503050406030204" pitchFamily="18" charset="0"/>
                <a:ea typeface="Cambria" panose="02040503050406030204" pitchFamily="18" charset="0"/>
              </a:rPr>
              <a:t>	print(“F”)</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557213" indent="-214313">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8572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2001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15430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0002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4574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29146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3718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47238BC2-97D4-4070-A24E-1C4730F38D11}" type="slidenum">
              <a:rPr lang="en-US" altLang="en-US" sz="900" smtClean="0">
                <a:solidFill>
                  <a:srgbClr val="898989"/>
                </a:solidFill>
                <a:cs typeface="Arial" panose="020B0604020202020204" pitchFamily="34" charset="0"/>
              </a:rPr>
              <a:pPr>
                <a:lnSpc>
                  <a:spcPct val="100000"/>
                </a:lnSpc>
                <a:spcBef>
                  <a:spcPct val="0"/>
                </a:spcBef>
                <a:buFontTx/>
                <a:buNone/>
              </a:pPr>
              <a:t>69</a:t>
            </a:fld>
            <a:endParaRPr lang="en-US" altLang="en-US" sz="900" smtClean="0">
              <a:solidFill>
                <a:srgbClr val="898989"/>
              </a:solidFill>
              <a:cs typeface="Arial" panose="020B0604020202020204" pitchFamily="34" charset="0"/>
            </a:endParaRPr>
          </a:p>
        </p:txBody>
      </p:sp>
      <p:sp>
        <p:nvSpPr>
          <p:cNvPr id="3" name="TextBox 2"/>
          <p:cNvSpPr txBox="1">
            <a:spLocks noChangeArrowheads="1"/>
          </p:cNvSpPr>
          <p:nvPr/>
        </p:nvSpPr>
        <p:spPr bwMode="auto">
          <a:xfrm>
            <a:off x="715963" y="1393825"/>
            <a:ext cx="5992812" cy="371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r>
              <a:rPr lang="en-US" sz="1800" b="1" u="sng">
                <a:solidFill>
                  <a:srgbClr val="000000"/>
                </a:solidFill>
                <a:cs typeface="Arial" panose="020B0604020202020204" pitchFamily="34" charset="0"/>
              </a:rPr>
              <a:t>Program </a:t>
            </a:r>
            <a:r>
              <a:rPr lang="en-US" sz="1800">
                <a:solidFill>
                  <a:srgbClr val="000000"/>
                </a:solidFill>
                <a:cs typeface="Arial" panose="020B0604020202020204" pitchFamily="34" charset="0"/>
              </a:rPr>
              <a:t>: </a:t>
            </a:r>
          </a:p>
          <a:p>
            <a:pPr>
              <a:lnSpc>
                <a:spcPct val="100000"/>
              </a:lnSpc>
              <a:spcBef>
                <a:spcPct val="0"/>
              </a:spcBef>
              <a:buFontTx/>
              <a:buNone/>
            </a:pPr>
            <a:r>
              <a:rPr lang="en-US" sz="1800">
                <a:solidFill>
                  <a:srgbClr val="000000"/>
                </a:solidFill>
                <a:cs typeface="Arial" panose="020B0604020202020204" pitchFamily="34" charset="0"/>
              </a:rPr>
              <a:t>l = float(input("enter the length of the garden"))</a:t>
            </a:r>
          </a:p>
          <a:p>
            <a:pPr>
              <a:lnSpc>
                <a:spcPct val="100000"/>
              </a:lnSpc>
              <a:spcBef>
                <a:spcPct val="0"/>
              </a:spcBef>
              <a:buFontTx/>
              <a:buNone/>
            </a:pPr>
            <a:r>
              <a:rPr lang="en-US" sz="1800">
                <a:solidFill>
                  <a:srgbClr val="000000"/>
                </a:solidFill>
                <a:cs typeface="Arial" panose="020B0604020202020204" pitchFamily="34" charset="0"/>
              </a:rPr>
              <a:t>b = float(input("enter the breadth of the garden"))</a:t>
            </a:r>
          </a:p>
          <a:p>
            <a:pPr>
              <a:lnSpc>
                <a:spcPct val="100000"/>
              </a:lnSpc>
              <a:spcBef>
                <a:spcPct val="0"/>
              </a:spcBef>
              <a:buFontTx/>
              <a:buNone/>
            </a:pPr>
            <a:r>
              <a:rPr lang="en-US" sz="1800">
                <a:solidFill>
                  <a:srgbClr val="000000"/>
                </a:solidFill>
                <a:cs typeface="Arial" panose="020B0604020202020204" pitchFamily="34" charset="0"/>
              </a:rPr>
              <a:t>p = 2 * (l + b)</a:t>
            </a:r>
          </a:p>
          <a:p>
            <a:pPr>
              <a:lnSpc>
                <a:spcPct val="100000"/>
              </a:lnSpc>
              <a:spcBef>
                <a:spcPct val="0"/>
              </a:spcBef>
              <a:buFontTx/>
              <a:buNone/>
            </a:pPr>
            <a:r>
              <a:rPr lang="en-US" sz="1800">
                <a:solidFill>
                  <a:srgbClr val="000000"/>
                </a:solidFill>
                <a:cs typeface="Arial" panose="020B0604020202020204" pitchFamily="34" charset="0"/>
              </a:rPr>
              <a:t>cost = p * 168</a:t>
            </a:r>
          </a:p>
          <a:p>
            <a:pPr>
              <a:lnSpc>
                <a:spcPct val="100000"/>
              </a:lnSpc>
              <a:spcBef>
                <a:spcPct val="0"/>
              </a:spcBef>
              <a:buFontTx/>
              <a:buNone/>
            </a:pPr>
            <a:r>
              <a:rPr lang="en-US" sz="1800">
                <a:solidFill>
                  <a:srgbClr val="000000"/>
                </a:solidFill>
                <a:cs typeface="Arial" panose="020B0604020202020204" pitchFamily="34" charset="0"/>
              </a:rPr>
              <a:t>print('Perimeter of the garden is', p)</a:t>
            </a:r>
          </a:p>
          <a:p>
            <a:pPr>
              <a:lnSpc>
                <a:spcPct val="100000"/>
              </a:lnSpc>
              <a:spcBef>
                <a:spcPct val="0"/>
              </a:spcBef>
              <a:buFontTx/>
              <a:buNone/>
            </a:pPr>
            <a:r>
              <a:rPr lang="en-US" sz="1800">
                <a:solidFill>
                  <a:srgbClr val="000000"/>
                </a:solidFill>
                <a:cs typeface="Arial" panose="020B0604020202020204" pitchFamily="34" charset="0"/>
              </a:rPr>
              <a:t>print('Cost of fencing the garden is', cost) </a:t>
            </a:r>
          </a:p>
          <a:p>
            <a:pPr>
              <a:lnSpc>
                <a:spcPct val="100000"/>
              </a:lnSpc>
              <a:spcBef>
                <a:spcPct val="0"/>
              </a:spcBef>
              <a:buFontTx/>
              <a:buNone/>
            </a:pPr>
            <a:endParaRPr lang="en-US" sz="1800" b="1" u="sng">
              <a:solidFill>
                <a:srgbClr val="000000"/>
              </a:solidFill>
              <a:cs typeface="Arial" panose="020B0604020202020204" pitchFamily="34" charset="0"/>
            </a:endParaRPr>
          </a:p>
          <a:p>
            <a:pPr>
              <a:lnSpc>
                <a:spcPct val="100000"/>
              </a:lnSpc>
              <a:spcBef>
                <a:spcPct val="0"/>
              </a:spcBef>
              <a:buFontTx/>
              <a:buNone/>
            </a:pPr>
            <a:r>
              <a:rPr lang="en-US" sz="1800" b="1" u="sng">
                <a:solidFill>
                  <a:srgbClr val="000000"/>
                </a:solidFill>
                <a:cs typeface="Arial" panose="020B0604020202020204" pitchFamily="34" charset="0"/>
              </a:rPr>
              <a:t>Sample Input and Output:</a:t>
            </a:r>
          </a:p>
          <a:p>
            <a:pPr>
              <a:lnSpc>
                <a:spcPct val="100000"/>
              </a:lnSpc>
              <a:spcBef>
                <a:spcPct val="0"/>
              </a:spcBef>
              <a:buFontTx/>
              <a:buNone/>
            </a:pPr>
            <a:r>
              <a:rPr lang="en-US" sz="1800">
                <a:solidFill>
                  <a:srgbClr val="000000"/>
                </a:solidFill>
                <a:cs typeface="Arial" panose="020B0604020202020204" pitchFamily="34" charset="0"/>
              </a:rPr>
              <a:t>enter the length of the garden 10</a:t>
            </a:r>
          </a:p>
          <a:p>
            <a:pPr>
              <a:lnSpc>
                <a:spcPct val="100000"/>
              </a:lnSpc>
              <a:spcBef>
                <a:spcPct val="0"/>
              </a:spcBef>
              <a:buFontTx/>
              <a:buNone/>
            </a:pPr>
            <a:r>
              <a:rPr lang="en-US" sz="1800">
                <a:solidFill>
                  <a:srgbClr val="000000"/>
                </a:solidFill>
                <a:cs typeface="Arial" panose="020B0604020202020204" pitchFamily="34" charset="0"/>
              </a:rPr>
              <a:t>enter the breadth of the garden 5</a:t>
            </a:r>
          </a:p>
          <a:p>
            <a:pPr>
              <a:lnSpc>
                <a:spcPct val="100000"/>
              </a:lnSpc>
              <a:spcBef>
                <a:spcPct val="0"/>
              </a:spcBef>
              <a:buFontTx/>
              <a:buNone/>
            </a:pPr>
            <a:r>
              <a:rPr lang="en-US" sz="1800">
                <a:solidFill>
                  <a:srgbClr val="000000"/>
                </a:solidFill>
                <a:cs typeface="Arial" panose="020B0604020202020204" pitchFamily="34" charset="0"/>
              </a:rPr>
              <a:t>Perimeter of the garden is 30.0</a:t>
            </a:r>
          </a:p>
          <a:p>
            <a:pPr>
              <a:lnSpc>
                <a:spcPct val="100000"/>
              </a:lnSpc>
              <a:spcBef>
                <a:spcPct val="0"/>
              </a:spcBef>
              <a:buFontTx/>
              <a:buNone/>
            </a:pPr>
            <a:r>
              <a:rPr lang="en-US" sz="1800">
                <a:solidFill>
                  <a:srgbClr val="000000"/>
                </a:solidFill>
                <a:cs typeface="Arial" panose="020B0604020202020204" pitchFamily="34" charset="0"/>
              </a:rPr>
              <a:t>Cost of fencing the garden is 5040.0</a:t>
            </a:r>
          </a:p>
        </p:txBody>
      </p:sp>
      <p:sp>
        <p:nvSpPr>
          <p:cNvPr id="4" name="Rectangle 3"/>
          <p:cNvSpPr>
            <a:spLocks noChangeArrowheads="1"/>
          </p:cNvSpPr>
          <p:nvPr/>
        </p:nvSpPr>
        <p:spPr bwMode="auto">
          <a:xfrm>
            <a:off x="109538" y="39688"/>
            <a:ext cx="8880475" cy="135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gn="just">
              <a:lnSpc>
                <a:spcPct val="100000"/>
              </a:lnSpc>
              <a:spcBef>
                <a:spcPct val="0"/>
              </a:spcBef>
              <a:buFontTx/>
              <a:buNone/>
            </a:pPr>
            <a:r>
              <a:rPr lang="en-US" altLang="en-US" b="1">
                <a:solidFill>
                  <a:srgbClr val="0070C0"/>
                </a:solidFill>
                <a:cs typeface="Tahoma" panose="020B0604030504040204" pitchFamily="34" charset="0"/>
              </a:rPr>
              <a:t>Program – 7</a:t>
            </a:r>
          </a:p>
          <a:p>
            <a:pPr algn="just">
              <a:lnSpc>
                <a:spcPct val="100000"/>
              </a:lnSpc>
              <a:spcBef>
                <a:spcPct val="0"/>
              </a:spcBef>
              <a:buFontTx/>
              <a:buNone/>
            </a:pPr>
            <a:r>
              <a:rPr lang="en-US" sz="1800" b="1">
                <a:solidFill>
                  <a:srgbClr val="FF0000"/>
                </a:solidFill>
              </a:rPr>
              <a:t>Write a Python script to read the length and breadth of a rectangular garden in centimeters. The program should also find the cost of fencing the garden, if the cost of fencing per cm Rs.168.</a:t>
            </a:r>
            <a:endParaRPr lang="en-US" altLang="en-US" sz="1800" b="1">
              <a:solidFill>
                <a:srgbClr val="FF0000"/>
              </a:solidFill>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7313"/>
            <a:ext cx="7886700" cy="530225"/>
          </a:xfrm>
        </p:spPr>
        <p:txBody>
          <a:bodyPr/>
          <a:lstStyle/>
          <a:p>
            <a:r>
              <a:rPr lang="en-US" sz="3200" b="1" dirty="0" smtClean="0">
                <a:solidFill>
                  <a:srgbClr val="FF0000"/>
                </a:solidFill>
              </a:rPr>
              <a:t>Python Applications</a:t>
            </a:r>
          </a:p>
        </p:txBody>
      </p:sp>
      <p:sp>
        <p:nvSpPr>
          <p:cNvPr id="1433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2F96EA4A-9C81-454C-82DA-18DCD9B31050}" type="slidenum">
              <a:rPr lang="en-US" smtClean="0">
                <a:solidFill>
                  <a:schemeClr val="bg1"/>
                </a:solidFill>
              </a:rPr>
              <a:pPr/>
              <a:t>7</a:t>
            </a:fld>
            <a:endParaRPr lang="en-US" smtClean="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04900" y="617538"/>
            <a:ext cx="6899275" cy="540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557213" indent="-214313">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8572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2001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15430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0002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4574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29146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3718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42D23EF6-7A04-4A09-BD65-1F8DE031E370}" type="slidenum">
              <a:rPr lang="en-US" altLang="en-US" sz="900" smtClean="0">
                <a:solidFill>
                  <a:srgbClr val="898989"/>
                </a:solidFill>
                <a:cs typeface="Arial" panose="020B0604020202020204" pitchFamily="34" charset="0"/>
              </a:rPr>
              <a:pPr>
                <a:lnSpc>
                  <a:spcPct val="100000"/>
                </a:lnSpc>
                <a:spcBef>
                  <a:spcPct val="0"/>
                </a:spcBef>
                <a:buFontTx/>
                <a:buNone/>
              </a:pPr>
              <a:t>70</a:t>
            </a:fld>
            <a:endParaRPr lang="en-US" altLang="en-US" sz="900" smtClean="0">
              <a:solidFill>
                <a:srgbClr val="898989"/>
              </a:solidFill>
              <a:cs typeface="Arial" panose="020B0604020202020204" pitchFamily="34" charset="0"/>
            </a:endParaRPr>
          </a:p>
        </p:txBody>
      </p:sp>
      <p:sp>
        <p:nvSpPr>
          <p:cNvPr id="39939" name="TextBox 3"/>
          <p:cNvSpPr txBox="1">
            <a:spLocks noChangeArrowheads="1"/>
          </p:cNvSpPr>
          <p:nvPr/>
        </p:nvSpPr>
        <p:spPr bwMode="auto">
          <a:xfrm>
            <a:off x="160057" y="1416704"/>
            <a:ext cx="3121025"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r>
              <a:rPr lang="en-US" altLang="en-US" sz="1600" b="1" dirty="0">
                <a:cs typeface="Arial" panose="020B0604020202020204" pitchFamily="34" charset="0"/>
              </a:rPr>
              <a:t>Sample Input :</a:t>
            </a:r>
          </a:p>
          <a:p>
            <a:pPr>
              <a:lnSpc>
                <a:spcPct val="100000"/>
              </a:lnSpc>
              <a:spcBef>
                <a:spcPct val="0"/>
              </a:spcBef>
              <a:buFontTx/>
              <a:buNone/>
            </a:pPr>
            <a:r>
              <a:rPr lang="en-US" altLang="en-US" sz="1600" dirty="0">
                <a:cs typeface="Arial" panose="020B0604020202020204" pitchFamily="34" charset="0"/>
              </a:rPr>
              <a:t>	Name : David   Age : 67</a:t>
            </a:r>
          </a:p>
          <a:p>
            <a:pPr>
              <a:lnSpc>
                <a:spcPct val="100000"/>
              </a:lnSpc>
              <a:spcBef>
                <a:spcPct val="0"/>
              </a:spcBef>
              <a:buFontTx/>
              <a:buNone/>
            </a:pPr>
            <a:r>
              <a:rPr lang="en-US" altLang="en-US" sz="1600" dirty="0">
                <a:cs typeface="Arial" panose="020B0604020202020204" pitchFamily="34" charset="0"/>
              </a:rPr>
              <a:t>	Name: Jennifer  Age : 32</a:t>
            </a:r>
          </a:p>
          <a:p>
            <a:pPr>
              <a:lnSpc>
                <a:spcPct val="100000"/>
              </a:lnSpc>
              <a:spcBef>
                <a:spcPct val="0"/>
              </a:spcBef>
              <a:buFontTx/>
              <a:buNone/>
            </a:pPr>
            <a:r>
              <a:rPr lang="en-US" altLang="en-US" sz="1600" dirty="0">
                <a:cs typeface="Arial" panose="020B0604020202020204" pitchFamily="34" charset="0"/>
              </a:rPr>
              <a:t> 	Output:</a:t>
            </a:r>
          </a:p>
          <a:p>
            <a:pPr>
              <a:lnSpc>
                <a:spcPct val="100000"/>
              </a:lnSpc>
              <a:spcBef>
                <a:spcPct val="0"/>
              </a:spcBef>
              <a:buFontTx/>
              <a:buNone/>
            </a:pPr>
            <a:r>
              <a:rPr lang="en-US" altLang="en-US" sz="1600" dirty="0">
                <a:cs typeface="Arial" panose="020B0604020202020204" pitchFamily="34" charset="0"/>
              </a:rPr>
              <a:t>	Jennifer is the youngest</a:t>
            </a:r>
          </a:p>
          <a:p>
            <a:pPr>
              <a:lnSpc>
                <a:spcPct val="100000"/>
              </a:lnSpc>
              <a:spcBef>
                <a:spcPct val="0"/>
              </a:spcBef>
              <a:buFontTx/>
              <a:buNone/>
            </a:pPr>
            <a:endParaRPr lang="en-US" altLang="en-US" sz="1600" dirty="0">
              <a:cs typeface="Arial" panose="020B0604020202020204" pitchFamily="34" charset="0"/>
            </a:endParaRPr>
          </a:p>
          <a:p>
            <a:pPr>
              <a:lnSpc>
                <a:spcPct val="100000"/>
              </a:lnSpc>
              <a:spcBef>
                <a:spcPct val="0"/>
              </a:spcBef>
              <a:buFontTx/>
              <a:buNone/>
            </a:pPr>
            <a:endParaRPr lang="en-US" altLang="en-US" sz="1600" dirty="0">
              <a:cs typeface="Arial" panose="020B0604020202020204" pitchFamily="34" charset="0"/>
            </a:endParaRPr>
          </a:p>
          <a:p>
            <a:pPr>
              <a:lnSpc>
                <a:spcPct val="100000"/>
              </a:lnSpc>
              <a:spcBef>
                <a:spcPct val="0"/>
              </a:spcBef>
              <a:buFontTx/>
              <a:buNone/>
            </a:pPr>
            <a:endParaRPr lang="en-US" altLang="en-US" sz="1600" dirty="0">
              <a:cs typeface="Arial" panose="020B0604020202020204" pitchFamily="34" charset="0"/>
            </a:endParaRPr>
          </a:p>
        </p:txBody>
      </p:sp>
      <p:sp>
        <p:nvSpPr>
          <p:cNvPr id="4" name="Rectangle 3"/>
          <p:cNvSpPr>
            <a:spLocks noChangeArrowheads="1"/>
          </p:cNvSpPr>
          <p:nvPr/>
        </p:nvSpPr>
        <p:spPr bwMode="auto">
          <a:xfrm>
            <a:off x="109538" y="39688"/>
            <a:ext cx="8880475" cy="113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gn="just">
              <a:lnSpc>
                <a:spcPct val="100000"/>
              </a:lnSpc>
              <a:spcBef>
                <a:spcPct val="0"/>
              </a:spcBef>
              <a:buFontTx/>
              <a:buNone/>
            </a:pPr>
            <a:r>
              <a:rPr lang="en-US" altLang="en-US" b="1">
                <a:solidFill>
                  <a:srgbClr val="0070C0"/>
                </a:solidFill>
                <a:cs typeface="Tahoma" panose="020B0604030504040204" pitchFamily="34" charset="0"/>
              </a:rPr>
              <a:t>Program – 8</a:t>
            </a:r>
          </a:p>
          <a:p>
            <a:pPr algn="just">
              <a:lnSpc>
                <a:spcPct val="100000"/>
              </a:lnSpc>
              <a:spcBef>
                <a:spcPct val="0"/>
              </a:spcBef>
              <a:buFontTx/>
              <a:buNone/>
            </a:pPr>
            <a:r>
              <a:rPr lang="en-US" altLang="en-US" sz="2000" b="1">
                <a:solidFill>
                  <a:srgbClr val="FF0000"/>
                </a:solidFill>
                <a:cs typeface="Arial" panose="020B0604020202020204" pitchFamily="34" charset="0"/>
              </a:rPr>
              <a:t>Write a Python script to read the name and age of two persons x and y.</a:t>
            </a:r>
          </a:p>
          <a:p>
            <a:pPr algn="just">
              <a:lnSpc>
                <a:spcPct val="100000"/>
              </a:lnSpc>
              <a:spcBef>
                <a:spcPct val="0"/>
              </a:spcBef>
              <a:buFontTx/>
              <a:buNone/>
            </a:pPr>
            <a:r>
              <a:rPr lang="en-US" altLang="en-US" sz="2000" b="1">
                <a:solidFill>
                  <a:srgbClr val="FF0000"/>
                </a:solidFill>
                <a:cs typeface="Arial" panose="020B0604020202020204" pitchFamily="34" charset="0"/>
              </a:rPr>
              <a:t>The program should also print the younger of the two.</a:t>
            </a:r>
          </a:p>
        </p:txBody>
      </p:sp>
      <p:sp>
        <p:nvSpPr>
          <p:cNvPr id="2" name="Rectangle 1"/>
          <p:cNvSpPr>
            <a:spLocks noChangeArrowheads="1"/>
          </p:cNvSpPr>
          <p:nvPr/>
        </p:nvSpPr>
        <p:spPr bwMode="auto">
          <a:xfrm>
            <a:off x="3281082" y="1662113"/>
            <a:ext cx="5708931"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r>
              <a:rPr lang="en-US" altLang="en-US" sz="2000" b="1" u="sng" dirty="0">
                <a:cs typeface="Arial" panose="020B0604020202020204" pitchFamily="34" charset="0"/>
              </a:rPr>
              <a:t>Program: </a:t>
            </a:r>
          </a:p>
          <a:p>
            <a:pPr>
              <a:lnSpc>
                <a:spcPct val="100000"/>
              </a:lnSpc>
              <a:spcBef>
                <a:spcPct val="0"/>
              </a:spcBef>
              <a:buFontTx/>
              <a:buNone/>
            </a:pPr>
            <a:r>
              <a:rPr lang="en-US" altLang="en-US" sz="2000" dirty="0">
                <a:cs typeface="Arial" panose="020B0604020202020204" pitchFamily="34" charset="0"/>
              </a:rPr>
              <a:t>name1 = input("Enter the name of first person")</a:t>
            </a:r>
          </a:p>
          <a:p>
            <a:pPr>
              <a:lnSpc>
                <a:spcPct val="100000"/>
              </a:lnSpc>
              <a:spcBef>
                <a:spcPct val="0"/>
              </a:spcBef>
              <a:buFontTx/>
              <a:buNone/>
            </a:pPr>
            <a:r>
              <a:rPr lang="en-US" altLang="en-US" sz="2000" dirty="0">
                <a:cs typeface="Arial" panose="020B0604020202020204" pitchFamily="34" charset="0"/>
              </a:rPr>
              <a:t>age1 = </a:t>
            </a:r>
            <a:r>
              <a:rPr lang="en-US" altLang="en-US" sz="2000" dirty="0" err="1">
                <a:cs typeface="Arial" panose="020B0604020202020204" pitchFamily="34" charset="0"/>
              </a:rPr>
              <a:t>int</a:t>
            </a:r>
            <a:r>
              <a:rPr lang="en-US" altLang="en-US" sz="2000" dirty="0">
                <a:cs typeface="Arial" panose="020B0604020202020204" pitchFamily="34" charset="0"/>
              </a:rPr>
              <a:t>(input("Enter the age of first person"))</a:t>
            </a:r>
          </a:p>
          <a:p>
            <a:pPr>
              <a:lnSpc>
                <a:spcPct val="100000"/>
              </a:lnSpc>
              <a:spcBef>
                <a:spcPct val="0"/>
              </a:spcBef>
              <a:buFontTx/>
              <a:buNone/>
            </a:pPr>
            <a:r>
              <a:rPr lang="en-US" altLang="en-US" sz="2000" dirty="0">
                <a:cs typeface="Arial" panose="020B0604020202020204" pitchFamily="34" charset="0"/>
              </a:rPr>
              <a:t>name2 = input("Enter the name of second person")</a:t>
            </a:r>
          </a:p>
          <a:p>
            <a:pPr>
              <a:lnSpc>
                <a:spcPct val="100000"/>
              </a:lnSpc>
              <a:spcBef>
                <a:spcPct val="0"/>
              </a:spcBef>
              <a:buFontTx/>
              <a:buNone/>
            </a:pPr>
            <a:r>
              <a:rPr lang="en-US" altLang="en-US" sz="2000" dirty="0">
                <a:cs typeface="Arial" panose="020B0604020202020204" pitchFamily="34" charset="0"/>
              </a:rPr>
              <a:t>age2 = </a:t>
            </a:r>
            <a:r>
              <a:rPr lang="en-US" altLang="en-US" sz="2000" dirty="0" err="1">
                <a:cs typeface="Arial" panose="020B0604020202020204" pitchFamily="34" charset="0"/>
              </a:rPr>
              <a:t>int</a:t>
            </a:r>
            <a:r>
              <a:rPr lang="en-US" altLang="en-US" sz="2000" dirty="0">
                <a:cs typeface="Arial" panose="020B0604020202020204" pitchFamily="34" charset="0"/>
              </a:rPr>
              <a:t>(input("Enter the age of second person"))</a:t>
            </a:r>
          </a:p>
          <a:p>
            <a:pPr>
              <a:lnSpc>
                <a:spcPct val="100000"/>
              </a:lnSpc>
              <a:spcBef>
                <a:spcPct val="0"/>
              </a:spcBef>
              <a:buFontTx/>
              <a:buNone/>
            </a:pPr>
            <a:r>
              <a:rPr lang="en-US" altLang="en-US" sz="2000" dirty="0">
                <a:cs typeface="Arial" panose="020B0604020202020204" pitchFamily="34" charset="0"/>
              </a:rPr>
              <a:t>if age1&lt;age2:</a:t>
            </a:r>
          </a:p>
          <a:p>
            <a:pPr>
              <a:lnSpc>
                <a:spcPct val="100000"/>
              </a:lnSpc>
              <a:spcBef>
                <a:spcPct val="0"/>
              </a:spcBef>
              <a:buFontTx/>
              <a:buNone/>
            </a:pPr>
            <a:r>
              <a:rPr lang="en-US" altLang="en-US" sz="2000" dirty="0">
                <a:cs typeface="Arial" panose="020B0604020202020204" pitchFamily="34" charset="0"/>
              </a:rPr>
              <a:t>    print(name1, "is the youngest")</a:t>
            </a:r>
          </a:p>
          <a:p>
            <a:pPr>
              <a:lnSpc>
                <a:spcPct val="100000"/>
              </a:lnSpc>
              <a:spcBef>
                <a:spcPct val="0"/>
              </a:spcBef>
              <a:buFontTx/>
              <a:buNone/>
            </a:pPr>
            <a:r>
              <a:rPr lang="en-US" altLang="en-US" sz="2000" dirty="0">
                <a:cs typeface="Arial" panose="020B0604020202020204" pitchFamily="34" charset="0"/>
              </a:rPr>
              <a:t>else:</a:t>
            </a:r>
          </a:p>
          <a:p>
            <a:pPr>
              <a:lnSpc>
                <a:spcPct val="100000"/>
              </a:lnSpc>
              <a:spcBef>
                <a:spcPct val="0"/>
              </a:spcBef>
              <a:buFontTx/>
              <a:buNone/>
            </a:pPr>
            <a:r>
              <a:rPr lang="en-US" altLang="en-US" sz="2000" dirty="0">
                <a:cs typeface="Arial" panose="020B0604020202020204" pitchFamily="34" charset="0"/>
              </a:rPr>
              <a:t>    print(name2, "is the youngest")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3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p:bldP spid="4" grpId="0"/>
      <p:bldP spid="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557213" indent="-214313">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8572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2001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15430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0002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4574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29146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3718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34F24A52-0019-4904-A7BE-104E5F9C290B}" type="slidenum">
              <a:rPr lang="en-US" altLang="en-US" sz="900" smtClean="0">
                <a:solidFill>
                  <a:srgbClr val="898989"/>
                </a:solidFill>
                <a:cs typeface="Arial" panose="020B0604020202020204" pitchFamily="34" charset="0"/>
              </a:rPr>
              <a:pPr>
                <a:lnSpc>
                  <a:spcPct val="100000"/>
                </a:lnSpc>
                <a:spcBef>
                  <a:spcPct val="0"/>
                </a:spcBef>
                <a:buFontTx/>
                <a:buNone/>
              </a:pPr>
              <a:t>71</a:t>
            </a:fld>
            <a:endParaRPr lang="en-US" altLang="en-US" sz="900" smtClean="0">
              <a:solidFill>
                <a:srgbClr val="898989"/>
              </a:solidFill>
              <a:cs typeface="Arial" panose="020B0604020202020204" pitchFamily="34" charset="0"/>
            </a:endParaRPr>
          </a:p>
        </p:txBody>
      </p:sp>
      <p:sp>
        <p:nvSpPr>
          <p:cNvPr id="4" name="Rectangle 3"/>
          <p:cNvSpPr>
            <a:spLocks noChangeArrowheads="1"/>
          </p:cNvSpPr>
          <p:nvPr/>
        </p:nvSpPr>
        <p:spPr bwMode="auto">
          <a:xfrm>
            <a:off x="109538" y="39688"/>
            <a:ext cx="8880475" cy="113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gn="just">
              <a:lnSpc>
                <a:spcPct val="100000"/>
              </a:lnSpc>
              <a:spcBef>
                <a:spcPct val="0"/>
              </a:spcBef>
              <a:buFontTx/>
              <a:buNone/>
            </a:pPr>
            <a:r>
              <a:rPr lang="en-US" altLang="en-US" b="1">
                <a:solidFill>
                  <a:srgbClr val="0070C0"/>
                </a:solidFill>
                <a:cs typeface="Tahoma" panose="020B0604030504040204" pitchFamily="34" charset="0"/>
              </a:rPr>
              <a:t>Program – 9</a:t>
            </a:r>
            <a:endParaRPr lang="en-US" altLang="en-US" sz="2000" b="1">
              <a:solidFill>
                <a:srgbClr val="FF0000"/>
              </a:solidFill>
              <a:cs typeface="Tahoma" panose="020B0604030504040204" pitchFamily="34" charset="0"/>
            </a:endParaRPr>
          </a:p>
          <a:p>
            <a:pPr algn="just">
              <a:lnSpc>
                <a:spcPct val="100000"/>
              </a:lnSpc>
              <a:spcBef>
                <a:spcPct val="0"/>
              </a:spcBef>
              <a:buFont typeface="Arial" panose="020B0604020202020204" pitchFamily="34" charset="0"/>
              <a:buNone/>
            </a:pPr>
            <a:r>
              <a:rPr lang="en-US" altLang="en-US" sz="2000" b="1">
                <a:solidFill>
                  <a:srgbClr val="FF0000"/>
                </a:solidFill>
                <a:cs typeface="Arial" panose="020B0604020202020204" pitchFamily="34" charset="0"/>
              </a:rPr>
              <a:t>Write a Program to read the three sides of a triangle and check whether it is Equilateral, Isosceles or Scalene Triangle</a:t>
            </a:r>
          </a:p>
        </p:txBody>
      </p:sp>
      <p:sp>
        <p:nvSpPr>
          <p:cNvPr id="5" name="TextBox 3"/>
          <p:cNvSpPr txBox="1">
            <a:spLocks noChangeArrowheads="1"/>
          </p:cNvSpPr>
          <p:nvPr/>
        </p:nvSpPr>
        <p:spPr bwMode="auto">
          <a:xfrm>
            <a:off x="1495424" y="1408113"/>
            <a:ext cx="5644963"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r>
              <a:rPr lang="en-US" altLang="en-US" sz="2000" b="1" u="sng" dirty="0">
                <a:cs typeface="Arial" panose="020B0604020202020204" pitchFamily="34" charset="0"/>
              </a:rPr>
              <a:t>Program: </a:t>
            </a:r>
          </a:p>
          <a:p>
            <a:pPr>
              <a:lnSpc>
                <a:spcPct val="100000"/>
              </a:lnSpc>
              <a:spcBef>
                <a:spcPct val="0"/>
              </a:spcBef>
              <a:buFontTx/>
              <a:buNone/>
            </a:pPr>
            <a:r>
              <a:rPr lang="en-US" altLang="en-US" sz="2000" dirty="0">
                <a:cs typeface="Arial" panose="020B0604020202020204" pitchFamily="34" charset="0"/>
              </a:rPr>
              <a:t>a = </a:t>
            </a:r>
            <a:r>
              <a:rPr lang="en-US" altLang="en-US" sz="2000" dirty="0" err="1">
                <a:cs typeface="Arial" panose="020B0604020202020204" pitchFamily="34" charset="0"/>
              </a:rPr>
              <a:t>int</a:t>
            </a:r>
            <a:r>
              <a:rPr lang="en-US" altLang="en-US" sz="2000" dirty="0">
                <a:cs typeface="Arial" panose="020B0604020202020204" pitchFamily="34" charset="0"/>
              </a:rPr>
              <a:t>(input("Enter the first side"))</a:t>
            </a:r>
          </a:p>
          <a:p>
            <a:pPr>
              <a:lnSpc>
                <a:spcPct val="100000"/>
              </a:lnSpc>
              <a:spcBef>
                <a:spcPct val="0"/>
              </a:spcBef>
              <a:buFontTx/>
              <a:buNone/>
            </a:pPr>
            <a:r>
              <a:rPr lang="en-US" altLang="en-US" sz="2000" dirty="0">
                <a:cs typeface="Arial" panose="020B0604020202020204" pitchFamily="34" charset="0"/>
              </a:rPr>
              <a:t>b = </a:t>
            </a:r>
            <a:r>
              <a:rPr lang="en-US" altLang="en-US" sz="2000" dirty="0" err="1">
                <a:cs typeface="Arial" panose="020B0604020202020204" pitchFamily="34" charset="0"/>
              </a:rPr>
              <a:t>int</a:t>
            </a:r>
            <a:r>
              <a:rPr lang="en-US" altLang="en-US" sz="2000" dirty="0">
                <a:cs typeface="Arial" panose="020B0604020202020204" pitchFamily="34" charset="0"/>
              </a:rPr>
              <a:t>(input("Enter the second side"))</a:t>
            </a:r>
          </a:p>
          <a:p>
            <a:pPr>
              <a:lnSpc>
                <a:spcPct val="100000"/>
              </a:lnSpc>
              <a:spcBef>
                <a:spcPct val="0"/>
              </a:spcBef>
              <a:buFontTx/>
              <a:buNone/>
            </a:pPr>
            <a:r>
              <a:rPr lang="en-US" altLang="en-US" sz="2000" dirty="0">
                <a:cs typeface="Arial" panose="020B0604020202020204" pitchFamily="34" charset="0"/>
              </a:rPr>
              <a:t>c = </a:t>
            </a:r>
            <a:r>
              <a:rPr lang="en-US" altLang="en-US" sz="2000" dirty="0" err="1">
                <a:cs typeface="Arial" panose="020B0604020202020204" pitchFamily="34" charset="0"/>
              </a:rPr>
              <a:t>int</a:t>
            </a:r>
            <a:r>
              <a:rPr lang="en-US" altLang="en-US" sz="2000" dirty="0">
                <a:cs typeface="Arial" panose="020B0604020202020204" pitchFamily="34" charset="0"/>
              </a:rPr>
              <a:t>(input("Enter the third side"))</a:t>
            </a:r>
          </a:p>
          <a:p>
            <a:pPr>
              <a:lnSpc>
                <a:spcPct val="100000"/>
              </a:lnSpc>
              <a:spcBef>
                <a:spcPct val="0"/>
              </a:spcBef>
              <a:buFontTx/>
              <a:buNone/>
            </a:pPr>
            <a:r>
              <a:rPr lang="en-US" altLang="en-US" sz="2000" dirty="0">
                <a:cs typeface="Arial" panose="020B0604020202020204" pitchFamily="34" charset="0"/>
              </a:rPr>
              <a:t> </a:t>
            </a:r>
          </a:p>
          <a:p>
            <a:pPr>
              <a:lnSpc>
                <a:spcPct val="100000"/>
              </a:lnSpc>
              <a:spcBef>
                <a:spcPct val="0"/>
              </a:spcBef>
              <a:buFontTx/>
              <a:buNone/>
            </a:pPr>
            <a:r>
              <a:rPr lang="en-US" altLang="en-US" sz="2000" dirty="0">
                <a:cs typeface="Arial" panose="020B0604020202020204" pitchFamily="34" charset="0"/>
              </a:rPr>
              <a:t>if ((a == b) and (a == c)):</a:t>
            </a:r>
          </a:p>
          <a:p>
            <a:pPr>
              <a:lnSpc>
                <a:spcPct val="100000"/>
              </a:lnSpc>
              <a:spcBef>
                <a:spcPct val="0"/>
              </a:spcBef>
              <a:buFontTx/>
              <a:buNone/>
            </a:pPr>
            <a:r>
              <a:rPr lang="en-US" altLang="en-US" sz="2000" dirty="0">
                <a:cs typeface="Arial" panose="020B0604020202020204" pitchFamily="34" charset="0"/>
              </a:rPr>
              <a:t>    print("Equilateral")</a:t>
            </a:r>
          </a:p>
          <a:p>
            <a:pPr>
              <a:lnSpc>
                <a:spcPct val="100000"/>
              </a:lnSpc>
              <a:spcBef>
                <a:spcPct val="0"/>
              </a:spcBef>
              <a:buFontTx/>
              <a:buNone/>
            </a:pPr>
            <a:r>
              <a:rPr lang="en-US" altLang="en-US" sz="2000" dirty="0" err="1">
                <a:cs typeface="Arial" panose="020B0604020202020204" pitchFamily="34" charset="0"/>
              </a:rPr>
              <a:t>elif</a:t>
            </a:r>
            <a:r>
              <a:rPr lang="en-US" altLang="en-US" sz="2000" dirty="0">
                <a:cs typeface="Arial" panose="020B0604020202020204" pitchFamily="34" charset="0"/>
              </a:rPr>
              <a:t> ((a == b) or (b == c) or (c == a)):</a:t>
            </a:r>
          </a:p>
          <a:p>
            <a:pPr>
              <a:lnSpc>
                <a:spcPct val="100000"/>
              </a:lnSpc>
              <a:spcBef>
                <a:spcPct val="0"/>
              </a:spcBef>
              <a:buFontTx/>
              <a:buNone/>
            </a:pPr>
            <a:r>
              <a:rPr lang="en-US" altLang="en-US" sz="2000" dirty="0">
                <a:cs typeface="Arial" panose="020B0604020202020204" pitchFamily="34" charset="0"/>
              </a:rPr>
              <a:t>    print("Isosceles Triangle")</a:t>
            </a:r>
          </a:p>
          <a:p>
            <a:pPr>
              <a:lnSpc>
                <a:spcPct val="100000"/>
              </a:lnSpc>
              <a:spcBef>
                <a:spcPct val="0"/>
              </a:spcBef>
              <a:buFontTx/>
              <a:buNone/>
            </a:pPr>
            <a:r>
              <a:rPr lang="en-US" altLang="en-US" sz="2000" dirty="0">
                <a:cs typeface="Arial" panose="020B0604020202020204" pitchFamily="34" charset="0"/>
              </a:rPr>
              <a:t>else:</a:t>
            </a:r>
          </a:p>
          <a:p>
            <a:pPr>
              <a:lnSpc>
                <a:spcPct val="100000"/>
              </a:lnSpc>
              <a:spcBef>
                <a:spcPct val="0"/>
              </a:spcBef>
              <a:buFontTx/>
              <a:buNone/>
            </a:pPr>
            <a:r>
              <a:rPr lang="en-US" altLang="en-US" sz="2000" dirty="0">
                <a:cs typeface="Arial" panose="020B0604020202020204" pitchFamily="34" charset="0"/>
              </a:rPr>
              <a:t>    print("Scalene Triangle")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557213" indent="-214313">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8572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2001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15430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0002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4574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29146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3718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081CA647-6E75-4DA3-B90E-68D6F869C959}" type="slidenum">
              <a:rPr lang="en-US" altLang="en-US" sz="900" smtClean="0">
                <a:solidFill>
                  <a:srgbClr val="898989"/>
                </a:solidFill>
                <a:cs typeface="Arial" panose="020B0604020202020204" pitchFamily="34" charset="0"/>
              </a:rPr>
              <a:pPr>
                <a:lnSpc>
                  <a:spcPct val="100000"/>
                </a:lnSpc>
                <a:spcBef>
                  <a:spcPct val="0"/>
                </a:spcBef>
                <a:buFontTx/>
                <a:buNone/>
              </a:pPr>
              <a:t>72</a:t>
            </a:fld>
            <a:endParaRPr lang="en-US" altLang="en-US" sz="900" smtClean="0">
              <a:solidFill>
                <a:srgbClr val="898989"/>
              </a:solidFill>
              <a:cs typeface="Arial" panose="020B0604020202020204" pitchFamily="34" charset="0"/>
            </a:endParaRPr>
          </a:p>
        </p:txBody>
      </p:sp>
      <p:sp>
        <p:nvSpPr>
          <p:cNvPr id="4" name="Rectangle 3"/>
          <p:cNvSpPr>
            <a:spLocks noChangeArrowheads="1"/>
          </p:cNvSpPr>
          <p:nvPr/>
        </p:nvSpPr>
        <p:spPr bwMode="auto">
          <a:xfrm>
            <a:off x="109538" y="39688"/>
            <a:ext cx="8880475"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gn="just">
              <a:lnSpc>
                <a:spcPct val="100000"/>
              </a:lnSpc>
              <a:spcBef>
                <a:spcPct val="0"/>
              </a:spcBef>
              <a:buFontTx/>
              <a:buNone/>
            </a:pPr>
            <a:r>
              <a:rPr lang="en-US" altLang="en-US" b="1">
                <a:solidFill>
                  <a:srgbClr val="0070C0"/>
                </a:solidFill>
                <a:cs typeface="Tahoma" panose="020B0604030504040204" pitchFamily="34" charset="0"/>
              </a:rPr>
              <a:t>Program – 11</a:t>
            </a:r>
            <a:endParaRPr lang="en-US" altLang="en-US" sz="2000" b="1">
              <a:solidFill>
                <a:srgbClr val="FF0000"/>
              </a:solidFill>
              <a:cs typeface="Tahoma" panose="020B0604030504040204" pitchFamily="34" charset="0"/>
            </a:endParaRPr>
          </a:p>
          <a:p>
            <a:pPr>
              <a:lnSpc>
                <a:spcPct val="100000"/>
              </a:lnSpc>
              <a:spcBef>
                <a:spcPct val="0"/>
              </a:spcBef>
              <a:buFontTx/>
              <a:buNone/>
            </a:pPr>
            <a:r>
              <a:rPr lang="en-US" altLang="en-US" sz="2400" b="1">
                <a:solidFill>
                  <a:srgbClr val="FF0000"/>
                </a:solidFill>
                <a:cs typeface="Arial" panose="020B0604020202020204" pitchFamily="34" charset="0"/>
              </a:rPr>
              <a:t>Write a Python script to read a character and check whether it is an alphabet, digit or a special character.</a:t>
            </a:r>
          </a:p>
        </p:txBody>
      </p:sp>
      <p:sp>
        <p:nvSpPr>
          <p:cNvPr id="5" name="TextBox 3"/>
          <p:cNvSpPr txBox="1">
            <a:spLocks noChangeArrowheads="1"/>
          </p:cNvSpPr>
          <p:nvPr/>
        </p:nvSpPr>
        <p:spPr bwMode="auto">
          <a:xfrm>
            <a:off x="1530631" y="1301750"/>
            <a:ext cx="53721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r>
              <a:rPr lang="en-US" altLang="en-US" sz="1800" b="1" u="sng" dirty="0">
                <a:cs typeface="Arial" panose="020B0604020202020204" pitchFamily="34" charset="0"/>
              </a:rPr>
              <a:t>Program: </a:t>
            </a:r>
          </a:p>
          <a:p>
            <a:pPr>
              <a:lnSpc>
                <a:spcPct val="100000"/>
              </a:lnSpc>
              <a:spcBef>
                <a:spcPct val="0"/>
              </a:spcBef>
              <a:buFontTx/>
              <a:buNone/>
            </a:pPr>
            <a:r>
              <a:rPr lang="en-US" altLang="en-US" sz="1800" dirty="0">
                <a:cs typeface="Arial" panose="020B0604020202020204" pitchFamily="34" charset="0"/>
              </a:rPr>
              <a:t>c = input("Enter a character")</a:t>
            </a:r>
          </a:p>
          <a:p>
            <a:pPr>
              <a:lnSpc>
                <a:spcPct val="100000"/>
              </a:lnSpc>
              <a:spcBef>
                <a:spcPct val="0"/>
              </a:spcBef>
              <a:buFontTx/>
              <a:buNone/>
            </a:pPr>
            <a:r>
              <a:rPr lang="en-US" altLang="en-US" sz="1800" dirty="0">
                <a:cs typeface="Arial" panose="020B0604020202020204" pitchFamily="34" charset="0"/>
              </a:rPr>
              <a:t>x = </a:t>
            </a:r>
            <a:r>
              <a:rPr lang="en-US" altLang="en-US" sz="1800" dirty="0" err="1">
                <a:cs typeface="Arial" panose="020B0604020202020204" pitchFamily="34" charset="0"/>
              </a:rPr>
              <a:t>ord</a:t>
            </a:r>
            <a:r>
              <a:rPr lang="en-US" altLang="en-US" sz="1800" dirty="0">
                <a:cs typeface="Arial" panose="020B0604020202020204" pitchFamily="34" charset="0"/>
              </a:rPr>
              <a:t>(c)</a:t>
            </a:r>
          </a:p>
          <a:p>
            <a:pPr>
              <a:lnSpc>
                <a:spcPct val="100000"/>
              </a:lnSpc>
              <a:spcBef>
                <a:spcPct val="0"/>
              </a:spcBef>
              <a:buFontTx/>
              <a:buNone/>
            </a:pPr>
            <a:r>
              <a:rPr lang="en-US" altLang="en-US" sz="1800" dirty="0">
                <a:cs typeface="Arial" panose="020B0604020202020204" pitchFamily="34" charset="0"/>
              </a:rPr>
              <a:t> </a:t>
            </a:r>
          </a:p>
          <a:p>
            <a:pPr>
              <a:lnSpc>
                <a:spcPct val="100000"/>
              </a:lnSpc>
              <a:spcBef>
                <a:spcPct val="0"/>
              </a:spcBef>
              <a:buFontTx/>
              <a:buNone/>
            </a:pPr>
            <a:r>
              <a:rPr lang="en-US" altLang="en-US" sz="1800" dirty="0">
                <a:cs typeface="Arial" panose="020B0604020202020204" pitchFamily="34" charset="0"/>
              </a:rPr>
              <a:t>if (x &gt;= 65 and x&lt;= 90):</a:t>
            </a:r>
          </a:p>
          <a:p>
            <a:pPr>
              <a:lnSpc>
                <a:spcPct val="100000"/>
              </a:lnSpc>
              <a:spcBef>
                <a:spcPct val="0"/>
              </a:spcBef>
              <a:buFontTx/>
              <a:buNone/>
            </a:pPr>
            <a:r>
              <a:rPr lang="en-US" altLang="en-US" sz="1800" dirty="0">
                <a:cs typeface="Arial" panose="020B0604020202020204" pitchFamily="34" charset="0"/>
              </a:rPr>
              <a:t>    print("is an alphabet")</a:t>
            </a:r>
          </a:p>
          <a:p>
            <a:pPr>
              <a:lnSpc>
                <a:spcPct val="100000"/>
              </a:lnSpc>
              <a:spcBef>
                <a:spcPct val="0"/>
              </a:spcBef>
              <a:buFontTx/>
              <a:buNone/>
            </a:pPr>
            <a:r>
              <a:rPr lang="en-US" altLang="en-US" sz="1800" dirty="0" err="1">
                <a:cs typeface="Arial" panose="020B0604020202020204" pitchFamily="34" charset="0"/>
              </a:rPr>
              <a:t>elif</a:t>
            </a:r>
            <a:r>
              <a:rPr lang="en-US" altLang="en-US" sz="1800" dirty="0">
                <a:cs typeface="Arial" panose="020B0604020202020204" pitchFamily="34" charset="0"/>
              </a:rPr>
              <a:t> ( x&gt;=48 and x&lt;=57):</a:t>
            </a:r>
          </a:p>
          <a:p>
            <a:pPr>
              <a:lnSpc>
                <a:spcPct val="100000"/>
              </a:lnSpc>
              <a:spcBef>
                <a:spcPct val="0"/>
              </a:spcBef>
              <a:buFontTx/>
              <a:buNone/>
            </a:pPr>
            <a:r>
              <a:rPr lang="en-US" altLang="en-US" sz="1800" dirty="0">
                <a:cs typeface="Arial" panose="020B0604020202020204" pitchFamily="34" charset="0"/>
              </a:rPr>
              <a:t>    print("digit")</a:t>
            </a:r>
          </a:p>
          <a:p>
            <a:pPr>
              <a:lnSpc>
                <a:spcPct val="100000"/>
              </a:lnSpc>
              <a:spcBef>
                <a:spcPct val="0"/>
              </a:spcBef>
              <a:buFontTx/>
              <a:buNone/>
            </a:pPr>
            <a:r>
              <a:rPr lang="en-US" altLang="en-US" sz="1800" dirty="0">
                <a:cs typeface="Arial" panose="020B0604020202020204" pitchFamily="34" charset="0"/>
              </a:rPr>
              <a:t>else:</a:t>
            </a:r>
          </a:p>
          <a:p>
            <a:pPr>
              <a:lnSpc>
                <a:spcPct val="100000"/>
              </a:lnSpc>
              <a:spcBef>
                <a:spcPct val="0"/>
              </a:spcBef>
              <a:buFontTx/>
              <a:buNone/>
            </a:pPr>
            <a:r>
              <a:rPr lang="en-US" altLang="en-US" sz="1800" dirty="0">
                <a:cs typeface="Arial" panose="020B0604020202020204" pitchFamily="34" charset="0"/>
              </a:rPr>
              <a:t>    print( </a:t>
            </a:r>
            <a:r>
              <a:rPr lang="en-US" altLang="en-US" sz="1800" dirty="0" err="1">
                <a:cs typeface="Arial" panose="020B0604020202020204" pitchFamily="34" charset="0"/>
              </a:rPr>
              <a:t>c,"is</a:t>
            </a:r>
            <a:r>
              <a:rPr lang="en-US" altLang="en-US" sz="1800" dirty="0">
                <a:cs typeface="Arial" panose="020B0604020202020204" pitchFamily="34" charset="0"/>
              </a:rPr>
              <a:t> special character")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557213" indent="-214313">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8572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2001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15430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0002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4574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29146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3718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27F962C6-7927-427E-AE37-4012BC84CEE9}" type="slidenum">
              <a:rPr lang="en-US" altLang="en-US" sz="900" smtClean="0">
                <a:solidFill>
                  <a:srgbClr val="898989"/>
                </a:solidFill>
                <a:cs typeface="Arial" panose="020B0604020202020204" pitchFamily="34" charset="0"/>
              </a:rPr>
              <a:pPr>
                <a:lnSpc>
                  <a:spcPct val="100000"/>
                </a:lnSpc>
                <a:spcBef>
                  <a:spcPct val="0"/>
                </a:spcBef>
                <a:buFontTx/>
                <a:buNone/>
              </a:pPr>
              <a:t>73</a:t>
            </a:fld>
            <a:endParaRPr lang="en-US" altLang="en-US" sz="900" smtClean="0">
              <a:solidFill>
                <a:srgbClr val="898989"/>
              </a:solidFill>
              <a:cs typeface="Arial" panose="020B0604020202020204" pitchFamily="34" charset="0"/>
            </a:endParaRPr>
          </a:p>
        </p:txBody>
      </p:sp>
      <p:sp>
        <p:nvSpPr>
          <p:cNvPr id="4" name="Rectangle 3"/>
          <p:cNvSpPr>
            <a:spLocks noChangeArrowheads="1"/>
          </p:cNvSpPr>
          <p:nvPr/>
        </p:nvSpPr>
        <p:spPr bwMode="auto">
          <a:xfrm>
            <a:off x="109538" y="39688"/>
            <a:ext cx="8880475"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gn="just">
              <a:lnSpc>
                <a:spcPct val="100000"/>
              </a:lnSpc>
              <a:spcBef>
                <a:spcPct val="0"/>
              </a:spcBef>
              <a:buFontTx/>
              <a:buNone/>
            </a:pPr>
            <a:r>
              <a:rPr lang="en-US" altLang="en-US" b="1">
                <a:solidFill>
                  <a:srgbClr val="0070C0"/>
                </a:solidFill>
                <a:cs typeface="Tahoma" panose="020B0604030504040204" pitchFamily="34" charset="0"/>
              </a:rPr>
              <a:t>Program – 11</a:t>
            </a:r>
            <a:endParaRPr lang="en-US" altLang="en-US" sz="2000" b="1">
              <a:solidFill>
                <a:srgbClr val="FF0000"/>
              </a:solidFill>
              <a:cs typeface="Tahoma" panose="020B0604030504040204" pitchFamily="34" charset="0"/>
            </a:endParaRPr>
          </a:p>
          <a:p>
            <a:pPr>
              <a:lnSpc>
                <a:spcPct val="100000"/>
              </a:lnSpc>
              <a:spcBef>
                <a:spcPct val="0"/>
              </a:spcBef>
              <a:buFontTx/>
              <a:buNone/>
            </a:pPr>
            <a:r>
              <a:rPr lang="en-US" altLang="en-US" sz="2400" b="1">
                <a:solidFill>
                  <a:srgbClr val="FF0000"/>
                </a:solidFill>
                <a:latin typeface="Calibri" panose="020F0502020204030204" pitchFamily="34" charset="0"/>
                <a:cs typeface="Calibri" panose="020F0502020204030204" pitchFamily="34" charset="0"/>
              </a:rPr>
              <a:t>Write a Python script to read the x and y co-ordinate of a point (x, y) and find the quadrant in which the point lies as given below</a:t>
            </a:r>
            <a:endParaRPr lang="en-US" altLang="en-US" sz="2400" b="1">
              <a:solidFill>
                <a:srgbClr val="FF0000"/>
              </a:solidFill>
              <a:cs typeface="Arial" panose="020B0604020202020204" pitchFamily="34" charset="0"/>
            </a:endParaRPr>
          </a:p>
        </p:txBody>
      </p:sp>
      <p:graphicFrame>
        <p:nvGraphicFramePr>
          <p:cNvPr id="6" name="Table 5"/>
          <p:cNvGraphicFramePr>
            <a:graphicFrameLocks noGrp="1"/>
          </p:cNvGraphicFramePr>
          <p:nvPr/>
        </p:nvGraphicFramePr>
        <p:xfrm>
          <a:off x="296863" y="1681163"/>
          <a:ext cx="3776662" cy="2535236"/>
        </p:xfrm>
        <a:graphic>
          <a:graphicData uri="http://schemas.openxmlformats.org/drawingml/2006/table">
            <a:tbl>
              <a:tblPr firstRow="1" firstCol="1" bandRow="1">
                <a:tableStyleId>{5C22544A-7EE6-4342-B048-85BDC9FD1C3A}</a:tableStyleId>
              </a:tblPr>
              <a:tblGrid>
                <a:gridCol w="2426756"/>
                <a:gridCol w="1349906"/>
              </a:tblGrid>
              <a:tr h="377672">
                <a:tc>
                  <a:txBody>
                    <a:bodyPr/>
                    <a:lstStyle/>
                    <a:p>
                      <a:pPr marL="0" marR="0">
                        <a:lnSpc>
                          <a:spcPct val="107000"/>
                        </a:lnSpc>
                        <a:spcBef>
                          <a:spcPts val="0"/>
                        </a:spcBef>
                        <a:spcAft>
                          <a:spcPts val="0"/>
                        </a:spcAft>
                      </a:pPr>
                      <a:r>
                        <a:rPr lang="en-US" sz="1800" dirty="0">
                          <a:solidFill>
                            <a:srgbClr val="FF0000"/>
                          </a:solidFill>
                          <a:effectLst/>
                          <a:latin typeface="Cambria" panose="02040503050406030204" pitchFamily="18" charset="0"/>
                          <a:ea typeface="Cambria" panose="02040503050406030204" pitchFamily="18" charset="0"/>
                        </a:rPr>
                        <a:t>Condition</a:t>
                      </a:r>
                      <a:endParaRPr lang="en-US" sz="1600" dirty="0">
                        <a:solidFill>
                          <a:srgbClr val="FF0000"/>
                        </a:solidFill>
                        <a:effectLst/>
                        <a:latin typeface="Cambria" panose="02040503050406030204" pitchFamily="18" charset="0"/>
                        <a:ea typeface="Cambria" panose="02040503050406030204" pitchFamily="18" charset="0"/>
                        <a:cs typeface="Times New Roman" panose="02020603050405020304" pitchFamily="18" charset="0"/>
                      </a:endParaRPr>
                    </a:p>
                  </a:txBody>
                  <a:tcPr marL="51445" marR="51445" marT="0" marB="0" anchor="ctr"/>
                </a:tc>
                <a:tc>
                  <a:txBody>
                    <a:bodyPr/>
                    <a:lstStyle/>
                    <a:p>
                      <a:pPr marL="0" marR="0">
                        <a:lnSpc>
                          <a:spcPct val="107000"/>
                        </a:lnSpc>
                        <a:spcBef>
                          <a:spcPts val="0"/>
                        </a:spcBef>
                        <a:spcAft>
                          <a:spcPts val="0"/>
                        </a:spcAft>
                      </a:pPr>
                      <a:r>
                        <a:rPr lang="en-US" sz="1800" dirty="0">
                          <a:solidFill>
                            <a:srgbClr val="FF0000"/>
                          </a:solidFill>
                          <a:effectLst/>
                          <a:latin typeface="Cambria" panose="02040503050406030204" pitchFamily="18" charset="0"/>
                          <a:ea typeface="Cambria" panose="02040503050406030204" pitchFamily="18" charset="0"/>
                        </a:rPr>
                        <a:t>Quadrant</a:t>
                      </a:r>
                      <a:endParaRPr lang="en-US" sz="1600" dirty="0">
                        <a:solidFill>
                          <a:srgbClr val="FF0000"/>
                        </a:solidFill>
                        <a:effectLst/>
                        <a:latin typeface="Cambria" panose="02040503050406030204" pitchFamily="18" charset="0"/>
                        <a:ea typeface="Cambria" panose="02040503050406030204" pitchFamily="18" charset="0"/>
                        <a:cs typeface="Times New Roman" panose="02020603050405020304" pitchFamily="18" charset="0"/>
                      </a:endParaRPr>
                    </a:p>
                  </a:txBody>
                  <a:tcPr marL="51445" marR="51445" marT="0" marB="0" anchor="ctr"/>
                </a:tc>
              </a:tr>
              <a:tr h="539391">
                <a:tc>
                  <a:txBody>
                    <a:bodyPr/>
                    <a:lstStyle/>
                    <a:p>
                      <a:pPr marL="0" marR="0">
                        <a:lnSpc>
                          <a:spcPct val="107000"/>
                        </a:lnSpc>
                        <a:spcBef>
                          <a:spcPts val="0"/>
                        </a:spcBef>
                        <a:spcAft>
                          <a:spcPts val="0"/>
                        </a:spcAft>
                      </a:pPr>
                      <a:r>
                        <a:rPr lang="en-US" sz="1400" dirty="0">
                          <a:effectLst/>
                          <a:latin typeface="Cambria" panose="02040503050406030204" pitchFamily="18" charset="0"/>
                          <a:ea typeface="Cambria" panose="02040503050406030204" pitchFamily="18" charset="0"/>
                        </a:rPr>
                        <a:t>x is positive, y is positive</a:t>
                      </a:r>
                      <a:endParaRPr lang="en-US" sz="1200" dirty="0">
                        <a:effectLst/>
                        <a:latin typeface="Cambria" panose="02040503050406030204" pitchFamily="18" charset="0"/>
                        <a:ea typeface="Cambria" panose="02040503050406030204" pitchFamily="18" charset="0"/>
                        <a:cs typeface="Times New Roman" panose="02020603050405020304" pitchFamily="18" charset="0"/>
                      </a:endParaRPr>
                    </a:p>
                  </a:txBody>
                  <a:tcPr marL="51445" marR="51445" marT="0" marB="0" anchor="ctr"/>
                </a:tc>
                <a:tc>
                  <a:txBody>
                    <a:bodyPr/>
                    <a:lstStyle/>
                    <a:p>
                      <a:pPr marL="0" marR="0">
                        <a:lnSpc>
                          <a:spcPct val="107000"/>
                        </a:lnSpc>
                        <a:spcBef>
                          <a:spcPts val="0"/>
                        </a:spcBef>
                        <a:spcAft>
                          <a:spcPts val="0"/>
                        </a:spcAft>
                      </a:pPr>
                      <a:r>
                        <a:rPr lang="en-US" sz="1400" dirty="0">
                          <a:effectLst/>
                          <a:latin typeface="Cambria" panose="02040503050406030204" pitchFamily="18" charset="0"/>
                          <a:ea typeface="Cambria" panose="02040503050406030204" pitchFamily="18" charset="0"/>
                        </a:rPr>
                        <a:t>First</a:t>
                      </a:r>
                      <a:endParaRPr lang="en-US" sz="1200" dirty="0">
                        <a:effectLst/>
                        <a:latin typeface="Cambria" panose="02040503050406030204" pitchFamily="18" charset="0"/>
                        <a:ea typeface="Cambria" panose="02040503050406030204" pitchFamily="18" charset="0"/>
                        <a:cs typeface="Times New Roman" panose="02020603050405020304" pitchFamily="18" charset="0"/>
                      </a:endParaRPr>
                    </a:p>
                  </a:txBody>
                  <a:tcPr marL="51445" marR="51445" marT="0" marB="0" anchor="ctr"/>
                </a:tc>
              </a:tr>
              <a:tr h="539391">
                <a:tc>
                  <a:txBody>
                    <a:bodyPr/>
                    <a:lstStyle/>
                    <a:p>
                      <a:pPr marL="0" marR="0">
                        <a:lnSpc>
                          <a:spcPct val="107000"/>
                        </a:lnSpc>
                        <a:spcBef>
                          <a:spcPts val="0"/>
                        </a:spcBef>
                        <a:spcAft>
                          <a:spcPts val="0"/>
                        </a:spcAft>
                      </a:pPr>
                      <a:r>
                        <a:rPr lang="en-US" sz="1400">
                          <a:effectLst/>
                          <a:latin typeface="Cambria" panose="02040503050406030204" pitchFamily="18" charset="0"/>
                          <a:ea typeface="Cambria" panose="02040503050406030204" pitchFamily="18" charset="0"/>
                        </a:rPr>
                        <a:t>x is negative, y is positive</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51445" marR="51445" marT="0" marB="0" anchor="ctr"/>
                </a:tc>
                <a:tc>
                  <a:txBody>
                    <a:bodyPr/>
                    <a:lstStyle/>
                    <a:p>
                      <a:pPr marL="0" marR="0">
                        <a:lnSpc>
                          <a:spcPct val="107000"/>
                        </a:lnSpc>
                        <a:spcBef>
                          <a:spcPts val="0"/>
                        </a:spcBef>
                        <a:spcAft>
                          <a:spcPts val="0"/>
                        </a:spcAft>
                      </a:pPr>
                      <a:r>
                        <a:rPr lang="en-US" sz="1400" dirty="0">
                          <a:effectLst/>
                          <a:latin typeface="Cambria" panose="02040503050406030204" pitchFamily="18" charset="0"/>
                          <a:ea typeface="Cambria" panose="02040503050406030204" pitchFamily="18" charset="0"/>
                        </a:rPr>
                        <a:t>Second</a:t>
                      </a:r>
                      <a:endParaRPr lang="en-US" sz="1200" dirty="0">
                        <a:effectLst/>
                        <a:latin typeface="Cambria" panose="02040503050406030204" pitchFamily="18" charset="0"/>
                        <a:ea typeface="Cambria" panose="02040503050406030204" pitchFamily="18" charset="0"/>
                        <a:cs typeface="Times New Roman" panose="02020603050405020304" pitchFamily="18" charset="0"/>
                      </a:endParaRPr>
                    </a:p>
                  </a:txBody>
                  <a:tcPr marL="51445" marR="51445" marT="0" marB="0" anchor="ctr"/>
                </a:tc>
              </a:tr>
              <a:tr h="539391">
                <a:tc>
                  <a:txBody>
                    <a:bodyPr/>
                    <a:lstStyle/>
                    <a:p>
                      <a:pPr marL="0" marR="0">
                        <a:lnSpc>
                          <a:spcPct val="107000"/>
                        </a:lnSpc>
                        <a:spcBef>
                          <a:spcPts val="0"/>
                        </a:spcBef>
                        <a:spcAft>
                          <a:spcPts val="0"/>
                        </a:spcAft>
                      </a:pPr>
                      <a:r>
                        <a:rPr lang="en-US" sz="1400">
                          <a:effectLst/>
                          <a:latin typeface="Cambria" panose="02040503050406030204" pitchFamily="18" charset="0"/>
                          <a:ea typeface="Cambria" panose="02040503050406030204" pitchFamily="18" charset="0"/>
                        </a:rPr>
                        <a:t>x is negative, y is negative</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51445" marR="51445" marT="0" marB="0" anchor="ctr"/>
                </a:tc>
                <a:tc>
                  <a:txBody>
                    <a:bodyPr/>
                    <a:lstStyle/>
                    <a:p>
                      <a:pPr marL="0" marR="0">
                        <a:lnSpc>
                          <a:spcPct val="107000"/>
                        </a:lnSpc>
                        <a:spcBef>
                          <a:spcPts val="0"/>
                        </a:spcBef>
                        <a:spcAft>
                          <a:spcPts val="0"/>
                        </a:spcAft>
                      </a:pPr>
                      <a:r>
                        <a:rPr lang="en-US" sz="1400" dirty="0">
                          <a:effectLst/>
                          <a:latin typeface="Cambria" panose="02040503050406030204" pitchFamily="18" charset="0"/>
                          <a:ea typeface="Cambria" panose="02040503050406030204" pitchFamily="18" charset="0"/>
                        </a:rPr>
                        <a:t>Third</a:t>
                      </a:r>
                      <a:endParaRPr lang="en-US" sz="1200" dirty="0">
                        <a:effectLst/>
                        <a:latin typeface="Cambria" panose="02040503050406030204" pitchFamily="18" charset="0"/>
                        <a:ea typeface="Cambria" panose="02040503050406030204" pitchFamily="18" charset="0"/>
                        <a:cs typeface="Times New Roman" panose="02020603050405020304" pitchFamily="18" charset="0"/>
                      </a:endParaRPr>
                    </a:p>
                  </a:txBody>
                  <a:tcPr marL="51445" marR="51445" marT="0" marB="0" anchor="ctr"/>
                </a:tc>
              </a:tr>
              <a:tr h="539391">
                <a:tc>
                  <a:txBody>
                    <a:bodyPr/>
                    <a:lstStyle/>
                    <a:p>
                      <a:pPr marL="0" marR="0">
                        <a:lnSpc>
                          <a:spcPct val="107000"/>
                        </a:lnSpc>
                        <a:spcBef>
                          <a:spcPts val="0"/>
                        </a:spcBef>
                        <a:spcAft>
                          <a:spcPts val="0"/>
                        </a:spcAft>
                      </a:pPr>
                      <a:r>
                        <a:rPr lang="en-US" sz="1400" dirty="0">
                          <a:effectLst/>
                          <a:latin typeface="Cambria" panose="02040503050406030204" pitchFamily="18" charset="0"/>
                          <a:ea typeface="Cambria" panose="02040503050406030204" pitchFamily="18" charset="0"/>
                        </a:rPr>
                        <a:t>x is positive, y is negative</a:t>
                      </a:r>
                      <a:endParaRPr lang="en-US" sz="1200" dirty="0">
                        <a:effectLst/>
                        <a:latin typeface="Cambria" panose="02040503050406030204" pitchFamily="18" charset="0"/>
                        <a:ea typeface="Cambria" panose="02040503050406030204" pitchFamily="18" charset="0"/>
                        <a:cs typeface="Times New Roman" panose="02020603050405020304" pitchFamily="18" charset="0"/>
                      </a:endParaRPr>
                    </a:p>
                  </a:txBody>
                  <a:tcPr marL="51445" marR="51445" marT="0" marB="0" anchor="ctr"/>
                </a:tc>
                <a:tc>
                  <a:txBody>
                    <a:bodyPr/>
                    <a:lstStyle/>
                    <a:p>
                      <a:pPr marL="0" marR="0">
                        <a:lnSpc>
                          <a:spcPct val="107000"/>
                        </a:lnSpc>
                        <a:spcBef>
                          <a:spcPts val="0"/>
                        </a:spcBef>
                        <a:spcAft>
                          <a:spcPts val="0"/>
                        </a:spcAft>
                      </a:pPr>
                      <a:r>
                        <a:rPr lang="en-US" sz="1400" dirty="0">
                          <a:effectLst/>
                          <a:latin typeface="Cambria" panose="02040503050406030204" pitchFamily="18" charset="0"/>
                          <a:ea typeface="Cambria" panose="02040503050406030204" pitchFamily="18" charset="0"/>
                        </a:rPr>
                        <a:t>Fourth</a:t>
                      </a:r>
                      <a:endParaRPr lang="en-US" sz="1200" dirty="0">
                        <a:effectLst/>
                        <a:latin typeface="Cambria" panose="02040503050406030204" pitchFamily="18" charset="0"/>
                        <a:ea typeface="Cambria" panose="02040503050406030204" pitchFamily="18" charset="0"/>
                        <a:cs typeface="Times New Roman" panose="02020603050405020304" pitchFamily="18" charset="0"/>
                      </a:endParaRPr>
                    </a:p>
                  </a:txBody>
                  <a:tcPr marL="51445" marR="51445" marT="0" marB="0" anchor="ctr"/>
                </a:tc>
              </a:tr>
            </a:tbl>
          </a:graphicData>
        </a:graphic>
      </p:graphicFrame>
      <p:pic>
        <p:nvPicPr>
          <p:cNvPr id="97304" name="Picture 2" descr="https://media.geeksforgeeks.org/wp-content/uploads/quadran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538288"/>
            <a:ext cx="3697288"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436563" y="750888"/>
            <a:ext cx="4598987" cy="47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r>
              <a:rPr lang="en-US" sz="1800" dirty="0">
                <a:cs typeface="Arial" panose="020B0604020202020204" pitchFamily="34" charset="0"/>
              </a:rPr>
              <a:t>x=0</a:t>
            </a:r>
          </a:p>
          <a:p>
            <a:pPr>
              <a:lnSpc>
                <a:spcPct val="100000"/>
              </a:lnSpc>
              <a:spcBef>
                <a:spcPct val="0"/>
              </a:spcBef>
              <a:buFontTx/>
              <a:buNone/>
            </a:pPr>
            <a:r>
              <a:rPr lang="en-US" sz="1800" dirty="0">
                <a:cs typeface="Arial" panose="020B0604020202020204" pitchFamily="34" charset="0"/>
              </a:rPr>
              <a:t>y=0</a:t>
            </a:r>
            <a:endParaRPr lang="en-IN" sz="1800" dirty="0">
              <a:cs typeface="Arial" panose="020B0604020202020204" pitchFamily="34" charset="0"/>
            </a:endParaRPr>
          </a:p>
          <a:p>
            <a:pPr>
              <a:lnSpc>
                <a:spcPct val="100000"/>
              </a:lnSpc>
              <a:spcBef>
                <a:spcPct val="0"/>
              </a:spcBef>
              <a:buFontTx/>
              <a:buNone/>
            </a:pPr>
            <a:r>
              <a:rPr lang="en-IN" sz="1800" dirty="0">
                <a:cs typeface="Arial" panose="020B0604020202020204" pitchFamily="34" charset="0"/>
              </a:rPr>
              <a:t>if (x &gt; 0 and y &gt; 0): </a:t>
            </a:r>
          </a:p>
          <a:p>
            <a:pPr>
              <a:lnSpc>
                <a:spcPct val="100000"/>
              </a:lnSpc>
              <a:spcBef>
                <a:spcPct val="0"/>
              </a:spcBef>
              <a:buFontTx/>
              <a:buNone/>
            </a:pPr>
            <a:r>
              <a:rPr lang="en-IN" sz="1800" dirty="0">
                <a:cs typeface="Arial" panose="020B0604020202020204" pitchFamily="34" charset="0"/>
              </a:rPr>
              <a:t>        print ("lies in First quadrant") </a:t>
            </a:r>
          </a:p>
          <a:p>
            <a:pPr>
              <a:lnSpc>
                <a:spcPct val="100000"/>
              </a:lnSpc>
              <a:spcBef>
                <a:spcPct val="0"/>
              </a:spcBef>
              <a:buFontTx/>
              <a:buNone/>
            </a:pPr>
            <a:r>
              <a:rPr lang="en-IN" sz="1800" dirty="0">
                <a:cs typeface="Arial" panose="020B0604020202020204" pitchFamily="34" charset="0"/>
              </a:rPr>
              <a:t>  </a:t>
            </a:r>
          </a:p>
          <a:p>
            <a:pPr>
              <a:lnSpc>
                <a:spcPct val="100000"/>
              </a:lnSpc>
              <a:spcBef>
                <a:spcPct val="0"/>
              </a:spcBef>
              <a:buFontTx/>
              <a:buNone/>
            </a:pPr>
            <a:r>
              <a:rPr lang="en-IN" sz="1800" dirty="0">
                <a:cs typeface="Arial" panose="020B0604020202020204" pitchFamily="34" charset="0"/>
              </a:rPr>
              <a:t>    </a:t>
            </a:r>
            <a:r>
              <a:rPr lang="en-IN" sz="1800" dirty="0" err="1">
                <a:cs typeface="Arial" panose="020B0604020202020204" pitchFamily="34" charset="0"/>
              </a:rPr>
              <a:t>elif</a:t>
            </a:r>
            <a:r>
              <a:rPr lang="en-IN" sz="1800" dirty="0">
                <a:cs typeface="Arial" panose="020B0604020202020204" pitchFamily="34" charset="0"/>
              </a:rPr>
              <a:t> (x &lt; 0 and y &gt; 0): </a:t>
            </a:r>
          </a:p>
          <a:p>
            <a:pPr>
              <a:lnSpc>
                <a:spcPct val="100000"/>
              </a:lnSpc>
              <a:spcBef>
                <a:spcPct val="0"/>
              </a:spcBef>
              <a:buFontTx/>
              <a:buNone/>
            </a:pPr>
            <a:r>
              <a:rPr lang="en-IN" sz="1800" dirty="0">
                <a:cs typeface="Arial" panose="020B0604020202020204" pitchFamily="34" charset="0"/>
              </a:rPr>
              <a:t>        print ("lies in Second quadrant") </a:t>
            </a:r>
          </a:p>
          <a:p>
            <a:pPr>
              <a:lnSpc>
                <a:spcPct val="100000"/>
              </a:lnSpc>
              <a:spcBef>
                <a:spcPct val="0"/>
              </a:spcBef>
              <a:buFontTx/>
              <a:buNone/>
            </a:pPr>
            <a:r>
              <a:rPr lang="en-IN" sz="1800" dirty="0">
                <a:cs typeface="Arial" panose="020B0604020202020204" pitchFamily="34" charset="0"/>
              </a:rPr>
              <a:t>          </a:t>
            </a:r>
          </a:p>
          <a:p>
            <a:pPr>
              <a:lnSpc>
                <a:spcPct val="100000"/>
              </a:lnSpc>
              <a:spcBef>
                <a:spcPct val="0"/>
              </a:spcBef>
              <a:buFontTx/>
              <a:buNone/>
            </a:pPr>
            <a:r>
              <a:rPr lang="en-IN" sz="1800" dirty="0">
                <a:cs typeface="Arial" panose="020B0604020202020204" pitchFamily="34" charset="0"/>
              </a:rPr>
              <a:t>    </a:t>
            </a:r>
            <a:r>
              <a:rPr lang="en-IN" sz="1800" dirty="0" err="1">
                <a:cs typeface="Arial" panose="020B0604020202020204" pitchFamily="34" charset="0"/>
              </a:rPr>
              <a:t>elif</a:t>
            </a:r>
            <a:r>
              <a:rPr lang="en-IN" sz="1800" dirty="0">
                <a:cs typeface="Arial" panose="020B0604020202020204" pitchFamily="34" charset="0"/>
              </a:rPr>
              <a:t> (x &lt; 0 and y &lt; 0): </a:t>
            </a:r>
          </a:p>
          <a:p>
            <a:pPr>
              <a:lnSpc>
                <a:spcPct val="100000"/>
              </a:lnSpc>
              <a:spcBef>
                <a:spcPct val="0"/>
              </a:spcBef>
              <a:buFontTx/>
              <a:buNone/>
            </a:pPr>
            <a:r>
              <a:rPr lang="en-IN" sz="1800" dirty="0">
                <a:cs typeface="Arial" panose="020B0604020202020204" pitchFamily="34" charset="0"/>
              </a:rPr>
              <a:t>        print ("lies in Third quadrant") </a:t>
            </a:r>
          </a:p>
          <a:p>
            <a:pPr>
              <a:lnSpc>
                <a:spcPct val="100000"/>
              </a:lnSpc>
              <a:spcBef>
                <a:spcPct val="0"/>
              </a:spcBef>
              <a:buFontTx/>
              <a:buNone/>
            </a:pPr>
            <a:r>
              <a:rPr lang="en-IN" sz="1800" dirty="0">
                <a:cs typeface="Arial" panose="020B0604020202020204" pitchFamily="34" charset="0"/>
              </a:rPr>
              <a:t>      </a:t>
            </a:r>
          </a:p>
          <a:p>
            <a:pPr>
              <a:lnSpc>
                <a:spcPct val="100000"/>
              </a:lnSpc>
              <a:spcBef>
                <a:spcPct val="0"/>
              </a:spcBef>
              <a:buFontTx/>
              <a:buNone/>
            </a:pPr>
            <a:r>
              <a:rPr lang="en-IN" sz="1800" dirty="0">
                <a:cs typeface="Arial" panose="020B0604020202020204" pitchFamily="34" charset="0"/>
              </a:rPr>
              <a:t>    </a:t>
            </a:r>
            <a:r>
              <a:rPr lang="en-IN" sz="1800" dirty="0" err="1">
                <a:cs typeface="Arial" panose="020B0604020202020204" pitchFamily="34" charset="0"/>
              </a:rPr>
              <a:t>elif</a:t>
            </a:r>
            <a:r>
              <a:rPr lang="en-IN" sz="1800" dirty="0">
                <a:cs typeface="Arial" panose="020B0604020202020204" pitchFamily="34" charset="0"/>
              </a:rPr>
              <a:t> (x &gt; 0 and y &lt; 0): </a:t>
            </a:r>
          </a:p>
          <a:p>
            <a:pPr>
              <a:lnSpc>
                <a:spcPct val="100000"/>
              </a:lnSpc>
              <a:spcBef>
                <a:spcPct val="0"/>
              </a:spcBef>
              <a:buFontTx/>
              <a:buNone/>
            </a:pPr>
            <a:r>
              <a:rPr lang="en-IN" sz="1800" dirty="0">
                <a:cs typeface="Arial" panose="020B0604020202020204" pitchFamily="34" charset="0"/>
              </a:rPr>
              <a:t>        print ("lies in Fourth quadrant") </a:t>
            </a:r>
          </a:p>
          <a:p>
            <a:pPr>
              <a:lnSpc>
                <a:spcPct val="100000"/>
              </a:lnSpc>
              <a:spcBef>
                <a:spcPct val="0"/>
              </a:spcBef>
              <a:buFontTx/>
              <a:buNone/>
            </a:pPr>
            <a:r>
              <a:rPr lang="en-IN" sz="1800" dirty="0">
                <a:cs typeface="Arial" panose="020B0604020202020204" pitchFamily="34" charset="0"/>
              </a:rPr>
              <a:t>          </a:t>
            </a:r>
          </a:p>
          <a:p>
            <a:pPr>
              <a:lnSpc>
                <a:spcPct val="100000"/>
              </a:lnSpc>
              <a:spcBef>
                <a:spcPct val="0"/>
              </a:spcBef>
              <a:buFontTx/>
              <a:buNone/>
            </a:pPr>
            <a:r>
              <a:rPr lang="en-IN" sz="1800" dirty="0">
                <a:cs typeface="Arial" panose="020B0604020202020204" pitchFamily="34" charset="0"/>
              </a:rPr>
              <a:t>    </a:t>
            </a:r>
            <a:r>
              <a:rPr lang="en-IN" sz="1800" dirty="0" err="1">
                <a:cs typeface="Arial" panose="020B0604020202020204" pitchFamily="34" charset="0"/>
              </a:rPr>
              <a:t>elif</a:t>
            </a:r>
            <a:r>
              <a:rPr lang="en-IN" sz="1800" dirty="0">
                <a:cs typeface="Arial" panose="020B0604020202020204" pitchFamily="34" charset="0"/>
              </a:rPr>
              <a:t> (x == 0 and y &gt; 0): </a:t>
            </a:r>
          </a:p>
          <a:p>
            <a:pPr>
              <a:lnSpc>
                <a:spcPct val="100000"/>
              </a:lnSpc>
              <a:spcBef>
                <a:spcPct val="0"/>
              </a:spcBef>
              <a:buFontTx/>
              <a:buNone/>
            </a:pPr>
            <a:r>
              <a:rPr lang="en-IN" sz="1800" dirty="0">
                <a:cs typeface="Arial" panose="020B0604020202020204" pitchFamily="34" charset="0"/>
              </a:rPr>
              <a:t>        print ("lies at positive y axis") </a:t>
            </a:r>
          </a:p>
          <a:p>
            <a:pPr>
              <a:lnSpc>
                <a:spcPct val="100000"/>
              </a:lnSpc>
              <a:spcBef>
                <a:spcPct val="0"/>
              </a:spcBef>
              <a:buFontTx/>
              <a:buNone/>
            </a:pPr>
            <a:r>
              <a:rPr lang="en-IN" sz="1600" dirty="0">
                <a:cs typeface="Arial" panose="020B0604020202020204" pitchFamily="34" charset="0"/>
              </a:rPr>
              <a:t>      </a:t>
            </a:r>
          </a:p>
        </p:txBody>
      </p:sp>
      <p:sp>
        <p:nvSpPr>
          <p:cNvPr id="98307" name="Rectangle 2"/>
          <p:cNvSpPr>
            <a:spLocks noChangeArrowheads="1"/>
          </p:cNvSpPr>
          <p:nvPr/>
        </p:nvSpPr>
        <p:spPr bwMode="auto">
          <a:xfrm>
            <a:off x="5035550" y="750888"/>
            <a:ext cx="3787775" cy="3385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r>
              <a:rPr lang="en-IN" sz="1600" dirty="0">
                <a:cs typeface="Arial" panose="020B0604020202020204" pitchFamily="34" charset="0"/>
              </a:rPr>
              <a:t>      </a:t>
            </a:r>
          </a:p>
          <a:p>
            <a:pPr>
              <a:lnSpc>
                <a:spcPct val="100000"/>
              </a:lnSpc>
              <a:spcBef>
                <a:spcPct val="0"/>
              </a:spcBef>
              <a:buFontTx/>
              <a:buNone/>
            </a:pPr>
            <a:r>
              <a:rPr lang="en-IN" sz="1600" dirty="0">
                <a:cs typeface="Arial" panose="020B0604020202020204" pitchFamily="34" charset="0"/>
              </a:rPr>
              <a:t>    </a:t>
            </a:r>
            <a:r>
              <a:rPr lang="en-IN" sz="1800" dirty="0" err="1">
                <a:cs typeface="Arial" panose="020B0604020202020204" pitchFamily="34" charset="0"/>
              </a:rPr>
              <a:t>elif</a:t>
            </a:r>
            <a:r>
              <a:rPr lang="en-IN" sz="1800" dirty="0">
                <a:cs typeface="Arial" panose="020B0604020202020204" pitchFamily="34" charset="0"/>
              </a:rPr>
              <a:t> (x == 0 and y &lt; 0): </a:t>
            </a:r>
          </a:p>
          <a:p>
            <a:pPr>
              <a:lnSpc>
                <a:spcPct val="100000"/>
              </a:lnSpc>
              <a:spcBef>
                <a:spcPct val="0"/>
              </a:spcBef>
              <a:buFontTx/>
              <a:buNone/>
            </a:pPr>
            <a:r>
              <a:rPr lang="en-IN" sz="1800" dirty="0">
                <a:cs typeface="Arial" panose="020B0604020202020204" pitchFamily="34" charset="0"/>
              </a:rPr>
              <a:t>        print ("lies at negative y axis") </a:t>
            </a:r>
          </a:p>
          <a:p>
            <a:pPr>
              <a:lnSpc>
                <a:spcPct val="100000"/>
              </a:lnSpc>
              <a:spcBef>
                <a:spcPct val="0"/>
              </a:spcBef>
              <a:buFontTx/>
              <a:buNone/>
            </a:pPr>
            <a:r>
              <a:rPr lang="en-IN" sz="1800" dirty="0">
                <a:cs typeface="Arial" panose="020B0604020202020204" pitchFamily="34" charset="0"/>
              </a:rPr>
              <a:t>      </a:t>
            </a:r>
          </a:p>
          <a:p>
            <a:pPr>
              <a:lnSpc>
                <a:spcPct val="100000"/>
              </a:lnSpc>
              <a:spcBef>
                <a:spcPct val="0"/>
              </a:spcBef>
              <a:buFontTx/>
              <a:buNone/>
            </a:pPr>
            <a:r>
              <a:rPr lang="en-IN" sz="1800" dirty="0">
                <a:cs typeface="Arial" panose="020B0604020202020204" pitchFamily="34" charset="0"/>
              </a:rPr>
              <a:t>    </a:t>
            </a:r>
            <a:r>
              <a:rPr lang="en-IN" sz="1800" dirty="0" err="1">
                <a:cs typeface="Arial" panose="020B0604020202020204" pitchFamily="34" charset="0"/>
              </a:rPr>
              <a:t>elif</a:t>
            </a:r>
            <a:r>
              <a:rPr lang="en-IN" sz="1800" dirty="0">
                <a:cs typeface="Arial" panose="020B0604020202020204" pitchFamily="34" charset="0"/>
              </a:rPr>
              <a:t> (y == 0 and x &lt; 0): </a:t>
            </a:r>
          </a:p>
          <a:p>
            <a:pPr>
              <a:lnSpc>
                <a:spcPct val="100000"/>
              </a:lnSpc>
              <a:spcBef>
                <a:spcPct val="0"/>
              </a:spcBef>
              <a:buFontTx/>
              <a:buNone/>
            </a:pPr>
            <a:r>
              <a:rPr lang="en-IN" sz="1800" dirty="0">
                <a:cs typeface="Arial" panose="020B0604020202020204" pitchFamily="34" charset="0"/>
              </a:rPr>
              <a:t>        print ("lies at negative x axis") </a:t>
            </a:r>
          </a:p>
          <a:p>
            <a:pPr>
              <a:lnSpc>
                <a:spcPct val="100000"/>
              </a:lnSpc>
              <a:spcBef>
                <a:spcPct val="0"/>
              </a:spcBef>
              <a:buFontTx/>
              <a:buNone/>
            </a:pPr>
            <a:r>
              <a:rPr lang="en-IN" sz="1800" dirty="0">
                <a:cs typeface="Arial" panose="020B0604020202020204" pitchFamily="34" charset="0"/>
              </a:rPr>
              <a:t>      </a:t>
            </a:r>
          </a:p>
          <a:p>
            <a:pPr>
              <a:lnSpc>
                <a:spcPct val="100000"/>
              </a:lnSpc>
              <a:spcBef>
                <a:spcPct val="0"/>
              </a:spcBef>
              <a:buFontTx/>
              <a:buNone/>
            </a:pPr>
            <a:r>
              <a:rPr lang="en-IN" sz="1800" dirty="0">
                <a:cs typeface="Arial" panose="020B0604020202020204" pitchFamily="34" charset="0"/>
              </a:rPr>
              <a:t>    </a:t>
            </a:r>
            <a:r>
              <a:rPr lang="en-IN" sz="1800" dirty="0" err="1">
                <a:cs typeface="Arial" panose="020B0604020202020204" pitchFamily="34" charset="0"/>
              </a:rPr>
              <a:t>elif</a:t>
            </a:r>
            <a:r>
              <a:rPr lang="en-IN" sz="1800" dirty="0">
                <a:cs typeface="Arial" panose="020B0604020202020204" pitchFamily="34" charset="0"/>
              </a:rPr>
              <a:t> (y == 0 and x &gt; 0): </a:t>
            </a:r>
          </a:p>
          <a:p>
            <a:pPr>
              <a:lnSpc>
                <a:spcPct val="100000"/>
              </a:lnSpc>
              <a:spcBef>
                <a:spcPct val="0"/>
              </a:spcBef>
              <a:buFontTx/>
              <a:buNone/>
            </a:pPr>
            <a:r>
              <a:rPr lang="en-IN" sz="1800" dirty="0">
                <a:cs typeface="Arial" panose="020B0604020202020204" pitchFamily="34" charset="0"/>
              </a:rPr>
              <a:t>        print ("lies at positive x axis") </a:t>
            </a:r>
          </a:p>
          <a:p>
            <a:pPr>
              <a:lnSpc>
                <a:spcPct val="100000"/>
              </a:lnSpc>
              <a:spcBef>
                <a:spcPct val="0"/>
              </a:spcBef>
              <a:buFontTx/>
              <a:buNone/>
            </a:pPr>
            <a:r>
              <a:rPr lang="en-IN" sz="1800" dirty="0">
                <a:cs typeface="Arial" panose="020B0604020202020204" pitchFamily="34" charset="0"/>
              </a:rPr>
              <a:t>     else: </a:t>
            </a:r>
          </a:p>
          <a:p>
            <a:pPr>
              <a:lnSpc>
                <a:spcPct val="100000"/>
              </a:lnSpc>
              <a:spcBef>
                <a:spcPct val="0"/>
              </a:spcBef>
              <a:buFontTx/>
              <a:buNone/>
            </a:pPr>
            <a:r>
              <a:rPr lang="en-IN" sz="1800" dirty="0">
                <a:cs typeface="Arial" panose="020B0604020202020204" pitchFamily="34" charset="0"/>
              </a:rPr>
              <a:t>        print ("lies at origin") </a:t>
            </a:r>
          </a:p>
          <a:p>
            <a:pPr>
              <a:lnSpc>
                <a:spcPct val="100000"/>
              </a:lnSpc>
              <a:spcBef>
                <a:spcPct val="0"/>
              </a:spcBef>
              <a:buFontTx/>
              <a:buNone/>
            </a:pPr>
            <a:r>
              <a:rPr lang="en-IN" sz="1800" dirty="0">
                <a:cs typeface="Arial" panose="020B0604020202020204" pitchFamily="34" charset="0"/>
              </a:rPr>
              <a:t>  </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557213" indent="-214313">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8572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2001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15430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0002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4574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29146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3718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F82D3AE0-9C97-49F2-9E4E-F927ED5D523B}" type="slidenum">
              <a:rPr lang="en-US" altLang="en-US" sz="900" smtClean="0">
                <a:solidFill>
                  <a:srgbClr val="898989"/>
                </a:solidFill>
                <a:cs typeface="Arial" panose="020B0604020202020204" pitchFamily="34" charset="0"/>
              </a:rPr>
              <a:pPr>
                <a:lnSpc>
                  <a:spcPct val="100000"/>
                </a:lnSpc>
                <a:spcBef>
                  <a:spcPct val="0"/>
                </a:spcBef>
                <a:buFontTx/>
                <a:buNone/>
              </a:pPr>
              <a:t>75</a:t>
            </a:fld>
            <a:endParaRPr lang="en-US" altLang="en-US" sz="900" smtClean="0">
              <a:solidFill>
                <a:srgbClr val="898989"/>
              </a:solidFill>
              <a:cs typeface="Arial" panose="020B0604020202020204" pitchFamily="34" charset="0"/>
            </a:endParaRPr>
          </a:p>
        </p:txBody>
      </p:sp>
      <p:sp>
        <p:nvSpPr>
          <p:cNvPr id="99331" name="Rectangle 4"/>
          <p:cNvSpPr>
            <a:spLocks noChangeArrowheads="1"/>
          </p:cNvSpPr>
          <p:nvPr/>
        </p:nvSpPr>
        <p:spPr bwMode="auto">
          <a:xfrm>
            <a:off x="349623" y="510988"/>
            <a:ext cx="7315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r>
              <a:rPr lang="en-US" altLang="en-US" sz="3600" b="1" dirty="0">
                <a:solidFill>
                  <a:srgbClr val="7030A0"/>
                </a:solidFill>
              </a:rPr>
              <a:t>Iterative Control Structures </a:t>
            </a:r>
            <a:endParaRPr lang="en-US" altLang="en-US" sz="3600" b="1" dirty="0">
              <a:solidFill>
                <a:srgbClr val="7030A0"/>
              </a:solidFill>
              <a:cs typeface="Tahoma" panose="020B0604030504040204" pitchFamily="34" charset="0"/>
            </a:endParaRPr>
          </a:p>
        </p:txBody>
      </p:sp>
      <p:sp>
        <p:nvSpPr>
          <p:cNvPr id="99332" name="Rectangle 1"/>
          <p:cNvSpPr>
            <a:spLocks noChangeArrowheads="1"/>
          </p:cNvSpPr>
          <p:nvPr/>
        </p:nvSpPr>
        <p:spPr bwMode="auto">
          <a:xfrm>
            <a:off x="1085850" y="1641475"/>
            <a:ext cx="622935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pPr>
            <a:r>
              <a:rPr lang="en-US" altLang="en-US" sz="2400" dirty="0">
                <a:cs typeface="Arial" panose="020B0604020202020204" pitchFamily="34" charset="0"/>
              </a:rPr>
              <a:t>while loop</a:t>
            </a:r>
          </a:p>
          <a:p>
            <a:pPr>
              <a:lnSpc>
                <a:spcPct val="100000"/>
              </a:lnSpc>
              <a:spcBef>
                <a:spcPct val="0"/>
              </a:spcBef>
            </a:pPr>
            <a:r>
              <a:rPr lang="en-US" altLang="en-US" sz="2400" dirty="0">
                <a:cs typeface="Arial" panose="020B0604020202020204" pitchFamily="34" charset="0"/>
              </a:rPr>
              <a:t>for  loop</a:t>
            </a:r>
          </a:p>
          <a:p>
            <a:pPr>
              <a:lnSpc>
                <a:spcPct val="100000"/>
              </a:lnSpc>
              <a:spcBef>
                <a:spcPct val="0"/>
              </a:spcBef>
            </a:pPr>
            <a:r>
              <a:rPr lang="en-US" altLang="en-US" sz="2400" dirty="0">
                <a:cs typeface="Arial" panose="020B0604020202020204" pitchFamily="34" charset="0"/>
              </a:rPr>
              <a:t>range function</a:t>
            </a:r>
          </a:p>
          <a:p>
            <a:pPr>
              <a:lnSpc>
                <a:spcPct val="100000"/>
              </a:lnSpc>
              <a:spcBef>
                <a:spcPct val="0"/>
              </a:spcBef>
            </a:pPr>
            <a:r>
              <a:rPr lang="en-US" altLang="en-US" sz="2400" dirty="0">
                <a:cs typeface="Arial" panose="020B0604020202020204" pitchFamily="34" charset="0"/>
              </a:rPr>
              <a:t>break statement</a:t>
            </a:r>
          </a:p>
          <a:p>
            <a:pPr>
              <a:lnSpc>
                <a:spcPct val="100000"/>
              </a:lnSpc>
              <a:spcBef>
                <a:spcPct val="0"/>
              </a:spcBef>
            </a:pPr>
            <a:r>
              <a:rPr lang="en-US" altLang="en-US" sz="2400" dirty="0">
                <a:cs typeface="Arial" panose="020B0604020202020204" pitchFamily="34" charset="0"/>
              </a:rPr>
              <a:t>continue statement</a:t>
            </a:r>
          </a:p>
          <a:p>
            <a:pPr>
              <a:lnSpc>
                <a:spcPct val="100000"/>
              </a:lnSpc>
              <a:spcBef>
                <a:spcPct val="0"/>
              </a:spcBef>
            </a:pPr>
            <a:r>
              <a:rPr lang="en-US" altLang="en-US" sz="2400" dirty="0">
                <a:cs typeface="Arial" panose="020B0604020202020204" pitchFamily="34" charset="0"/>
              </a:rPr>
              <a:t>PASS statement</a:t>
            </a:r>
          </a:p>
        </p:txBody>
      </p:sp>
    </p:spTree>
  </p:cSld>
  <p:clrMapOvr>
    <a:masterClrMapping/>
  </p:clrMapOvr>
  <p:transition spd="med">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a:xfrm>
            <a:off x="0" y="0"/>
            <a:ext cx="5915025" cy="623888"/>
          </a:xfrm>
        </p:spPr>
        <p:txBody>
          <a:bodyPr/>
          <a:lstStyle/>
          <a:p>
            <a:r>
              <a:rPr lang="en-US" altLang="en-US" sz="4000" b="1" smtClean="0"/>
              <a:t>While Loop</a:t>
            </a:r>
          </a:p>
        </p:txBody>
      </p:sp>
      <p:sp>
        <p:nvSpPr>
          <p:cNvPr id="3" name="Content Placeholder 2"/>
          <p:cNvSpPr>
            <a:spLocks noGrp="1"/>
          </p:cNvSpPr>
          <p:nvPr>
            <p:ph idx="1"/>
          </p:nvPr>
        </p:nvSpPr>
        <p:spPr>
          <a:xfrm>
            <a:off x="617538" y="815975"/>
            <a:ext cx="8359775" cy="4171950"/>
          </a:xfrm>
        </p:spPr>
        <p:txBody>
          <a:bodyPr>
            <a:noAutofit/>
          </a:bodyPr>
          <a:lstStyle/>
          <a:p>
            <a:pPr algn="just">
              <a:defRPr/>
            </a:pPr>
            <a:r>
              <a:rPr lang="en-US" sz="1800" dirty="0"/>
              <a:t>Syntax</a:t>
            </a:r>
          </a:p>
          <a:p>
            <a:pPr marL="0" indent="0" algn="just">
              <a:buFont typeface="Arial" panose="020B0604020202020204" pitchFamily="34" charset="0"/>
              <a:buNone/>
              <a:defRPr/>
            </a:pPr>
            <a:r>
              <a:rPr lang="en-US" sz="1800" dirty="0">
                <a:solidFill>
                  <a:srgbClr val="FF0000"/>
                </a:solidFill>
              </a:rPr>
              <a:t>while condition:</a:t>
            </a:r>
          </a:p>
          <a:p>
            <a:pPr marL="0" indent="0" algn="just">
              <a:buFont typeface="Arial" panose="020B0604020202020204" pitchFamily="34" charset="0"/>
              <a:buNone/>
              <a:defRPr/>
            </a:pPr>
            <a:r>
              <a:rPr lang="en-US" sz="1800" dirty="0">
                <a:solidFill>
                  <a:srgbClr val="FF0000"/>
                </a:solidFill>
              </a:rPr>
              <a:t>             suite (</a:t>
            </a:r>
            <a:r>
              <a:rPr lang="en-US" altLang="en-US" sz="1800" b="1" dirty="0">
                <a:cs typeface="Arial" panose="020B0604020202020204" pitchFamily="34" charset="0"/>
              </a:rPr>
              <a:t>Statements within the same indentation belongs to the  </a:t>
            </a:r>
          </a:p>
          <a:p>
            <a:pPr marL="0" indent="0" algn="just">
              <a:buFont typeface="Arial" panose="020B0604020202020204" pitchFamily="34" charset="0"/>
              <a:buNone/>
              <a:defRPr/>
            </a:pPr>
            <a:r>
              <a:rPr lang="en-US" altLang="en-US" sz="1800" b="1" dirty="0">
                <a:cs typeface="Arial" panose="020B0604020202020204" pitchFamily="34" charset="0"/>
              </a:rPr>
              <a:t>                          same group called </a:t>
            </a:r>
            <a:r>
              <a:rPr lang="en-US" altLang="en-US" sz="1800" b="1" dirty="0">
                <a:solidFill>
                  <a:srgbClr val="FF0000"/>
                </a:solidFill>
                <a:cs typeface="Arial" panose="020B0604020202020204" pitchFamily="34" charset="0"/>
              </a:rPr>
              <a:t>suite</a:t>
            </a:r>
            <a:r>
              <a:rPr lang="en-US" sz="1800" dirty="0">
                <a:solidFill>
                  <a:srgbClr val="FF0000"/>
                </a:solidFill>
              </a:rPr>
              <a:t>)</a:t>
            </a:r>
          </a:p>
          <a:p>
            <a:pPr algn="just">
              <a:defRPr/>
            </a:pPr>
            <a:r>
              <a:rPr lang="en-US" sz="1800" dirty="0">
                <a:solidFill>
                  <a:srgbClr val="FF0000"/>
                </a:solidFill>
              </a:rPr>
              <a:t>Definite loop </a:t>
            </a:r>
          </a:p>
          <a:p>
            <a:pPr marL="300038" lvl="1" indent="0" algn="just">
              <a:buFont typeface="Arial" panose="020B0604020202020204" pitchFamily="34" charset="0"/>
              <a:buNone/>
              <a:defRPr/>
            </a:pPr>
            <a:r>
              <a:rPr lang="en-US" sz="1800" dirty="0"/>
              <a:t> a program loop in which the number of times the loop will iterate can be determined before the loop is executed.</a:t>
            </a:r>
          </a:p>
          <a:p>
            <a:pPr algn="just">
              <a:defRPr/>
            </a:pPr>
            <a:r>
              <a:rPr lang="en-US" sz="1800" dirty="0">
                <a:solidFill>
                  <a:srgbClr val="FF0000"/>
                </a:solidFill>
              </a:rPr>
              <a:t>Indefinite loop </a:t>
            </a:r>
          </a:p>
          <a:p>
            <a:pPr marL="300038" lvl="1" indent="0" algn="just">
              <a:buFont typeface="Arial" panose="020B0604020202020204" pitchFamily="34" charset="0"/>
              <a:buNone/>
              <a:defRPr/>
            </a:pPr>
            <a:r>
              <a:rPr lang="en-US" sz="1800" dirty="0"/>
              <a:t> program loop in which the number of times the loop will iterate cannot be determined before the loop is executed.</a:t>
            </a:r>
          </a:p>
          <a:p>
            <a:pPr algn="just">
              <a:defRPr/>
            </a:pPr>
            <a:r>
              <a:rPr lang="en-US" sz="1800" dirty="0"/>
              <a:t>Example</a:t>
            </a:r>
          </a:p>
          <a:p>
            <a:pPr algn="just">
              <a:defRPr/>
            </a:pPr>
            <a:r>
              <a:rPr lang="en-US" sz="1800" dirty="0">
                <a:solidFill>
                  <a:srgbClr val="FF0000"/>
                </a:solidFill>
              </a:rPr>
              <a:t>Find 1+2+3+…..+n, for a given n</a:t>
            </a:r>
          </a:p>
          <a:p>
            <a:pPr algn="just">
              <a:defRPr/>
            </a:pPr>
            <a:endParaRPr lang="en-US" sz="3200" dirty="0"/>
          </a:p>
        </p:txBody>
      </p:sp>
      <p:sp>
        <p:nvSpPr>
          <p:cNvPr id="6148" name="Slide Number Placeholder 3"/>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557213" indent="-214313">
              <a:lnSpc>
                <a:spcPct val="90000"/>
              </a:lnSpc>
              <a:spcBef>
                <a:spcPts val="375"/>
              </a:spcBef>
              <a:buFont typeface="Arial" panose="020B0604020202020204" pitchFamily="34" charset="0"/>
              <a:buChar char="•"/>
              <a:defRPr sz="18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857250" indent="-171450">
              <a:lnSpc>
                <a:spcPct val="90000"/>
              </a:lnSpc>
              <a:spcBef>
                <a:spcPts val="375"/>
              </a:spcBef>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200150" indent="-171450">
              <a:lnSpc>
                <a:spcPct val="90000"/>
              </a:lnSpc>
              <a:spcBef>
                <a:spcPts val="375"/>
              </a:spcBef>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1543050" indent="-171450">
              <a:lnSpc>
                <a:spcPct val="90000"/>
              </a:lnSpc>
              <a:spcBef>
                <a:spcPts val="375"/>
              </a:spcBef>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1885950" indent="-171450" defTabSz="34290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228850" indent="-171450" defTabSz="34290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2571750" indent="-171450" defTabSz="34290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2914650" indent="-171450" defTabSz="34290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defRPr/>
            </a:pPr>
            <a:fld id="{01BC5304-C1B2-4315-882D-76FB0D817FB7}" type="slidenum">
              <a:rPr lang="en-US" altLang="en-US" sz="1050">
                <a:solidFill>
                  <a:schemeClr val="bg1"/>
                </a:solidFill>
                <a:latin typeface="Calibri" panose="020F0502020204030204" pitchFamily="34" charset="0"/>
                <a:cs typeface="Arial" panose="020B0604020202020204" pitchFamily="34" charset="0"/>
              </a:rPr>
              <a:pPr>
                <a:lnSpc>
                  <a:spcPct val="100000"/>
                </a:lnSpc>
                <a:spcBef>
                  <a:spcPct val="0"/>
                </a:spcBef>
                <a:buFontTx/>
                <a:buNone/>
                <a:defRPr/>
              </a:pPr>
              <a:t>76</a:t>
            </a:fld>
            <a:endParaRPr lang="en-US" altLang="en-US" sz="1050">
              <a:solidFill>
                <a:schemeClr val="bg1"/>
              </a:solidFill>
              <a:latin typeface="Calibri" panose="020F0502020204030204" pitchFamily="34" charset="0"/>
              <a:cs typeface="Arial" panose="020B060402020202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a:xfrm>
            <a:off x="0" y="77788"/>
            <a:ext cx="7956550" cy="623887"/>
          </a:xfrm>
        </p:spPr>
        <p:txBody>
          <a:bodyPr/>
          <a:lstStyle/>
          <a:p>
            <a:r>
              <a:rPr lang="en-US" altLang="en-US" sz="3200" dirty="0" smtClean="0">
                <a:solidFill>
                  <a:srgbClr val="FF0000"/>
                </a:solidFill>
              </a:rPr>
              <a:t>Find 1+2+3+…..+n, for a given n</a:t>
            </a:r>
          </a:p>
        </p:txBody>
      </p:sp>
      <p:sp>
        <p:nvSpPr>
          <p:cNvPr id="7171" name="Content Placeholder 2"/>
          <p:cNvSpPr>
            <a:spLocks noGrp="1"/>
          </p:cNvSpPr>
          <p:nvPr>
            <p:ph idx="1"/>
          </p:nvPr>
        </p:nvSpPr>
        <p:spPr>
          <a:xfrm>
            <a:off x="777875" y="1362075"/>
            <a:ext cx="7523163" cy="2674938"/>
          </a:xfrm>
        </p:spPr>
        <p:txBody>
          <a:bodyPr>
            <a:normAutofit fontScale="62500" lnSpcReduction="20000"/>
          </a:bodyPr>
          <a:lstStyle/>
          <a:p>
            <a:pPr marL="0" indent="0">
              <a:buFont typeface="Arial" panose="020B0604020202020204" pitchFamily="34" charset="0"/>
              <a:buNone/>
              <a:defRPr/>
            </a:pPr>
            <a:r>
              <a:rPr lang="en-US" altLang="en-US" dirty="0" smtClean="0"/>
              <a:t># this program finds 1+2+3+…..+n, for a given n</a:t>
            </a:r>
          </a:p>
          <a:p>
            <a:pPr marL="0" indent="0">
              <a:buFont typeface="Arial" panose="020B0604020202020204" pitchFamily="34" charset="0"/>
              <a:buNone/>
              <a:defRPr/>
            </a:pPr>
            <a:r>
              <a:rPr lang="en-US" altLang="en-US" dirty="0" smtClean="0"/>
              <a:t>sum = 0</a:t>
            </a:r>
          </a:p>
          <a:p>
            <a:pPr marL="0" indent="0">
              <a:buFont typeface="Arial" panose="020B0604020202020204" pitchFamily="34" charset="0"/>
              <a:buNone/>
              <a:defRPr/>
            </a:pPr>
            <a:r>
              <a:rPr lang="en-US" altLang="en-US" dirty="0" smtClean="0"/>
              <a:t>current = 1</a:t>
            </a:r>
          </a:p>
          <a:p>
            <a:pPr marL="0" indent="0">
              <a:buFont typeface="Arial" panose="020B0604020202020204" pitchFamily="34" charset="0"/>
              <a:buNone/>
              <a:defRPr/>
            </a:pPr>
            <a:r>
              <a:rPr lang="en-US" altLang="en-US" dirty="0" smtClean="0"/>
              <a:t>n = </a:t>
            </a:r>
            <a:r>
              <a:rPr lang="en-US" altLang="en-US" dirty="0" err="1" smtClean="0"/>
              <a:t>int</a:t>
            </a:r>
            <a:r>
              <a:rPr lang="en-US" altLang="en-US" dirty="0" smtClean="0"/>
              <a:t>(input("Enter a value:"))</a:t>
            </a:r>
          </a:p>
          <a:p>
            <a:pPr marL="0" indent="0">
              <a:buFont typeface="Arial" panose="020B0604020202020204" pitchFamily="34" charset="0"/>
              <a:buNone/>
              <a:defRPr/>
            </a:pPr>
            <a:r>
              <a:rPr lang="en-US" altLang="en-US" dirty="0" smtClean="0"/>
              <a:t>while current &lt;= n:</a:t>
            </a:r>
          </a:p>
          <a:p>
            <a:pPr marL="0" indent="0">
              <a:buFont typeface="Arial" panose="020B0604020202020204" pitchFamily="34" charset="0"/>
              <a:buNone/>
              <a:defRPr/>
            </a:pPr>
            <a:r>
              <a:rPr lang="en-US" altLang="en-US" dirty="0" smtClean="0"/>
              <a:t>         sum =  sum + current</a:t>
            </a:r>
          </a:p>
          <a:p>
            <a:pPr marL="0" indent="0">
              <a:buFont typeface="Arial" panose="020B0604020202020204" pitchFamily="34" charset="0"/>
              <a:buNone/>
              <a:defRPr/>
            </a:pPr>
            <a:r>
              <a:rPr lang="en-US" altLang="en-US" dirty="0" smtClean="0"/>
              <a:t>         current = current + 1</a:t>
            </a:r>
          </a:p>
          <a:p>
            <a:pPr marL="0" indent="0">
              <a:buFont typeface="Arial" panose="020B0604020202020204" pitchFamily="34" charset="0"/>
              <a:buNone/>
              <a:defRPr/>
            </a:pPr>
            <a:r>
              <a:rPr lang="en-US" altLang="en-US" dirty="0" smtClean="0"/>
              <a:t>print("Sum=", sum)</a:t>
            </a:r>
          </a:p>
          <a:p>
            <a:pPr marL="0" indent="0">
              <a:buFont typeface="Arial" panose="020B0604020202020204" pitchFamily="34" charset="0"/>
              <a:buNone/>
              <a:defRPr/>
            </a:pPr>
            <a:endParaRPr lang="en-US" altLang="en-US" dirty="0" smtClean="0"/>
          </a:p>
        </p:txBody>
      </p:sp>
      <p:sp>
        <p:nvSpPr>
          <p:cNvPr id="7172" name="Slide Number Placeholder 3"/>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557213" indent="-214313">
              <a:lnSpc>
                <a:spcPct val="90000"/>
              </a:lnSpc>
              <a:spcBef>
                <a:spcPts val="375"/>
              </a:spcBef>
              <a:buFont typeface="Arial" panose="020B0604020202020204" pitchFamily="34" charset="0"/>
              <a:buChar char="•"/>
              <a:defRPr sz="18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857250" indent="-171450">
              <a:lnSpc>
                <a:spcPct val="90000"/>
              </a:lnSpc>
              <a:spcBef>
                <a:spcPts val="375"/>
              </a:spcBef>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200150" indent="-171450">
              <a:lnSpc>
                <a:spcPct val="90000"/>
              </a:lnSpc>
              <a:spcBef>
                <a:spcPts val="375"/>
              </a:spcBef>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1543050" indent="-171450">
              <a:lnSpc>
                <a:spcPct val="90000"/>
              </a:lnSpc>
              <a:spcBef>
                <a:spcPts val="375"/>
              </a:spcBef>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1885950" indent="-171450" defTabSz="34290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228850" indent="-171450" defTabSz="34290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2571750" indent="-171450" defTabSz="34290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2914650" indent="-171450" defTabSz="34290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defRPr/>
            </a:pPr>
            <a:fld id="{65EA500D-F720-443E-BEA5-351A4B219DA1}" type="slidenum">
              <a:rPr lang="en-US" altLang="en-US" sz="1050">
                <a:solidFill>
                  <a:schemeClr val="bg1"/>
                </a:solidFill>
                <a:latin typeface="Calibri" panose="020F0502020204030204" pitchFamily="34" charset="0"/>
                <a:cs typeface="Arial" panose="020B0604020202020204" pitchFamily="34" charset="0"/>
              </a:rPr>
              <a:pPr>
                <a:lnSpc>
                  <a:spcPct val="100000"/>
                </a:lnSpc>
                <a:spcBef>
                  <a:spcPct val="0"/>
                </a:spcBef>
                <a:buFontTx/>
                <a:buNone/>
                <a:defRPr/>
              </a:pPr>
              <a:t>77</a:t>
            </a:fld>
            <a:endParaRPr lang="en-US" altLang="en-US" sz="1050">
              <a:solidFill>
                <a:schemeClr val="bg1"/>
              </a:solidFill>
              <a:latin typeface="Calibri" panose="020F0502020204030204" pitchFamily="34" charset="0"/>
              <a:cs typeface="Arial" panose="020B060402020202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4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0" grpId="0"/>
      <p:bldP spid="7171"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557213" indent="-214313">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8572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2001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1543050" indent="-17145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0002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4574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29146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371850" indent="-17145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410FA1CC-C345-41AC-B9F2-9582A3827FD4}" type="slidenum">
              <a:rPr lang="en-US" altLang="en-US" sz="900" smtClean="0">
                <a:solidFill>
                  <a:srgbClr val="898989"/>
                </a:solidFill>
                <a:cs typeface="Arial" panose="020B0604020202020204" pitchFamily="34" charset="0"/>
              </a:rPr>
              <a:pPr>
                <a:lnSpc>
                  <a:spcPct val="100000"/>
                </a:lnSpc>
                <a:spcBef>
                  <a:spcPct val="0"/>
                </a:spcBef>
                <a:buFontTx/>
                <a:buNone/>
              </a:pPr>
              <a:t>78</a:t>
            </a:fld>
            <a:endParaRPr lang="en-US" altLang="en-US" sz="900" smtClean="0">
              <a:solidFill>
                <a:srgbClr val="898989"/>
              </a:solidFill>
              <a:cs typeface="Arial" panose="020B0604020202020204" pitchFamily="34" charset="0"/>
            </a:endParaRPr>
          </a:p>
        </p:txBody>
      </p:sp>
      <p:sp>
        <p:nvSpPr>
          <p:cNvPr id="4" name="Rectangle 3"/>
          <p:cNvSpPr>
            <a:spLocks noChangeArrowheads="1"/>
          </p:cNvSpPr>
          <p:nvPr/>
        </p:nvSpPr>
        <p:spPr bwMode="auto">
          <a:xfrm>
            <a:off x="109538" y="39688"/>
            <a:ext cx="8880475" cy="113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gn="just">
              <a:lnSpc>
                <a:spcPct val="100000"/>
              </a:lnSpc>
              <a:spcBef>
                <a:spcPct val="0"/>
              </a:spcBef>
              <a:buFontTx/>
              <a:buNone/>
            </a:pPr>
            <a:r>
              <a:rPr lang="en-US" altLang="en-US" b="1">
                <a:solidFill>
                  <a:srgbClr val="0070C0"/>
                </a:solidFill>
                <a:cs typeface="Tahoma" panose="020B0604030504040204" pitchFamily="34" charset="0"/>
              </a:rPr>
              <a:t>Program – 10</a:t>
            </a:r>
            <a:endParaRPr lang="en-US" altLang="en-US" sz="2000" b="1">
              <a:solidFill>
                <a:srgbClr val="FF0000"/>
              </a:solidFill>
              <a:cs typeface="Tahoma" panose="020B0604030504040204" pitchFamily="34" charset="0"/>
            </a:endParaRPr>
          </a:p>
          <a:p>
            <a:pPr>
              <a:lnSpc>
                <a:spcPct val="100000"/>
              </a:lnSpc>
              <a:spcBef>
                <a:spcPct val="0"/>
              </a:spcBef>
              <a:buFontTx/>
              <a:buNone/>
            </a:pPr>
            <a:r>
              <a:rPr lang="en-US" altLang="en-US" sz="2000" b="1">
                <a:solidFill>
                  <a:srgbClr val="FF0000"/>
                </a:solidFill>
                <a:cs typeface="Arial" panose="020B0604020202020204" pitchFamily="34" charset="0"/>
              </a:rPr>
              <a:t>Write a Python script to read a three digit number and find the sum of the cubes of the individual digits. </a:t>
            </a:r>
          </a:p>
        </p:txBody>
      </p:sp>
      <p:sp>
        <p:nvSpPr>
          <p:cNvPr id="5" name="Rectangle 2"/>
          <p:cNvSpPr>
            <a:spLocks noChangeArrowheads="1"/>
          </p:cNvSpPr>
          <p:nvPr/>
        </p:nvSpPr>
        <p:spPr bwMode="auto">
          <a:xfrm>
            <a:off x="1609725" y="1177925"/>
            <a:ext cx="5349875" cy="409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r>
              <a:rPr lang="en-US" sz="2000">
                <a:cs typeface="Arial" panose="020B0604020202020204" pitchFamily="34" charset="0"/>
              </a:rPr>
              <a:t># take input from the user</a:t>
            </a:r>
          </a:p>
          <a:p>
            <a:pPr>
              <a:lnSpc>
                <a:spcPct val="100000"/>
              </a:lnSpc>
              <a:spcBef>
                <a:spcPct val="0"/>
              </a:spcBef>
              <a:buFontTx/>
              <a:buNone/>
            </a:pPr>
            <a:r>
              <a:rPr lang="en-US" sz="2000">
                <a:cs typeface="Arial" panose="020B0604020202020204" pitchFamily="34" charset="0"/>
              </a:rPr>
              <a:t>num = int(input("Enter a number: "))</a:t>
            </a:r>
          </a:p>
          <a:p>
            <a:pPr>
              <a:lnSpc>
                <a:spcPct val="100000"/>
              </a:lnSpc>
              <a:spcBef>
                <a:spcPct val="0"/>
              </a:spcBef>
              <a:buFontTx/>
              <a:buNone/>
            </a:pPr>
            <a:endParaRPr lang="en-US" sz="2000">
              <a:cs typeface="Arial" panose="020B0604020202020204" pitchFamily="34" charset="0"/>
            </a:endParaRPr>
          </a:p>
          <a:p>
            <a:pPr>
              <a:lnSpc>
                <a:spcPct val="100000"/>
              </a:lnSpc>
              <a:spcBef>
                <a:spcPct val="0"/>
              </a:spcBef>
              <a:buFontTx/>
              <a:buNone/>
            </a:pPr>
            <a:r>
              <a:rPr lang="en-US" sz="2000">
                <a:cs typeface="Arial" panose="020B0604020202020204" pitchFamily="34" charset="0"/>
              </a:rPr>
              <a:t># initialize sum</a:t>
            </a:r>
          </a:p>
          <a:p>
            <a:pPr>
              <a:lnSpc>
                <a:spcPct val="100000"/>
              </a:lnSpc>
              <a:spcBef>
                <a:spcPct val="0"/>
              </a:spcBef>
              <a:buFontTx/>
              <a:buNone/>
            </a:pPr>
            <a:r>
              <a:rPr lang="en-US" sz="2000">
                <a:cs typeface="Arial" panose="020B0604020202020204" pitchFamily="34" charset="0"/>
              </a:rPr>
              <a:t>sum = 0</a:t>
            </a:r>
          </a:p>
          <a:p>
            <a:pPr>
              <a:lnSpc>
                <a:spcPct val="100000"/>
              </a:lnSpc>
              <a:spcBef>
                <a:spcPct val="0"/>
              </a:spcBef>
              <a:buFontTx/>
              <a:buNone/>
            </a:pPr>
            <a:endParaRPr lang="en-US" sz="2000">
              <a:cs typeface="Arial" panose="020B0604020202020204" pitchFamily="34" charset="0"/>
            </a:endParaRPr>
          </a:p>
          <a:p>
            <a:pPr>
              <a:lnSpc>
                <a:spcPct val="100000"/>
              </a:lnSpc>
              <a:spcBef>
                <a:spcPct val="0"/>
              </a:spcBef>
              <a:buFontTx/>
              <a:buNone/>
            </a:pPr>
            <a:r>
              <a:rPr lang="en-US" sz="2000">
                <a:cs typeface="Arial" panose="020B0604020202020204" pitchFamily="34" charset="0"/>
              </a:rPr>
              <a:t># find the sum of the cube of each digit</a:t>
            </a:r>
          </a:p>
          <a:p>
            <a:pPr>
              <a:lnSpc>
                <a:spcPct val="100000"/>
              </a:lnSpc>
              <a:spcBef>
                <a:spcPct val="0"/>
              </a:spcBef>
              <a:buFontTx/>
              <a:buNone/>
            </a:pPr>
            <a:r>
              <a:rPr lang="en-US" sz="2000">
                <a:cs typeface="Arial" panose="020B0604020202020204" pitchFamily="34" charset="0"/>
              </a:rPr>
              <a:t>temp = num</a:t>
            </a:r>
          </a:p>
          <a:p>
            <a:pPr>
              <a:lnSpc>
                <a:spcPct val="100000"/>
              </a:lnSpc>
              <a:spcBef>
                <a:spcPct val="0"/>
              </a:spcBef>
              <a:buFontTx/>
              <a:buNone/>
            </a:pPr>
            <a:r>
              <a:rPr lang="en-US" sz="2000">
                <a:cs typeface="Arial" panose="020B0604020202020204" pitchFamily="34" charset="0"/>
              </a:rPr>
              <a:t>while temp &gt; 0:</a:t>
            </a:r>
          </a:p>
          <a:p>
            <a:pPr>
              <a:lnSpc>
                <a:spcPct val="100000"/>
              </a:lnSpc>
              <a:spcBef>
                <a:spcPct val="0"/>
              </a:spcBef>
              <a:buFontTx/>
              <a:buNone/>
            </a:pPr>
            <a:r>
              <a:rPr lang="en-US" sz="2000">
                <a:cs typeface="Arial" panose="020B0604020202020204" pitchFamily="34" charset="0"/>
              </a:rPr>
              <a:t>   digit = temp % 10</a:t>
            </a:r>
          </a:p>
          <a:p>
            <a:pPr>
              <a:lnSpc>
                <a:spcPct val="100000"/>
              </a:lnSpc>
              <a:spcBef>
                <a:spcPct val="0"/>
              </a:spcBef>
              <a:buFontTx/>
              <a:buNone/>
            </a:pPr>
            <a:r>
              <a:rPr lang="en-US" sz="2000">
                <a:cs typeface="Arial" panose="020B0604020202020204" pitchFamily="34" charset="0"/>
              </a:rPr>
              <a:t>   sum += digit ** 3</a:t>
            </a:r>
          </a:p>
          <a:p>
            <a:pPr>
              <a:lnSpc>
                <a:spcPct val="100000"/>
              </a:lnSpc>
              <a:spcBef>
                <a:spcPct val="0"/>
              </a:spcBef>
              <a:buFontTx/>
              <a:buNone/>
            </a:pPr>
            <a:r>
              <a:rPr lang="en-US" sz="2000">
                <a:cs typeface="Arial" panose="020B0604020202020204" pitchFamily="34" charset="0"/>
              </a:rPr>
              <a:t>   temp //= 10</a:t>
            </a:r>
          </a:p>
          <a:p>
            <a:pPr>
              <a:lnSpc>
                <a:spcPct val="100000"/>
              </a:lnSpc>
              <a:spcBef>
                <a:spcPct val="0"/>
              </a:spcBef>
              <a:buFontTx/>
              <a:buNone/>
            </a:pPr>
            <a:r>
              <a:rPr lang="en-US" sz="2000">
                <a:cs typeface="Arial" panose="020B0604020202020204" pitchFamily="34" charset="0"/>
              </a:rPr>
              <a:t>print(sum)</a:t>
            </a:r>
            <a:endParaRPr lang="en-IN" sz="2000">
              <a:cs typeface="Arial" panose="020B0604020202020204" pitchFamily="34" charset="0"/>
            </a:endParaRPr>
          </a:p>
        </p:txBody>
      </p:sp>
    </p:spTree>
    <p:extLst>
      <p:ext uri="{BB962C8B-B14F-4D97-AF65-F5344CB8AC3E}">
        <p14:creationId xmlns:p14="http://schemas.microsoft.com/office/powerpoint/2010/main" val="34242893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p:cNvSpPr>
          <p:nvPr>
            <p:ph type="title"/>
          </p:nvPr>
        </p:nvSpPr>
        <p:spPr>
          <a:xfrm>
            <a:off x="2416176" y="261565"/>
            <a:ext cx="4307354" cy="623887"/>
          </a:xfrm>
        </p:spPr>
        <p:txBody>
          <a:bodyPr/>
          <a:lstStyle/>
          <a:p>
            <a:r>
              <a:rPr lang="en-US" altLang="en-US" sz="3600" dirty="0" smtClean="0">
                <a:solidFill>
                  <a:srgbClr val="FF0000"/>
                </a:solidFill>
              </a:rPr>
              <a:t>for Loop in python</a:t>
            </a:r>
          </a:p>
        </p:txBody>
      </p:sp>
      <p:sp>
        <p:nvSpPr>
          <p:cNvPr id="16387" name="Content Placeholder 2"/>
          <p:cNvSpPr>
            <a:spLocks noGrp="1"/>
          </p:cNvSpPr>
          <p:nvPr>
            <p:ph idx="1"/>
          </p:nvPr>
        </p:nvSpPr>
        <p:spPr>
          <a:xfrm>
            <a:off x="581025" y="1041400"/>
            <a:ext cx="8099425" cy="3459163"/>
          </a:xfrm>
        </p:spPr>
        <p:txBody>
          <a:bodyPr/>
          <a:lstStyle/>
          <a:p>
            <a:pPr algn="just">
              <a:defRPr/>
            </a:pPr>
            <a:r>
              <a:rPr lang="en-US" sz="2400" dirty="0" smtClean="0"/>
              <a:t>for loop in Python is used to iterate over a sequence (list, tuple, string) or other iterable objects. </a:t>
            </a:r>
          </a:p>
          <a:p>
            <a:pPr algn="just">
              <a:defRPr/>
            </a:pPr>
            <a:r>
              <a:rPr lang="en-US" sz="2400" dirty="0" smtClean="0"/>
              <a:t>Iterating over a sequence is called traversal.</a:t>
            </a:r>
          </a:p>
          <a:p>
            <a:pPr algn="just">
              <a:defRPr/>
            </a:pPr>
            <a:r>
              <a:rPr lang="en-US" sz="2400" b="1" dirty="0" smtClean="0"/>
              <a:t>Syntax: </a:t>
            </a:r>
          </a:p>
          <a:p>
            <a:pPr marL="0" indent="0" algn="just">
              <a:buFont typeface="Arial" panose="020B0604020202020204" pitchFamily="34" charset="0"/>
              <a:buNone/>
              <a:defRPr/>
            </a:pPr>
            <a:r>
              <a:rPr lang="en-US" sz="2400" dirty="0" smtClean="0">
                <a:solidFill>
                  <a:srgbClr val="FF0000"/>
                </a:solidFill>
              </a:rPr>
              <a:t>for </a:t>
            </a:r>
            <a:r>
              <a:rPr lang="en-US" sz="2400" dirty="0" err="1" smtClean="0">
                <a:solidFill>
                  <a:srgbClr val="FF0000"/>
                </a:solidFill>
              </a:rPr>
              <a:t>val</a:t>
            </a:r>
            <a:r>
              <a:rPr lang="en-US" sz="2400" dirty="0" smtClean="0">
                <a:solidFill>
                  <a:srgbClr val="FF0000"/>
                </a:solidFill>
              </a:rPr>
              <a:t> in sequence:</a:t>
            </a:r>
          </a:p>
          <a:p>
            <a:pPr marL="0" indent="0" algn="just">
              <a:buFont typeface="Arial" panose="020B0604020202020204" pitchFamily="34" charset="0"/>
              <a:buNone/>
              <a:defRPr/>
            </a:pPr>
            <a:r>
              <a:rPr lang="en-US" sz="2400" dirty="0" smtClean="0">
                <a:solidFill>
                  <a:srgbClr val="FF0000"/>
                </a:solidFill>
              </a:rPr>
              <a:t>      suite</a:t>
            </a:r>
            <a:endParaRPr lang="en-US" sz="2400" dirty="0">
              <a:solidFill>
                <a:srgbClr val="FF0000"/>
              </a:solidFill>
            </a:endParaRPr>
          </a:p>
        </p:txBody>
      </p:sp>
      <p:sp>
        <p:nvSpPr>
          <p:cNvPr id="8196" name="Slide Number Placeholder 3"/>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557213" indent="-214313">
              <a:lnSpc>
                <a:spcPct val="90000"/>
              </a:lnSpc>
              <a:spcBef>
                <a:spcPts val="375"/>
              </a:spcBef>
              <a:buFont typeface="Arial" panose="020B0604020202020204" pitchFamily="34" charset="0"/>
              <a:buChar char="•"/>
              <a:defRPr sz="18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857250" indent="-171450">
              <a:lnSpc>
                <a:spcPct val="90000"/>
              </a:lnSpc>
              <a:spcBef>
                <a:spcPts val="375"/>
              </a:spcBef>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200150" indent="-171450">
              <a:lnSpc>
                <a:spcPct val="90000"/>
              </a:lnSpc>
              <a:spcBef>
                <a:spcPts val="375"/>
              </a:spcBef>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1543050" indent="-171450">
              <a:lnSpc>
                <a:spcPct val="90000"/>
              </a:lnSpc>
              <a:spcBef>
                <a:spcPts val="375"/>
              </a:spcBef>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1885950" indent="-171450" defTabSz="34290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228850" indent="-171450" defTabSz="34290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2571750" indent="-171450" defTabSz="34290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2914650" indent="-171450" defTabSz="34290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defRPr/>
            </a:pPr>
            <a:fld id="{A5DD30D4-9322-4BD9-B5A1-72945BBE745C}" type="slidenum">
              <a:rPr lang="en-US" altLang="en-US" sz="1050">
                <a:solidFill>
                  <a:schemeClr val="bg1"/>
                </a:solidFill>
                <a:latin typeface="Calibri" panose="020F0502020204030204" pitchFamily="34" charset="0"/>
                <a:cs typeface="Arial" panose="020B0604020202020204" pitchFamily="34" charset="0"/>
              </a:rPr>
              <a:pPr>
                <a:lnSpc>
                  <a:spcPct val="100000"/>
                </a:lnSpc>
                <a:spcBef>
                  <a:spcPct val="0"/>
                </a:spcBef>
                <a:buFontTx/>
                <a:buNone/>
                <a:defRPr/>
              </a:pPr>
              <a:t>79</a:t>
            </a:fld>
            <a:endParaRPr lang="en-US" altLang="en-US" sz="1050">
              <a:solidFill>
                <a:schemeClr val="bg1"/>
              </a:solidFill>
              <a:latin typeface="Calibri" panose="020F0502020204030204" pitchFamily="34" charset="0"/>
              <a:cs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0" y="134938"/>
            <a:ext cx="7886700" cy="717550"/>
          </a:xfrm>
        </p:spPr>
        <p:txBody>
          <a:bodyPr/>
          <a:lstStyle/>
          <a:p>
            <a:r>
              <a:rPr lang="en-US" sz="3200" b="1" dirty="0" smtClean="0">
                <a:solidFill>
                  <a:srgbClr val="FF0000"/>
                </a:solidFill>
              </a:rPr>
              <a:t>Representation of Data</a:t>
            </a:r>
          </a:p>
        </p:txBody>
      </p:sp>
      <p:sp>
        <p:nvSpPr>
          <p:cNvPr id="21507" name="Content Placeholder 2"/>
          <p:cNvSpPr>
            <a:spLocks noGrp="1"/>
          </p:cNvSpPr>
          <p:nvPr>
            <p:ph idx="1"/>
          </p:nvPr>
        </p:nvSpPr>
        <p:spPr>
          <a:xfrm>
            <a:off x="857250" y="755650"/>
            <a:ext cx="6172200" cy="4587875"/>
          </a:xfrm>
        </p:spPr>
        <p:txBody>
          <a:bodyPr/>
          <a:lstStyle/>
          <a:p>
            <a:pPr lvl="1"/>
            <a:r>
              <a:rPr lang="en-US" sz="2100" dirty="0" smtClean="0"/>
              <a:t>Literal</a:t>
            </a:r>
          </a:p>
          <a:p>
            <a:pPr lvl="2"/>
            <a:r>
              <a:rPr lang="en-US" sz="2100" dirty="0" smtClean="0"/>
              <a:t>Numeric Literal</a:t>
            </a:r>
          </a:p>
          <a:p>
            <a:pPr lvl="2"/>
            <a:r>
              <a:rPr lang="en-US" sz="2100" dirty="0" smtClean="0"/>
              <a:t>String Literals</a:t>
            </a:r>
          </a:p>
          <a:p>
            <a:pPr lvl="1"/>
            <a:r>
              <a:rPr lang="en-US" sz="2100" dirty="0" smtClean="0"/>
              <a:t>Variables</a:t>
            </a:r>
          </a:p>
          <a:p>
            <a:pPr lvl="1"/>
            <a:r>
              <a:rPr lang="en-US" sz="2100" dirty="0" smtClean="0"/>
              <a:t>Identifiers</a:t>
            </a:r>
          </a:p>
          <a:p>
            <a:pPr lvl="1"/>
            <a:r>
              <a:rPr lang="en-US" sz="2100" dirty="0" smtClean="0"/>
              <a:t> Operators</a:t>
            </a:r>
          </a:p>
          <a:p>
            <a:pPr lvl="2"/>
            <a:r>
              <a:rPr lang="en-US" sz="2100" dirty="0" smtClean="0"/>
              <a:t>Arithmetic  operators</a:t>
            </a:r>
          </a:p>
          <a:p>
            <a:pPr lvl="1"/>
            <a:r>
              <a:rPr lang="en-US" sz="2100" dirty="0" smtClean="0"/>
              <a:t>Expressions and Data Types</a:t>
            </a:r>
          </a:p>
          <a:p>
            <a:pPr lvl="2"/>
            <a:r>
              <a:rPr lang="en-US" sz="2100" dirty="0" smtClean="0"/>
              <a:t>Operator Precedence and Associativity</a:t>
            </a:r>
          </a:p>
          <a:p>
            <a:pPr lvl="2"/>
            <a:r>
              <a:rPr lang="en-US" sz="2100" dirty="0" smtClean="0"/>
              <a:t>Data type</a:t>
            </a:r>
          </a:p>
          <a:p>
            <a:pPr lvl="2"/>
            <a:r>
              <a:rPr lang="en-US" sz="2100" dirty="0" smtClean="0"/>
              <a:t>Mixed Type expressions</a:t>
            </a:r>
          </a:p>
          <a:p>
            <a:pPr marL="0" indent="0">
              <a:buFont typeface="Arial" panose="020B0604020202020204" pitchFamily="34" charset="0"/>
              <a:buNone/>
            </a:pPr>
            <a:endParaRPr lang="en-US" sz="2100" dirty="0" smtClean="0"/>
          </a:p>
        </p:txBody>
      </p:sp>
      <p:sp>
        <p:nvSpPr>
          <p:cNvPr id="5" name="Date Placeholder 4"/>
          <p:cNvSpPr>
            <a:spLocks noGrp="1"/>
          </p:cNvSpPr>
          <p:nvPr>
            <p:ph type="dt" sz="quarter" idx="10"/>
          </p:nvPr>
        </p:nvSpPr>
        <p:spPr/>
        <p:txBody>
          <a:bodyPr/>
          <a:lstStyle/>
          <a:p>
            <a:pPr>
              <a:defRPr/>
            </a:pPr>
            <a:fld id="{DCA75534-14EA-4442-8194-B9480475474B}" type="datetime1">
              <a:rPr lang="en-US" smtClean="0">
                <a:latin typeface="Cambria" panose="02040503050406030204" pitchFamily="18" charset="0"/>
                <a:ea typeface="Cambria" panose="02040503050406030204" pitchFamily="18" charset="0"/>
              </a:rPr>
              <a:pPr>
                <a:defRPr/>
              </a:pPr>
              <a:t>9/21/2021</a:t>
            </a:fld>
            <a:endParaRPr lang="en-US">
              <a:latin typeface="Cambria" panose="02040503050406030204" pitchFamily="18" charset="0"/>
              <a:ea typeface="Cambria" panose="02040503050406030204" pitchFamily="18" charset="0"/>
            </a:endParaRPr>
          </a:p>
        </p:txBody>
      </p:sp>
      <p:sp>
        <p:nvSpPr>
          <p:cNvPr id="2150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2CAEC826-00EB-40B0-84DF-68200C6D74B5}" type="slidenum">
              <a:rPr lang="en-US" sz="1400" smtClean="0">
                <a:solidFill>
                  <a:schemeClr val="bg1"/>
                </a:solidFill>
                <a:cs typeface="Arial" panose="020B0604020202020204" pitchFamily="34" charset="0"/>
              </a:rPr>
              <a:pPr>
                <a:lnSpc>
                  <a:spcPct val="100000"/>
                </a:lnSpc>
                <a:spcBef>
                  <a:spcPct val="0"/>
                </a:spcBef>
                <a:buFontTx/>
                <a:buNone/>
              </a:pPr>
              <a:t>8</a:t>
            </a:fld>
            <a:endParaRPr lang="en-US" sz="140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a:xfrm>
            <a:off x="0" y="153988"/>
            <a:ext cx="5915025" cy="623887"/>
          </a:xfrm>
        </p:spPr>
        <p:txBody>
          <a:bodyPr/>
          <a:lstStyle/>
          <a:p>
            <a:r>
              <a:rPr lang="en-US" altLang="en-US" sz="3600" dirty="0" smtClean="0">
                <a:solidFill>
                  <a:srgbClr val="FF0000"/>
                </a:solidFill>
              </a:rPr>
              <a:t>range()</a:t>
            </a:r>
          </a:p>
        </p:txBody>
      </p:sp>
      <p:sp>
        <p:nvSpPr>
          <p:cNvPr id="3" name="Content Placeholder 2"/>
          <p:cNvSpPr>
            <a:spLocks noGrp="1"/>
          </p:cNvSpPr>
          <p:nvPr>
            <p:ph idx="1"/>
          </p:nvPr>
        </p:nvSpPr>
        <p:spPr>
          <a:xfrm>
            <a:off x="450850" y="1065213"/>
            <a:ext cx="8372475" cy="3257550"/>
          </a:xfrm>
        </p:spPr>
        <p:txBody>
          <a:bodyPr>
            <a:normAutofit/>
          </a:bodyPr>
          <a:lstStyle/>
          <a:p>
            <a:pPr algn="just">
              <a:defRPr/>
            </a:pPr>
            <a:r>
              <a:rPr lang="en-US" sz="2000" dirty="0" smtClean="0"/>
              <a:t>Used to generate a sequence of numbers     range(n)= 0 to n-1</a:t>
            </a:r>
          </a:p>
          <a:p>
            <a:pPr algn="just">
              <a:defRPr/>
            </a:pPr>
            <a:r>
              <a:rPr lang="en-US" sz="2000" dirty="0" smtClean="0"/>
              <a:t>range(10) will generate numbers from 0 to 9 (10 numbers)</a:t>
            </a:r>
          </a:p>
          <a:p>
            <a:pPr algn="just">
              <a:defRPr/>
            </a:pPr>
            <a:r>
              <a:rPr lang="en-US" sz="2000" dirty="0" smtClean="0"/>
              <a:t>Can define the start, stop and step size as range</a:t>
            </a:r>
          </a:p>
          <a:p>
            <a:pPr algn="just">
              <a:defRPr/>
            </a:pPr>
            <a:r>
              <a:rPr lang="en-US" sz="2000" dirty="0" smtClean="0"/>
              <a:t>Default step size is 1</a:t>
            </a:r>
          </a:p>
          <a:p>
            <a:pPr algn="just">
              <a:defRPr/>
            </a:pPr>
            <a:r>
              <a:rPr lang="en-US" sz="2000" dirty="0" smtClean="0"/>
              <a:t>All numbers generated are not stored in memory</a:t>
            </a:r>
          </a:p>
          <a:p>
            <a:pPr algn="just">
              <a:defRPr/>
            </a:pPr>
            <a:r>
              <a:rPr lang="en-US" sz="2000" dirty="0" smtClean="0"/>
              <a:t>&gt;&gt;&gt; range(10)</a:t>
            </a:r>
          </a:p>
          <a:p>
            <a:pPr marL="0" indent="0" algn="just">
              <a:buFont typeface="Arial" panose="020B0604020202020204" pitchFamily="34" charset="0"/>
              <a:buNone/>
              <a:defRPr/>
            </a:pPr>
            <a:r>
              <a:rPr lang="en-US" sz="2000" dirty="0" smtClean="0"/>
              <a:t>range(0, 10)</a:t>
            </a:r>
          </a:p>
          <a:p>
            <a:pPr algn="just">
              <a:defRPr/>
            </a:pPr>
            <a:endParaRPr lang="en-US" sz="2000" dirty="0"/>
          </a:p>
        </p:txBody>
      </p:sp>
      <p:sp>
        <p:nvSpPr>
          <p:cNvPr id="9220" name="Slide Number Placeholder 3"/>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557213" indent="-214313">
              <a:lnSpc>
                <a:spcPct val="90000"/>
              </a:lnSpc>
              <a:spcBef>
                <a:spcPts val="375"/>
              </a:spcBef>
              <a:buFont typeface="Arial" panose="020B0604020202020204" pitchFamily="34" charset="0"/>
              <a:buChar char="•"/>
              <a:defRPr sz="18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857250" indent="-171450">
              <a:lnSpc>
                <a:spcPct val="90000"/>
              </a:lnSpc>
              <a:spcBef>
                <a:spcPts val="375"/>
              </a:spcBef>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200150" indent="-171450">
              <a:lnSpc>
                <a:spcPct val="90000"/>
              </a:lnSpc>
              <a:spcBef>
                <a:spcPts val="375"/>
              </a:spcBef>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1543050" indent="-171450">
              <a:lnSpc>
                <a:spcPct val="90000"/>
              </a:lnSpc>
              <a:spcBef>
                <a:spcPts val="375"/>
              </a:spcBef>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1885950" indent="-171450" defTabSz="34290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228850" indent="-171450" defTabSz="34290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2571750" indent="-171450" defTabSz="34290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2914650" indent="-171450" defTabSz="34290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defRPr/>
            </a:pPr>
            <a:fld id="{18C66D9D-424E-4FD1-8F36-AAE5260A47EF}" type="slidenum">
              <a:rPr lang="en-US" altLang="en-US" sz="1050">
                <a:solidFill>
                  <a:schemeClr val="bg1"/>
                </a:solidFill>
                <a:latin typeface="Calibri" panose="020F0502020204030204" pitchFamily="34" charset="0"/>
                <a:cs typeface="Arial" panose="020B0604020202020204" pitchFamily="34" charset="0"/>
              </a:rPr>
              <a:pPr>
                <a:lnSpc>
                  <a:spcPct val="100000"/>
                </a:lnSpc>
                <a:spcBef>
                  <a:spcPct val="0"/>
                </a:spcBef>
                <a:buFontTx/>
                <a:buNone/>
                <a:defRPr/>
              </a:pPr>
              <a:t>80</a:t>
            </a:fld>
            <a:endParaRPr lang="en-US" altLang="en-US" sz="1050">
              <a:solidFill>
                <a:schemeClr val="bg1"/>
              </a:solidFill>
              <a:latin typeface="Calibri" panose="020F0502020204030204" pitchFamily="34" charset="0"/>
              <a:cs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a:xfrm>
            <a:off x="0" y="0"/>
            <a:ext cx="5915025" cy="623888"/>
          </a:xfrm>
        </p:spPr>
        <p:txBody>
          <a:bodyPr/>
          <a:lstStyle/>
          <a:p>
            <a:r>
              <a:rPr lang="en-US" altLang="en-US" sz="3200" dirty="0" smtClean="0">
                <a:solidFill>
                  <a:srgbClr val="FF0000"/>
                </a:solidFill>
              </a:rPr>
              <a:t>List()</a:t>
            </a:r>
          </a:p>
        </p:txBody>
      </p:sp>
      <p:sp>
        <p:nvSpPr>
          <p:cNvPr id="3" name="Content Placeholder 2"/>
          <p:cNvSpPr>
            <a:spLocks noGrp="1"/>
          </p:cNvSpPr>
          <p:nvPr>
            <p:ph idx="1"/>
          </p:nvPr>
        </p:nvSpPr>
        <p:spPr>
          <a:xfrm>
            <a:off x="438150" y="850900"/>
            <a:ext cx="7173913" cy="4089400"/>
          </a:xfrm>
        </p:spPr>
        <p:txBody>
          <a:bodyPr/>
          <a:lstStyle/>
          <a:p>
            <a:pPr>
              <a:defRPr/>
            </a:pPr>
            <a:r>
              <a:rPr lang="en-US" sz="2400" dirty="0" smtClean="0"/>
              <a:t>To display all the numbers generated by range()</a:t>
            </a:r>
          </a:p>
          <a:p>
            <a:pPr>
              <a:defRPr/>
            </a:pPr>
            <a:r>
              <a:rPr lang="en-US" sz="2400" dirty="0" smtClean="0"/>
              <a:t>&gt;&gt;&gt; list(range(10))</a:t>
            </a:r>
          </a:p>
          <a:p>
            <a:pPr marL="0" indent="0">
              <a:buFont typeface="Arial" panose="020B0604020202020204" pitchFamily="34" charset="0"/>
              <a:buNone/>
              <a:defRPr/>
            </a:pPr>
            <a:r>
              <a:rPr lang="en-US" sz="2400" dirty="0" smtClean="0"/>
              <a:t>[0, 1, 2, 3, 4, 5, 6, 7, 8, 9]</a:t>
            </a:r>
          </a:p>
          <a:p>
            <a:pPr marL="0" indent="0">
              <a:buFont typeface="Arial" panose="020B0604020202020204" pitchFamily="34" charset="0"/>
              <a:buNone/>
              <a:defRPr/>
            </a:pPr>
            <a:r>
              <a:rPr lang="en-US" sz="2400" dirty="0" smtClean="0"/>
              <a:t>&gt;&gt;&gt; list(range(2,8))</a:t>
            </a:r>
          </a:p>
          <a:p>
            <a:pPr marL="0" indent="0">
              <a:buFont typeface="Arial" panose="020B0604020202020204" pitchFamily="34" charset="0"/>
              <a:buNone/>
              <a:defRPr/>
            </a:pPr>
            <a:r>
              <a:rPr lang="en-US" sz="2400" dirty="0" smtClean="0"/>
              <a:t>[2, 3, 4, 5, 6, 7]</a:t>
            </a:r>
          </a:p>
          <a:p>
            <a:pPr marL="0" indent="0">
              <a:buFont typeface="Arial" panose="020B0604020202020204" pitchFamily="34" charset="0"/>
              <a:buNone/>
              <a:defRPr/>
            </a:pPr>
            <a:r>
              <a:rPr lang="en-US" sz="2400" dirty="0" smtClean="0"/>
              <a:t>&gt;&gt;&gt; list(range(2,20,3))</a:t>
            </a:r>
          </a:p>
          <a:p>
            <a:pPr marL="0" indent="0">
              <a:buFont typeface="Arial" panose="020B0604020202020204" pitchFamily="34" charset="0"/>
              <a:buNone/>
              <a:defRPr/>
            </a:pPr>
            <a:r>
              <a:rPr lang="en-US" sz="2400" dirty="0" smtClean="0"/>
              <a:t>[2, 5, 8, 11, 14, 17]</a:t>
            </a:r>
          </a:p>
        </p:txBody>
      </p:sp>
      <p:sp>
        <p:nvSpPr>
          <p:cNvPr id="10244" name="Slide Number Placeholder 3"/>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557213" indent="-214313">
              <a:lnSpc>
                <a:spcPct val="90000"/>
              </a:lnSpc>
              <a:spcBef>
                <a:spcPts val="375"/>
              </a:spcBef>
              <a:buFont typeface="Arial" panose="020B0604020202020204" pitchFamily="34" charset="0"/>
              <a:buChar char="•"/>
              <a:defRPr sz="18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857250" indent="-171450">
              <a:lnSpc>
                <a:spcPct val="90000"/>
              </a:lnSpc>
              <a:spcBef>
                <a:spcPts val="375"/>
              </a:spcBef>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200150" indent="-171450">
              <a:lnSpc>
                <a:spcPct val="90000"/>
              </a:lnSpc>
              <a:spcBef>
                <a:spcPts val="375"/>
              </a:spcBef>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1543050" indent="-171450">
              <a:lnSpc>
                <a:spcPct val="90000"/>
              </a:lnSpc>
              <a:spcBef>
                <a:spcPts val="375"/>
              </a:spcBef>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1885950" indent="-171450" defTabSz="34290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228850" indent="-171450" defTabSz="34290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2571750" indent="-171450" defTabSz="34290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2914650" indent="-171450" defTabSz="34290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defRPr/>
            </a:pPr>
            <a:fld id="{5AF3B603-9671-4103-8883-00197F92E311}" type="slidenum">
              <a:rPr lang="en-US" altLang="en-US" sz="1050">
                <a:solidFill>
                  <a:schemeClr val="bg1"/>
                </a:solidFill>
                <a:latin typeface="Calibri" panose="020F0502020204030204" pitchFamily="34" charset="0"/>
                <a:cs typeface="Arial" panose="020B0604020202020204" pitchFamily="34" charset="0"/>
              </a:rPr>
              <a:pPr>
                <a:lnSpc>
                  <a:spcPct val="100000"/>
                </a:lnSpc>
                <a:spcBef>
                  <a:spcPct val="0"/>
                </a:spcBef>
                <a:buFontTx/>
                <a:buNone/>
                <a:defRPr/>
              </a:pPr>
              <a:t>81</a:t>
            </a:fld>
            <a:endParaRPr lang="en-US" altLang="en-US" sz="1050">
              <a:solidFill>
                <a:schemeClr val="bg1"/>
              </a:solidFill>
              <a:latin typeface="Calibri" panose="020F0502020204030204" pitchFamily="34" charset="0"/>
              <a:cs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a:xfrm>
            <a:off x="153988" y="153988"/>
            <a:ext cx="6496050" cy="623887"/>
          </a:xfrm>
        </p:spPr>
        <p:txBody>
          <a:bodyPr/>
          <a:lstStyle/>
          <a:p>
            <a:r>
              <a:rPr lang="en-US" altLang="en-US" sz="3600" dirty="0" smtClean="0">
                <a:solidFill>
                  <a:srgbClr val="FF0000"/>
                </a:solidFill>
              </a:rPr>
              <a:t>Using range() in for loop</a:t>
            </a:r>
          </a:p>
        </p:txBody>
      </p:sp>
      <p:sp>
        <p:nvSpPr>
          <p:cNvPr id="3" name="Content Placeholder 2"/>
          <p:cNvSpPr>
            <a:spLocks noGrp="1"/>
          </p:cNvSpPr>
          <p:nvPr>
            <p:ph idx="1"/>
          </p:nvPr>
        </p:nvSpPr>
        <p:spPr>
          <a:xfrm>
            <a:off x="735013" y="1028700"/>
            <a:ext cx="7553325" cy="4030663"/>
          </a:xfrm>
        </p:spPr>
        <p:txBody>
          <a:bodyPr>
            <a:noAutofit/>
          </a:bodyPr>
          <a:lstStyle/>
          <a:p>
            <a:pPr>
              <a:defRPr/>
            </a:pPr>
            <a:r>
              <a:rPr lang="en-US" sz="2000" dirty="0" smtClean="0"/>
              <a:t>range() is also used in for loop to iterate over a sequence of numbers</a:t>
            </a:r>
          </a:p>
          <a:p>
            <a:pPr>
              <a:defRPr/>
            </a:pPr>
            <a:r>
              <a:rPr lang="en-US" sz="2000" dirty="0" smtClean="0"/>
              <a:t>Example</a:t>
            </a:r>
          </a:p>
          <a:p>
            <a:pPr marL="0" indent="0">
              <a:buFont typeface="Arial" panose="020B0604020202020204" pitchFamily="34" charset="0"/>
              <a:buNone/>
              <a:defRPr/>
            </a:pPr>
            <a:r>
              <a:rPr lang="en-US" sz="2000" b="1" dirty="0" smtClean="0">
                <a:solidFill>
                  <a:srgbClr val="FF0000"/>
                </a:solidFill>
              </a:rPr>
              <a:t>n = int(input('Enter a number'))</a:t>
            </a:r>
          </a:p>
          <a:p>
            <a:pPr marL="0" indent="0">
              <a:buFont typeface="Arial" panose="020B0604020202020204" pitchFamily="34" charset="0"/>
              <a:buNone/>
              <a:defRPr/>
            </a:pPr>
            <a:r>
              <a:rPr lang="en-US" sz="2000" b="1" dirty="0" smtClean="0">
                <a:solidFill>
                  <a:srgbClr val="FF0000"/>
                </a:solidFill>
              </a:rPr>
              <a:t>for </a:t>
            </a:r>
            <a:r>
              <a:rPr lang="en-US" sz="2000" b="1" dirty="0" err="1" smtClean="0">
                <a:solidFill>
                  <a:srgbClr val="FF0000"/>
                </a:solidFill>
              </a:rPr>
              <a:t>i</a:t>
            </a:r>
            <a:r>
              <a:rPr lang="en-US" sz="2000" b="1" dirty="0" smtClean="0">
                <a:solidFill>
                  <a:srgbClr val="FF0000"/>
                </a:solidFill>
              </a:rPr>
              <a:t> in range(1,n+1):</a:t>
            </a:r>
          </a:p>
          <a:p>
            <a:pPr marL="0" indent="0">
              <a:buFont typeface="Arial" panose="020B0604020202020204" pitchFamily="34" charset="0"/>
              <a:buNone/>
              <a:defRPr/>
            </a:pPr>
            <a:r>
              <a:rPr lang="en-US" sz="2000" b="1" dirty="0" smtClean="0">
                <a:solidFill>
                  <a:srgbClr val="FF0000"/>
                </a:solidFill>
              </a:rPr>
              <a:t>    print(</a:t>
            </a:r>
            <a:r>
              <a:rPr lang="en-US" sz="2000" b="1" dirty="0" err="1" smtClean="0">
                <a:solidFill>
                  <a:srgbClr val="FF0000"/>
                </a:solidFill>
              </a:rPr>
              <a:t>i</a:t>
            </a:r>
            <a:r>
              <a:rPr lang="en-US" sz="2000" b="1" dirty="0" smtClean="0">
                <a:solidFill>
                  <a:srgbClr val="FF0000"/>
                </a:solidFill>
              </a:rPr>
              <a:t>)</a:t>
            </a:r>
          </a:p>
          <a:p>
            <a:pPr marL="0" indent="0">
              <a:buFont typeface="Arial" panose="020B0604020202020204" pitchFamily="34" charset="0"/>
              <a:buNone/>
              <a:defRPr/>
            </a:pPr>
            <a:r>
              <a:rPr lang="en-US" sz="2000" b="1" dirty="0" smtClean="0">
                <a:solidFill>
                  <a:srgbClr val="0070C0"/>
                </a:solidFill>
              </a:rPr>
              <a:t>Enter a number 3</a:t>
            </a:r>
          </a:p>
          <a:p>
            <a:pPr marL="0" indent="0">
              <a:buFont typeface="Arial" panose="020B0604020202020204" pitchFamily="34" charset="0"/>
              <a:buNone/>
              <a:defRPr/>
            </a:pPr>
            <a:r>
              <a:rPr lang="en-US" sz="2000" b="1" dirty="0" smtClean="0">
                <a:solidFill>
                  <a:srgbClr val="0070C0"/>
                </a:solidFill>
              </a:rPr>
              <a:t>1</a:t>
            </a:r>
          </a:p>
          <a:p>
            <a:pPr marL="0" indent="0">
              <a:buFont typeface="Arial" panose="020B0604020202020204" pitchFamily="34" charset="0"/>
              <a:buNone/>
              <a:defRPr/>
            </a:pPr>
            <a:r>
              <a:rPr lang="en-US" sz="2000" b="1" dirty="0" smtClean="0">
                <a:solidFill>
                  <a:srgbClr val="0070C0"/>
                </a:solidFill>
              </a:rPr>
              <a:t>2</a:t>
            </a:r>
          </a:p>
          <a:p>
            <a:pPr marL="0" indent="0">
              <a:buFont typeface="Arial" panose="020B0604020202020204" pitchFamily="34" charset="0"/>
              <a:buNone/>
              <a:defRPr/>
            </a:pPr>
            <a:r>
              <a:rPr lang="en-US" sz="2000" b="1" dirty="0" smtClean="0">
                <a:solidFill>
                  <a:srgbClr val="0070C0"/>
                </a:solidFill>
              </a:rPr>
              <a:t>3</a:t>
            </a:r>
          </a:p>
          <a:p>
            <a:pPr marL="0" indent="0">
              <a:buFont typeface="Arial" panose="020B0604020202020204" pitchFamily="34" charset="0"/>
              <a:buNone/>
              <a:defRPr/>
            </a:pPr>
            <a:r>
              <a:rPr lang="en-US" sz="2000" dirty="0" smtClean="0"/>
              <a:t>&gt;&gt;&gt; </a:t>
            </a:r>
          </a:p>
          <a:p>
            <a:pPr>
              <a:defRPr/>
            </a:pPr>
            <a:endParaRPr lang="en-US" sz="2000" dirty="0"/>
          </a:p>
        </p:txBody>
      </p:sp>
      <p:sp>
        <p:nvSpPr>
          <p:cNvPr id="11268" name="Slide Number Placeholder 3"/>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557213" indent="-214313">
              <a:lnSpc>
                <a:spcPct val="90000"/>
              </a:lnSpc>
              <a:spcBef>
                <a:spcPts val="375"/>
              </a:spcBef>
              <a:buFont typeface="Arial" panose="020B0604020202020204" pitchFamily="34" charset="0"/>
              <a:buChar char="•"/>
              <a:defRPr sz="18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857250" indent="-171450">
              <a:lnSpc>
                <a:spcPct val="90000"/>
              </a:lnSpc>
              <a:spcBef>
                <a:spcPts val="375"/>
              </a:spcBef>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200150" indent="-171450">
              <a:lnSpc>
                <a:spcPct val="90000"/>
              </a:lnSpc>
              <a:spcBef>
                <a:spcPts val="375"/>
              </a:spcBef>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1543050" indent="-171450">
              <a:lnSpc>
                <a:spcPct val="90000"/>
              </a:lnSpc>
              <a:spcBef>
                <a:spcPts val="375"/>
              </a:spcBef>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1885950" indent="-171450" defTabSz="34290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228850" indent="-171450" defTabSz="34290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2571750" indent="-171450" defTabSz="34290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2914650" indent="-171450" defTabSz="34290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defRPr/>
            </a:pPr>
            <a:fld id="{F9B54393-FEE2-44A0-8C15-42AA5B495FC1}" type="slidenum">
              <a:rPr lang="en-US" altLang="en-US" sz="1050">
                <a:solidFill>
                  <a:schemeClr val="bg1"/>
                </a:solidFill>
                <a:latin typeface="Calibri" panose="020F0502020204030204" pitchFamily="34" charset="0"/>
                <a:cs typeface="Arial" panose="020B0604020202020204" pitchFamily="34" charset="0"/>
              </a:rPr>
              <a:pPr>
                <a:lnSpc>
                  <a:spcPct val="100000"/>
                </a:lnSpc>
                <a:spcBef>
                  <a:spcPct val="0"/>
                </a:spcBef>
                <a:buFontTx/>
                <a:buNone/>
                <a:defRPr/>
              </a:pPr>
              <a:t>82</a:t>
            </a:fld>
            <a:endParaRPr lang="en-US" altLang="en-US" sz="1050">
              <a:solidFill>
                <a:schemeClr val="bg1"/>
              </a:solidFill>
              <a:latin typeface="Calibri" panose="020F0502020204030204" pitchFamily="34" charset="0"/>
              <a:cs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475" y="1301750"/>
            <a:ext cx="4754563" cy="3443288"/>
          </a:xfrm>
        </p:spPr>
        <p:txBody>
          <a:bodyPr/>
          <a:lstStyle/>
          <a:p>
            <a:pPr marL="0" indent="0">
              <a:buFont typeface="Arial" panose="020B0604020202020204" pitchFamily="34" charset="0"/>
              <a:buNone/>
            </a:pPr>
            <a:r>
              <a:rPr lang="en-US" altLang="en-US" sz="1800" smtClean="0"/>
              <a:t>np = 0</a:t>
            </a:r>
          </a:p>
          <a:p>
            <a:pPr marL="0" indent="0">
              <a:buFont typeface="Arial" panose="020B0604020202020204" pitchFamily="34" charset="0"/>
              <a:buNone/>
            </a:pPr>
            <a:r>
              <a:rPr lang="en-US" altLang="en-US" sz="1800" smtClean="0"/>
              <a:t>nn = 0</a:t>
            </a:r>
          </a:p>
          <a:p>
            <a:pPr marL="0" indent="0">
              <a:buFont typeface="Arial" panose="020B0604020202020204" pitchFamily="34" charset="0"/>
              <a:buNone/>
            </a:pPr>
            <a:r>
              <a:rPr lang="en-US" altLang="en-US" sz="1800" smtClean="0"/>
              <a:t>nz = 0</a:t>
            </a:r>
          </a:p>
          <a:p>
            <a:pPr marL="0" indent="0">
              <a:buFont typeface="Arial" panose="020B0604020202020204" pitchFamily="34" charset="0"/>
              <a:buNone/>
            </a:pPr>
            <a:r>
              <a:rPr lang="en-US" altLang="en-US" sz="1800" smtClean="0"/>
              <a:t>counter = 1</a:t>
            </a:r>
          </a:p>
          <a:p>
            <a:pPr marL="0" indent="0">
              <a:buFont typeface="Arial" panose="020B0604020202020204" pitchFamily="34" charset="0"/>
              <a:buNone/>
            </a:pPr>
            <a:r>
              <a:rPr lang="en-US" altLang="en-US" sz="1800" smtClean="0"/>
              <a:t>n = int(input('Enter the total no. of numbers'))</a:t>
            </a:r>
          </a:p>
          <a:p>
            <a:pPr marL="0" indent="0">
              <a:buFont typeface="Arial" panose="020B0604020202020204" pitchFamily="34" charset="0"/>
              <a:buNone/>
            </a:pPr>
            <a:r>
              <a:rPr lang="en-US" altLang="en-US" sz="1800" smtClean="0"/>
              <a:t>while counter &lt;= n:</a:t>
            </a:r>
          </a:p>
          <a:p>
            <a:pPr marL="0" indent="0">
              <a:buFont typeface="Arial" panose="020B0604020202020204" pitchFamily="34" charset="0"/>
              <a:buNone/>
            </a:pPr>
            <a:r>
              <a:rPr lang="en-US" altLang="en-US" sz="1800" smtClean="0"/>
              <a:t>    counter = counter + 1</a:t>
            </a:r>
          </a:p>
          <a:p>
            <a:pPr marL="0" indent="0">
              <a:buFont typeface="Arial" panose="020B0604020202020204" pitchFamily="34" charset="0"/>
              <a:buNone/>
            </a:pPr>
            <a:r>
              <a:rPr lang="en-US" altLang="en-US" sz="1800" smtClean="0"/>
              <a:t>    num = int(input('Enter a number'))</a:t>
            </a:r>
          </a:p>
          <a:p>
            <a:pPr marL="0" indent="0">
              <a:buFont typeface="Arial" panose="020B0604020202020204" pitchFamily="34" charset="0"/>
              <a:buNone/>
            </a:pPr>
            <a:r>
              <a:rPr lang="en-US" altLang="en-US" sz="1800" smtClean="0"/>
              <a:t>    </a:t>
            </a:r>
          </a:p>
        </p:txBody>
      </p:sp>
      <p:sp>
        <p:nvSpPr>
          <p:cNvPr id="12292" name="Slide Number Placeholder 3"/>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557213" indent="-214313">
              <a:lnSpc>
                <a:spcPct val="90000"/>
              </a:lnSpc>
              <a:spcBef>
                <a:spcPts val="375"/>
              </a:spcBef>
              <a:buFont typeface="Arial" panose="020B0604020202020204" pitchFamily="34" charset="0"/>
              <a:buChar char="•"/>
              <a:defRPr sz="18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857250" indent="-171450">
              <a:lnSpc>
                <a:spcPct val="90000"/>
              </a:lnSpc>
              <a:spcBef>
                <a:spcPts val="375"/>
              </a:spcBef>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200150" indent="-171450">
              <a:lnSpc>
                <a:spcPct val="90000"/>
              </a:lnSpc>
              <a:spcBef>
                <a:spcPts val="375"/>
              </a:spcBef>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1543050" indent="-171450">
              <a:lnSpc>
                <a:spcPct val="90000"/>
              </a:lnSpc>
              <a:spcBef>
                <a:spcPts val="375"/>
              </a:spcBef>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1885950" indent="-171450" defTabSz="34290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228850" indent="-171450" defTabSz="34290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2571750" indent="-171450" defTabSz="34290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2914650" indent="-171450" defTabSz="34290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defRPr/>
            </a:pPr>
            <a:fld id="{BEFEF69E-3D77-47B3-80AC-F3552C39D04E}" type="slidenum">
              <a:rPr lang="en-US" altLang="en-US" sz="1050">
                <a:solidFill>
                  <a:schemeClr val="bg1"/>
                </a:solidFill>
                <a:latin typeface="Calibri" panose="020F0502020204030204" pitchFamily="34" charset="0"/>
                <a:cs typeface="Arial" panose="020B0604020202020204" pitchFamily="34" charset="0"/>
              </a:rPr>
              <a:pPr>
                <a:lnSpc>
                  <a:spcPct val="100000"/>
                </a:lnSpc>
                <a:spcBef>
                  <a:spcPct val="0"/>
                </a:spcBef>
                <a:buFontTx/>
                <a:buNone/>
                <a:defRPr/>
              </a:pPr>
              <a:t>83</a:t>
            </a:fld>
            <a:endParaRPr lang="en-US" altLang="en-US" sz="1050">
              <a:solidFill>
                <a:schemeClr val="bg1"/>
              </a:solidFill>
              <a:latin typeface="Calibri" panose="020F0502020204030204" pitchFamily="34" charset="0"/>
              <a:cs typeface="Arial" panose="020B0604020202020204" pitchFamily="34" charset="0"/>
            </a:endParaRPr>
          </a:p>
        </p:txBody>
      </p:sp>
      <p:sp>
        <p:nvSpPr>
          <p:cNvPr id="5" name="Rectangle 4"/>
          <p:cNvSpPr>
            <a:spLocks noChangeArrowheads="1"/>
          </p:cNvSpPr>
          <p:nvPr/>
        </p:nvSpPr>
        <p:spPr bwMode="auto">
          <a:xfrm>
            <a:off x="109538" y="39688"/>
            <a:ext cx="8880475"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gn="just">
              <a:lnSpc>
                <a:spcPct val="100000"/>
              </a:lnSpc>
              <a:spcBef>
                <a:spcPct val="0"/>
              </a:spcBef>
              <a:buFontTx/>
              <a:buNone/>
            </a:pPr>
            <a:r>
              <a:rPr lang="en-US" altLang="en-US" b="1">
                <a:solidFill>
                  <a:srgbClr val="0070C0"/>
                </a:solidFill>
                <a:cs typeface="Tahoma" panose="020B0604030504040204" pitchFamily="34" charset="0"/>
              </a:rPr>
              <a:t>Program – 1</a:t>
            </a:r>
          </a:p>
          <a:p>
            <a:pPr algn="just">
              <a:lnSpc>
                <a:spcPct val="100000"/>
              </a:lnSpc>
              <a:spcBef>
                <a:spcPct val="0"/>
              </a:spcBef>
              <a:buFontTx/>
              <a:buNone/>
            </a:pPr>
            <a:r>
              <a:rPr lang="en-US" altLang="en-US" sz="2400">
                <a:solidFill>
                  <a:srgbClr val="FF0000"/>
                </a:solidFill>
              </a:rPr>
              <a:t>Program to read ‘n’ numbers and count positive, negatives and zeros among them</a:t>
            </a:r>
            <a:r>
              <a:rPr lang="en-US" altLang="en-US" sz="2400"/>
              <a:t>.</a:t>
            </a:r>
            <a:endParaRPr lang="en-US" altLang="en-US" sz="2400" b="1">
              <a:solidFill>
                <a:srgbClr val="FF0000"/>
              </a:solidFill>
              <a:cs typeface="Tahoma" panose="020B0604030504040204" pitchFamily="34" charset="0"/>
            </a:endParaRPr>
          </a:p>
        </p:txBody>
      </p:sp>
      <p:sp>
        <p:nvSpPr>
          <p:cNvPr id="7" name="Content Placeholder 2"/>
          <p:cNvSpPr txBox="1">
            <a:spLocks/>
          </p:cNvSpPr>
          <p:nvPr/>
        </p:nvSpPr>
        <p:spPr bwMode="auto">
          <a:xfrm>
            <a:off x="5289550" y="1389063"/>
            <a:ext cx="3854450" cy="407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buFont typeface="Arial" panose="020B0604020202020204" pitchFamily="34" charset="0"/>
              <a:buNone/>
              <a:defRPr/>
            </a:pPr>
            <a:r>
              <a:rPr lang="en-US" sz="1800" dirty="0" smtClean="0"/>
              <a:t>if </a:t>
            </a:r>
            <a:r>
              <a:rPr lang="en-US" sz="1800" dirty="0" err="1" smtClean="0"/>
              <a:t>num</a:t>
            </a:r>
            <a:r>
              <a:rPr lang="en-US" sz="1800" dirty="0" smtClean="0"/>
              <a:t> &lt; 0:</a:t>
            </a:r>
          </a:p>
          <a:p>
            <a:pPr marL="0" indent="0" defTabSz="914400">
              <a:buFont typeface="Arial" panose="020B0604020202020204" pitchFamily="34" charset="0"/>
              <a:buNone/>
              <a:defRPr/>
            </a:pPr>
            <a:r>
              <a:rPr lang="en-US" sz="1800" dirty="0" smtClean="0"/>
              <a:t>        </a:t>
            </a:r>
            <a:r>
              <a:rPr lang="en-US" sz="1800" dirty="0" err="1" smtClean="0"/>
              <a:t>nn</a:t>
            </a:r>
            <a:r>
              <a:rPr lang="en-US" sz="1800" dirty="0" smtClean="0"/>
              <a:t> = </a:t>
            </a:r>
            <a:r>
              <a:rPr lang="en-US" sz="1800" dirty="0" err="1" smtClean="0"/>
              <a:t>nn</a:t>
            </a:r>
            <a:r>
              <a:rPr lang="en-US" sz="1800" dirty="0" smtClean="0"/>
              <a:t> + 1</a:t>
            </a:r>
          </a:p>
          <a:p>
            <a:pPr marL="0" indent="0" defTabSz="914400">
              <a:buFont typeface="Arial" panose="020B0604020202020204" pitchFamily="34" charset="0"/>
              <a:buNone/>
              <a:defRPr/>
            </a:pPr>
            <a:r>
              <a:rPr lang="en-US" sz="1800" dirty="0" err="1" smtClean="0"/>
              <a:t>elif</a:t>
            </a:r>
            <a:r>
              <a:rPr lang="en-US" sz="1800" dirty="0" smtClean="0"/>
              <a:t> </a:t>
            </a:r>
            <a:r>
              <a:rPr lang="en-US" sz="1800" dirty="0" err="1" smtClean="0"/>
              <a:t>num</a:t>
            </a:r>
            <a:r>
              <a:rPr lang="en-US" sz="1800" dirty="0" smtClean="0"/>
              <a:t> &gt; 0:</a:t>
            </a:r>
          </a:p>
          <a:p>
            <a:pPr marL="0" indent="0" defTabSz="914400">
              <a:buFont typeface="Arial" panose="020B0604020202020204" pitchFamily="34" charset="0"/>
              <a:buNone/>
              <a:defRPr/>
            </a:pPr>
            <a:r>
              <a:rPr lang="en-US" sz="1800" dirty="0" smtClean="0"/>
              <a:t>        </a:t>
            </a:r>
            <a:r>
              <a:rPr lang="en-US" sz="1800" dirty="0" err="1" smtClean="0"/>
              <a:t>np</a:t>
            </a:r>
            <a:r>
              <a:rPr lang="en-US" sz="1800" dirty="0" smtClean="0"/>
              <a:t> = </a:t>
            </a:r>
            <a:r>
              <a:rPr lang="en-US" sz="1800" dirty="0" err="1" smtClean="0"/>
              <a:t>np</a:t>
            </a:r>
            <a:r>
              <a:rPr lang="en-US" sz="1800" dirty="0" smtClean="0"/>
              <a:t> + 1</a:t>
            </a:r>
          </a:p>
          <a:p>
            <a:pPr marL="0" indent="0" defTabSz="914400">
              <a:buFont typeface="Arial" panose="020B0604020202020204" pitchFamily="34" charset="0"/>
              <a:buNone/>
              <a:defRPr/>
            </a:pPr>
            <a:r>
              <a:rPr lang="en-US" sz="1800" dirty="0" smtClean="0"/>
              <a:t>else:</a:t>
            </a:r>
          </a:p>
          <a:p>
            <a:pPr marL="0" indent="0" defTabSz="914400">
              <a:buFont typeface="Arial" panose="020B0604020202020204" pitchFamily="34" charset="0"/>
              <a:buNone/>
              <a:defRPr/>
            </a:pPr>
            <a:r>
              <a:rPr lang="en-US" sz="1800" dirty="0" smtClean="0"/>
              <a:t>        </a:t>
            </a:r>
            <a:r>
              <a:rPr lang="en-US" sz="1800" dirty="0" err="1" smtClean="0"/>
              <a:t>nz</a:t>
            </a:r>
            <a:r>
              <a:rPr lang="en-US" sz="1800" dirty="0" smtClean="0"/>
              <a:t> = </a:t>
            </a:r>
            <a:r>
              <a:rPr lang="en-US" sz="1800" dirty="0" err="1" smtClean="0"/>
              <a:t>nz</a:t>
            </a:r>
            <a:r>
              <a:rPr lang="en-US" sz="1800" dirty="0" smtClean="0"/>
              <a:t> + 1</a:t>
            </a:r>
          </a:p>
          <a:p>
            <a:pPr marL="0" indent="0" defTabSz="914400">
              <a:buFont typeface="Arial" panose="020B0604020202020204" pitchFamily="34" charset="0"/>
              <a:buNone/>
              <a:defRPr/>
            </a:pPr>
            <a:r>
              <a:rPr lang="en-US" sz="1800" dirty="0" smtClean="0"/>
              <a:t>print('Positive count is {0}\n Negative count is {1}\n Zeros are {2}'.format(</a:t>
            </a:r>
            <a:r>
              <a:rPr lang="en-US" sz="1800" dirty="0" err="1" smtClean="0"/>
              <a:t>np,nn,nz</a:t>
            </a:r>
            <a:r>
              <a:rPr lang="en-US" sz="1800" dirty="0" smtClean="0"/>
              <a:t>))</a:t>
            </a:r>
          </a:p>
          <a:p>
            <a:pPr defTabSz="914400">
              <a:defRPr/>
            </a:pPr>
            <a:endParaRPr lang="en-US" sz="180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6513" y="1301750"/>
            <a:ext cx="5915025" cy="2909888"/>
          </a:xfrm>
        </p:spPr>
        <p:txBody>
          <a:bodyPr>
            <a:noAutofit/>
          </a:bodyPr>
          <a:lstStyle/>
          <a:p>
            <a:pPr marL="0" indent="0">
              <a:buFont typeface="Arial" panose="020B0604020202020204" pitchFamily="34" charset="0"/>
              <a:buNone/>
              <a:defRPr/>
            </a:pPr>
            <a:r>
              <a:rPr lang="en-US" sz="2000" dirty="0" smtClean="0"/>
              <a:t>fact = 1</a:t>
            </a:r>
          </a:p>
          <a:p>
            <a:pPr marL="0" indent="0">
              <a:buFont typeface="Arial" panose="020B0604020202020204" pitchFamily="34" charset="0"/>
              <a:buNone/>
              <a:defRPr/>
            </a:pPr>
            <a:r>
              <a:rPr lang="en-US" sz="2000" dirty="0" smtClean="0"/>
              <a:t>n = </a:t>
            </a:r>
            <a:r>
              <a:rPr lang="en-US" sz="2000" dirty="0" err="1" smtClean="0"/>
              <a:t>int</a:t>
            </a:r>
            <a:r>
              <a:rPr lang="en-US" sz="2000" dirty="0" smtClean="0"/>
              <a:t>(input('Enter a number'))</a:t>
            </a:r>
          </a:p>
          <a:p>
            <a:pPr marL="0" indent="0">
              <a:buFont typeface="Arial" panose="020B0604020202020204" pitchFamily="34" charset="0"/>
              <a:buNone/>
              <a:defRPr/>
            </a:pPr>
            <a:r>
              <a:rPr lang="en-US" sz="2000" dirty="0" smtClean="0"/>
              <a:t>if (n == 0) or (n == 1):</a:t>
            </a:r>
          </a:p>
          <a:p>
            <a:pPr marL="0" indent="0">
              <a:buFont typeface="Arial" panose="020B0604020202020204" pitchFamily="34" charset="0"/>
              <a:buNone/>
              <a:defRPr/>
            </a:pPr>
            <a:r>
              <a:rPr lang="en-US" sz="2000" dirty="0" smtClean="0"/>
              <a:t>    </a:t>
            </a:r>
            <a:r>
              <a:rPr lang="en-US" sz="2000" dirty="0" smtClean="0">
                <a:solidFill>
                  <a:srgbClr val="FF0000"/>
                </a:solidFill>
              </a:rPr>
              <a:t>fact = 1</a:t>
            </a:r>
          </a:p>
          <a:p>
            <a:pPr marL="0" indent="0">
              <a:buFont typeface="Arial" panose="020B0604020202020204" pitchFamily="34" charset="0"/>
              <a:buNone/>
              <a:defRPr/>
            </a:pPr>
            <a:r>
              <a:rPr lang="en-US" sz="2000" dirty="0" smtClean="0">
                <a:solidFill>
                  <a:srgbClr val="FF0000"/>
                </a:solidFill>
              </a:rPr>
              <a:t>    print('Factorial is ', fact)</a:t>
            </a:r>
          </a:p>
          <a:p>
            <a:pPr marL="0" indent="0">
              <a:buFont typeface="Arial" panose="020B0604020202020204" pitchFamily="34" charset="0"/>
              <a:buNone/>
              <a:defRPr/>
            </a:pPr>
            <a:r>
              <a:rPr lang="en-US" sz="2000" dirty="0" smtClean="0"/>
              <a:t>else:</a:t>
            </a:r>
          </a:p>
          <a:p>
            <a:pPr marL="0" indent="0">
              <a:buFont typeface="Arial" panose="020B0604020202020204" pitchFamily="34" charset="0"/>
              <a:buNone/>
              <a:defRPr/>
            </a:pPr>
            <a:r>
              <a:rPr lang="en-US" sz="2000" dirty="0" smtClean="0"/>
              <a:t>    </a:t>
            </a:r>
            <a:r>
              <a:rPr lang="en-US" sz="2000" dirty="0" smtClean="0">
                <a:solidFill>
                  <a:srgbClr val="FF0000"/>
                </a:solidFill>
              </a:rPr>
              <a:t>for </a:t>
            </a:r>
            <a:r>
              <a:rPr lang="en-US" sz="2000" dirty="0" err="1" smtClean="0">
                <a:solidFill>
                  <a:srgbClr val="FF0000"/>
                </a:solidFill>
              </a:rPr>
              <a:t>i</a:t>
            </a:r>
            <a:r>
              <a:rPr lang="en-US" sz="2000" dirty="0" smtClean="0">
                <a:solidFill>
                  <a:srgbClr val="FF0000"/>
                </a:solidFill>
              </a:rPr>
              <a:t> in range(1,n +1):</a:t>
            </a:r>
          </a:p>
          <a:p>
            <a:pPr marL="0" indent="0">
              <a:buFont typeface="Arial" panose="020B0604020202020204" pitchFamily="34" charset="0"/>
              <a:buNone/>
              <a:defRPr/>
            </a:pPr>
            <a:r>
              <a:rPr lang="en-US" sz="2000" dirty="0" smtClean="0"/>
              <a:t>           </a:t>
            </a:r>
            <a:r>
              <a:rPr lang="en-US" sz="2000" b="1" dirty="0" smtClean="0">
                <a:solidFill>
                  <a:srgbClr val="0070C0"/>
                </a:solidFill>
              </a:rPr>
              <a:t>fact = fact * </a:t>
            </a:r>
            <a:r>
              <a:rPr lang="en-US" sz="2000" b="1" dirty="0" err="1" smtClean="0">
                <a:solidFill>
                  <a:srgbClr val="0070C0"/>
                </a:solidFill>
              </a:rPr>
              <a:t>i</a:t>
            </a:r>
            <a:endParaRPr lang="en-US" sz="2000" b="1" dirty="0" smtClean="0">
              <a:solidFill>
                <a:srgbClr val="0070C0"/>
              </a:solidFill>
            </a:endParaRPr>
          </a:p>
          <a:p>
            <a:pPr marL="0" indent="0">
              <a:buFont typeface="Arial" panose="020B0604020202020204" pitchFamily="34" charset="0"/>
              <a:buNone/>
              <a:defRPr/>
            </a:pPr>
            <a:r>
              <a:rPr lang="en-US" sz="2000" dirty="0" smtClean="0"/>
              <a:t>    </a:t>
            </a:r>
            <a:r>
              <a:rPr lang="en-US" sz="2000" dirty="0" smtClean="0">
                <a:solidFill>
                  <a:srgbClr val="FF0000"/>
                </a:solidFill>
              </a:rPr>
              <a:t>print('Factorial is ', fact)</a:t>
            </a:r>
          </a:p>
          <a:p>
            <a:pPr>
              <a:defRPr/>
            </a:pPr>
            <a:endParaRPr lang="en-US" sz="2000" dirty="0"/>
          </a:p>
        </p:txBody>
      </p:sp>
      <p:sp>
        <p:nvSpPr>
          <p:cNvPr id="14340" name="Slide Number Placeholder 3"/>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557213" indent="-214313">
              <a:lnSpc>
                <a:spcPct val="90000"/>
              </a:lnSpc>
              <a:spcBef>
                <a:spcPts val="375"/>
              </a:spcBef>
              <a:buFont typeface="Arial" panose="020B0604020202020204" pitchFamily="34" charset="0"/>
              <a:buChar char="•"/>
              <a:defRPr sz="18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857250" indent="-171450">
              <a:lnSpc>
                <a:spcPct val="90000"/>
              </a:lnSpc>
              <a:spcBef>
                <a:spcPts val="375"/>
              </a:spcBef>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200150" indent="-171450">
              <a:lnSpc>
                <a:spcPct val="90000"/>
              </a:lnSpc>
              <a:spcBef>
                <a:spcPts val="375"/>
              </a:spcBef>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1543050" indent="-171450">
              <a:lnSpc>
                <a:spcPct val="90000"/>
              </a:lnSpc>
              <a:spcBef>
                <a:spcPts val="375"/>
              </a:spcBef>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1885950" indent="-171450" defTabSz="34290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228850" indent="-171450" defTabSz="34290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2571750" indent="-171450" defTabSz="34290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2914650" indent="-171450" defTabSz="34290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defRPr/>
            </a:pPr>
            <a:fld id="{F0ACA9E6-6FC4-48AD-8B67-3B96C8379915}" type="slidenum">
              <a:rPr lang="en-US" altLang="en-US" sz="1050">
                <a:solidFill>
                  <a:schemeClr val="bg1"/>
                </a:solidFill>
                <a:latin typeface="Calibri" panose="020F0502020204030204" pitchFamily="34" charset="0"/>
                <a:cs typeface="Arial" panose="020B0604020202020204" pitchFamily="34" charset="0"/>
              </a:rPr>
              <a:pPr>
                <a:lnSpc>
                  <a:spcPct val="100000"/>
                </a:lnSpc>
                <a:spcBef>
                  <a:spcPct val="0"/>
                </a:spcBef>
                <a:buFontTx/>
                <a:buNone/>
                <a:defRPr/>
              </a:pPr>
              <a:t>84</a:t>
            </a:fld>
            <a:endParaRPr lang="en-US" altLang="en-US" sz="1050">
              <a:solidFill>
                <a:schemeClr val="bg1"/>
              </a:solidFill>
              <a:latin typeface="Calibri" panose="020F0502020204030204" pitchFamily="34" charset="0"/>
              <a:cs typeface="Arial" panose="020B0604020202020204" pitchFamily="34" charset="0"/>
            </a:endParaRPr>
          </a:p>
        </p:txBody>
      </p:sp>
      <p:sp>
        <p:nvSpPr>
          <p:cNvPr id="5" name="Rectangle 4"/>
          <p:cNvSpPr>
            <a:spLocks noChangeArrowheads="1"/>
          </p:cNvSpPr>
          <p:nvPr/>
        </p:nvSpPr>
        <p:spPr bwMode="auto">
          <a:xfrm>
            <a:off x="109538" y="39688"/>
            <a:ext cx="8880475"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gn="just">
              <a:lnSpc>
                <a:spcPct val="100000"/>
              </a:lnSpc>
              <a:spcBef>
                <a:spcPct val="0"/>
              </a:spcBef>
              <a:buFontTx/>
              <a:buNone/>
            </a:pPr>
            <a:r>
              <a:rPr lang="en-US" altLang="en-US" b="1">
                <a:solidFill>
                  <a:srgbClr val="0070C0"/>
                </a:solidFill>
                <a:cs typeface="Tahoma" panose="020B0604030504040204" pitchFamily="34" charset="0"/>
              </a:rPr>
              <a:t>Program – 2</a:t>
            </a:r>
          </a:p>
          <a:p>
            <a:pPr algn="just">
              <a:lnSpc>
                <a:spcPct val="100000"/>
              </a:lnSpc>
              <a:spcBef>
                <a:spcPct val="0"/>
              </a:spcBef>
              <a:buFontTx/>
              <a:buNone/>
            </a:pPr>
            <a:r>
              <a:rPr lang="en-US" altLang="en-US" sz="2400">
                <a:solidFill>
                  <a:srgbClr val="FF0000"/>
                </a:solidFill>
              </a:rPr>
              <a:t>Find the factorial of a given number n using for loop</a:t>
            </a:r>
            <a:endParaRPr lang="en-US" altLang="en-US" sz="2400" b="1">
              <a:solidFill>
                <a:srgbClr val="FF0000"/>
              </a:solidFill>
              <a:cs typeface="Tahoma" panose="020B060403050404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idx="1"/>
          </p:nvPr>
        </p:nvSpPr>
        <p:spPr>
          <a:xfrm>
            <a:off x="1306513" y="1195388"/>
            <a:ext cx="5915025" cy="3779837"/>
          </a:xfrm>
        </p:spPr>
        <p:txBody>
          <a:bodyPr/>
          <a:lstStyle/>
          <a:p>
            <a:pPr marL="0" indent="0" algn="just">
              <a:buFont typeface="Arial" panose="020B0604020202020204" pitchFamily="34" charset="0"/>
              <a:buNone/>
            </a:pPr>
            <a:r>
              <a:rPr lang="en-US" altLang="en-US" sz="1800" smtClean="0"/>
              <a:t>flag = 1</a:t>
            </a:r>
          </a:p>
          <a:p>
            <a:pPr marL="0" indent="0" algn="just">
              <a:buFont typeface="Arial" panose="020B0604020202020204" pitchFamily="34" charset="0"/>
              <a:buNone/>
            </a:pPr>
            <a:r>
              <a:rPr lang="en-US" altLang="en-US" sz="1800" smtClean="0"/>
              <a:t>num = int(input('Enter a number'))</a:t>
            </a:r>
          </a:p>
          <a:p>
            <a:pPr marL="0" indent="0" algn="just">
              <a:buFont typeface="Arial" panose="020B0604020202020204" pitchFamily="34" charset="0"/>
              <a:buNone/>
            </a:pPr>
            <a:r>
              <a:rPr lang="en-US" altLang="en-US" sz="1800" smtClean="0"/>
              <a:t>for i in range(2,num//2 +1):</a:t>
            </a:r>
          </a:p>
          <a:p>
            <a:pPr marL="0" indent="0" algn="just">
              <a:buFont typeface="Arial" panose="020B0604020202020204" pitchFamily="34" charset="0"/>
              <a:buNone/>
            </a:pPr>
            <a:r>
              <a:rPr lang="en-US" altLang="en-US" sz="1800" smtClean="0"/>
              <a:t>    if num % i == 0:</a:t>
            </a:r>
          </a:p>
          <a:p>
            <a:pPr marL="0" indent="0" algn="just">
              <a:buFont typeface="Arial" panose="020B0604020202020204" pitchFamily="34" charset="0"/>
              <a:buNone/>
            </a:pPr>
            <a:r>
              <a:rPr lang="en-US" altLang="en-US" sz="1800" smtClean="0"/>
              <a:t>        flag = 0</a:t>
            </a:r>
          </a:p>
          <a:p>
            <a:pPr marL="0" indent="0" algn="just">
              <a:buFont typeface="Arial" panose="020B0604020202020204" pitchFamily="34" charset="0"/>
              <a:buNone/>
            </a:pPr>
            <a:r>
              <a:rPr lang="en-US" altLang="en-US" sz="1800" smtClean="0"/>
              <a:t>        break</a:t>
            </a:r>
          </a:p>
          <a:p>
            <a:pPr marL="0" indent="0" algn="just">
              <a:buFont typeface="Arial" panose="020B0604020202020204" pitchFamily="34" charset="0"/>
              <a:buNone/>
            </a:pPr>
            <a:r>
              <a:rPr lang="en-US" altLang="en-US" sz="1800" smtClean="0"/>
              <a:t>if flag == 0:</a:t>
            </a:r>
          </a:p>
          <a:p>
            <a:pPr marL="0" indent="0" algn="just">
              <a:buFont typeface="Arial" panose="020B0604020202020204" pitchFamily="34" charset="0"/>
              <a:buNone/>
            </a:pPr>
            <a:r>
              <a:rPr lang="en-US" altLang="en-US" sz="1800" smtClean="0"/>
              <a:t>    print('Not prime')</a:t>
            </a:r>
          </a:p>
          <a:p>
            <a:pPr marL="0" indent="0" algn="just">
              <a:buFont typeface="Arial" panose="020B0604020202020204" pitchFamily="34" charset="0"/>
              <a:buNone/>
            </a:pPr>
            <a:r>
              <a:rPr lang="en-US" altLang="en-US" sz="1800" smtClean="0"/>
              <a:t>else:</a:t>
            </a:r>
          </a:p>
          <a:p>
            <a:pPr marL="0" indent="0" algn="just">
              <a:buFont typeface="Arial" panose="020B0604020202020204" pitchFamily="34" charset="0"/>
              <a:buNone/>
            </a:pPr>
            <a:r>
              <a:rPr lang="en-US" altLang="en-US" sz="1800" smtClean="0"/>
              <a:t>    print('Prime')</a:t>
            </a:r>
          </a:p>
        </p:txBody>
      </p:sp>
      <p:sp>
        <p:nvSpPr>
          <p:cNvPr id="15364" name="Slide Number Placeholder 3"/>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557213" indent="-214313">
              <a:lnSpc>
                <a:spcPct val="90000"/>
              </a:lnSpc>
              <a:spcBef>
                <a:spcPts val="375"/>
              </a:spcBef>
              <a:buFont typeface="Arial" panose="020B0604020202020204" pitchFamily="34" charset="0"/>
              <a:buChar char="•"/>
              <a:defRPr sz="18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857250" indent="-171450">
              <a:lnSpc>
                <a:spcPct val="90000"/>
              </a:lnSpc>
              <a:spcBef>
                <a:spcPts val="375"/>
              </a:spcBef>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200150" indent="-171450">
              <a:lnSpc>
                <a:spcPct val="90000"/>
              </a:lnSpc>
              <a:spcBef>
                <a:spcPts val="375"/>
              </a:spcBef>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1543050" indent="-171450">
              <a:lnSpc>
                <a:spcPct val="90000"/>
              </a:lnSpc>
              <a:spcBef>
                <a:spcPts val="375"/>
              </a:spcBef>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1885950" indent="-171450" defTabSz="34290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228850" indent="-171450" defTabSz="34290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2571750" indent="-171450" defTabSz="34290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2914650" indent="-171450" defTabSz="34290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defRPr/>
            </a:pPr>
            <a:fld id="{5D8CCF43-50A1-4FD2-9197-4B912AC586CF}" type="slidenum">
              <a:rPr lang="en-US" altLang="en-US" sz="1050">
                <a:solidFill>
                  <a:schemeClr val="bg1"/>
                </a:solidFill>
                <a:latin typeface="Calibri" panose="020F0502020204030204" pitchFamily="34" charset="0"/>
                <a:cs typeface="Arial" panose="020B0604020202020204" pitchFamily="34" charset="0"/>
              </a:rPr>
              <a:pPr>
                <a:lnSpc>
                  <a:spcPct val="100000"/>
                </a:lnSpc>
                <a:spcBef>
                  <a:spcPct val="0"/>
                </a:spcBef>
                <a:buFontTx/>
                <a:buNone/>
                <a:defRPr/>
              </a:pPr>
              <a:t>85</a:t>
            </a:fld>
            <a:endParaRPr lang="en-US" altLang="en-US" sz="1050">
              <a:solidFill>
                <a:schemeClr val="bg1"/>
              </a:solidFill>
              <a:latin typeface="Calibri" panose="020F0502020204030204" pitchFamily="34" charset="0"/>
              <a:cs typeface="Arial" panose="020B0604020202020204" pitchFamily="34" charset="0"/>
            </a:endParaRPr>
          </a:p>
        </p:txBody>
      </p:sp>
      <p:sp>
        <p:nvSpPr>
          <p:cNvPr id="5" name="Rectangle 4"/>
          <p:cNvSpPr>
            <a:spLocks noChangeArrowheads="1"/>
          </p:cNvSpPr>
          <p:nvPr/>
        </p:nvSpPr>
        <p:spPr bwMode="auto">
          <a:xfrm>
            <a:off x="109538" y="39688"/>
            <a:ext cx="8880475"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gn="just">
              <a:lnSpc>
                <a:spcPct val="100000"/>
              </a:lnSpc>
              <a:spcBef>
                <a:spcPct val="0"/>
              </a:spcBef>
              <a:buFontTx/>
              <a:buNone/>
            </a:pPr>
            <a:r>
              <a:rPr lang="en-US" altLang="en-US" b="1">
                <a:solidFill>
                  <a:srgbClr val="0070C0"/>
                </a:solidFill>
                <a:cs typeface="Tahoma" panose="020B0604030504040204" pitchFamily="34" charset="0"/>
              </a:rPr>
              <a:t>Program – 3</a:t>
            </a:r>
          </a:p>
          <a:p>
            <a:pPr algn="just">
              <a:lnSpc>
                <a:spcPct val="100000"/>
              </a:lnSpc>
              <a:spcBef>
                <a:spcPct val="0"/>
              </a:spcBef>
              <a:buFontTx/>
              <a:buNone/>
            </a:pPr>
            <a:r>
              <a:rPr lang="en-US" altLang="en-US" sz="2400">
                <a:solidFill>
                  <a:srgbClr val="FF0000"/>
                </a:solidFill>
              </a:rPr>
              <a:t>Check whether a given number is prime or not</a:t>
            </a:r>
            <a:endParaRPr lang="en-US" altLang="en-US" sz="2400" b="1">
              <a:solidFill>
                <a:srgbClr val="FF0000"/>
              </a:solidFill>
              <a:cs typeface="Tahoma" panose="020B060403050404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p:bldP spid="5"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a:xfrm>
            <a:off x="1146175" y="1219200"/>
            <a:ext cx="5915025" cy="3697288"/>
          </a:xfrm>
        </p:spPr>
        <p:txBody>
          <a:bodyPr/>
          <a:lstStyle/>
          <a:p>
            <a:pPr marL="0" indent="0">
              <a:buFont typeface="Arial" panose="020B0604020202020204" pitchFamily="34" charset="0"/>
              <a:buNone/>
            </a:pPr>
            <a:r>
              <a:rPr lang="en-US" altLang="en-US" sz="2000" smtClean="0"/>
              <a:t>sdiv = 0</a:t>
            </a:r>
          </a:p>
          <a:p>
            <a:pPr marL="0" indent="0">
              <a:buFont typeface="Arial" panose="020B0604020202020204" pitchFamily="34" charset="0"/>
              <a:buNone/>
            </a:pPr>
            <a:r>
              <a:rPr lang="en-US" altLang="en-US" sz="2000" smtClean="0"/>
              <a:t>n = int(input('Enter a number'))</a:t>
            </a:r>
          </a:p>
          <a:p>
            <a:pPr marL="0" indent="0">
              <a:buFont typeface="Arial" panose="020B0604020202020204" pitchFamily="34" charset="0"/>
              <a:buNone/>
            </a:pPr>
            <a:r>
              <a:rPr lang="en-US" altLang="en-US" sz="2000" smtClean="0"/>
              <a:t>for i in range(1,n//2 +1):</a:t>
            </a:r>
          </a:p>
          <a:p>
            <a:pPr marL="0" indent="0">
              <a:buFont typeface="Arial" panose="020B0604020202020204" pitchFamily="34" charset="0"/>
              <a:buNone/>
            </a:pPr>
            <a:r>
              <a:rPr lang="en-US" altLang="en-US" sz="2000" smtClean="0"/>
              <a:t>    if n % i == 0:</a:t>
            </a:r>
          </a:p>
          <a:p>
            <a:pPr marL="0" indent="0">
              <a:buFont typeface="Arial" panose="020B0604020202020204" pitchFamily="34" charset="0"/>
              <a:buNone/>
            </a:pPr>
            <a:r>
              <a:rPr lang="en-US" altLang="en-US" sz="2000" smtClean="0"/>
              <a:t>        sdiv = sdiv + i</a:t>
            </a:r>
          </a:p>
          <a:p>
            <a:pPr marL="0" indent="0">
              <a:buFont typeface="Arial" panose="020B0604020202020204" pitchFamily="34" charset="0"/>
              <a:buNone/>
            </a:pPr>
            <a:r>
              <a:rPr lang="en-US" altLang="en-US" sz="2000" smtClean="0"/>
              <a:t>if n == sdiv:</a:t>
            </a:r>
          </a:p>
          <a:p>
            <a:pPr marL="0" indent="0">
              <a:buFont typeface="Arial" panose="020B0604020202020204" pitchFamily="34" charset="0"/>
              <a:buNone/>
            </a:pPr>
            <a:r>
              <a:rPr lang="en-US" altLang="en-US" sz="2000" smtClean="0"/>
              <a:t>    print('Perfect number')</a:t>
            </a:r>
          </a:p>
          <a:p>
            <a:pPr marL="0" indent="0">
              <a:buFont typeface="Arial" panose="020B0604020202020204" pitchFamily="34" charset="0"/>
              <a:buNone/>
            </a:pPr>
            <a:r>
              <a:rPr lang="en-US" altLang="en-US" sz="2000" smtClean="0"/>
              <a:t>else:</a:t>
            </a:r>
          </a:p>
          <a:p>
            <a:pPr marL="0" indent="0">
              <a:buFont typeface="Arial" panose="020B0604020202020204" pitchFamily="34" charset="0"/>
              <a:buNone/>
            </a:pPr>
            <a:r>
              <a:rPr lang="en-US" altLang="en-US" sz="2000" smtClean="0"/>
              <a:t>    print('Not a perfect number')</a:t>
            </a:r>
          </a:p>
          <a:p>
            <a:pPr marL="0" indent="0">
              <a:buFont typeface="Arial" panose="020B0604020202020204" pitchFamily="34" charset="0"/>
              <a:buNone/>
            </a:pPr>
            <a:endParaRPr lang="en-US" altLang="en-US" sz="2000" smtClean="0"/>
          </a:p>
        </p:txBody>
      </p:sp>
      <p:sp>
        <p:nvSpPr>
          <p:cNvPr id="16388" name="Slide Number Placeholder 3"/>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557213" indent="-214313">
              <a:lnSpc>
                <a:spcPct val="90000"/>
              </a:lnSpc>
              <a:spcBef>
                <a:spcPts val="375"/>
              </a:spcBef>
              <a:buFont typeface="Arial" panose="020B0604020202020204" pitchFamily="34" charset="0"/>
              <a:buChar char="•"/>
              <a:defRPr sz="18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857250" indent="-171450">
              <a:lnSpc>
                <a:spcPct val="90000"/>
              </a:lnSpc>
              <a:spcBef>
                <a:spcPts val="375"/>
              </a:spcBef>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200150" indent="-171450">
              <a:lnSpc>
                <a:spcPct val="90000"/>
              </a:lnSpc>
              <a:spcBef>
                <a:spcPts val="375"/>
              </a:spcBef>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1543050" indent="-171450">
              <a:lnSpc>
                <a:spcPct val="90000"/>
              </a:lnSpc>
              <a:spcBef>
                <a:spcPts val="375"/>
              </a:spcBef>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1885950" indent="-171450" defTabSz="34290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228850" indent="-171450" defTabSz="34290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2571750" indent="-171450" defTabSz="34290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2914650" indent="-171450" defTabSz="34290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defRPr/>
            </a:pPr>
            <a:fld id="{F259925D-998A-4A24-9A00-4190DB7920CB}" type="slidenum">
              <a:rPr lang="en-US" altLang="en-US" sz="1050">
                <a:solidFill>
                  <a:schemeClr val="bg1"/>
                </a:solidFill>
                <a:latin typeface="Calibri" panose="020F0502020204030204" pitchFamily="34" charset="0"/>
                <a:cs typeface="Arial" panose="020B0604020202020204" pitchFamily="34" charset="0"/>
              </a:rPr>
              <a:pPr>
                <a:lnSpc>
                  <a:spcPct val="100000"/>
                </a:lnSpc>
                <a:spcBef>
                  <a:spcPct val="0"/>
                </a:spcBef>
                <a:buFontTx/>
                <a:buNone/>
                <a:defRPr/>
              </a:pPr>
              <a:t>86</a:t>
            </a:fld>
            <a:endParaRPr lang="en-US" altLang="en-US" sz="1050">
              <a:solidFill>
                <a:schemeClr val="bg1"/>
              </a:solidFill>
              <a:latin typeface="Calibri" panose="020F0502020204030204" pitchFamily="34" charset="0"/>
              <a:cs typeface="Arial" panose="020B0604020202020204" pitchFamily="34" charset="0"/>
            </a:endParaRPr>
          </a:p>
        </p:txBody>
      </p:sp>
      <p:sp>
        <p:nvSpPr>
          <p:cNvPr id="5" name="Rectangle 4"/>
          <p:cNvSpPr>
            <a:spLocks noChangeArrowheads="1"/>
          </p:cNvSpPr>
          <p:nvPr/>
        </p:nvSpPr>
        <p:spPr bwMode="auto">
          <a:xfrm>
            <a:off x="109538" y="39688"/>
            <a:ext cx="8880475"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gn="just">
              <a:lnSpc>
                <a:spcPct val="100000"/>
              </a:lnSpc>
              <a:spcBef>
                <a:spcPct val="0"/>
              </a:spcBef>
              <a:buFontTx/>
              <a:buNone/>
            </a:pPr>
            <a:r>
              <a:rPr lang="en-US" altLang="en-US" b="1">
                <a:solidFill>
                  <a:srgbClr val="0070C0"/>
                </a:solidFill>
                <a:cs typeface="Tahoma" panose="020B0604030504040204" pitchFamily="34" charset="0"/>
              </a:rPr>
              <a:t>Program – 4</a:t>
            </a:r>
          </a:p>
          <a:p>
            <a:pPr algn="just">
              <a:lnSpc>
                <a:spcPct val="100000"/>
              </a:lnSpc>
              <a:spcBef>
                <a:spcPct val="0"/>
              </a:spcBef>
              <a:buFontTx/>
              <a:buNone/>
            </a:pPr>
            <a:r>
              <a:rPr lang="en-US" altLang="en-US" sz="2400">
                <a:solidFill>
                  <a:srgbClr val="FF0000"/>
                </a:solidFill>
              </a:rPr>
              <a:t>Check whether a given number is a perfect number or not</a:t>
            </a:r>
            <a:endParaRPr lang="en-US" altLang="en-US" b="1">
              <a:solidFill>
                <a:srgbClr val="0070C0"/>
              </a:solidFill>
              <a:cs typeface="Tahoma" panose="020B060403050404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p:bldP spid="5"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idx="1"/>
          </p:nvPr>
        </p:nvSpPr>
        <p:spPr>
          <a:xfrm>
            <a:off x="617538" y="931863"/>
            <a:ext cx="7291387" cy="4198937"/>
          </a:xfrm>
        </p:spPr>
        <p:txBody>
          <a:bodyPr/>
          <a:lstStyle/>
          <a:p>
            <a:pPr marL="0" indent="0">
              <a:buFont typeface="Arial" panose="020B0604020202020204" pitchFamily="34" charset="0"/>
              <a:buNone/>
            </a:pPr>
            <a:r>
              <a:rPr lang="en-US" altLang="en-US" sz="1800" smtClean="0"/>
              <a:t>scubes = 0</a:t>
            </a:r>
          </a:p>
          <a:p>
            <a:pPr marL="0" indent="0">
              <a:buFont typeface="Arial" panose="020B0604020202020204" pitchFamily="34" charset="0"/>
              <a:buNone/>
            </a:pPr>
            <a:r>
              <a:rPr lang="en-US" altLang="en-US" sz="1800" smtClean="0"/>
              <a:t>n = int(input('Enter a number'))</a:t>
            </a:r>
          </a:p>
          <a:p>
            <a:pPr marL="0" indent="0">
              <a:buFont typeface="Arial" panose="020B0604020202020204" pitchFamily="34" charset="0"/>
              <a:buNone/>
            </a:pPr>
            <a:r>
              <a:rPr lang="en-US" altLang="en-US" sz="1800" smtClean="0"/>
              <a:t>num = n</a:t>
            </a:r>
          </a:p>
          <a:p>
            <a:pPr marL="0" indent="0">
              <a:buFont typeface="Arial" panose="020B0604020202020204" pitchFamily="34" charset="0"/>
              <a:buNone/>
            </a:pPr>
            <a:r>
              <a:rPr lang="en-US" altLang="en-US" sz="1800" smtClean="0"/>
              <a:t>while n != 0:</a:t>
            </a:r>
          </a:p>
          <a:p>
            <a:pPr marL="0" indent="0">
              <a:buFont typeface="Arial" panose="020B0604020202020204" pitchFamily="34" charset="0"/>
              <a:buNone/>
            </a:pPr>
            <a:r>
              <a:rPr lang="en-US" altLang="en-US" sz="1800" smtClean="0"/>
              <a:t>    digit = n % 10</a:t>
            </a:r>
          </a:p>
          <a:p>
            <a:pPr marL="0" indent="0">
              <a:buFont typeface="Arial" panose="020B0604020202020204" pitchFamily="34" charset="0"/>
              <a:buNone/>
            </a:pPr>
            <a:r>
              <a:rPr lang="en-US" altLang="en-US" sz="1800" smtClean="0"/>
              <a:t>    scubes = scubes + digit ** 3</a:t>
            </a:r>
          </a:p>
          <a:p>
            <a:pPr marL="0" indent="0">
              <a:buFont typeface="Arial" panose="020B0604020202020204" pitchFamily="34" charset="0"/>
              <a:buNone/>
            </a:pPr>
            <a:r>
              <a:rPr lang="en-US" altLang="en-US" sz="1800" smtClean="0"/>
              <a:t>    n = n//10</a:t>
            </a:r>
          </a:p>
          <a:p>
            <a:pPr marL="0" indent="0">
              <a:buFont typeface="Arial" panose="020B0604020202020204" pitchFamily="34" charset="0"/>
              <a:buNone/>
            </a:pPr>
            <a:r>
              <a:rPr lang="en-US" altLang="en-US" sz="1800" smtClean="0"/>
              <a:t>if (scubes == num):</a:t>
            </a:r>
          </a:p>
          <a:p>
            <a:pPr marL="0" indent="0">
              <a:buFont typeface="Arial" panose="020B0604020202020204" pitchFamily="34" charset="0"/>
              <a:buNone/>
            </a:pPr>
            <a:r>
              <a:rPr lang="en-US" altLang="en-US" sz="1800" smtClean="0"/>
              <a:t>    print('The number {0} is an armstrong number'.format(num))</a:t>
            </a:r>
          </a:p>
          <a:p>
            <a:pPr marL="0" indent="0">
              <a:buFont typeface="Arial" panose="020B0604020202020204" pitchFamily="34" charset="0"/>
              <a:buNone/>
            </a:pPr>
            <a:r>
              <a:rPr lang="en-US" altLang="en-US" sz="1800" smtClean="0"/>
              <a:t>else:</a:t>
            </a:r>
          </a:p>
          <a:p>
            <a:pPr marL="0" indent="0">
              <a:buFont typeface="Arial" panose="020B0604020202020204" pitchFamily="34" charset="0"/>
              <a:buNone/>
            </a:pPr>
            <a:r>
              <a:rPr lang="en-US" altLang="en-US" sz="1800" smtClean="0"/>
              <a:t>    print('The number {0} is not an armstrong number'.format(num))</a:t>
            </a:r>
          </a:p>
          <a:p>
            <a:pPr marL="0" indent="0">
              <a:buFont typeface="Arial" panose="020B0604020202020204" pitchFamily="34" charset="0"/>
              <a:buNone/>
            </a:pPr>
            <a:endParaRPr lang="en-US" altLang="en-US" sz="1800" smtClean="0"/>
          </a:p>
          <a:p>
            <a:pPr marL="0" indent="0">
              <a:buFont typeface="Arial" panose="020B0604020202020204" pitchFamily="34" charset="0"/>
              <a:buNone/>
            </a:pPr>
            <a:endParaRPr lang="en-US" altLang="en-US" sz="1800" smtClean="0"/>
          </a:p>
        </p:txBody>
      </p:sp>
      <p:sp>
        <p:nvSpPr>
          <p:cNvPr id="17412" name="Slide Number Placeholder 3"/>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557213" indent="-214313">
              <a:lnSpc>
                <a:spcPct val="90000"/>
              </a:lnSpc>
              <a:spcBef>
                <a:spcPts val="375"/>
              </a:spcBef>
              <a:buFont typeface="Arial" panose="020B0604020202020204" pitchFamily="34" charset="0"/>
              <a:buChar char="•"/>
              <a:defRPr sz="18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857250" indent="-171450">
              <a:lnSpc>
                <a:spcPct val="90000"/>
              </a:lnSpc>
              <a:spcBef>
                <a:spcPts val="375"/>
              </a:spcBef>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200150" indent="-171450">
              <a:lnSpc>
                <a:spcPct val="90000"/>
              </a:lnSpc>
              <a:spcBef>
                <a:spcPts val="375"/>
              </a:spcBef>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1543050" indent="-171450">
              <a:lnSpc>
                <a:spcPct val="90000"/>
              </a:lnSpc>
              <a:spcBef>
                <a:spcPts val="375"/>
              </a:spcBef>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1885950" indent="-171450" defTabSz="34290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228850" indent="-171450" defTabSz="34290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2571750" indent="-171450" defTabSz="34290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2914650" indent="-171450" defTabSz="34290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defRPr/>
            </a:pPr>
            <a:fld id="{00474585-86A9-4CFC-A374-EDD657C4B7B9}" type="slidenum">
              <a:rPr lang="en-US" altLang="en-US" sz="1050">
                <a:solidFill>
                  <a:schemeClr val="bg1"/>
                </a:solidFill>
                <a:latin typeface="Calibri" panose="020F0502020204030204" pitchFamily="34" charset="0"/>
                <a:cs typeface="Arial" panose="020B0604020202020204" pitchFamily="34" charset="0"/>
              </a:rPr>
              <a:pPr>
                <a:lnSpc>
                  <a:spcPct val="100000"/>
                </a:lnSpc>
                <a:spcBef>
                  <a:spcPct val="0"/>
                </a:spcBef>
                <a:buFontTx/>
                <a:buNone/>
                <a:defRPr/>
              </a:pPr>
              <a:t>87</a:t>
            </a:fld>
            <a:endParaRPr lang="en-US" altLang="en-US" sz="1050">
              <a:solidFill>
                <a:schemeClr val="bg1"/>
              </a:solidFill>
              <a:latin typeface="Calibri" panose="020F0502020204030204" pitchFamily="34" charset="0"/>
              <a:cs typeface="Arial" panose="020B0604020202020204" pitchFamily="34" charset="0"/>
            </a:endParaRPr>
          </a:p>
        </p:txBody>
      </p:sp>
      <p:sp>
        <p:nvSpPr>
          <p:cNvPr id="5" name="Rectangle 4"/>
          <p:cNvSpPr>
            <a:spLocks noChangeArrowheads="1"/>
          </p:cNvSpPr>
          <p:nvPr/>
        </p:nvSpPr>
        <p:spPr bwMode="auto">
          <a:xfrm>
            <a:off x="109538" y="39688"/>
            <a:ext cx="8880475"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gn="just">
              <a:lnSpc>
                <a:spcPct val="100000"/>
              </a:lnSpc>
              <a:spcBef>
                <a:spcPct val="0"/>
              </a:spcBef>
              <a:buFontTx/>
              <a:buNone/>
            </a:pPr>
            <a:r>
              <a:rPr lang="en-US" altLang="en-US" b="1">
                <a:solidFill>
                  <a:srgbClr val="0070C0"/>
                </a:solidFill>
                <a:cs typeface="Tahoma" panose="020B0604030504040204" pitchFamily="34" charset="0"/>
              </a:rPr>
              <a:t>Program – 5</a:t>
            </a:r>
          </a:p>
          <a:p>
            <a:pPr algn="just">
              <a:lnSpc>
                <a:spcPct val="100000"/>
              </a:lnSpc>
              <a:spcBef>
                <a:spcPct val="0"/>
              </a:spcBef>
              <a:buFontTx/>
              <a:buNone/>
            </a:pPr>
            <a:r>
              <a:rPr lang="en-US" altLang="en-US" sz="2400">
                <a:solidFill>
                  <a:srgbClr val="FF0000"/>
                </a:solidFill>
              </a:rPr>
              <a:t>Check whether a given number is an armstrong  number or not</a:t>
            </a:r>
            <a:endParaRPr lang="en-US" altLang="en-US" b="1">
              <a:solidFill>
                <a:srgbClr val="0070C0"/>
              </a:solidFill>
              <a:cs typeface="Tahoma" panose="020B060403050404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p:bldP spid="5"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Content Placeholder 2"/>
          <p:cNvSpPr>
            <a:spLocks noGrp="1"/>
          </p:cNvSpPr>
          <p:nvPr>
            <p:ph idx="1"/>
          </p:nvPr>
        </p:nvSpPr>
        <p:spPr>
          <a:xfrm>
            <a:off x="465138" y="1074738"/>
            <a:ext cx="7964487" cy="3984625"/>
          </a:xfrm>
        </p:spPr>
        <p:txBody>
          <a:bodyPr>
            <a:normAutofit fontScale="70000" lnSpcReduction="20000"/>
          </a:bodyPr>
          <a:lstStyle/>
          <a:p>
            <a:pPr marL="0" indent="0">
              <a:buFont typeface="Arial" panose="020B0604020202020204" pitchFamily="34" charset="0"/>
              <a:buNone/>
              <a:defRPr/>
            </a:pPr>
            <a:r>
              <a:rPr lang="en-US" altLang="en-US" dirty="0" smtClean="0"/>
              <a:t>lower = int(input("Enter lower range: "))</a:t>
            </a:r>
          </a:p>
          <a:p>
            <a:pPr marL="0" indent="0">
              <a:buFont typeface="Arial" panose="020B0604020202020204" pitchFamily="34" charset="0"/>
              <a:buNone/>
              <a:defRPr/>
            </a:pPr>
            <a:r>
              <a:rPr lang="en-US" altLang="en-US" dirty="0" smtClean="0"/>
              <a:t>upper = </a:t>
            </a:r>
            <a:r>
              <a:rPr lang="en-US" altLang="en-US" dirty="0" err="1" smtClean="0"/>
              <a:t>int</a:t>
            </a:r>
            <a:r>
              <a:rPr lang="en-US" altLang="en-US" dirty="0" smtClean="0"/>
              <a:t>(input("Enter upper range: "))</a:t>
            </a:r>
          </a:p>
          <a:p>
            <a:pPr marL="0" indent="0">
              <a:buFont typeface="Arial" panose="020B0604020202020204" pitchFamily="34" charset="0"/>
              <a:buNone/>
              <a:defRPr/>
            </a:pPr>
            <a:r>
              <a:rPr lang="en-US" altLang="en-US" dirty="0" smtClean="0"/>
              <a:t>print("Prime numbers between {0} and {1} </a:t>
            </a:r>
            <a:r>
              <a:rPr lang="en-US" altLang="en-US" dirty="0" err="1" smtClean="0"/>
              <a:t>are:".format</a:t>
            </a:r>
            <a:r>
              <a:rPr lang="en-US" altLang="en-US" dirty="0" smtClean="0"/>
              <a:t>(</a:t>
            </a:r>
            <a:r>
              <a:rPr lang="en-US" altLang="en-US" dirty="0" err="1" smtClean="0"/>
              <a:t>lower,upper</a:t>
            </a:r>
            <a:r>
              <a:rPr lang="en-US" altLang="en-US" dirty="0" smtClean="0"/>
              <a:t>))</a:t>
            </a:r>
          </a:p>
          <a:p>
            <a:pPr marL="0" indent="0">
              <a:buFont typeface="Arial" panose="020B0604020202020204" pitchFamily="34" charset="0"/>
              <a:buNone/>
              <a:defRPr/>
            </a:pPr>
            <a:r>
              <a:rPr lang="en-US" altLang="en-US" dirty="0" smtClean="0"/>
              <a:t>for </a:t>
            </a:r>
            <a:r>
              <a:rPr lang="en-US" altLang="en-US" dirty="0" err="1" smtClean="0"/>
              <a:t>num</a:t>
            </a:r>
            <a:r>
              <a:rPr lang="en-US" altLang="en-US" dirty="0" smtClean="0"/>
              <a:t> in range(</a:t>
            </a:r>
            <a:r>
              <a:rPr lang="en-US" altLang="en-US" dirty="0" err="1" smtClean="0"/>
              <a:t>lower,upper</a:t>
            </a:r>
            <a:r>
              <a:rPr lang="en-US" altLang="en-US" dirty="0" smtClean="0"/>
              <a:t> + 1):</a:t>
            </a:r>
          </a:p>
          <a:p>
            <a:pPr marL="0" indent="0">
              <a:buFont typeface="Arial" panose="020B0604020202020204" pitchFamily="34" charset="0"/>
              <a:buNone/>
              <a:defRPr/>
            </a:pPr>
            <a:r>
              <a:rPr lang="en-US" altLang="en-US" dirty="0" smtClean="0"/>
              <a:t>   # prime numbers are greater than 1</a:t>
            </a:r>
          </a:p>
          <a:p>
            <a:pPr marL="0" indent="0">
              <a:buFont typeface="Arial" panose="020B0604020202020204" pitchFamily="34" charset="0"/>
              <a:buNone/>
              <a:defRPr/>
            </a:pPr>
            <a:r>
              <a:rPr lang="en-US" altLang="en-US" dirty="0" smtClean="0"/>
              <a:t>     if </a:t>
            </a:r>
            <a:r>
              <a:rPr lang="en-US" altLang="en-US" dirty="0" err="1" smtClean="0"/>
              <a:t>num</a:t>
            </a:r>
            <a:r>
              <a:rPr lang="en-US" altLang="en-US" dirty="0" smtClean="0"/>
              <a:t> &gt; 1:</a:t>
            </a:r>
          </a:p>
          <a:p>
            <a:pPr marL="0" indent="0">
              <a:buFont typeface="Arial" panose="020B0604020202020204" pitchFamily="34" charset="0"/>
              <a:buNone/>
              <a:defRPr/>
            </a:pPr>
            <a:r>
              <a:rPr lang="en-US" altLang="en-US" dirty="0" smtClean="0"/>
              <a:t>for </a:t>
            </a:r>
            <a:r>
              <a:rPr lang="en-US" altLang="en-US" dirty="0" err="1" smtClean="0"/>
              <a:t>i</a:t>
            </a:r>
            <a:r>
              <a:rPr lang="en-US" altLang="en-US" dirty="0" smtClean="0"/>
              <a:t> in range(2,num):</a:t>
            </a:r>
          </a:p>
          <a:p>
            <a:pPr marL="0" indent="0">
              <a:buFont typeface="Arial" panose="020B0604020202020204" pitchFamily="34" charset="0"/>
              <a:buNone/>
              <a:defRPr/>
            </a:pPr>
            <a:r>
              <a:rPr lang="en-US" altLang="en-US" dirty="0" smtClean="0"/>
              <a:t>           if (</a:t>
            </a:r>
            <a:r>
              <a:rPr lang="en-US" altLang="en-US" dirty="0" err="1" smtClean="0"/>
              <a:t>num</a:t>
            </a:r>
            <a:r>
              <a:rPr lang="en-US" altLang="en-US" dirty="0" smtClean="0"/>
              <a:t> % </a:t>
            </a:r>
            <a:r>
              <a:rPr lang="en-US" altLang="en-US" dirty="0" err="1" smtClean="0"/>
              <a:t>i</a:t>
            </a:r>
            <a:r>
              <a:rPr lang="en-US" altLang="en-US" dirty="0" smtClean="0"/>
              <a:t>) == 0:</a:t>
            </a:r>
          </a:p>
          <a:p>
            <a:pPr marL="0" indent="0">
              <a:buFont typeface="Arial" panose="020B0604020202020204" pitchFamily="34" charset="0"/>
              <a:buNone/>
              <a:defRPr/>
            </a:pPr>
            <a:r>
              <a:rPr lang="en-US" altLang="en-US" dirty="0" smtClean="0"/>
              <a:t>               break</a:t>
            </a:r>
          </a:p>
          <a:p>
            <a:pPr marL="0" indent="0">
              <a:buFont typeface="Arial" panose="020B0604020202020204" pitchFamily="34" charset="0"/>
              <a:buNone/>
              <a:defRPr/>
            </a:pPr>
            <a:r>
              <a:rPr lang="en-US" altLang="en-US" dirty="0" smtClean="0"/>
              <a:t>       else:</a:t>
            </a:r>
          </a:p>
          <a:p>
            <a:pPr marL="0" indent="0">
              <a:buFont typeface="Arial" panose="020B0604020202020204" pitchFamily="34" charset="0"/>
              <a:buNone/>
              <a:defRPr/>
            </a:pPr>
            <a:r>
              <a:rPr lang="en-US" altLang="en-US" dirty="0" smtClean="0"/>
              <a:t>           print(</a:t>
            </a:r>
            <a:r>
              <a:rPr lang="en-US" altLang="en-US" dirty="0" err="1" smtClean="0"/>
              <a:t>num</a:t>
            </a:r>
            <a:r>
              <a:rPr lang="en-US" altLang="en-US" dirty="0" smtClean="0"/>
              <a:t>)</a:t>
            </a:r>
          </a:p>
          <a:p>
            <a:pPr marL="0" indent="0">
              <a:buFont typeface="Arial" panose="020B0604020202020204" pitchFamily="34" charset="0"/>
              <a:buNone/>
              <a:defRPr/>
            </a:pPr>
            <a:endParaRPr lang="en-US" altLang="en-US" dirty="0" smtClean="0"/>
          </a:p>
          <a:p>
            <a:pPr marL="0" indent="0">
              <a:buFont typeface="Arial" panose="020B0604020202020204" pitchFamily="34" charset="0"/>
              <a:buNone/>
              <a:defRPr/>
            </a:pPr>
            <a:endParaRPr lang="en-US" altLang="en-US" dirty="0" smtClean="0"/>
          </a:p>
        </p:txBody>
      </p:sp>
      <p:sp>
        <p:nvSpPr>
          <p:cNvPr id="19460" name="Slide Number Placeholder 3"/>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557213" indent="-214313">
              <a:lnSpc>
                <a:spcPct val="90000"/>
              </a:lnSpc>
              <a:spcBef>
                <a:spcPts val="375"/>
              </a:spcBef>
              <a:buFont typeface="Arial" panose="020B0604020202020204" pitchFamily="34" charset="0"/>
              <a:buChar char="•"/>
              <a:defRPr sz="18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857250" indent="-171450">
              <a:lnSpc>
                <a:spcPct val="90000"/>
              </a:lnSpc>
              <a:spcBef>
                <a:spcPts val="375"/>
              </a:spcBef>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200150" indent="-171450">
              <a:lnSpc>
                <a:spcPct val="90000"/>
              </a:lnSpc>
              <a:spcBef>
                <a:spcPts val="375"/>
              </a:spcBef>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1543050" indent="-171450">
              <a:lnSpc>
                <a:spcPct val="90000"/>
              </a:lnSpc>
              <a:spcBef>
                <a:spcPts val="375"/>
              </a:spcBef>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1885950" indent="-171450" defTabSz="34290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228850" indent="-171450" defTabSz="34290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2571750" indent="-171450" defTabSz="34290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2914650" indent="-171450" defTabSz="34290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defRPr/>
            </a:pPr>
            <a:fld id="{40981D45-FED3-46D5-A976-A899F4E01D8F}" type="slidenum">
              <a:rPr lang="en-US" altLang="en-US" sz="1050">
                <a:solidFill>
                  <a:schemeClr val="bg1"/>
                </a:solidFill>
                <a:latin typeface="Calibri" panose="020F0502020204030204" pitchFamily="34" charset="0"/>
                <a:cs typeface="Arial" panose="020B0604020202020204" pitchFamily="34" charset="0"/>
              </a:rPr>
              <a:pPr>
                <a:lnSpc>
                  <a:spcPct val="100000"/>
                </a:lnSpc>
                <a:spcBef>
                  <a:spcPct val="0"/>
                </a:spcBef>
                <a:buFontTx/>
                <a:buNone/>
                <a:defRPr/>
              </a:pPr>
              <a:t>88</a:t>
            </a:fld>
            <a:endParaRPr lang="en-US" altLang="en-US" sz="1050">
              <a:solidFill>
                <a:schemeClr val="bg1"/>
              </a:solidFill>
              <a:latin typeface="Calibri" panose="020F0502020204030204" pitchFamily="34" charset="0"/>
              <a:cs typeface="Arial" panose="020B0604020202020204" pitchFamily="34" charset="0"/>
            </a:endParaRPr>
          </a:p>
        </p:txBody>
      </p:sp>
      <p:sp>
        <p:nvSpPr>
          <p:cNvPr id="5" name="Rectangle 4"/>
          <p:cNvSpPr>
            <a:spLocks noChangeArrowheads="1"/>
          </p:cNvSpPr>
          <p:nvPr/>
        </p:nvSpPr>
        <p:spPr bwMode="auto">
          <a:xfrm>
            <a:off x="109538" y="39688"/>
            <a:ext cx="8880475"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gn="just">
              <a:lnSpc>
                <a:spcPct val="100000"/>
              </a:lnSpc>
              <a:spcBef>
                <a:spcPct val="0"/>
              </a:spcBef>
              <a:buFontTx/>
              <a:buNone/>
            </a:pPr>
            <a:r>
              <a:rPr lang="en-US" altLang="en-US" b="1">
                <a:solidFill>
                  <a:srgbClr val="0070C0"/>
                </a:solidFill>
                <a:cs typeface="Tahoma" panose="020B0604030504040204" pitchFamily="34" charset="0"/>
              </a:rPr>
              <a:t>Program – 6</a:t>
            </a:r>
          </a:p>
          <a:p>
            <a:pPr algn="just">
              <a:lnSpc>
                <a:spcPct val="100000"/>
              </a:lnSpc>
              <a:spcBef>
                <a:spcPct val="0"/>
              </a:spcBef>
              <a:buFontTx/>
              <a:buNone/>
            </a:pPr>
            <a:r>
              <a:rPr lang="en-US" altLang="en-US" sz="2400">
                <a:solidFill>
                  <a:srgbClr val="FF0000"/>
                </a:solidFill>
              </a:rPr>
              <a:t>Program to print all prime numbers within a particular interval</a:t>
            </a:r>
            <a:endParaRPr lang="en-US" altLang="en-US" b="1">
              <a:solidFill>
                <a:srgbClr val="0070C0"/>
              </a:solidFill>
              <a:cs typeface="Tahoma" panose="020B060403050404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p:bldP spid="5"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Content Placeholder 2"/>
          <p:cNvSpPr>
            <a:spLocks noGrp="1"/>
          </p:cNvSpPr>
          <p:nvPr>
            <p:ph idx="1"/>
          </p:nvPr>
        </p:nvSpPr>
        <p:spPr>
          <a:xfrm>
            <a:off x="557213" y="1397000"/>
            <a:ext cx="7351712" cy="1785938"/>
          </a:xfrm>
        </p:spPr>
        <p:txBody>
          <a:bodyPr/>
          <a:lstStyle/>
          <a:p>
            <a:pPr marL="0" indent="0">
              <a:buFont typeface="Arial" panose="020B0604020202020204" pitchFamily="34" charset="0"/>
              <a:buNone/>
            </a:pPr>
            <a:r>
              <a:rPr lang="en-US" altLang="en-US" sz="2000" dirty="0" smtClean="0"/>
              <a:t>n = </a:t>
            </a:r>
            <a:r>
              <a:rPr lang="en-US" altLang="en-US" sz="2000" dirty="0" err="1" smtClean="0"/>
              <a:t>int</a:t>
            </a:r>
            <a:r>
              <a:rPr lang="en-US" altLang="en-US" sz="2000" dirty="0" smtClean="0"/>
              <a:t>(input('Enter a number'))</a:t>
            </a:r>
          </a:p>
          <a:p>
            <a:pPr marL="0" indent="0">
              <a:buFont typeface="Arial" panose="020B0604020202020204" pitchFamily="34" charset="0"/>
              <a:buNone/>
            </a:pPr>
            <a:r>
              <a:rPr lang="en-US" altLang="en-US" sz="2000" dirty="0" smtClean="0"/>
              <a:t>for </a:t>
            </a:r>
            <a:r>
              <a:rPr lang="en-US" altLang="en-US" sz="2000" dirty="0" err="1" smtClean="0"/>
              <a:t>i</a:t>
            </a:r>
            <a:r>
              <a:rPr lang="en-US" altLang="en-US" sz="2000" dirty="0" smtClean="0"/>
              <a:t> in range(1,10+1):</a:t>
            </a:r>
          </a:p>
          <a:p>
            <a:pPr marL="0" indent="0">
              <a:buFont typeface="Arial" panose="020B0604020202020204" pitchFamily="34" charset="0"/>
              <a:buNone/>
            </a:pPr>
            <a:r>
              <a:rPr lang="en-US" altLang="en-US" sz="2000" dirty="0" smtClean="0"/>
              <a:t>          print("{0} * {1}  = {2}".format(</a:t>
            </a:r>
            <a:r>
              <a:rPr lang="en-US" altLang="en-US" sz="2000" dirty="0" err="1" smtClean="0"/>
              <a:t>n,i,n</a:t>
            </a:r>
            <a:r>
              <a:rPr lang="en-US" altLang="en-US" sz="2000" dirty="0" smtClean="0"/>
              <a:t>*</a:t>
            </a:r>
            <a:r>
              <a:rPr lang="en-US" altLang="en-US" sz="2000" dirty="0" err="1" smtClean="0"/>
              <a:t>i</a:t>
            </a:r>
            <a:r>
              <a:rPr lang="en-US" altLang="en-US" sz="2000" dirty="0" smtClean="0"/>
              <a:t>))</a:t>
            </a:r>
          </a:p>
        </p:txBody>
      </p:sp>
      <p:sp>
        <p:nvSpPr>
          <p:cNvPr id="21508" name="Slide Number Placeholder 3"/>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557213" indent="-214313">
              <a:lnSpc>
                <a:spcPct val="90000"/>
              </a:lnSpc>
              <a:spcBef>
                <a:spcPts val="375"/>
              </a:spcBef>
              <a:buFont typeface="Arial" panose="020B0604020202020204" pitchFamily="34" charset="0"/>
              <a:buChar char="•"/>
              <a:defRPr sz="18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857250" indent="-171450">
              <a:lnSpc>
                <a:spcPct val="90000"/>
              </a:lnSpc>
              <a:spcBef>
                <a:spcPts val="375"/>
              </a:spcBef>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200150" indent="-171450">
              <a:lnSpc>
                <a:spcPct val="90000"/>
              </a:lnSpc>
              <a:spcBef>
                <a:spcPts val="375"/>
              </a:spcBef>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1543050" indent="-171450">
              <a:lnSpc>
                <a:spcPct val="90000"/>
              </a:lnSpc>
              <a:spcBef>
                <a:spcPts val="375"/>
              </a:spcBef>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1885950" indent="-171450" defTabSz="34290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228850" indent="-171450" defTabSz="34290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2571750" indent="-171450" defTabSz="34290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2914650" indent="-171450" defTabSz="34290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defRPr/>
            </a:pPr>
            <a:fld id="{2F24272A-45E3-41EE-B555-C948577FDE54}" type="slidenum">
              <a:rPr lang="en-US" altLang="en-US" sz="1050">
                <a:solidFill>
                  <a:schemeClr val="bg1"/>
                </a:solidFill>
                <a:latin typeface="Calibri" panose="020F0502020204030204" pitchFamily="34" charset="0"/>
                <a:cs typeface="Arial" panose="020B0604020202020204" pitchFamily="34" charset="0"/>
              </a:rPr>
              <a:pPr>
                <a:lnSpc>
                  <a:spcPct val="100000"/>
                </a:lnSpc>
                <a:spcBef>
                  <a:spcPct val="0"/>
                </a:spcBef>
                <a:buFontTx/>
                <a:buNone/>
                <a:defRPr/>
              </a:pPr>
              <a:t>89</a:t>
            </a:fld>
            <a:endParaRPr lang="en-US" altLang="en-US" sz="1050">
              <a:solidFill>
                <a:schemeClr val="bg1"/>
              </a:solidFill>
              <a:latin typeface="Calibri" panose="020F0502020204030204" pitchFamily="34" charset="0"/>
              <a:cs typeface="Arial" panose="020B0604020202020204" pitchFamily="34" charset="0"/>
            </a:endParaRPr>
          </a:p>
        </p:txBody>
      </p:sp>
      <p:sp>
        <p:nvSpPr>
          <p:cNvPr id="5" name="Rectangle 4"/>
          <p:cNvSpPr>
            <a:spLocks noChangeArrowheads="1"/>
          </p:cNvSpPr>
          <p:nvPr/>
        </p:nvSpPr>
        <p:spPr bwMode="auto">
          <a:xfrm>
            <a:off x="109538" y="39688"/>
            <a:ext cx="888047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gn="just">
              <a:lnSpc>
                <a:spcPct val="100000"/>
              </a:lnSpc>
              <a:spcBef>
                <a:spcPct val="0"/>
              </a:spcBef>
              <a:buFontTx/>
              <a:buNone/>
            </a:pPr>
            <a:r>
              <a:rPr lang="en-US" altLang="en-US" b="1">
                <a:solidFill>
                  <a:srgbClr val="0070C0"/>
                </a:solidFill>
                <a:cs typeface="Tahoma" panose="020B0604030504040204" pitchFamily="34" charset="0"/>
              </a:rPr>
              <a:t>Program – 7</a:t>
            </a:r>
          </a:p>
          <a:p>
            <a:pPr algn="just">
              <a:lnSpc>
                <a:spcPct val="100000"/>
              </a:lnSpc>
              <a:spcBef>
                <a:spcPct val="0"/>
              </a:spcBef>
              <a:buFontTx/>
              <a:buNone/>
            </a:pPr>
            <a:r>
              <a:rPr lang="en-US" altLang="en-US">
                <a:solidFill>
                  <a:srgbClr val="FF0000"/>
                </a:solidFill>
              </a:rPr>
              <a:t>Multiplication table of a given number</a:t>
            </a:r>
            <a:r>
              <a:rPr lang="en-US" altLang="en-US"/>
              <a:t>.</a:t>
            </a:r>
            <a:endParaRPr lang="en-US" altLang="en-US" sz="3200" b="1">
              <a:solidFill>
                <a:srgbClr val="0070C0"/>
              </a:solidFill>
              <a:cs typeface="Tahoma" panose="020B060403050404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6375"/>
            <a:ext cx="7886700" cy="411163"/>
          </a:xfrm>
        </p:spPr>
        <p:txBody>
          <a:bodyPr>
            <a:normAutofit fontScale="90000"/>
          </a:bodyPr>
          <a:lstStyle/>
          <a:p>
            <a:pPr>
              <a:defRPr/>
            </a:pPr>
            <a:r>
              <a:rPr lang="en-US" b="1" dirty="0" smtClean="0">
                <a:solidFill>
                  <a:srgbClr val="FF0000"/>
                </a:solidFill>
              </a:rPr>
              <a:t>Numeric Literal</a:t>
            </a:r>
            <a:endParaRPr lang="en-US" b="1" dirty="0">
              <a:solidFill>
                <a:srgbClr val="FF0000"/>
              </a:solidFill>
            </a:endParaRPr>
          </a:p>
        </p:txBody>
      </p:sp>
      <p:sp>
        <p:nvSpPr>
          <p:cNvPr id="3" name="Content Placeholder 2"/>
          <p:cNvSpPr>
            <a:spLocks noGrp="1"/>
          </p:cNvSpPr>
          <p:nvPr>
            <p:ph idx="1"/>
          </p:nvPr>
        </p:nvSpPr>
        <p:spPr>
          <a:xfrm>
            <a:off x="461963" y="854075"/>
            <a:ext cx="7886700" cy="3432175"/>
          </a:xfrm>
        </p:spPr>
        <p:txBody>
          <a:bodyPr/>
          <a:lstStyle/>
          <a:p>
            <a:pPr algn="just">
              <a:defRPr/>
            </a:pPr>
            <a:r>
              <a:rPr lang="en-US" sz="2000" dirty="0" smtClean="0"/>
              <a:t>Has only digits 0 to 9, a sign character (+ or -) and a possible decimal point</a:t>
            </a:r>
          </a:p>
          <a:p>
            <a:pPr algn="just">
              <a:defRPr/>
            </a:pPr>
            <a:r>
              <a:rPr lang="en-US" sz="2000" dirty="0" smtClean="0"/>
              <a:t>Commas are not used</a:t>
            </a:r>
          </a:p>
          <a:p>
            <a:pPr algn="just">
              <a:defRPr/>
            </a:pPr>
            <a:r>
              <a:rPr lang="en-US" sz="2000" dirty="0" smtClean="0"/>
              <a:t>A numeric literal with a decimal point is a </a:t>
            </a:r>
            <a:r>
              <a:rPr lang="en-US" sz="2000" b="1" dirty="0" smtClean="0">
                <a:solidFill>
                  <a:srgbClr val="FF0000"/>
                </a:solidFill>
              </a:rPr>
              <a:t>float (ex: 10.4) otherwise it is an integer value (ex: 10)</a:t>
            </a:r>
          </a:p>
          <a:p>
            <a:pPr marL="0" indent="0" algn="just">
              <a:buFont typeface="Arial" panose="020B0604020202020204" pitchFamily="34" charset="0"/>
              <a:buNone/>
              <a:defRPr/>
            </a:pPr>
            <a:r>
              <a:rPr lang="en-US" sz="2000" b="1" u="sng" dirty="0" smtClean="0"/>
              <a:t>Types of Numeric Literals: </a:t>
            </a:r>
          </a:p>
          <a:p>
            <a:pPr algn="just">
              <a:defRPr/>
            </a:pPr>
            <a:r>
              <a:rPr lang="en-US" sz="2000" b="1" dirty="0" smtClean="0">
                <a:solidFill>
                  <a:srgbClr val="FF0000"/>
                </a:solidFill>
              </a:rPr>
              <a:t> Integer</a:t>
            </a:r>
          </a:p>
          <a:p>
            <a:pPr algn="just">
              <a:defRPr/>
            </a:pPr>
            <a:r>
              <a:rPr lang="en-US" sz="2000" b="1" dirty="0" smtClean="0">
                <a:solidFill>
                  <a:srgbClr val="FF0000"/>
                </a:solidFill>
              </a:rPr>
              <a:t>Floating point</a:t>
            </a:r>
            <a:endParaRPr lang="en-US" sz="2000" b="1" dirty="0">
              <a:solidFill>
                <a:srgbClr val="FF0000"/>
              </a:solidFill>
            </a:endParaRPr>
          </a:p>
        </p:txBody>
      </p:sp>
      <p:sp>
        <p:nvSpPr>
          <p:cNvPr id="6" name="Date Placeholder 5"/>
          <p:cNvSpPr>
            <a:spLocks noGrp="1"/>
          </p:cNvSpPr>
          <p:nvPr>
            <p:ph type="dt" sz="quarter" idx="10"/>
          </p:nvPr>
        </p:nvSpPr>
        <p:spPr/>
        <p:txBody>
          <a:bodyPr/>
          <a:lstStyle/>
          <a:p>
            <a:pPr>
              <a:defRPr/>
            </a:pPr>
            <a:fld id="{77E9277D-2AB2-453A-8ECD-37CB273C4CE6}" type="datetime1">
              <a:rPr lang="en-US" smtClean="0">
                <a:latin typeface="Cambria" panose="02040503050406030204" pitchFamily="18" charset="0"/>
                <a:ea typeface="Cambria" panose="02040503050406030204" pitchFamily="18" charset="0"/>
              </a:rPr>
              <a:pPr>
                <a:defRPr/>
              </a:pPr>
              <a:t>9/21/2021</a:t>
            </a:fld>
            <a:endParaRPr lang="en-US">
              <a:latin typeface="Cambria" panose="02040503050406030204" pitchFamily="18" charset="0"/>
              <a:ea typeface="Cambria" panose="02040503050406030204" pitchFamily="18" charset="0"/>
            </a:endParaRPr>
          </a:p>
        </p:txBody>
      </p:sp>
      <p:sp>
        <p:nvSpPr>
          <p:cNvPr id="22533"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D934CDBA-CAFC-4BD1-8F23-ECFCAD59C245}" type="slidenum">
              <a:rPr lang="en-US" sz="1400" smtClean="0">
                <a:solidFill>
                  <a:schemeClr val="bg1"/>
                </a:solidFill>
                <a:cs typeface="Arial" panose="020B0604020202020204" pitchFamily="34" charset="0"/>
              </a:rPr>
              <a:pPr>
                <a:lnSpc>
                  <a:spcPct val="100000"/>
                </a:lnSpc>
                <a:spcBef>
                  <a:spcPct val="0"/>
                </a:spcBef>
                <a:buFontTx/>
                <a:buNone/>
              </a:pPr>
              <a:t>9</a:t>
            </a:fld>
            <a:endParaRPr lang="en-US" sz="140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2"/>
          <p:cNvSpPr>
            <a:spLocks noGrp="1"/>
          </p:cNvSpPr>
          <p:nvPr>
            <p:ph idx="1"/>
          </p:nvPr>
        </p:nvSpPr>
        <p:spPr>
          <a:xfrm>
            <a:off x="225425" y="1192213"/>
            <a:ext cx="5915025" cy="2909887"/>
          </a:xfrm>
        </p:spPr>
        <p:txBody>
          <a:bodyPr>
            <a:normAutofit fontScale="62500" lnSpcReduction="20000"/>
          </a:bodyPr>
          <a:lstStyle/>
          <a:p>
            <a:pPr marL="0" indent="0">
              <a:buFont typeface="Arial" panose="020B0604020202020204" pitchFamily="34" charset="0"/>
              <a:buNone/>
              <a:defRPr/>
            </a:pPr>
            <a:r>
              <a:rPr lang="en-US" altLang="en-US" dirty="0" smtClean="0"/>
              <a:t>a = 0</a:t>
            </a:r>
          </a:p>
          <a:p>
            <a:pPr marL="0" indent="0">
              <a:buFont typeface="Arial" panose="020B0604020202020204" pitchFamily="34" charset="0"/>
              <a:buNone/>
              <a:defRPr/>
            </a:pPr>
            <a:r>
              <a:rPr lang="en-US" altLang="en-US" dirty="0" smtClean="0"/>
              <a:t>b = 1</a:t>
            </a:r>
          </a:p>
          <a:p>
            <a:pPr marL="0" indent="0">
              <a:buFont typeface="Arial" panose="020B0604020202020204" pitchFamily="34" charset="0"/>
              <a:buNone/>
              <a:defRPr/>
            </a:pPr>
            <a:r>
              <a:rPr lang="en-US" altLang="en-US" dirty="0" smtClean="0"/>
              <a:t>n = int(input('enter the number of terms'))</a:t>
            </a:r>
          </a:p>
          <a:p>
            <a:pPr marL="0" indent="0">
              <a:buFont typeface="Arial" panose="020B0604020202020204" pitchFamily="34" charset="0"/>
              <a:buNone/>
              <a:defRPr/>
            </a:pPr>
            <a:r>
              <a:rPr lang="en-US" altLang="en-US" dirty="0" smtClean="0"/>
              <a:t>if n == 1:</a:t>
            </a:r>
          </a:p>
          <a:p>
            <a:pPr marL="0" indent="0">
              <a:buFont typeface="Arial" panose="020B0604020202020204" pitchFamily="34" charset="0"/>
              <a:buNone/>
              <a:defRPr/>
            </a:pPr>
            <a:r>
              <a:rPr lang="en-US" altLang="en-US" dirty="0" smtClean="0"/>
              <a:t>    print(a)</a:t>
            </a:r>
          </a:p>
          <a:p>
            <a:pPr marL="0" indent="0">
              <a:buFont typeface="Arial" panose="020B0604020202020204" pitchFamily="34" charset="0"/>
              <a:buNone/>
              <a:defRPr/>
            </a:pPr>
            <a:r>
              <a:rPr lang="en-US" altLang="en-US" dirty="0" err="1" smtClean="0"/>
              <a:t>elif</a:t>
            </a:r>
            <a:r>
              <a:rPr lang="en-US" altLang="en-US" dirty="0" smtClean="0"/>
              <a:t> n == 2:</a:t>
            </a:r>
          </a:p>
          <a:p>
            <a:pPr marL="0" indent="0">
              <a:buFont typeface="Arial" panose="020B0604020202020204" pitchFamily="34" charset="0"/>
              <a:buNone/>
              <a:defRPr/>
            </a:pPr>
            <a:r>
              <a:rPr lang="en-US" altLang="en-US" dirty="0" smtClean="0"/>
              <a:t>    print("{0} \n{1}".format(</a:t>
            </a:r>
            <a:r>
              <a:rPr lang="en-US" altLang="en-US" dirty="0" err="1" smtClean="0"/>
              <a:t>a,b</a:t>
            </a:r>
            <a:r>
              <a:rPr lang="en-US" altLang="en-US" dirty="0" smtClean="0"/>
              <a:t>))</a:t>
            </a:r>
          </a:p>
          <a:p>
            <a:pPr marL="0" indent="0">
              <a:buFont typeface="Arial" panose="020B0604020202020204" pitchFamily="34" charset="0"/>
              <a:buNone/>
              <a:defRPr/>
            </a:pPr>
            <a:r>
              <a:rPr lang="en-US" altLang="en-US" dirty="0" smtClean="0"/>
              <a:t>else:</a:t>
            </a:r>
          </a:p>
          <a:p>
            <a:pPr marL="0" indent="0">
              <a:buFont typeface="Arial" panose="020B0604020202020204" pitchFamily="34" charset="0"/>
              <a:buNone/>
              <a:defRPr/>
            </a:pPr>
            <a:r>
              <a:rPr lang="en-US" altLang="en-US" dirty="0" smtClean="0"/>
              <a:t>            </a:t>
            </a:r>
          </a:p>
        </p:txBody>
      </p:sp>
      <p:sp>
        <p:nvSpPr>
          <p:cNvPr id="22532" name="Slide Number Placeholder 3"/>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557213" indent="-214313">
              <a:lnSpc>
                <a:spcPct val="90000"/>
              </a:lnSpc>
              <a:spcBef>
                <a:spcPts val="375"/>
              </a:spcBef>
              <a:buFont typeface="Arial" panose="020B0604020202020204" pitchFamily="34" charset="0"/>
              <a:buChar char="•"/>
              <a:defRPr sz="18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857250" indent="-171450">
              <a:lnSpc>
                <a:spcPct val="90000"/>
              </a:lnSpc>
              <a:spcBef>
                <a:spcPts val="375"/>
              </a:spcBef>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200150" indent="-171450">
              <a:lnSpc>
                <a:spcPct val="90000"/>
              </a:lnSpc>
              <a:spcBef>
                <a:spcPts val="375"/>
              </a:spcBef>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1543050" indent="-171450">
              <a:lnSpc>
                <a:spcPct val="90000"/>
              </a:lnSpc>
              <a:spcBef>
                <a:spcPts val="375"/>
              </a:spcBef>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1885950" indent="-171450" defTabSz="34290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228850" indent="-171450" defTabSz="34290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2571750" indent="-171450" defTabSz="34290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2914650" indent="-171450" defTabSz="34290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defRPr/>
            </a:pPr>
            <a:fld id="{B65F67D9-6F11-4E63-9EBD-A2843EF20520}" type="slidenum">
              <a:rPr lang="en-US" altLang="en-US" sz="1050">
                <a:solidFill>
                  <a:schemeClr val="bg1"/>
                </a:solidFill>
                <a:latin typeface="Calibri" panose="020F0502020204030204" pitchFamily="34" charset="0"/>
                <a:cs typeface="Arial" panose="020B0604020202020204" pitchFamily="34" charset="0"/>
              </a:rPr>
              <a:pPr>
                <a:lnSpc>
                  <a:spcPct val="100000"/>
                </a:lnSpc>
                <a:spcBef>
                  <a:spcPct val="0"/>
                </a:spcBef>
                <a:buFontTx/>
                <a:buNone/>
                <a:defRPr/>
              </a:pPr>
              <a:t>90</a:t>
            </a:fld>
            <a:endParaRPr lang="en-US" altLang="en-US" sz="1050">
              <a:solidFill>
                <a:schemeClr val="bg1"/>
              </a:solidFill>
              <a:latin typeface="Calibri" panose="020F0502020204030204" pitchFamily="34" charset="0"/>
              <a:cs typeface="Arial" panose="020B0604020202020204" pitchFamily="34" charset="0"/>
            </a:endParaRPr>
          </a:p>
        </p:txBody>
      </p:sp>
      <p:sp>
        <p:nvSpPr>
          <p:cNvPr id="5" name="Rectangle 4"/>
          <p:cNvSpPr>
            <a:spLocks noChangeArrowheads="1"/>
          </p:cNvSpPr>
          <p:nvPr/>
        </p:nvSpPr>
        <p:spPr bwMode="auto">
          <a:xfrm>
            <a:off x="109538" y="39688"/>
            <a:ext cx="888047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gn="just">
              <a:lnSpc>
                <a:spcPct val="100000"/>
              </a:lnSpc>
              <a:spcBef>
                <a:spcPct val="0"/>
              </a:spcBef>
              <a:buFontTx/>
              <a:buNone/>
            </a:pPr>
            <a:r>
              <a:rPr lang="en-US" altLang="en-US" b="1">
                <a:solidFill>
                  <a:srgbClr val="0070C0"/>
                </a:solidFill>
                <a:cs typeface="Tahoma" panose="020B0604030504040204" pitchFamily="34" charset="0"/>
              </a:rPr>
              <a:t>Program – 8</a:t>
            </a:r>
          </a:p>
          <a:p>
            <a:pPr algn="just">
              <a:lnSpc>
                <a:spcPct val="100000"/>
              </a:lnSpc>
              <a:spcBef>
                <a:spcPct val="0"/>
              </a:spcBef>
              <a:buFontTx/>
              <a:buNone/>
            </a:pPr>
            <a:r>
              <a:rPr lang="en-US" altLang="en-US">
                <a:solidFill>
                  <a:srgbClr val="FF0000"/>
                </a:solidFill>
              </a:rPr>
              <a:t>Print first n terms of the fibonacci series.</a:t>
            </a:r>
            <a:endParaRPr lang="en-US" altLang="en-US" sz="3200" b="1">
              <a:solidFill>
                <a:srgbClr val="0070C0"/>
              </a:solidFill>
              <a:cs typeface="Tahoma" panose="020B0604030504040204" pitchFamily="34" charset="0"/>
            </a:endParaRPr>
          </a:p>
        </p:txBody>
      </p:sp>
      <p:sp>
        <p:nvSpPr>
          <p:cNvPr id="113669" name="Content Placeholder 2"/>
          <p:cNvSpPr txBox="1">
            <a:spLocks/>
          </p:cNvSpPr>
          <p:nvPr/>
        </p:nvSpPr>
        <p:spPr bwMode="auto">
          <a:xfrm>
            <a:off x="5167313" y="1192213"/>
            <a:ext cx="3787775" cy="290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685800" indent="-22860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defTabSz="914400">
              <a:buFont typeface="Arial" panose="020B0604020202020204" pitchFamily="34" charset="0"/>
              <a:buNone/>
            </a:pPr>
            <a:r>
              <a:rPr lang="en-US" altLang="en-US" sz="1800"/>
              <a:t>    print("{0} \n{1}".format(a,b))</a:t>
            </a:r>
          </a:p>
          <a:p>
            <a:pPr defTabSz="914400">
              <a:buFont typeface="Arial" panose="020B0604020202020204" pitchFamily="34" charset="0"/>
              <a:buNone/>
            </a:pPr>
            <a:r>
              <a:rPr lang="en-US" altLang="en-US" sz="1800"/>
              <a:t>    count = 2</a:t>
            </a:r>
          </a:p>
          <a:p>
            <a:pPr defTabSz="914400">
              <a:buFont typeface="Arial" panose="020B0604020202020204" pitchFamily="34" charset="0"/>
              <a:buNone/>
            </a:pPr>
            <a:r>
              <a:rPr lang="en-US" altLang="en-US" sz="1800"/>
              <a:t>    while(count &lt; n):</a:t>
            </a:r>
          </a:p>
          <a:p>
            <a:pPr defTabSz="914400">
              <a:buFont typeface="Arial" panose="020B0604020202020204" pitchFamily="34" charset="0"/>
              <a:buNone/>
            </a:pPr>
            <a:r>
              <a:rPr lang="en-US" altLang="en-US" sz="1800"/>
              <a:t>        c = a + b</a:t>
            </a:r>
          </a:p>
          <a:p>
            <a:pPr defTabSz="914400">
              <a:buFont typeface="Arial" panose="020B0604020202020204" pitchFamily="34" charset="0"/>
              <a:buNone/>
            </a:pPr>
            <a:r>
              <a:rPr lang="en-US" altLang="en-US" sz="1800"/>
              <a:t>        print(c)</a:t>
            </a:r>
          </a:p>
          <a:p>
            <a:pPr defTabSz="914400">
              <a:buFont typeface="Arial" panose="020B0604020202020204" pitchFamily="34" charset="0"/>
              <a:buNone/>
            </a:pPr>
            <a:r>
              <a:rPr lang="en-US" altLang="en-US" sz="1800"/>
              <a:t>        count = count + 1</a:t>
            </a:r>
          </a:p>
          <a:p>
            <a:pPr defTabSz="914400">
              <a:buFont typeface="Arial" panose="020B0604020202020204" pitchFamily="34" charset="0"/>
              <a:buNone/>
            </a:pPr>
            <a:r>
              <a:rPr lang="en-US" altLang="en-US" sz="1800"/>
              <a:t>        a = b</a:t>
            </a:r>
          </a:p>
          <a:p>
            <a:pPr defTabSz="914400">
              <a:buFont typeface="Arial" panose="020B0604020202020204" pitchFamily="34" charset="0"/>
              <a:buNone/>
            </a:pPr>
            <a:r>
              <a:rPr lang="en-US" altLang="en-US" sz="1800"/>
              <a:t>        b = c</a:t>
            </a:r>
          </a:p>
          <a:p>
            <a:pPr defTabSz="914400">
              <a:buFont typeface="Arial" panose="020B0604020202020204" pitchFamily="34" charset="0"/>
              <a:buNone/>
            </a:pPr>
            <a:endParaRPr lang="en-US" altLang="en-US" sz="180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Content Placeholder 2"/>
          <p:cNvSpPr>
            <a:spLocks noGrp="1"/>
          </p:cNvSpPr>
          <p:nvPr>
            <p:ph idx="1"/>
          </p:nvPr>
        </p:nvSpPr>
        <p:spPr>
          <a:xfrm>
            <a:off x="688509" y="774234"/>
            <a:ext cx="7886700" cy="3263900"/>
          </a:xfrm>
        </p:spPr>
        <p:txBody>
          <a:bodyPr/>
          <a:lstStyle/>
          <a:p>
            <a:pPr marL="0" indent="0">
              <a:buFont typeface="Arial" panose="020B0604020202020204" pitchFamily="34" charset="0"/>
              <a:buNone/>
            </a:pPr>
            <a:endParaRPr lang="en-US" sz="4400" dirty="0" smtClean="0">
              <a:solidFill>
                <a:srgbClr val="FF0000"/>
              </a:solidFill>
            </a:endParaRPr>
          </a:p>
          <a:p>
            <a:pPr marL="0" indent="0" algn="ctr">
              <a:buFont typeface="Arial" panose="020B0604020202020204" pitchFamily="34" charset="0"/>
              <a:buNone/>
            </a:pPr>
            <a:endParaRPr lang="en-US" sz="4400" dirty="0" smtClean="0">
              <a:solidFill>
                <a:srgbClr val="FF0000"/>
              </a:solidFill>
            </a:endParaRPr>
          </a:p>
          <a:p>
            <a:pPr marL="0" indent="0" algn="ctr">
              <a:buFont typeface="Arial" panose="020B0604020202020204" pitchFamily="34" charset="0"/>
              <a:buNone/>
            </a:pPr>
            <a:r>
              <a:rPr lang="en-US" sz="4400" dirty="0" smtClean="0">
                <a:solidFill>
                  <a:srgbClr val="FF0000"/>
                </a:solidFill>
              </a:rPr>
              <a:t>Exercise Programs</a:t>
            </a:r>
          </a:p>
          <a:p>
            <a:pPr marL="0" indent="0" algn="ctr">
              <a:buFont typeface="Arial" panose="020B0604020202020204" pitchFamily="34" charset="0"/>
              <a:buNone/>
            </a:pPr>
            <a:endParaRPr lang="en-US" dirty="0" smtClean="0"/>
          </a:p>
          <a:p>
            <a:pPr marL="0" indent="0" algn="ctr">
              <a:buFont typeface="Arial" panose="020B0604020202020204" pitchFamily="34" charset="0"/>
              <a:buNone/>
            </a:pPr>
            <a:endParaRPr lang="en-US" dirty="0"/>
          </a:p>
          <a:p>
            <a:pPr marL="0" indent="0" algn="ctr">
              <a:buFont typeface="Arial" panose="020B0604020202020204" pitchFamily="34" charset="0"/>
              <a:buNone/>
            </a:pPr>
            <a:endParaRPr lang="en-US" sz="2000" i="1" dirty="0" smtClean="0"/>
          </a:p>
          <a:p>
            <a:pPr marL="0" indent="0" algn="ctr">
              <a:buFont typeface="Arial" panose="020B0604020202020204" pitchFamily="34" charset="0"/>
              <a:buNone/>
            </a:pPr>
            <a:r>
              <a:rPr lang="en-US" sz="1800" i="1" dirty="0" smtClean="0"/>
              <a:t>Quick learners contact your instructor for level 2 programs  and start doing. Then share your </a:t>
            </a:r>
            <a:r>
              <a:rPr lang="en-US" sz="1800" i="1" dirty="0" err="1" smtClean="0"/>
              <a:t>colab</a:t>
            </a:r>
            <a:r>
              <a:rPr lang="en-US" sz="1800" i="1" dirty="0" smtClean="0"/>
              <a:t> with instructor</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p:cNvSpPr>
            <a:spLocks noGrp="1"/>
          </p:cNvSpPr>
          <p:nvPr>
            <p:ph type="title"/>
          </p:nvPr>
        </p:nvSpPr>
        <p:spPr>
          <a:xfrm>
            <a:off x="136525" y="228600"/>
            <a:ext cx="8658225" cy="1258888"/>
          </a:xfrm>
        </p:spPr>
        <p:txBody>
          <a:bodyPr/>
          <a:lstStyle/>
          <a:p>
            <a:r>
              <a:rPr lang="en-US" sz="2000" b="1" dirty="0" smtClean="0">
                <a:solidFill>
                  <a:srgbClr val="FF0000"/>
                </a:solidFill>
              </a:rPr>
              <a:t>1. Write a Python program to read a cat’s age in human years and calculate its equivalent cat’s age in cat years.</a:t>
            </a:r>
            <a:br>
              <a:rPr lang="en-US" sz="2000" b="1" dirty="0" smtClean="0">
                <a:solidFill>
                  <a:srgbClr val="FF0000"/>
                </a:solidFill>
              </a:rPr>
            </a:br>
            <a:r>
              <a:rPr lang="en-US" sz="2000" b="1" dirty="0" smtClean="0">
                <a:solidFill>
                  <a:srgbClr val="FF0000"/>
                </a:solidFill>
              </a:rPr>
              <a:t>Note: For the first two years, a cat year is equal to 10.5 human years. After that, each cat year equals 4 human years.</a:t>
            </a:r>
            <a:endParaRPr lang="en-US" sz="2000" dirty="0" smtClean="0">
              <a:solidFill>
                <a:srgbClr val="FF0000"/>
              </a:solidFill>
            </a:endParaRPr>
          </a:p>
        </p:txBody>
      </p:sp>
      <p:sp>
        <p:nvSpPr>
          <p:cNvPr id="115715" name="Content Placeholder 2"/>
          <p:cNvSpPr>
            <a:spLocks noGrp="1"/>
          </p:cNvSpPr>
          <p:nvPr>
            <p:ph idx="1"/>
          </p:nvPr>
        </p:nvSpPr>
        <p:spPr>
          <a:xfrm>
            <a:off x="628650" y="1680882"/>
            <a:ext cx="6792913" cy="3199093"/>
          </a:xfrm>
        </p:spPr>
        <p:txBody>
          <a:bodyPr/>
          <a:lstStyle/>
          <a:p>
            <a:pPr marL="0" indent="0">
              <a:buFont typeface="Arial" panose="020B0604020202020204" pitchFamily="34" charset="0"/>
              <a:buNone/>
            </a:pPr>
            <a:r>
              <a:rPr lang="en-US" sz="2000" dirty="0" err="1" smtClean="0"/>
              <a:t>h_age</a:t>
            </a:r>
            <a:r>
              <a:rPr lang="en-US" sz="2000" dirty="0" smtClean="0"/>
              <a:t> = </a:t>
            </a:r>
            <a:r>
              <a:rPr lang="en-US" sz="2000" dirty="0" err="1" smtClean="0"/>
              <a:t>int</a:t>
            </a:r>
            <a:r>
              <a:rPr lang="en-US" sz="2000" dirty="0" smtClean="0"/>
              <a:t>(input("Input a cat's age in human years: "))</a:t>
            </a:r>
          </a:p>
          <a:p>
            <a:pPr marL="0" indent="0">
              <a:buFont typeface="Arial" panose="020B0604020202020204" pitchFamily="34" charset="0"/>
              <a:buNone/>
            </a:pPr>
            <a:r>
              <a:rPr lang="en-US" sz="2000" dirty="0" smtClean="0"/>
              <a:t>if </a:t>
            </a:r>
            <a:r>
              <a:rPr lang="en-US" sz="2000" dirty="0" err="1" smtClean="0"/>
              <a:t>h_age</a:t>
            </a:r>
            <a:r>
              <a:rPr lang="en-US" sz="2000" dirty="0" smtClean="0"/>
              <a:t> &lt; 0:</a:t>
            </a:r>
          </a:p>
          <a:p>
            <a:pPr marL="0" indent="0">
              <a:buFont typeface="Arial" panose="020B0604020202020204" pitchFamily="34" charset="0"/>
              <a:buNone/>
            </a:pPr>
            <a:r>
              <a:rPr lang="en-US" sz="2000" dirty="0" smtClean="0"/>
              <a:t>	print("Age must be positive number.")</a:t>
            </a:r>
          </a:p>
          <a:p>
            <a:pPr marL="0" indent="0">
              <a:buFont typeface="Arial" panose="020B0604020202020204" pitchFamily="34" charset="0"/>
              <a:buNone/>
            </a:pPr>
            <a:r>
              <a:rPr lang="en-US" sz="2000" dirty="0" smtClean="0"/>
              <a:t>	exit()</a:t>
            </a:r>
          </a:p>
          <a:p>
            <a:pPr marL="0" indent="0">
              <a:buFont typeface="Arial" panose="020B0604020202020204" pitchFamily="34" charset="0"/>
              <a:buNone/>
            </a:pPr>
            <a:r>
              <a:rPr lang="en-US" sz="2000" dirty="0" err="1" smtClean="0"/>
              <a:t>elif</a:t>
            </a:r>
            <a:r>
              <a:rPr lang="en-US" sz="2000" dirty="0" smtClean="0"/>
              <a:t> </a:t>
            </a:r>
            <a:r>
              <a:rPr lang="en-US" sz="2000" dirty="0" err="1" smtClean="0"/>
              <a:t>h_age</a:t>
            </a:r>
            <a:r>
              <a:rPr lang="en-US" sz="2000" dirty="0" smtClean="0"/>
              <a:t> &lt;= 2:</a:t>
            </a:r>
          </a:p>
          <a:p>
            <a:pPr marL="0" indent="0">
              <a:buFont typeface="Arial" panose="020B0604020202020204" pitchFamily="34" charset="0"/>
              <a:buNone/>
            </a:pPr>
            <a:r>
              <a:rPr lang="en-US" sz="2000" dirty="0" smtClean="0"/>
              <a:t>	</a:t>
            </a:r>
            <a:r>
              <a:rPr lang="en-US" sz="2000" dirty="0" err="1" smtClean="0"/>
              <a:t>c_age</a:t>
            </a:r>
            <a:r>
              <a:rPr lang="en-US" sz="2000" dirty="0" smtClean="0"/>
              <a:t> = </a:t>
            </a:r>
            <a:r>
              <a:rPr lang="en-US" sz="2000" dirty="0" err="1" smtClean="0"/>
              <a:t>h_age</a:t>
            </a:r>
            <a:r>
              <a:rPr lang="en-US" sz="2000" dirty="0" smtClean="0"/>
              <a:t> * 10.5</a:t>
            </a:r>
          </a:p>
          <a:p>
            <a:pPr marL="0" indent="0">
              <a:buFont typeface="Arial" panose="020B0604020202020204" pitchFamily="34" charset="0"/>
              <a:buNone/>
            </a:pPr>
            <a:r>
              <a:rPr lang="en-US" sz="2000" dirty="0" smtClean="0"/>
              <a:t>else:</a:t>
            </a:r>
          </a:p>
          <a:p>
            <a:pPr marL="0" indent="0">
              <a:buFont typeface="Arial" panose="020B0604020202020204" pitchFamily="34" charset="0"/>
              <a:buNone/>
            </a:pPr>
            <a:r>
              <a:rPr lang="en-US" sz="2000" dirty="0" smtClean="0"/>
              <a:t>	</a:t>
            </a:r>
            <a:r>
              <a:rPr lang="en-US" sz="2000" dirty="0" err="1" smtClean="0"/>
              <a:t>c_age</a:t>
            </a:r>
            <a:r>
              <a:rPr lang="en-US" sz="2000" dirty="0" smtClean="0"/>
              <a:t> = 21 + (</a:t>
            </a:r>
            <a:r>
              <a:rPr lang="en-US" sz="2000" dirty="0" err="1" smtClean="0"/>
              <a:t>h_age</a:t>
            </a:r>
            <a:r>
              <a:rPr lang="en-US" sz="2000" dirty="0" smtClean="0"/>
              <a:t> - 2)*4</a:t>
            </a:r>
          </a:p>
          <a:p>
            <a:pPr marL="0" indent="0">
              <a:buFont typeface="Arial" panose="020B0604020202020204" pitchFamily="34" charset="0"/>
              <a:buNone/>
            </a:pPr>
            <a:r>
              <a:rPr lang="en-US" sz="2000" dirty="0" smtClean="0"/>
              <a:t>print("The cat's age in cat's years is", </a:t>
            </a:r>
            <a:r>
              <a:rPr lang="en-US" sz="2000" dirty="0" err="1" smtClean="0"/>
              <a:t>c_age</a:t>
            </a:r>
            <a:r>
              <a:rPr lang="en-US" sz="2000" dirty="0" smtClean="0"/>
              <a:t>)</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p:cNvSpPr>
            <a:spLocks noGrp="1"/>
          </p:cNvSpPr>
          <p:nvPr>
            <p:ph type="title"/>
          </p:nvPr>
        </p:nvSpPr>
        <p:spPr>
          <a:xfrm>
            <a:off x="225425" y="463550"/>
            <a:ext cx="8501716" cy="3098800"/>
          </a:xfrm>
        </p:spPr>
        <p:txBody>
          <a:bodyPr/>
          <a:lstStyle/>
          <a:p>
            <a:r>
              <a:rPr lang="en-US" sz="2000" dirty="0" smtClean="0">
                <a:solidFill>
                  <a:srgbClr val="FF0000"/>
                </a:solidFill>
              </a:rPr>
              <a:t>2. Rahul is an obedient son. His mother wants him to go to market and purchase some vegetables based on some conditions. Rahul decided to automate the price list based on the list given by his mother:</a:t>
            </a:r>
            <a:br>
              <a:rPr lang="en-US" sz="2000" dirty="0" smtClean="0">
                <a:solidFill>
                  <a:srgbClr val="FF0000"/>
                </a:solidFill>
              </a:rPr>
            </a:br>
            <a:r>
              <a:rPr lang="en-US" sz="2000" dirty="0" smtClean="0">
                <a:solidFill>
                  <a:srgbClr val="FF0000"/>
                </a:solidFill>
              </a:rPr>
              <a:t>Potato: purchase 5kg if price is &lt;=20 otherwise purchase 1kg</a:t>
            </a:r>
            <a:br>
              <a:rPr lang="en-US" sz="2000" dirty="0" smtClean="0">
                <a:solidFill>
                  <a:srgbClr val="FF0000"/>
                </a:solidFill>
              </a:rPr>
            </a:br>
            <a:r>
              <a:rPr lang="en-US" sz="2000" dirty="0" smtClean="0">
                <a:solidFill>
                  <a:srgbClr val="FF0000"/>
                </a:solidFill>
              </a:rPr>
              <a:t>Tomato: purchase 2kg if price is &lt;=40 otherwise purchase 1kg</a:t>
            </a:r>
            <a:br>
              <a:rPr lang="en-US" sz="2000" dirty="0" smtClean="0">
                <a:solidFill>
                  <a:srgbClr val="FF0000"/>
                </a:solidFill>
              </a:rPr>
            </a:br>
            <a:r>
              <a:rPr lang="en-US" sz="2000" dirty="0" smtClean="0">
                <a:solidFill>
                  <a:srgbClr val="FF0000"/>
                </a:solidFill>
              </a:rPr>
              <a:t>Onion: purchase 2kg if price is &lt;=100 otherwise purchase 1kg</a:t>
            </a:r>
            <a:br>
              <a:rPr lang="en-US" sz="2000" dirty="0" smtClean="0">
                <a:solidFill>
                  <a:srgbClr val="FF0000"/>
                </a:solidFill>
              </a:rPr>
            </a:br>
            <a:r>
              <a:rPr lang="en-US" sz="2000" dirty="0" smtClean="0">
                <a:solidFill>
                  <a:srgbClr val="FF0000"/>
                </a:solidFill>
              </a:rPr>
              <a:t> </a:t>
            </a:r>
            <a:br>
              <a:rPr lang="en-US" sz="2000" dirty="0" smtClean="0">
                <a:solidFill>
                  <a:srgbClr val="FF0000"/>
                </a:solidFill>
              </a:rPr>
            </a:br>
            <a:r>
              <a:rPr lang="en-US" sz="2000" dirty="0" smtClean="0">
                <a:solidFill>
                  <a:schemeClr val="tx1"/>
                </a:solidFill>
              </a:rPr>
              <a:t>Input: First three input are prices of vegetables which Rahul asks from shopkeeper</a:t>
            </a:r>
            <a:br>
              <a:rPr lang="en-US" sz="2000" dirty="0" smtClean="0">
                <a:solidFill>
                  <a:schemeClr val="tx1"/>
                </a:solidFill>
              </a:rPr>
            </a:br>
            <a:r>
              <a:rPr lang="en-US" sz="2000" dirty="0" smtClean="0">
                <a:solidFill>
                  <a:schemeClr val="tx1"/>
                </a:solidFill>
              </a:rPr>
              <a:t>Output: Quantity of each vegetable</a:t>
            </a:r>
            <a:br>
              <a:rPr lang="en-US" sz="2000" dirty="0" smtClean="0">
                <a:solidFill>
                  <a:schemeClr val="tx1"/>
                </a:solidFill>
              </a:rPr>
            </a:br>
            <a:endParaRPr lang="en-US" sz="2000" dirty="0" smtClean="0">
              <a:solidFill>
                <a:schemeClr val="tx1"/>
              </a:solidFill>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62099" y="177800"/>
            <a:ext cx="5564841" cy="5343525"/>
          </a:xfrm>
        </p:spPr>
        <p:txBody>
          <a:bodyPr/>
          <a:lstStyle/>
          <a:p>
            <a:pPr marL="0" indent="0">
              <a:buFont typeface="Arial" panose="020B0604020202020204" pitchFamily="34" charset="0"/>
              <a:buNone/>
            </a:pPr>
            <a:r>
              <a:rPr lang="en-US" sz="2000" dirty="0" smtClean="0"/>
              <a:t>p = </a:t>
            </a:r>
            <a:r>
              <a:rPr lang="en-US" sz="2000" dirty="0" err="1" smtClean="0"/>
              <a:t>int</a:t>
            </a:r>
            <a:r>
              <a:rPr lang="en-US" sz="2000" dirty="0" smtClean="0"/>
              <a:t>(input("Enter price of </a:t>
            </a:r>
            <a:r>
              <a:rPr lang="en-US" sz="2000" dirty="0" err="1" smtClean="0"/>
              <a:t>pta</a:t>
            </a:r>
            <a:r>
              <a:rPr lang="en-US" sz="2000" dirty="0" smtClean="0"/>
              <a:t>"))</a:t>
            </a:r>
            <a:br>
              <a:rPr lang="en-US" sz="2000" dirty="0" smtClean="0"/>
            </a:br>
            <a:r>
              <a:rPr lang="en-US" sz="2000" dirty="0" smtClean="0"/>
              <a:t>t = </a:t>
            </a:r>
            <a:r>
              <a:rPr lang="en-US" sz="2000" dirty="0" err="1" smtClean="0"/>
              <a:t>int</a:t>
            </a:r>
            <a:r>
              <a:rPr lang="en-US" sz="2000" dirty="0" smtClean="0"/>
              <a:t>(input("Enter price of tom"))</a:t>
            </a:r>
            <a:br>
              <a:rPr lang="en-US" sz="2000" dirty="0" smtClean="0"/>
            </a:br>
            <a:r>
              <a:rPr lang="en-US" sz="2000" dirty="0" smtClean="0"/>
              <a:t>o = </a:t>
            </a:r>
            <a:r>
              <a:rPr lang="en-US" sz="2000" dirty="0" err="1" smtClean="0"/>
              <a:t>int</a:t>
            </a:r>
            <a:r>
              <a:rPr lang="en-US" sz="2000" dirty="0" smtClean="0"/>
              <a:t>(input("Enter price of </a:t>
            </a:r>
            <a:r>
              <a:rPr lang="en-US" sz="2000" dirty="0" err="1" smtClean="0"/>
              <a:t>oni</a:t>
            </a:r>
            <a:r>
              <a:rPr lang="en-US" sz="2000" dirty="0" smtClean="0"/>
              <a:t>"))</a:t>
            </a:r>
            <a:br>
              <a:rPr lang="en-US" sz="2000" dirty="0" smtClean="0"/>
            </a:br>
            <a:r>
              <a:rPr lang="en-US" sz="2000" dirty="0" smtClean="0"/>
              <a:t>if p &lt;= 20:</a:t>
            </a:r>
          </a:p>
          <a:p>
            <a:pPr marL="0" indent="0">
              <a:buFont typeface="Arial" panose="020B0604020202020204" pitchFamily="34" charset="0"/>
              <a:buNone/>
            </a:pPr>
            <a:r>
              <a:rPr lang="en-US" sz="2000" dirty="0" smtClean="0"/>
              <a:t>    print("Buy 5kg")</a:t>
            </a:r>
          </a:p>
          <a:p>
            <a:pPr marL="0" indent="0">
              <a:buFont typeface="Arial" panose="020B0604020202020204" pitchFamily="34" charset="0"/>
              <a:buNone/>
            </a:pPr>
            <a:r>
              <a:rPr lang="en-US" sz="2000" dirty="0" smtClean="0"/>
              <a:t>else:</a:t>
            </a:r>
          </a:p>
          <a:p>
            <a:pPr marL="0" indent="0">
              <a:buFont typeface="Arial" panose="020B0604020202020204" pitchFamily="34" charset="0"/>
              <a:buNone/>
            </a:pPr>
            <a:r>
              <a:rPr lang="en-US" sz="2000" dirty="0" smtClean="0"/>
              <a:t>    print("Buy 1kg")</a:t>
            </a:r>
          </a:p>
          <a:p>
            <a:pPr marL="0" indent="0">
              <a:buFont typeface="Arial" panose="020B0604020202020204" pitchFamily="34" charset="0"/>
              <a:buNone/>
            </a:pPr>
            <a:r>
              <a:rPr lang="en-US" sz="2000" dirty="0" smtClean="0"/>
              <a:t> if t &lt;= 40:</a:t>
            </a:r>
          </a:p>
          <a:p>
            <a:pPr marL="0" indent="0">
              <a:buFont typeface="Arial" panose="020B0604020202020204" pitchFamily="34" charset="0"/>
              <a:buNone/>
            </a:pPr>
            <a:r>
              <a:rPr lang="en-US" sz="2000" dirty="0" smtClean="0"/>
              <a:t>     print("Buy 2kg")</a:t>
            </a:r>
          </a:p>
          <a:p>
            <a:pPr marL="0" indent="0">
              <a:buFont typeface="Arial" panose="020B0604020202020204" pitchFamily="34" charset="0"/>
              <a:buNone/>
            </a:pPr>
            <a:r>
              <a:rPr lang="en-US" sz="2000" dirty="0" smtClean="0"/>
              <a:t>else:</a:t>
            </a:r>
          </a:p>
          <a:p>
            <a:pPr marL="0" indent="0">
              <a:buFont typeface="Arial" panose="020B0604020202020204" pitchFamily="34" charset="0"/>
              <a:buNone/>
            </a:pPr>
            <a:r>
              <a:rPr lang="en-US" sz="2000" dirty="0" smtClean="0"/>
              <a:t>    print("Buy 1kg")</a:t>
            </a:r>
          </a:p>
          <a:p>
            <a:pPr marL="0" indent="0">
              <a:buFont typeface="Arial" panose="020B0604020202020204" pitchFamily="34" charset="0"/>
              <a:buNone/>
            </a:pPr>
            <a:r>
              <a:rPr lang="en-US" sz="2000" dirty="0" smtClean="0"/>
              <a:t>if o &lt;= 100:</a:t>
            </a:r>
          </a:p>
          <a:p>
            <a:pPr marL="0" indent="0">
              <a:buFont typeface="Arial" panose="020B0604020202020204" pitchFamily="34" charset="0"/>
              <a:buNone/>
            </a:pPr>
            <a:r>
              <a:rPr lang="en-US" sz="2000" dirty="0" smtClean="0"/>
              <a:t>      print("Buy 2kg")</a:t>
            </a:r>
          </a:p>
          <a:p>
            <a:pPr marL="0" indent="0">
              <a:buFont typeface="Arial" panose="020B0604020202020204" pitchFamily="34" charset="0"/>
              <a:buNone/>
            </a:pPr>
            <a:r>
              <a:rPr lang="en-US" sz="2000" dirty="0" smtClean="0"/>
              <a:t>else:</a:t>
            </a:r>
          </a:p>
          <a:p>
            <a:pPr marL="0" indent="0">
              <a:buFont typeface="Arial" panose="020B0604020202020204" pitchFamily="34" charset="0"/>
              <a:buNone/>
            </a:pPr>
            <a:r>
              <a:rPr lang="en-US" sz="2000" dirty="0" smtClean="0"/>
              <a:t>     print("Buy 1kg")</a:t>
            </a:r>
          </a:p>
          <a:p>
            <a:pPr marL="0" indent="0">
              <a:buFont typeface="Arial" panose="020B0604020202020204" pitchFamily="34" charset="0"/>
              <a:buNone/>
            </a:pPr>
            <a:endParaRPr lang="en-U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175" y="130175"/>
            <a:ext cx="8443913" cy="2743200"/>
          </a:xfrm>
        </p:spPr>
        <p:txBody>
          <a:bodyPr>
            <a:normAutofit/>
          </a:bodyPr>
          <a:lstStyle/>
          <a:p>
            <a:pPr>
              <a:defRPr/>
            </a:pPr>
            <a:r>
              <a:rPr lang="en-US" sz="2100" b="1" dirty="0"/>
              <a:t>3</a:t>
            </a:r>
            <a:r>
              <a:rPr lang="en-US" sz="2100" b="1" dirty="0">
                <a:solidFill>
                  <a:srgbClr val="FF0000"/>
                </a:solidFill>
              </a:rPr>
              <a:t>. Print the alphabets till z with given increment value, from given starting value</a:t>
            </a:r>
            <a:br>
              <a:rPr lang="en-US" sz="2100" b="1" dirty="0">
                <a:solidFill>
                  <a:srgbClr val="FF0000"/>
                </a:solidFill>
              </a:rPr>
            </a:br>
            <a:r>
              <a:rPr lang="en-US" sz="1800" b="1" dirty="0"/>
              <a:t>Ex1:</a:t>
            </a:r>
            <a:br>
              <a:rPr lang="en-US" sz="1800" b="1" dirty="0"/>
            </a:br>
            <a:r>
              <a:rPr lang="en-US" sz="1800" b="1" dirty="0"/>
              <a:t> </a:t>
            </a:r>
            <a:r>
              <a:rPr lang="en-US" sz="1800" b="1" dirty="0">
                <a:solidFill>
                  <a:srgbClr val="FF0000"/>
                </a:solidFill>
              </a:rPr>
              <a:t>Input:</a:t>
            </a:r>
            <a:r>
              <a:rPr lang="en-US" sz="1800" b="1" dirty="0"/>
              <a:t> </a:t>
            </a:r>
            <a:r>
              <a:rPr lang="en-US" sz="1800" b="1" dirty="0" err="1"/>
              <a:t>inc</a:t>
            </a:r>
            <a:r>
              <a:rPr lang="en-US" sz="1800" b="1" dirty="0"/>
              <a:t> </a:t>
            </a:r>
            <a:r>
              <a:rPr lang="en-US" sz="1800" b="1" dirty="0" err="1"/>
              <a:t>val</a:t>
            </a:r>
            <a:r>
              <a:rPr lang="en-US" sz="1800" b="1" dirty="0"/>
              <a:t> = 2</a:t>
            </a:r>
            <a:br>
              <a:rPr lang="en-US" sz="1800" b="1" dirty="0"/>
            </a:br>
            <a:r>
              <a:rPr lang="en-US" sz="1800" b="1" dirty="0"/>
              <a:t>starting value = 'c'</a:t>
            </a:r>
            <a:br>
              <a:rPr lang="en-US" sz="1800" b="1" dirty="0"/>
            </a:br>
            <a:r>
              <a:rPr lang="en-US" sz="1800" b="1" dirty="0"/>
              <a:t> </a:t>
            </a:r>
            <a:r>
              <a:rPr lang="en-US" sz="1800" b="1" dirty="0">
                <a:solidFill>
                  <a:srgbClr val="FF0000"/>
                </a:solidFill>
              </a:rPr>
              <a:t>output:</a:t>
            </a:r>
            <a:r>
              <a:rPr lang="en-US" sz="1800" b="1" dirty="0"/>
              <a:t> c e g </a:t>
            </a:r>
            <a:r>
              <a:rPr lang="en-US" sz="1800" b="1" dirty="0" err="1"/>
              <a:t>i</a:t>
            </a:r>
            <a:r>
              <a:rPr lang="en-US" sz="1800" b="1" dirty="0"/>
              <a:t> k m o q s u w y</a:t>
            </a:r>
            <a:br>
              <a:rPr lang="en-US" sz="1800" b="1" dirty="0"/>
            </a:br>
            <a:r>
              <a:rPr lang="en-US" sz="1800" b="1" dirty="0">
                <a:solidFill>
                  <a:srgbClr val="FF0000"/>
                </a:solidFill>
              </a:rPr>
              <a:t> Input: </a:t>
            </a:r>
            <a:r>
              <a:rPr lang="en-US" sz="1800" b="1" dirty="0" err="1"/>
              <a:t>inc</a:t>
            </a:r>
            <a:r>
              <a:rPr lang="en-US" sz="1800" b="1" dirty="0"/>
              <a:t> </a:t>
            </a:r>
            <a:r>
              <a:rPr lang="en-US" sz="1800" b="1" dirty="0" err="1"/>
              <a:t>val</a:t>
            </a:r>
            <a:r>
              <a:rPr lang="en-US" sz="1800" b="1" dirty="0"/>
              <a:t> = 1</a:t>
            </a:r>
            <a:br>
              <a:rPr lang="en-US" sz="1800" b="1" dirty="0"/>
            </a:br>
            <a:r>
              <a:rPr lang="en-US" sz="1800" b="1" dirty="0"/>
              <a:t> starting value = 'p'</a:t>
            </a:r>
            <a:br>
              <a:rPr lang="en-US" sz="1800" b="1" dirty="0"/>
            </a:br>
            <a:r>
              <a:rPr lang="en-US" sz="1800" b="1" dirty="0"/>
              <a:t>  </a:t>
            </a:r>
            <a:r>
              <a:rPr lang="en-US" sz="1800" b="1" dirty="0">
                <a:solidFill>
                  <a:srgbClr val="FF0000"/>
                </a:solidFill>
              </a:rPr>
              <a:t>output: </a:t>
            </a:r>
            <a:r>
              <a:rPr lang="en-US" sz="1800" b="1" dirty="0"/>
              <a:t>p q r s t u v w x y </a:t>
            </a:r>
            <a:r>
              <a:rPr lang="en-US" sz="1800" b="1" dirty="0" smtClean="0"/>
              <a:t>z</a:t>
            </a:r>
            <a:endParaRPr lang="en-US" sz="2100" b="1" dirty="0">
              <a:latin typeface="+mn-lt"/>
            </a:endParaRPr>
          </a:p>
        </p:txBody>
      </p:sp>
      <p:sp>
        <p:nvSpPr>
          <p:cNvPr id="3" name="Content Placeholder 2"/>
          <p:cNvSpPr>
            <a:spLocks noGrp="1"/>
          </p:cNvSpPr>
          <p:nvPr>
            <p:ph idx="1"/>
          </p:nvPr>
        </p:nvSpPr>
        <p:spPr>
          <a:xfrm>
            <a:off x="797952" y="2873375"/>
            <a:ext cx="7886700" cy="2014538"/>
          </a:xfrm>
        </p:spPr>
        <p:txBody>
          <a:bodyPr>
            <a:noAutofit/>
          </a:bodyPr>
          <a:lstStyle/>
          <a:p>
            <a:pPr marL="0" indent="0">
              <a:buFont typeface="Arial" panose="020B0604020202020204" pitchFamily="34" charset="0"/>
              <a:buNone/>
              <a:defRPr/>
            </a:pPr>
            <a:r>
              <a:rPr lang="en-US" sz="2000" b="1" u="sng" dirty="0"/>
              <a:t>Solution:</a:t>
            </a:r>
            <a:endParaRPr lang="en-US" sz="2000" dirty="0"/>
          </a:p>
          <a:p>
            <a:pPr marL="0" indent="0">
              <a:buFont typeface="Arial" panose="020B0604020202020204" pitchFamily="34" charset="0"/>
              <a:buNone/>
              <a:defRPr/>
            </a:pPr>
            <a:r>
              <a:rPr lang="en-US" sz="2000" dirty="0" err="1"/>
              <a:t>inc</a:t>
            </a:r>
            <a:r>
              <a:rPr lang="en-US" sz="2000" dirty="0"/>
              <a:t> = </a:t>
            </a:r>
            <a:r>
              <a:rPr lang="en-US" sz="2000" dirty="0" err="1"/>
              <a:t>int</a:t>
            </a:r>
            <a:r>
              <a:rPr lang="en-US" sz="2000" dirty="0"/>
              <a:t>(input("Enter the </a:t>
            </a:r>
            <a:r>
              <a:rPr lang="en-US" sz="2000" dirty="0" err="1"/>
              <a:t>inc</a:t>
            </a:r>
            <a:r>
              <a:rPr lang="en-US" sz="2000" dirty="0"/>
              <a:t> value"))</a:t>
            </a:r>
          </a:p>
          <a:p>
            <a:pPr marL="0" indent="0">
              <a:buFont typeface="Arial" panose="020B0604020202020204" pitchFamily="34" charset="0"/>
              <a:buNone/>
              <a:defRPr/>
            </a:pPr>
            <a:r>
              <a:rPr lang="en-US" sz="2000" dirty="0"/>
              <a:t>start = </a:t>
            </a:r>
            <a:r>
              <a:rPr lang="en-US" sz="2000" dirty="0" err="1"/>
              <a:t>ord</a:t>
            </a:r>
            <a:r>
              <a:rPr lang="en-US" sz="2000" dirty="0"/>
              <a:t>(input("Enter starting point"))</a:t>
            </a:r>
          </a:p>
          <a:p>
            <a:pPr marL="0" indent="0">
              <a:buFont typeface="Arial" panose="020B0604020202020204" pitchFamily="34" charset="0"/>
              <a:buNone/>
              <a:defRPr/>
            </a:pPr>
            <a:r>
              <a:rPr lang="en-US" sz="2000" dirty="0" smtClean="0"/>
              <a:t>while </a:t>
            </a:r>
            <a:r>
              <a:rPr lang="en-US" sz="2000" dirty="0"/>
              <a:t>start &lt;= </a:t>
            </a:r>
            <a:r>
              <a:rPr lang="en-US" sz="2000" dirty="0" err="1"/>
              <a:t>ord</a:t>
            </a:r>
            <a:r>
              <a:rPr lang="en-US" sz="2000" dirty="0"/>
              <a:t>("z"):</a:t>
            </a:r>
          </a:p>
          <a:p>
            <a:pPr marL="0" indent="0">
              <a:buFont typeface="Arial" panose="020B0604020202020204" pitchFamily="34" charset="0"/>
              <a:buNone/>
              <a:defRPr/>
            </a:pPr>
            <a:r>
              <a:rPr lang="en-US" sz="2000" dirty="0"/>
              <a:t>     </a:t>
            </a:r>
            <a:r>
              <a:rPr lang="en-US" sz="2000" dirty="0" smtClean="0"/>
              <a:t>  print(</a:t>
            </a:r>
            <a:r>
              <a:rPr lang="en-US" sz="2000" dirty="0" err="1" smtClean="0"/>
              <a:t>chr</a:t>
            </a:r>
            <a:r>
              <a:rPr lang="en-US" sz="2000" dirty="0" smtClean="0"/>
              <a:t>(start</a:t>
            </a:r>
            <a:r>
              <a:rPr lang="en-US" sz="2000" dirty="0"/>
              <a:t>),end = " ")</a:t>
            </a:r>
          </a:p>
          <a:p>
            <a:pPr marL="0" indent="0">
              <a:buFont typeface="Arial" panose="020B0604020202020204" pitchFamily="34" charset="0"/>
              <a:buNone/>
              <a:defRPr/>
            </a:pPr>
            <a:r>
              <a:rPr lang="en-US" sz="2000" dirty="0"/>
              <a:t>     </a:t>
            </a:r>
            <a:r>
              <a:rPr lang="en-US" sz="2000" dirty="0" smtClean="0"/>
              <a:t>  start </a:t>
            </a:r>
            <a:r>
              <a:rPr lang="en-US" sz="2000" dirty="0"/>
              <a:t>+= </a:t>
            </a:r>
            <a:r>
              <a:rPr lang="en-US" sz="2000" dirty="0" err="1"/>
              <a:t>inc</a:t>
            </a:r>
            <a:endParaRPr lang="en-US" sz="2000" dirty="0"/>
          </a:p>
          <a:p>
            <a:pPr marL="0" indent="0">
              <a:buFont typeface="Arial" panose="020B0604020202020204" pitchFamily="34" charset="0"/>
              <a:buNone/>
              <a:defRPr/>
            </a:pP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663" y="144463"/>
            <a:ext cx="7886700" cy="484187"/>
          </a:xfrm>
        </p:spPr>
        <p:txBody>
          <a:bodyPr>
            <a:normAutofit fontScale="90000"/>
          </a:bodyPr>
          <a:lstStyle/>
          <a:p>
            <a:pPr>
              <a:defRPr/>
            </a:pPr>
            <a:r>
              <a:rPr lang="en-US" sz="2400" b="1" dirty="0">
                <a:solidFill>
                  <a:srgbClr val="FF0000"/>
                </a:solidFill>
              </a:rPr>
              <a:t>4. Write a Python script to guess a number between 1 to 9</a:t>
            </a:r>
            <a:r>
              <a:rPr lang="en-US" sz="2400" b="1" dirty="0" smtClean="0">
                <a:solidFill>
                  <a:srgbClr val="FF0000"/>
                </a:solidFill>
              </a:rPr>
              <a:t>.</a:t>
            </a:r>
            <a:endParaRPr lang="en-US" sz="2400" b="1" dirty="0">
              <a:solidFill>
                <a:srgbClr val="FF0000"/>
              </a:solidFill>
              <a:latin typeface="+mn-lt"/>
            </a:endParaRPr>
          </a:p>
        </p:txBody>
      </p:sp>
      <p:sp>
        <p:nvSpPr>
          <p:cNvPr id="3" name="Content Placeholder 2"/>
          <p:cNvSpPr>
            <a:spLocks noGrp="1"/>
          </p:cNvSpPr>
          <p:nvPr>
            <p:ph idx="1"/>
          </p:nvPr>
        </p:nvSpPr>
        <p:spPr>
          <a:xfrm>
            <a:off x="227013" y="1093788"/>
            <a:ext cx="8689975" cy="2549525"/>
          </a:xfrm>
        </p:spPr>
        <p:txBody>
          <a:bodyPr/>
          <a:lstStyle/>
          <a:p>
            <a:pPr marL="0" indent="0">
              <a:buFont typeface="Arial" panose="020B0604020202020204" pitchFamily="34" charset="0"/>
              <a:buNone/>
            </a:pPr>
            <a:r>
              <a:rPr lang="en-US" sz="2000" dirty="0" smtClean="0"/>
              <a:t>import random</a:t>
            </a:r>
          </a:p>
          <a:p>
            <a:pPr marL="0" indent="0">
              <a:buFont typeface="Arial" panose="020B0604020202020204" pitchFamily="34" charset="0"/>
              <a:buNone/>
            </a:pPr>
            <a:r>
              <a:rPr lang="en-US" sz="2000" dirty="0" err="1" smtClean="0"/>
              <a:t>target_num</a:t>
            </a:r>
            <a:r>
              <a:rPr lang="en-US" sz="2000" dirty="0" smtClean="0"/>
              <a:t>, </a:t>
            </a:r>
            <a:r>
              <a:rPr lang="en-US" sz="2000" dirty="0" err="1" smtClean="0"/>
              <a:t>guess_num</a:t>
            </a:r>
            <a:r>
              <a:rPr lang="en-US" sz="2000" dirty="0" smtClean="0"/>
              <a:t> = </a:t>
            </a:r>
            <a:r>
              <a:rPr lang="en-US" sz="2000" dirty="0" err="1" smtClean="0"/>
              <a:t>random.randint</a:t>
            </a:r>
            <a:r>
              <a:rPr lang="en-US" sz="2000" dirty="0" smtClean="0"/>
              <a:t>(1, 10), 0</a:t>
            </a:r>
          </a:p>
          <a:p>
            <a:pPr marL="0" indent="0">
              <a:buFont typeface="Arial" panose="020B0604020202020204" pitchFamily="34" charset="0"/>
              <a:buNone/>
            </a:pPr>
            <a:r>
              <a:rPr lang="en-US" sz="2000" dirty="0" smtClean="0"/>
              <a:t>while </a:t>
            </a:r>
            <a:r>
              <a:rPr lang="en-US" sz="2000" dirty="0" err="1" smtClean="0"/>
              <a:t>target_num</a:t>
            </a:r>
            <a:r>
              <a:rPr lang="en-US" sz="2000" dirty="0" smtClean="0"/>
              <a:t> != </a:t>
            </a:r>
            <a:r>
              <a:rPr lang="en-US" sz="2000" dirty="0" err="1" smtClean="0"/>
              <a:t>guess_num</a:t>
            </a:r>
            <a:r>
              <a:rPr lang="en-US" sz="2000" dirty="0" smtClean="0"/>
              <a:t>:</a:t>
            </a:r>
          </a:p>
          <a:p>
            <a:pPr marL="0" indent="0">
              <a:buFont typeface="Arial" panose="020B0604020202020204" pitchFamily="34" charset="0"/>
              <a:buNone/>
            </a:pPr>
            <a:r>
              <a:rPr lang="en-US" sz="2000" dirty="0" smtClean="0"/>
              <a:t>         </a:t>
            </a:r>
            <a:r>
              <a:rPr lang="en-US" sz="2000" dirty="0" err="1" smtClean="0"/>
              <a:t>guess_num</a:t>
            </a:r>
            <a:r>
              <a:rPr lang="en-US" sz="2000" dirty="0" smtClean="0"/>
              <a:t> = </a:t>
            </a:r>
            <a:r>
              <a:rPr lang="en-US" sz="2000" dirty="0" err="1" smtClean="0"/>
              <a:t>int</a:t>
            </a:r>
            <a:r>
              <a:rPr lang="en-US" sz="2000" dirty="0" smtClean="0"/>
              <a:t>(input('Guess a number between 1 and 10 until you get it right : '))</a:t>
            </a:r>
          </a:p>
          <a:p>
            <a:pPr marL="0" indent="0">
              <a:buFont typeface="Arial" panose="020B0604020202020204" pitchFamily="34" charset="0"/>
              <a:buNone/>
            </a:pPr>
            <a:r>
              <a:rPr lang="en-US" sz="2000" dirty="0" smtClean="0"/>
              <a:t>print('Well guessed!')</a:t>
            </a:r>
          </a:p>
          <a:p>
            <a:pPr marL="0" indent="0">
              <a:buFont typeface="Arial" panose="020B0604020202020204" pitchFamily="34" charset="0"/>
              <a:buNone/>
            </a:pPr>
            <a:endParaRPr lang="en-U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00" y="120113"/>
            <a:ext cx="8515350" cy="1325563"/>
          </a:xfrm>
        </p:spPr>
        <p:txBody>
          <a:bodyPr>
            <a:normAutofit fontScale="90000"/>
          </a:bodyPr>
          <a:lstStyle/>
          <a:p>
            <a:pPr algn="just">
              <a:defRPr/>
            </a:pPr>
            <a:r>
              <a:rPr lang="en-US" sz="2100" b="1" dirty="0">
                <a:solidFill>
                  <a:srgbClr val="FF0000"/>
                </a:solidFill>
              </a:rPr>
              <a:t>7. Write a Python program which iterates the integers from 1 to 50. For multiples of three print "THREE" instead of the number and for the multiples of five print "FIVE". For numbers which are multiples of both three and five print "THREEFIVE".</a:t>
            </a:r>
            <a:br>
              <a:rPr lang="en-US" sz="2100" b="1" dirty="0">
                <a:solidFill>
                  <a:srgbClr val="FF0000"/>
                </a:solidFill>
              </a:rPr>
            </a:br>
            <a:endParaRPr lang="en-US" sz="2100" b="1" dirty="0">
              <a:solidFill>
                <a:srgbClr val="FF0000"/>
              </a:solidFill>
              <a:latin typeface="+mn-lt"/>
            </a:endParaRPr>
          </a:p>
        </p:txBody>
      </p:sp>
      <p:sp>
        <p:nvSpPr>
          <p:cNvPr id="3" name="Content Placeholder 2"/>
          <p:cNvSpPr>
            <a:spLocks noGrp="1"/>
          </p:cNvSpPr>
          <p:nvPr>
            <p:ph idx="1"/>
          </p:nvPr>
        </p:nvSpPr>
        <p:spPr>
          <a:xfrm>
            <a:off x="1044575" y="1377950"/>
            <a:ext cx="4845050" cy="3879850"/>
          </a:xfrm>
        </p:spPr>
        <p:txBody>
          <a:bodyPr>
            <a:normAutofit fontScale="62500" lnSpcReduction="20000"/>
          </a:bodyPr>
          <a:lstStyle/>
          <a:p>
            <a:pPr marL="0" indent="0">
              <a:buFont typeface="Arial" panose="020B0604020202020204" pitchFamily="34" charset="0"/>
              <a:buNone/>
              <a:defRPr/>
            </a:pPr>
            <a:r>
              <a:rPr lang="en-US" dirty="0"/>
              <a:t>for </a:t>
            </a:r>
            <a:r>
              <a:rPr lang="en-US" dirty="0" err="1"/>
              <a:t>i</a:t>
            </a:r>
            <a:r>
              <a:rPr lang="en-US" dirty="0"/>
              <a:t> in </a:t>
            </a:r>
            <a:r>
              <a:rPr lang="en-US" dirty="0" smtClean="0"/>
              <a:t>range(1,50</a:t>
            </a:r>
            <a:r>
              <a:rPr lang="en-US" dirty="0"/>
              <a:t>):</a:t>
            </a:r>
          </a:p>
          <a:p>
            <a:pPr marL="0" indent="0">
              <a:buFont typeface="Arial" panose="020B0604020202020204" pitchFamily="34" charset="0"/>
              <a:buNone/>
              <a:defRPr/>
            </a:pPr>
            <a:r>
              <a:rPr lang="en-US" dirty="0"/>
              <a:t>    if i%3 == 0 or i%5 == 0:</a:t>
            </a:r>
          </a:p>
          <a:p>
            <a:pPr marL="0" indent="0">
              <a:buFont typeface="Arial" panose="020B0604020202020204" pitchFamily="34" charset="0"/>
              <a:buNone/>
              <a:defRPr/>
            </a:pPr>
            <a:r>
              <a:rPr lang="en-US" dirty="0"/>
              <a:t>        if </a:t>
            </a:r>
            <a:r>
              <a:rPr lang="en-US" dirty="0" err="1"/>
              <a:t>i</a:t>
            </a:r>
            <a:r>
              <a:rPr lang="en-US" dirty="0"/>
              <a:t> % 3 == 0 and </a:t>
            </a:r>
            <a:r>
              <a:rPr lang="en-US" dirty="0" err="1"/>
              <a:t>i</a:t>
            </a:r>
            <a:r>
              <a:rPr lang="en-US" dirty="0"/>
              <a:t> % 5 == 0:</a:t>
            </a:r>
          </a:p>
          <a:p>
            <a:pPr marL="0" indent="0">
              <a:buFont typeface="Arial" panose="020B0604020202020204" pitchFamily="34" charset="0"/>
              <a:buNone/>
              <a:defRPr/>
            </a:pPr>
            <a:r>
              <a:rPr lang="en-US" dirty="0"/>
              <a:t>            print(</a:t>
            </a:r>
            <a:r>
              <a:rPr lang="en-US" dirty="0" err="1"/>
              <a:t>i</a:t>
            </a:r>
            <a:r>
              <a:rPr lang="en-US" dirty="0"/>
              <a:t>,"THREEFIVE")</a:t>
            </a:r>
          </a:p>
          <a:p>
            <a:pPr marL="0" indent="0">
              <a:buFont typeface="Arial" panose="020B0604020202020204" pitchFamily="34" charset="0"/>
              <a:buNone/>
              <a:defRPr/>
            </a:pPr>
            <a:r>
              <a:rPr lang="en-US" dirty="0"/>
              <a:t>           </a:t>
            </a:r>
          </a:p>
          <a:p>
            <a:pPr marL="0" indent="0">
              <a:buFont typeface="Arial" panose="020B0604020202020204" pitchFamily="34" charset="0"/>
              <a:buNone/>
              <a:defRPr/>
            </a:pPr>
            <a:r>
              <a:rPr lang="en-US" dirty="0"/>
              <a:t>        </a:t>
            </a:r>
            <a:r>
              <a:rPr lang="en-US" dirty="0" err="1"/>
              <a:t>elif</a:t>
            </a:r>
            <a:r>
              <a:rPr lang="en-US" dirty="0"/>
              <a:t> </a:t>
            </a:r>
            <a:r>
              <a:rPr lang="en-US" dirty="0" err="1"/>
              <a:t>i</a:t>
            </a:r>
            <a:r>
              <a:rPr lang="en-US" dirty="0"/>
              <a:t> % 3 == 0:</a:t>
            </a:r>
          </a:p>
          <a:p>
            <a:pPr marL="0" indent="0">
              <a:buFont typeface="Arial" panose="020B0604020202020204" pitchFamily="34" charset="0"/>
              <a:buNone/>
              <a:defRPr/>
            </a:pPr>
            <a:r>
              <a:rPr lang="en-US" dirty="0"/>
              <a:t>            print(</a:t>
            </a:r>
            <a:r>
              <a:rPr lang="en-US" dirty="0" err="1"/>
              <a:t>i</a:t>
            </a:r>
            <a:r>
              <a:rPr lang="en-US" dirty="0"/>
              <a:t>,"THREE")</a:t>
            </a:r>
          </a:p>
          <a:p>
            <a:pPr marL="0" indent="0">
              <a:buFont typeface="Arial" panose="020B0604020202020204" pitchFamily="34" charset="0"/>
              <a:buNone/>
              <a:defRPr/>
            </a:pPr>
            <a:r>
              <a:rPr lang="en-US" dirty="0"/>
              <a:t>            </a:t>
            </a:r>
          </a:p>
          <a:p>
            <a:pPr marL="0" indent="0">
              <a:buFont typeface="Arial" panose="020B0604020202020204" pitchFamily="34" charset="0"/>
              <a:buNone/>
              <a:defRPr/>
            </a:pPr>
            <a:r>
              <a:rPr lang="en-US" dirty="0"/>
              <a:t>        </a:t>
            </a:r>
            <a:r>
              <a:rPr lang="en-US" dirty="0" err="1"/>
              <a:t>elif</a:t>
            </a:r>
            <a:r>
              <a:rPr lang="en-US" dirty="0"/>
              <a:t> </a:t>
            </a:r>
            <a:r>
              <a:rPr lang="en-US" dirty="0" err="1"/>
              <a:t>i</a:t>
            </a:r>
            <a:r>
              <a:rPr lang="en-US" dirty="0"/>
              <a:t> % 5 == 0:</a:t>
            </a:r>
          </a:p>
          <a:p>
            <a:pPr marL="0" indent="0">
              <a:buFont typeface="Arial" panose="020B0604020202020204" pitchFamily="34" charset="0"/>
              <a:buNone/>
              <a:defRPr/>
            </a:pPr>
            <a:r>
              <a:rPr lang="en-US" dirty="0"/>
              <a:t>            print(</a:t>
            </a:r>
            <a:r>
              <a:rPr lang="en-US" dirty="0" err="1"/>
              <a:t>i</a:t>
            </a:r>
            <a:r>
              <a:rPr lang="en-US" dirty="0"/>
              <a:t>,"FIVE")</a:t>
            </a:r>
          </a:p>
          <a:p>
            <a:pPr marL="0" indent="0">
              <a:buFont typeface="Arial" panose="020B0604020202020204" pitchFamily="34" charset="0"/>
              <a:buNone/>
              <a:defRPr/>
            </a:pPr>
            <a:r>
              <a:rPr lang="en-US" dirty="0"/>
              <a:t> </a:t>
            </a:r>
            <a:r>
              <a:rPr lang="en-US" dirty="0" smtClean="0"/>
              <a:t>  else:</a:t>
            </a:r>
          </a:p>
          <a:p>
            <a:pPr marL="0" indent="0">
              <a:buFont typeface="Arial" panose="020B0604020202020204" pitchFamily="34" charset="0"/>
              <a:buNone/>
              <a:defRPr/>
            </a:pPr>
            <a:r>
              <a:rPr lang="en-US" dirty="0"/>
              <a:t> </a:t>
            </a:r>
            <a:r>
              <a:rPr lang="en-US" dirty="0" smtClean="0"/>
              <a:t>          print(</a:t>
            </a:r>
            <a:r>
              <a:rPr lang="en-US" dirty="0" err="1" smtClean="0"/>
              <a:t>i</a:t>
            </a:r>
            <a:r>
              <a:rPr lang="en-US" dirty="0" smtClean="0"/>
              <a:t>)</a:t>
            </a:r>
            <a:endParaRPr lang="en-US" dirty="0"/>
          </a:p>
          <a:p>
            <a:pPr marL="0" indent="0">
              <a:buFont typeface="Arial" panose="020B0604020202020204" pitchFamily="34" charset="0"/>
              <a:buNone/>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66200" cy="1144588"/>
          </a:xfrm>
        </p:spPr>
        <p:txBody>
          <a:bodyPr>
            <a:noAutofit/>
          </a:bodyPr>
          <a:lstStyle/>
          <a:p>
            <a:pPr algn="just">
              <a:defRPr/>
            </a:pPr>
            <a:r>
              <a:rPr lang="en-US" sz="2000" b="1" dirty="0">
                <a:solidFill>
                  <a:srgbClr val="FF0000"/>
                </a:solidFill>
              </a:rPr>
              <a:t>8. Read a set of 4 bit binary numbers one bit at a time starting from MSB till the user input is 0000. For each input, the program should print whether it is divisible by 5 or not</a:t>
            </a:r>
            <a:r>
              <a:rPr lang="en-US" sz="2000" b="1" dirty="0" smtClean="0">
                <a:solidFill>
                  <a:srgbClr val="FF0000"/>
                </a:solidFill>
              </a:rPr>
              <a:t>.</a:t>
            </a:r>
            <a:endParaRPr lang="en-US" sz="2000" b="1" dirty="0">
              <a:solidFill>
                <a:srgbClr val="FF0000"/>
              </a:solidFill>
              <a:latin typeface="+mn-lt"/>
            </a:endParaRPr>
          </a:p>
        </p:txBody>
      </p:sp>
      <p:sp>
        <p:nvSpPr>
          <p:cNvPr id="3" name="Content Placeholder 2"/>
          <p:cNvSpPr>
            <a:spLocks noGrp="1"/>
          </p:cNvSpPr>
          <p:nvPr>
            <p:ph idx="1"/>
          </p:nvPr>
        </p:nvSpPr>
        <p:spPr>
          <a:xfrm>
            <a:off x="628650" y="1144588"/>
            <a:ext cx="7886700" cy="3879850"/>
          </a:xfrm>
        </p:spPr>
        <p:txBody>
          <a:bodyPr>
            <a:normAutofit fontScale="62500" lnSpcReduction="20000"/>
          </a:bodyPr>
          <a:lstStyle/>
          <a:p>
            <a:pPr marL="0" indent="0">
              <a:buFont typeface="Arial" panose="020B0604020202020204" pitchFamily="34" charset="0"/>
              <a:buNone/>
              <a:defRPr/>
            </a:pPr>
            <a:r>
              <a:rPr lang="en-US" dirty="0"/>
              <a:t>while (1):</a:t>
            </a:r>
          </a:p>
          <a:p>
            <a:pPr marL="0" indent="0">
              <a:buFont typeface="Arial" panose="020B0604020202020204" pitchFamily="34" charset="0"/>
              <a:buNone/>
              <a:defRPr/>
            </a:pPr>
            <a:r>
              <a:rPr lang="en-US" dirty="0"/>
              <a:t>    </a:t>
            </a:r>
            <a:r>
              <a:rPr lang="en-US" dirty="0" smtClean="0"/>
              <a:t> b3,b2,b1,b0 </a:t>
            </a:r>
            <a:r>
              <a:rPr lang="en-US" dirty="0"/>
              <a:t>= </a:t>
            </a:r>
            <a:r>
              <a:rPr lang="en-US" dirty="0" err="1"/>
              <a:t>eval</a:t>
            </a:r>
            <a:r>
              <a:rPr lang="en-US" dirty="0"/>
              <a:t>(input("Enter a 4-bit binary number one bit at a time from MSB"))</a:t>
            </a:r>
          </a:p>
          <a:p>
            <a:pPr marL="0" indent="0">
              <a:buFont typeface="Arial" panose="020B0604020202020204" pitchFamily="34" charset="0"/>
              <a:buNone/>
              <a:defRPr/>
            </a:pPr>
            <a:r>
              <a:rPr lang="en-US" dirty="0"/>
              <a:t>    </a:t>
            </a:r>
            <a:r>
              <a:rPr lang="en-US" dirty="0" smtClean="0"/>
              <a:t> d </a:t>
            </a:r>
            <a:r>
              <a:rPr lang="en-US" dirty="0"/>
              <a:t>= (b3 * (2**3)) + </a:t>
            </a:r>
            <a:r>
              <a:rPr lang="en-US" dirty="0" smtClean="0"/>
              <a:t>(</a:t>
            </a:r>
            <a:r>
              <a:rPr lang="en-US" dirty="0"/>
              <a:t>b2 * (2**2</a:t>
            </a:r>
            <a:r>
              <a:rPr lang="en-US" dirty="0" smtClean="0"/>
              <a:t>)) </a:t>
            </a:r>
            <a:r>
              <a:rPr lang="en-US" dirty="0"/>
              <a:t>+ </a:t>
            </a:r>
            <a:r>
              <a:rPr lang="en-US" dirty="0" smtClean="0"/>
              <a:t>(</a:t>
            </a:r>
            <a:r>
              <a:rPr lang="en-US" dirty="0"/>
              <a:t>b1*2) + b0</a:t>
            </a:r>
          </a:p>
          <a:p>
            <a:pPr marL="0" indent="0">
              <a:buFont typeface="Arial" panose="020B0604020202020204" pitchFamily="34" charset="0"/>
              <a:buNone/>
              <a:defRPr/>
            </a:pPr>
            <a:r>
              <a:rPr lang="en-US" dirty="0"/>
              <a:t>    </a:t>
            </a:r>
            <a:r>
              <a:rPr lang="en-US" dirty="0" smtClean="0"/>
              <a:t> print</a:t>
            </a:r>
            <a:r>
              <a:rPr lang="en-US" dirty="0"/>
              <a:t>("decimal equivalent </a:t>
            </a:r>
            <a:r>
              <a:rPr lang="en-US" dirty="0" err="1"/>
              <a:t>is",d</a:t>
            </a:r>
            <a:r>
              <a:rPr lang="en-US" dirty="0"/>
              <a:t>)</a:t>
            </a:r>
          </a:p>
          <a:p>
            <a:pPr marL="0" indent="0">
              <a:buFont typeface="Arial" panose="020B0604020202020204" pitchFamily="34" charset="0"/>
              <a:buNone/>
              <a:defRPr/>
            </a:pPr>
            <a:r>
              <a:rPr lang="en-US" dirty="0"/>
              <a:t>    </a:t>
            </a:r>
            <a:r>
              <a:rPr lang="en-US" dirty="0" smtClean="0"/>
              <a:t> if </a:t>
            </a:r>
            <a:r>
              <a:rPr lang="en-US" dirty="0"/>
              <a:t>d == 0:</a:t>
            </a:r>
          </a:p>
          <a:p>
            <a:pPr marL="0" indent="0">
              <a:buFont typeface="Arial" panose="020B0604020202020204" pitchFamily="34" charset="0"/>
              <a:buNone/>
              <a:defRPr/>
            </a:pPr>
            <a:r>
              <a:rPr lang="en-US" dirty="0"/>
              <a:t>        </a:t>
            </a:r>
            <a:r>
              <a:rPr lang="en-US" dirty="0" smtClean="0"/>
              <a:t> break</a:t>
            </a:r>
            <a:endParaRPr lang="en-US" dirty="0"/>
          </a:p>
          <a:p>
            <a:pPr marL="0" indent="0">
              <a:buFont typeface="Arial" panose="020B0604020202020204" pitchFamily="34" charset="0"/>
              <a:buNone/>
              <a:defRPr/>
            </a:pPr>
            <a:r>
              <a:rPr lang="en-US" dirty="0"/>
              <a:t>    </a:t>
            </a:r>
            <a:r>
              <a:rPr lang="en-US" dirty="0" smtClean="0"/>
              <a:t> else</a:t>
            </a:r>
            <a:r>
              <a:rPr lang="en-US" dirty="0"/>
              <a:t>:</a:t>
            </a:r>
          </a:p>
          <a:p>
            <a:pPr marL="0" indent="0">
              <a:buFont typeface="Arial" panose="020B0604020202020204" pitchFamily="34" charset="0"/>
              <a:buNone/>
              <a:defRPr/>
            </a:pPr>
            <a:r>
              <a:rPr lang="en-US" dirty="0"/>
              <a:t>        </a:t>
            </a:r>
            <a:r>
              <a:rPr lang="en-US" dirty="0" smtClean="0"/>
              <a:t> if </a:t>
            </a:r>
            <a:r>
              <a:rPr lang="en-US" dirty="0"/>
              <a:t>((d % 5) == 0) :</a:t>
            </a:r>
          </a:p>
          <a:p>
            <a:pPr marL="0" indent="0">
              <a:buFont typeface="Arial" panose="020B0604020202020204" pitchFamily="34" charset="0"/>
              <a:buNone/>
              <a:defRPr/>
            </a:pPr>
            <a:r>
              <a:rPr lang="en-US" dirty="0"/>
              <a:t>            </a:t>
            </a:r>
            <a:r>
              <a:rPr lang="en-US" dirty="0" smtClean="0"/>
              <a:t> print</a:t>
            </a:r>
            <a:r>
              <a:rPr lang="en-US" dirty="0"/>
              <a:t>("The number {0} is divisible by 5".format(d))</a:t>
            </a:r>
          </a:p>
          <a:p>
            <a:pPr marL="0" indent="0">
              <a:buFont typeface="Arial" panose="020B0604020202020204" pitchFamily="34" charset="0"/>
              <a:buNone/>
              <a:defRPr/>
            </a:pPr>
            <a:r>
              <a:rPr lang="en-US" dirty="0"/>
              <a:t>        </a:t>
            </a:r>
            <a:r>
              <a:rPr lang="en-US" dirty="0" smtClean="0"/>
              <a:t> else</a:t>
            </a:r>
            <a:r>
              <a:rPr lang="en-US" dirty="0"/>
              <a:t>:</a:t>
            </a:r>
          </a:p>
          <a:p>
            <a:pPr marL="0" indent="0">
              <a:buFont typeface="Arial" panose="020B0604020202020204" pitchFamily="34" charset="0"/>
              <a:buNone/>
              <a:defRPr/>
            </a:pPr>
            <a:r>
              <a:rPr lang="en-US" dirty="0"/>
              <a:t>             </a:t>
            </a:r>
            <a:r>
              <a:rPr lang="en-US" dirty="0" smtClean="0"/>
              <a:t>print</a:t>
            </a:r>
            <a:r>
              <a:rPr lang="en-US" dirty="0"/>
              <a:t>("The number {0} is not divisible by 5".format(d))</a:t>
            </a:r>
          </a:p>
          <a:p>
            <a:pPr marL="0" indent="0">
              <a:buFont typeface="Arial" panose="020B0604020202020204" pitchFamily="34" charset="0"/>
              <a:buNone/>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238" y="0"/>
            <a:ext cx="8242300" cy="2422525"/>
          </a:xfrm>
        </p:spPr>
        <p:txBody>
          <a:bodyPr>
            <a:normAutofit/>
          </a:bodyPr>
          <a:lstStyle/>
          <a:p>
            <a:pPr>
              <a:defRPr/>
            </a:pPr>
            <a:r>
              <a:rPr lang="en-US" sz="2100" b="1" dirty="0" smtClean="0">
                <a:solidFill>
                  <a:srgbClr val="FF0000"/>
                </a:solidFill>
                <a:latin typeface="+mn-lt"/>
              </a:rPr>
              <a:t>10</a:t>
            </a:r>
            <a:r>
              <a:rPr lang="en-US" sz="2100" b="1" dirty="0">
                <a:solidFill>
                  <a:srgbClr val="FF0000"/>
                </a:solidFill>
                <a:latin typeface="+mn-lt"/>
              </a:rPr>
              <a:t>.</a:t>
            </a:r>
            <a:r>
              <a:rPr lang="en-US" sz="2100" dirty="0">
                <a:solidFill>
                  <a:srgbClr val="FF0000"/>
                </a:solidFill>
              </a:rPr>
              <a:t> </a:t>
            </a:r>
            <a:r>
              <a:rPr lang="en-US" sz="2100" b="1" dirty="0">
                <a:solidFill>
                  <a:srgbClr val="FF0000"/>
                </a:solidFill>
              </a:rPr>
              <a:t>Write a Python script to read the number of digits in a given number and the digits one at a time. Convert the set of digits into a single decimal integer. </a:t>
            </a:r>
            <a:br>
              <a:rPr lang="en-US" sz="2100" b="1" dirty="0">
                <a:solidFill>
                  <a:srgbClr val="FF0000"/>
                </a:solidFill>
              </a:rPr>
            </a:br>
            <a:r>
              <a:rPr lang="en-US" sz="2100" b="1" dirty="0">
                <a:solidFill>
                  <a:srgbClr val="0070C0"/>
                </a:solidFill>
              </a:rPr>
              <a:t>Sample input : No. of digits : 5</a:t>
            </a:r>
            <a:br>
              <a:rPr lang="en-US" sz="2100" b="1" dirty="0">
                <a:solidFill>
                  <a:srgbClr val="0070C0"/>
                </a:solidFill>
              </a:rPr>
            </a:br>
            <a:r>
              <a:rPr lang="en-US" sz="2100" b="1" dirty="0">
                <a:solidFill>
                  <a:srgbClr val="0070C0"/>
                </a:solidFill>
              </a:rPr>
              <a:t>Digits : 2,7,4,9,3</a:t>
            </a:r>
            <a:br>
              <a:rPr lang="en-US" sz="2100" b="1" dirty="0">
                <a:solidFill>
                  <a:srgbClr val="0070C0"/>
                </a:solidFill>
              </a:rPr>
            </a:br>
            <a:r>
              <a:rPr lang="en-US" sz="2100" b="1" dirty="0">
                <a:solidFill>
                  <a:srgbClr val="0070C0"/>
                </a:solidFill>
              </a:rPr>
              <a:t>Output : 27493 = 2*10^4 + 7*10^3 + 4*10^2 + 9*10^1 +</a:t>
            </a:r>
            <a:r>
              <a:rPr lang="en-US" sz="2100" b="1" dirty="0" smtClean="0">
                <a:solidFill>
                  <a:srgbClr val="0070C0"/>
                </a:solidFill>
              </a:rPr>
              <a:t>3*10^0</a:t>
            </a:r>
            <a:endParaRPr lang="en-US" sz="2100" b="1" dirty="0">
              <a:solidFill>
                <a:srgbClr val="0070C0"/>
              </a:solidFill>
              <a:latin typeface="+mn-lt"/>
            </a:endParaRPr>
          </a:p>
        </p:txBody>
      </p:sp>
      <p:sp>
        <p:nvSpPr>
          <p:cNvPr id="3" name="Content Placeholder 2"/>
          <p:cNvSpPr>
            <a:spLocks noGrp="1"/>
          </p:cNvSpPr>
          <p:nvPr>
            <p:ph idx="1"/>
          </p:nvPr>
        </p:nvSpPr>
        <p:spPr>
          <a:xfrm>
            <a:off x="2446338" y="2019300"/>
            <a:ext cx="5605462" cy="3514725"/>
          </a:xfrm>
        </p:spPr>
        <p:txBody>
          <a:bodyPr/>
          <a:lstStyle/>
          <a:p>
            <a:pPr marL="0" indent="0">
              <a:lnSpc>
                <a:spcPct val="100000"/>
              </a:lnSpc>
              <a:buFont typeface="Arial" panose="020B0604020202020204" pitchFamily="34" charset="0"/>
              <a:buNone/>
            </a:pPr>
            <a:r>
              <a:rPr lang="en-US" sz="2000" smtClean="0"/>
              <a:t>nd = int(input("Enter the number of digits"))</a:t>
            </a:r>
          </a:p>
          <a:p>
            <a:pPr marL="0" indent="0">
              <a:lnSpc>
                <a:spcPct val="100000"/>
              </a:lnSpc>
              <a:buFont typeface="Arial" panose="020B0604020202020204" pitchFamily="34" charset="0"/>
              <a:buNone/>
            </a:pPr>
            <a:r>
              <a:rPr lang="en-US" sz="2000" smtClean="0"/>
              <a:t>p = nd - 1</a:t>
            </a:r>
          </a:p>
          <a:p>
            <a:pPr marL="0" indent="0">
              <a:lnSpc>
                <a:spcPct val="100000"/>
              </a:lnSpc>
              <a:buFont typeface="Arial" panose="020B0604020202020204" pitchFamily="34" charset="0"/>
              <a:buNone/>
            </a:pPr>
            <a:r>
              <a:rPr lang="en-US" sz="2000" smtClean="0"/>
              <a:t>num = 0</a:t>
            </a:r>
          </a:p>
          <a:p>
            <a:pPr marL="0" indent="0">
              <a:lnSpc>
                <a:spcPct val="100000"/>
              </a:lnSpc>
              <a:buFont typeface="Arial" panose="020B0604020202020204" pitchFamily="34" charset="0"/>
              <a:buNone/>
            </a:pPr>
            <a:r>
              <a:rPr lang="en-US" sz="2000" smtClean="0"/>
              <a:t>for i in range(0, nd):</a:t>
            </a:r>
          </a:p>
          <a:p>
            <a:pPr marL="0" indent="0">
              <a:lnSpc>
                <a:spcPct val="100000"/>
              </a:lnSpc>
              <a:buFont typeface="Arial" panose="020B0604020202020204" pitchFamily="34" charset="0"/>
              <a:buNone/>
            </a:pPr>
            <a:r>
              <a:rPr lang="en-US" sz="2000" smtClean="0"/>
              <a:t>    d = int(input("Enter a digit"))</a:t>
            </a:r>
          </a:p>
          <a:p>
            <a:pPr marL="0" indent="0">
              <a:lnSpc>
                <a:spcPct val="100000"/>
              </a:lnSpc>
              <a:buFont typeface="Arial" panose="020B0604020202020204" pitchFamily="34" charset="0"/>
              <a:buNone/>
            </a:pPr>
            <a:r>
              <a:rPr lang="en-US" sz="2000" smtClean="0"/>
              <a:t>    num = num + (d  * (10** p))</a:t>
            </a:r>
          </a:p>
          <a:p>
            <a:pPr marL="0" indent="0">
              <a:lnSpc>
                <a:spcPct val="100000"/>
              </a:lnSpc>
              <a:buFont typeface="Arial" panose="020B0604020202020204" pitchFamily="34" charset="0"/>
              <a:buNone/>
            </a:pPr>
            <a:r>
              <a:rPr lang="en-US" sz="2000" smtClean="0"/>
              <a:t>    p = p - 1</a:t>
            </a:r>
          </a:p>
          <a:p>
            <a:pPr marL="0" indent="0">
              <a:lnSpc>
                <a:spcPct val="100000"/>
              </a:lnSpc>
              <a:buFont typeface="Arial" panose="020B0604020202020204" pitchFamily="34" charset="0"/>
              <a:buNone/>
            </a:pPr>
            <a:r>
              <a:rPr lang="en-US" sz="2000" smtClean="0"/>
              <a:t>print("The input number is", num)</a:t>
            </a:r>
          </a:p>
          <a:p>
            <a:pPr marL="0" indent="0">
              <a:lnSpc>
                <a:spcPct val="100000"/>
              </a:lnSpc>
              <a:buFont typeface="Arial" panose="020B0604020202020204" pitchFamily="34" charset="0"/>
              <a:buNone/>
            </a:pPr>
            <a:endParaRPr lang="en-US" sz="2000" smtClean="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200D99626505468815249BBCE5CBE2" ma:contentTypeVersion="11" ma:contentTypeDescription="Create a new document." ma:contentTypeScope="" ma:versionID="c1ff88d52d9a99fe01a4a3743133a6e9">
  <xsd:schema xmlns:xsd="http://www.w3.org/2001/XMLSchema" xmlns:xs="http://www.w3.org/2001/XMLSchema" xmlns:p="http://schemas.microsoft.com/office/2006/metadata/properties" xmlns:ns2="b9ddce48-4927-49d3-9c8d-0a4b2e223357" xmlns:ns3="97366e1e-3f04-441e-b6c8-11d4a868ca9a" targetNamespace="http://schemas.microsoft.com/office/2006/metadata/properties" ma:root="true" ma:fieldsID="72a61b83e1b7572ad8af95b9fca0e21e" ns2:_="" ns3:_="">
    <xsd:import namespace="b9ddce48-4927-49d3-9c8d-0a4b2e223357"/>
    <xsd:import namespace="97366e1e-3f04-441e-b6c8-11d4a868ca9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ddce48-4927-49d3-9c8d-0a4b2e2233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7366e1e-3f04-441e-b6c8-11d4a868ca9a"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E275C84-F6DA-4C30-B535-035AD597910F}"/>
</file>

<file path=customXml/itemProps2.xml><?xml version="1.0" encoding="utf-8"?>
<ds:datastoreItem xmlns:ds="http://schemas.openxmlformats.org/officeDocument/2006/customXml" ds:itemID="{2E4A80BD-4697-4E84-AC68-D54C2A333841}">
  <ds:schemaRefs>
    <ds:schemaRef ds:uri="http://schemas.microsoft.com/sharepoint/v3/contenttype/forms"/>
  </ds:schemaRefs>
</ds:datastoreItem>
</file>

<file path=customXml/itemProps3.xml><?xml version="1.0" encoding="utf-8"?>
<ds:datastoreItem xmlns:ds="http://schemas.openxmlformats.org/officeDocument/2006/customXml" ds:itemID="{B83E4E63-D63E-48FC-888E-E177B72D842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TM04033919[[fn=Circuit]]</Template>
  <TotalTime>10741</TotalTime>
  <Words>6757</Words>
  <Application>Microsoft Office PowerPoint</Application>
  <PresentationFormat>On-screen Show (4:3)</PresentationFormat>
  <Paragraphs>1409</Paragraphs>
  <Slides>114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114</vt:i4>
      </vt:variant>
    </vt:vector>
  </HeadingPairs>
  <TitlesOfParts>
    <vt:vector size="121" baseType="lpstr">
      <vt:lpstr>Arial</vt:lpstr>
      <vt:lpstr>Bahnschrift Light</vt:lpstr>
      <vt:lpstr>Calibri</vt:lpstr>
      <vt:lpstr>Cambria</vt:lpstr>
      <vt:lpstr>Tahoma</vt:lpstr>
      <vt:lpstr>Times New Roman</vt:lpstr>
      <vt:lpstr>Office Theme</vt:lpstr>
      <vt:lpstr>Module-1</vt:lpstr>
      <vt:lpstr>Introduction to Python</vt:lpstr>
      <vt:lpstr>Python Features</vt:lpstr>
      <vt:lpstr>Python Features (contd…)</vt:lpstr>
      <vt:lpstr>Limitations of Python</vt:lpstr>
      <vt:lpstr>Limitations of Python (contd…)</vt:lpstr>
      <vt:lpstr>Python Applications</vt:lpstr>
      <vt:lpstr>Representation of Data</vt:lpstr>
      <vt:lpstr>Numeric Literal</vt:lpstr>
      <vt:lpstr>Numeric Literal…..</vt:lpstr>
      <vt:lpstr>Numeric Literal…..</vt:lpstr>
      <vt:lpstr>Numeric Literal…..</vt:lpstr>
      <vt:lpstr>Representation of Data</vt:lpstr>
      <vt:lpstr>Mutable and immutable types</vt:lpstr>
      <vt:lpstr>Variables</vt:lpstr>
      <vt:lpstr>Python Variables</vt:lpstr>
      <vt:lpstr>Multiple Assignment</vt:lpstr>
      <vt:lpstr>An identifier</vt:lpstr>
      <vt:lpstr>PowerPoint Presentation</vt:lpstr>
      <vt:lpstr>PowerPoint Presentation</vt:lpstr>
      <vt:lpstr>Indentation and (lack of) semicolons and curly braces </vt:lpstr>
      <vt:lpstr>PowerPoint Presentation</vt:lpstr>
      <vt:lpstr>Data Types in Python</vt:lpstr>
      <vt:lpstr>Data Types available in Python</vt:lpstr>
      <vt:lpstr>PowerPoint Presentation</vt:lpstr>
      <vt:lpstr>Variable Assignment and Keyboard Input</vt:lpstr>
      <vt:lpstr>Variable Assignment and Keyboard Input</vt:lpstr>
      <vt:lpstr>Keywords in Python</vt:lpstr>
      <vt:lpstr>Another way of checking for keywords is  </vt:lpstr>
      <vt:lpstr>Reserved Words</vt:lpstr>
      <vt:lpstr>Operators</vt:lpstr>
      <vt:lpstr>Operators…..</vt:lpstr>
      <vt:lpstr>Expressions</vt:lpstr>
      <vt:lpstr>Mixed Type Expressions, Coercion and Type Conversion</vt:lpstr>
      <vt:lpstr>Program -1</vt:lpstr>
      <vt:lpstr>    </vt:lpstr>
      <vt:lpstr>Program -3</vt:lpstr>
      <vt:lpstr>Program -4</vt:lpstr>
      <vt:lpstr>Program -5</vt:lpstr>
      <vt:lpstr>Program -6</vt:lpstr>
      <vt:lpstr>Program -7</vt:lpstr>
      <vt:lpstr>Program -8</vt:lpstr>
      <vt:lpstr>Program -9</vt:lpstr>
      <vt:lpstr>Program -11</vt:lpstr>
      <vt:lpstr>Program -12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While Loop</vt:lpstr>
      <vt:lpstr>Find 1+2+3+…..+n, for a given n</vt:lpstr>
      <vt:lpstr>PowerPoint Presentation</vt:lpstr>
      <vt:lpstr>for Loop in python</vt:lpstr>
      <vt:lpstr>range()</vt:lpstr>
      <vt:lpstr>List()</vt:lpstr>
      <vt:lpstr>Using range() in for loop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 Write a Python program to read a cat’s age in human years and calculate its equivalent cat’s age in cat years. Note: For the first two years, a cat year is equal to 10.5 human years. After that, each cat year equals 4 human years.</vt:lpstr>
      <vt:lpstr>2. Rahul is an obedient son. His mother wants him to go to market and purchase some vegetables based on some conditions. Rahul decided to automate the price list based on the list given by his mother: Potato: purchase 5kg if price is &lt;=20 otherwise purchase 1kg Tomato: purchase 2kg if price is &lt;=40 otherwise purchase 1kg Onion: purchase 2kg if price is &lt;=100 otherwise purchase 1kg   Input: First three input are prices of vegetables which Rahul asks from shopkeeper Output: Quantity of each vegetable </vt:lpstr>
      <vt:lpstr>PowerPoint Presentation</vt:lpstr>
      <vt:lpstr>3. Print the alphabets till z with given increment value, from given starting value Ex1:  Input: inc val = 2 starting value = 'c'  output: c e g i k m o q s u w y  Input: inc val = 1  starting value = 'p'   output: p q r s t u v w x y z</vt:lpstr>
      <vt:lpstr>4. Write a Python script to guess a number between 1 to 9.</vt:lpstr>
      <vt:lpstr>7. Write a Python program which iterates the integers from 1 to 50. For multiples of three print "THREE" instead of the number and for the multiples of five print "FIVE". For numbers which are multiples of both three and five print "THREEFIVE". </vt:lpstr>
      <vt:lpstr>8. Read a set of 4 bit binary numbers one bit at a time starting from MSB till the user input is 0000. For each input, the program should print whether it is divisible by 5 or not.</vt:lpstr>
      <vt:lpstr>10. Write a Python script to read the number of digits in a given number and the digits one at a time. Convert the set of digits into a single decimal integer.  Sample input : No. of digits : 5 Digits : 2,7,4,9,3 Output : 27493 = 2*10^4 + 7*10^3 + 4*10^2 + 9*10^1 +3*10^0</vt:lpstr>
      <vt:lpstr>PowerPoint Presentation</vt:lpstr>
      <vt:lpstr>PowerPoint Presentation</vt:lpstr>
      <vt:lpstr>PowerPoint Presentation</vt:lpstr>
      <vt:lpstr>PowerPoint Presentation</vt:lpstr>
      <vt:lpstr>Representation of Data…..</vt:lpstr>
      <vt:lpstr>     </vt:lpstr>
      <vt:lpstr>Control Characters</vt:lpstr>
      <vt:lpstr>Control Characters….</vt:lpstr>
      <vt:lpstr>Formatting Strings</vt:lpstr>
      <vt:lpstr>PowerPoint Presentation</vt:lpstr>
      <vt:lpstr>Implicit and Explicit Line Joining</vt:lpstr>
      <vt:lpstr>PowerPoint Presentation</vt:lpstr>
      <vt:lpstr>PowerPoint Presentation</vt:lpstr>
      <vt:lpstr>PowerPoint Presentation</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ROOPESH TALIKOTI</cp:lastModifiedBy>
  <cp:revision>1063</cp:revision>
  <cp:lastPrinted>2020-02-13T09:42:53Z</cp:lastPrinted>
  <dcterms:created xsi:type="dcterms:W3CDTF">2018-06-07T04:06:17Z</dcterms:created>
  <dcterms:modified xsi:type="dcterms:W3CDTF">2021-09-22T03:20:23Z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0x010100E7200D99626505468815249BBCE5CBE2</vt:lpwstr>
  </property>
</Properties>
</file>