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75" r:id="rId4"/>
  </p:sldMasterIdLst>
  <p:notesMasterIdLst>
    <p:notesMasterId r:id="rId132"/>
  </p:notesMasterIdLst>
  <p:sldIdLst>
    <p:sldId id="554" r:id="rId5"/>
    <p:sldId id="512" r:id="rId6"/>
    <p:sldId id="513" r:id="rId7"/>
    <p:sldId id="514" r:id="rId8"/>
    <p:sldId id="516" r:id="rId9"/>
    <p:sldId id="517" r:id="rId10"/>
    <p:sldId id="652" r:id="rId11"/>
    <p:sldId id="518" r:id="rId12"/>
    <p:sldId id="519" r:id="rId13"/>
    <p:sldId id="520" r:id="rId14"/>
    <p:sldId id="649" r:id="rId15"/>
    <p:sldId id="650" r:id="rId16"/>
    <p:sldId id="521" r:id="rId17"/>
    <p:sldId id="522" r:id="rId18"/>
    <p:sldId id="523" r:id="rId19"/>
    <p:sldId id="653" r:id="rId20"/>
    <p:sldId id="654" r:id="rId21"/>
    <p:sldId id="655" r:id="rId22"/>
    <p:sldId id="656" r:id="rId23"/>
    <p:sldId id="657" r:id="rId24"/>
    <p:sldId id="658" r:id="rId25"/>
    <p:sldId id="659" r:id="rId26"/>
    <p:sldId id="609" r:id="rId27"/>
    <p:sldId id="645" r:id="rId28"/>
    <p:sldId id="646" r:id="rId29"/>
    <p:sldId id="603" r:id="rId30"/>
    <p:sldId id="647" r:id="rId31"/>
    <p:sldId id="691" r:id="rId32"/>
    <p:sldId id="634" r:id="rId33"/>
    <p:sldId id="607" r:id="rId34"/>
    <p:sldId id="651" r:id="rId35"/>
    <p:sldId id="606" r:id="rId36"/>
    <p:sldId id="643" r:id="rId37"/>
    <p:sldId id="644" r:id="rId38"/>
    <p:sldId id="695" r:id="rId39"/>
    <p:sldId id="555" r:id="rId40"/>
    <p:sldId id="556" r:id="rId41"/>
    <p:sldId id="557" r:id="rId42"/>
    <p:sldId id="558" r:id="rId43"/>
    <p:sldId id="559" r:id="rId44"/>
    <p:sldId id="560" r:id="rId45"/>
    <p:sldId id="562" r:id="rId46"/>
    <p:sldId id="563" r:id="rId47"/>
    <p:sldId id="660" r:id="rId48"/>
    <p:sldId id="690" r:id="rId49"/>
    <p:sldId id="661" r:id="rId50"/>
    <p:sldId id="662" r:id="rId51"/>
    <p:sldId id="663" r:id="rId52"/>
    <p:sldId id="665" r:id="rId53"/>
    <p:sldId id="666" r:id="rId54"/>
    <p:sldId id="687" r:id="rId55"/>
    <p:sldId id="667" r:id="rId56"/>
    <p:sldId id="668" r:id="rId57"/>
    <p:sldId id="669" r:id="rId58"/>
    <p:sldId id="688" r:id="rId59"/>
    <p:sldId id="694" r:id="rId60"/>
    <p:sldId id="689" r:id="rId61"/>
    <p:sldId id="670" r:id="rId62"/>
    <p:sldId id="692" r:id="rId63"/>
    <p:sldId id="693" r:id="rId64"/>
    <p:sldId id="671" r:id="rId65"/>
    <p:sldId id="672" r:id="rId66"/>
    <p:sldId id="673" r:id="rId67"/>
    <p:sldId id="674" r:id="rId68"/>
    <p:sldId id="759" r:id="rId69"/>
    <p:sldId id="676" r:id="rId70"/>
    <p:sldId id="677" r:id="rId71"/>
    <p:sldId id="678" r:id="rId72"/>
    <p:sldId id="680" r:id="rId73"/>
    <p:sldId id="681" r:id="rId74"/>
    <p:sldId id="682" r:id="rId75"/>
    <p:sldId id="683" r:id="rId76"/>
    <p:sldId id="684" r:id="rId77"/>
    <p:sldId id="685" r:id="rId78"/>
    <p:sldId id="686" r:id="rId79"/>
    <p:sldId id="696" r:id="rId80"/>
    <p:sldId id="697" r:id="rId81"/>
    <p:sldId id="698" r:id="rId82"/>
    <p:sldId id="699" r:id="rId83"/>
    <p:sldId id="700" r:id="rId84"/>
    <p:sldId id="701" r:id="rId85"/>
    <p:sldId id="702" r:id="rId86"/>
    <p:sldId id="703" r:id="rId87"/>
    <p:sldId id="704" r:id="rId88"/>
    <p:sldId id="705" r:id="rId89"/>
    <p:sldId id="706" r:id="rId90"/>
    <p:sldId id="707" r:id="rId91"/>
    <p:sldId id="708" r:id="rId92"/>
    <p:sldId id="709" r:id="rId93"/>
    <p:sldId id="710" r:id="rId94"/>
    <p:sldId id="711" r:id="rId95"/>
    <p:sldId id="712" r:id="rId96"/>
    <p:sldId id="714" r:id="rId97"/>
    <p:sldId id="715" r:id="rId98"/>
    <p:sldId id="744" r:id="rId99"/>
    <p:sldId id="745" r:id="rId100"/>
    <p:sldId id="746" r:id="rId101"/>
    <p:sldId id="747" r:id="rId102"/>
    <p:sldId id="748" r:id="rId103"/>
    <p:sldId id="749" r:id="rId104"/>
    <p:sldId id="750" r:id="rId105"/>
    <p:sldId id="751" r:id="rId106"/>
    <p:sldId id="752" r:id="rId107"/>
    <p:sldId id="754" r:id="rId108"/>
    <p:sldId id="755" r:id="rId109"/>
    <p:sldId id="756" r:id="rId110"/>
    <p:sldId id="757" r:id="rId111"/>
    <p:sldId id="716" r:id="rId112"/>
    <p:sldId id="717" r:id="rId113"/>
    <p:sldId id="718" r:id="rId114"/>
    <p:sldId id="719" r:id="rId115"/>
    <p:sldId id="720" r:id="rId116"/>
    <p:sldId id="721" r:id="rId117"/>
    <p:sldId id="722" r:id="rId118"/>
    <p:sldId id="723" r:id="rId119"/>
    <p:sldId id="724" r:id="rId120"/>
    <p:sldId id="725" r:id="rId121"/>
    <p:sldId id="726" r:id="rId122"/>
    <p:sldId id="727" r:id="rId123"/>
    <p:sldId id="728" r:id="rId124"/>
    <p:sldId id="729" r:id="rId125"/>
    <p:sldId id="730" r:id="rId126"/>
    <p:sldId id="731" r:id="rId127"/>
    <p:sldId id="732" r:id="rId128"/>
    <p:sldId id="733" r:id="rId129"/>
    <p:sldId id="734" r:id="rId130"/>
    <p:sldId id="738" r:id="rId131"/>
  </p:sldIdLst>
  <p:sldSz cx="9144000" cy="6950075"/>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BE276-5416-4DEB-837E-53FD34969E31}" v="1" dt="2021-09-28T05:46:49.161"/>
    <p1510:client id="{81C4A32F-DD2A-480D-AF04-39F6B2B98FA2}" v="15" dt="2021-10-05T08:00:55.794"/>
    <p1510:client id="{AC82229A-9FE4-40D8-9CAB-E417458577B6}" v="2" dt="2021-10-21T05:45:48.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9"/>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microsoft.com/office/2015/10/relationships/revisionInfo" Target="revisionInfo.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notesMaster" Target="notesMasters/notes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lamelu Mangai Jothidurai-Assoc. Prof-CSE" userId="S::alamelu.jothidurai@presidencyuniversity.in::94a0adea-6140-4f4b-a483-bf9830451414" providerId="AD" clId="Web-{81C4A32F-DD2A-480D-AF04-39F6B2B98FA2}"/>
    <pc:docChg chg="modSld">
      <pc:chgData name="Dr. Alamelu Mangai Jothidurai-Assoc. Prof-CSE" userId="S::alamelu.jothidurai@presidencyuniversity.in::94a0adea-6140-4f4b-a483-bf9830451414" providerId="AD" clId="Web-{81C4A32F-DD2A-480D-AF04-39F6B2B98FA2}" dt="2021-10-05T07:56:48.971" v="1"/>
      <pc:docMkLst>
        <pc:docMk/>
      </pc:docMkLst>
      <pc:sldChg chg="modSp">
        <pc:chgData name="Dr. Alamelu Mangai Jothidurai-Assoc. Prof-CSE" userId="S::alamelu.jothidurai@presidencyuniversity.in::94a0adea-6140-4f4b-a483-bf9830451414" providerId="AD" clId="Web-{81C4A32F-DD2A-480D-AF04-39F6B2B98FA2}" dt="2021-10-05T07:56:48.971" v="1"/>
        <pc:sldMkLst>
          <pc:docMk/>
          <pc:sldMk cId="4018612832" sldId="690"/>
        </pc:sldMkLst>
        <pc:graphicFrameChg chg="mod modGraphic">
          <ac:chgData name="Dr. Alamelu Mangai Jothidurai-Assoc. Prof-CSE" userId="S::alamelu.jothidurai@presidencyuniversity.in::94a0adea-6140-4f4b-a483-bf9830451414" providerId="AD" clId="Web-{81C4A32F-DD2A-480D-AF04-39F6B2B98FA2}" dt="2021-10-05T07:56:48.971" v="1"/>
          <ac:graphicFrameMkLst>
            <pc:docMk/>
            <pc:sldMk cId="4018612832" sldId="690"/>
            <ac:graphicFrameMk id="5" creationId="{00000000-0000-0000-0000-000000000000}"/>
          </ac:graphicFrameMkLst>
        </pc:graphicFrameChg>
      </pc:sldChg>
    </pc:docChg>
  </pc:docChgLst>
  <pc:docChgLst>
    <pc:chgData name="Dr. Alamelu Mangai Jothidurai-Assoc. Prof-CSE" userId="S::alamelu.jothidurai@presidencyuniversity.in::94a0adea-6140-4f4b-a483-bf9830451414" providerId="AD" clId="Web-{AC82229A-9FE4-40D8-9CAB-E417458577B6}"/>
    <pc:docChg chg="modSld">
      <pc:chgData name="Dr. Alamelu Mangai Jothidurai-Assoc. Prof-CSE" userId="S::alamelu.jothidurai@presidencyuniversity.in::94a0adea-6140-4f4b-a483-bf9830451414" providerId="AD" clId="Web-{AC82229A-9FE4-40D8-9CAB-E417458577B6}" dt="2021-10-21T05:45:48.995" v="1"/>
      <pc:docMkLst>
        <pc:docMk/>
      </pc:docMkLst>
      <pc:sldChg chg="modSp">
        <pc:chgData name="Dr. Alamelu Mangai Jothidurai-Assoc. Prof-CSE" userId="S::alamelu.jothidurai@presidencyuniversity.in::94a0adea-6140-4f4b-a483-bf9830451414" providerId="AD" clId="Web-{AC82229A-9FE4-40D8-9CAB-E417458577B6}" dt="2021-10-21T05:45:48.995" v="1"/>
        <pc:sldMkLst>
          <pc:docMk/>
          <pc:sldMk cId="1845393553" sldId="706"/>
        </pc:sldMkLst>
        <pc:graphicFrameChg chg="mod modGraphic">
          <ac:chgData name="Dr. Alamelu Mangai Jothidurai-Assoc. Prof-CSE" userId="S::alamelu.jothidurai@presidencyuniversity.in::94a0adea-6140-4f4b-a483-bf9830451414" providerId="AD" clId="Web-{AC82229A-9FE4-40D8-9CAB-E417458577B6}" dt="2021-10-21T05:45:48.995" v="1"/>
          <ac:graphicFrameMkLst>
            <pc:docMk/>
            <pc:sldMk cId="1845393553" sldId="706"/>
            <ac:graphicFrameMk id="5" creationId="{00000000-0000-0000-0000-000000000000}"/>
          </ac:graphicFrameMkLst>
        </pc:graphicFrameChg>
      </pc:sldChg>
    </pc:docChg>
  </pc:docChgLst>
  <pc:docChgLst>
    <pc:chgData name="Jobin S Thomas-Asst. Prof-CSE" userId="S::jobinthomas@presidencyuniversity.in::206fd464-e3e4-4140-a614-8d5ef4054cf9" providerId="AD" clId="Web-{41EBE276-5416-4DEB-837E-53FD34969E31}"/>
    <pc:docChg chg="delSld">
      <pc:chgData name="Jobin S Thomas-Asst. Prof-CSE" userId="S::jobinthomas@presidencyuniversity.in::206fd464-e3e4-4140-a614-8d5ef4054cf9" providerId="AD" clId="Web-{41EBE276-5416-4DEB-837E-53FD34969E31}" dt="2021-09-28T05:46:49.161" v="0"/>
      <pc:docMkLst>
        <pc:docMk/>
      </pc:docMkLst>
      <pc:sldChg chg="del">
        <pc:chgData name="Jobin S Thomas-Asst. Prof-CSE" userId="S::jobinthomas@presidencyuniversity.in::206fd464-e3e4-4140-a614-8d5ef4054cf9" providerId="AD" clId="Web-{41EBE276-5416-4DEB-837E-53FD34969E31}" dt="2021-09-28T05:46:49.161" v="0"/>
        <pc:sldMkLst>
          <pc:docMk/>
          <pc:sldMk cId="649127431" sldId="648"/>
        </pc:sldMkLst>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22T04:43:15.2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14529 1961,'25'0,"0"0,0 0,0 0,26 0,-26 0,25 0,-25 0,0 0,0 0,1 0,-1 0,0 0,0 0,0 0,0 0,0 0,0 0,1 0,-1 0,0 0,0 0,0 0,0 0,0 0,1 0,-1 0,0 0,0 0,-25-25,25 25,0 0,0 0,1 0,-26-26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22T04:43:17.4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14353 3695,'25'0,"-25"-25,25 25,0 0,0 0,0 0,1 0,-1 0,0 0,25 0,0 0,1 0,-1 0,0 0,-25 0,26 0,-1 0,0 0,-25 0,0 0,1 0,-1 0,0 0,0 0,0 0,0 0,0 0,1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22T04:43:19.3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14403 6083,'25'0,"0"0,0 0,1 0,-1 0,0 0,0 0,0 0,0 0,0 0,1 0,-1 0,0 0,0 0,0 0,0 0,0 0,1 0,-1 0,0 0,0 0,0 0,0 0,0 0,0 0,1 0,-1 0,0 0,-25 25,25-25,0 0,0 0,0 0,-25 26,26-26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22T04:43:22.5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14504 7667,'25'0,"0"-25,0 25,0 0,0 0,0-25,1 25,-1 0,0 0,-25-25,25-1,0 26,0 0,0 0,1 0,-1-25,0 25,0 0,0 0,0 0,0 0,0 0,1 0,-1 0,0 0,0 0,0 0,0 0,0 0,1 0,-1 0,0 0,0 0,0 0,0 0,0 0,1 0,-1 0,0 0,0 0,0 0,0 0,0 0,0 0,1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22T04:43:24.7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14478 9427,'26'0,"-1"0,0 0,50 0,-50 0,1 0,-1 0,0 0,0 0,0 0,0 0,0 0,1 0,-1 0,0 0,0 0,0 0,0 0,0 0,26 0,-26 0,0 0,0 0,0 0,0 0,0 0,1 0,-1 0,0 0,0 0,0 0,0 0,0 0,1 0,-1 0,0 0,-25 25,25-25,0 25,0-25,0 0,0 0,1 0,-1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22T04:43:27.7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14680 11413,'100'0,"-50"0,1 0,24 0,26 0,-26 0,0 0,-49 0,24 0,-25 0,25 0,1 0,-26 0,0 0,25 0,0 0,-25 0,1 0,24 0,-25 0,25 0,-25 0,26 0,-1 0,-25 0,25 0,-24 0,-1 0,0 0,0 0,0 0,0 0,0 0,0 0,1 0,-1 0,0 0,0 0,0 0,0 0,0 0,1 0,-1 0,0 0,0 0,0 0,0 0,0 0,1 0,-1 0,-25-26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9-26T17:29:00.0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14478 9427,'26'0,"-1"0,0 0,50 0,-50 0,1 0,-1 0,0 0,0 0,0 0,0 0,0 0,1 0,-1 0,0 0,0 0,0 0,0 0,0 0,26 0,-26 0,0 0,0 0,0 0,0 0,0 0,1 0,-1 0,0 0,0 0,0 0,0 0,0 0,1 0,-1 0,0 0,-25 25,25-25,0 25,0-25,0 0,0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68C30C3B-1F81-4266-9E1B-66552C5B4D3E}" type="datetimeFigureOut">
              <a:rPr lang="en-US"/>
              <a:pPr>
                <a:defRPr/>
              </a:pPr>
              <a:t>10/20/2021</a:t>
            </a:fld>
            <a:endParaRPr lang="en-US"/>
          </a:p>
        </p:txBody>
      </p:sp>
      <p:sp>
        <p:nvSpPr>
          <p:cNvPr id="4" name="Slide Image Placeholder 3"/>
          <p:cNvSpPr>
            <a:spLocks noGrp="1" noRot="1" noChangeAspect="1"/>
          </p:cNvSpPr>
          <p:nvPr>
            <p:ph type="sldImg" idx="2"/>
          </p:nvPr>
        </p:nvSpPr>
        <p:spPr>
          <a:xfrm>
            <a:off x="1411288" y="1163638"/>
            <a:ext cx="4132262"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CB73DA8E-44A2-4043-9229-AAEE917E8CCB}" type="slidenum">
              <a:rPr lang="en-US"/>
              <a:pPr>
                <a:defRPr/>
              </a:pPr>
              <a:t>‹#›</a:t>
            </a:fld>
            <a:endParaRPr lang="en-US"/>
          </a:p>
        </p:txBody>
      </p:sp>
    </p:spTree>
    <p:extLst>
      <p:ext uri="{BB962C8B-B14F-4D97-AF65-F5344CB8AC3E}">
        <p14:creationId xmlns:p14="http://schemas.microsoft.com/office/powerpoint/2010/main" val="3930234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a:t>一二三四五</a:t>
            </a:r>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3F8F69F-A8ED-4EED-898B-6295740F2038}" type="slidenum">
              <a:rPr lang="en-US" smtClean="0"/>
              <a:pPr/>
              <a:t>23</a:t>
            </a:fld>
            <a:endParaRPr lang="en-US"/>
          </a:p>
        </p:txBody>
      </p:sp>
    </p:spTree>
    <p:extLst>
      <p:ext uri="{BB962C8B-B14F-4D97-AF65-F5344CB8AC3E}">
        <p14:creationId xmlns:p14="http://schemas.microsoft.com/office/powerpoint/2010/main" val="209761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73DA8E-44A2-4043-9229-AAEE917E8CCB}" type="slidenum">
              <a:rPr lang="en-US" smtClean="0"/>
              <a:pPr>
                <a:defRPr/>
              </a:pPr>
              <a:t>31</a:t>
            </a:fld>
            <a:endParaRPr lang="en-US"/>
          </a:p>
        </p:txBody>
      </p:sp>
    </p:spTree>
    <p:extLst>
      <p:ext uri="{BB962C8B-B14F-4D97-AF65-F5344CB8AC3E}">
        <p14:creationId xmlns:p14="http://schemas.microsoft.com/office/powerpoint/2010/main" val="237293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B73DA8E-44A2-4043-9229-AAEE917E8CCB}" type="slidenum">
              <a:rPr lang="en-US" smtClean="0"/>
              <a:pPr>
                <a:defRPr/>
              </a:pPr>
              <a:t>67</a:t>
            </a:fld>
            <a:endParaRPr lang="en-US"/>
          </a:p>
        </p:txBody>
      </p:sp>
    </p:spTree>
    <p:extLst>
      <p:ext uri="{BB962C8B-B14F-4D97-AF65-F5344CB8AC3E}">
        <p14:creationId xmlns:p14="http://schemas.microsoft.com/office/powerpoint/2010/main" val="197300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4" name="Google Shape;81;p1:notes"/>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p>
        </p:txBody>
      </p:sp>
      <p:sp>
        <p:nvSpPr>
          <p:cNvPr id="74755" name="Google Shape;82;p1:notes"/>
          <p:cNvSpPr>
            <a:spLocks noGrp="1" noRot="1" noChangeAspect="1" noTextEdit="1"/>
          </p:cNvSpPr>
          <p:nvPr>
            <p:ph type="sldImg" idx="2"/>
          </p:nvPr>
        </p:nvSpPr>
        <p:spPr bwMode="auto">
          <a:xfrm>
            <a:off x="1173163" y="685800"/>
            <a:ext cx="4511675"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8835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850" name="Google Shape;96;p4:notes"/>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p>
        </p:txBody>
      </p:sp>
      <p:sp>
        <p:nvSpPr>
          <p:cNvPr id="78851" name="Google Shape;97;p4:notes"/>
          <p:cNvSpPr>
            <a:spLocks noGrp="1" noRot="1" noChangeAspect="1" noTextEdit="1"/>
          </p:cNvSpPr>
          <p:nvPr>
            <p:ph type="sldImg" idx="2"/>
          </p:nvPr>
        </p:nvSpPr>
        <p:spPr bwMode="auto">
          <a:xfrm>
            <a:off x="1173163" y="685800"/>
            <a:ext cx="4511675"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32593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4" name="Google Shape;86;p2:notes"/>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p>
        </p:txBody>
      </p:sp>
      <p:sp>
        <p:nvSpPr>
          <p:cNvPr id="84995" name="Google Shape;87;p2:notes"/>
          <p:cNvSpPr>
            <a:spLocks noGrp="1" noRot="1" noChangeAspect="1" noTextEdit="1"/>
          </p:cNvSpPr>
          <p:nvPr>
            <p:ph type="sldImg" idx="2"/>
          </p:nvPr>
        </p:nvSpPr>
        <p:spPr bwMode="auto">
          <a:xfrm>
            <a:off x="1173163" y="685800"/>
            <a:ext cx="4511675"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75165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042" name="Google Shape;91;p3:notes"/>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a:spcBef>
                <a:spcPct val="0"/>
              </a:spcBef>
            </a:pPr>
            <a:endParaRPr lang="en-US"/>
          </a:p>
        </p:txBody>
      </p:sp>
      <p:sp>
        <p:nvSpPr>
          <p:cNvPr id="87043" name="Google Shape;92;p3:notes"/>
          <p:cNvSpPr>
            <a:spLocks noGrp="1" noRot="1" noChangeAspect="1" noTextEdit="1"/>
          </p:cNvSpPr>
          <p:nvPr>
            <p:ph type="sldImg" idx="2"/>
          </p:nvPr>
        </p:nvSpPr>
        <p:spPr bwMode="auto">
          <a:xfrm>
            <a:off x="1173163" y="685800"/>
            <a:ext cx="4511675"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3522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37432"/>
            <a:ext cx="7772400" cy="2419656"/>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50399"/>
            <a:ext cx="6858000" cy="167799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DEE2AD6-654A-42CF-949B-DAC63497668A}" type="datetime1">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59493D-B45D-41CC-9C9F-819AE83CD2BE}" type="slidenum">
              <a:rPr lang="en-US"/>
              <a:pPr>
                <a:defRPr/>
              </a:pPr>
              <a:t>‹#›</a:t>
            </a:fld>
            <a:endParaRPr lang="en-US"/>
          </a:p>
        </p:txBody>
      </p:sp>
    </p:spTree>
    <p:extLst>
      <p:ext uri="{BB962C8B-B14F-4D97-AF65-F5344CB8AC3E}">
        <p14:creationId xmlns:p14="http://schemas.microsoft.com/office/powerpoint/2010/main" val="122830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8093196-B141-418F-B4D2-276355BF1C53}" type="datetime1">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F8A9F4-D2D0-4327-8FC8-F70A5C715C3B}" type="slidenum">
              <a:rPr lang="en-US"/>
              <a:pPr>
                <a:defRPr/>
              </a:pPr>
              <a:t>‹#›</a:t>
            </a:fld>
            <a:endParaRPr lang="en-US"/>
          </a:p>
        </p:txBody>
      </p:sp>
    </p:spTree>
    <p:extLst>
      <p:ext uri="{BB962C8B-B14F-4D97-AF65-F5344CB8AC3E}">
        <p14:creationId xmlns:p14="http://schemas.microsoft.com/office/powerpoint/2010/main" val="246771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70027"/>
            <a:ext cx="1971675" cy="58898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70027"/>
            <a:ext cx="5800725" cy="5889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873CFA-68E2-4F70-91EA-067A0645D740}" type="datetime1">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A93771-4A0E-40D4-AFD0-29FC7C647825}" type="slidenum">
              <a:rPr lang="en-US"/>
              <a:pPr>
                <a:defRPr/>
              </a:pPr>
              <a:t>‹#›</a:t>
            </a:fld>
            <a:endParaRPr lang="en-US"/>
          </a:p>
        </p:txBody>
      </p:sp>
    </p:spTree>
    <p:extLst>
      <p:ext uri="{BB962C8B-B14F-4D97-AF65-F5344CB8AC3E}">
        <p14:creationId xmlns:p14="http://schemas.microsoft.com/office/powerpoint/2010/main" val="243583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B7FC396-543B-4A9C-9D4C-9A85A18D2D98}" type="datetime1">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058CCD-88B4-4668-AE04-DFC5A2EF6324}" type="slidenum">
              <a:rPr lang="en-US"/>
              <a:pPr>
                <a:defRPr/>
              </a:pPr>
              <a:t>‹#›</a:t>
            </a:fld>
            <a:endParaRPr lang="en-US"/>
          </a:p>
        </p:txBody>
      </p:sp>
    </p:spTree>
    <p:extLst>
      <p:ext uri="{BB962C8B-B14F-4D97-AF65-F5344CB8AC3E}">
        <p14:creationId xmlns:p14="http://schemas.microsoft.com/office/powerpoint/2010/main" val="14638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32694"/>
            <a:ext cx="7886700" cy="289103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651083"/>
            <a:ext cx="7886700" cy="152032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9274E3E-4F44-40D1-97FD-B4BDA91CFA82}" type="datetime1">
              <a:rPr lang="en-US"/>
              <a:pPr>
                <a:defRPr/>
              </a:pPr>
              <a:t>10/20/2021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48B09F-1590-4EB1-9BD3-98F00A9A38BB}" type="slidenum">
              <a:rPr lang="en-US"/>
              <a:pPr>
                <a:defRPr/>
              </a:pPr>
              <a:t>‹#›</a:t>
            </a:fld>
            <a:endParaRPr lang="en-US"/>
          </a:p>
        </p:txBody>
      </p:sp>
    </p:spTree>
    <p:extLst>
      <p:ext uri="{BB962C8B-B14F-4D97-AF65-F5344CB8AC3E}">
        <p14:creationId xmlns:p14="http://schemas.microsoft.com/office/powerpoint/2010/main" val="362713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50136"/>
            <a:ext cx="3886200" cy="4409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50136"/>
            <a:ext cx="3886200" cy="4409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C42D255-3D48-4FCF-9CF2-2595CF084BF6}" type="datetime1">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5F718-D35A-4FD6-8814-66A3E5216180}" type="slidenum">
              <a:rPr lang="en-US"/>
              <a:pPr>
                <a:defRPr/>
              </a:pPr>
              <a:t>‹#›</a:t>
            </a:fld>
            <a:endParaRPr lang="en-US"/>
          </a:p>
        </p:txBody>
      </p:sp>
    </p:spTree>
    <p:extLst>
      <p:ext uri="{BB962C8B-B14F-4D97-AF65-F5344CB8AC3E}">
        <p14:creationId xmlns:p14="http://schemas.microsoft.com/office/powerpoint/2010/main" val="97482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70029"/>
            <a:ext cx="7886700" cy="1343360"/>
          </a:xfrm>
        </p:spPr>
        <p:txBody>
          <a:bodyPr/>
          <a:lstStyle/>
          <a:p>
            <a:r>
              <a:rPr lang="en-US"/>
              <a:t>Click to edit Master title style</a:t>
            </a:r>
          </a:p>
        </p:txBody>
      </p:sp>
      <p:sp>
        <p:nvSpPr>
          <p:cNvPr id="3" name="Text Placeholder 2"/>
          <p:cNvSpPr>
            <a:spLocks noGrp="1"/>
          </p:cNvSpPr>
          <p:nvPr>
            <p:ph type="body" idx="1"/>
          </p:nvPr>
        </p:nvSpPr>
        <p:spPr>
          <a:xfrm>
            <a:off x="629842" y="1703734"/>
            <a:ext cx="3868340" cy="8349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38708"/>
            <a:ext cx="3868340" cy="3734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703734"/>
            <a:ext cx="3887391" cy="8349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38708"/>
            <a:ext cx="3887391" cy="3734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6904357-AB2D-4A8F-8518-E1DAACAA77ED}" type="datetime1">
              <a:rPr lang="en-US"/>
              <a:pPr>
                <a:defRPr/>
              </a:pPr>
              <a:t>10/20/2021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FB48992-567E-4279-938E-8EDA4C1A1896}" type="slidenum">
              <a:rPr lang="en-US"/>
              <a:pPr>
                <a:defRPr/>
              </a:pPr>
              <a:t>‹#›</a:t>
            </a:fld>
            <a:endParaRPr lang="en-US"/>
          </a:p>
        </p:txBody>
      </p:sp>
    </p:spTree>
    <p:extLst>
      <p:ext uri="{BB962C8B-B14F-4D97-AF65-F5344CB8AC3E}">
        <p14:creationId xmlns:p14="http://schemas.microsoft.com/office/powerpoint/2010/main" val="27771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83401C5-5875-4865-A5EB-A51D0BD8DD3D}" type="datetime1">
              <a:rPr lang="en-US"/>
              <a:pPr>
                <a:defRPr/>
              </a:pPr>
              <a:t>10/20/2021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25770D-5F82-427F-BBD9-11DFF2F8C7FC}" type="slidenum">
              <a:rPr lang="en-US"/>
              <a:pPr>
                <a:defRPr/>
              </a:pPr>
              <a:t>‹#›</a:t>
            </a:fld>
            <a:endParaRPr lang="en-US"/>
          </a:p>
        </p:txBody>
      </p:sp>
    </p:spTree>
    <p:extLst>
      <p:ext uri="{BB962C8B-B14F-4D97-AF65-F5344CB8AC3E}">
        <p14:creationId xmlns:p14="http://schemas.microsoft.com/office/powerpoint/2010/main" val="23990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AA2FC1-EB5D-45E5-9264-95F81C022B14}" type="datetime1">
              <a:rPr lang="en-US"/>
              <a:pPr>
                <a:defRPr/>
              </a:pPr>
              <a:t>10/20/2021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116DEB-C788-4EB5-BB01-B630EC00B59C}" type="slidenum">
              <a:rPr lang="en-US"/>
              <a:pPr>
                <a:defRPr/>
              </a:pPr>
              <a:t>‹#›</a:t>
            </a:fld>
            <a:endParaRPr lang="en-US"/>
          </a:p>
        </p:txBody>
      </p:sp>
    </p:spTree>
    <p:extLst>
      <p:ext uri="{BB962C8B-B14F-4D97-AF65-F5344CB8AC3E}">
        <p14:creationId xmlns:p14="http://schemas.microsoft.com/office/powerpoint/2010/main" val="365162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63338"/>
            <a:ext cx="2949178" cy="16216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1000684"/>
            <a:ext cx="4629150" cy="49390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85023"/>
            <a:ext cx="2949178" cy="3862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1AD9D76-DB70-4845-ADC0-473EEBBC39BA}" type="datetime1">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648D40-5DB9-4A08-8EAA-D6684A61FBC5}" type="slidenum">
              <a:rPr lang="en-US"/>
              <a:pPr>
                <a:defRPr/>
              </a:pPr>
              <a:t>‹#›</a:t>
            </a:fld>
            <a:endParaRPr lang="en-US"/>
          </a:p>
        </p:txBody>
      </p:sp>
    </p:spTree>
    <p:extLst>
      <p:ext uri="{BB962C8B-B14F-4D97-AF65-F5344CB8AC3E}">
        <p14:creationId xmlns:p14="http://schemas.microsoft.com/office/powerpoint/2010/main" val="35224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63338"/>
            <a:ext cx="2949178" cy="1621684"/>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1000684"/>
            <a:ext cx="4629150" cy="493905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29841" y="2085023"/>
            <a:ext cx="2949178" cy="3862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8674D3-3D83-421B-B515-7E4200FF9EB0}" type="datetime1">
              <a:rPr lang="en-US"/>
              <a:pPr>
                <a:defRPr/>
              </a:pPr>
              <a:t>10/20/2021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EBBB02-8FF0-45F0-AF21-E7AC146CA48D}" type="slidenum">
              <a:rPr lang="en-US"/>
              <a:pPr>
                <a:defRPr/>
              </a:pPr>
              <a:t>‹#›</a:t>
            </a:fld>
            <a:endParaRPr lang="en-US"/>
          </a:p>
        </p:txBody>
      </p:sp>
    </p:spTree>
    <p:extLst>
      <p:ext uri="{BB962C8B-B14F-4D97-AF65-F5344CB8AC3E}">
        <p14:creationId xmlns:p14="http://schemas.microsoft.com/office/powerpoint/2010/main" val="307016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9888"/>
            <a:ext cx="78867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28650" y="1849438"/>
            <a:ext cx="78867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442075"/>
            <a:ext cx="2057400" cy="369888"/>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57A592F-F017-414E-969D-749DFBCF8877}" type="datetime1">
              <a:rPr lang="en-US"/>
              <a:pPr>
                <a:defRPr/>
              </a:pPr>
              <a:t>10/20/2021</a:t>
            </a:fld>
            <a:endParaRPr lang="en-US"/>
          </a:p>
        </p:txBody>
      </p:sp>
      <p:sp>
        <p:nvSpPr>
          <p:cNvPr id="5" name="Footer Placeholder 4"/>
          <p:cNvSpPr>
            <a:spLocks noGrp="1"/>
          </p:cNvSpPr>
          <p:nvPr>
            <p:ph type="ftr" sz="quarter" idx="3"/>
          </p:nvPr>
        </p:nvSpPr>
        <p:spPr>
          <a:xfrm>
            <a:off x="3028950" y="6442075"/>
            <a:ext cx="3086100" cy="369888"/>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442075"/>
            <a:ext cx="2057400" cy="369888"/>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03C4146-9043-4946-AADB-389548E7B65E}" type="slidenum">
              <a:rPr lang="en-US"/>
              <a:pPr>
                <a:defRPr/>
              </a:pPr>
              <a:t>‹#›</a:t>
            </a:fld>
            <a:endParaRPr 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222875"/>
            <a:ext cx="91440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76" r:id="rId1"/>
    <p:sldLayoutId id="2147484577" r:id="rId2"/>
    <p:sldLayoutId id="2147484578" r:id="rId3"/>
    <p:sldLayoutId id="2147484579" r:id="rId4"/>
    <p:sldLayoutId id="2147484580" r:id="rId5"/>
    <p:sldLayoutId id="2147484581" r:id="rId6"/>
    <p:sldLayoutId id="2147484582" r:id="rId7"/>
    <p:sldLayoutId id="2147484583" r:id="rId8"/>
    <p:sldLayoutId id="2147484584" r:id="rId9"/>
    <p:sldLayoutId id="2147484585" r:id="rId10"/>
    <p:sldLayoutId id="2147484586"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www.w3schools.com/python/python_tuples.asp" TargetMode="External"/><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1.xml"/><Relationship Id="rId4" Type="http://schemas.openxmlformats.org/officeDocument/2006/relationships/hyperlink" Target="https://www.w3schools.com/python/python_dictionaries.asp"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www.programiz.com/python-programming/dictionary" TargetMode="External"/><Relationship Id="rId2" Type="http://schemas.openxmlformats.org/officeDocument/2006/relationships/hyperlink" Target="https://www.programiz.com/python-programming/list"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2" Type="http://schemas.openxmlformats.org/officeDocument/2006/relationships/hyperlink" Target="https://www.programiz.com/python-programming/tupl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28650" y="111125"/>
            <a:ext cx="7886700" cy="1343025"/>
          </a:xfrm>
        </p:spPr>
        <p:txBody>
          <a:bodyPr rtlCol="0">
            <a:normAutofit/>
          </a:bodyPr>
          <a:lstStyle/>
          <a:p>
            <a:pPr algn="ctr" eaLnBrk="1" fontAlgn="auto" hangingPunct="1">
              <a:spcAft>
                <a:spcPts val="0"/>
              </a:spcAft>
              <a:defRPr/>
            </a:pPr>
            <a:r>
              <a:rPr lang="en-US" altLang="en-US" sz="3243">
                <a:solidFill>
                  <a:schemeClr val="bg2">
                    <a:lumMod val="25000"/>
                  </a:schemeClr>
                </a:solidFill>
                <a:latin typeface="+mn-lt"/>
              </a:rPr>
              <a:t>MODULE 2</a:t>
            </a:r>
            <a:br>
              <a:rPr lang="en-US" altLang="en-US" sz="3243">
                <a:solidFill>
                  <a:schemeClr val="bg2">
                    <a:lumMod val="25000"/>
                  </a:schemeClr>
                </a:solidFill>
                <a:latin typeface="+mn-lt"/>
              </a:rPr>
            </a:br>
            <a:r>
              <a:rPr lang="en-US" altLang="en-US" sz="3243">
                <a:solidFill>
                  <a:schemeClr val="bg2">
                    <a:lumMod val="25000"/>
                  </a:schemeClr>
                </a:solidFill>
                <a:latin typeface="+mn-lt"/>
              </a:rPr>
              <a:t> Indexed and Associative Data Structures</a:t>
            </a:r>
          </a:p>
        </p:txBody>
      </p:sp>
      <p:sp>
        <p:nvSpPr>
          <p:cNvPr id="3" name="Content Placeholder 2"/>
          <p:cNvSpPr>
            <a:spLocks noGrp="1"/>
          </p:cNvSpPr>
          <p:nvPr>
            <p:ph idx="1"/>
          </p:nvPr>
        </p:nvSpPr>
        <p:spPr>
          <a:xfrm>
            <a:off x="628650" y="1323975"/>
            <a:ext cx="7886700" cy="4135438"/>
          </a:xfrm>
        </p:spPr>
        <p:txBody>
          <a:bodyPr rtlCol="0">
            <a:normAutofit/>
          </a:bodyPr>
          <a:lstStyle/>
          <a:p>
            <a:pPr marL="0" indent="0" algn="ctr" eaLnBrk="1" fontAlgn="auto" hangingPunct="1">
              <a:spcAft>
                <a:spcPts val="0"/>
              </a:spcAft>
              <a:buFont typeface="Arial" panose="020B0604020202020204" pitchFamily="34" charset="0"/>
              <a:buNone/>
              <a:defRPr/>
            </a:pPr>
            <a:r>
              <a:rPr lang="en-US" sz="2432">
                <a:solidFill>
                  <a:srgbClr val="FF0000"/>
                </a:solidFill>
              </a:rPr>
              <a:t>Topics Covered</a:t>
            </a:r>
          </a:p>
          <a:p>
            <a:pPr eaLnBrk="1" fontAlgn="auto" hangingPunct="1">
              <a:spcAft>
                <a:spcPts val="0"/>
              </a:spcAft>
              <a:defRPr/>
            </a:pPr>
            <a:r>
              <a:rPr lang="en-US" sz="2432"/>
              <a:t>Strings</a:t>
            </a:r>
          </a:p>
          <a:p>
            <a:pPr eaLnBrk="1" fontAlgn="auto" hangingPunct="1">
              <a:spcAft>
                <a:spcPts val="0"/>
              </a:spcAft>
              <a:defRPr/>
            </a:pPr>
            <a:r>
              <a:rPr lang="en-US" sz="2432"/>
              <a:t>Lists</a:t>
            </a:r>
          </a:p>
          <a:p>
            <a:pPr eaLnBrk="1" fontAlgn="auto" hangingPunct="1">
              <a:spcAft>
                <a:spcPts val="0"/>
              </a:spcAft>
              <a:defRPr/>
            </a:pPr>
            <a:r>
              <a:rPr lang="en-US" sz="2432"/>
              <a:t>	List Processing</a:t>
            </a:r>
          </a:p>
          <a:p>
            <a:pPr eaLnBrk="1" fontAlgn="auto" hangingPunct="1">
              <a:spcAft>
                <a:spcPts val="0"/>
              </a:spcAft>
              <a:defRPr/>
            </a:pPr>
            <a:r>
              <a:rPr lang="en-US" sz="2432"/>
              <a:t>	Nested List</a:t>
            </a:r>
          </a:p>
          <a:p>
            <a:pPr eaLnBrk="1" fontAlgn="auto" hangingPunct="1">
              <a:spcAft>
                <a:spcPts val="0"/>
              </a:spcAft>
              <a:defRPr/>
            </a:pPr>
            <a:r>
              <a:rPr lang="en-US" sz="2432"/>
              <a:t>          List Comprehension</a:t>
            </a:r>
          </a:p>
          <a:p>
            <a:pPr eaLnBrk="1" fontAlgn="auto" hangingPunct="1">
              <a:spcAft>
                <a:spcPts val="0"/>
              </a:spcAft>
              <a:defRPr/>
            </a:pPr>
            <a:r>
              <a:rPr lang="en-US" sz="2432"/>
              <a:t>Sets</a:t>
            </a:r>
          </a:p>
          <a:p>
            <a:pPr eaLnBrk="1" fontAlgn="auto" hangingPunct="1">
              <a:spcAft>
                <a:spcPts val="0"/>
              </a:spcAft>
              <a:defRPr/>
            </a:pPr>
            <a:r>
              <a:rPr lang="en-US" sz="2432"/>
              <a:t>Tuples</a:t>
            </a:r>
          </a:p>
          <a:p>
            <a:pPr eaLnBrk="1" fontAlgn="auto" hangingPunct="1">
              <a:spcAft>
                <a:spcPts val="0"/>
              </a:spcAft>
              <a:defRPr/>
            </a:pPr>
            <a:r>
              <a:rPr lang="en-US" sz="2432"/>
              <a:t>Dictionaries</a:t>
            </a:r>
          </a:p>
        </p:txBody>
      </p:sp>
      <p:sp>
        <p:nvSpPr>
          <p:cNvPr id="512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FF955AFB-9836-4C4E-A027-877DD07F669F}"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23875" y="234950"/>
            <a:ext cx="7993063" cy="373063"/>
          </a:xfrm>
        </p:spPr>
        <p:txBody>
          <a:bodyPr rtlCol="0">
            <a:normAutofit fontScale="90000"/>
          </a:bodyPr>
          <a:lstStyle/>
          <a:p>
            <a:pPr algn="ctr" eaLnBrk="1" fontAlgn="auto" hangingPunct="1">
              <a:spcAft>
                <a:spcPts val="0"/>
              </a:spcAft>
              <a:defRPr/>
            </a:pPr>
            <a:r>
              <a:rPr lang="en-US" altLang="en-US" b="1">
                <a:solidFill>
                  <a:schemeClr val="tx2">
                    <a:lumMod val="50000"/>
                  </a:schemeClr>
                </a:solidFill>
              </a:rPr>
              <a:t>String slicing </a:t>
            </a:r>
          </a:p>
        </p:txBody>
      </p:sp>
      <p:sp>
        <p:nvSpPr>
          <p:cNvPr id="14339"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1389745D-60FD-4C9E-A6E2-9BC71D1B02FA}"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10</a:t>
            </a:fld>
            <a:endParaRPr lang="en-US" altLang="en-US" sz="1419">
              <a:solidFill>
                <a:schemeClr val="bg1"/>
              </a:solidFill>
              <a:latin typeface="Calibri" panose="020F0502020204030204" pitchFamily="34" charset="0"/>
              <a:cs typeface="Arial" panose="020B0604020202020204" pitchFamily="34" charset="0"/>
            </a:endParaRPr>
          </a:p>
        </p:txBody>
      </p:sp>
      <p:sp>
        <p:nvSpPr>
          <p:cNvPr id="11268" name="Rectangle 4"/>
          <p:cNvSpPr>
            <a:spLocks noChangeArrowheads="1"/>
          </p:cNvSpPr>
          <p:nvPr/>
        </p:nvSpPr>
        <p:spPr bwMode="auto">
          <a:xfrm>
            <a:off x="336550" y="608013"/>
            <a:ext cx="35528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255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defTabSz="9255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9255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9255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9255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255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255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255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255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en-US" sz="2200" b="1">
                <a:solidFill>
                  <a:srgbClr val="000000"/>
                </a:solidFill>
                <a:latin typeface="Cambria" panose="02040503050406030204" pitchFamily="18" charset="0"/>
                <a:ea typeface="Cambria" panose="02040503050406030204" pitchFamily="18" charset="0"/>
              </a:rPr>
              <a:t>Example </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x = "Welcome to Python"</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print (x[:])</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print(x[0:])</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print(x[0:len(x)])</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print (x[2:5])</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print(x[4:10:2])</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print(x[-5:-3])</a:t>
            </a:r>
          </a:p>
          <a:p>
            <a:pPr eaLnBrk="1" hangingPunct="1">
              <a:lnSpc>
                <a:spcPct val="100000"/>
              </a:lnSpc>
              <a:spcBef>
                <a:spcPct val="0"/>
              </a:spcBef>
              <a:buFont typeface="Arial" panose="020B0604020202020204" pitchFamily="34" charset="0"/>
              <a:buNone/>
            </a:pPr>
            <a:r>
              <a:rPr lang="en-US" altLang="en-US" sz="2200">
                <a:solidFill>
                  <a:srgbClr val="000000"/>
                </a:solidFill>
                <a:latin typeface="Cambria" panose="02040503050406030204" pitchFamily="18" charset="0"/>
                <a:ea typeface="Cambria" panose="02040503050406030204" pitchFamily="18" charset="0"/>
              </a:rPr>
              <a:t>Print(x[ :  :-1])</a:t>
            </a:r>
          </a:p>
        </p:txBody>
      </p:sp>
      <p:sp>
        <p:nvSpPr>
          <p:cNvPr id="11269" name="Rectangle 5"/>
          <p:cNvSpPr>
            <a:spLocks noChangeArrowheads="1"/>
          </p:cNvSpPr>
          <p:nvPr/>
        </p:nvSpPr>
        <p:spPr bwMode="auto">
          <a:xfrm>
            <a:off x="3889375" y="608767"/>
            <a:ext cx="38274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200" b="1">
                <a:latin typeface="Cambria" panose="02040503050406030204" pitchFamily="18" charset="0"/>
                <a:ea typeface="Cambria" panose="02040503050406030204" pitchFamily="18" charset="0"/>
              </a:rPr>
              <a:t>Output </a:t>
            </a:r>
          </a:p>
          <a:p>
            <a:pPr>
              <a:lnSpc>
                <a:spcPct val="100000"/>
              </a:lnSpc>
              <a:spcBef>
                <a:spcPct val="0"/>
              </a:spcBef>
              <a:buFontTx/>
              <a:buNone/>
            </a:pPr>
            <a:endParaRPr lang="en-US" altLang="en-US" sz="2200">
              <a:latin typeface="Cambria" panose="02040503050406030204" pitchFamily="18" charset="0"/>
              <a:ea typeface="Cambria" panose="02040503050406030204" pitchFamily="18" charset="0"/>
            </a:endParaRPr>
          </a:p>
          <a:p>
            <a:pPr>
              <a:lnSpc>
                <a:spcPct val="100000"/>
              </a:lnSpc>
              <a:spcBef>
                <a:spcPct val="0"/>
              </a:spcBef>
              <a:buFontTx/>
              <a:buNone/>
            </a:pPr>
            <a:r>
              <a:rPr lang="en-US" altLang="en-US" sz="2200">
                <a:latin typeface="Cambria" panose="02040503050406030204" pitchFamily="18" charset="0"/>
                <a:ea typeface="Cambria" panose="02040503050406030204" pitchFamily="18" charset="0"/>
              </a:rPr>
              <a:t>Welcome to Python</a:t>
            </a:r>
          </a:p>
          <a:p>
            <a:pPr>
              <a:lnSpc>
                <a:spcPct val="100000"/>
              </a:lnSpc>
              <a:spcBef>
                <a:spcPct val="0"/>
              </a:spcBef>
              <a:buFontTx/>
              <a:buNone/>
            </a:pPr>
            <a:r>
              <a:rPr lang="en-US" altLang="en-US" sz="2200">
                <a:latin typeface="Cambria" panose="02040503050406030204" pitchFamily="18" charset="0"/>
                <a:ea typeface="Cambria" panose="02040503050406030204" pitchFamily="18" charset="0"/>
              </a:rPr>
              <a:t>Welcome to Python</a:t>
            </a:r>
          </a:p>
          <a:p>
            <a:pPr>
              <a:lnSpc>
                <a:spcPct val="100000"/>
              </a:lnSpc>
              <a:spcBef>
                <a:spcPct val="0"/>
              </a:spcBef>
              <a:buFontTx/>
              <a:buNone/>
            </a:pPr>
            <a:r>
              <a:rPr lang="en-US" altLang="en-US" sz="2200">
                <a:latin typeface="Cambria" panose="02040503050406030204" pitchFamily="18" charset="0"/>
                <a:ea typeface="Cambria" panose="02040503050406030204" pitchFamily="18" charset="0"/>
              </a:rPr>
              <a:t>Welcome to Python</a:t>
            </a:r>
          </a:p>
          <a:p>
            <a:pPr>
              <a:lnSpc>
                <a:spcPct val="100000"/>
              </a:lnSpc>
              <a:spcBef>
                <a:spcPct val="0"/>
              </a:spcBef>
              <a:buFontTx/>
              <a:buNone/>
            </a:pPr>
            <a:r>
              <a:rPr lang="en-US" altLang="en-US" sz="2200" err="1">
                <a:latin typeface="Cambria" panose="02040503050406030204" pitchFamily="18" charset="0"/>
                <a:ea typeface="Cambria" panose="02040503050406030204" pitchFamily="18" charset="0"/>
              </a:rPr>
              <a:t>lco</a:t>
            </a:r>
            <a:endParaRPr lang="en-US" altLang="en-US" sz="2200">
              <a:latin typeface="Cambria" panose="02040503050406030204" pitchFamily="18" charset="0"/>
              <a:ea typeface="Cambria" panose="02040503050406030204" pitchFamily="18" charset="0"/>
            </a:endParaRPr>
          </a:p>
          <a:p>
            <a:pPr>
              <a:lnSpc>
                <a:spcPct val="100000"/>
              </a:lnSpc>
              <a:spcBef>
                <a:spcPct val="0"/>
              </a:spcBef>
              <a:buFontTx/>
              <a:buNone/>
            </a:pPr>
            <a:r>
              <a:rPr lang="en-US" altLang="en-US" sz="2200" err="1">
                <a:latin typeface="Cambria" panose="02040503050406030204" pitchFamily="18" charset="0"/>
                <a:ea typeface="Cambria" panose="02040503050406030204" pitchFamily="18" charset="0"/>
              </a:rPr>
              <a:t>oet</a:t>
            </a:r>
            <a:endParaRPr lang="en-US" altLang="en-US" sz="2200">
              <a:latin typeface="Cambria" panose="02040503050406030204" pitchFamily="18" charset="0"/>
              <a:ea typeface="Cambria" panose="02040503050406030204" pitchFamily="18" charset="0"/>
            </a:endParaRPr>
          </a:p>
          <a:p>
            <a:pPr>
              <a:lnSpc>
                <a:spcPct val="100000"/>
              </a:lnSpc>
              <a:spcBef>
                <a:spcPct val="0"/>
              </a:spcBef>
              <a:buFontTx/>
              <a:buNone/>
            </a:pPr>
            <a:r>
              <a:rPr lang="en-US" altLang="en-US" sz="2200" err="1">
                <a:latin typeface="Cambria" panose="02040503050406030204" pitchFamily="18" charset="0"/>
                <a:ea typeface="Cambria" panose="02040503050406030204" pitchFamily="18" charset="0"/>
              </a:rPr>
              <a:t>yt</a:t>
            </a:r>
            <a:endParaRPr lang="en-US" altLang="en-US" sz="2200">
              <a:latin typeface="Cambria" panose="02040503050406030204" pitchFamily="18" charset="0"/>
              <a:ea typeface="Cambria" panose="02040503050406030204" pitchFamily="18" charset="0"/>
            </a:endParaRPr>
          </a:p>
          <a:p>
            <a:pPr>
              <a:lnSpc>
                <a:spcPct val="100000"/>
              </a:lnSpc>
              <a:spcBef>
                <a:spcPct val="0"/>
              </a:spcBef>
              <a:buFontTx/>
              <a:buNone/>
            </a:pPr>
            <a:r>
              <a:rPr lang="en-US" altLang="en-US" sz="2200" err="1">
                <a:latin typeface="Cambria" panose="02040503050406030204" pitchFamily="18" charset="0"/>
                <a:ea typeface="Cambria" panose="02040503050406030204" pitchFamily="18" charset="0"/>
              </a:rPr>
              <a:t>nohtyP</a:t>
            </a:r>
            <a:r>
              <a:rPr lang="en-US" altLang="en-US" sz="2200">
                <a:latin typeface="Cambria" panose="02040503050406030204" pitchFamily="18" charset="0"/>
                <a:ea typeface="Cambria" panose="02040503050406030204" pitchFamily="18" charset="0"/>
              </a:rPr>
              <a:t> </a:t>
            </a:r>
            <a:r>
              <a:rPr lang="en-US" altLang="en-US" sz="2200" err="1">
                <a:latin typeface="Cambria" panose="02040503050406030204" pitchFamily="18" charset="0"/>
                <a:ea typeface="Cambria" panose="02040503050406030204" pitchFamily="18" charset="0"/>
              </a:rPr>
              <a:t>ot</a:t>
            </a:r>
            <a:r>
              <a:rPr lang="en-US" altLang="en-US" sz="2200">
                <a:latin typeface="Cambria" panose="02040503050406030204" pitchFamily="18" charset="0"/>
                <a:ea typeface="Cambria" panose="02040503050406030204" pitchFamily="18" charset="0"/>
              </a:rPr>
              <a:t> </a:t>
            </a:r>
            <a:r>
              <a:rPr lang="en-US" altLang="en-US" sz="2200" err="1">
                <a:latin typeface="Cambria" panose="02040503050406030204" pitchFamily="18" charset="0"/>
                <a:ea typeface="Cambria" panose="02040503050406030204" pitchFamily="18" charset="0"/>
              </a:rPr>
              <a:t>emocleW</a:t>
            </a:r>
            <a:endParaRPr lang="en-US" altLang="en-US" sz="2200">
              <a:latin typeface="Cambria" panose="02040503050406030204" pitchFamily="18" charset="0"/>
              <a:ea typeface="Cambria" panose="02040503050406030204" pitchFamily="18" charset="0"/>
            </a:endParaRPr>
          </a:p>
        </p:txBody>
      </p:sp>
      <p:graphicFrame>
        <p:nvGraphicFramePr>
          <p:cNvPr id="7" name="Table 6"/>
          <p:cNvGraphicFramePr>
            <a:graphicFrameLocks noGrp="1"/>
          </p:cNvGraphicFramePr>
          <p:nvPr/>
        </p:nvGraphicFramePr>
        <p:xfrm>
          <a:off x="196850" y="3863975"/>
          <a:ext cx="5170490" cy="760413"/>
        </p:xfrm>
        <a:graphic>
          <a:graphicData uri="http://schemas.openxmlformats.org/drawingml/2006/table">
            <a:tbl>
              <a:tblPr firstRow="1" bandRow="1">
                <a:tableStyleId>{5940675A-B579-460E-94D1-54222C63F5DA}</a:tableStyleId>
              </a:tblPr>
              <a:tblGrid>
                <a:gridCol w="517049">
                  <a:extLst>
                    <a:ext uri="{9D8B030D-6E8A-4147-A177-3AD203B41FA5}">
                      <a16:colId xmlns:a16="http://schemas.microsoft.com/office/drawing/2014/main" val="20000"/>
                    </a:ext>
                  </a:extLst>
                </a:gridCol>
                <a:gridCol w="517049">
                  <a:extLst>
                    <a:ext uri="{9D8B030D-6E8A-4147-A177-3AD203B41FA5}">
                      <a16:colId xmlns:a16="http://schemas.microsoft.com/office/drawing/2014/main" val="20001"/>
                    </a:ext>
                  </a:extLst>
                </a:gridCol>
                <a:gridCol w="517049">
                  <a:extLst>
                    <a:ext uri="{9D8B030D-6E8A-4147-A177-3AD203B41FA5}">
                      <a16:colId xmlns:a16="http://schemas.microsoft.com/office/drawing/2014/main" val="20002"/>
                    </a:ext>
                  </a:extLst>
                </a:gridCol>
                <a:gridCol w="517049">
                  <a:extLst>
                    <a:ext uri="{9D8B030D-6E8A-4147-A177-3AD203B41FA5}">
                      <a16:colId xmlns:a16="http://schemas.microsoft.com/office/drawing/2014/main" val="20003"/>
                    </a:ext>
                  </a:extLst>
                </a:gridCol>
                <a:gridCol w="517049">
                  <a:extLst>
                    <a:ext uri="{9D8B030D-6E8A-4147-A177-3AD203B41FA5}">
                      <a16:colId xmlns:a16="http://schemas.microsoft.com/office/drawing/2014/main" val="20004"/>
                    </a:ext>
                  </a:extLst>
                </a:gridCol>
                <a:gridCol w="517049">
                  <a:extLst>
                    <a:ext uri="{9D8B030D-6E8A-4147-A177-3AD203B41FA5}">
                      <a16:colId xmlns:a16="http://schemas.microsoft.com/office/drawing/2014/main" val="20005"/>
                    </a:ext>
                  </a:extLst>
                </a:gridCol>
                <a:gridCol w="517049">
                  <a:extLst>
                    <a:ext uri="{9D8B030D-6E8A-4147-A177-3AD203B41FA5}">
                      <a16:colId xmlns:a16="http://schemas.microsoft.com/office/drawing/2014/main" val="20006"/>
                    </a:ext>
                  </a:extLst>
                </a:gridCol>
                <a:gridCol w="517049">
                  <a:extLst>
                    <a:ext uri="{9D8B030D-6E8A-4147-A177-3AD203B41FA5}">
                      <a16:colId xmlns:a16="http://schemas.microsoft.com/office/drawing/2014/main" val="20007"/>
                    </a:ext>
                  </a:extLst>
                </a:gridCol>
                <a:gridCol w="517049">
                  <a:extLst>
                    <a:ext uri="{9D8B030D-6E8A-4147-A177-3AD203B41FA5}">
                      <a16:colId xmlns:a16="http://schemas.microsoft.com/office/drawing/2014/main" val="20008"/>
                    </a:ext>
                  </a:extLst>
                </a:gridCol>
                <a:gridCol w="517049">
                  <a:extLst>
                    <a:ext uri="{9D8B030D-6E8A-4147-A177-3AD203B41FA5}">
                      <a16:colId xmlns:a16="http://schemas.microsoft.com/office/drawing/2014/main" val="20009"/>
                    </a:ext>
                  </a:extLst>
                </a:gridCol>
              </a:tblGrid>
              <a:tr h="387039">
                <a:tc>
                  <a:txBody>
                    <a:bodyPr/>
                    <a:lstStyle/>
                    <a:p>
                      <a:r>
                        <a:rPr lang="en-US" sz="1800"/>
                        <a:t>0</a:t>
                      </a:r>
                    </a:p>
                  </a:txBody>
                  <a:tcPr marL="92652" marR="92652" marT="46282" marB="46282"/>
                </a:tc>
                <a:tc>
                  <a:txBody>
                    <a:bodyPr/>
                    <a:lstStyle/>
                    <a:p>
                      <a:r>
                        <a:rPr lang="en-US" sz="1800"/>
                        <a:t>1</a:t>
                      </a:r>
                    </a:p>
                  </a:txBody>
                  <a:tcPr marL="92652" marR="92652" marT="46282" marB="46282"/>
                </a:tc>
                <a:tc>
                  <a:txBody>
                    <a:bodyPr/>
                    <a:lstStyle/>
                    <a:p>
                      <a:r>
                        <a:rPr lang="en-US" sz="1800"/>
                        <a:t>2</a:t>
                      </a:r>
                    </a:p>
                  </a:txBody>
                  <a:tcPr marL="92652" marR="92652" marT="46282" marB="46282"/>
                </a:tc>
                <a:tc>
                  <a:txBody>
                    <a:bodyPr/>
                    <a:lstStyle/>
                    <a:p>
                      <a:r>
                        <a:rPr lang="en-US" sz="1800"/>
                        <a:t>3</a:t>
                      </a:r>
                    </a:p>
                  </a:txBody>
                  <a:tcPr marL="92652" marR="92652" marT="46282" marB="46282"/>
                </a:tc>
                <a:tc>
                  <a:txBody>
                    <a:bodyPr/>
                    <a:lstStyle/>
                    <a:p>
                      <a:r>
                        <a:rPr lang="en-US" sz="1800"/>
                        <a:t>4</a:t>
                      </a:r>
                    </a:p>
                  </a:txBody>
                  <a:tcPr marL="92652" marR="92652" marT="46282" marB="46282"/>
                </a:tc>
                <a:tc>
                  <a:txBody>
                    <a:bodyPr/>
                    <a:lstStyle/>
                    <a:p>
                      <a:r>
                        <a:rPr lang="en-US" sz="1800"/>
                        <a:t>5</a:t>
                      </a:r>
                    </a:p>
                  </a:txBody>
                  <a:tcPr marL="92652" marR="92652" marT="46282" marB="46282"/>
                </a:tc>
                <a:tc>
                  <a:txBody>
                    <a:bodyPr/>
                    <a:lstStyle/>
                    <a:p>
                      <a:r>
                        <a:rPr lang="en-US" sz="1800"/>
                        <a:t>6</a:t>
                      </a:r>
                    </a:p>
                  </a:txBody>
                  <a:tcPr marL="92652" marR="92652" marT="46282" marB="46282"/>
                </a:tc>
                <a:tc>
                  <a:txBody>
                    <a:bodyPr/>
                    <a:lstStyle/>
                    <a:p>
                      <a:r>
                        <a:rPr lang="en-US" sz="1800"/>
                        <a:t>7</a:t>
                      </a:r>
                    </a:p>
                  </a:txBody>
                  <a:tcPr marL="92652" marR="92652" marT="46282" marB="46282"/>
                </a:tc>
                <a:tc>
                  <a:txBody>
                    <a:bodyPr/>
                    <a:lstStyle/>
                    <a:p>
                      <a:r>
                        <a:rPr lang="en-US" sz="1800"/>
                        <a:t>8</a:t>
                      </a:r>
                    </a:p>
                  </a:txBody>
                  <a:tcPr marL="92652" marR="92652" marT="46282" marB="46282"/>
                </a:tc>
                <a:tc>
                  <a:txBody>
                    <a:bodyPr/>
                    <a:lstStyle/>
                    <a:p>
                      <a:r>
                        <a:rPr lang="en-US" sz="1800"/>
                        <a:t>9</a:t>
                      </a:r>
                    </a:p>
                  </a:txBody>
                  <a:tcPr marL="92652" marR="92652" marT="46282" marB="46282"/>
                </a:tc>
                <a:extLst>
                  <a:ext uri="{0D108BD9-81ED-4DB2-BD59-A6C34878D82A}">
                    <a16:rowId xmlns:a16="http://schemas.microsoft.com/office/drawing/2014/main" val="10000"/>
                  </a:ext>
                </a:extLst>
              </a:tr>
              <a:tr h="373374">
                <a:tc>
                  <a:txBody>
                    <a:bodyPr/>
                    <a:lstStyle/>
                    <a:p>
                      <a:r>
                        <a:rPr lang="en-US" sz="1800"/>
                        <a:t>W</a:t>
                      </a:r>
                    </a:p>
                  </a:txBody>
                  <a:tcPr marL="92652" marR="92652" marT="46282" marB="46282"/>
                </a:tc>
                <a:tc>
                  <a:txBody>
                    <a:bodyPr/>
                    <a:lstStyle/>
                    <a:p>
                      <a:r>
                        <a:rPr lang="en-US" sz="1800"/>
                        <a:t>e</a:t>
                      </a:r>
                    </a:p>
                  </a:txBody>
                  <a:tcPr marL="92652" marR="92652" marT="46282" marB="46282"/>
                </a:tc>
                <a:tc>
                  <a:txBody>
                    <a:bodyPr/>
                    <a:lstStyle/>
                    <a:p>
                      <a:r>
                        <a:rPr lang="en-US" sz="1800"/>
                        <a:t>l</a:t>
                      </a:r>
                    </a:p>
                  </a:txBody>
                  <a:tcPr marL="92652" marR="92652" marT="46282" marB="46282"/>
                </a:tc>
                <a:tc>
                  <a:txBody>
                    <a:bodyPr/>
                    <a:lstStyle/>
                    <a:p>
                      <a:r>
                        <a:rPr lang="en-US" sz="1800"/>
                        <a:t>c</a:t>
                      </a:r>
                    </a:p>
                  </a:txBody>
                  <a:tcPr marL="92652" marR="92652" marT="46282" marB="46282"/>
                </a:tc>
                <a:tc>
                  <a:txBody>
                    <a:bodyPr/>
                    <a:lstStyle/>
                    <a:p>
                      <a:r>
                        <a:rPr lang="en-US" sz="1800"/>
                        <a:t>o</a:t>
                      </a:r>
                    </a:p>
                  </a:txBody>
                  <a:tcPr marL="92652" marR="92652" marT="46282" marB="46282"/>
                </a:tc>
                <a:tc>
                  <a:txBody>
                    <a:bodyPr/>
                    <a:lstStyle/>
                    <a:p>
                      <a:r>
                        <a:rPr lang="en-US" sz="1800"/>
                        <a:t>m</a:t>
                      </a:r>
                    </a:p>
                  </a:txBody>
                  <a:tcPr marL="92652" marR="92652" marT="46282" marB="46282"/>
                </a:tc>
                <a:tc>
                  <a:txBody>
                    <a:bodyPr/>
                    <a:lstStyle/>
                    <a:p>
                      <a:r>
                        <a:rPr lang="en-US" sz="1800"/>
                        <a:t>e</a:t>
                      </a:r>
                    </a:p>
                  </a:txBody>
                  <a:tcPr marL="92652" marR="92652" marT="46282" marB="46282"/>
                </a:tc>
                <a:tc>
                  <a:txBody>
                    <a:bodyPr/>
                    <a:lstStyle/>
                    <a:p>
                      <a:endParaRPr lang="en-US" sz="1800"/>
                    </a:p>
                  </a:txBody>
                  <a:tcPr marL="92652" marR="92652" marT="46282" marB="46282"/>
                </a:tc>
                <a:tc>
                  <a:txBody>
                    <a:bodyPr/>
                    <a:lstStyle/>
                    <a:p>
                      <a:r>
                        <a:rPr lang="en-US" sz="1800"/>
                        <a:t>t</a:t>
                      </a:r>
                    </a:p>
                  </a:txBody>
                  <a:tcPr marL="92652" marR="92652" marT="46282" marB="46282"/>
                </a:tc>
                <a:tc>
                  <a:txBody>
                    <a:bodyPr/>
                    <a:lstStyle/>
                    <a:p>
                      <a:r>
                        <a:rPr lang="en-US" sz="1800"/>
                        <a:t>o</a:t>
                      </a:r>
                    </a:p>
                  </a:txBody>
                  <a:tcPr marL="92652" marR="92652" marT="46282" marB="46282"/>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378450" y="3854450"/>
          <a:ext cx="3619497" cy="752475"/>
        </p:xfrm>
        <a:graphic>
          <a:graphicData uri="http://schemas.openxmlformats.org/drawingml/2006/table">
            <a:tbl>
              <a:tblPr firstRow="1" bandRow="1">
                <a:tableStyleId>{5940675A-B579-460E-94D1-54222C63F5DA}</a:tableStyleId>
              </a:tblPr>
              <a:tblGrid>
                <a:gridCol w="517071">
                  <a:extLst>
                    <a:ext uri="{9D8B030D-6E8A-4147-A177-3AD203B41FA5}">
                      <a16:colId xmlns:a16="http://schemas.microsoft.com/office/drawing/2014/main" val="20000"/>
                    </a:ext>
                  </a:extLst>
                </a:gridCol>
                <a:gridCol w="517071">
                  <a:extLst>
                    <a:ext uri="{9D8B030D-6E8A-4147-A177-3AD203B41FA5}">
                      <a16:colId xmlns:a16="http://schemas.microsoft.com/office/drawing/2014/main" val="20001"/>
                    </a:ext>
                  </a:extLst>
                </a:gridCol>
                <a:gridCol w="517071">
                  <a:extLst>
                    <a:ext uri="{9D8B030D-6E8A-4147-A177-3AD203B41FA5}">
                      <a16:colId xmlns:a16="http://schemas.microsoft.com/office/drawing/2014/main" val="20002"/>
                    </a:ext>
                  </a:extLst>
                </a:gridCol>
                <a:gridCol w="517071">
                  <a:extLst>
                    <a:ext uri="{9D8B030D-6E8A-4147-A177-3AD203B41FA5}">
                      <a16:colId xmlns:a16="http://schemas.microsoft.com/office/drawing/2014/main" val="20003"/>
                    </a:ext>
                  </a:extLst>
                </a:gridCol>
                <a:gridCol w="517071">
                  <a:extLst>
                    <a:ext uri="{9D8B030D-6E8A-4147-A177-3AD203B41FA5}">
                      <a16:colId xmlns:a16="http://schemas.microsoft.com/office/drawing/2014/main" val="20004"/>
                    </a:ext>
                  </a:extLst>
                </a:gridCol>
                <a:gridCol w="517071">
                  <a:extLst>
                    <a:ext uri="{9D8B030D-6E8A-4147-A177-3AD203B41FA5}">
                      <a16:colId xmlns:a16="http://schemas.microsoft.com/office/drawing/2014/main" val="20005"/>
                    </a:ext>
                  </a:extLst>
                </a:gridCol>
                <a:gridCol w="517071">
                  <a:extLst>
                    <a:ext uri="{9D8B030D-6E8A-4147-A177-3AD203B41FA5}">
                      <a16:colId xmlns:a16="http://schemas.microsoft.com/office/drawing/2014/main" val="20006"/>
                    </a:ext>
                  </a:extLst>
                </a:gridCol>
              </a:tblGrid>
              <a:tr h="378711">
                <a:tc>
                  <a:txBody>
                    <a:bodyPr/>
                    <a:lstStyle/>
                    <a:p>
                      <a:r>
                        <a:rPr lang="en-US" sz="1800"/>
                        <a:t>10</a:t>
                      </a:r>
                    </a:p>
                  </a:txBody>
                  <a:tcPr marL="92655" marR="92655" marT="46330" marB="46330"/>
                </a:tc>
                <a:tc>
                  <a:txBody>
                    <a:bodyPr/>
                    <a:lstStyle/>
                    <a:p>
                      <a:r>
                        <a:rPr lang="en-US" sz="1800"/>
                        <a:t>11</a:t>
                      </a:r>
                    </a:p>
                  </a:txBody>
                  <a:tcPr marL="92655" marR="92655" marT="46330" marB="46330"/>
                </a:tc>
                <a:tc>
                  <a:txBody>
                    <a:bodyPr/>
                    <a:lstStyle/>
                    <a:p>
                      <a:r>
                        <a:rPr lang="en-US" sz="1800"/>
                        <a:t>12</a:t>
                      </a:r>
                    </a:p>
                  </a:txBody>
                  <a:tcPr marL="92655" marR="92655" marT="46330" marB="46330"/>
                </a:tc>
                <a:tc>
                  <a:txBody>
                    <a:bodyPr/>
                    <a:lstStyle/>
                    <a:p>
                      <a:r>
                        <a:rPr lang="en-US" sz="1800"/>
                        <a:t>13</a:t>
                      </a:r>
                    </a:p>
                  </a:txBody>
                  <a:tcPr marL="92655" marR="92655" marT="46330" marB="46330"/>
                </a:tc>
                <a:tc>
                  <a:txBody>
                    <a:bodyPr/>
                    <a:lstStyle/>
                    <a:p>
                      <a:r>
                        <a:rPr lang="en-US" sz="1800"/>
                        <a:t>14</a:t>
                      </a:r>
                    </a:p>
                  </a:txBody>
                  <a:tcPr marL="92655" marR="92655" marT="46330" marB="46330"/>
                </a:tc>
                <a:tc>
                  <a:txBody>
                    <a:bodyPr/>
                    <a:lstStyle/>
                    <a:p>
                      <a:r>
                        <a:rPr lang="en-US" sz="1800"/>
                        <a:t>15</a:t>
                      </a:r>
                    </a:p>
                  </a:txBody>
                  <a:tcPr marL="92655" marR="92655" marT="46330" marB="46330"/>
                </a:tc>
                <a:tc>
                  <a:txBody>
                    <a:bodyPr/>
                    <a:lstStyle/>
                    <a:p>
                      <a:r>
                        <a:rPr lang="en-US" sz="1800"/>
                        <a:t>16</a:t>
                      </a:r>
                    </a:p>
                  </a:txBody>
                  <a:tcPr marL="92655" marR="92655" marT="46330" marB="46330"/>
                </a:tc>
                <a:extLst>
                  <a:ext uri="{0D108BD9-81ED-4DB2-BD59-A6C34878D82A}">
                    <a16:rowId xmlns:a16="http://schemas.microsoft.com/office/drawing/2014/main" val="10000"/>
                  </a:ext>
                </a:extLst>
              </a:tr>
              <a:tr h="373764">
                <a:tc>
                  <a:txBody>
                    <a:bodyPr/>
                    <a:lstStyle/>
                    <a:p>
                      <a:endParaRPr lang="en-US" sz="1800"/>
                    </a:p>
                  </a:txBody>
                  <a:tcPr marL="92655" marR="92655" marT="46330" marB="46330"/>
                </a:tc>
                <a:tc>
                  <a:txBody>
                    <a:bodyPr/>
                    <a:lstStyle/>
                    <a:p>
                      <a:r>
                        <a:rPr lang="en-US" sz="1800"/>
                        <a:t>P</a:t>
                      </a:r>
                    </a:p>
                  </a:txBody>
                  <a:tcPr marL="92655" marR="92655" marT="46330" marB="46330"/>
                </a:tc>
                <a:tc>
                  <a:txBody>
                    <a:bodyPr/>
                    <a:lstStyle/>
                    <a:p>
                      <a:r>
                        <a:rPr lang="en-US" sz="1800"/>
                        <a:t>y</a:t>
                      </a:r>
                    </a:p>
                  </a:txBody>
                  <a:tcPr marL="92655" marR="92655" marT="46330" marB="46330"/>
                </a:tc>
                <a:tc>
                  <a:txBody>
                    <a:bodyPr/>
                    <a:lstStyle/>
                    <a:p>
                      <a:r>
                        <a:rPr lang="en-US" sz="1800"/>
                        <a:t>t</a:t>
                      </a:r>
                    </a:p>
                  </a:txBody>
                  <a:tcPr marL="92655" marR="92655" marT="46330" marB="46330"/>
                </a:tc>
                <a:tc>
                  <a:txBody>
                    <a:bodyPr/>
                    <a:lstStyle/>
                    <a:p>
                      <a:r>
                        <a:rPr lang="en-US" sz="1800"/>
                        <a:t>h</a:t>
                      </a:r>
                    </a:p>
                  </a:txBody>
                  <a:tcPr marL="92655" marR="92655" marT="46330" marB="46330"/>
                </a:tc>
                <a:tc>
                  <a:txBody>
                    <a:bodyPr/>
                    <a:lstStyle/>
                    <a:p>
                      <a:r>
                        <a:rPr lang="en-US" sz="1800"/>
                        <a:t>o</a:t>
                      </a:r>
                    </a:p>
                  </a:txBody>
                  <a:tcPr marL="92655" marR="92655" marT="46330" marB="46330"/>
                </a:tc>
                <a:tc>
                  <a:txBody>
                    <a:bodyPr/>
                    <a:lstStyle/>
                    <a:p>
                      <a:r>
                        <a:rPr lang="en-US" sz="1800"/>
                        <a:t>n</a:t>
                      </a:r>
                    </a:p>
                  </a:txBody>
                  <a:tcPr marL="92655" marR="92655" marT="46330" marB="46330"/>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195263" y="4608513"/>
          <a:ext cx="5173660" cy="374650"/>
        </p:xfrm>
        <a:graphic>
          <a:graphicData uri="http://schemas.openxmlformats.org/drawingml/2006/table">
            <a:tbl>
              <a:tblPr firstRow="1" bandRow="1">
                <a:tableStyleId>{5940675A-B579-460E-94D1-54222C63F5DA}</a:tableStyleId>
              </a:tblPr>
              <a:tblGrid>
                <a:gridCol w="517366">
                  <a:extLst>
                    <a:ext uri="{9D8B030D-6E8A-4147-A177-3AD203B41FA5}">
                      <a16:colId xmlns:a16="http://schemas.microsoft.com/office/drawing/2014/main" val="20000"/>
                    </a:ext>
                  </a:extLst>
                </a:gridCol>
                <a:gridCol w="517366">
                  <a:extLst>
                    <a:ext uri="{9D8B030D-6E8A-4147-A177-3AD203B41FA5}">
                      <a16:colId xmlns:a16="http://schemas.microsoft.com/office/drawing/2014/main" val="20001"/>
                    </a:ext>
                  </a:extLst>
                </a:gridCol>
                <a:gridCol w="517366">
                  <a:extLst>
                    <a:ext uri="{9D8B030D-6E8A-4147-A177-3AD203B41FA5}">
                      <a16:colId xmlns:a16="http://schemas.microsoft.com/office/drawing/2014/main" val="20002"/>
                    </a:ext>
                  </a:extLst>
                </a:gridCol>
                <a:gridCol w="517366">
                  <a:extLst>
                    <a:ext uri="{9D8B030D-6E8A-4147-A177-3AD203B41FA5}">
                      <a16:colId xmlns:a16="http://schemas.microsoft.com/office/drawing/2014/main" val="20003"/>
                    </a:ext>
                  </a:extLst>
                </a:gridCol>
                <a:gridCol w="517366">
                  <a:extLst>
                    <a:ext uri="{9D8B030D-6E8A-4147-A177-3AD203B41FA5}">
                      <a16:colId xmlns:a16="http://schemas.microsoft.com/office/drawing/2014/main" val="20004"/>
                    </a:ext>
                  </a:extLst>
                </a:gridCol>
                <a:gridCol w="517366">
                  <a:extLst>
                    <a:ext uri="{9D8B030D-6E8A-4147-A177-3AD203B41FA5}">
                      <a16:colId xmlns:a16="http://schemas.microsoft.com/office/drawing/2014/main" val="20005"/>
                    </a:ext>
                  </a:extLst>
                </a:gridCol>
                <a:gridCol w="517366">
                  <a:extLst>
                    <a:ext uri="{9D8B030D-6E8A-4147-A177-3AD203B41FA5}">
                      <a16:colId xmlns:a16="http://schemas.microsoft.com/office/drawing/2014/main" val="20006"/>
                    </a:ext>
                  </a:extLst>
                </a:gridCol>
                <a:gridCol w="517366">
                  <a:extLst>
                    <a:ext uri="{9D8B030D-6E8A-4147-A177-3AD203B41FA5}">
                      <a16:colId xmlns:a16="http://schemas.microsoft.com/office/drawing/2014/main" val="20007"/>
                    </a:ext>
                  </a:extLst>
                </a:gridCol>
                <a:gridCol w="517366">
                  <a:extLst>
                    <a:ext uri="{9D8B030D-6E8A-4147-A177-3AD203B41FA5}">
                      <a16:colId xmlns:a16="http://schemas.microsoft.com/office/drawing/2014/main" val="20008"/>
                    </a:ext>
                  </a:extLst>
                </a:gridCol>
                <a:gridCol w="517366">
                  <a:extLst>
                    <a:ext uri="{9D8B030D-6E8A-4147-A177-3AD203B41FA5}">
                      <a16:colId xmlns:a16="http://schemas.microsoft.com/office/drawing/2014/main" val="20009"/>
                    </a:ext>
                  </a:extLst>
                </a:gridCol>
              </a:tblGrid>
              <a:tr h="374650">
                <a:tc>
                  <a:txBody>
                    <a:bodyPr/>
                    <a:lstStyle/>
                    <a:p>
                      <a:r>
                        <a:rPr lang="en-US" sz="1800"/>
                        <a:t>-17</a:t>
                      </a:r>
                    </a:p>
                  </a:txBody>
                  <a:tcPr marL="92708" marR="92708" marT="46441" marB="46441"/>
                </a:tc>
                <a:tc>
                  <a:txBody>
                    <a:bodyPr/>
                    <a:lstStyle/>
                    <a:p>
                      <a:r>
                        <a:rPr lang="en-US" sz="1800"/>
                        <a:t>-16</a:t>
                      </a:r>
                    </a:p>
                  </a:txBody>
                  <a:tcPr marL="92708" marR="92708" marT="46441" marB="46441"/>
                </a:tc>
                <a:tc>
                  <a:txBody>
                    <a:bodyPr/>
                    <a:lstStyle/>
                    <a:p>
                      <a:r>
                        <a:rPr lang="en-US" sz="1800"/>
                        <a:t>-15</a:t>
                      </a:r>
                    </a:p>
                  </a:txBody>
                  <a:tcPr marL="92708" marR="92708" marT="46441" marB="46441"/>
                </a:tc>
                <a:tc>
                  <a:txBody>
                    <a:bodyPr/>
                    <a:lstStyle/>
                    <a:p>
                      <a:r>
                        <a:rPr lang="en-US" sz="1800"/>
                        <a:t>-14</a:t>
                      </a:r>
                    </a:p>
                  </a:txBody>
                  <a:tcPr marL="92708" marR="92708" marT="46441" marB="46441"/>
                </a:tc>
                <a:tc>
                  <a:txBody>
                    <a:bodyPr/>
                    <a:lstStyle/>
                    <a:p>
                      <a:r>
                        <a:rPr lang="en-US" sz="1800"/>
                        <a:t>-13</a:t>
                      </a:r>
                    </a:p>
                  </a:txBody>
                  <a:tcPr marL="92708" marR="92708" marT="46441" marB="46441"/>
                </a:tc>
                <a:tc>
                  <a:txBody>
                    <a:bodyPr/>
                    <a:lstStyle/>
                    <a:p>
                      <a:r>
                        <a:rPr lang="en-US" sz="1800"/>
                        <a:t>-12</a:t>
                      </a:r>
                    </a:p>
                  </a:txBody>
                  <a:tcPr marL="92708" marR="92708" marT="46441" marB="46441"/>
                </a:tc>
                <a:tc>
                  <a:txBody>
                    <a:bodyPr/>
                    <a:lstStyle/>
                    <a:p>
                      <a:r>
                        <a:rPr lang="en-US" sz="1800"/>
                        <a:t>-11</a:t>
                      </a:r>
                    </a:p>
                  </a:txBody>
                  <a:tcPr marL="92708" marR="92708" marT="46441" marB="46441"/>
                </a:tc>
                <a:tc>
                  <a:txBody>
                    <a:bodyPr/>
                    <a:lstStyle/>
                    <a:p>
                      <a:r>
                        <a:rPr lang="en-US" sz="1800"/>
                        <a:t>-10</a:t>
                      </a:r>
                    </a:p>
                  </a:txBody>
                  <a:tcPr marL="92708" marR="92708" marT="46441" marB="46441"/>
                </a:tc>
                <a:tc>
                  <a:txBody>
                    <a:bodyPr/>
                    <a:lstStyle/>
                    <a:p>
                      <a:r>
                        <a:rPr lang="en-US" sz="1800"/>
                        <a:t>-9</a:t>
                      </a:r>
                    </a:p>
                  </a:txBody>
                  <a:tcPr marL="92708" marR="92708" marT="46441" marB="46441"/>
                </a:tc>
                <a:tc>
                  <a:txBody>
                    <a:bodyPr/>
                    <a:lstStyle/>
                    <a:p>
                      <a:r>
                        <a:rPr lang="en-US" sz="1800"/>
                        <a:t>-8</a:t>
                      </a:r>
                    </a:p>
                  </a:txBody>
                  <a:tcPr marL="92708" marR="92708" marT="46441" marB="46441"/>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5391150" y="4608513"/>
          <a:ext cx="3619497" cy="374650"/>
        </p:xfrm>
        <a:graphic>
          <a:graphicData uri="http://schemas.openxmlformats.org/drawingml/2006/table">
            <a:tbl>
              <a:tblPr firstRow="1" bandRow="1">
                <a:tableStyleId>{5940675A-B579-460E-94D1-54222C63F5DA}</a:tableStyleId>
              </a:tblPr>
              <a:tblGrid>
                <a:gridCol w="517071">
                  <a:extLst>
                    <a:ext uri="{9D8B030D-6E8A-4147-A177-3AD203B41FA5}">
                      <a16:colId xmlns:a16="http://schemas.microsoft.com/office/drawing/2014/main" val="20000"/>
                    </a:ext>
                  </a:extLst>
                </a:gridCol>
                <a:gridCol w="517071">
                  <a:extLst>
                    <a:ext uri="{9D8B030D-6E8A-4147-A177-3AD203B41FA5}">
                      <a16:colId xmlns:a16="http://schemas.microsoft.com/office/drawing/2014/main" val="20001"/>
                    </a:ext>
                  </a:extLst>
                </a:gridCol>
                <a:gridCol w="517071">
                  <a:extLst>
                    <a:ext uri="{9D8B030D-6E8A-4147-A177-3AD203B41FA5}">
                      <a16:colId xmlns:a16="http://schemas.microsoft.com/office/drawing/2014/main" val="20002"/>
                    </a:ext>
                  </a:extLst>
                </a:gridCol>
                <a:gridCol w="517071">
                  <a:extLst>
                    <a:ext uri="{9D8B030D-6E8A-4147-A177-3AD203B41FA5}">
                      <a16:colId xmlns:a16="http://schemas.microsoft.com/office/drawing/2014/main" val="20003"/>
                    </a:ext>
                  </a:extLst>
                </a:gridCol>
                <a:gridCol w="517071">
                  <a:extLst>
                    <a:ext uri="{9D8B030D-6E8A-4147-A177-3AD203B41FA5}">
                      <a16:colId xmlns:a16="http://schemas.microsoft.com/office/drawing/2014/main" val="20004"/>
                    </a:ext>
                  </a:extLst>
                </a:gridCol>
                <a:gridCol w="517071">
                  <a:extLst>
                    <a:ext uri="{9D8B030D-6E8A-4147-A177-3AD203B41FA5}">
                      <a16:colId xmlns:a16="http://schemas.microsoft.com/office/drawing/2014/main" val="20005"/>
                    </a:ext>
                  </a:extLst>
                </a:gridCol>
                <a:gridCol w="517071">
                  <a:extLst>
                    <a:ext uri="{9D8B030D-6E8A-4147-A177-3AD203B41FA5}">
                      <a16:colId xmlns:a16="http://schemas.microsoft.com/office/drawing/2014/main" val="20006"/>
                    </a:ext>
                  </a:extLst>
                </a:gridCol>
              </a:tblGrid>
              <a:tr h="374650">
                <a:tc>
                  <a:txBody>
                    <a:bodyPr/>
                    <a:lstStyle/>
                    <a:p>
                      <a:r>
                        <a:rPr lang="en-US" sz="1800"/>
                        <a:t>-7</a:t>
                      </a:r>
                    </a:p>
                  </a:txBody>
                  <a:tcPr marL="92655" marR="92655" marT="46441" marB="46441"/>
                </a:tc>
                <a:tc>
                  <a:txBody>
                    <a:bodyPr/>
                    <a:lstStyle/>
                    <a:p>
                      <a:r>
                        <a:rPr lang="en-US" sz="1800"/>
                        <a:t>-6</a:t>
                      </a:r>
                    </a:p>
                  </a:txBody>
                  <a:tcPr marL="92655" marR="92655" marT="46441" marB="46441"/>
                </a:tc>
                <a:tc>
                  <a:txBody>
                    <a:bodyPr/>
                    <a:lstStyle/>
                    <a:p>
                      <a:r>
                        <a:rPr lang="en-US" sz="1800"/>
                        <a:t>-5</a:t>
                      </a:r>
                    </a:p>
                  </a:txBody>
                  <a:tcPr marL="92655" marR="92655" marT="46441" marB="46441"/>
                </a:tc>
                <a:tc>
                  <a:txBody>
                    <a:bodyPr/>
                    <a:lstStyle/>
                    <a:p>
                      <a:r>
                        <a:rPr lang="en-US" sz="1800"/>
                        <a:t>-4</a:t>
                      </a:r>
                    </a:p>
                  </a:txBody>
                  <a:tcPr marL="92655" marR="92655" marT="46441" marB="46441"/>
                </a:tc>
                <a:tc>
                  <a:txBody>
                    <a:bodyPr/>
                    <a:lstStyle/>
                    <a:p>
                      <a:r>
                        <a:rPr lang="en-US" sz="1800"/>
                        <a:t>-3</a:t>
                      </a:r>
                    </a:p>
                  </a:txBody>
                  <a:tcPr marL="92655" marR="92655" marT="46441" marB="46441"/>
                </a:tc>
                <a:tc>
                  <a:txBody>
                    <a:bodyPr/>
                    <a:lstStyle/>
                    <a:p>
                      <a:r>
                        <a:rPr lang="en-US" sz="1800"/>
                        <a:t>-2</a:t>
                      </a:r>
                    </a:p>
                  </a:txBody>
                  <a:tcPr marL="92655" marR="92655" marT="46441" marB="46441"/>
                </a:tc>
                <a:tc>
                  <a:txBody>
                    <a:bodyPr/>
                    <a:lstStyle/>
                    <a:p>
                      <a:r>
                        <a:rPr lang="en-US" sz="1800"/>
                        <a:t>-1</a:t>
                      </a:r>
                    </a:p>
                  </a:txBody>
                  <a:tcPr marL="92655" marR="92655" marT="46441" marB="46441"/>
                </a:tc>
                <a:extLst>
                  <a:ext uri="{0D108BD9-81ED-4DB2-BD59-A6C34878D82A}">
                    <a16:rowId xmlns:a16="http://schemas.microsoft.com/office/drawing/2014/main" val="10000"/>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038"/>
            <a:ext cx="9144000" cy="5324535"/>
          </a:xfrm>
          <a:prstGeom prst="rect">
            <a:avLst/>
          </a:prstGeom>
        </p:spPr>
        <p:txBody>
          <a:bodyPr wrap="square">
            <a:spAutoFit/>
          </a:bodyPr>
          <a:lstStyle/>
          <a:p>
            <a:pPr lvl="0" eaLnBrk="0" fontAlgn="base" hangingPunct="0">
              <a:spcBef>
                <a:spcPct val="0"/>
              </a:spcBef>
              <a:spcAft>
                <a:spcPct val="0"/>
              </a:spcAft>
            </a:pPr>
            <a:r>
              <a:rPr lang="en-US" altLang="en-US" sz="2000" b="1" u="sng">
                <a:latin typeface="euclid_circular_a"/>
              </a:rPr>
              <a:t>Access or change an element of a set</a:t>
            </a:r>
          </a:p>
          <a:p>
            <a:pPr lvl="0" eaLnBrk="0" fontAlgn="base" hangingPunct="0">
              <a:spcBef>
                <a:spcPct val="0"/>
              </a:spcBef>
              <a:spcAft>
                <a:spcPct val="0"/>
              </a:spcAft>
            </a:pPr>
            <a:endParaRPr lang="en-US" altLang="en-US" sz="2000" b="1" u="sng">
              <a:latin typeface="euclid_circular_a"/>
            </a:endParaRPr>
          </a:p>
          <a:p>
            <a:pPr lvl="0" eaLnBrk="0" fontAlgn="base" hangingPunct="0">
              <a:spcBef>
                <a:spcPct val="0"/>
              </a:spcBef>
              <a:spcAft>
                <a:spcPct val="0"/>
              </a:spcAft>
            </a:pPr>
            <a:r>
              <a:rPr lang="en-US" altLang="en-US" sz="2000" b="1" u="sng">
                <a:latin typeface="euclid_circular_a"/>
              </a:rPr>
              <a:t>Example</a:t>
            </a:r>
            <a:endParaRPr lang="en-US" altLang="en-US" sz="2000" b="1" u="sng">
              <a:latin typeface="droid sans mono"/>
            </a:endParaRPr>
          </a:p>
          <a:p>
            <a:pPr lvl="0" eaLnBrk="0" fontAlgn="base" hangingPunct="0">
              <a:spcBef>
                <a:spcPct val="0"/>
              </a:spcBef>
              <a:spcAft>
                <a:spcPct val="0"/>
              </a:spcAft>
            </a:pPr>
            <a:r>
              <a:rPr lang="en-US" altLang="en-US" sz="2000" b="1">
                <a:latin typeface="droid sans mono"/>
              </a:rPr>
              <a:t>                     </a:t>
            </a:r>
            <a:r>
              <a:rPr lang="en-US" altLang="en-US" sz="2000" err="1">
                <a:latin typeface="droid sans mono"/>
              </a:rPr>
              <a:t>my_set</a:t>
            </a:r>
            <a:r>
              <a:rPr lang="en-US" altLang="en-US" sz="2000">
                <a:latin typeface="droid sans mono"/>
              </a:rPr>
              <a:t> = {1, 3}</a:t>
            </a:r>
          </a:p>
          <a:p>
            <a:pPr eaLnBrk="0" fontAlgn="base" hangingPunct="0">
              <a:spcBef>
                <a:spcPct val="0"/>
              </a:spcBef>
              <a:spcAft>
                <a:spcPct val="0"/>
              </a:spcAft>
            </a:pPr>
            <a:r>
              <a:rPr lang="en-US" altLang="en-US" sz="2000">
                <a:latin typeface="droid sans mono"/>
              </a:rPr>
              <a:t>                     print(</a:t>
            </a:r>
            <a:r>
              <a:rPr lang="en-US" altLang="en-US" sz="2000" err="1">
                <a:latin typeface="droid sans mono"/>
              </a:rPr>
              <a:t>my_set</a:t>
            </a:r>
            <a:r>
              <a:rPr lang="en-US" altLang="en-US" sz="2000">
                <a:latin typeface="droid sans mono"/>
              </a:rPr>
              <a:t>)                     Output: {1,3} </a:t>
            </a:r>
          </a:p>
          <a:p>
            <a:pPr lvl="0" eaLnBrk="0" fontAlgn="base" hangingPunct="0">
              <a:spcBef>
                <a:spcPct val="0"/>
              </a:spcBef>
              <a:spcAft>
                <a:spcPct val="0"/>
              </a:spcAft>
            </a:pPr>
            <a:r>
              <a:rPr lang="en-US" altLang="en-US" sz="2000">
                <a:latin typeface="droid sans mono"/>
              </a:rPr>
              <a:t>                     </a:t>
            </a:r>
            <a:r>
              <a:rPr lang="en-US" altLang="en-US" sz="2000" err="1">
                <a:latin typeface="droid sans mono"/>
              </a:rPr>
              <a:t>my_set</a:t>
            </a:r>
            <a:r>
              <a:rPr lang="en-US" altLang="en-US" sz="2000">
                <a:latin typeface="droid sans mono"/>
              </a:rPr>
              <a:t>[0]          </a:t>
            </a:r>
            <a:r>
              <a:rPr lang="en-US" altLang="en-US" sz="2000" b="1">
                <a:latin typeface="droid sans mono"/>
              </a:rPr>
              <a:t># </a:t>
            </a:r>
            <a:r>
              <a:rPr lang="en-US" altLang="en-US" sz="2000" b="1" err="1">
                <a:latin typeface="droid sans mono"/>
              </a:rPr>
              <a:t>TypeError</a:t>
            </a:r>
            <a:r>
              <a:rPr lang="en-US" altLang="en-US" sz="2000" b="1">
                <a:latin typeface="droid sans mono"/>
              </a:rPr>
              <a:t>: 'set' object does not support indexing </a:t>
            </a:r>
          </a:p>
          <a:p>
            <a:pPr lvl="0" eaLnBrk="0" fontAlgn="base" hangingPunct="0">
              <a:spcBef>
                <a:spcPct val="0"/>
              </a:spcBef>
              <a:spcAft>
                <a:spcPct val="0"/>
              </a:spcAft>
            </a:pPr>
            <a:r>
              <a:rPr lang="en-US" altLang="en-US" sz="2000" b="1">
                <a:latin typeface="droid sans mono"/>
              </a:rPr>
              <a:t>Adding an element </a:t>
            </a:r>
          </a:p>
          <a:p>
            <a:pPr lvl="3" eaLnBrk="0" fontAlgn="base" hangingPunct="0">
              <a:spcBef>
                <a:spcPct val="0"/>
              </a:spcBef>
              <a:spcAft>
                <a:spcPct val="0"/>
              </a:spcAft>
            </a:pPr>
            <a:r>
              <a:rPr lang="en-US" altLang="en-US" sz="2000" err="1">
                <a:latin typeface="droid sans mono"/>
              </a:rPr>
              <a:t>my_set.add</a:t>
            </a:r>
            <a:r>
              <a:rPr lang="en-US" altLang="en-US" sz="2000">
                <a:latin typeface="droid sans mono"/>
              </a:rPr>
              <a:t>(2) </a:t>
            </a:r>
          </a:p>
          <a:p>
            <a:pPr lvl="3" eaLnBrk="0" fontAlgn="base" hangingPunct="0">
              <a:spcBef>
                <a:spcPct val="0"/>
              </a:spcBef>
              <a:spcAft>
                <a:spcPct val="0"/>
              </a:spcAft>
            </a:pPr>
            <a:r>
              <a:rPr lang="en-US" altLang="en-US" sz="2000">
                <a:latin typeface="droid sans mono"/>
              </a:rPr>
              <a:t>print(</a:t>
            </a:r>
            <a:r>
              <a:rPr lang="en-US" altLang="en-US" sz="2000" err="1">
                <a:latin typeface="droid sans mono"/>
              </a:rPr>
              <a:t>my_set</a:t>
            </a:r>
            <a:r>
              <a:rPr lang="en-US" altLang="en-US" sz="2000">
                <a:latin typeface="droid sans mono"/>
              </a:rPr>
              <a:t>)                      Output: {1, 2, 3} </a:t>
            </a:r>
          </a:p>
          <a:p>
            <a:pPr lvl="0" eaLnBrk="0" fontAlgn="base" hangingPunct="0">
              <a:spcBef>
                <a:spcPct val="0"/>
              </a:spcBef>
              <a:spcAft>
                <a:spcPct val="0"/>
              </a:spcAft>
            </a:pPr>
            <a:r>
              <a:rPr lang="en-US" altLang="en-US" sz="2000" b="1">
                <a:latin typeface="droid sans mono"/>
              </a:rPr>
              <a:t>Adding multiple elements </a:t>
            </a:r>
          </a:p>
          <a:p>
            <a:pPr lvl="3" eaLnBrk="0" fontAlgn="base" hangingPunct="0">
              <a:spcBef>
                <a:spcPct val="0"/>
              </a:spcBef>
              <a:spcAft>
                <a:spcPct val="0"/>
              </a:spcAft>
            </a:pPr>
            <a:r>
              <a:rPr lang="en-US" altLang="en-US" sz="2000" err="1">
                <a:latin typeface="droid sans mono"/>
              </a:rPr>
              <a:t>my_set.update</a:t>
            </a:r>
            <a:r>
              <a:rPr lang="en-US" altLang="en-US" sz="2000">
                <a:latin typeface="droid sans mono"/>
              </a:rPr>
              <a:t>([2, 3, 4]) </a:t>
            </a:r>
          </a:p>
          <a:p>
            <a:pPr lvl="3" eaLnBrk="0" fontAlgn="base" hangingPunct="0">
              <a:spcBef>
                <a:spcPct val="0"/>
              </a:spcBef>
              <a:spcAft>
                <a:spcPct val="0"/>
              </a:spcAft>
            </a:pPr>
            <a:r>
              <a:rPr lang="en-US" altLang="en-US" sz="2000">
                <a:latin typeface="droid sans mono"/>
              </a:rPr>
              <a:t>print(</a:t>
            </a:r>
            <a:r>
              <a:rPr lang="en-US" altLang="en-US" sz="2000" err="1">
                <a:latin typeface="droid sans mono"/>
              </a:rPr>
              <a:t>my_set</a:t>
            </a:r>
            <a:r>
              <a:rPr lang="en-US" altLang="en-US" sz="2000">
                <a:latin typeface="droid sans mono"/>
              </a:rPr>
              <a:t>)                       Output: {1, 2, 3, 4} </a:t>
            </a:r>
          </a:p>
          <a:p>
            <a:pPr lvl="3" eaLnBrk="0" fontAlgn="base" hangingPunct="0">
              <a:spcBef>
                <a:spcPct val="0"/>
              </a:spcBef>
              <a:spcAft>
                <a:spcPct val="0"/>
              </a:spcAft>
            </a:pPr>
            <a:endParaRPr lang="en-US" altLang="en-US" sz="2000" b="1">
              <a:latin typeface="droid sans mono"/>
            </a:endParaRPr>
          </a:p>
          <a:p>
            <a:pPr lvl="3" eaLnBrk="0" fontAlgn="base" hangingPunct="0">
              <a:spcBef>
                <a:spcPct val="0"/>
              </a:spcBef>
              <a:spcAft>
                <a:spcPct val="0"/>
              </a:spcAft>
            </a:pPr>
            <a:r>
              <a:rPr lang="en-US" altLang="en-US" sz="2000" b="1">
                <a:latin typeface="droid sans mono"/>
              </a:rPr>
              <a:t>Add a list and a set</a:t>
            </a:r>
            <a:endParaRPr lang="en-US" altLang="en-US" sz="2000">
              <a:latin typeface="droid sans mono"/>
            </a:endParaRPr>
          </a:p>
          <a:p>
            <a:pPr lvl="3" eaLnBrk="0" fontAlgn="base" hangingPunct="0">
              <a:spcBef>
                <a:spcPct val="0"/>
              </a:spcBef>
              <a:spcAft>
                <a:spcPct val="0"/>
              </a:spcAft>
            </a:pPr>
            <a:r>
              <a:rPr lang="en-US" altLang="en-US" sz="2000" err="1">
                <a:latin typeface="droid sans mono"/>
              </a:rPr>
              <a:t>my_set.update</a:t>
            </a:r>
            <a:r>
              <a:rPr lang="en-US" altLang="en-US" sz="2000">
                <a:latin typeface="droid sans mono"/>
              </a:rPr>
              <a:t>([4, 5], {1, 6, 8}) </a:t>
            </a:r>
          </a:p>
          <a:p>
            <a:pPr lvl="3" eaLnBrk="0" fontAlgn="base" hangingPunct="0">
              <a:spcBef>
                <a:spcPct val="0"/>
              </a:spcBef>
              <a:spcAft>
                <a:spcPct val="0"/>
              </a:spcAft>
            </a:pPr>
            <a:r>
              <a:rPr lang="en-US" altLang="en-US" sz="2000">
                <a:latin typeface="droid sans mono"/>
              </a:rPr>
              <a:t>print(</a:t>
            </a:r>
            <a:r>
              <a:rPr lang="en-US" altLang="en-US" sz="2000" err="1">
                <a:latin typeface="droid sans mono"/>
              </a:rPr>
              <a:t>my_set</a:t>
            </a:r>
            <a:r>
              <a:rPr lang="en-US" altLang="en-US" sz="2000">
                <a:latin typeface="droid sans mono"/>
              </a:rPr>
              <a:t>)</a:t>
            </a:r>
            <a:r>
              <a:rPr lang="en-US" altLang="en-US" sz="2000"/>
              <a:t> </a:t>
            </a:r>
            <a:r>
              <a:rPr lang="en-US" altLang="en-US" sz="2000">
                <a:latin typeface="droid sans mono"/>
              </a:rPr>
              <a:t>                       Output: {1, 2, 3, 4, 5, 6, 8} </a:t>
            </a:r>
            <a:endParaRPr lang="en-US" altLang="en-US" sz="2000">
              <a:latin typeface="Arial" panose="020B0604020202020204" pitchFamily="34" charset="0"/>
            </a:endParaRPr>
          </a:p>
        </p:txBody>
      </p:sp>
    </p:spTree>
    <p:extLst>
      <p:ext uri="{BB962C8B-B14F-4D97-AF65-F5344CB8AC3E}">
        <p14:creationId xmlns:p14="http://schemas.microsoft.com/office/powerpoint/2010/main" val="39283678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4" name="Rectangle 3"/>
          <p:cNvSpPr/>
          <p:nvPr/>
        </p:nvSpPr>
        <p:spPr>
          <a:xfrm>
            <a:off x="194873" y="326242"/>
            <a:ext cx="5399235" cy="1077218"/>
          </a:xfrm>
          <a:prstGeom prst="rect">
            <a:avLst/>
          </a:prstGeom>
        </p:spPr>
        <p:txBody>
          <a:bodyPr wrap="none">
            <a:spAutoFit/>
          </a:bodyPr>
          <a:lstStyle/>
          <a:p>
            <a:r>
              <a:rPr lang="en-IN" sz="2800" b="1">
                <a:solidFill>
                  <a:srgbClr val="25265E"/>
                </a:solidFill>
                <a:latin typeface="euclid_circular_a"/>
              </a:rPr>
              <a:t>Removing elements from a set</a:t>
            </a:r>
          </a:p>
          <a:p>
            <a:endParaRPr lang="en-IN" b="1" u="sng">
              <a:latin typeface="euclid_circular_a"/>
            </a:endParaRPr>
          </a:p>
          <a:p>
            <a:r>
              <a:rPr lang="en-IN" b="1" u="sng">
                <a:latin typeface="euclid_circular_a"/>
              </a:rPr>
              <a:t>1.Using discard() and remove() methods</a:t>
            </a:r>
          </a:p>
        </p:txBody>
      </p:sp>
      <p:sp>
        <p:nvSpPr>
          <p:cNvPr id="5" name="Rectangle 4"/>
          <p:cNvSpPr/>
          <p:nvPr/>
        </p:nvSpPr>
        <p:spPr>
          <a:xfrm>
            <a:off x="194873" y="1582230"/>
            <a:ext cx="8319541" cy="2554545"/>
          </a:xfrm>
          <a:prstGeom prst="rect">
            <a:avLst/>
          </a:prstGeom>
        </p:spPr>
        <p:txBody>
          <a:bodyPr wrap="square">
            <a:spAutoFit/>
          </a:bodyPr>
          <a:lstStyle/>
          <a:p>
            <a:pPr marL="285750" indent="-285750">
              <a:buFont typeface="Wingdings" panose="05000000000000000000" pitchFamily="2" charset="2"/>
              <a:buChar char="Ø"/>
            </a:pPr>
            <a:r>
              <a:rPr lang="en-US" altLang="en-US" sz="2000">
                <a:latin typeface="euclid_circular_a"/>
              </a:rPr>
              <a:t>A particular item can be removed from a set using the methods </a:t>
            </a:r>
            <a:r>
              <a:rPr lang="en-US" altLang="en-US" sz="2000" b="1">
                <a:latin typeface="droid sans mono"/>
              </a:rPr>
              <a:t>discard()</a:t>
            </a:r>
            <a:r>
              <a:rPr lang="en-US" altLang="en-US" sz="2000">
                <a:latin typeface="euclid_circular_a"/>
              </a:rPr>
              <a:t> and </a:t>
            </a:r>
            <a:r>
              <a:rPr lang="en-US" altLang="en-US" sz="2000" b="1">
                <a:latin typeface="droid sans mono"/>
              </a:rPr>
              <a:t>remove()</a:t>
            </a:r>
            <a:r>
              <a:rPr lang="en-US" altLang="en-US" sz="2000" b="1">
                <a:latin typeface="euclid_circular_a"/>
              </a:rPr>
              <a:t>.</a:t>
            </a:r>
          </a:p>
          <a:p>
            <a:pPr lvl="0" eaLnBrk="0" fontAlgn="base" hangingPunct="0">
              <a:spcBef>
                <a:spcPct val="0"/>
              </a:spcBef>
              <a:spcAft>
                <a:spcPct val="0"/>
              </a:spcAft>
            </a:pPr>
            <a:endParaRPr lang="en-US" altLang="en-US" sz="2000"/>
          </a:p>
          <a:p>
            <a:pPr marL="285750" indent="-285750">
              <a:buFont typeface="Wingdings" panose="05000000000000000000" pitchFamily="2" charset="2"/>
              <a:buChar char="Ø"/>
            </a:pPr>
            <a:r>
              <a:rPr lang="en-US" altLang="en-US" sz="2000">
                <a:latin typeface="euclid_circular_a"/>
              </a:rPr>
              <a:t>The only difference between the two is that the </a:t>
            </a:r>
            <a:r>
              <a:rPr lang="en-US" altLang="en-US" sz="2000" b="1">
                <a:latin typeface="droid sans mono"/>
              </a:rPr>
              <a:t>discard()</a:t>
            </a:r>
            <a:r>
              <a:rPr lang="en-US" altLang="en-US" sz="2000">
                <a:latin typeface="euclid_circular_a"/>
              </a:rPr>
              <a:t> function leaves a set unchanged if the element is not present in the set. </a:t>
            </a:r>
          </a:p>
          <a:p>
            <a:pPr marL="285750" indent="-285750">
              <a:buFont typeface="Wingdings" panose="05000000000000000000" pitchFamily="2" charset="2"/>
              <a:buChar char="Ø"/>
            </a:pPr>
            <a:endParaRPr lang="en-US" altLang="en-US" sz="2000">
              <a:latin typeface="euclid_circular_a"/>
            </a:endParaRPr>
          </a:p>
          <a:p>
            <a:pPr marL="285750" indent="-285750">
              <a:buFont typeface="Wingdings" panose="05000000000000000000" pitchFamily="2" charset="2"/>
              <a:buChar char="Ø"/>
            </a:pPr>
            <a:r>
              <a:rPr lang="en-US" altLang="en-US" sz="2000">
                <a:latin typeface="euclid_circular_a"/>
              </a:rPr>
              <a:t>On the other hand, the </a:t>
            </a:r>
            <a:r>
              <a:rPr lang="en-US" altLang="en-US" sz="2000" b="1">
                <a:latin typeface="droid sans mono"/>
              </a:rPr>
              <a:t>remove()</a:t>
            </a:r>
            <a:r>
              <a:rPr lang="en-US" altLang="en-US" sz="2000">
                <a:latin typeface="euclid_circular_a"/>
              </a:rPr>
              <a:t> function will raise an error in such a condition (if element is not present in the set).</a:t>
            </a:r>
            <a:endParaRPr lang="en-US" altLang="en-US" sz="2000">
              <a:latin typeface="Arial" panose="020B0604020202020204" pitchFamily="34" charset="0"/>
            </a:endParaRPr>
          </a:p>
        </p:txBody>
      </p:sp>
    </p:spTree>
    <p:extLst>
      <p:ext uri="{BB962C8B-B14F-4D97-AF65-F5344CB8AC3E}">
        <p14:creationId xmlns:p14="http://schemas.microsoft.com/office/powerpoint/2010/main" val="2455795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6" name="Rectangle 5"/>
          <p:cNvSpPr/>
          <p:nvPr/>
        </p:nvSpPr>
        <p:spPr>
          <a:xfrm>
            <a:off x="1115617" y="306686"/>
            <a:ext cx="6479659" cy="461665"/>
          </a:xfrm>
          <a:prstGeom prst="rect">
            <a:avLst/>
          </a:prstGeom>
        </p:spPr>
        <p:txBody>
          <a:bodyPr wrap="none">
            <a:spAutoFit/>
          </a:bodyPr>
          <a:lstStyle/>
          <a:p>
            <a:r>
              <a:rPr lang="en-US" altLang="en-US" sz="2400" b="1">
                <a:latin typeface="droid sans mono"/>
              </a:rPr>
              <a:t>Difference between discard() and remove()</a:t>
            </a:r>
            <a:r>
              <a:rPr lang="en-US" altLang="en-US" sz="2400" b="1"/>
              <a:t> </a:t>
            </a:r>
            <a:endParaRPr lang="en-IN" sz="2400" b="1"/>
          </a:p>
        </p:txBody>
      </p:sp>
      <p:sp>
        <p:nvSpPr>
          <p:cNvPr id="7" name="Rectangle 6"/>
          <p:cNvSpPr/>
          <p:nvPr/>
        </p:nvSpPr>
        <p:spPr>
          <a:xfrm>
            <a:off x="107504" y="1170782"/>
            <a:ext cx="2747868" cy="707886"/>
          </a:xfrm>
          <a:prstGeom prst="rect">
            <a:avLst/>
          </a:prstGeom>
        </p:spPr>
        <p:txBody>
          <a:bodyPr wrap="none">
            <a:spAutoFit/>
          </a:bodyPr>
          <a:lstStyle/>
          <a:p>
            <a:pPr lvl="0" eaLnBrk="0" fontAlgn="base" hangingPunct="0">
              <a:spcBef>
                <a:spcPct val="0"/>
              </a:spcBef>
              <a:spcAft>
                <a:spcPct val="0"/>
              </a:spcAft>
            </a:pPr>
            <a:r>
              <a:rPr lang="en-US" altLang="en-US" sz="2000" err="1">
                <a:solidFill>
                  <a:srgbClr val="0070C0"/>
                </a:solidFill>
                <a:latin typeface="droid sans mono"/>
              </a:rPr>
              <a:t>my_set</a:t>
            </a:r>
            <a:r>
              <a:rPr lang="en-US" altLang="en-US" sz="2000">
                <a:solidFill>
                  <a:srgbClr val="0070C0"/>
                </a:solidFill>
                <a:latin typeface="droid sans mono"/>
              </a:rPr>
              <a:t> = {1, 3, 4, 5, 6}</a:t>
            </a:r>
          </a:p>
          <a:p>
            <a:pPr lvl="0" eaLnBrk="0" fontAlgn="base" hangingPunct="0">
              <a:spcBef>
                <a:spcPct val="0"/>
              </a:spcBef>
              <a:spcAft>
                <a:spcPct val="0"/>
              </a:spcAft>
            </a:pPr>
            <a:r>
              <a:rPr lang="en-US" altLang="en-US" sz="2000">
                <a:solidFill>
                  <a:srgbClr val="0070C0"/>
                </a:solidFill>
                <a:latin typeface="droid sans mono"/>
              </a:rPr>
              <a:t>print(</a:t>
            </a:r>
            <a:r>
              <a:rPr lang="en-US" altLang="en-US" sz="2000" err="1">
                <a:solidFill>
                  <a:srgbClr val="0070C0"/>
                </a:solidFill>
                <a:latin typeface="droid sans mono"/>
              </a:rPr>
              <a:t>my_set</a:t>
            </a:r>
            <a:r>
              <a:rPr lang="en-US" altLang="en-US" sz="2000">
                <a:solidFill>
                  <a:srgbClr val="0070C0"/>
                </a:solidFill>
                <a:latin typeface="droid sans mono"/>
              </a:rPr>
              <a:t>)</a:t>
            </a:r>
            <a:r>
              <a:rPr lang="en-US" altLang="en-US" sz="1600">
                <a:solidFill>
                  <a:srgbClr val="0070C0"/>
                </a:solidFill>
              </a:rPr>
              <a:t> </a:t>
            </a:r>
            <a:endParaRPr lang="en-US" altLang="en-US" sz="4400">
              <a:solidFill>
                <a:srgbClr val="0070C0"/>
              </a:solidFill>
              <a:latin typeface="Arial" panose="020B0604020202020204" pitchFamily="34" charset="0"/>
            </a:endParaRPr>
          </a:p>
        </p:txBody>
      </p:sp>
      <p:sp>
        <p:nvSpPr>
          <p:cNvPr id="8" name="Rectangle 7"/>
          <p:cNvSpPr/>
          <p:nvPr/>
        </p:nvSpPr>
        <p:spPr>
          <a:xfrm>
            <a:off x="107505" y="2262996"/>
            <a:ext cx="2340705" cy="369332"/>
          </a:xfrm>
          <a:prstGeom prst="rect">
            <a:avLst/>
          </a:prstGeom>
        </p:spPr>
        <p:txBody>
          <a:bodyPr wrap="none">
            <a:spAutoFit/>
          </a:bodyPr>
          <a:lstStyle/>
          <a:p>
            <a:pPr lvl="0" eaLnBrk="0" fontAlgn="base" hangingPunct="0">
              <a:spcBef>
                <a:spcPct val="0"/>
              </a:spcBef>
              <a:spcAft>
                <a:spcPct val="0"/>
              </a:spcAft>
            </a:pPr>
            <a:r>
              <a:rPr lang="en-US" altLang="en-US" b="1" u="sng">
                <a:latin typeface="droid sans mono"/>
              </a:rPr>
              <a:t>Discard an element</a:t>
            </a:r>
            <a:r>
              <a:rPr lang="en-US" altLang="en-US" sz="1400" b="1" u="sng"/>
              <a:t> </a:t>
            </a:r>
            <a:endParaRPr lang="en-US" altLang="en-US" sz="4000" b="1" u="sng">
              <a:latin typeface="Arial" panose="020B0604020202020204" pitchFamily="34" charset="0"/>
            </a:endParaRPr>
          </a:p>
        </p:txBody>
      </p:sp>
      <p:sp>
        <p:nvSpPr>
          <p:cNvPr id="9" name="Rectangle 8"/>
          <p:cNvSpPr/>
          <p:nvPr/>
        </p:nvSpPr>
        <p:spPr>
          <a:xfrm>
            <a:off x="2069445" y="2702015"/>
            <a:ext cx="4572000" cy="1015663"/>
          </a:xfrm>
          <a:prstGeom prst="rect">
            <a:avLst/>
          </a:prstGeom>
        </p:spPr>
        <p:txBody>
          <a:bodyPr>
            <a:spAutoFit/>
          </a:bodyPr>
          <a:lstStyle/>
          <a:p>
            <a:pPr lvl="0" eaLnBrk="0" fontAlgn="base" hangingPunct="0">
              <a:spcBef>
                <a:spcPct val="0"/>
              </a:spcBef>
              <a:spcAft>
                <a:spcPct val="0"/>
              </a:spcAft>
            </a:pPr>
            <a:r>
              <a:rPr lang="en-US" altLang="en-US" sz="2000" err="1">
                <a:solidFill>
                  <a:srgbClr val="0070C0"/>
                </a:solidFill>
                <a:latin typeface="droid sans mono"/>
              </a:rPr>
              <a:t>my_set.discard</a:t>
            </a:r>
            <a:r>
              <a:rPr lang="en-US" altLang="en-US" sz="2000">
                <a:solidFill>
                  <a:srgbClr val="0070C0"/>
                </a:solidFill>
                <a:latin typeface="droid sans mono"/>
              </a:rPr>
              <a:t>(4) </a:t>
            </a:r>
          </a:p>
          <a:p>
            <a:pPr lvl="0" eaLnBrk="0" fontAlgn="base" hangingPunct="0">
              <a:spcBef>
                <a:spcPct val="0"/>
              </a:spcBef>
              <a:spcAft>
                <a:spcPct val="0"/>
              </a:spcAft>
            </a:pPr>
            <a:r>
              <a:rPr lang="en-US" altLang="en-US" sz="2000">
                <a:solidFill>
                  <a:srgbClr val="0070C0"/>
                </a:solidFill>
                <a:latin typeface="droid sans mono"/>
              </a:rPr>
              <a:t>print(</a:t>
            </a:r>
            <a:r>
              <a:rPr lang="en-US" altLang="en-US" sz="2000" err="1">
                <a:solidFill>
                  <a:srgbClr val="0070C0"/>
                </a:solidFill>
                <a:latin typeface="droid sans mono"/>
              </a:rPr>
              <a:t>my_set</a:t>
            </a:r>
            <a:r>
              <a:rPr lang="en-US" altLang="en-US" sz="2000">
                <a:solidFill>
                  <a:srgbClr val="0070C0"/>
                </a:solidFill>
                <a:latin typeface="droid sans mono"/>
              </a:rPr>
              <a:t>)          </a:t>
            </a:r>
            <a:r>
              <a:rPr lang="en-US" altLang="en-US" sz="2000">
                <a:solidFill>
                  <a:srgbClr val="0070C0"/>
                </a:solidFill>
              </a:rPr>
              <a:t> </a:t>
            </a:r>
            <a:r>
              <a:rPr lang="en-US" altLang="en-US" sz="2000">
                <a:solidFill>
                  <a:srgbClr val="7030A0"/>
                </a:solidFill>
                <a:latin typeface="droid sans mono"/>
              </a:rPr>
              <a:t># Output: {1, 3, 5, 6} </a:t>
            </a:r>
            <a:endParaRPr lang="en-US" altLang="en-US" sz="2000">
              <a:solidFill>
                <a:srgbClr val="7030A0"/>
              </a:solidFill>
            </a:endParaRPr>
          </a:p>
        </p:txBody>
      </p:sp>
      <p:sp>
        <p:nvSpPr>
          <p:cNvPr id="10" name="Rectangle 9"/>
          <p:cNvSpPr/>
          <p:nvPr/>
        </p:nvSpPr>
        <p:spPr>
          <a:xfrm>
            <a:off x="16783" y="3763069"/>
            <a:ext cx="8856984" cy="1015663"/>
          </a:xfrm>
          <a:prstGeom prst="rect">
            <a:avLst/>
          </a:prstGeom>
        </p:spPr>
        <p:txBody>
          <a:bodyPr wrap="square">
            <a:spAutoFit/>
          </a:bodyPr>
          <a:lstStyle/>
          <a:p>
            <a:pPr lvl="0" eaLnBrk="0" fontAlgn="base" hangingPunct="0">
              <a:spcBef>
                <a:spcPct val="0"/>
              </a:spcBef>
              <a:spcAft>
                <a:spcPct val="0"/>
              </a:spcAft>
            </a:pPr>
            <a:r>
              <a:rPr lang="en-US" altLang="en-US" sz="2000" b="1" u="sng">
                <a:latin typeface="droid sans mono"/>
              </a:rPr>
              <a:t>Remove an element</a:t>
            </a:r>
          </a:p>
          <a:p>
            <a:pPr lvl="5" eaLnBrk="0" fontAlgn="base" hangingPunct="0">
              <a:spcBef>
                <a:spcPct val="0"/>
              </a:spcBef>
              <a:spcAft>
                <a:spcPct val="0"/>
              </a:spcAft>
            </a:pPr>
            <a:r>
              <a:rPr lang="en-US" altLang="en-US" sz="2000" err="1">
                <a:solidFill>
                  <a:srgbClr val="0070C0"/>
                </a:solidFill>
                <a:latin typeface="droid sans mono"/>
              </a:rPr>
              <a:t>my_set.remove</a:t>
            </a:r>
            <a:r>
              <a:rPr lang="en-US" altLang="en-US" sz="2000">
                <a:solidFill>
                  <a:srgbClr val="0070C0"/>
                </a:solidFill>
                <a:latin typeface="droid sans mono"/>
              </a:rPr>
              <a:t>(6)</a:t>
            </a:r>
          </a:p>
          <a:p>
            <a:pPr lvl="5" eaLnBrk="0" fontAlgn="base" hangingPunct="0">
              <a:spcBef>
                <a:spcPct val="0"/>
              </a:spcBef>
              <a:spcAft>
                <a:spcPct val="0"/>
              </a:spcAft>
            </a:pPr>
            <a:r>
              <a:rPr lang="en-US" altLang="en-US" sz="2000">
                <a:solidFill>
                  <a:srgbClr val="0070C0"/>
                </a:solidFill>
                <a:latin typeface="droid sans mono"/>
              </a:rPr>
              <a:t> print(</a:t>
            </a:r>
            <a:r>
              <a:rPr lang="en-US" altLang="en-US" sz="2000" err="1">
                <a:solidFill>
                  <a:srgbClr val="0070C0"/>
                </a:solidFill>
                <a:latin typeface="droid sans mono"/>
              </a:rPr>
              <a:t>my_set</a:t>
            </a:r>
            <a:r>
              <a:rPr lang="en-US" altLang="en-US" sz="2000">
                <a:solidFill>
                  <a:srgbClr val="0070C0"/>
                </a:solidFill>
                <a:latin typeface="droid sans mono"/>
              </a:rPr>
              <a:t>)    </a:t>
            </a:r>
            <a:r>
              <a:rPr lang="en-US" altLang="en-US" sz="2000">
                <a:solidFill>
                  <a:srgbClr val="7030A0"/>
                </a:solidFill>
                <a:latin typeface="droid sans mono"/>
              </a:rPr>
              <a:t># Output: {1, 3, 5}  </a:t>
            </a:r>
            <a:endParaRPr lang="en-US" altLang="en-US" sz="4400">
              <a:solidFill>
                <a:srgbClr val="7030A0"/>
              </a:solidFill>
              <a:latin typeface="Arial" panose="020B0604020202020204" pitchFamily="34" charset="0"/>
            </a:endParaRPr>
          </a:p>
        </p:txBody>
      </p:sp>
    </p:spTree>
    <p:extLst>
      <p:ext uri="{BB962C8B-B14F-4D97-AF65-F5344CB8AC3E}">
        <p14:creationId xmlns:p14="http://schemas.microsoft.com/office/powerpoint/2010/main" val="37551247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3" name="Rectangle 2"/>
          <p:cNvSpPr/>
          <p:nvPr/>
        </p:nvSpPr>
        <p:spPr>
          <a:xfrm>
            <a:off x="0" y="1098774"/>
            <a:ext cx="7668344" cy="1384995"/>
          </a:xfrm>
          <a:prstGeom prst="rect">
            <a:avLst/>
          </a:prstGeom>
        </p:spPr>
        <p:txBody>
          <a:bodyPr wrap="square">
            <a:spAutoFit/>
          </a:bodyPr>
          <a:lstStyle/>
          <a:p>
            <a:pPr lvl="0" eaLnBrk="0" fontAlgn="base" hangingPunct="0">
              <a:spcBef>
                <a:spcPct val="0"/>
              </a:spcBef>
              <a:spcAft>
                <a:spcPct val="0"/>
              </a:spcAft>
            </a:pPr>
            <a:r>
              <a:rPr lang="en-US" altLang="en-US" sz="2000" b="1" u="sng">
                <a:latin typeface="droid sans mono"/>
              </a:rPr>
              <a:t># Discard an element  not present in </a:t>
            </a:r>
            <a:r>
              <a:rPr lang="en-US" altLang="en-US" sz="2000" b="1" u="sng" err="1">
                <a:latin typeface="droid sans mono"/>
              </a:rPr>
              <a:t>my_set</a:t>
            </a:r>
            <a:r>
              <a:rPr lang="en-US" altLang="en-US" sz="2000" b="1" u="sng">
                <a:latin typeface="droid sans mono"/>
              </a:rPr>
              <a:t> :</a:t>
            </a:r>
          </a:p>
          <a:p>
            <a:pPr lvl="0" eaLnBrk="0" fontAlgn="base" hangingPunct="0">
              <a:spcBef>
                <a:spcPct val="0"/>
              </a:spcBef>
              <a:spcAft>
                <a:spcPct val="0"/>
              </a:spcAft>
            </a:pPr>
            <a:r>
              <a:rPr lang="en-US" altLang="en-US" sz="2400" b="1">
                <a:latin typeface="droid sans mono"/>
              </a:rPr>
              <a:t> </a:t>
            </a:r>
            <a:endParaRPr lang="en-US" altLang="en-US" sz="2000" b="1">
              <a:latin typeface="droid sans mono"/>
            </a:endParaRPr>
          </a:p>
          <a:p>
            <a:pPr lvl="5" eaLnBrk="0" fontAlgn="base" hangingPunct="0">
              <a:spcBef>
                <a:spcPct val="0"/>
              </a:spcBef>
              <a:spcAft>
                <a:spcPct val="0"/>
              </a:spcAft>
            </a:pPr>
            <a:r>
              <a:rPr lang="en-US" altLang="en-US" sz="2000" err="1">
                <a:solidFill>
                  <a:srgbClr val="0070C0"/>
                </a:solidFill>
                <a:latin typeface="droid sans mono"/>
              </a:rPr>
              <a:t>my_set.discard</a:t>
            </a:r>
            <a:r>
              <a:rPr lang="en-US" altLang="en-US" sz="2000">
                <a:solidFill>
                  <a:srgbClr val="0070C0"/>
                </a:solidFill>
                <a:latin typeface="droid sans mono"/>
              </a:rPr>
              <a:t>(2) </a:t>
            </a:r>
          </a:p>
          <a:p>
            <a:pPr lvl="5" eaLnBrk="0" fontAlgn="base" hangingPunct="0">
              <a:spcBef>
                <a:spcPct val="0"/>
              </a:spcBef>
              <a:spcAft>
                <a:spcPct val="0"/>
              </a:spcAft>
            </a:pPr>
            <a:r>
              <a:rPr lang="en-US" altLang="en-US" sz="2000">
                <a:solidFill>
                  <a:srgbClr val="0070C0"/>
                </a:solidFill>
                <a:latin typeface="droid sans mono"/>
              </a:rPr>
              <a:t>print(</a:t>
            </a:r>
            <a:r>
              <a:rPr lang="en-US" altLang="en-US" sz="2000" err="1">
                <a:solidFill>
                  <a:srgbClr val="0070C0"/>
                </a:solidFill>
                <a:latin typeface="droid sans mono"/>
              </a:rPr>
              <a:t>my_set</a:t>
            </a:r>
            <a:r>
              <a:rPr lang="en-US" altLang="en-US" sz="2000">
                <a:solidFill>
                  <a:srgbClr val="0070C0"/>
                </a:solidFill>
                <a:latin typeface="droid sans mono"/>
              </a:rPr>
              <a:t>)</a:t>
            </a:r>
            <a:r>
              <a:rPr lang="en-US" altLang="en-US" sz="2000">
                <a:solidFill>
                  <a:srgbClr val="0070C0"/>
                </a:solidFill>
              </a:rPr>
              <a:t>                           </a:t>
            </a:r>
            <a:r>
              <a:rPr lang="en-US" altLang="en-US" sz="2000">
                <a:solidFill>
                  <a:srgbClr val="7030A0"/>
                </a:solidFill>
                <a:latin typeface="droid sans mono"/>
              </a:rPr>
              <a:t># Output: {1, 3, 5} </a:t>
            </a:r>
            <a:endParaRPr lang="en-US" altLang="en-US" sz="2000">
              <a:solidFill>
                <a:srgbClr val="7030A0"/>
              </a:solidFill>
              <a:latin typeface="Arial" panose="020B0604020202020204" pitchFamily="34" charset="0"/>
            </a:endParaRPr>
          </a:p>
        </p:txBody>
      </p:sp>
      <p:sp>
        <p:nvSpPr>
          <p:cNvPr id="4" name="Rectangle 3"/>
          <p:cNvSpPr/>
          <p:nvPr/>
        </p:nvSpPr>
        <p:spPr>
          <a:xfrm>
            <a:off x="112052" y="3259014"/>
            <a:ext cx="9036496" cy="1323439"/>
          </a:xfrm>
          <a:prstGeom prst="rect">
            <a:avLst/>
          </a:prstGeom>
        </p:spPr>
        <p:txBody>
          <a:bodyPr wrap="square">
            <a:spAutoFit/>
          </a:bodyPr>
          <a:lstStyle/>
          <a:p>
            <a:pPr lvl="0" eaLnBrk="0" fontAlgn="base" hangingPunct="0">
              <a:spcBef>
                <a:spcPct val="0"/>
              </a:spcBef>
              <a:spcAft>
                <a:spcPct val="0"/>
              </a:spcAft>
            </a:pPr>
            <a:r>
              <a:rPr lang="en-US" altLang="en-US" sz="2000" b="1" u="sng">
                <a:latin typeface="droid sans mono"/>
              </a:rPr>
              <a:t># Remove an element not present in </a:t>
            </a:r>
            <a:r>
              <a:rPr lang="en-US" altLang="en-US" sz="2000" b="1" u="sng" err="1">
                <a:latin typeface="droid sans mono"/>
              </a:rPr>
              <a:t>my_set</a:t>
            </a:r>
            <a:r>
              <a:rPr lang="en-US" altLang="en-US" sz="2000" b="1" u="sng">
                <a:latin typeface="droid sans mono"/>
              </a:rPr>
              <a:t> :</a:t>
            </a:r>
          </a:p>
          <a:p>
            <a:pPr lvl="0" eaLnBrk="0" fontAlgn="base" hangingPunct="0">
              <a:spcBef>
                <a:spcPct val="0"/>
              </a:spcBef>
              <a:spcAft>
                <a:spcPct val="0"/>
              </a:spcAft>
            </a:pPr>
            <a:endParaRPr lang="en-US" altLang="en-US" sz="2000">
              <a:solidFill>
                <a:srgbClr val="FFDDBE"/>
              </a:solidFill>
              <a:latin typeface="droid sans mono"/>
            </a:endParaRPr>
          </a:p>
          <a:p>
            <a:pPr eaLnBrk="0" fontAlgn="base" hangingPunct="0">
              <a:spcBef>
                <a:spcPct val="0"/>
              </a:spcBef>
              <a:spcAft>
                <a:spcPct val="0"/>
              </a:spcAft>
            </a:pPr>
            <a:r>
              <a:rPr lang="en-US" altLang="en-US" sz="2000">
                <a:solidFill>
                  <a:srgbClr val="002060"/>
                </a:solidFill>
                <a:latin typeface="droid sans mono"/>
              </a:rPr>
              <a:t>		</a:t>
            </a:r>
            <a:r>
              <a:rPr lang="en-US" altLang="en-US" sz="2000" err="1">
                <a:solidFill>
                  <a:srgbClr val="002060"/>
                </a:solidFill>
                <a:latin typeface="droid sans mono"/>
              </a:rPr>
              <a:t>my_set.remove</a:t>
            </a:r>
            <a:r>
              <a:rPr lang="en-US" altLang="en-US" sz="2000">
                <a:solidFill>
                  <a:srgbClr val="002060"/>
                </a:solidFill>
                <a:latin typeface="droid sans mono"/>
              </a:rPr>
              <a:t>(2)</a:t>
            </a:r>
            <a:r>
              <a:rPr lang="en-US" altLang="en-US" sz="2000">
                <a:solidFill>
                  <a:srgbClr val="D3D3D3"/>
                </a:solidFill>
                <a:latin typeface="droid sans mono"/>
              </a:rPr>
              <a:t>                                       </a:t>
            </a:r>
          </a:p>
          <a:p>
            <a:pPr eaLnBrk="0" fontAlgn="base" hangingPunct="0">
              <a:spcBef>
                <a:spcPct val="0"/>
              </a:spcBef>
              <a:spcAft>
                <a:spcPct val="0"/>
              </a:spcAft>
            </a:pPr>
            <a:r>
              <a:rPr lang="en-US" altLang="en-US" sz="2000">
                <a:solidFill>
                  <a:srgbClr val="D3D3D3"/>
                </a:solidFill>
                <a:latin typeface="droid sans mono"/>
              </a:rPr>
              <a:t>                                                </a:t>
            </a:r>
            <a:r>
              <a:rPr lang="en-US" altLang="en-US" sz="2000"/>
              <a:t> </a:t>
            </a:r>
            <a:r>
              <a:rPr lang="en-US" altLang="en-US" sz="2000">
                <a:solidFill>
                  <a:srgbClr val="7030A0"/>
                </a:solidFill>
                <a:latin typeface="droid sans mono"/>
              </a:rPr>
              <a:t># Output: you will get an error. </a:t>
            </a:r>
            <a:r>
              <a:rPr lang="en-US" altLang="en-US" sz="2000" b="1" err="1">
                <a:solidFill>
                  <a:srgbClr val="7030A0"/>
                </a:solidFill>
                <a:latin typeface="droid sans mono"/>
              </a:rPr>
              <a:t>KeyError</a:t>
            </a:r>
            <a:endParaRPr lang="en-US" altLang="en-US" sz="2000" b="1">
              <a:solidFill>
                <a:srgbClr val="7030A0"/>
              </a:solidFill>
              <a:latin typeface="Arial" panose="020B0604020202020204" pitchFamily="34" charset="0"/>
            </a:endParaRPr>
          </a:p>
        </p:txBody>
      </p:sp>
    </p:spTree>
    <p:extLst>
      <p:ext uri="{BB962C8B-B14F-4D97-AF65-F5344CB8AC3E}">
        <p14:creationId xmlns:p14="http://schemas.microsoft.com/office/powerpoint/2010/main" val="18934964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3" name="Rectangle 2"/>
          <p:cNvSpPr/>
          <p:nvPr/>
        </p:nvSpPr>
        <p:spPr>
          <a:xfrm>
            <a:off x="179882" y="446859"/>
            <a:ext cx="8319541" cy="4154984"/>
          </a:xfrm>
          <a:prstGeom prst="rect">
            <a:avLst/>
          </a:prstGeom>
        </p:spPr>
        <p:txBody>
          <a:bodyPr wrap="square">
            <a:spAutoFit/>
          </a:bodyPr>
          <a:lstStyle/>
          <a:p>
            <a:r>
              <a:rPr lang="en-IN" sz="2400" b="1" u="sng">
                <a:solidFill>
                  <a:srgbClr val="25265E"/>
                </a:solidFill>
                <a:latin typeface="euclid_circular_a"/>
              </a:rPr>
              <a:t>Python Set Operations</a:t>
            </a:r>
          </a:p>
          <a:p>
            <a:endParaRPr lang="en-IN" sz="2400" b="1" u="sng">
              <a:solidFill>
                <a:srgbClr val="25265E"/>
              </a:solidFill>
              <a:latin typeface="euclid_circular_a"/>
            </a:endParaRPr>
          </a:p>
          <a:p>
            <a:r>
              <a:rPr lang="en-IN" sz="2400"/>
              <a:t>Sets can be used to carry out mathematical set operations like </a:t>
            </a:r>
            <a:r>
              <a:rPr lang="en-IN" sz="2400" b="1"/>
              <a:t>union, intersection, difference and symmetric difference</a:t>
            </a:r>
            <a:r>
              <a:rPr lang="en-IN" sz="2400"/>
              <a:t>. We can do this with operators or methods.</a:t>
            </a:r>
            <a:endParaRPr lang="en-IN" sz="2400" b="1" u="sng">
              <a:solidFill>
                <a:srgbClr val="25265E"/>
              </a:solidFill>
              <a:latin typeface="euclid_circular_a"/>
            </a:endParaRPr>
          </a:p>
          <a:p>
            <a:endParaRPr lang="en-IN" sz="2400" b="1">
              <a:solidFill>
                <a:srgbClr val="25265E"/>
              </a:solidFill>
              <a:latin typeface="euclid_circular_a"/>
            </a:endParaRPr>
          </a:p>
          <a:p>
            <a:pPr marL="457200" indent="-457200">
              <a:buFont typeface="Wingdings" panose="05000000000000000000" pitchFamily="2" charset="2"/>
              <a:buChar char="Ø"/>
            </a:pPr>
            <a:r>
              <a:rPr lang="en-IN" sz="2400" b="1"/>
              <a:t>Set Union</a:t>
            </a:r>
          </a:p>
          <a:p>
            <a:pPr marL="457200" indent="-457200">
              <a:buFont typeface="Wingdings" panose="05000000000000000000" pitchFamily="2" charset="2"/>
              <a:buChar char="Ø"/>
            </a:pPr>
            <a:r>
              <a:rPr lang="en-IN" sz="2400" b="1"/>
              <a:t>Set Intersection</a:t>
            </a:r>
          </a:p>
          <a:p>
            <a:pPr marL="457200" indent="-457200">
              <a:buFont typeface="Wingdings" panose="05000000000000000000" pitchFamily="2" charset="2"/>
              <a:buChar char="Ø"/>
            </a:pPr>
            <a:r>
              <a:rPr lang="en-IN" sz="2400" b="1"/>
              <a:t>Set Difference</a:t>
            </a:r>
          </a:p>
          <a:p>
            <a:pPr marL="457200" indent="-457200">
              <a:buFont typeface="Wingdings" panose="05000000000000000000" pitchFamily="2" charset="2"/>
              <a:buChar char="Ø"/>
            </a:pPr>
            <a:r>
              <a:rPr lang="en-IN" sz="2400" b="1"/>
              <a:t>Set Symmetric Difference</a:t>
            </a:r>
          </a:p>
          <a:p>
            <a:endParaRPr lang="en-IN" sz="2400" b="1">
              <a:solidFill>
                <a:srgbClr val="25265E"/>
              </a:solidFill>
              <a:latin typeface="euclid_circular_a"/>
            </a:endParaRPr>
          </a:p>
        </p:txBody>
      </p:sp>
    </p:spTree>
    <p:extLst>
      <p:ext uri="{BB962C8B-B14F-4D97-AF65-F5344CB8AC3E}">
        <p14:creationId xmlns:p14="http://schemas.microsoft.com/office/powerpoint/2010/main" val="40467907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pic>
        <p:nvPicPr>
          <p:cNvPr id="1026" name="Picture 2" descr="Set Union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053" y="1422809"/>
            <a:ext cx="2736304" cy="19442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9513" y="162669"/>
            <a:ext cx="1861407" cy="523220"/>
          </a:xfrm>
          <a:prstGeom prst="rect">
            <a:avLst/>
          </a:prstGeom>
        </p:spPr>
        <p:txBody>
          <a:bodyPr wrap="none">
            <a:spAutoFit/>
          </a:bodyPr>
          <a:lstStyle/>
          <a:p>
            <a:r>
              <a:rPr lang="en-IN" sz="2800" b="1">
                <a:solidFill>
                  <a:srgbClr val="25265E"/>
                </a:solidFill>
                <a:latin typeface="euclid_circular_a"/>
              </a:rPr>
              <a:t>Set Union</a:t>
            </a:r>
          </a:p>
        </p:txBody>
      </p:sp>
      <p:sp>
        <p:nvSpPr>
          <p:cNvPr id="5" name="Rectangle 4"/>
          <p:cNvSpPr/>
          <p:nvPr/>
        </p:nvSpPr>
        <p:spPr>
          <a:xfrm>
            <a:off x="251520" y="763701"/>
            <a:ext cx="5760640" cy="1631216"/>
          </a:xfrm>
          <a:prstGeom prst="rect">
            <a:avLst/>
          </a:prstGeom>
        </p:spPr>
        <p:txBody>
          <a:bodyPr wrap="square">
            <a:spAutoFit/>
          </a:bodyPr>
          <a:lstStyle/>
          <a:p>
            <a:pPr marL="342900" indent="-342900">
              <a:buFont typeface="Wingdings" panose="05000000000000000000" pitchFamily="2" charset="2"/>
              <a:buChar char="Ø"/>
            </a:pPr>
            <a:r>
              <a:rPr lang="en-US" altLang="en-US" sz="2000">
                <a:latin typeface="euclid_circular_a"/>
              </a:rPr>
              <a:t>Union of </a:t>
            </a:r>
            <a:r>
              <a:rPr lang="en-US" altLang="en-US" sz="2000">
                <a:latin typeface="droid sans mono"/>
              </a:rPr>
              <a:t>A</a:t>
            </a:r>
            <a:r>
              <a:rPr lang="en-US" altLang="en-US" sz="2000">
                <a:latin typeface="euclid_circular_a"/>
              </a:rPr>
              <a:t> and </a:t>
            </a:r>
            <a:r>
              <a:rPr lang="en-US" altLang="en-US" sz="2000">
                <a:latin typeface="droid sans mono"/>
              </a:rPr>
              <a:t>B</a:t>
            </a:r>
            <a:r>
              <a:rPr lang="en-US" altLang="en-US" sz="2000">
                <a:latin typeface="euclid_circular_a"/>
              </a:rPr>
              <a:t> is a set of all elements from both sets.</a:t>
            </a:r>
            <a:endParaRPr lang="en-US" altLang="en-US" sz="2000"/>
          </a:p>
          <a:p>
            <a:pPr marL="342900" indent="-342900">
              <a:buFont typeface="Wingdings" panose="05000000000000000000" pitchFamily="2" charset="2"/>
              <a:buChar char="Ø"/>
            </a:pPr>
            <a:r>
              <a:rPr lang="en-US" altLang="en-US" sz="2000">
                <a:latin typeface="euclid_circular_a"/>
              </a:rPr>
              <a:t>Union is performed using</a:t>
            </a:r>
            <a:r>
              <a:rPr lang="en-US" altLang="en-US" sz="2000" b="1">
                <a:solidFill>
                  <a:schemeClr val="accent2">
                    <a:lumMod val="75000"/>
                  </a:schemeClr>
                </a:solidFill>
                <a:latin typeface="euclid_circular_a"/>
              </a:rPr>
              <a:t> </a:t>
            </a:r>
            <a:r>
              <a:rPr lang="en-US" altLang="en-US" sz="2000" b="1">
                <a:solidFill>
                  <a:schemeClr val="accent2">
                    <a:lumMod val="75000"/>
                  </a:schemeClr>
                </a:solidFill>
                <a:latin typeface="droid sans mono"/>
              </a:rPr>
              <a:t>|</a:t>
            </a:r>
            <a:r>
              <a:rPr lang="en-US" altLang="en-US" sz="2000">
                <a:latin typeface="euclid_circular_a"/>
              </a:rPr>
              <a:t> operator. Same can be accomplished using the </a:t>
            </a:r>
            <a:r>
              <a:rPr lang="en-US" altLang="en-US" sz="2000" b="1">
                <a:latin typeface="droid sans mono"/>
              </a:rPr>
              <a:t>union()</a:t>
            </a:r>
            <a:r>
              <a:rPr lang="en-US" altLang="en-US" sz="2000">
                <a:latin typeface="euclid_circular_a"/>
              </a:rPr>
              <a:t> method</a:t>
            </a:r>
            <a:endParaRPr lang="en-IN" sz="2000"/>
          </a:p>
        </p:txBody>
      </p:sp>
      <p:sp>
        <p:nvSpPr>
          <p:cNvPr id="7" name="Rectangle 6"/>
          <p:cNvSpPr/>
          <p:nvPr/>
        </p:nvSpPr>
        <p:spPr>
          <a:xfrm>
            <a:off x="251520" y="3209698"/>
            <a:ext cx="8397805" cy="2092881"/>
          </a:xfrm>
          <a:prstGeom prst="rect">
            <a:avLst/>
          </a:prstGeom>
        </p:spPr>
        <p:txBody>
          <a:bodyPr wrap="square">
            <a:spAutoFit/>
          </a:bodyPr>
          <a:lstStyle/>
          <a:p>
            <a:pPr lvl="0" eaLnBrk="0" fontAlgn="base" hangingPunct="0">
              <a:spcBef>
                <a:spcPct val="0"/>
              </a:spcBef>
              <a:spcAft>
                <a:spcPct val="0"/>
              </a:spcAft>
            </a:pPr>
            <a:r>
              <a:rPr lang="en-US" altLang="en-US">
                <a:latin typeface="droid sans mono"/>
              </a:rPr>
              <a:t>Example:  </a:t>
            </a:r>
            <a:r>
              <a:rPr lang="en-US" altLang="en-US" b="1" u="sng">
                <a:latin typeface="droid sans mono"/>
              </a:rPr>
              <a:t># Set union method </a:t>
            </a:r>
          </a:p>
          <a:p>
            <a:pPr lvl="0" eaLnBrk="0" fontAlgn="base" hangingPunct="0">
              <a:spcBef>
                <a:spcPct val="0"/>
              </a:spcBef>
              <a:spcAft>
                <a:spcPct val="0"/>
              </a:spcAft>
            </a:pPr>
            <a:r>
              <a:rPr lang="en-US" altLang="en-US">
                <a:solidFill>
                  <a:srgbClr val="002060"/>
                </a:solidFill>
                <a:latin typeface="droid sans mono"/>
              </a:rPr>
              <a:t>A = {1, 2, 3, 4, 5}       </a:t>
            </a:r>
            <a:r>
              <a:rPr lang="en-US" altLang="en-US">
                <a:solidFill>
                  <a:srgbClr val="FF0000"/>
                </a:solidFill>
                <a:latin typeface="droid sans mono"/>
              </a:rPr>
              <a:t># initialize A and B </a:t>
            </a:r>
          </a:p>
          <a:p>
            <a:pPr lvl="0" eaLnBrk="0" fontAlgn="base" hangingPunct="0">
              <a:spcBef>
                <a:spcPct val="0"/>
              </a:spcBef>
              <a:spcAft>
                <a:spcPct val="0"/>
              </a:spcAft>
            </a:pPr>
            <a:r>
              <a:rPr lang="en-US" altLang="en-US">
                <a:solidFill>
                  <a:srgbClr val="002060"/>
                </a:solidFill>
                <a:latin typeface="droid sans mono"/>
              </a:rPr>
              <a:t>B = {4, 5, 6, 7, 8}     </a:t>
            </a:r>
          </a:p>
          <a:p>
            <a:pPr lvl="0" eaLnBrk="0" fontAlgn="base" hangingPunct="0">
              <a:spcBef>
                <a:spcPct val="0"/>
              </a:spcBef>
              <a:spcAft>
                <a:spcPct val="0"/>
              </a:spcAft>
            </a:pPr>
            <a:endParaRPr lang="en-US" altLang="en-US">
              <a:solidFill>
                <a:srgbClr val="FFDDBE"/>
              </a:solidFill>
              <a:latin typeface="droid sans mono"/>
            </a:endParaRPr>
          </a:p>
          <a:p>
            <a:pPr lvl="0" eaLnBrk="0" fontAlgn="base" hangingPunct="0">
              <a:spcBef>
                <a:spcPct val="0"/>
              </a:spcBef>
              <a:spcAft>
                <a:spcPct val="0"/>
              </a:spcAft>
            </a:pPr>
            <a:r>
              <a:rPr lang="en-US" altLang="en-US">
                <a:solidFill>
                  <a:srgbClr val="FF0000"/>
                </a:solidFill>
                <a:latin typeface="droid sans mono"/>
              </a:rPr>
              <a:t># use | operator</a:t>
            </a:r>
          </a:p>
          <a:p>
            <a:pPr lvl="0" eaLnBrk="0" fontAlgn="base" hangingPunct="0">
              <a:spcBef>
                <a:spcPct val="0"/>
              </a:spcBef>
              <a:spcAft>
                <a:spcPct val="0"/>
              </a:spcAft>
            </a:pPr>
            <a:r>
              <a:rPr lang="en-US" altLang="en-US">
                <a:solidFill>
                  <a:srgbClr val="002060"/>
                </a:solidFill>
                <a:latin typeface="droid sans mono"/>
              </a:rPr>
              <a:t>print(A | B)</a:t>
            </a:r>
            <a:r>
              <a:rPr lang="en-US" altLang="en-US" sz="1400">
                <a:solidFill>
                  <a:srgbClr val="002060"/>
                </a:solidFill>
              </a:rPr>
              <a:t> </a:t>
            </a:r>
            <a:r>
              <a:rPr lang="en-US" altLang="en-US" sz="4000">
                <a:solidFill>
                  <a:srgbClr val="002060"/>
                </a:solidFill>
                <a:latin typeface="Arial" panose="020B0604020202020204" pitchFamily="34" charset="0"/>
              </a:rPr>
              <a:t>              </a:t>
            </a:r>
            <a:r>
              <a:rPr lang="en-US" altLang="en-US">
                <a:solidFill>
                  <a:srgbClr val="002060"/>
                </a:solidFill>
                <a:latin typeface="droid sans mono"/>
              </a:rPr>
              <a:t> </a:t>
            </a:r>
            <a:r>
              <a:rPr lang="en-US" altLang="en-US">
                <a:solidFill>
                  <a:srgbClr val="FF0000"/>
                </a:solidFill>
                <a:latin typeface="droid sans mono"/>
              </a:rPr>
              <a:t># Output: {1, 2, 3, 4, 5, 6, 7, 8}</a:t>
            </a:r>
            <a:endParaRPr lang="en-US" altLang="en-US" sz="4000">
              <a:solidFill>
                <a:srgbClr val="FF0000"/>
              </a:solidFill>
              <a:latin typeface="Arial" panose="020B0604020202020204" pitchFamily="34" charset="0"/>
            </a:endParaRPr>
          </a:p>
        </p:txBody>
      </p:sp>
    </p:spTree>
    <p:extLst>
      <p:ext uri="{BB962C8B-B14F-4D97-AF65-F5344CB8AC3E}">
        <p14:creationId xmlns:p14="http://schemas.microsoft.com/office/powerpoint/2010/main" val="35987079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612374"/>
            <a:ext cx="8064896" cy="2554545"/>
          </a:xfrm>
          <a:prstGeom prst="rect">
            <a:avLst/>
          </a:prstGeom>
        </p:spPr>
        <p:txBody>
          <a:bodyPr wrap="square">
            <a:spAutoFit/>
          </a:bodyPr>
          <a:lstStyle/>
          <a:p>
            <a:pPr lvl="0" eaLnBrk="0" fontAlgn="base" hangingPunct="0">
              <a:spcBef>
                <a:spcPct val="0"/>
              </a:spcBef>
              <a:spcAft>
                <a:spcPct val="0"/>
              </a:spcAft>
            </a:pPr>
            <a:r>
              <a:rPr lang="en-US" altLang="en-US" sz="2000" b="1" u="sng">
                <a:latin typeface="droid sans mono"/>
              </a:rPr>
              <a:t># use union function </a:t>
            </a:r>
          </a:p>
          <a:p>
            <a:pPr lvl="0" eaLnBrk="0" fontAlgn="base" hangingPunct="0">
              <a:spcBef>
                <a:spcPct val="0"/>
              </a:spcBef>
              <a:spcAft>
                <a:spcPct val="0"/>
              </a:spcAft>
            </a:pPr>
            <a:endParaRPr lang="en-US" altLang="en-US" sz="2000">
              <a:solidFill>
                <a:srgbClr val="002060"/>
              </a:solidFill>
              <a:latin typeface="droid sans mono"/>
            </a:endParaRPr>
          </a:p>
          <a:p>
            <a:pPr lvl="0" eaLnBrk="0" fontAlgn="base" hangingPunct="0">
              <a:spcBef>
                <a:spcPct val="0"/>
              </a:spcBef>
              <a:spcAft>
                <a:spcPct val="0"/>
              </a:spcAft>
            </a:pPr>
            <a:r>
              <a:rPr lang="en-US" altLang="en-US" sz="2000">
                <a:solidFill>
                  <a:srgbClr val="002060"/>
                </a:solidFill>
                <a:latin typeface="droid sans mono"/>
              </a:rPr>
              <a:t>A = {1, 2, 3, 4, 5}       </a:t>
            </a:r>
            <a:r>
              <a:rPr lang="en-US" altLang="en-US" sz="2000">
                <a:solidFill>
                  <a:srgbClr val="FF0000"/>
                </a:solidFill>
                <a:latin typeface="droid sans mono"/>
              </a:rPr>
              <a:t># initialize A and B </a:t>
            </a:r>
          </a:p>
          <a:p>
            <a:pPr lvl="0" eaLnBrk="0" fontAlgn="base" hangingPunct="0">
              <a:spcBef>
                <a:spcPct val="0"/>
              </a:spcBef>
              <a:spcAft>
                <a:spcPct val="0"/>
              </a:spcAft>
            </a:pPr>
            <a:r>
              <a:rPr lang="en-US" altLang="en-US" sz="2000">
                <a:solidFill>
                  <a:srgbClr val="002060"/>
                </a:solidFill>
                <a:latin typeface="droid sans mono"/>
              </a:rPr>
              <a:t>B = {4, 5, 6, 7, 8}     </a:t>
            </a:r>
          </a:p>
          <a:p>
            <a:pPr lvl="0" eaLnBrk="0" fontAlgn="base" hangingPunct="0">
              <a:spcBef>
                <a:spcPct val="0"/>
              </a:spcBef>
              <a:spcAft>
                <a:spcPct val="0"/>
              </a:spcAft>
            </a:pPr>
            <a:r>
              <a:rPr lang="en-US" altLang="en-US" sz="2000">
                <a:solidFill>
                  <a:srgbClr val="FF0000"/>
                </a:solidFill>
                <a:latin typeface="droid sans mono"/>
              </a:rPr>
              <a:t># use union function on B</a:t>
            </a:r>
            <a:endParaRPr lang="en-US" altLang="en-US" sz="2000" b="1" u="sng">
              <a:solidFill>
                <a:srgbClr val="FF0000"/>
              </a:solidFill>
              <a:latin typeface="droid sans mono"/>
            </a:endParaRPr>
          </a:p>
          <a:p>
            <a:pPr lvl="0" eaLnBrk="0" fontAlgn="base" hangingPunct="0">
              <a:spcBef>
                <a:spcPct val="0"/>
              </a:spcBef>
              <a:spcAft>
                <a:spcPct val="0"/>
              </a:spcAft>
            </a:pPr>
            <a:r>
              <a:rPr lang="en-US" altLang="en-US" sz="2000" err="1">
                <a:solidFill>
                  <a:srgbClr val="0070C0"/>
                </a:solidFill>
                <a:latin typeface="droid sans mono"/>
              </a:rPr>
              <a:t>A.union</a:t>
            </a:r>
            <a:r>
              <a:rPr lang="en-US" altLang="en-US" sz="2000">
                <a:solidFill>
                  <a:srgbClr val="0070C0"/>
                </a:solidFill>
                <a:latin typeface="droid sans mono"/>
              </a:rPr>
              <a:t>(B)</a:t>
            </a:r>
            <a:r>
              <a:rPr lang="en-US" altLang="en-US" sz="2000">
                <a:solidFill>
                  <a:srgbClr val="002060"/>
                </a:solidFill>
                <a:latin typeface="droid sans mono"/>
              </a:rPr>
              <a:t>                                  </a:t>
            </a:r>
            <a:r>
              <a:rPr lang="en-US" altLang="en-US" sz="2000">
                <a:solidFill>
                  <a:srgbClr val="0070C0"/>
                </a:solidFill>
                <a:latin typeface="droid sans mono"/>
              </a:rPr>
              <a:t>Output: {1, 2, 3, 4, 5, 6, 7, 8} </a:t>
            </a:r>
          </a:p>
          <a:p>
            <a:pPr lvl="0" eaLnBrk="0" fontAlgn="base" hangingPunct="0">
              <a:spcBef>
                <a:spcPct val="0"/>
              </a:spcBef>
              <a:spcAft>
                <a:spcPct val="0"/>
              </a:spcAft>
            </a:pPr>
            <a:r>
              <a:rPr lang="en-US" altLang="en-US" sz="2000">
                <a:solidFill>
                  <a:srgbClr val="FF0000"/>
                </a:solidFill>
                <a:latin typeface="droid sans mono"/>
              </a:rPr>
              <a:t># use union function on B </a:t>
            </a:r>
          </a:p>
          <a:p>
            <a:pPr lvl="0" eaLnBrk="0" fontAlgn="base" hangingPunct="0">
              <a:spcBef>
                <a:spcPct val="0"/>
              </a:spcBef>
              <a:spcAft>
                <a:spcPct val="0"/>
              </a:spcAft>
            </a:pPr>
            <a:r>
              <a:rPr lang="en-US" altLang="en-US" sz="2000">
                <a:solidFill>
                  <a:srgbClr val="61AEEE"/>
                </a:solidFill>
                <a:latin typeface="droid sans mono"/>
              </a:rPr>
              <a:t> </a:t>
            </a:r>
            <a:r>
              <a:rPr lang="en-US" altLang="en-US" sz="2000" err="1">
                <a:solidFill>
                  <a:srgbClr val="0070C0"/>
                </a:solidFill>
                <a:latin typeface="droid sans mono"/>
              </a:rPr>
              <a:t>B.union</a:t>
            </a:r>
            <a:r>
              <a:rPr lang="en-US" altLang="en-US" sz="2000">
                <a:solidFill>
                  <a:srgbClr val="0070C0"/>
                </a:solidFill>
                <a:latin typeface="droid sans mono"/>
              </a:rPr>
              <a:t>(A)                                 Output: {1, 2, 3, 4, 5, 6, 7, 8}</a:t>
            </a:r>
            <a:r>
              <a:rPr lang="en-US" altLang="en-US" sz="1600">
                <a:solidFill>
                  <a:srgbClr val="0070C0"/>
                </a:solidFill>
              </a:rPr>
              <a:t> </a:t>
            </a:r>
            <a:endParaRPr lang="en-US" altLang="en-US" sz="4400">
              <a:solidFill>
                <a:srgbClr val="0070C0"/>
              </a:solidFill>
              <a:latin typeface="Arial" panose="020B0604020202020204" pitchFamily="34" charset="0"/>
            </a:endParaRPr>
          </a:p>
        </p:txBody>
      </p:sp>
    </p:spTree>
    <p:extLst>
      <p:ext uri="{BB962C8B-B14F-4D97-AF65-F5344CB8AC3E}">
        <p14:creationId xmlns:p14="http://schemas.microsoft.com/office/powerpoint/2010/main" val="9312343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4" name="Rectangle 3"/>
          <p:cNvSpPr/>
          <p:nvPr/>
        </p:nvSpPr>
        <p:spPr>
          <a:xfrm>
            <a:off x="-4203" y="306686"/>
            <a:ext cx="2492990" cy="461665"/>
          </a:xfrm>
          <a:prstGeom prst="rect">
            <a:avLst/>
          </a:prstGeom>
        </p:spPr>
        <p:txBody>
          <a:bodyPr wrap="none">
            <a:spAutoFit/>
          </a:bodyPr>
          <a:lstStyle/>
          <a:p>
            <a:r>
              <a:rPr lang="en-IN" sz="2400" b="1" u="sng">
                <a:solidFill>
                  <a:srgbClr val="25265E"/>
                </a:solidFill>
                <a:latin typeface="euclid_circular_a"/>
              </a:rPr>
              <a:t>Set Intersection</a:t>
            </a:r>
          </a:p>
        </p:txBody>
      </p:sp>
      <p:pic>
        <p:nvPicPr>
          <p:cNvPr id="5" name="Picture 5" descr="Set Intersection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888" y="2432590"/>
            <a:ext cx="3677113" cy="16231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7180" y="1109151"/>
            <a:ext cx="8786821" cy="1323439"/>
          </a:xfrm>
          <a:prstGeom prst="rect">
            <a:avLst/>
          </a:prstGeom>
        </p:spPr>
        <p:txBody>
          <a:bodyPr wrap="square">
            <a:spAutoFit/>
          </a:bodyPr>
          <a:lstStyle/>
          <a:p>
            <a:pPr marL="285750" indent="-285750">
              <a:buFont typeface="Wingdings" panose="05000000000000000000" pitchFamily="2" charset="2"/>
              <a:buChar char="Ø"/>
            </a:pPr>
            <a:r>
              <a:rPr lang="en-US" altLang="en-US" sz="2000">
                <a:latin typeface="euclid_circular_a"/>
              </a:rPr>
              <a:t>Intersection of </a:t>
            </a:r>
            <a:r>
              <a:rPr lang="en-US" altLang="en-US" sz="2000">
                <a:latin typeface="droid sans mono"/>
              </a:rPr>
              <a:t>A</a:t>
            </a:r>
            <a:r>
              <a:rPr lang="en-US" altLang="en-US" sz="2000">
                <a:latin typeface="euclid_circular_a"/>
              </a:rPr>
              <a:t> and </a:t>
            </a:r>
            <a:r>
              <a:rPr lang="en-US" altLang="en-US" sz="2000">
                <a:latin typeface="droid sans mono"/>
              </a:rPr>
              <a:t>B</a:t>
            </a:r>
            <a:r>
              <a:rPr lang="en-US" altLang="en-US" sz="2000">
                <a:latin typeface="euclid_circular_a"/>
              </a:rPr>
              <a:t> is a set of elements that are common in both the sets.</a:t>
            </a:r>
            <a:endParaRPr lang="en-US" altLang="en-US" sz="2000"/>
          </a:p>
          <a:p>
            <a:pPr marL="285750" indent="-285750">
              <a:buFont typeface="Wingdings" panose="05000000000000000000" pitchFamily="2" charset="2"/>
              <a:buChar char="Ø"/>
            </a:pPr>
            <a:r>
              <a:rPr lang="en-US" altLang="en-US" sz="2000">
                <a:latin typeface="euclid_circular_a"/>
              </a:rPr>
              <a:t>Intersection is performed using </a:t>
            </a:r>
            <a:r>
              <a:rPr lang="en-US" altLang="en-US" sz="2000" b="1" u="sng">
                <a:solidFill>
                  <a:srgbClr val="FF0000"/>
                </a:solidFill>
                <a:latin typeface="droid sans mono"/>
              </a:rPr>
              <a:t>&amp;</a:t>
            </a:r>
            <a:r>
              <a:rPr lang="en-US" altLang="en-US" sz="2000">
                <a:latin typeface="euclid_circular_a"/>
              </a:rPr>
              <a:t> operator. Same can be accomplished using the</a:t>
            </a:r>
            <a:r>
              <a:rPr lang="en-US" altLang="en-US" sz="2000">
                <a:solidFill>
                  <a:srgbClr val="FF0000"/>
                </a:solidFill>
                <a:latin typeface="euclid_circular_a"/>
              </a:rPr>
              <a:t> </a:t>
            </a:r>
            <a:r>
              <a:rPr lang="en-US" altLang="en-US" sz="2000" b="1" u="sng">
                <a:solidFill>
                  <a:srgbClr val="FF0000"/>
                </a:solidFill>
                <a:latin typeface="droid sans mono"/>
              </a:rPr>
              <a:t>intersection()</a:t>
            </a:r>
            <a:r>
              <a:rPr lang="en-US" altLang="en-US" sz="2000">
                <a:latin typeface="euclid_circular_a"/>
              </a:rPr>
              <a:t> method</a:t>
            </a:r>
            <a:endParaRPr lang="en-US" altLang="en-US" sz="2000">
              <a:latin typeface="Arial" panose="020B0604020202020204" pitchFamily="34" charset="0"/>
            </a:endParaRPr>
          </a:p>
        </p:txBody>
      </p:sp>
      <p:sp>
        <p:nvSpPr>
          <p:cNvPr id="8" name="Rectangle 7"/>
          <p:cNvSpPr/>
          <p:nvPr/>
        </p:nvSpPr>
        <p:spPr>
          <a:xfrm>
            <a:off x="291532" y="2594305"/>
            <a:ext cx="6139247" cy="2862322"/>
          </a:xfrm>
          <a:prstGeom prst="rect">
            <a:avLst/>
          </a:prstGeom>
        </p:spPr>
        <p:txBody>
          <a:bodyPr wrap="square">
            <a:spAutoFit/>
          </a:bodyPr>
          <a:lstStyle/>
          <a:p>
            <a:r>
              <a:rPr lang="en-US" altLang="en-US" sz="2000" b="1" u="sng">
                <a:latin typeface="droid sans mono"/>
              </a:rPr>
              <a:t>Intersection of sets </a:t>
            </a:r>
          </a:p>
          <a:p>
            <a:endParaRPr lang="en-US" altLang="en-US" sz="2000" b="1" u="sng">
              <a:latin typeface="droid sans mono"/>
            </a:endParaRPr>
          </a:p>
          <a:p>
            <a:r>
              <a:rPr lang="en-US" altLang="en-US" sz="2000">
                <a:solidFill>
                  <a:srgbClr val="0070C0"/>
                </a:solidFill>
                <a:latin typeface="droid sans mono"/>
              </a:rPr>
              <a:t>A = {1, 2, 3, 4, 5}              </a:t>
            </a:r>
            <a:r>
              <a:rPr lang="en-US" altLang="en-US" sz="2000">
                <a:solidFill>
                  <a:srgbClr val="FF0000"/>
                </a:solidFill>
                <a:latin typeface="droid sans mono"/>
              </a:rPr>
              <a:t># initialize A and B </a:t>
            </a:r>
          </a:p>
          <a:p>
            <a:r>
              <a:rPr lang="en-US" altLang="en-US" sz="2000">
                <a:solidFill>
                  <a:srgbClr val="0070C0"/>
                </a:solidFill>
                <a:latin typeface="droid sans mono"/>
              </a:rPr>
              <a:t>B = {4, 5, 6, 7, 8} </a:t>
            </a:r>
          </a:p>
          <a:p>
            <a:r>
              <a:rPr lang="en-US" altLang="en-US" sz="2000">
                <a:solidFill>
                  <a:srgbClr val="FF0000"/>
                </a:solidFill>
                <a:latin typeface="droid sans mono"/>
              </a:rPr>
              <a:t># use &amp; operator </a:t>
            </a:r>
          </a:p>
          <a:p>
            <a:r>
              <a:rPr lang="en-US" altLang="en-US" sz="2000">
                <a:solidFill>
                  <a:srgbClr val="0070C0"/>
                </a:solidFill>
                <a:latin typeface="droid sans mono"/>
              </a:rPr>
              <a:t>print(A &amp; B)</a:t>
            </a:r>
            <a:r>
              <a:rPr lang="en-US" altLang="en-US" sz="1600">
                <a:solidFill>
                  <a:srgbClr val="0070C0"/>
                </a:solidFill>
              </a:rPr>
              <a:t> </a:t>
            </a:r>
            <a:r>
              <a:rPr lang="en-IN" altLang="en-US" sz="2000">
                <a:solidFill>
                  <a:srgbClr val="0070C0"/>
                </a:solidFill>
              </a:rPr>
              <a:t>                           </a:t>
            </a:r>
            <a:r>
              <a:rPr lang="en-US" altLang="en-US" sz="2000">
                <a:solidFill>
                  <a:srgbClr val="FF0000"/>
                </a:solidFill>
                <a:latin typeface="droid sans mono"/>
              </a:rPr>
              <a:t># </a:t>
            </a:r>
            <a:r>
              <a:rPr lang="en-US" altLang="en-US">
                <a:solidFill>
                  <a:srgbClr val="FF0000"/>
                </a:solidFill>
                <a:latin typeface="droid sans mono"/>
              </a:rPr>
              <a:t>Output: {4, 5}</a:t>
            </a:r>
          </a:p>
          <a:p>
            <a:r>
              <a:rPr lang="en-US" altLang="en-US" sz="2000" err="1">
                <a:solidFill>
                  <a:srgbClr val="0070C0"/>
                </a:solidFill>
                <a:latin typeface="droid sans mono"/>
              </a:rPr>
              <a:t>A.intersection</a:t>
            </a:r>
            <a:r>
              <a:rPr lang="en-US" altLang="en-US" sz="2000">
                <a:solidFill>
                  <a:srgbClr val="0070C0"/>
                </a:solidFill>
                <a:latin typeface="droid sans mono"/>
              </a:rPr>
              <a:t>(B) </a:t>
            </a:r>
            <a:r>
              <a:rPr lang="en-US" altLang="en-US">
                <a:solidFill>
                  <a:srgbClr val="0070C0"/>
                </a:solidFill>
                <a:latin typeface="droid sans mono"/>
              </a:rPr>
              <a:t>#</a:t>
            </a:r>
            <a:r>
              <a:rPr lang="en-US" altLang="en-US">
                <a:solidFill>
                  <a:srgbClr val="FF0000"/>
                </a:solidFill>
                <a:latin typeface="droid sans mono"/>
              </a:rPr>
              <a:t>using intersection function on A</a:t>
            </a:r>
            <a:endParaRPr lang="en-US" altLang="en-US" sz="2000">
              <a:solidFill>
                <a:srgbClr val="FF0000"/>
              </a:solidFill>
              <a:latin typeface="droid sans mono"/>
            </a:endParaRPr>
          </a:p>
          <a:p>
            <a:r>
              <a:rPr lang="en-US" altLang="en-US" sz="2000" err="1">
                <a:solidFill>
                  <a:srgbClr val="0070C0"/>
                </a:solidFill>
                <a:latin typeface="droid sans mono"/>
              </a:rPr>
              <a:t>B.intersection</a:t>
            </a:r>
            <a:r>
              <a:rPr lang="en-US" altLang="en-US" sz="2000">
                <a:solidFill>
                  <a:srgbClr val="0070C0"/>
                </a:solidFill>
                <a:latin typeface="droid sans mono"/>
              </a:rPr>
              <a:t>(A) #</a:t>
            </a:r>
            <a:r>
              <a:rPr lang="en-US" altLang="en-US">
                <a:solidFill>
                  <a:srgbClr val="FF0000"/>
                </a:solidFill>
                <a:latin typeface="droid sans mono"/>
              </a:rPr>
              <a:t>using intersection function on B</a:t>
            </a:r>
          </a:p>
          <a:p>
            <a:endParaRPr lang="en-IN" sz="2000">
              <a:solidFill>
                <a:srgbClr val="FF0000"/>
              </a:solidFill>
            </a:endParaRPr>
          </a:p>
        </p:txBody>
      </p:sp>
    </p:spTree>
    <p:extLst>
      <p:ext uri="{BB962C8B-B14F-4D97-AF65-F5344CB8AC3E}">
        <p14:creationId xmlns:p14="http://schemas.microsoft.com/office/powerpoint/2010/main" val="9138381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576263" y="317500"/>
            <a:ext cx="7991475" cy="519113"/>
          </a:xfrm>
        </p:spPr>
        <p:txBody>
          <a:bodyPr rtlCol="0">
            <a:normAutofit fontScale="90000"/>
          </a:bodyPr>
          <a:lstStyle/>
          <a:p>
            <a:pPr algn="ctr" eaLnBrk="1" fontAlgn="auto" hangingPunct="1">
              <a:spcAft>
                <a:spcPts val="0"/>
              </a:spcAft>
              <a:defRPr/>
            </a:pPr>
            <a:r>
              <a:rPr lang="en-US" altLang="en-US">
                <a:solidFill>
                  <a:schemeClr val="tx2">
                    <a:lumMod val="75000"/>
                  </a:schemeClr>
                </a:solidFill>
                <a:latin typeface="+mn-lt"/>
              </a:rPr>
              <a:t>Dictionaries</a:t>
            </a:r>
          </a:p>
        </p:txBody>
      </p:sp>
      <p:sp>
        <p:nvSpPr>
          <p:cNvPr id="104451" name="Content Placeholder 2"/>
          <p:cNvSpPr>
            <a:spLocks noGrp="1"/>
          </p:cNvSpPr>
          <p:nvPr>
            <p:ph idx="1"/>
          </p:nvPr>
        </p:nvSpPr>
        <p:spPr>
          <a:xfrm>
            <a:off x="576263" y="1027113"/>
            <a:ext cx="7991475" cy="4214738"/>
          </a:xfrm>
        </p:spPr>
        <p:txBody>
          <a:bodyPr rtlCol="0">
            <a:normAutofit/>
          </a:bodyPr>
          <a:lstStyle/>
          <a:p>
            <a:pPr eaLnBrk="1" fontAlgn="auto" hangingPunct="1">
              <a:spcAft>
                <a:spcPts val="0"/>
              </a:spcAft>
              <a:defRPr/>
            </a:pPr>
            <a:r>
              <a:rPr lang="en-IN" altLang="en-US" sz="2000"/>
              <a:t>Indexed data structure - the elements are ordered. </a:t>
            </a:r>
          </a:p>
          <a:p>
            <a:pPr eaLnBrk="1" fontAlgn="auto" hangingPunct="1">
              <a:spcAft>
                <a:spcPts val="0"/>
              </a:spcAft>
              <a:defRPr/>
            </a:pPr>
            <a:r>
              <a:rPr lang="en-IN" altLang="en-US" sz="2000"/>
              <a:t>Ex – lists – first element – index 0 and so on</a:t>
            </a:r>
          </a:p>
          <a:p>
            <a:pPr eaLnBrk="1" fontAlgn="auto" hangingPunct="1">
              <a:spcAft>
                <a:spcPts val="0"/>
              </a:spcAft>
              <a:defRPr/>
            </a:pPr>
            <a:r>
              <a:rPr lang="en-IN" altLang="en-US" sz="2000"/>
              <a:t>Associative data structure – elements are unordered and accessed by an associated </a:t>
            </a:r>
            <a:r>
              <a:rPr lang="en-IN" altLang="en-US" sz="2400" u="sng">
                <a:solidFill>
                  <a:srgbClr val="FF0000"/>
                </a:solidFill>
              </a:rPr>
              <a:t>key value pair.</a:t>
            </a:r>
          </a:p>
          <a:p>
            <a:pPr eaLnBrk="1" fontAlgn="auto" hangingPunct="1">
              <a:spcAft>
                <a:spcPts val="0"/>
              </a:spcAft>
              <a:defRPr/>
            </a:pPr>
            <a:r>
              <a:rPr lang="en-US" altLang="en-US" sz="2000"/>
              <a:t>Dictionary – mutable associative data structure of variable length</a:t>
            </a:r>
          </a:p>
          <a:p>
            <a:pPr eaLnBrk="1" fontAlgn="auto" hangingPunct="1">
              <a:spcAft>
                <a:spcPts val="0"/>
              </a:spcAft>
              <a:defRPr/>
            </a:pPr>
            <a:r>
              <a:rPr lang="en-US" altLang="en-US" sz="2000"/>
              <a:t>Ex: dictionary with average temperatures in a week. </a:t>
            </a:r>
          </a:p>
          <a:p>
            <a:pPr eaLnBrk="1" fontAlgn="auto" hangingPunct="1">
              <a:spcAft>
                <a:spcPts val="0"/>
              </a:spcAft>
              <a:defRPr/>
            </a:pPr>
            <a:r>
              <a:rPr lang="en-US" altLang="en-US" sz="2000" err="1"/>
              <a:t>daily_temp</a:t>
            </a:r>
            <a:r>
              <a:rPr lang="en-US" altLang="en-US" sz="2000"/>
              <a:t> = </a:t>
            </a:r>
            <a:r>
              <a:rPr lang="en-US" altLang="en-US" sz="2000" b="1">
                <a:solidFill>
                  <a:schemeClr val="bg2">
                    <a:lumMod val="50000"/>
                  </a:schemeClr>
                </a:solidFill>
              </a:rPr>
              <a:t>{‘sun’:68.8</a:t>
            </a:r>
            <a:r>
              <a:rPr lang="en-US" altLang="en-US" sz="2000">
                <a:solidFill>
                  <a:srgbClr val="FF0000"/>
                </a:solidFill>
              </a:rPr>
              <a:t>, </a:t>
            </a:r>
            <a:r>
              <a:rPr lang="en-US" altLang="en-US" sz="2000" b="1">
                <a:solidFill>
                  <a:srgbClr val="FF0000"/>
                </a:solidFill>
              </a:rPr>
              <a:t>‘</a:t>
            </a:r>
            <a:r>
              <a:rPr lang="en-US" altLang="en-US" sz="2000" b="1" err="1">
                <a:solidFill>
                  <a:srgbClr val="FF0000"/>
                </a:solidFill>
              </a:rPr>
              <a:t>mon</a:t>
            </a:r>
            <a:r>
              <a:rPr lang="en-US" altLang="en-US" sz="2000" b="1">
                <a:solidFill>
                  <a:srgbClr val="FF0000"/>
                </a:solidFill>
              </a:rPr>
              <a:t>’: 72.3</a:t>
            </a:r>
            <a:r>
              <a:rPr lang="en-US" altLang="en-US" sz="2000"/>
              <a:t>, </a:t>
            </a:r>
            <a:r>
              <a:rPr lang="en-US" altLang="en-US" sz="2000" b="1">
                <a:solidFill>
                  <a:srgbClr val="FF33CC"/>
                </a:solidFill>
              </a:rPr>
              <a:t>‘tue’:54.6</a:t>
            </a:r>
            <a:r>
              <a:rPr lang="en-US" altLang="en-US" sz="2000"/>
              <a:t>, ‘wed’:54.2, ‘thur’:76.3, ‘fri’:66.6, ‘sat’:52.1</a:t>
            </a:r>
            <a:r>
              <a:rPr lang="en-US" altLang="en-US" sz="2000" b="1"/>
              <a:t>}</a:t>
            </a:r>
          </a:p>
          <a:p>
            <a:pPr eaLnBrk="1" fontAlgn="auto" hangingPunct="1">
              <a:spcAft>
                <a:spcPts val="0"/>
              </a:spcAft>
              <a:defRPr/>
            </a:pPr>
            <a:r>
              <a:rPr lang="en-US" altLang="en-US" sz="2000"/>
              <a:t>Keys are (‘sun’, ‘</a:t>
            </a:r>
            <a:r>
              <a:rPr lang="en-US" altLang="en-US" sz="2000" err="1"/>
              <a:t>mon</a:t>
            </a:r>
            <a:r>
              <a:rPr lang="en-US" altLang="en-US" sz="2000"/>
              <a:t>’,…..</a:t>
            </a:r>
            <a:r>
              <a:rPr lang="en-US" altLang="en-US" sz="2000" err="1"/>
              <a:t>etc</a:t>
            </a:r>
            <a:r>
              <a:rPr lang="en-US" altLang="en-US" sz="2000"/>
              <a:t>)</a:t>
            </a:r>
          </a:p>
          <a:p>
            <a:pPr marL="0" indent="0" eaLnBrk="1" fontAlgn="auto" hangingPunct="1">
              <a:spcAft>
                <a:spcPts val="0"/>
              </a:spcAft>
              <a:buNone/>
              <a:defRPr/>
            </a:pPr>
            <a:endParaRPr lang="en-US" altLang="en-US" sz="2000"/>
          </a:p>
          <a:p>
            <a:pPr eaLnBrk="1" fontAlgn="auto" hangingPunct="1">
              <a:spcAft>
                <a:spcPts val="0"/>
              </a:spcAft>
              <a:defRPr/>
            </a:pPr>
            <a:endParaRPr lang="en-US" altLang="en-US" sz="2000"/>
          </a:p>
          <a:p>
            <a:pPr eaLnBrk="1" fontAlgn="auto" hangingPunct="1">
              <a:spcAft>
                <a:spcPts val="0"/>
              </a:spcAft>
              <a:defRPr/>
            </a:pPr>
            <a:endParaRPr lang="en-IN" altLang="en-US" sz="2000"/>
          </a:p>
          <a:p>
            <a:pPr eaLnBrk="1" fontAlgn="auto" hangingPunct="1">
              <a:spcAft>
                <a:spcPts val="0"/>
              </a:spcAft>
              <a:defRPr/>
            </a:pPr>
            <a:endParaRPr lang="en-US" altLang="en-US" sz="2000"/>
          </a:p>
        </p:txBody>
      </p:sp>
      <p:sp>
        <p:nvSpPr>
          <p:cNvPr id="3" name="Slide Number Placeholder 2"/>
          <p:cNvSpPr>
            <a:spLocks noGrp="1"/>
          </p:cNvSpPr>
          <p:nvPr>
            <p:ph type="sldNum" sz="quarter" idx="12"/>
          </p:nvPr>
        </p:nvSpPr>
        <p:spPr/>
        <p:txBody>
          <a:bodyPr/>
          <a:lstStyle/>
          <a:p>
            <a:pPr>
              <a:defRPr/>
            </a:pPr>
            <a:fld id="{EB1EF3D4-AE59-447D-B6C3-790CDB7DBC00}" type="slidenum">
              <a:rPr lang="en-US"/>
              <a:pPr>
                <a:defRPr/>
              </a:pPr>
              <a:t>108</a:t>
            </a:fld>
            <a:endParaRPr lang="en-US"/>
          </a:p>
        </p:txBody>
      </p:sp>
    </p:spTree>
    <p:extLst>
      <p:ext uri="{BB962C8B-B14F-4D97-AF65-F5344CB8AC3E}">
        <p14:creationId xmlns:p14="http://schemas.microsoft.com/office/powerpoint/2010/main" val="20176805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401638" y="277813"/>
            <a:ext cx="8340725" cy="349250"/>
          </a:xfrm>
        </p:spPr>
        <p:txBody>
          <a:bodyPr rtlCol="0">
            <a:normAutofit fontScale="90000"/>
          </a:bodyPr>
          <a:lstStyle/>
          <a:p>
            <a:pPr eaLnBrk="1" fontAlgn="auto" hangingPunct="1">
              <a:spcAft>
                <a:spcPts val="0"/>
              </a:spcAft>
              <a:defRPr/>
            </a:pPr>
            <a:r>
              <a:rPr lang="en-US" altLang="en-US">
                <a:solidFill>
                  <a:schemeClr val="tx2">
                    <a:lumMod val="75000"/>
                  </a:schemeClr>
                </a:solidFill>
                <a:latin typeface="+mn-lt"/>
              </a:rPr>
              <a:t>Dictionaries</a:t>
            </a:r>
          </a:p>
        </p:txBody>
      </p:sp>
      <p:sp>
        <p:nvSpPr>
          <p:cNvPr id="89091" name="Content Placeholder 2"/>
          <p:cNvSpPr>
            <a:spLocks noGrp="1"/>
          </p:cNvSpPr>
          <p:nvPr>
            <p:ph idx="1"/>
          </p:nvPr>
        </p:nvSpPr>
        <p:spPr>
          <a:xfrm>
            <a:off x="401638" y="816769"/>
            <a:ext cx="8340725" cy="4684621"/>
          </a:xfrm>
        </p:spPr>
        <p:txBody>
          <a:bodyPr/>
          <a:lstStyle/>
          <a:p>
            <a:pPr eaLnBrk="1" hangingPunct="1"/>
            <a:r>
              <a:rPr lang="en-US" altLang="en-US" sz="2400"/>
              <a:t>Each element of a dictionary is accessed using its key</a:t>
            </a:r>
          </a:p>
          <a:p>
            <a:pPr eaLnBrk="1" hangingPunct="1"/>
            <a:r>
              <a:rPr lang="en-US" altLang="en-US" sz="2400"/>
              <a:t>Ex: </a:t>
            </a:r>
            <a:r>
              <a:rPr lang="en-US" altLang="en-US" sz="2400" err="1"/>
              <a:t>daily_temp</a:t>
            </a:r>
            <a:r>
              <a:rPr lang="en-US" altLang="en-US" sz="2400"/>
              <a:t>[‘</a:t>
            </a:r>
            <a:r>
              <a:rPr lang="en-US" altLang="en-US" sz="2400" err="1"/>
              <a:t>mon</a:t>
            </a:r>
            <a:r>
              <a:rPr lang="en-US" altLang="en-US" sz="2400"/>
              <a:t>’]</a:t>
            </a:r>
          </a:p>
          <a:p>
            <a:pPr eaLnBrk="1" hangingPunct="1"/>
            <a:r>
              <a:rPr lang="en-US" altLang="en-US" sz="2400" u="sng"/>
              <a:t>No logical first element, second element and so on</a:t>
            </a:r>
            <a:r>
              <a:rPr lang="en-US" altLang="en-US" sz="2400"/>
              <a:t>…</a:t>
            </a:r>
          </a:p>
          <a:p>
            <a:pPr eaLnBrk="1" hangingPunct="1"/>
            <a:r>
              <a:rPr lang="en-US" altLang="en-US" sz="2400" u="sng"/>
              <a:t>Keys are generally immutable data types </a:t>
            </a:r>
            <a:r>
              <a:rPr lang="en-US" altLang="en-US" sz="2400"/>
              <a:t>- tuple</a:t>
            </a:r>
          </a:p>
          <a:p>
            <a:pPr eaLnBrk="1" hangingPunct="1"/>
            <a:r>
              <a:rPr lang="en-US" altLang="en-US" sz="2400"/>
              <a:t>Ex: temps = { </a:t>
            </a:r>
            <a:r>
              <a:rPr lang="en-US" altLang="en-US" sz="2400">
                <a:solidFill>
                  <a:srgbClr val="FF0000"/>
                </a:solidFill>
              </a:rPr>
              <a:t>(‘Jan’, 2, 2004)</a:t>
            </a:r>
            <a:r>
              <a:rPr lang="en-US" altLang="en-US" sz="2400" b="1">
                <a:solidFill>
                  <a:srgbClr val="FF0000"/>
                </a:solidFill>
              </a:rPr>
              <a:t>:</a:t>
            </a:r>
            <a:r>
              <a:rPr lang="en-US" altLang="en-US" sz="2400">
                <a:solidFill>
                  <a:srgbClr val="0070C0"/>
                </a:solidFill>
              </a:rPr>
              <a:t>34.8</a:t>
            </a:r>
            <a:r>
              <a:rPr lang="en-US" altLang="en-US" sz="2400" b="1">
                <a:solidFill>
                  <a:srgbClr val="FF0000"/>
                </a:solidFill>
              </a:rPr>
              <a:t>,</a:t>
            </a:r>
            <a:r>
              <a:rPr lang="en-US" altLang="en-US" sz="2400"/>
              <a:t> </a:t>
            </a:r>
            <a:r>
              <a:rPr lang="en-US" altLang="en-US" sz="2400">
                <a:solidFill>
                  <a:srgbClr val="FF0000"/>
                </a:solidFill>
              </a:rPr>
              <a:t>(‘Feb’, 6, 2015)</a:t>
            </a:r>
            <a:r>
              <a:rPr lang="en-US" altLang="en-US" sz="2400" b="1">
                <a:solidFill>
                  <a:srgbClr val="FF0000"/>
                </a:solidFill>
              </a:rPr>
              <a:t>:</a:t>
            </a:r>
            <a:r>
              <a:rPr lang="en-US" altLang="en-US" sz="2400"/>
              <a:t> </a:t>
            </a:r>
            <a:r>
              <a:rPr lang="en-US" altLang="en-US" sz="2400">
                <a:solidFill>
                  <a:srgbClr val="0070C0"/>
                </a:solidFill>
              </a:rPr>
              <a:t>54.7</a:t>
            </a:r>
            <a:r>
              <a:rPr lang="en-US" altLang="en-US" sz="2400" b="1">
                <a:solidFill>
                  <a:srgbClr val="FF0000"/>
                </a:solidFill>
              </a:rPr>
              <a:t>,</a:t>
            </a:r>
            <a:r>
              <a:rPr lang="en-US" altLang="en-US" sz="2400"/>
              <a:t> </a:t>
            </a:r>
            <a:r>
              <a:rPr lang="en-US" altLang="en-US" sz="2400">
                <a:solidFill>
                  <a:srgbClr val="FF0000"/>
                </a:solidFill>
              </a:rPr>
              <a:t>(‘Mar’, 12,2007)</a:t>
            </a:r>
            <a:r>
              <a:rPr lang="en-US" altLang="en-US" sz="2400" b="1">
                <a:solidFill>
                  <a:srgbClr val="FF0000"/>
                </a:solidFill>
              </a:rPr>
              <a:t>:</a:t>
            </a:r>
            <a:r>
              <a:rPr lang="en-US" altLang="en-US" sz="2400">
                <a:solidFill>
                  <a:srgbClr val="0070C0"/>
                </a:solidFill>
              </a:rPr>
              <a:t>64.9</a:t>
            </a:r>
            <a:r>
              <a:rPr lang="en-US" altLang="en-US" sz="2400"/>
              <a:t>}</a:t>
            </a:r>
          </a:p>
          <a:p>
            <a:pPr eaLnBrk="1" hangingPunct="1"/>
            <a:r>
              <a:rPr lang="en-US" altLang="en-US" sz="2400">
                <a:solidFill>
                  <a:srgbClr val="FF0000"/>
                </a:solidFill>
              </a:rPr>
              <a:t>Red</a:t>
            </a:r>
            <a:r>
              <a:rPr lang="en-US" altLang="en-US" sz="2400"/>
              <a:t> represents </a:t>
            </a:r>
            <a:r>
              <a:rPr lang="en-US" altLang="en-US" sz="2400">
                <a:solidFill>
                  <a:srgbClr val="FF0000"/>
                </a:solidFill>
              </a:rPr>
              <a:t>key</a:t>
            </a:r>
            <a:r>
              <a:rPr lang="en-US" altLang="en-US" sz="2400"/>
              <a:t>  and </a:t>
            </a:r>
            <a:r>
              <a:rPr lang="en-US" altLang="en-US" sz="2400">
                <a:solidFill>
                  <a:srgbClr val="0070C0"/>
                </a:solidFill>
              </a:rPr>
              <a:t>blue</a:t>
            </a:r>
            <a:r>
              <a:rPr lang="en-US" altLang="en-US" sz="2400"/>
              <a:t> represents </a:t>
            </a:r>
            <a:r>
              <a:rPr lang="en-US" altLang="en-US" sz="2400">
                <a:solidFill>
                  <a:srgbClr val="0070C0"/>
                </a:solidFill>
              </a:rPr>
              <a:t>value</a:t>
            </a:r>
          </a:p>
          <a:p>
            <a:pPr eaLnBrk="1" hangingPunct="1"/>
            <a:r>
              <a:rPr lang="en-US" altLang="en-US" sz="2400" err="1">
                <a:solidFill>
                  <a:srgbClr val="0070C0"/>
                </a:solidFill>
              </a:rPr>
              <a:t>len</a:t>
            </a:r>
            <a:r>
              <a:rPr lang="en-US" altLang="en-US" sz="2400">
                <a:solidFill>
                  <a:srgbClr val="0070C0"/>
                </a:solidFill>
              </a:rPr>
              <a:t>(temps)   # 3</a:t>
            </a:r>
          </a:p>
          <a:p>
            <a:pPr eaLnBrk="1" hangingPunct="1"/>
            <a:r>
              <a:rPr lang="en-US" altLang="en-US" sz="2400">
                <a:solidFill>
                  <a:srgbClr val="0070C0"/>
                </a:solidFill>
              </a:rPr>
              <a:t>temps[</a:t>
            </a:r>
            <a:r>
              <a:rPr lang="en-US" altLang="en-US" sz="2400">
                <a:solidFill>
                  <a:srgbClr val="FF0000"/>
                </a:solidFill>
              </a:rPr>
              <a:t>(‘Mar’, 12,2007)</a:t>
            </a:r>
            <a:r>
              <a:rPr lang="en-US" altLang="en-US" sz="2400">
                <a:solidFill>
                  <a:srgbClr val="0070C0"/>
                </a:solidFill>
              </a:rPr>
              <a:t>]          # 64.9</a:t>
            </a:r>
          </a:p>
        </p:txBody>
      </p:sp>
      <p:sp>
        <p:nvSpPr>
          <p:cNvPr id="3" name="Slide Number Placeholder 2"/>
          <p:cNvSpPr>
            <a:spLocks noGrp="1"/>
          </p:cNvSpPr>
          <p:nvPr>
            <p:ph type="sldNum" sz="quarter" idx="12"/>
          </p:nvPr>
        </p:nvSpPr>
        <p:spPr/>
        <p:txBody>
          <a:bodyPr/>
          <a:lstStyle/>
          <a:p>
            <a:pPr>
              <a:defRPr/>
            </a:pPr>
            <a:fld id="{D6C4812E-37F8-4908-BEB4-C718D259E5F4}" type="slidenum">
              <a:rPr lang="en-US"/>
              <a:pPr>
                <a:defRPr/>
              </a:pPr>
              <a:t>109</a:t>
            </a:fld>
            <a:endParaRPr lang="en-US"/>
          </a:p>
        </p:txBody>
      </p:sp>
    </p:spTree>
    <p:extLst>
      <p:ext uri="{BB962C8B-B14F-4D97-AF65-F5344CB8AC3E}">
        <p14:creationId xmlns:p14="http://schemas.microsoft.com/office/powerpoint/2010/main" val="24462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15636"/>
            <a:ext cx="7886700" cy="5843877"/>
          </a:xfrm>
        </p:spPr>
        <p:txBody>
          <a:bodyPr/>
          <a:lstStyle/>
          <a:p>
            <a:r>
              <a:rPr lang="en-US" sz="2000"/>
              <a:t>var1 = 'Hello World!'</a:t>
            </a:r>
          </a:p>
          <a:p>
            <a:r>
              <a:rPr lang="en-US" sz="2000"/>
              <a:t>var2 = "Python Programming"</a:t>
            </a:r>
          </a:p>
          <a:p>
            <a:r>
              <a:rPr lang="en-US" sz="2000"/>
              <a:t>print ("var1[0]: ", var1[0])</a:t>
            </a:r>
          </a:p>
          <a:p>
            <a:r>
              <a:rPr lang="en-US" sz="2000"/>
              <a:t>print ("var2[1:5]: ", var2[1:5])</a:t>
            </a:r>
          </a:p>
          <a:p>
            <a:r>
              <a:rPr lang="en-US" sz="2000" b="1"/>
              <a:t>Updating Strings</a:t>
            </a:r>
          </a:p>
          <a:p>
            <a:r>
              <a:rPr lang="en-US" sz="2000"/>
              <a:t>var1 = 'Hello World!'</a:t>
            </a:r>
          </a:p>
          <a:p>
            <a:r>
              <a:rPr lang="en-US" sz="2000"/>
              <a:t>print ("Updated String :- ", var1[:6] + 'Python‘)</a:t>
            </a:r>
          </a:p>
          <a:p>
            <a:r>
              <a:rPr lang="en-US" sz="2000"/>
              <a:t>  # print var1 and observe </a:t>
            </a:r>
          </a:p>
          <a:p>
            <a:r>
              <a:rPr lang="en-US" sz="2000">
                <a:solidFill>
                  <a:srgbClr val="FF0000"/>
                </a:solidFill>
              </a:rPr>
              <a:t>any difference? Why?</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11</a:t>
            </a:fld>
            <a:endParaRPr lang="en-US"/>
          </a:p>
        </p:txBody>
      </p:sp>
    </p:spTree>
    <p:extLst>
      <p:ext uri="{BB962C8B-B14F-4D97-AF65-F5344CB8AC3E}">
        <p14:creationId xmlns:p14="http://schemas.microsoft.com/office/powerpoint/2010/main" val="2950013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628650" y="369888"/>
            <a:ext cx="7886700" cy="490537"/>
          </a:xfrm>
        </p:spPr>
        <p:txBody>
          <a:bodyPr rtlCol="0">
            <a:noAutofit/>
          </a:bodyPr>
          <a:lstStyle/>
          <a:p>
            <a:pPr eaLnBrk="1" fontAlgn="auto" hangingPunct="1">
              <a:spcAft>
                <a:spcPts val="0"/>
              </a:spcAft>
              <a:defRPr/>
            </a:pPr>
            <a:r>
              <a:rPr lang="en-US" altLang="en-US" sz="2800">
                <a:solidFill>
                  <a:schemeClr val="tx2">
                    <a:lumMod val="75000"/>
                  </a:schemeClr>
                </a:solidFill>
              </a:rPr>
              <a:t>Accessing Value</a:t>
            </a:r>
          </a:p>
        </p:txBody>
      </p:sp>
      <p:sp>
        <p:nvSpPr>
          <p:cNvPr id="90115" name="Content Placeholder 2"/>
          <p:cNvSpPr>
            <a:spLocks noGrp="1"/>
          </p:cNvSpPr>
          <p:nvPr>
            <p:ph idx="1"/>
          </p:nvPr>
        </p:nvSpPr>
        <p:spPr>
          <a:xfrm>
            <a:off x="628650" y="1070287"/>
            <a:ext cx="7886700" cy="3970338"/>
          </a:xfrm>
        </p:spPr>
        <p:txBody>
          <a:bodyPr/>
          <a:lstStyle/>
          <a:p>
            <a:pPr eaLnBrk="1" hangingPunct="1"/>
            <a:r>
              <a:rPr lang="en-US" altLang="en-US" sz="2400"/>
              <a:t>dict1={"apple":50,"orange":20,"banana":30}</a:t>
            </a:r>
          </a:p>
          <a:p>
            <a:pPr eaLnBrk="1" hangingPunct="1"/>
            <a:r>
              <a:rPr lang="en-US" altLang="en-US" sz="2400"/>
              <a:t>print(dict1["apple"])</a:t>
            </a:r>
          </a:p>
          <a:p>
            <a:pPr eaLnBrk="1" hangingPunct="1"/>
            <a:r>
              <a:rPr lang="en-US" altLang="en-US" sz="2400">
                <a:solidFill>
                  <a:srgbClr val="FF0000"/>
                </a:solidFill>
              </a:rPr>
              <a:t>o/p: 50</a:t>
            </a:r>
          </a:p>
          <a:p>
            <a:pPr eaLnBrk="1" hangingPunct="1"/>
            <a:r>
              <a:rPr lang="en-US" altLang="en-US" sz="2400"/>
              <a:t>print(dict1["orange"])</a:t>
            </a:r>
          </a:p>
          <a:p>
            <a:pPr eaLnBrk="1" hangingPunct="1"/>
            <a:r>
              <a:rPr lang="en-US" altLang="en-US" sz="2400">
                <a:solidFill>
                  <a:srgbClr val="FF0000"/>
                </a:solidFill>
              </a:rPr>
              <a:t>o/p:20</a:t>
            </a:r>
          </a:p>
          <a:p>
            <a:pPr eaLnBrk="1" hangingPunct="1"/>
            <a:r>
              <a:rPr lang="en-US" altLang="en-US" sz="2400"/>
              <a:t>print(dict1["banana"])</a:t>
            </a:r>
          </a:p>
          <a:p>
            <a:pPr eaLnBrk="1" hangingPunct="1"/>
            <a:r>
              <a:rPr lang="en-US" altLang="en-US" sz="2400">
                <a:solidFill>
                  <a:srgbClr val="FF0000"/>
                </a:solidFill>
              </a:rPr>
              <a:t>o/p:30</a:t>
            </a:r>
          </a:p>
        </p:txBody>
      </p:sp>
      <p:sp>
        <p:nvSpPr>
          <p:cNvPr id="10752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4C0C76FF-40F1-492C-9766-2E79E24B9900}"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110</a:t>
            </a:fld>
            <a:endParaRPr lang="en-US" alt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022856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628650" y="369888"/>
            <a:ext cx="7886700" cy="627062"/>
          </a:xfrm>
        </p:spPr>
        <p:txBody>
          <a:bodyPr rtlCol="0">
            <a:normAutofit/>
          </a:bodyPr>
          <a:lstStyle/>
          <a:p>
            <a:pPr eaLnBrk="1" fontAlgn="auto" hangingPunct="1">
              <a:spcAft>
                <a:spcPts val="0"/>
              </a:spcAft>
              <a:defRPr/>
            </a:pPr>
            <a:r>
              <a:rPr lang="en-US" altLang="en-US" sz="3200">
                <a:solidFill>
                  <a:schemeClr val="tx2">
                    <a:lumMod val="75000"/>
                  </a:schemeClr>
                </a:solidFill>
              </a:rPr>
              <a:t>Dictionaries</a:t>
            </a:r>
          </a:p>
        </p:txBody>
      </p:sp>
      <p:sp>
        <p:nvSpPr>
          <p:cNvPr id="91139" name="Content Placeholder 2"/>
          <p:cNvSpPr>
            <a:spLocks noGrp="1"/>
          </p:cNvSpPr>
          <p:nvPr>
            <p:ph idx="1"/>
          </p:nvPr>
        </p:nvSpPr>
        <p:spPr>
          <a:xfrm>
            <a:off x="628650" y="996950"/>
            <a:ext cx="7886700" cy="3833813"/>
          </a:xfrm>
        </p:spPr>
        <p:txBody>
          <a:bodyPr/>
          <a:lstStyle/>
          <a:p>
            <a:pPr marL="0" indent="0" eaLnBrk="1" hangingPunct="1">
              <a:buFont typeface="Arial" panose="020B0604020202020204" pitchFamily="34" charset="0"/>
              <a:buNone/>
            </a:pPr>
            <a:r>
              <a:rPr lang="en-US" altLang="en-US" sz="2400"/>
              <a:t>if </a:t>
            </a:r>
            <a:r>
              <a:rPr lang="en-US" altLang="en-US" sz="2400" err="1"/>
              <a:t>daily_temp</a:t>
            </a:r>
            <a:r>
              <a:rPr lang="en-US" altLang="en-US" sz="2400"/>
              <a:t>[‘sun’] &gt; </a:t>
            </a:r>
            <a:r>
              <a:rPr lang="en-US" altLang="en-US" sz="2400" err="1"/>
              <a:t>daily_temp</a:t>
            </a:r>
            <a:r>
              <a:rPr lang="en-US" altLang="en-US" sz="2400"/>
              <a:t>[‘sat’]:</a:t>
            </a:r>
          </a:p>
          <a:p>
            <a:pPr marL="0" indent="0" eaLnBrk="1" hangingPunct="1">
              <a:buFont typeface="Arial" panose="020B0604020202020204" pitchFamily="34" charset="0"/>
              <a:buNone/>
            </a:pPr>
            <a:r>
              <a:rPr lang="en-US" altLang="en-US" sz="2400"/>
              <a:t>    print(‘Sunday was the warmer weekend’)</a:t>
            </a:r>
          </a:p>
          <a:p>
            <a:pPr marL="0" indent="0" eaLnBrk="1" hangingPunct="1">
              <a:buFont typeface="Arial" panose="020B0604020202020204" pitchFamily="34" charset="0"/>
              <a:buNone/>
            </a:pPr>
            <a:r>
              <a:rPr lang="en-US" altLang="en-US" sz="2400" err="1"/>
              <a:t>elif</a:t>
            </a:r>
            <a:r>
              <a:rPr lang="en-US" altLang="en-US" sz="2400"/>
              <a:t> </a:t>
            </a:r>
            <a:r>
              <a:rPr lang="en-US" altLang="en-US" sz="2400" err="1"/>
              <a:t>daily_temp</a:t>
            </a:r>
            <a:r>
              <a:rPr lang="en-US" altLang="en-US" sz="2400"/>
              <a:t>[‘sun’]  &lt; </a:t>
            </a:r>
            <a:r>
              <a:rPr lang="en-US" altLang="en-US" sz="2400" err="1"/>
              <a:t>daily_temp</a:t>
            </a:r>
            <a:r>
              <a:rPr lang="en-US" altLang="en-US" sz="2400"/>
              <a:t>[‘sat’]:</a:t>
            </a:r>
          </a:p>
          <a:p>
            <a:pPr marL="0" indent="0" eaLnBrk="1" hangingPunct="1">
              <a:buFont typeface="Arial" panose="020B0604020202020204" pitchFamily="34" charset="0"/>
              <a:buNone/>
            </a:pPr>
            <a:r>
              <a:rPr lang="en-US" altLang="en-US" sz="2400"/>
              <a:t>   print(‘Saturday was the warmer weekend’)</a:t>
            </a:r>
          </a:p>
          <a:p>
            <a:pPr marL="0" indent="0" eaLnBrk="1" hangingPunct="1">
              <a:buFont typeface="Arial" panose="020B0604020202020204" pitchFamily="34" charset="0"/>
              <a:buNone/>
            </a:pPr>
            <a:r>
              <a:rPr lang="en-US" altLang="en-US" sz="2400"/>
              <a:t>else:</a:t>
            </a:r>
          </a:p>
          <a:p>
            <a:pPr marL="0" indent="0" eaLnBrk="1" hangingPunct="1">
              <a:buFont typeface="Arial" panose="020B0604020202020204" pitchFamily="34" charset="0"/>
              <a:buNone/>
            </a:pPr>
            <a:r>
              <a:rPr lang="en-US" altLang="en-US" sz="2400"/>
              <a:t>  print(‘Saturday and Sunday were equally warm’)</a:t>
            </a:r>
          </a:p>
        </p:txBody>
      </p:sp>
      <p:sp>
        <p:nvSpPr>
          <p:cNvPr id="3" name="Slide Number Placeholder 2"/>
          <p:cNvSpPr>
            <a:spLocks noGrp="1"/>
          </p:cNvSpPr>
          <p:nvPr>
            <p:ph type="sldNum" sz="quarter" idx="12"/>
          </p:nvPr>
        </p:nvSpPr>
        <p:spPr/>
        <p:txBody>
          <a:bodyPr/>
          <a:lstStyle/>
          <a:p>
            <a:pPr>
              <a:defRPr/>
            </a:pPr>
            <a:fld id="{50E34030-DD19-4941-B53E-A8D0CDC82A2E}" type="slidenum">
              <a:rPr lang="en-US"/>
              <a:pPr>
                <a:defRPr/>
              </a:pPr>
              <a:t>111</a:t>
            </a:fld>
            <a:endParaRPr lang="en-US"/>
          </a:p>
        </p:txBody>
      </p:sp>
    </p:spTree>
    <p:extLst>
      <p:ext uri="{BB962C8B-B14F-4D97-AF65-F5344CB8AC3E}">
        <p14:creationId xmlns:p14="http://schemas.microsoft.com/office/powerpoint/2010/main" val="24646616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628650" y="247650"/>
            <a:ext cx="7886700" cy="352425"/>
          </a:xfrm>
        </p:spPr>
        <p:txBody>
          <a:bodyPr rtlCol="0">
            <a:normAutofit fontScale="90000"/>
          </a:bodyPr>
          <a:lstStyle/>
          <a:p>
            <a:pPr eaLnBrk="1" fontAlgn="auto" hangingPunct="1">
              <a:spcAft>
                <a:spcPts val="0"/>
              </a:spcAft>
              <a:defRPr/>
            </a:pPr>
            <a:r>
              <a:rPr lang="en-US" altLang="en-US"/>
              <a:t>Ex.28 </a:t>
            </a:r>
          </a:p>
        </p:txBody>
      </p:sp>
      <p:sp>
        <p:nvSpPr>
          <p:cNvPr id="92163" name="Content Placeholder 2"/>
          <p:cNvSpPr>
            <a:spLocks noGrp="1"/>
          </p:cNvSpPr>
          <p:nvPr>
            <p:ph idx="1"/>
          </p:nvPr>
        </p:nvSpPr>
        <p:spPr>
          <a:xfrm>
            <a:off x="576263" y="869429"/>
            <a:ext cx="7991475" cy="4386783"/>
          </a:xfrm>
        </p:spPr>
        <p:txBody>
          <a:bodyPr/>
          <a:lstStyle/>
          <a:p>
            <a:pPr marL="0" indent="0" algn="just" eaLnBrk="1" hangingPunct="1">
              <a:buFont typeface="Arial" panose="020B0604020202020204" pitchFamily="34" charset="0"/>
              <a:buNone/>
            </a:pPr>
            <a:r>
              <a:rPr lang="en-US" sz="2400" b="1"/>
              <a:t>Given the daily average temperatures of a particular week in order of days, find the average temperature for any day of the week using a list.</a:t>
            </a:r>
          </a:p>
          <a:p>
            <a:pPr marL="0" indent="0" eaLnBrk="1" hangingPunct="1">
              <a:buFont typeface="Arial" panose="020B0604020202020204" pitchFamily="34" charset="0"/>
              <a:buNone/>
            </a:pPr>
            <a:r>
              <a:rPr lang="en-US" sz="2000"/>
              <a:t>#daily temperature using a list</a:t>
            </a:r>
          </a:p>
          <a:p>
            <a:pPr marL="0" indent="0" eaLnBrk="1" hangingPunct="1">
              <a:buFont typeface="Arial" panose="020B0604020202020204" pitchFamily="34" charset="0"/>
              <a:buNone/>
            </a:pPr>
            <a:r>
              <a:rPr lang="en-US" sz="2400"/>
              <a:t>temps = [68.8, 70.2, 67.2, 71.8, 73.2, 75.6, 74.0]</a:t>
            </a:r>
          </a:p>
          <a:p>
            <a:pPr marL="0" indent="0" eaLnBrk="1" hangingPunct="1">
              <a:buFont typeface="Arial" panose="020B0604020202020204" pitchFamily="34" charset="0"/>
              <a:buNone/>
            </a:pPr>
            <a:r>
              <a:rPr lang="en-US" sz="2400"/>
              <a:t> day = input('Enter a day - sun, </a:t>
            </a:r>
            <a:r>
              <a:rPr lang="en-US" sz="2400" err="1"/>
              <a:t>mon</a:t>
            </a:r>
            <a:r>
              <a:rPr lang="en-US" sz="2400"/>
              <a:t>, </a:t>
            </a:r>
            <a:r>
              <a:rPr lang="en-US" sz="2400" err="1"/>
              <a:t>tue</a:t>
            </a:r>
            <a:r>
              <a:rPr lang="en-US" sz="2400"/>
              <a:t>, wed, </a:t>
            </a:r>
            <a:r>
              <a:rPr lang="en-US" sz="2400" err="1"/>
              <a:t>thur</a:t>
            </a:r>
            <a:r>
              <a:rPr lang="en-US" sz="2400"/>
              <a:t>, </a:t>
            </a:r>
            <a:r>
              <a:rPr lang="en-US" sz="2400" err="1"/>
              <a:t>fri</a:t>
            </a:r>
            <a:r>
              <a:rPr lang="en-US" sz="2400"/>
              <a:t> or sat')</a:t>
            </a:r>
          </a:p>
          <a:p>
            <a:pPr marL="0" indent="0" eaLnBrk="1" hangingPunct="1">
              <a:buFont typeface="Arial" panose="020B0604020202020204" pitchFamily="34" charset="0"/>
              <a:buNone/>
            </a:pPr>
            <a:r>
              <a:rPr lang="en-US" sz="2400"/>
              <a:t>if day == 'sun':</a:t>
            </a:r>
          </a:p>
          <a:p>
            <a:pPr marL="0" indent="0" eaLnBrk="1" hangingPunct="1">
              <a:buFont typeface="Arial" panose="020B0604020202020204" pitchFamily="34" charset="0"/>
              <a:buNone/>
            </a:pPr>
            <a:r>
              <a:rPr lang="en-US" sz="2400"/>
              <a:t>    </a:t>
            </a:r>
            <a:r>
              <a:rPr lang="en-US" sz="2400" err="1"/>
              <a:t>dayname</a:t>
            </a:r>
            <a:r>
              <a:rPr lang="en-US" sz="2400"/>
              <a:t> = 'SUNDAY'</a:t>
            </a:r>
          </a:p>
          <a:p>
            <a:pPr marL="0" indent="0" eaLnBrk="1" hangingPunct="1">
              <a:buFont typeface="Arial" panose="020B0604020202020204" pitchFamily="34" charset="0"/>
              <a:buNone/>
            </a:pPr>
            <a:r>
              <a:rPr lang="en-US" sz="2400"/>
              <a:t>    t = temps[0]</a:t>
            </a:r>
          </a:p>
        </p:txBody>
      </p:sp>
      <p:sp>
        <p:nvSpPr>
          <p:cNvPr id="4" name="Slide Number Placeholder 3"/>
          <p:cNvSpPr>
            <a:spLocks noGrp="1"/>
          </p:cNvSpPr>
          <p:nvPr>
            <p:ph type="sldNum" sz="quarter" idx="12"/>
          </p:nvPr>
        </p:nvSpPr>
        <p:spPr/>
        <p:txBody>
          <a:bodyPr/>
          <a:lstStyle/>
          <a:p>
            <a:pPr>
              <a:defRPr/>
            </a:pPr>
            <a:fld id="{10D7EB22-BC9E-47C6-8FD1-1A0CDA525E34}" type="slidenum">
              <a:rPr lang="en-US"/>
              <a:pPr>
                <a:defRPr/>
              </a:pPr>
              <a:t>112</a:t>
            </a:fld>
            <a:endParaRPr lang="en-US"/>
          </a:p>
        </p:txBody>
      </p:sp>
    </p:spTree>
    <p:extLst>
      <p:ext uri="{BB962C8B-B14F-4D97-AF65-F5344CB8AC3E}">
        <p14:creationId xmlns:p14="http://schemas.microsoft.com/office/powerpoint/2010/main" val="17305814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264677"/>
            <a:ext cx="8677475" cy="5083851"/>
          </a:xfrm>
        </p:spPr>
        <p:txBody>
          <a:bodyPr numCol="2" rtlCol="0">
            <a:normAutofit/>
          </a:bodyPr>
          <a:lstStyle/>
          <a:p>
            <a:pPr marL="0" indent="0" eaLnBrk="1" fontAlgn="auto" hangingPunct="1">
              <a:spcAft>
                <a:spcPts val="0"/>
              </a:spcAft>
              <a:buFont typeface="Arial" panose="020B0604020202020204" pitchFamily="34" charset="0"/>
              <a:buNone/>
              <a:defRPr/>
            </a:pPr>
            <a:r>
              <a:rPr lang="en-US" sz="2200" err="1"/>
              <a:t>elif</a:t>
            </a:r>
            <a:r>
              <a:rPr lang="en-US" sz="2200"/>
              <a:t> day == '</a:t>
            </a:r>
            <a:r>
              <a:rPr lang="en-US" sz="2200" err="1"/>
              <a:t>mon</a:t>
            </a:r>
            <a:r>
              <a:rPr lang="en-US" sz="2200"/>
              <a:t>':</a:t>
            </a:r>
          </a:p>
          <a:p>
            <a:pPr marL="0" indent="0" eaLnBrk="1" fontAlgn="auto" hangingPunct="1">
              <a:spcAft>
                <a:spcPts val="0"/>
              </a:spcAft>
              <a:buFont typeface="Arial" panose="020B0604020202020204" pitchFamily="34" charset="0"/>
              <a:buNone/>
              <a:defRPr/>
            </a:pPr>
            <a:r>
              <a:rPr lang="en-US" sz="2200"/>
              <a:t>    </a:t>
            </a:r>
            <a:r>
              <a:rPr lang="en-US" sz="2200" err="1"/>
              <a:t>dayname</a:t>
            </a:r>
            <a:r>
              <a:rPr lang="en-US" sz="2200"/>
              <a:t> = 'MONDAY'</a:t>
            </a:r>
          </a:p>
          <a:p>
            <a:pPr marL="0" indent="0" eaLnBrk="1" fontAlgn="auto" hangingPunct="1">
              <a:spcAft>
                <a:spcPts val="0"/>
              </a:spcAft>
              <a:buFont typeface="Arial" panose="020B0604020202020204" pitchFamily="34" charset="0"/>
              <a:buNone/>
              <a:defRPr/>
            </a:pPr>
            <a:r>
              <a:rPr lang="en-US" sz="2200"/>
              <a:t>    t = temps[1]</a:t>
            </a:r>
          </a:p>
          <a:p>
            <a:pPr marL="0" indent="0" eaLnBrk="1" fontAlgn="auto" hangingPunct="1">
              <a:spcAft>
                <a:spcPts val="0"/>
              </a:spcAft>
              <a:buFont typeface="Arial" panose="020B0604020202020204" pitchFamily="34" charset="0"/>
              <a:buNone/>
              <a:defRPr/>
            </a:pPr>
            <a:r>
              <a:rPr lang="en-US" sz="2200" err="1"/>
              <a:t>elif</a:t>
            </a:r>
            <a:r>
              <a:rPr lang="en-US" sz="2200"/>
              <a:t> day == '</a:t>
            </a:r>
            <a:r>
              <a:rPr lang="en-US" sz="2200" err="1"/>
              <a:t>tue</a:t>
            </a:r>
            <a:r>
              <a:rPr lang="en-US" sz="2200"/>
              <a:t>':</a:t>
            </a:r>
          </a:p>
          <a:p>
            <a:pPr marL="0" indent="0" eaLnBrk="1" fontAlgn="auto" hangingPunct="1">
              <a:spcAft>
                <a:spcPts val="0"/>
              </a:spcAft>
              <a:buFont typeface="Arial" panose="020B0604020202020204" pitchFamily="34" charset="0"/>
              <a:buNone/>
              <a:defRPr/>
            </a:pPr>
            <a:r>
              <a:rPr lang="en-US" sz="2200"/>
              <a:t>    </a:t>
            </a:r>
            <a:r>
              <a:rPr lang="en-US" sz="2200" err="1"/>
              <a:t>dayname</a:t>
            </a:r>
            <a:r>
              <a:rPr lang="en-US" sz="2200"/>
              <a:t> = 'TUESDAY'</a:t>
            </a:r>
          </a:p>
          <a:p>
            <a:pPr marL="0" indent="0" eaLnBrk="1" fontAlgn="auto" hangingPunct="1">
              <a:spcAft>
                <a:spcPts val="0"/>
              </a:spcAft>
              <a:buFont typeface="Arial" panose="020B0604020202020204" pitchFamily="34" charset="0"/>
              <a:buNone/>
              <a:defRPr/>
            </a:pPr>
            <a:r>
              <a:rPr lang="en-US" sz="2200"/>
              <a:t>    t = temps[2]</a:t>
            </a:r>
          </a:p>
          <a:p>
            <a:pPr marL="0" indent="0" eaLnBrk="1" fontAlgn="auto" hangingPunct="1">
              <a:spcAft>
                <a:spcPts val="0"/>
              </a:spcAft>
              <a:buFont typeface="Arial" panose="020B0604020202020204" pitchFamily="34" charset="0"/>
              <a:buNone/>
              <a:defRPr/>
            </a:pPr>
            <a:r>
              <a:rPr lang="en-US" sz="2200" err="1"/>
              <a:t>elif</a:t>
            </a:r>
            <a:r>
              <a:rPr lang="en-US" sz="2200"/>
              <a:t> day == 'wed':</a:t>
            </a:r>
          </a:p>
          <a:p>
            <a:pPr marL="0" indent="0" eaLnBrk="1" fontAlgn="auto" hangingPunct="1">
              <a:spcAft>
                <a:spcPts val="0"/>
              </a:spcAft>
              <a:buFont typeface="Arial" panose="020B0604020202020204" pitchFamily="34" charset="0"/>
              <a:buNone/>
              <a:defRPr/>
            </a:pPr>
            <a:r>
              <a:rPr lang="en-US" sz="2200"/>
              <a:t>    </a:t>
            </a:r>
            <a:r>
              <a:rPr lang="en-US" sz="2200" err="1"/>
              <a:t>dayname</a:t>
            </a:r>
            <a:r>
              <a:rPr lang="en-US" sz="2200"/>
              <a:t> = 'WEDNESDAY'</a:t>
            </a:r>
          </a:p>
          <a:p>
            <a:pPr marL="0" indent="0" eaLnBrk="1" fontAlgn="auto" hangingPunct="1">
              <a:spcAft>
                <a:spcPts val="0"/>
              </a:spcAft>
              <a:buFont typeface="Arial" panose="020B0604020202020204" pitchFamily="34" charset="0"/>
              <a:buNone/>
              <a:defRPr/>
            </a:pPr>
            <a:r>
              <a:rPr lang="en-US" sz="2200"/>
              <a:t>    t = temps[3]</a:t>
            </a:r>
          </a:p>
          <a:p>
            <a:pPr marL="0" indent="0" eaLnBrk="1" fontAlgn="auto" hangingPunct="1">
              <a:spcAft>
                <a:spcPts val="0"/>
              </a:spcAft>
              <a:buFont typeface="Arial" panose="020B0604020202020204" pitchFamily="34" charset="0"/>
              <a:buNone/>
              <a:defRPr/>
            </a:pPr>
            <a:r>
              <a:rPr lang="en-US" sz="2200" err="1"/>
              <a:t>elif</a:t>
            </a:r>
            <a:r>
              <a:rPr lang="en-US" sz="2200"/>
              <a:t> day == '</a:t>
            </a:r>
            <a:r>
              <a:rPr lang="en-US" sz="2200" err="1"/>
              <a:t>thur</a:t>
            </a:r>
            <a:r>
              <a:rPr lang="en-US" sz="2200"/>
              <a:t>':</a:t>
            </a:r>
          </a:p>
          <a:p>
            <a:pPr marL="0" indent="0" eaLnBrk="1" fontAlgn="auto" hangingPunct="1">
              <a:spcAft>
                <a:spcPts val="0"/>
              </a:spcAft>
              <a:buFont typeface="Arial" panose="020B0604020202020204" pitchFamily="34" charset="0"/>
              <a:buNone/>
              <a:defRPr/>
            </a:pPr>
            <a:r>
              <a:rPr lang="en-US" sz="2200"/>
              <a:t>    </a:t>
            </a:r>
            <a:r>
              <a:rPr lang="en-US" sz="2200" err="1"/>
              <a:t>dayname</a:t>
            </a:r>
            <a:r>
              <a:rPr lang="en-US" sz="2200"/>
              <a:t> = 'THURSDAY'</a:t>
            </a:r>
          </a:p>
          <a:p>
            <a:pPr marL="0" indent="0" eaLnBrk="1" fontAlgn="auto" hangingPunct="1">
              <a:spcAft>
                <a:spcPts val="0"/>
              </a:spcAft>
              <a:buFont typeface="Arial" panose="020B0604020202020204" pitchFamily="34" charset="0"/>
              <a:buNone/>
              <a:defRPr/>
            </a:pPr>
            <a:r>
              <a:rPr lang="en-US" sz="2200"/>
              <a:t>    t = temps[4]</a:t>
            </a:r>
          </a:p>
          <a:p>
            <a:pPr marL="0" indent="0" eaLnBrk="1" fontAlgn="auto" hangingPunct="1">
              <a:spcAft>
                <a:spcPts val="0"/>
              </a:spcAft>
              <a:buFont typeface="Arial" panose="020B0604020202020204" pitchFamily="34" charset="0"/>
              <a:buNone/>
              <a:defRPr/>
            </a:pPr>
            <a:r>
              <a:rPr lang="en-US" sz="2200" err="1"/>
              <a:t>elif</a:t>
            </a:r>
            <a:r>
              <a:rPr lang="en-US" sz="2200"/>
              <a:t> day == '</a:t>
            </a:r>
            <a:r>
              <a:rPr lang="en-US" sz="2200" err="1"/>
              <a:t>fri</a:t>
            </a:r>
            <a:r>
              <a:rPr lang="en-US" sz="2200"/>
              <a:t>':</a:t>
            </a:r>
          </a:p>
          <a:p>
            <a:pPr marL="0" indent="0" eaLnBrk="1" fontAlgn="auto" hangingPunct="1">
              <a:spcAft>
                <a:spcPts val="0"/>
              </a:spcAft>
              <a:buFont typeface="Arial" panose="020B0604020202020204" pitchFamily="34" charset="0"/>
              <a:buNone/>
              <a:defRPr/>
            </a:pPr>
            <a:r>
              <a:rPr lang="en-US" sz="2200"/>
              <a:t>    </a:t>
            </a:r>
            <a:r>
              <a:rPr lang="en-US" sz="2200" err="1"/>
              <a:t>dayname</a:t>
            </a:r>
            <a:r>
              <a:rPr lang="en-US" sz="2200"/>
              <a:t> = 'FRIDAY'</a:t>
            </a:r>
          </a:p>
          <a:p>
            <a:pPr marL="0" indent="0" eaLnBrk="1" fontAlgn="auto" hangingPunct="1">
              <a:spcAft>
                <a:spcPts val="0"/>
              </a:spcAft>
              <a:buFont typeface="Arial" panose="020B0604020202020204" pitchFamily="34" charset="0"/>
              <a:buNone/>
              <a:defRPr/>
            </a:pPr>
            <a:r>
              <a:rPr lang="en-US" sz="2200"/>
              <a:t>    t = temps[5]</a:t>
            </a:r>
          </a:p>
          <a:p>
            <a:pPr marL="0" indent="0" eaLnBrk="1" fontAlgn="auto" hangingPunct="1">
              <a:spcAft>
                <a:spcPts val="0"/>
              </a:spcAft>
              <a:buFont typeface="Arial" panose="020B0604020202020204" pitchFamily="34" charset="0"/>
              <a:buNone/>
              <a:defRPr/>
            </a:pPr>
            <a:r>
              <a:rPr lang="en-US" sz="2200"/>
              <a:t>else:</a:t>
            </a:r>
          </a:p>
          <a:p>
            <a:pPr marL="0" indent="0" eaLnBrk="1" fontAlgn="auto" hangingPunct="1">
              <a:spcAft>
                <a:spcPts val="0"/>
              </a:spcAft>
              <a:buFont typeface="Arial" panose="020B0604020202020204" pitchFamily="34" charset="0"/>
              <a:buNone/>
              <a:defRPr/>
            </a:pPr>
            <a:r>
              <a:rPr lang="en-US" sz="2200"/>
              <a:t>    </a:t>
            </a:r>
            <a:r>
              <a:rPr lang="en-US" sz="2200" err="1"/>
              <a:t>dayname</a:t>
            </a:r>
            <a:r>
              <a:rPr lang="en-US" sz="2200"/>
              <a:t> = 'SATURDAY'</a:t>
            </a:r>
          </a:p>
          <a:p>
            <a:pPr marL="0" indent="0" eaLnBrk="1" fontAlgn="auto" hangingPunct="1">
              <a:spcAft>
                <a:spcPts val="0"/>
              </a:spcAft>
              <a:buFont typeface="Arial" panose="020B0604020202020204" pitchFamily="34" charset="0"/>
              <a:buNone/>
              <a:defRPr/>
            </a:pPr>
            <a:r>
              <a:rPr lang="en-US" sz="2200"/>
              <a:t>    t = temps[6]</a:t>
            </a:r>
          </a:p>
          <a:p>
            <a:pPr marL="0" indent="0" eaLnBrk="1" fontAlgn="auto" hangingPunct="1">
              <a:spcAft>
                <a:spcPts val="0"/>
              </a:spcAft>
              <a:buFont typeface="Arial" panose="020B0604020202020204" pitchFamily="34" charset="0"/>
              <a:buNone/>
              <a:defRPr/>
            </a:pPr>
            <a:r>
              <a:rPr lang="en-US" sz="2200"/>
              <a:t>print('The temp on {0} is {1}'.format(</a:t>
            </a:r>
            <a:r>
              <a:rPr lang="en-US" sz="2200" err="1"/>
              <a:t>dayname,t</a:t>
            </a:r>
            <a:r>
              <a:rPr lang="en-US" sz="2200"/>
              <a:t>))</a:t>
            </a:r>
          </a:p>
          <a:p>
            <a:pPr eaLnBrk="1" fontAlgn="auto" hangingPunct="1">
              <a:spcAft>
                <a:spcPts val="0"/>
              </a:spcAft>
              <a:buFont typeface="Arial" charset="0"/>
              <a:buChar char="•"/>
              <a:defRPr/>
            </a:pPr>
            <a:endParaRPr lang="en-IN" sz="2200"/>
          </a:p>
          <a:p>
            <a:pPr marL="0" indent="0" eaLnBrk="1" fontAlgn="auto" hangingPunct="1">
              <a:spcAft>
                <a:spcPts val="0"/>
              </a:spcAft>
              <a:buFont typeface="Arial" panose="020B0604020202020204" pitchFamily="34" charset="0"/>
              <a:buNone/>
              <a:defRPr/>
            </a:pPr>
            <a:endParaRPr lang="en-US" sz="2200"/>
          </a:p>
          <a:p>
            <a:pPr eaLnBrk="1" fontAlgn="auto" hangingPunct="1">
              <a:spcAft>
                <a:spcPts val="0"/>
              </a:spcAft>
              <a:buFont typeface="Arial" charset="0"/>
              <a:buChar char="•"/>
              <a:defRPr/>
            </a:pPr>
            <a:endParaRPr lang="en-IN" sz="2200"/>
          </a:p>
        </p:txBody>
      </p:sp>
      <p:sp>
        <p:nvSpPr>
          <p:cNvPr id="110595"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0CE1C6E5-983A-4C0C-86B6-DBC161195497}"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113</a:t>
            </a:fld>
            <a:endParaRPr lang="en-US" alt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853905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628650" y="274638"/>
            <a:ext cx="7886700" cy="1117600"/>
          </a:xfrm>
        </p:spPr>
        <p:txBody>
          <a:bodyPr/>
          <a:lstStyle/>
          <a:p>
            <a:pPr eaLnBrk="1" hangingPunct="1"/>
            <a:r>
              <a:rPr lang="en-US" altLang="en-US" sz="2400"/>
              <a:t>Ex.29 </a:t>
            </a:r>
            <a:r>
              <a:rPr lang="en-US" altLang="en-US" sz="2400" b="1"/>
              <a:t>Given the daily average temperatures of a particular week, Display the average temperature for any day of the week using a dictionary.</a:t>
            </a:r>
            <a:endParaRPr lang="en-IN" altLang="en-US" sz="2400"/>
          </a:p>
        </p:txBody>
      </p:sp>
      <p:sp>
        <p:nvSpPr>
          <p:cNvPr id="112643" name="Content Placeholder 2"/>
          <p:cNvSpPr>
            <a:spLocks noGrp="1"/>
          </p:cNvSpPr>
          <p:nvPr>
            <p:ph idx="1"/>
          </p:nvPr>
        </p:nvSpPr>
        <p:spPr>
          <a:xfrm>
            <a:off x="628650" y="1392238"/>
            <a:ext cx="8310563" cy="4230687"/>
          </a:xfrm>
        </p:spPr>
        <p:txBody>
          <a:bodyPr rtlCol="0">
            <a:normAutofit/>
          </a:bodyPr>
          <a:lstStyle/>
          <a:p>
            <a:pPr marL="0" indent="0" eaLnBrk="1" fontAlgn="auto" hangingPunct="1">
              <a:spcAft>
                <a:spcPts val="0"/>
              </a:spcAft>
              <a:buFont typeface="Arial" panose="020B0604020202020204" pitchFamily="34" charset="0"/>
              <a:buNone/>
              <a:defRPr/>
            </a:pPr>
            <a:r>
              <a:rPr lang="en-US" sz="2200"/>
              <a:t>#daily temperature using a dictionary</a:t>
            </a:r>
          </a:p>
          <a:p>
            <a:pPr marL="0" indent="0" eaLnBrk="1" fontAlgn="auto" hangingPunct="1">
              <a:spcAft>
                <a:spcPts val="0"/>
              </a:spcAft>
              <a:buFont typeface="Arial" panose="020B0604020202020204" pitchFamily="34" charset="0"/>
              <a:buNone/>
              <a:defRPr/>
            </a:pPr>
            <a:r>
              <a:rPr lang="en-US" sz="2200"/>
              <a:t>temps = {'sun':68.8, 'mon':70.2,'tue': 67.2,'wed':71.8,'thur': 73.2,'fri': 75.6, 'sat':74.0}</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r>
              <a:rPr lang="en-US" sz="2000" err="1"/>
              <a:t>daynames</a:t>
            </a:r>
            <a:r>
              <a:rPr lang="en-US" sz="2000"/>
              <a:t> = {'</a:t>
            </a:r>
            <a:r>
              <a:rPr lang="en-US" sz="2000" err="1"/>
              <a:t>sun':'SUNDAY</a:t>
            </a:r>
            <a:r>
              <a:rPr lang="en-US" sz="2000"/>
              <a:t>',  '</a:t>
            </a:r>
            <a:r>
              <a:rPr lang="en-US" sz="2000" err="1"/>
              <a:t>mon</a:t>
            </a:r>
            <a:r>
              <a:rPr lang="en-US" sz="2000"/>
              <a:t>':'MONDAY', '</a:t>
            </a:r>
            <a:r>
              <a:rPr lang="en-US" sz="2000" err="1"/>
              <a:t>tue</a:t>
            </a:r>
            <a:r>
              <a:rPr lang="en-US" sz="2000"/>
              <a:t>': 'TUESDAY',  '</a:t>
            </a:r>
            <a:r>
              <a:rPr lang="en-US" sz="2000" err="1"/>
              <a:t>wed':'WEDNESDAY</a:t>
            </a:r>
            <a:r>
              <a:rPr lang="en-US" sz="2000"/>
              <a:t>',   '</a:t>
            </a:r>
            <a:r>
              <a:rPr lang="en-US" sz="2000" err="1"/>
              <a:t>thur</a:t>
            </a:r>
            <a:r>
              <a:rPr lang="en-US" sz="2000"/>
              <a:t>': 'THURSDAY',  '</a:t>
            </a:r>
            <a:r>
              <a:rPr lang="en-US" sz="2000" err="1"/>
              <a:t>fri</a:t>
            </a:r>
            <a:r>
              <a:rPr lang="en-US" sz="2000"/>
              <a:t>': 'FRIDAY',   '</a:t>
            </a:r>
            <a:r>
              <a:rPr lang="en-US" sz="2000" err="1"/>
              <a:t>sat':'SATURDAY</a:t>
            </a:r>
            <a:r>
              <a:rPr lang="en-US" sz="2000"/>
              <a:t>'}</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r>
              <a:rPr lang="en-US" sz="2200"/>
              <a:t>day = input('Enter a day - sun, </a:t>
            </a:r>
            <a:r>
              <a:rPr lang="en-US" sz="2200" err="1"/>
              <a:t>mon</a:t>
            </a:r>
            <a:r>
              <a:rPr lang="en-US" sz="2200"/>
              <a:t>, </a:t>
            </a:r>
            <a:r>
              <a:rPr lang="en-US" sz="2200" err="1"/>
              <a:t>tue</a:t>
            </a:r>
            <a:r>
              <a:rPr lang="en-US" sz="2200"/>
              <a:t>, wed, </a:t>
            </a:r>
            <a:r>
              <a:rPr lang="en-US" sz="2200" err="1"/>
              <a:t>thur</a:t>
            </a:r>
            <a:r>
              <a:rPr lang="en-US" sz="2200"/>
              <a:t>, </a:t>
            </a:r>
            <a:r>
              <a:rPr lang="en-US" sz="2200" err="1"/>
              <a:t>fri</a:t>
            </a:r>
            <a:r>
              <a:rPr lang="en-US" sz="2200"/>
              <a:t> or sat')</a:t>
            </a:r>
          </a:p>
          <a:p>
            <a:pPr marL="0" indent="0" eaLnBrk="1" fontAlgn="auto" hangingPunct="1">
              <a:spcAft>
                <a:spcPts val="0"/>
              </a:spcAft>
              <a:buFont typeface="Arial" panose="020B0604020202020204" pitchFamily="34" charset="0"/>
              <a:buNone/>
              <a:defRPr/>
            </a:pPr>
            <a:r>
              <a:rPr lang="en-US" sz="2200"/>
              <a:t>print('The temp on {0} is {1}'.format(</a:t>
            </a:r>
            <a:r>
              <a:rPr lang="en-US" sz="2200" err="1"/>
              <a:t>daynames</a:t>
            </a:r>
            <a:r>
              <a:rPr lang="en-US" sz="2200"/>
              <a:t>[day],temps[day]))</a:t>
            </a:r>
          </a:p>
          <a:p>
            <a:pPr eaLnBrk="1" fontAlgn="auto" hangingPunct="1">
              <a:spcAft>
                <a:spcPts val="0"/>
              </a:spcAft>
              <a:buFont typeface="Arial" charset="0"/>
              <a:buChar char="•"/>
              <a:defRPr/>
            </a:pPr>
            <a:endParaRPr lang="en-IN" sz="2200"/>
          </a:p>
          <a:p>
            <a:pPr algn="just" eaLnBrk="1" fontAlgn="auto" hangingPunct="1">
              <a:spcAft>
                <a:spcPts val="0"/>
              </a:spcAft>
              <a:defRPr/>
            </a:pPr>
            <a:endParaRPr lang="en-US" altLang="en-US" sz="2200"/>
          </a:p>
          <a:p>
            <a:pPr eaLnBrk="1" fontAlgn="auto" hangingPunct="1">
              <a:spcAft>
                <a:spcPts val="0"/>
              </a:spcAft>
              <a:buFont typeface="Arial" panose="020B0604020202020204" pitchFamily="34" charset="0"/>
              <a:buNone/>
              <a:defRPr/>
            </a:pPr>
            <a:endParaRPr lang="en-IN" altLang="en-US" sz="2200"/>
          </a:p>
        </p:txBody>
      </p:sp>
      <p:sp>
        <p:nvSpPr>
          <p:cNvPr id="11264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19158F94-BB00-4C0F-8791-1E5B354803B5}"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114</a:t>
            </a:fld>
            <a:endParaRPr lang="en-US" alt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48672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185738"/>
            <a:ext cx="8340725" cy="687387"/>
          </a:xfrm>
        </p:spPr>
        <p:txBody>
          <a:bodyPr rtlCol="0">
            <a:normAutofit/>
          </a:bodyPr>
          <a:lstStyle/>
          <a:p>
            <a:pPr eaLnBrk="1" fontAlgn="auto" hangingPunct="1">
              <a:spcAft>
                <a:spcPts val="0"/>
              </a:spcAft>
              <a:defRPr/>
            </a:pPr>
            <a:r>
              <a:rPr lang="en-US" sz="3200"/>
              <a:t>Operations on a Dictionary</a:t>
            </a:r>
          </a:p>
        </p:txBody>
      </p:sp>
      <p:graphicFrame>
        <p:nvGraphicFramePr>
          <p:cNvPr id="4" name="Content Placeholder 3"/>
          <p:cNvGraphicFramePr>
            <a:graphicFrameLocks noGrp="1"/>
          </p:cNvGraphicFramePr>
          <p:nvPr>
            <p:ph idx="1"/>
          </p:nvPr>
        </p:nvGraphicFramePr>
        <p:xfrm>
          <a:off x="479425" y="781050"/>
          <a:ext cx="8262938" cy="4613275"/>
        </p:xfrm>
        <a:graphic>
          <a:graphicData uri="http://schemas.openxmlformats.org/drawingml/2006/table">
            <a:tbl>
              <a:tblPr firstRow="1" firstCol="1" bandRow="1"/>
              <a:tblGrid>
                <a:gridCol w="1467251">
                  <a:extLst>
                    <a:ext uri="{9D8B030D-6E8A-4147-A177-3AD203B41FA5}">
                      <a16:colId xmlns:a16="http://schemas.microsoft.com/office/drawing/2014/main" val="20000"/>
                    </a:ext>
                  </a:extLst>
                </a:gridCol>
                <a:gridCol w="6795687">
                  <a:extLst>
                    <a:ext uri="{9D8B030D-6E8A-4147-A177-3AD203B41FA5}">
                      <a16:colId xmlns:a16="http://schemas.microsoft.com/office/drawing/2014/main" val="20001"/>
                    </a:ext>
                  </a:extLst>
                </a:gridCol>
              </a:tblGrid>
              <a:tr h="450530">
                <a:tc>
                  <a:txBody>
                    <a:bodyPr/>
                    <a:lstStyle/>
                    <a:p>
                      <a:pPr marL="0" marR="0">
                        <a:lnSpc>
                          <a:spcPct val="115000"/>
                        </a:lnSpc>
                        <a:spcBef>
                          <a:spcPts val="0"/>
                        </a:spcBef>
                        <a:spcAft>
                          <a:spcPts val="0"/>
                        </a:spcAft>
                      </a:pPr>
                      <a:r>
                        <a:rPr lang="en-US" sz="1800" b="1">
                          <a:effectLst/>
                          <a:latin typeface="Calibri"/>
                          <a:ea typeface="Calibri"/>
                          <a:cs typeface="Times New Roman"/>
                        </a:rPr>
                        <a:t>Operation</a:t>
                      </a:r>
                      <a:endParaRPr lang="en-US" sz="18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effectLst/>
                          <a:latin typeface="Calibri"/>
                          <a:ea typeface="Calibri"/>
                          <a:cs typeface="Times New Roman"/>
                        </a:rPr>
                        <a:t>Results</a:t>
                      </a:r>
                      <a:endParaRPr lang="en-US" sz="18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58938">
                <a:tc>
                  <a:txBody>
                    <a:bodyPr/>
                    <a:lstStyle/>
                    <a:p>
                      <a:pPr marL="0" marR="0">
                        <a:lnSpc>
                          <a:spcPct val="115000"/>
                        </a:lnSpc>
                        <a:spcBef>
                          <a:spcPts val="0"/>
                        </a:spcBef>
                        <a:spcAft>
                          <a:spcPts val="0"/>
                        </a:spcAft>
                      </a:pPr>
                      <a:r>
                        <a:rPr lang="en-US" sz="1800">
                          <a:effectLst/>
                          <a:latin typeface="Calibri"/>
                          <a:ea typeface="Calibri"/>
                          <a:cs typeface="Times New Roman"/>
                        </a:rPr>
                        <a:t> </a:t>
                      </a:r>
                      <a:r>
                        <a:rPr lang="en-US" sz="1800" err="1">
                          <a:effectLst/>
                          <a:latin typeface="Calibri"/>
                          <a:ea typeface="Calibri"/>
                          <a:cs typeface="Times New Roman"/>
                        </a:rPr>
                        <a:t>dict</a:t>
                      </a:r>
                      <a:r>
                        <a:rPr lang="en-US" sz="1800">
                          <a:effectLst/>
                          <a:latin typeface="Calibri"/>
                          <a:ea typeface="Calibri"/>
                          <a:cs typeface="Times New Roman"/>
                        </a:rPr>
                        <a:t>()</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Creates an empty dictionary</a:t>
                      </a:r>
                    </a:p>
                    <a:p>
                      <a:pPr marL="0" marR="0">
                        <a:lnSpc>
                          <a:spcPct val="115000"/>
                        </a:lnSpc>
                        <a:spcBef>
                          <a:spcPts val="0"/>
                        </a:spcBef>
                        <a:spcAft>
                          <a:spcPts val="0"/>
                        </a:spcAft>
                      </a:pPr>
                      <a:r>
                        <a:rPr lang="en-US" sz="1800">
                          <a:effectLst/>
                          <a:latin typeface="Calibri"/>
                          <a:ea typeface="Calibri"/>
                          <a:cs typeface="Times New Roman"/>
                        </a:rPr>
                        <a:t>Ex: d = </a:t>
                      </a:r>
                      <a:r>
                        <a:rPr lang="en-US" sz="1800" err="1">
                          <a:effectLst/>
                          <a:latin typeface="Calibri"/>
                          <a:ea typeface="Calibri"/>
                          <a:cs typeface="Times New Roman"/>
                        </a:rPr>
                        <a:t>dict</a:t>
                      </a:r>
                      <a:r>
                        <a:rPr lang="en-US" sz="1800">
                          <a:effectLst/>
                          <a:latin typeface="Calibri"/>
                          <a:ea typeface="Calibri"/>
                          <a:cs typeface="Times New Roman"/>
                        </a:rPr>
                        <a:t>()   </a:t>
                      </a:r>
                    </a:p>
                    <a:p>
                      <a:pPr marL="0" marR="0">
                        <a:lnSpc>
                          <a:spcPct val="115000"/>
                        </a:lnSpc>
                        <a:spcBef>
                          <a:spcPts val="0"/>
                        </a:spcBef>
                        <a:spcAft>
                          <a:spcPts val="0"/>
                        </a:spcAft>
                      </a:pPr>
                      <a:r>
                        <a:rPr lang="en-US" sz="1800">
                          <a:effectLst/>
                          <a:latin typeface="Calibri"/>
                          <a:ea typeface="Calibri"/>
                          <a:cs typeface="Times New Roman"/>
                        </a:rPr>
                        <a:t>      d1 = {}</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98230">
                <a:tc>
                  <a:txBody>
                    <a:bodyPr/>
                    <a:lstStyle/>
                    <a:p>
                      <a:pPr marL="0" marR="0">
                        <a:lnSpc>
                          <a:spcPct val="115000"/>
                        </a:lnSpc>
                        <a:spcBef>
                          <a:spcPts val="0"/>
                        </a:spcBef>
                        <a:spcAft>
                          <a:spcPts val="0"/>
                        </a:spcAft>
                      </a:pPr>
                      <a:r>
                        <a:rPr lang="en-US" sz="1800">
                          <a:effectLst/>
                          <a:latin typeface="Calibri"/>
                          <a:ea typeface="Calibri"/>
                          <a:cs typeface="Times New Roman"/>
                        </a:rPr>
                        <a:t> dict(s)</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Creates a new dictionary with key values and their associated values from a sequence, s</a:t>
                      </a:r>
                    </a:p>
                    <a:p>
                      <a:pPr marL="0" marR="0">
                        <a:lnSpc>
                          <a:spcPct val="115000"/>
                        </a:lnSpc>
                        <a:spcBef>
                          <a:spcPts val="0"/>
                        </a:spcBef>
                        <a:spcAft>
                          <a:spcPts val="0"/>
                        </a:spcAft>
                      </a:pPr>
                      <a:r>
                        <a:rPr lang="en-US" sz="1800">
                          <a:effectLst/>
                          <a:latin typeface="Calibri"/>
                          <a:ea typeface="Calibri"/>
                          <a:cs typeface="Times New Roman"/>
                        </a:rPr>
                        <a:t>Ex:  </a:t>
                      </a:r>
                      <a:r>
                        <a:rPr lang="en-US" sz="1800" err="1">
                          <a:effectLst/>
                          <a:latin typeface="Calibri"/>
                          <a:ea typeface="Calibri"/>
                          <a:cs typeface="Times New Roman"/>
                        </a:rPr>
                        <a:t>fruit_price</a:t>
                      </a:r>
                      <a:r>
                        <a:rPr lang="en-US" sz="1800">
                          <a:effectLst/>
                          <a:latin typeface="Calibri"/>
                          <a:ea typeface="Calibri"/>
                          <a:cs typeface="Times New Roman"/>
                        </a:rPr>
                        <a:t> = </a:t>
                      </a:r>
                      <a:r>
                        <a:rPr lang="en-US" sz="1800" err="1">
                          <a:effectLst/>
                          <a:latin typeface="Calibri"/>
                          <a:ea typeface="Calibri"/>
                          <a:cs typeface="Times New Roman"/>
                        </a:rPr>
                        <a:t>dict</a:t>
                      </a:r>
                      <a:r>
                        <a:rPr lang="en-US" sz="1800">
                          <a:effectLst/>
                          <a:latin typeface="Calibri"/>
                          <a:ea typeface="Calibri"/>
                          <a:cs typeface="Times New Roman"/>
                        </a:rPr>
                        <a:t>(</a:t>
                      </a:r>
                      <a:r>
                        <a:rPr lang="en-US" sz="1800" err="1">
                          <a:effectLst/>
                          <a:latin typeface="Calibri"/>
                          <a:ea typeface="Calibri"/>
                          <a:cs typeface="Times New Roman"/>
                        </a:rPr>
                        <a:t>fruit_data</a:t>
                      </a:r>
                      <a:r>
                        <a:rPr lang="en-US" sz="1800">
                          <a:effectLst/>
                          <a:latin typeface="Calibri"/>
                          <a:ea typeface="Calibri"/>
                          <a:cs typeface="Times New Roman"/>
                        </a:rPr>
                        <a:t>)</a:t>
                      </a:r>
                    </a:p>
                    <a:p>
                      <a:pPr marL="0" marR="0">
                        <a:lnSpc>
                          <a:spcPct val="115000"/>
                        </a:lnSpc>
                        <a:spcBef>
                          <a:spcPts val="0"/>
                        </a:spcBef>
                        <a:spcAft>
                          <a:spcPts val="0"/>
                        </a:spcAft>
                      </a:pPr>
                      <a:r>
                        <a:rPr lang="en-US" sz="1800">
                          <a:effectLst/>
                          <a:latin typeface="Calibri"/>
                          <a:ea typeface="Calibri"/>
                          <a:cs typeface="Times New Roman"/>
                        </a:rPr>
                        <a:t>Where </a:t>
                      </a:r>
                      <a:r>
                        <a:rPr lang="en-US" sz="1800" err="1">
                          <a:effectLst/>
                          <a:latin typeface="Calibri"/>
                          <a:ea typeface="Calibri"/>
                          <a:cs typeface="Times New Roman"/>
                        </a:rPr>
                        <a:t>fruit_data</a:t>
                      </a:r>
                      <a:r>
                        <a:rPr lang="en-US" sz="1800">
                          <a:effectLst/>
                          <a:latin typeface="Calibri"/>
                          <a:ea typeface="Calibri"/>
                          <a:cs typeface="Times New Roman"/>
                        </a:rPr>
                        <a:t> is(possibly read from a file)</a:t>
                      </a:r>
                    </a:p>
                    <a:p>
                      <a:pPr marL="0" marR="0">
                        <a:lnSpc>
                          <a:spcPct val="115000"/>
                        </a:lnSpc>
                        <a:spcBef>
                          <a:spcPts val="0"/>
                        </a:spcBef>
                        <a:spcAft>
                          <a:spcPts val="0"/>
                        </a:spcAft>
                      </a:pPr>
                      <a:r>
                        <a:rPr lang="en-US" sz="1800" b="1">
                          <a:effectLst/>
                          <a:latin typeface="Calibri"/>
                          <a:ea typeface="Calibri"/>
                          <a:cs typeface="Times New Roman"/>
                        </a:rPr>
                        <a:t> [[‘apples’,0.66], [‘oranges’, 0.88], ……]</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7032">
                <a:tc>
                  <a:txBody>
                    <a:bodyPr/>
                    <a:lstStyle/>
                    <a:p>
                      <a:pPr marL="0" marR="0">
                        <a:lnSpc>
                          <a:spcPct val="115000"/>
                        </a:lnSpc>
                        <a:spcBef>
                          <a:spcPts val="0"/>
                        </a:spcBef>
                        <a:spcAft>
                          <a:spcPts val="0"/>
                        </a:spcAft>
                      </a:pPr>
                      <a:r>
                        <a:rPr lang="en-US" sz="1800">
                          <a:effectLst/>
                          <a:latin typeface="Calibri"/>
                          <a:ea typeface="Calibri"/>
                          <a:cs typeface="Times New Roman"/>
                        </a:rPr>
                        <a:t> len(d)</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Length of the dictionary/No. of key value pairs</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1513">
                <a:tc>
                  <a:txBody>
                    <a:bodyPr/>
                    <a:lstStyle/>
                    <a:p>
                      <a:pPr marL="0" marR="0">
                        <a:lnSpc>
                          <a:spcPct val="115000"/>
                        </a:lnSpc>
                        <a:spcBef>
                          <a:spcPts val="0"/>
                        </a:spcBef>
                        <a:spcAft>
                          <a:spcPts val="0"/>
                        </a:spcAft>
                      </a:pPr>
                      <a:r>
                        <a:rPr lang="en-US" sz="1800">
                          <a:effectLst/>
                          <a:latin typeface="Calibri"/>
                          <a:ea typeface="Calibri"/>
                          <a:cs typeface="Times New Roman"/>
                        </a:rPr>
                        <a:t> d[key] = value</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Sets the associated value for key to value.</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7032">
                <a:tc>
                  <a:txBody>
                    <a:bodyPr/>
                    <a:lstStyle/>
                    <a:p>
                      <a:pPr marL="0" marR="0">
                        <a:lnSpc>
                          <a:spcPct val="115000"/>
                        </a:lnSpc>
                        <a:spcBef>
                          <a:spcPts val="0"/>
                        </a:spcBef>
                        <a:spcAft>
                          <a:spcPts val="0"/>
                        </a:spcAft>
                      </a:pPr>
                      <a:r>
                        <a:rPr lang="en-US" sz="1800">
                          <a:effectLst/>
                          <a:latin typeface="Calibri"/>
                          <a:ea typeface="Calibri"/>
                          <a:cs typeface="Times New Roman"/>
                        </a:rPr>
                        <a:t>del d[key]</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Removes key and associated value from the dictionary d</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91CEA3D3-59B8-4A9F-80B3-A35517C8443E}" type="slidenum">
              <a:rPr lang="en-US"/>
              <a:pPr>
                <a:defRPr/>
              </a:pPr>
              <a:t>115</a:t>
            </a:fld>
            <a:endParaRPr lang="en-US"/>
          </a:p>
        </p:txBody>
      </p:sp>
    </p:spTree>
    <p:extLst>
      <p:ext uri="{BB962C8B-B14F-4D97-AF65-F5344CB8AC3E}">
        <p14:creationId xmlns:p14="http://schemas.microsoft.com/office/powerpoint/2010/main" val="37310140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6BA493ED-84F1-432C-AB32-86D032993267}"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116</a:t>
            </a:fld>
            <a:endParaRPr lang="en-US" altLang="en-US" sz="1419">
              <a:solidFill>
                <a:schemeClr val="bg1"/>
              </a:solidFill>
              <a:latin typeface="Calibri" panose="020F0502020204030204" pitchFamily="34" charset="0"/>
              <a:cs typeface="Arial" panose="020B0604020202020204" pitchFamily="34" charset="0"/>
            </a:endParaRPr>
          </a:p>
        </p:txBody>
      </p:sp>
      <p:sp>
        <p:nvSpPr>
          <p:cNvPr id="5" name="Rectangle 4"/>
          <p:cNvSpPr/>
          <p:nvPr/>
        </p:nvSpPr>
        <p:spPr>
          <a:xfrm>
            <a:off x="136525" y="960438"/>
            <a:ext cx="8680450" cy="3724096"/>
          </a:xfrm>
          <a:prstGeom prst="rect">
            <a:avLst/>
          </a:prstGeom>
        </p:spPr>
        <p:txBody>
          <a:bodyPr>
            <a:spAutoFit/>
          </a:bodyPr>
          <a:lstStyle/>
          <a:p>
            <a:pPr>
              <a:defRPr/>
            </a:pPr>
            <a:r>
              <a:rPr lang="en-US" sz="2400" err="1"/>
              <a:t>daily_temps</a:t>
            </a:r>
            <a:r>
              <a:rPr lang="en-US" sz="2400"/>
              <a:t>={('sun',1): 68.8,  ('mon',2): 70.2,  ('tue',3): 67.2, </a:t>
            </a:r>
          </a:p>
          <a:p>
            <a:pPr>
              <a:defRPr/>
            </a:pPr>
            <a:r>
              <a:rPr lang="en-US" sz="2400"/>
              <a:t>                               ('wed',4): 71.8}</a:t>
            </a:r>
          </a:p>
          <a:p>
            <a:pPr>
              <a:defRPr/>
            </a:pPr>
            <a:r>
              <a:rPr lang="en-US" sz="2400"/>
              <a:t>print("length of </a:t>
            </a:r>
            <a:r>
              <a:rPr lang="en-US" sz="2400" err="1"/>
              <a:t>dict</a:t>
            </a:r>
            <a:r>
              <a:rPr lang="en-US" sz="2400"/>
              <a:t>={0}".format(</a:t>
            </a:r>
            <a:r>
              <a:rPr lang="en-US" sz="2400" err="1">
                <a:solidFill>
                  <a:srgbClr val="FF0000"/>
                </a:solidFill>
              </a:rPr>
              <a:t>len</a:t>
            </a:r>
            <a:r>
              <a:rPr lang="en-US" sz="2400"/>
              <a:t>(</a:t>
            </a:r>
            <a:r>
              <a:rPr lang="en-US" sz="2400" err="1"/>
              <a:t>daily_temps</a:t>
            </a:r>
            <a:r>
              <a:rPr lang="en-US" sz="2400"/>
              <a:t>)))</a:t>
            </a:r>
            <a:r>
              <a:rPr lang="en-US" sz="2400">
                <a:solidFill>
                  <a:schemeClr val="accent1">
                    <a:lumMod val="60000"/>
                    <a:lumOff val="40000"/>
                  </a:schemeClr>
                </a:solidFill>
              </a:rPr>
              <a:t>      </a:t>
            </a:r>
            <a:r>
              <a:rPr lang="en-US" sz="2000" i="1">
                <a:solidFill>
                  <a:srgbClr val="0070C0"/>
                </a:solidFill>
              </a:rPr>
              <a:t>#print length of dictionary (</a:t>
            </a:r>
            <a:r>
              <a:rPr lang="en-US" sz="2000" i="1" err="1">
                <a:solidFill>
                  <a:srgbClr val="0070C0"/>
                </a:solidFill>
              </a:rPr>
              <a:t>daily_temps</a:t>
            </a:r>
            <a:r>
              <a:rPr lang="en-US" sz="2000" i="1">
                <a:solidFill>
                  <a:srgbClr val="0070C0"/>
                </a:solidFill>
              </a:rPr>
              <a:t>)</a:t>
            </a:r>
            <a:endParaRPr lang="en-US" sz="2400" i="1">
              <a:solidFill>
                <a:srgbClr val="0070C0"/>
              </a:solidFill>
            </a:endParaRPr>
          </a:p>
          <a:p>
            <a:pPr>
              <a:defRPr/>
            </a:pPr>
            <a:r>
              <a:rPr lang="en-US" sz="2400">
                <a:solidFill>
                  <a:srgbClr val="FF0000"/>
                </a:solidFill>
              </a:rPr>
              <a:t>o/p  length of </a:t>
            </a:r>
            <a:r>
              <a:rPr lang="en-US" sz="2400" err="1">
                <a:solidFill>
                  <a:srgbClr val="FF0000"/>
                </a:solidFill>
              </a:rPr>
              <a:t>dict</a:t>
            </a:r>
            <a:r>
              <a:rPr lang="en-US" sz="2400">
                <a:solidFill>
                  <a:srgbClr val="FF0000"/>
                </a:solidFill>
              </a:rPr>
              <a:t>=4</a:t>
            </a:r>
          </a:p>
          <a:p>
            <a:pPr>
              <a:defRPr/>
            </a:pPr>
            <a:r>
              <a:rPr lang="en-US" sz="2400"/>
              <a:t> </a:t>
            </a:r>
          </a:p>
          <a:p>
            <a:pPr>
              <a:defRPr/>
            </a:pPr>
            <a:r>
              <a:rPr lang="en-US" sz="2400" err="1"/>
              <a:t>daily_temps</a:t>
            </a:r>
            <a:r>
              <a:rPr lang="en-US" sz="2400"/>
              <a:t>[('thur',5)]=80.2  # adding  key/value in the dictionary</a:t>
            </a:r>
          </a:p>
          <a:p>
            <a:pPr>
              <a:defRPr/>
            </a:pPr>
            <a:r>
              <a:rPr lang="en-US" sz="2400">
                <a:solidFill>
                  <a:srgbClr val="FF0000"/>
                </a:solidFill>
              </a:rPr>
              <a:t>o/p: </a:t>
            </a:r>
          </a:p>
          <a:p>
            <a:pPr>
              <a:defRPr/>
            </a:pPr>
            <a:r>
              <a:rPr lang="en-US" sz="2400">
                <a:solidFill>
                  <a:srgbClr val="FF0000"/>
                </a:solidFill>
              </a:rPr>
              <a:t>{('sun', 1): 68.8, ('</a:t>
            </a:r>
            <a:r>
              <a:rPr lang="en-US" sz="2400" err="1">
                <a:solidFill>
                  <a:srgbClr val="FF0000"/>
                </a:solidFill>
              </a:rPr>
              <a:t>mon</a:t>
            </a:r>
            <a:r>
              <a:rPr lang="en-US" sz="2400">
                <a:solidFill>
                  <a:srgbClr val="FF0000"/>
                </a:solidFill>
              </a:rPr>
              <a:t>', 2): 70.2, ('</a:t>
            </a:r>
            <a:r>
              <a:rPr lang="en-US" sz="2400" err="1">
                <a:solidFill>
                  <a:srgbClr val="FF0000"/>
                </a:solidFill>
              </a:rPr>
              <a:t>tue</a:t>
            </a:r>
            <a:r>
              <a:rPr lang="en-US" sz="2400">
                <a:solidFill>
                  <a:srgbClr val="FF0000"/>
                </a:solidFill>
              </a:rPr>
              <a:t>', 3): 67.2, ('wed', 4): 71.8, ('</a:t>
            </a:r>
            <a:r>
              <a:rPr lang="en-US" sz="2400" err="1">
                <a:solidFill>
                  <a:srgbClr val="FF0000"/>
                </a:solidFill>
              </a:rPr>
              <a:t>thur</a:t>
            </a:r>
            <a:r>
              <a:rPr lang="en-US" sz="2400">
                <a:solidFill>
                  <a:srgbClr val="FF0000"/>
                </a:solidFill>
              </a:rPr>
              <a:t>', 5): 80.2}</a:t>
            </a:r>
          </a:p>
        </p:txBody>
      </p:sp>
    </p:spTree>
    <p:extLst>
      <p:ext uri="{BB962C8B-B14F-4D97-AF65-F5344CB8AC3E}">
        <p14:creationId xmlns:p14="http://schemas.microsoft.com/office/powerpoint/2010/main" val="16386850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F356AAB4-C782-45F4-B17E-FC7E84684AA4}"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117</a:t>
            </a:fld>
            <a:endParaRPr lang="en-US" altLang="en-US" sz="1419">
              <a:solidFill>
                <a:schemeClr val="bg1"/>
              </a:solidFill>
              <a:latin typeface="Calibri" panose="020F0502020204030204" pitchFamily="34" charset="0"/>
              <a:cs typeface="Arial" panose="020B0604020202020204" pitchFamily="34" charset="0"/>
            </a:endParaRPr>
          </a:p>
        </p:txBody>
      </p:sp>
      <p:sp>
        <p:nvSpPr>
          <p:cNvPr id="116739" name="Rectangle 4"/>
          <p:cNvSpPr>
            <a:spLocks noChangeArrowheads="1"/>
          </p:cNvSpPr>
          <p:nvPr/>
        </p:nvSpPr>
        <p:spPr bwMode="auto">
          <a:xfrm>
            <a:off x="122238" y="577850"/>
            <a:ext cx="8694737"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[('mon',2)]=88.2   </a:t>
            </a:r>
            <a:r>
              <a:rPr lang="en-US" altLang="en-US" sz="2000">
                <a:solidFill>
                  <a:srgbClr val="0070C0"/>
                </a:solidFill>
                <a:latin typeface="Calibri" panose="020F0502020204030204" pitchFamily="34" charset="0"/>
                <a:cs typeface="Arial" panose="020B0604020202020204" pitchFamily="34" charset="0"/>
              </a:rPr>
              <a:t># change value of  key (‘mon’,2) in dictionary</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print(</a:t>
            </a: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a:t>
            </a: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o/p:{('sun', 1): 68.8, ('</a:t>
            </a:r>
            <a:r>
              <a:rPr lang="en-US" altLang="en-US" sz="2432" err="1">
                <a:solidFill>
                  <a:srgbClr val="FF0000"/>
                </a:solidFill>
                <a:latin typeface="Calibri" panose="020F0502020204030204" pitchFamily="34" charset="0"/>
                <a:cs typeface="Arial" panose="020B0604020202020204" pitchFamily="34" charset="0"/>
              </a:rPr>
              <a:t>mon</a:t>
            </a:r>
            <a:r>
              <a:rPr lang="en-US" altLang="en-US" sz="2432">
                <a:solidFill>
                  <a:srgbClr val="FF0000"/>
                </a:solidFill>
                <a:latin typeface="Calibri" panose="020F0502020204030204" pitchFamily="34" charset="0"/>
                <a:cs typeface="Arial" panose="020B0604020202020204" pitchFamily="34" charset="0"/>
              </a:rPr>
              <a:t>', 2): 88.2, ('</a:t>
            </a:r>
            <a:r>
              <a:rPr lang="en-US" altLang="en-US" sz="2432" err="1">
                <a:solidFill>
                  <a:srgbClr val="FF0000"/>
                </a:solidFill>
                <a:latin typeface="Calibri" panose="020F0502020204030204" pitchFamily="34" charset="0"/>
                <a:cs typeface="Arial" panose="020B0604020202020204" pitchFamily="34" charset="0"/>
              </a:rPr>
              <a:t>tue</a:t>
            </a:r>
            <a:r>
              <a:rPr lang="en-US" altLang="en-US" sz="2432">
                <a:solidFill>
                  <a:srgbClr val="FF0000"/>
                </a:solidFill>
                <a:latin typeface="Calibri" panose="020F0502020204030204" pitchFamily="34" charset="0"/>
                <a:cs typeface="Arial" panose="020B0604020202020204" pitchFamily="34" charset="0"/>
              </a:rPr>
              <a:t>', 3): 67.2, ('wed', 4): 71.8, </a:t>
            </a: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a:t>
            </a:r>
            <a:r>
              <a:rPr lang="en-US" altLang="en-US" sz="2432" err="1">
                <a:solidFill>
                  <a:srgbClr val="FF0000"/>
                </a:solidFill>
                <a:latin typeface="Calibri" panose="020F0502020204030204" pitchFamily="34" charset="0"/>
                <a:cs typeface="Arial" panose="020B0604020202020204" pitchFamily="34" charset="0"/>
              </a:rPr>
              <a:t>thur</a:t>
            </a:r>
            <a:r>
              <a:rPr lang="en-US" altLang="en-US" sz="2432">
                <a:solidFill>
                  <a:srgbClr val="FF0000"/>
                </a:solidFill>
                <a:latin typeface="Calibri" panose="020F0502020204030204" pitchFamily="34" charset="0"/>
                <a:cs typeface="Arial" panose="020B0604020202020204" pitchFamily="34" charset="0"/>
              </a:rPr>
              <a:t>', 5): 80.2}</a:t>
            </a:r>
          </a:p>
          <a:p>
            <a:pPr>
              <a:lnSpc>
                <a:spcPct val="100000"/>
              </a:lnSpc>
              <a:spcBef>
                <a:spcPct val="0"/>
              </a:spcBef>
              <a:buFontTx/>
              <a:buNone/>
              <a:defRPr/>
            </a:pPr>
            <a:endParaRPr lang="en-US" altLang="en-US" sz="2432">
              <a:latin typeface="Calibri" panose="020F0502020204030204" pitchFamily="34" charset="0"/>
              <a:cs typeface="Arial" panose="020B0604020202020204" pitchFamily="34" charset="0"/>
            </a:endParaRP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del </a:t>
            </a: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[('sun',1)]    </a:t>
            </a:r>
            <a:r>
              <a:rPr lang="en-US" altLang="en-US" sz="2000">
                <a:solidFill>
                  <a:srgbClr val="0070C0"/>
                </a:solidFill>
                <a:latin typeface="Calibri" panose="020F0502020204030204" pitchFamily="34" charset="0"/>
                <a:cs typeface="Arial" panose="020B0604020202020204" pitchFamily="34" charset="0"/>
              </a:rPr>
              <a:t>#deleting value from dictionary using key</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print(</a:t>
            </a: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a:t>
            </a:r>
          </a:p>
          <a:p>
            <a:pPr>
              <a:lnSpc>
                <a:spcPct val="100000"/>
              </a:lnSpc>
              <a:spcBef>
                <a:spcPct val="0"/>
              </a:spcBef>
              <a:buFontTx/>
              <a:buNone/>
              <a:defRPr/>
            </a:pPr>
            <a:endParaRPr lang="en-US" altLang="en-US" sz="2432">
              <a:latin typeface="Calibri" panose="020F0502020204030204" pitchFamily="34" charset="0"/>
              <a:cs typeface="Arial" panose="020B0604020202020204" pitchFamily="34" charset="0"/>
            </a:endParaRP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o/p:{('</a:t>
            </a:r>
            <a:r>
              <a:rPr lang="en-US" altLang="en-US" sz="2432" err="1">
                <a:solidFill>
                  <a:srgbClr val="FF0000"/>
                </a:solidFill>
                <a:latin typeface="Calibri" panose="020F0502020204030204" pitchFamily="34" charset="0"/>
                <a:cs typeface="Arial" panose="020B0604020202020204" pitchFamily="34" charset="0"/>
              </a:rPr>
              <a:t>mon</a:t>
            </a:r>
            <a:r>
              <a:rPr lang="en-US" altLang="en-US" sz="2432">
                <a:solidFill>
                  <a:srgbClr val="FF0000"/>
                </a:solidFill>
                <a:latin typeface="Calibri" panose="020F0502020204030204" pitchFamily="34" charset="0"/>
                <a:cs typeface="Arial" panose="020B0604020202020204" pitchFamily="34" charset="0"/>
              </a:rPr>
              <a:t>', 2): 88.2, ('</a:t>
            </a:r>
            <a:r>
              <a:rPr lang="en-US" altLang="en-US" sz="2432" err="1">
                <a:solidFill>
                  <a:srgbClr val="FF0000"/>
                </a:solidFill>
                <a:latin typeface="Calibri" panose="020F0502020204030204" pitchFamily="34" charset="0"/>
                <a:cs typeface="Arial" panose="020B0604020202020204" pitchFamily="34" charset="0"/>
              </a:rPr>
              <a:t>tue</a:t>
            </a:r>
            <a:r>
              <a:rPr lang="en-US" altLang="en-US" sz="2432">
                <a:solidFill>
                  <a:srgbClr val="FF0000"/>
                </a:solidFill>
                <a:latin typeface="Calibri" panose="020F0502020204030204" pitchFamily="34" charset="0"/>
                <a:cs typeface="Arial" panose="020B0604020202020204" pitchFamily="34" charset="0"/>
              </a:rPr>
              <a:t>', 3): 67.2, ('wed', 4): 71.8, ('</a:t>
            </a:r>
            <a:r>
              <a:rPr lang="en-US" altLang="en-US" sz="2432" err="1">
                <a:solidFill>
                  <a:srgbClr val="FF0000"/>
                </a:solidFill>
                <a:latin typeface="Calibri" panose="020F0502020204030204" pitchFamily="34" charset="0"/>
                <a:cs typeface="Arial" panose="020B0604020202020204" pitchFamily="34" charset="0"/>
              </a:rPr>
              <a:t>thur</a:t>
            </a:r>
            <a:r>
              <a:rPr lang="en-US" altLang="en-US" sz="2432">
                <a:solidFill>
                  <a:srgbClr val="FF0000"/>
                </a:solidFill>
                <a:latin typeface="Calibri" panose="020F0502020204030204" pitchFamily="34" charset="0"/>
                <a:cs typeface="Arial" panose="020B0604020202020204" pitchFamily="34" charset="0"/>
              </a:rPr>
              <a:t>', 5): 80.2}</a:t>
            </a:r>
          </a:p>
        </p:txBody>
      </p:sp>
    </p:spTree>
    <p:extLst>
      <p:ext uri="{BB962C8B-B14F-4D97-AF65-F5344CB8AC3E}">
        <p14:creationId xmlns:p14="http://schemas.microsoft.com/office/powerpoint/2010/main" val="35698903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185738"/>
            <a:ext cx="8340725" cy="687387"/>
          </a:xfrm>
        </p:spPr>
        <p:txBody>
          <a:bodyPr rtlCol="0">
            <a:normAutofit fontScale="90000"/>
          </a:bodyPr>
          <a:lstStyle/>
          <a:p>
            <a:pPr eaLnBrk="1" fontAlgn="auto" hangingPunct="1">
              <a:spcAft>
                <a:spcPts val="0"/>
              </a:spcAft>
              <a:defRPr/>
            </a:pPr>
            <a:r>
              <a:rPr lang="en-US"/>
              <a:t>Operations on a Dictionary</a:t>
            </a:r>
          </a:p>
        </p:txBody>
      </p:sp>
      <p:graphicFrame>
        <p:nvGraphicFramePr>
          <p:cNvPr id="4" name="Content Placeholder 3"/>
          <p:cNvGraphicFramePr>
            <a:graphicFrameLocks noGrp="1"/>
          </p:cNvGraphicFramePr>
          <p:nvPr>
            <p:ph idx="1"/>
          </p:nvPr>
        </p:nvGraphicFramePr>
        <p:xfrm>
          <a:off x="479425" y="781050"/>
          <a:ext cx="8262938" cy="4410076"/>
        </p:xfrm>
        <a:graphic>
          <a:graphicData uri="http://schemas.openxmlformats.org/drawingml/2006/table">
            <a:tbl>
              <a:tblPr firstRow="1" firstCol="1" bandRow="1"/>
              <a:tblGrid>
                <a:gridCol w="2038520">
                  <a:extLst>
                    <a:ext uri="{9D8B030D-6E8A-4147-A177-3AD203B41FA5}">
                      <a16:colId xmlns:a16="http://schemas.microsoft.com/office/drawing/2014/main" val="20000"/>
                    </a:ext>
                  </a:extLst>
                </a:gridCol>
                <a:gridCol w="6224418">
                  <a:extLst>
                    <a:ext uri="{9D8B030D-6E8A-4147-A177-3AD203B41FA5}">
                      <a16:colId xmlns:a16="http://schemas.microsoft.com/office/drawing/2014/main" val="20001"/>
                    </a:ext>
                  </a:extLst>
                </a:gridCol>
              </a:tblGrid>
              <a:tr h="820337">
                <a:tc>
                  <a:txBody>
                    <a:bodyPr/>
                    <a:lstStyle/>
                    <a:p>
                      <a:pPr marL="0" marR="0">
                        <a:lnSpc>
                          <a:spcPct val="115000"/>
                        </a:lnSpc>
                        <a:spcBef>
                          <a:spcPts val="0"/>
                        </a:spcBef>
                        <a:spcAft>
                          <a:spcPts val="0"/>
                        </a:spcAft>
                      </a:pPr>
                      <a:r>
                        <a:rPr lang="en-US" sz="1800" b="1">
                          <a:effectLst/>
                          <a:latin typeface="Calibri"/>
                          <a:ea typeface="Calibri"/>
                          <a:cs typeface="Times New Roman"/>
                        </a:rPr>
                        <a:t>Operation</a:t>
                      </a:r>
                      <a:endParaRPr lang="en-US" sz="18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effectLst/>
                          <a:latin typeface="Calibri"/>
                          <a:ea typeface="Calibri"/>
                          <a:cs typeface="Times New Roman"/>
                        </a:rPr>
                        <a:t>Results</a:t>
                      </a:r>
                      <a:endParaRPr lang="en-US" sz="18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1896">
                <a:tc>
                  <a:txBody>
                    <a:bodyPr/>
                    <a:lstStyle/>
                    <a:p>
                      <a:pPr marL="0" marR="0">
                        <a:lnSpc>
                          <a:spcPct val="115000"/>
                        </a:lnSpc>
                        <a:spcBef>
                          <a:spcPts val="0"/>
                        </a:spcBef>
                        <a:spcAft>
                          <a:spcPts val="0"/>
                        </a:spcAft>
                      </a:pPr>
                      <a:r>
                        <a:rPr lang="en-US" sz="1800">
                          <a:effectLst/>
                          <a:latin typeface="Calibri"/>
                          <a:ea typeface="Calibri"/>
                          <a:cs typeface="Times New Roman"/>
                        </a:rPr>
                        <a:t>key in d</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True if key value exists in dictionary d, otherwise False</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980">
                <a:tc>
                  <a:txBody>
                    <a:bodyPr/>
                    <a:lstStyle/>
                    <a:p>
                      <a:pPr marL="0" marR="0">
                        <a:lnSpc>
                          <a:spcPct val="115000"/>
                        </a:lnSpc>
                        <a:spcBef>
                          <a:spcPts val="0"/>
                        </a:spcBef>
                        <a:spcAft>
                          <a:spcPts val="0"/>
                        </a:spcAft>
                      </a:pPr>
                      <a:r>
                        <a:rPr lang="en-US" sz="1800" err="1">
                          <a:effectLst/>
                          <a:latin typeface="Calibri"/>
                          <a:ea typeface="Calibri"/>
                          <a:cs typeface="Times New Roman"/>
                        </a:rPr>
                        <a:t>dict.pop</a:t>
                      </a:r>
                      <a:r>
                        <a:rPr lang="en-US" sz="1800">
                          <a:effectLst/>
                          <a:latin typeface="Calibri"/>
                          <a:ea typeface="Calibri"/>
                          <a:cs typeface="Times New Roman"/>
                        </a:rPr>
                        <a:t>(key)</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Deletes the value with the corresponding</a:t>
                      </a:r>
                      <a:r>
                        <a:rPr lang="en-US" sz="1800" baseline="0">
                          <a:effectLst/>
                          <a:latin typeface="Calibri"/>
                          <a:ea typeface="Calibri"/>
                          <a:cs typeface="Times New Roman"/>
                        </a:rPr>
                        <a:t> key</a:t>
                      </a:r>
                      <a:endParaRPr lang="en-US" sz="18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5980">
                <a:tc>
                  <a:txBody>
                    <a:bodyPr/>
                    <a:lstStyle/>
                    <a:p>
                      <a:pPr marL="0" marR="0">
                        <a:lnSpc>
                          <a:spcPct val="115000"/>
                        </a:lnSpc>
                        <a:spcBef>
                          <a:spcPts val="0"/>
                        </a:spcBef>
                        <a:spcAft>
                          <a:spcPts val="0"/>
                        </a:spcAft>
                      </a:pPr>
                      <a:r>
                        <a:rPr lang="en-US" sz="1800" err="1">
                          <a:effectLst/>
                          <a:latin typeface="Calibri"/>
                          <a:ea typeface="Calibri"/>
                          <a:cs typeface="Times New Roman"/>
                        </a:rPr>
                        <a:t>dict.keys</a:t>
                      </a:r>
                      <a:r>
                        <a:rPr lang="en-US" sz="1800">
                          <a:effectLst/>
                          <a:latin typeface="Calibri"/>
                          <a:ea typeface="Calibri"/>
                          <a:cs typeface="Times New Roman"/>
                        </a:rPr>
                        <a:t>()</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Returns all keys of the dictionary</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980">
                <a:tc>
                  <a:txBody>
                    <a:bodyPr/>
                    <a:lstStyle/>
                    <a:p>
                      <a:pPr marL="0" marR="0">
                        <a:lnSpc>
                          <a:spcPct val="115000"/>
                        </a:lnSpc>
                        <a:spcBef>
                          <a:spcPts val="0"/>
                        </a:spcBef>
                        <a:spcAft>
                          <a:spcPts val="0"/>
                        </a:spcAft>
                      </a:pPr>
                      <a:r>
                        <a:rPr lang="en-US" sz="1800" err="1">
                          <a:effectLst/>
                          <a:latin typeface="Calibri"/>
                          <a:ea typeface="Calibri"/>
                          <a:cs typeface="Times New Roman"/>
                        </a:rPr>
                        <a:t>dict.values</a:t>
                      </a:r>
                      <a:r>
                        <a:rPr lang="en-US" sz="1800">
                          <a:effectLst/>
                          <a:latin typeface="Calibri"/>
                          <a:ea typeface="Calibri"/>
                          <a:cs typeface="Times New Roman"/>
                        </a:rPr>
                        <a:t>()</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Returns all values in the dictionary</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79903">
                <a:tc>
                  <a:txBody>
                    <a:bodyPr/>
                    <a:lstStyle/>
                    <a:p>
                      <a:pPr marL="0" marR="0">
                        <a:lnSpc>
                          <a:spcPct val="115000"/>
                        </a:lnSpc>
                        <a:spcBef>
                          <a:spcPts val="0"/>
                        </a:spcBef>
                        <a:spcAft>
                          <a:spcPts val="0"/>
                        </a:spcAft>
                      </a:pPr>
                      <a:r>
                        <a:rPr lang="en-US" sz="1800" err="1">
                          <a:effectLst/>
                          <a:latin typeface="Calibri"/>
                          <a:ea typeface="Calibri"/>
                          <a:cs typeface="Times New Roman"/>
                        </a:rPr>
                        <a:t>dict.update</a:t>
                      </a:r>
                      <a:r>
                        <a:rPr lang="en-US" sz="1800">
                          <a:effectLst/>
                          <a:latin typeface="Calibri"/>
                          <a:ea typeface="Calibri"/>
                          <a:cs typeface="Times New Roman"/>
                        </a:rPr>
                        <a:t>(dict2)</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latin typeface="Calibri"/>
                          <a:ea typeface="Calibri"/>
                          <a:cs typeface="Times New Roman"/>
                        </a:rPr>
                        <a:t>Adds the items</a:t>
                      </a:r>
                      <a:r>
                        <a:rPr lang="en-US" sz="1800" baseline="0">
                          <a:effectLst/>
                          <a:latin typeface="Calibri"/>
                          <a:ea typeface="Calibri"/>
                          <a:cs typeface="Times New Roman"/>
                        </a:rPr>
                        <a:t> from dict2 to </a:t>
                      </a:r>
                      <a:r>
                        <a:rPr lang="en-US" sz="1800" baseline="0" err="1">
                          <a:effectLst/>
                          <a:latin typeface="Calibri"/>
                          <a:ea typeface="Calibri"/>
                          <a:cs typeface="Times New Roman"/>
                        </a:rPr>
                        <a:t>dict</a:t>
                      </a:r>
                      <a:endParaRPr lang="en-US" sz="1800" baseline="0">
                        <a:effectLst/>
                        <a:latin typeface="Calibri"/>
                        <a:ea typeface="Calibri"/>
                        <a:cs typeface="Times New Roman"/>
                      </a:endParaRPr>
                    </a:p>
                    <a:p>
                      <a:pPr marL="0" marR="0">
                        <a:lnSpc>
                          <a:spcPct val="115000"/>
                        </a:lnSpc>
                        <a:spcBef>
                          <a:spcPts val="0"/>
                        </a:spcBef>
                        <a:spcAft>
                          <a:spcPts val="0"/>
                        </a:spcAft>
                      </a:pPr>
                      <a:r>
                        <a:rPr lang="en-US" sz="1800" baseline="0">
                          <a:effectLst/>
                          <a:latin typeface="Calibri"/>
                          <a:ea typeface="Calibri"/>
                          <a:cs typeface="Times New Roman"/>
                        </a:rPr>
                        <a:t>Ex: </a:t>
                      </a:r>
                      <a:r>
                        <a:rPr lang="en-US" sz="1800">
                          <a:effectLst/>
                          <a:latin typeface="+mn-lt"/>
                          <a:ea typeface="Calibri"/>
                          <a:cs typeface="Times New Roman"/>
                        </a:rPr>
                        <a:t>dict1={1:10, 2:20} </a:t>
                      </a:r>
                    </a:p>
                    <a:p>
                      <a:pPr marL="0" marR="0">
                        <a:lnSpc>
                          <a:spcPct val="115000"/>
                        </a:lnSpc>
                        <a:spcBef>
                          <a:spcPts val="0"/>
                        </a:spcBef>
                        <a:spcAft>
                          <a:spcPts val="0"/>
                        </a:spcAft>
                      </a:pPr>
                      <a:r>
                        <a:rPr lang="en-US" sz="1800">
                          <a:effectLst/>
                          <a:latin typeface="+mn-lt"/>
                          <a:ea typeface="Calibri"/>
                          <a:cs typeface="Times New Roman"/>
                        </a:rPr>
                        <a:t>dict2 ={3:30,4:40}</a:t>
                      </a:r>
                    </a:p>
                    <a:p>
                      <a:pPr marL="0" marR="0">
                        <a:lnSpc>
                          <a:spcPct val="115000"/>
                        </a:lnSpc>
                        <a:spcBef>
                          <a:spcPts val="0"/>
                        </a:spcBef>
                        <a:spcAft>
                          <a:spcPts val="0"/>
                        </a:spcAft>
                      </a:pPr>
                      <a:r>
                        <a:rPr lang="en-US" sz="1800">
                          <a:effectLst/>
                          <a:latin typeface="+mn-lt"/>
                          <a:ea typeface="Calibri"/>
                          <a:cs typeface="Times New Roman"/>
                        </a:rPr>
                        <a:t>dict1.update(dict2)</a:t>
                      </a:r>
                    </a:p>
                    <a:p>
                      <a:pPr marL="0" marR="0">
                        <a:lnSpc>
                          <a:spcPct val="115000"/>
                        </a:lnSpc>
                        <a:spcBef>
                          <a:spcPts val="0"/>
                        </a:spcBef>
                        <a:spcAft>
                          <a:spcPts val="0"/>
                        </a:spcAft>
                      </a:pPr>
                      <a:r>
                        <a:rPr lang="en-US" sz="1800">
                          <a:effectLst/>
                          <a:latin typeface="+mn-lt"/>
                          <a:ea typeface="Calibri"/>
                          <a:cs typeface="Times New Roman"/>
                        </a:rPr>
                        <a:t>print(dict1)</a:t>
                      </a:r>
                      <a:endParaRPr lang="en-US" sz="18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9546AEEC-FE16-4125-ABC0-62C71F8536F2}" type="slidenum">
              <a:rPr lang="en-US"/>
              <a:pPr>
                <a:defRPr/>
              </a:pPr>
              <a:t>118</a:t>
            </a:fld>
            <a:endParaRPr lang="en-US"/>
          </a:p>
        </p:txBody>
      </p:sp>
    </p:spTree>
    <p:extLst>
      <p:ext uri="{BB962C8B-B14F-4D97-AF65-F5344CB8AC3E}">
        <p14:creationId xmlns:p14="http://schemas.microsoft.com/office/powerpoint/2010/main" val="393058669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C2FC4339-B5A9-48D0-9BB5-EBBA7083CDD5}"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119</a:t>
            </a:fld>
            <a:endParaRPr lang="en-US" altLang="en-US" sz="1419">
              <a:solidFill>
                <a:schemeClr val="bg1"/>
              </a:solidFill>
              <a:latin typeface="Calibri" panose="020F0502020204030204" pitchFamily="34" charset="0"/>
              <a:cs typeface="Arial" panose="020B0604020202020204" pitchFamily="34" charset="0"/>
            </a:endParaRPr>
          </a:p>
        </p:txBody>
      </p:sp>
      <p:sp>
        <p:nvSpPr>
          <p:cNvPr id="118787" name="Rectangle 4"/>
          <p:cNvSpPr>
            <a:spLocks noChangeArrowheads="1"/>
          </p:cNvSpPr>
          <p:nvPr/>
        </p:nvSpPr>
        <p:spPr bwMode="auto">
          <a:xfrm>
            <a:off x="190500" y="258763"/>
            <a:ext cx="87630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={('sun',1): 68.8,('mon',2): 70.2,('tue',3): 67.2,('wed',4): 71.8}</a:t>
            </a:r>
          </a:p>
          <a:p>
            <a:pPr>
              <a:lnSpc>
                <a:spcPct val="100000"/>
              </a:lnSpc>
              <a:spcBef>
                <a:spcPct val="0"/>
              </a:spcBef>
              <a:buFontTx/>
              <a:buNone/>
              <a:defRPr/>
            </a:pPr>
            <a:endParaRPr lang="en-US" altLang="en-US" sz="2432">
              <a:latin typeface="Calibri" panose="020F0502020204030204" pitchFamily="34" charset="0"/>
              <a:cs typeface="Arial" panose="020B0604020202020204" pitchFamily="34" charset="0"/>
            </a:endParaRP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print(</a:t>
            </a:r>
            <a:r>
              <a:rPr lang="en-US" altLang="en-US" sz="2432" err="1">
                <a:latin typeface="Calibri" panose="020F0502020204030204" pitchFamily="34" charset="0"/>
                <a:cs typeface="Arial" panose="020B0604020202020204" pitchFamily="34" charset="0"/>
              </a:rPr>
              <a:t>daily_temps.keys</a:t>
            </a:r>
            <a:r>
              <a:rPr lang="en-US" altLang="en-US" sz="2432">
                <a:latin typeface="Calibri" panose="020F0502020204030204" pitchFamily="34" charset="0"/>
                <a:cs typeface="Arial" panose="020B0604020202020204" pitchFamily="34" charset="0"/>
              </a:rPr>
              <a:t>())    # displays only keys</a:t>
            </a: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0/p  [('sun', 1), ('</a:t>
            </a:r>
            <a:r>
              <a:rPr lang="en-US" altLang="en-US" sz="2432" err="1">
                <a:solidFill>
                  <a:srgbClr val="FF0000"/>
                </a:solidFill>
                <a:latin typeface="Calibri" panose="020F0502020204030204" pitchFamily="34" charset="0"/>
                <a:cs typeface="Arial" panose="020B0604020202020204" pitchFamily="34" charset="0"/>
              </a:rPr>
              <a:t>mon</a:t>
            </a:r>
            <a:r>
              <a:rPr lang="en-US" altLang="en-US" sz="2432">
                <a:solidFill>
                  <a:srgbClr val="FF0000"/>
                </a:solidFill>
                <a:latin typeface="Calibri" panose="020F0502020204030204" pitchFamily="34" charset="0"/>
                <a:cs typeface="Arial" panose="020B0604020202020204" pitchFamily="34" charset="0"/>
              </a:rPr>
              <a:t>', 2), ('</a:t>
            </a:r>
            <a:r>
              <a:rPr lang="en-US" altLang="en-US" sz="2432" err="1">
                <a:solidFill>
                  <a:srgbClr val="FF0000"/>
                </a:solidFill>
                <a:latin typeface="Calibri" panose="020F0502020204030204" pitchFamily="34" charset="0"/>
                <a:cs typeface="Arial" panose="020B0604020202020204" pitchFamily="34" charset="0"/>
              </a:rPr>
              <a:t>tue</a:t>
            </a:r>
            <a:r>
              <a:rPr lang="en-US" altLang="en-US" sz="2432">
                <a:solidFill>
                  <a:srgbClr val="FF0000"/>
                </a:solidFill>
                <a:latin typeface="Calibri" panose="020F0502020204030204" pitchFamily="34" charset="0"/>
                <a:cs typeface="Arial" panose="020B0604020202020204" pitchFamily="34" charset="0"/>
              </a:rPr>
              <a:t>', 3), ('wed', 4)]</a:t>
            </a:r>
          </a:p>
          <a:p>
            <a:pPr>
              <a:lnSpc>
                <a:spcPct val="100000"/>
              </a:lnSpc>
              <a:spcBef>
                <a:spcPct val="0"/>
              </a:spcBef>
              <a:buFontTx/>
              <a:buNone/>
              <a:defRPr/>
            </a:pPr>
            <a:endParaRPr lang="en-US" altLang="en-US" sz="2432">
              <a:latin typeface="Calibri" panose="020F0502020204030204" pitchFamily="34" charset="0"/>
              <a:cs typeface="Arial" panose="020B0604020202020204" pitchFamily="34" charset="0"/>
            </a:endParaRP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print(</a:t>
            </a:r>
            <a:r>
              <a:rPr lang="en-US" altLang="en-US" sz="2432" err="1">
                <a:latin typeface="Calibri" panose="020F0502020204030204" pitchFamily="34" charset="0"/>
                <a:cs typeface="Arial" panose="020B0604020202020204" pitchFamily="34" charset="0"/>
              </a:rPr>
              <a:t>daily_temps.values</a:t>
            </a:r>
            <a:r>
              <a:rPr lang="en-US" altLang="en-US" sz="2432">
                <a:latin typeface="Calibri" panose="020F0502020204030204" pitchFamily="34" charset="0"/>
                <a:cs typeface="Arial" panose="020B0604020202020204" pitchFamily="34" charset="0"/>
              </a:rPr>
              <a:t>())  # display only values</a:t>
            </a: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0/p   [68.8, 70.2, 67.2, 71.8]</a:t>
            </a:r>
          </a:p>
          <a:p>
            <a:pPr>
              <a:lnSpc>
                <a:spcPct val="100000"/>
              </a:lnSpc>
              <a:spcBef>
                <a:spcPct val="0"/>
              </a:spcBef>
              <a:buFontTx/>
              <a:buNone/>
              <a:defRPr/>
            </a:pPr>
            <a:endParaRPr lang="en-US" altLang="en-US" sz="2432">
              <a:latin typeface="Calibri" panose="020F0502020204030204" pitchFamily="34" charset="0"/>
              <a:cs typeface="Arial" panose="020B0604020202020204" pitchFamily="34" charset="0"/>
            </a:endParaRPr>
          </a:p>
          <a:p>
            <a:pPr>
              <a:lnSpc>
                <a:spcPct val="100000"/>
              </a:lnSpc>
              <a:spcBef>
                <a:spcPct val="0"/>
              </a:spcBef>
              <a:buFontTx/>
              <a:buNone/>
              <a:defRPr/>
            </a:pPr>
            <a:r>
              <a:rPr lang="en-US" altLang="en-US" sz="2432" err="1">
                <a:latin typeface="Calibri" panose="020F0502020204030204" pitchFamily="34" charset="0"/>
                <a:cs typeface="Arial" panose="020B0604020202020204" pitchFamily="34" charset="0"/>
              </a:rPr>
              <a:t>daily_temps.pop</a:t>
            </a:r>
            <a:r>
              <a:rPr lang="en-US" altLang="en-US" sz="2432">
                <a:latin typeface="Calibri" panose="020F0502020204030204" pitchFamily="34" charset="0"/>
                <a:cs typeface="Arial" panose="020B0604020202020204" pitchFamily="34" charset="0"/>
              </a:rPr>
              <a:t>(('sun',1))   # deletes key value ('sun',1)</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print(</a:t>
            </a: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a:t>
            </a: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o/p   {('</a:t>
            </a:r>
            <a:r>
              <a:rPr lang="en-US" altLang="en-US" sz="2432" err="1">
                <a:solidFill>
                  <a:srgbClr val="FF0000"/>
                </a:solidFill>
                <a:latin typeface="Calibri" panose="020F0502020204030204" pitchFamily="34" charset="0"/>
                <a:cs typeface="Arial" panose="020B0604020202020204" pitchFamily="34" charset="0"/>
              </a:rPr>
              <a:t>mon</a:t>
            </a:r>
            <a:r>
              <a:rPr lang="en-US" altLang="en-US" sz="2432">
                <a:solidFill>
                  <a:srgbClr val="FF0000"/>
                </a:solidFill>
                <a:latin typeface="Calibri" panose="020F0502020204030204" pitchFamily="34" charset="0"/>
                <a:cs typeface="Arial" panose="020B0604020202020204" pitchFamily="34" charset="0"/>
              </a:rPr>
              <a:t>', 2): 70.2, ('</a:t>
            </a:r>
            <a:r>
              <a:rPr lang="en-US" altLang="en-US" sz="2432" err="1">
                <a:solidFill>
                  <a:srgbClr val="FF0000"/>
                </a:solidFill>
                <a:latin typeface="Calibri" panose="020F0502020204030204" pitchFamily="34" charset="0"/>
                <a:cs typeface="Arial" panose="020B0604020202020204" pitchFamily="34" charset="0"/>
              </a:rPr>
              <a:t>tue</a:t>
            </a:r>
            <a:r>
              <a:rPr lang="en-US" altLang="en-US" sz="2432">
                <a:solidFill>
                  <a:srgbClr val="FF0000"/>
                </a:solidFill>
                <a:latin typeface="Calibri" panose="020F0502020204030204" pitchFamily="34" charset="0"/>
                <a:cs typeface="Arial" panose="020B0604020202020204" pitchFamily="34" charset="0"/>
              </a:rPr>
              <a:t>', 3): 67.2, ('wed', 4): 71.8}</a:t>
            </a:r>
          </a:p>
        </p:txBody>
      </p:sp>
    </p:spTree>
    <p:extLst>
      <p:ext uri="{BB962C8B-B14F-4D97-AF65-F5344CB8AC3E}">
        <p14:creationId xmlns:p14="http://schemas.microsoft.com/office/powerpoint/2010/main" val="200336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43509693"/>
              </p:ext>
            </p:extLst>
          </p:nvPr>
        </p:nvGraphicFramePr>
        <p:xfrm>
          <a:off x="2277903" y="382992"/>
          <a:ext cx="6412674" cy="4663536"/>
        </p:xfrm>
        <a:graphic>
          <a:graphicData uri="http://schemas.openxmlformats.org/drawingml/2006/table">
            <a:tbl>
              <a:tblPr/>
              <a:tblGrid>
                <a:gridCol w="654151">
                  <a:extLst>
                    <a:ext uri="{9D8B030D-6E8A-4147-A177-3AD203B41FA5}">
                      <a16:colId xmlns:a16="http://schemas.microsoft.com/office/drawing/2014/main" val="20000"/>
                    </a:ext>
                  </a:extLst>
                </a:gridCol>
                <a:gridCol w="2716740">
                  <a:extLst>
                    <a:ext uri="{9D8B030D-6E8A-4147-A177-3AD203B41FA5}">
                      <a16:colId xmlns:a16="http://schemas.microsoft.com/office/drawing/2014/main" val="20001"/>
                    </a:ext>
                  </a:extLst>
                </a:gridCol>
                <a:gridCol w="3041783">
                  <a:extLst>
                    <a:ext uri="{9D8B030D-6E8A-4147-A177-3AD203B41FA5}">
                      <a16:colId xmlns:a16="http://schemas.microsoft.com/office/drawing/2014/main" val="20002"/>
                    </a:ext>
                  </a:extLst>
                </a:gridCol>
              </a:tblGrid>
              <a:tr h="480538">
                <a:tc>
                  <a:txBody>
                    <a:bodyPr/>
                    <a:lstStyle/>
                    <a:p>
                      <a:pPr algn="ctr" fontAlgn="t"/>
                      <a:r>
                        <a:rPr lang="en-US" sz="1400" b="1">
                          <a:effectLst/>
                          <a:latin typeface="Times New Roman" panose="02020603050405020304" pitchFamily="18" charset="0"/>
                          <a:cs typeface="Times New Roman" panose="02020603050405020304" pitchFamily="18" charset="0"/>
                        </a:rPr>
                        <a:t>Operator</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a:effectLst/>
                          <a:latin typeface="Times New Roman" panose="02020603050405020304" pitchFamily="18" charset="0"/>
                          <a:cs typeface="Times New Roman" panose="02020603050405020304" pitchFamily="18" charset="0"/>
                        </a:rPr>
                        <a:t>Description</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a:effectLst/>
                          <a:latin typeface="Times New Roman" panose="02020603050405020304" pitchFamily="18" charset="0"/>
                          <a:cs typeface="Times New Roman" panose="02020603050405020304" pitchFamily="18" charset="0"/>
                        </a:rPr>
                        <a:t>Example</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68575">
                <a:tc>
                  <a:txBody>
                    <a:bodyPr/>
                    <a:lstStyle/>
                    <a:p>
                      <a:pPr fontAlgn="t"/>
                      <a:r>
                        <a:rPr lang="en-US" sz="1400">
                          <a:effectLst/>
                          <a:latin typeface="Times New Roman" panose="02020603050405020304" pitchFamily="18" charset="0"/>
                          <a:cs typeface="Times New Roman" panose="02020603050405020304" pitchFamily="18" charset="0"/>
                        </a:rPr>
                        <a:t>+</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Concatenation - Adds values on either side of the operator</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latin typeface="Times New Roman" panose="02020603050405020304" pitchFamily="18" charset="0"/>
                          <a:cs typeface="Times New Roman" panose="02020603050405020304" pitchFamily="18" charset="0"/>
                        </a:rPr>
                        <a:t>a + b </a:t>
                      </a:r>
                      <a:r>
                        <a:rPr lang="en-US" sz="1400">
                          <a:effectLst/>
                          <a:latin typeface="Times New Roman" panose="02020603050405020304" pitchFamily="18" charset="0"/>
                          <a:cs typeface="Times New Roman" panose="02020603050405020304" pitchFamily="18" charset="0"/>
                        </a:rPr>
                        <a:t>will give </a:t>
                      </a:r>
                      <a:r>
                        <a:rPr lang="en-US" sz="1600" b="1" err="1">
                          <a:effectLst/>
                          <a:latin typeface="Times New Roman" panose="02020603050405020304" pitchFamily="18" charset="0"/>
                          <a:cs typeface="Times New Roman" panose="02020603050405020304" pitchFamily="18" charset="0"/>
                        </a:rPr>
                        <a:t>HelloPython</a:t>
                      </a:r>
                      <a:endParaRPr lang="en-US" sz="1400" b="1">
                        <a:effectLst/>
                        <a:latin typeface="Times New Roman" panose="02020603050405020304" pitchFamily="18" charset="0"/>
                        <a:cs typeface="Times New Roman" panose="02020603050405020304" pitchFamily="18" charset="0"/>
                      </a:endParaRP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56611">
                <a:tc>
                  <a:txBody>
                    <a:bodyPr/>
                    <a:lstStyle/>
                    <a:p>
                      <a:pPr fontAlgn="t"/>
                      <a:r>
                        <a:rPr lang="en-US" sz="1400">
                          <a:effectLst/>
                          <a:latin typeface="Times New Roman" panose="02020603050405020304" pitchFamily="18" charset="0"/>
                          <a:cs typeface="Times New Roman" panose="02020603050405020304" pitchFamily="18" charset="0"/>
                        </a:rPr>
                        <a:t>*</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Repetition - Creates new strings, concatenating multiple copies of the same string</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latin typeface="Times New Roman" panose="02020603050405020304" pitchFamily="18" charset="0"/>
                          <a:cs typeface="Times New Roman" panose="02020603050405020304" pitchFamily="18" charset="0"/>
                        </a:rPr>
                        <a:t>a*2 </a:t>
                      </a:r>
                      <a:r>
                        <a:rPr lang="en-US" sz="1400">
                          <a:effectLst/>
                          <a:latin typeface="Times New Roman" panose="02020603050405020304" pitchFamily="18" charset="0"/>
                          <a:cs typeface="Times New Roman" panose="02020603050405020304" pitchFamily="18" charset="0"/>
                        </a:rPr>
                        <a:t>will give </a:t>
                      </a:r>
                      <a:r>
                        <a:rPr lang="en-US" sz="1400" baseline="0">
                          <a:effectLst/>
                          <a:latin typeface="Times New Roman" panose="02020603050405020304" pitchFamily="18" charset="0"/>
                          <a:cs typeface="Times New Roman" panose="02020603050405020304" pitchFamily="18" charset="0"/>
                        </a:rPr>
                        <a:t> </a:t>
                      </a:r>
                      <a:r>
                        <a:rPr lang="en-US" sz="1600" b="1" err="1">
                          <a:effectLst/>
                          <a:latin typeface="Times New Roman" panose="02020603050405020304" pitchFamily="18" charset="0"/>
                          <a:cs typeface="Times New Roman" panose="02020603050405020304" pitchFamily="18" charset="0"/>
                        </a:rPr>
                        <a:t>HelloHello</a:t>
                      </a:r>
                      <a:endParaRPr lang="en-US" sz="1400" b="1">
                        <a:effectLst/>
                        <a:latin typeface="Times New Roman" panose="02020603050405020304" pitchFamily="18" charset="0"/>
                        <a:cs typeface="Times New Roman" panose="02020603050405020304" pitchFamily="18" charset="0"/>
                      </a:endParaRP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80538">
                <a:tc>
                  <a:txBody>
                    <a:bodyPr/>
                    <a:lstStyle/>
                    <a:p>
                      <a:pPr fontAlgn="t"/>
                      <a:r>
                        <a:rPr lang="en-US" sz="1400">
                          <a:effectLst/>
                          <a:latin typeface="Times New Roman" panose="02020603050405020304" pitchFamily="18" charset="0"/>
                          <a:cs typeface="Times New Roman" panose="02020603050405020304" pitchFamily="18" charset="0"/>
                        </a:rPr>
                        <a:t>[]</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Slice - Gives the character from the given index</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latin typeface="Times New Roman" panose="02020603050405020304" pitchFamily="18" charset="0"/>
                          <a:cs typeface="Times New Roman" panose="02020603050405020304" pitchFamily="18" charset="0"/>
                        </a:rPr>
                        <a:t>a[1] </a:t>
                      </a:r>
                      <a:r>
                        <a:rPr lang="en-US" sz="1400">
                          <a:effectLst/>
                          <a:latin typeface="Times New Roman" panose="02020603050405020304" pitchFamily="18" charset="0"/>
                          <a:cs typeface="Times New Roman" panose="02020603050405020304" pitchFamily="18" charset="0"/>
                        </a:rPr>
                        <a:t>will give </a:t>
                      </a:r>
                      <a:r>
                        <a:rPr lang="en-US" sz="1600" b="1">
                          <a:effectLst/>
                          <a:latin typeface="Times New Roman" panose="02020603050405020304" pitchFamily="18" charset="0"/>
                          <a:cs typeface="Times New Roman" panose="02020603050405020304" pitchFamily="18" charset="0"/>
                        </a:rPr>
                        <a:t>e</a:t>
                      </a:r>
                      <a:endParaRPr lang="en-US" sz="1400" b="1">
                        <a:effectLst/>
                        <a:latin typeface="Times New Roman" panose="02020603050405020304" pitchFamily="18" charset="0"/>
                        <a:cs typeface="Times New Roman" panose="02020603050405020304" pitchFamily="18" charset="0"/>
                      </a:endParaRP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68575">
                <a:tc>
                  <a:txBody>
                    <a:bodyPr/>
                    <a:lstStyle/>
                    <a:p>
                      <a:pPr fontAlgn="t"/>
                      <a:r>
                        <a:rPr lang="en-US" sz="1400">
                          <a:effectLst/>
                          <a:latin typeface="Times New Roman" panose="02020603050405020304" pitchFamily="18" charset="0"/>
                          <a:cs typeface="Times New Roman" panose="02020603050405020304" pitchFamily="18" charset="0"/>
                        </a:rPr>
                        <a:t>[ : ]</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Range Slice - Gives the characters from the given range</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latin typeface="Times New Roman" panose="02020603050405020304" pitchFamily="18" charset="0"/>
                          <a:cs typeface="Times New Roman" panose="02020603050405020304" pitchFamily="18" charset="0"/>
                        </a:rPr>
                        <a:t>a[1:4] </a:t>
                      </a:r>
                      <a:r>
                        <a:rPr lang="en-US" sz="1400">
                          <a:effectLst/>
                          <a:latin typeface="Times New Roman" panose="02020603050405020304" pitchFamily="18" charset="0"/>
                          <a:cs typeface="Times New Roman" panose="02020603050405020304" pitchFamily="18" charset="0"/>
                        </a:rPr>
                        <a:t>will give </a:t>
                      </a:r>
                      <a:r>
                        <a:rPr lang="en-US" sz="1600" b="1">
                          <a:effectLst/>
                          <a:latin typeface="Times New Roman" panose="02020603050405020304" pitchFamily="18" charset="0"/>
                          <a:cs typeface="Times New Roman" panose="02020603050405020304" pitchFamily="18" charset="0"/>
                        </a:rPr>
                        <a:t>ell</a:t>
                      </a:r>
                      <a:endParaRPr lang="en-US" sz="1400" b="1">
                        <a:effectLst/>
                        <a:latin typeface="Times New Roman" panose="02020603050405020304" pitchFamily="18" charset="0"/>
                        <a:cs typeface="Times New Roman" panose="02020603050405020304" pitchFamily="18" charset="0"/>
                      </a:endParaRP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668575">
                <a:tc>
                  <a:txBody>
                    <a:bodyPr/>
                    <a:lstStyle/>
                    <a:p>
                      <a:pPr fontAlgn="t"/>
                      <a:r>
                        <a:rPr lang="en-US" sz="1400">
                          <a:effectLst/>
                          <a:latin typeface="Times New Roman" panose="02020603050405020304" pitchFamily="18" charset="0"/>
                          <a:cs typeface="Times New Roman" panose="02020603050405020304" pitchFamily="18" charset="0"/>
                        </a:rPr>
                        <a:t>in</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Membership - Returns true if a character exists in the given string</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latin typeface="Times New Roman" panose="02020603050405020304" pitchFamily="18" charset="0"/>
                          <a:cs typeface="Times New Roman" panose="02020603050405020304" pitchFamily="18" charset="0"/>
                        </a:rPr>
                        <a:t>H in a</a:t>
                      </a:r>
                      <a:r>
                        <a:rPr lang="en-US" sz="1400">
                          <a:effectLst/>
                          <a:latin typeface="Times New Roman" panose="02020603050405020304" pitchFamily="18" charset="0"/>
                          <a:cs typeface="Times New Roman" panose="02020603050405020304" pitchFamily="18" charset="0"/>
                        </a:rPr>
                        <a:t> will give </a:t>
                      </a:r>
                      <a:r>
                        <a:rPr lang="en-US" sz="1600" b="1">
                          <a:effectLst/>
                          <a:latin typeface="Times New Roman" panose="02020603050405020304" pitchFamily="18" charset="0"/>
                          <a:cs typeface="Times New Roman" panose="02020603050405020304" pitchFamily="18" charset="0"/>
                        </a:rPr>
                        <a:t>True</a:t>
                      </a:r>
                      <a:endParaRPr lang="en-US" sz="1400" b="1">
                        <a:effectLst/>
                        <a:latin typeface="Times New Roman" panose="02020603050405020304" pitchFamily="18" charset="0"/>
                        <a:cs typeface="Times New Roman" panose="02020603050405020304" pitchFamily="18" charset="0"/>
                      </a:endParaRP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68575">
                <a:tc>
                  <a:txBody>
                    <a:bodyPr/>
                    <a:lstStyle/>
                    <a:p>
                      <a:pPr fontAlgn="t"/>
                      <a:r>
                        <a:rPr lang="en-US" sz="1400">
                          <a:effectLst/>
                          <a:latin typeface="Times New Roman" panose="02020603050405020304" pitchFamily="18" charset="0"/>
                          <a:cs typeface="Times New Roman" panose="02020603050405020304" pitchFamily="18" charset="0"/>
                        </a:rPr>
                        <a:t>not in</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Membership - Returns true if a character does not exist in the given string</a:t>
                      </a: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a:effectLst/>
                          <a:latin typeface="Times New Roman" panose="02020603050405020304" pitchFamily="18" charset="0"/>
                          <a:cs typeface="Times New Roman" panose="02020603050405020304" pitchFamily="18" charset="0"/>
                        </a:rPr>
                        <a:t>M not in a </a:t>
                      </a:r>
                      <a:r>
                        <a:rPr lang="en-US" sz="1400">
                          <a:effectLst/>
                          <a:latin typeface="Times New Roman" panose="02020603050405020304" pitchFamily="18" charset="0"/>
                          <a:cs typeface="Times New Roman" panose="02020603050405020304" pitchFamily="18" charset="0"/>
                        </a:rPr>
                        <a:t>will give </a:t>
                      </a:r>
                      <a:r>
                        <a:rPr lang="en-US" sz="1600" b="1">
                          <a:effectLst/>
                          <a:latin typeface="Times New Roman" panose="02020603050405020304" pitchFamily="18" charset="0"/>
                          <a:cs typeface="Times New Roman" panose="02020603050405020304" pitchFamily="18" charset="0"/>
                        </a:rPr>
                        <a:t>True</a:t>
                      </a:r>
                      <a:endParaRPr lang="en-US" sz="1400" b="1">
                        <a:effectLst/>
                        <a:latin typeface="Times New Roman" panose="02020603050405020304" pitchFamily="18" charset="0"/>
                        <a:cs typeface="Times New Roman" panose="02020603050405020304" pitchFamily="18" charset="0"/>
                      </a:endParaRPr>
                    </a:p>
                  </a:txBody>
                  <a:tcPr marL="51280" marR="51280" marT="51280" marB="512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06090458"/>
              </p:ext>
            </p:extLst>
          </p:nvPr>
        </p:nvGraphicFramePr>
        <p:xfrm>
          <a:off x="2004333" y="5097455"/>
          <a:ext cx="5779455" cy="689915"/>
        </p:xfrm>
        <a:graphic>
          <a:graphicData uri="http://schemas.openxmlformats.org/drawingml/2006/table">
            <a:tbl>
              <a:tblPr/>
              <a:tblGrid>
                <a:gridCol w="673066">
                  <a:extLst>
                    <a:ext uri="{9D8B030D-6E8A-4147-A177-3AD203B41FA5}">
                      <a16:colId xmlns:a16="http://schemas.microsoft.com/office/drawing/2014/main" val="20000"/>
                    </a:ext>
                  </a:extLst>
                </a:gridCol>
                <a:gridCol w="2434441">
                  <a:extLst>
                    <a:ext uri="{9D8B030D-6E8A-4147-A177-3AD203B41FA5}">
                      <a16:colId xmlns:a16="http://schemas.microsoft.com/office/drawing/2014/main" val="20001"/>
                    </a:ext>
                  </a:extLst>
                </a:gridCol>
                <a:gridCol w="2671948">
                  <a:extLst>
                    <a:ext uri="{9D8B030D-6E8A-4147-A177-3AD203B41FA5}">
                      <a16:colId xmlns:a16="http://schemas.microsoft.com/office/drawing/2014/main" val="20002"/>
                    </a:ext>
                  </a:extLst>
                </a:gridCol>
              </a:tblGrid>
              <a:tr h="689915">
                <a:tc>
                  <a:txBody>
                    <a:bodyPr/>
                    <a:lstStyle/>
                    <a:p>
                      <a:pPr fontAlgn="t"/>
                      <a:r>
                        <a:rPr lang="en-US" sz="1600">
                          <a:effectLst/>
                          <a:latin typeface="Times New Roman" panose="02020603050405020304" pitchFamily="18" charset="0"/>
                          <a:cs typeface="Times New Roman" panose="02020603050405020304" pitchFamily="18"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latin typeface="Times New Roman" panose="02020603050405020304" pitchFamily="18" charset="0"/>
                          <a:cs typeface="Times New Roman" panose="02020603050405020304" pitchFamily="18" charset="0"/>
                        </a:rPr>
                        <a:t>Format - Performs String formatting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600">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Rectangle 7"/>
          <p:cNvSpPr/>
          <p:nvPr/>
        </p:nvSpPr>
        <p:spPr>
          <a:xfrm>
            <a:off x="328848" y="2735693"/>
            <a:ext cx="1615044" cy="1077218"/>
          </a:xfrm>
          <a:prstGeom prst="rect">
            <a:avLst/>
          </a:prstGeom>
        </p:spPr>
        <p:txBody>
          <a:bodyPr wrap="square">
            <a:spAutoFit/>
          </a:bodyPr>
          <a:lstStyle/>
          <a:p>
            <a:r>
              <a:rPr lang="en-US" sz="1600" b="1">
                <a:solidFill>
                  <a:srgbClr val="000000"/>
                </a:solidFill>
                <a:latin typeface="Arial" panose="020B0604020202020204" pitchFamily="34" charset="0"/>
              </a:rPr>
              <a:t>a</a:t>
            </a:r>
            <a:r>
              <a:rPr lang="en-US" sz="1600">
                <a:solidFill>
                  <a:srgbClr val="000000"/>
                </a:solidFill>
                <a:latin typeface="Arial" panose="020B0604020202020204" pitchFamily="34" charset="0"/>
              </a:rPr>
              <a:t> holds 'Hello' and variable </a:t>
            </a:r>
            <a:r>
              <a:rPr lang="en-US" sz="1600" b="1">
                <a:solidFill>
                  <a:srgbClr val="000000"/>
                </a:solidFill>
                <a:latin typeface="Arial" panose="020B0604020202020204" pitchFamily="34" charset="0"/>
              </a:rPr>
              <a:t>b</a:t>
            </a:r>
            <a:r>
              <a:rPr lang="en-US" sz="1600">
                <a:solidFill>
                  <a:srgbClr val="000000"/>
                </a:solidFill>
                <a:latin typeface="Arial" panose="020B0604020202020204" pitchFamily="34" charset="0"/>
              </a:rPr>
              <a:t> holds 'Python'</a:t>
            </a:r>
            <a:endParaRPr lang="en-US" sz="160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726402" y="1020012"/>
              <a:ext cx="317160" cy="18720"/>
            </p14:xfrm>
          </p:contentPart>
        </mc:Choice>
        <mc:Fallback>
          <p:pic>
            <p:nvPicPr>
              <p:cNvPr id="2" name="Ink 1"/>
              <p:cNvPicPr/>
              <p:nvPr/>
            </p:nvPicPr>
            <p:blipFill>
              <a:blip r:embed="rId3"/>
              <a:stretch>
                <a:fillRect/>
              </a:stretch>
            </p:blipFill>
            <p:spPr>
              <a:xfrm>
                <a:off x="5710562" y="956652"/>
                <a:ext cx="3484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703542" y="1729199"/>
              <a:ext cx="317160" cy="9360"/>
            </p14:xfrm>
          </p:contentPart>
        </mc:Choice>
        <mc:Fallback>
          <p:pic>
            <p:nvPicPr>
              <p:cNvPr id="3" name="Ink 2"/>
              <p:cNvPicPr/>
              <p:nvPr/>
            </p:nvPicPr>
            <p:blipFill>
              <a:blip r:embed="rId5"/>
              <a:stretch>
                <a:fillRect/>
              </a:stretch>
            </p:blipFill>
            <p:spPr>
              <a:xfrm>
                <a:off x="5687702" y="1665839"/>
                <a:ext cx="3484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5726402" y="2527620"/>
              <a:ext cx="299160" cy="18720"/>
            </p14:xfrm>
          </p:contentPart>
        </mc:Choice>
        <mc:Fallback>
          <p:pic>
            <p:nvPicPr>
              <p:cNvPr id="6" name="Ink 5"/>
              <p:cNvPicPr/>
              <p:nvPr/>
            </p:nvPicPr>
            <p:blipFill>
              <a:blip r:embed="rId7"/>
              <a:stretch>
                <a:fillRect/>
              </a:stretch>
            </p:blipFill>
            <p:spPr>
              <a:xfrm>
                <a:off x="5710562" y="2464260"/>
                <a:ext cx="3304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5685722" y="3119494"/>
              <a:ext cx="398520" cy="45720"/>
            </p14:xfrm>
          </p:contentPart>
        </mc:Choice>
        <mc:Fallback>
          <p:pic>
            <p:nvPicPr>
              <p:cNvPr id="9" name="Ink 8"/>
              <p:cNvPicPr/>
              <p:nvPr/>
            </p:nvPicPr>
            <p:blipFill>
              <a:blip r:embed="rId9"/>
              <a:stretch>
                <a:fillRect/>
              </a:stretch>
            </p:blipFill>
            <p:spPr>
              <a:xfrm>
                <a:off x="5669882" y="3056134"/>
                <a:ext cx="4298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5664671" y="3794551"/>
              <a:ext cx="416880" cy="18360"/>
            </p14:xfrm>
          </p:contentPart>
        </mc:Choice>
        <mc:Fallback>
          <p:pic>
            <p:nvPicPr>
              <p:cNvPr id="10" name="Ink 9"/>
              <p:cNvPicPr/>
              <p:nvPr/>
            </p:nvPicPr>
            <p:blipFill>
              <a:blip r:embed="rId11"/>
              <a:stretch>
                <a:fillRect/>
              </a:stretch>
            </p:blipFill>
            <p:spPr>
              <a:xfrm>
                <a:off x="5648831" y="3731191"/>
                <a:ext cx="4482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5685722" y="4470180"/>
              <a:ext cx="669960" cy="9720"/>
            </p14:xfrm>
          </p:contentPart>
        </mc:Choice>
        <mc:Fallback>
          <p:pic>
            <p:nvPicPr>
              <p:cNvPr id="11" name="Ink 10"/>
              <p:cNvPicPr/>
              <p:nvPr/>
            </p:nvPicPr>
            <p:blipFill>
              <a:blip r:embed="rId13"/>
              <a:stretch>
                <a:fillRect/>
              </a:stretch>
            </p:blipFill>
            <p:spPr>
              <a:xfrm>
                <a:off x="5669882" y="4406820"/>
                <a:ext cx="701280" cy="136440"/>
              </a:xfrm>
              <a:prstGeom prst="rect">
                <a:avLst/>
              </a:prstGeom>
            </p:spPr>
          </p:pic>
        </mc:Fallback>
      </mc:AlternateContent>
      <p:sp>
        <p:nvSpPr>
          <p:cNvPr id="12" name="Title 1"/>
          <p:cNvSpPr>
            <a:spLocks noGrp="1"/>
          </p:cNvSpPr>
          <p:nvPr>
            <p:ph type="title"/>
          </p:nvPr>
        </p:nvSpPr>
        <p:spPr>
          <a:xfrm>
            <a:off x="191521" y="418720"/>
            <a:ext cx="1889697" cy="1477593"/>
          </a:xfrm>
        </p:spPr>
        <p:txBody>
          <a:bodyPr rtlCol="0">
            <a:noAutofit/>
          </a:bodyPr>
          <a:lstStyle/>
          <a:p>
            <a:pPr eaLnBrk="1" fontAlgn="auto" hangingPunct="1">
              <a:spcAft>
                <a:spcPts val="0"/>
              </a:spcAft>
              <a:defRPr/>
            </a:pPr>
            <a:r>
              <a:rPr lang="en-US" altLang="en-US" sz="2800" b="1">
                <a:solidFill>
                  <a:schemeClr val="tx2">
                    <a:lumMod val="50000"/>
                  </a:schemeClr>
                </a:solidFill>
              </a:rPr>
              <a:t>Operators to work with strings.</a:t>
            </a:r>
          </a:p>
        </p:txBody>
      </p:sp>
      <mc:AlternateContent xmlns:mc="http://schemas.openxmlformats.org/markup-compatibility/2006">
        <mc:Choice xmlns:p14="http://schemas.microsoft.com/office/powerpoint/2010/main" Requires="p14">
          <p:contentPart p14:bwMode="auto" r:id="rId14">
            <p14:nvContentPartPr>
              <p14:cNvPr id="13" name="Ink 12"/>
              <p14:cNvContentPartPr/>
              <p14:nvPr/>
            </p14:nvContentPartPr>
            <p14:xfrm>
              <a:off x="6147242" y="4479900"/>
              <a:ext cx="416880" cy="18360"/>
            </p14:xfrm>
          </p:contentPart>
        </mc:Choice>
        <mc:Fallback>
          <p:pic>
            <p:nvPicPr>
              <p:cNvPr id="13" name="Ink 12"/>
              <p:cNvPicPr/>
              <p:nvPr/>
            </p:nvPicPr>
            <p:blipFill>
              <a:blip r:embed="rId11"/>
              <a:stretch>
                <a:fillRect/>
              </a:stretch>
            </p:blipFill>
            <p:spPr>
              <a:xfrm>
                <a:off x="6131402" y="4416540"/>
                <a:ext cx="448200" cy="145080"/>
              </a:xfrm>
              <a:prstGeom prst="rect">
                <a:avLst/>
              </a:prstGeom>
            </p:spPr>
          </p:pic>
        </mc:Fallback>
      </mc:AlternateContent>
    </p:spTree>
    <p:extLst>
      <p:ext uri="{BB962C8B-B14F-4D97-AF65-F5344CB8AC3E}">
        <p14:creationId xmlns:p14="http://schemas.microsoft.com/office/powerpoint/2010/main" val="12331270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252E0C6C-807C-45A1-9DAF-DBCB5AEDCF50}"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120</a:t>
            </a:fld>
            <a:endParaRPr lang="en-US" altLang="en-US" sz="1419">
              <a:solidFill>
                <a:schemeClr val="bg1"/>
              </a:solidFill>
              <a:latin typeface="Calibri" panose="020F0502020204030204" pitchFamily="34" charset="0"/>
              <a:cs typeface="Arial" panose="020B0604020202020204" pitchFamily="34" charset="0"/>
            </a:endParaRPr>
          </a:p>
        </p:txBody>
      </p:sp>
      <p:sp>
        <p:nvSpPr>
          <p:cNvPr id="119811" name="Rectangle 4"/>
          <p:cNvSpPr>
            <a:spLocks noChangeArrowheads="1"/>
          </p:cNvSpPr>
          <p:nvPr/>
        </p:nvSpPr>
        <p:spPr bwMode="auto">
          <a:xfrm>
            <a:off x="314325" y="474585"/>
            <a:ext cx="8474075" cy="495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if ('mon',2)in </a:t>
            </a: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    print("true")</a:t>
            </a: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o/p  true</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if ('sun',1) in </a:t>
            </a:r>
            <a:r>
              <a:rPr lang="en-US" altLang="en-US" sz="2432" err="1">
                <a:latin typeface="Calibri" panose="020F0502020204030204" pitchFamily="34" charset="0"/>
                <a:cs typeface="Arial" panose="020B0604020202020204" pitchFamily="34" charset="0"/>
              </a:rPr>
              <a:t>daily_temps</a:t>
            </a:r>
            <a:r>
              <a:rPr lang="en-US" altLang="en-US" sz="2432">
                <a:latin typeface="Calibri" panose="020F0502020204030204" pitchFamily="34" charset="0"/>
                <a:cs typeface="Arial" panose="020B0604020202020204" pitchFamily="34" charset="0"/>
              </a:rPr>
              <a:t>:</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   print("true")</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else:</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    print("false") </a:t>
            </a:r>
          </a:p>
          <a:p>
            <a:pPr>
              <a:lnSpc>
                <a:spcPct val="100000"/>
              </a:lnSpc>
              <a:spcBef>
                <a:spcPct val="0"/>
              </a:spcBef>
              <a:buFontTx/>
              <a:buNone/>
              <a:defRPr/>
            </a:pPr>
            <a:r>
              <a:rPr lang="en-US" altLang="en-US" sz="2432">
                <a:solidFill>
                  <a:srgbClr val="FF0000"/>
                </a:solidFill>
                <a:latin typeface="Calibri" panose="020F0502020204030204" pitchFamily="34" charset="0"/>
                <a:cs typeface="Arial" panose="020B0604020202020204" pitchFamily="34" charset="0"/>
              </a:rPr>
              <a:t>o/p  false</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dict1={1:10, 2:20} </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dict2 ={3:30,4:40}</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dict1.update(dict2)</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print(dict1)</a:t>
            </a:r>
          </a:p>
          <a:p>
            <a:pPr>
              <a:lnSpc>
                <a:spcPct val="100000"/>
              </a:lnSpc>
              <a:spcBef>
                <a:spcPct val="0"/>
              </a:spcBef>
              <a:buFontTx/>
              <a:buNone/>
              <a:defRPr/>
            </a:pPr>
            <a:r>
              <a:rPr lang="en-US" altLang="en-US" sz="2432">
                <a:latin typeface="Calibri" panose="020F0502020204030204" pitchFamily="34" charset="0"/>
                <a:cs typeface="Arial" panose="020B0604020202020204" pitchFamily="34" charset="0"/>
              </a:rPr>
              <a:t>                       </a:t>
            </a:r>
            <a:r>
              <a:rPr lang="en-US" altLang="en-US" sz="2432">
                <a:solidFill>
                  <a:srgbClr val="FF0000"/>
                </a:solidFill>
                <a:latin typeface="Calibri" panose="020F0502020204030204" pitchFamily="34" charset="0"/>
                <a:cs typeface="Arial" panose="020B0604020202020204" pitchFamily="34" charset="0"/>
              </a:rPr>
              <a:t>o/p:{1: 10, 2: 20, 3: 30, 4: 40}</a:t>
            </a:r>
          </a:p>
        </p:txBody>
      </p:sp>
    </p:spTree>
    <p:extLst>
      <p:ext uri="{BB962C8B-B14F-4D97-AF65-F5344CB8AC3E}">
        <p14:creationId xmlns:p14="http://schemas.microsoft.com/office/powerpoint/2010/main" val="37056144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185738"/>
            <a:ext cx="8340725" cy="687387"/>
          </a:xfrm>
        </p:spPr>
        <p:txBody>
          <a:bodyPr rtlCol="0">
            <a:normAutofit fontScale="90000"/>
          </a:bodyPr>
          <a:lstStyle/>
          <a:p>
            <a:pPr eaLnBrk="1" fontAlgn="auto" hangingPunct="1">
              <a:spcAft>
                <a:spcPts val="0"/>
              </a:spcAft>
              <a:defRPr/>
            </a:pPr>
            <a:r>
              <a:rPr lang="en-US"/>
              <a:t>Operations on a Dictionary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5216800"/>
              </p:ext>
            </p:extLst>
          </p:nvPr>
        </p:nvGraphicFramePr>
        <p:xfrm>
          <a:off x="479425" y="781050"/>
          <a:ext cx="8262938" cy="4354765"/>
        </p:xfrm>
        <a:graphic>
          <a:graphicData uri="http://schemas.openxmlformats.org/drawingml/2006/table">
            <a:tbl>
              <a:tblPr firstRow="1" firstCol="1" bandRow="1"/>
              <a:tblGrid>
                <a:gridCol w="1982696">
                  <a:extLst>
                    <a:ext uri="{9D8B030D-6E8A-4147-A177-3AD203B41FA5}">
                      <a16:colId xmlns:a16="http://schemas.microsoft.com/office/drawing/2014/main" val="20000"/>
                    </a:ext>
                  </a:extLst>
                </a:gridCol>
                <a:gridCol w="6280242">
                  <a:extLst>
                    <a:ext uri="{9D8B030D-6E8A-4147-A177-3AD203B41FA5}">
                      <a16:colId xmlns:a16="http://schemas.microsoft.com/office/drawing/2014/main" val="20001"/>
                    </a:ext>
                  </a:extLst>
                </a:gridCol>
              </a:tblGrid>
              <a:tr h="450421">
                <a:tc>
                  <a:txBody>
                    <a:bodyPr/>
                    <a:lstStyle/>
                    <a:p>
                      <a:pPr marL="0" marR="0">
                        <a:lnSpc>
                          <a:spcPct val="115000"/>
                        </a:lnSpc>
                        <a:spcBef>
                          <a:spcPts val="0"/>
                        </a:spcBef>
                        <a:spcAft>
                          <a:spcPts val="0"/>
                        </a:spcAft>
                      </a:pPr>
                      <a:r>
                        <a:rPr lang="en-US" sz="2000" b="1">
                          <a:effectLst/>
                          <a:latin typeface="Calibri"/>
                          <a:ea typeface="Calibri"/>
                          <a:cs typeface="Times New Roman"/>
                        </a:rPr>
                        <a:t>Operation</a:t>
                      </a:r>
                      <a:endParaRPr lang="en-US" sz="20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effectLst/>
                          <a:latin typeface="Calibri"/>
                          <a:ea typeface="Calibri"/>
                          <a:cs typeface="Times New Roman"/>
                        </a:rPr>
                        <a:t>Results</a:t>
                      </a:r>
                      <a:endParaRPr lang="en-US" sz="20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6917">
                <a:tc>
                  <a:txBody>
                    <a:bodyPr/>
                    <a:lstStyle/>
                    <a:p>
                      <a:pPr marL="0" marR="0">
                        <a:lnSpc>
                          <a:spcPct val="115000"/>
                        </a:lnSpc>
                        <a:spcBef>
                          <a:spcPts val="0"/>
                        </a:spcBef>
                        <a:spcAft>
                          <a:spcPts val="0"/>
                        </a:spcAft>
                      </a:pPr>
                      <a:r>
                        <a:rPr lang="en-US" sz="2000">
                          <a:effectLst/>
                          <a:latin typeface="Calibri"/>
                          <a:ea typeface="Calibri"/>
                          <a:cs typeface="Times New Roman"/>
                        </a:rPr>
                        <a:t> all(</a:t>
                      </a:r>
                      <a:r>
                        <a:rPr lang="en-US" sz="2000" err="1">
                          <a:effectLst/>
                          <a:latin typeface="Calibri"/>
                          <a:ea typeface="Calibri"/>
                          <a:cs typeface="Times New Roman"/>
                        </a:rPr>
                        <a:t>dict</a:t>
                      </a:r>
                      <a:r>
                        <a:rPr lang="en-US" sz="2000">
                          <a:effectLst/>
                          <a:latin typeface="Calibri"/>
                          <a:ea typeface="Calibri"/>
                          <a:cs typeface="Times New Roman"/>
                        </a:rPr>
                        <a:t>)</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Calibri"/>
                          <a:cs typeface="Times New Roman"/>
                        </a:rPr>
                        <a:t>Returns true if all keys of a dictionary are true; false otherwise</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4099">
                <a:tc>
                  <a:txBody>
                    <a:bodyPr/>
                    <a:lstStyle/>
                    <a:p>
                      <a:pPr marL="0" marR="0">
                        <a:lnSpc>
                          <a:spcPct val="115000"/>
                        </a:lnSpc>
                        <a:spcBef>
                          <a:spcPts val="0"/>
                        </a:spcBef>
                        <a:spcAft>
                          <a:spcPts val="0"/>
                        </a:spcAft>
                      </a:pPr>
                      <a:r>
                        <a:rPr lang="en-US" sz="2000">
                          <a:effectLst/>
                          <a:latin typeface="Calibri"/>
                          <a:ea typeface="Calibri"/>
                          <a:cs typeface="Times New Roman"/>
                        </a:rPr>
                        <a:t> any(</a:t>
                      </a:r>
                      <a:r>
                        <a:rPr lang="en-US" sz="2000" err="1">
                          <a:effectLst/>
                          <a:latin typeface="Calibri"/>
                          <a:ea typeface="Calibri"/>
                          <a:cs typeface="Times New Roman"/>
                        </a:rPr>
                        <a:t>dict</a:t>
                      </a:r>
                      <a:r>
                        <a:rPr lang="en-US" sz="2000">
                          <a:effectLst/>
                          <a:latin typeface="Calibri"/>
                          <a:ea typeface="Calibri"/>
                          <a:cs typeface="Times New Roman"/>
                        </a:rPr>
                        <a:t>)</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Calibri"/>
                          <a:cs typeface="Times New Roman"/>
                        </a:rPr>
                        <a:t>Returns true if any</a:t>
                      </a:r>
                      <a:r>
                        <a:rPr lang="en-US" sz="2000" baseline="0">
                          <a:effectLst/>
                          <a:latin typeface="Calibri"/>
                          <a:ea typeface="Calibri"/>
                          <a:cs typeface="Times New Roman"/>
                        </a:rPr>
                        <a:t> key of the dictionary is true; false if the dictionary is empty</a:t>
                      </a:r>
                      <a:endParaRPr lang="en-US" sz="20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6917">
                <a:tc>
                  <a:txBody>
                    <a:bodyPr/>
                    <a:lstStyle/>
                    <a:p>
                      <a:pPr marL="0" marR="0">
                        <a:lnSpc>
                          <a:spcPct val="115000"/>
                        </a:lnSpc>
                        <a:spcBef>
                          <a:spcPts val="0"/>
                        </a:spcBef>
                        <a:spcAft>
                          <a:spcPts val="0"/>
                        </a:spcAft>
                      </a:pPr>
                      <a:r>
                        <a:rPr lang="en-US" sz="2000">
                          <a:effectLst/>
                          <a:latin typeface="Calibri"/>
                          <a:ea typeface="Calibri"/>
                          <a:cs typeface="Times New Roman"/>
                        </a:rPr>
                        <a:t>sorted(</a:t>
                      </a:r>
                      <a:r>
                        <a:rPr lang="en-US" sz="2000" err="1">
                          <a:effectLst/>
                          <a:latin typeface="Calibri"/>
                          <a:ea typeface="Calibri"/>
                          <a:cs typeface="Times New Roman"/>
                        </a:rPr>
                        <a:t>dict</a:t>
                      </a:r>
                      <a:r>
                        <a:rPr lang="en-US" sz="2000">
                          <a:effectLst/>
                          <a:latin typeface="Calibri"/>
                          <a:ea typeface="Calibri"/>
                          <a:cs typeface="Times New Roman"/>
                        </a:rPr>
                        <a:t>)</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Calibri"/>
                          <a:cs typeface="Times New Roman"/>
                        </a:rPr>
                        <a:t>Returns the</a:t>
                      </a:r>
                      <a:r>
                        <a:rPr lang="en-US" sz="2000" baseline="0">
                          <a:effectLst/>
                          <a:latin typeface="Calibri"/>
                          <a:ea typeface="Calibri"/>
                          <a:cs typeface="Times New Roman"/>
                        </a:rPr>
                        <a:t> sorted list of keys</a:t>
                      </a:r>
                      <a:endParaRPr lang="en-US" sz="20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1356">
                <a:tc>
                  <a:txBody>
                    <a:bodyPr/>
                    <a:lstStyle/>
                    <a:p>
                      <a:pPr marL="0" marR="0">
                        <a:lnSpc>
                          <a:spcPct val="115000"/>
                        </a:lnSpc>
                        <a:spcBef>
                          <a:spcPts val="0"/>
                        </a:spcBef>
                        <a:spcAft>
                          <a:spcPts val="0"/>
                        </a:spcAft>
                      </a:pPr>
                      <a:r>
                        <a:rPr lang="en-US" sz="2000">
                          <a:effectLst/>
                          <a:latin typeface="Calibri"/>
                          <a:ea typeface="Calibri"/>
                          <a:cs typeface="Times New Roman"/>
                        </a:rPr>
                        <a:t> </a:t>
                      </a:r>
                      <a:r>
                        <a:rPr lang="en-US" sz="2000" err="1">
                          <a:effectLst/>
                          <a:latin typeface="Calibri"/>
                          <a:ea typeface="Calibri"/>
                          <a:cs typeface="Times New Roman"/>
                        </a:rPr>
                        <a:t>dict.clear</a:t>
                      </a:r>
                      <a:r>
                        <a:rPr lang="en-US" sz="2000">
                          <a:effectLst/>
                          <a:latin typeface="Calibri"/>
                          <a:ea typeface="Calibri"/>
                          <a:cs typeface="Times New Roman"/>
                        </a:rPr>
                        <a:t>()</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Calibri"/>
                          <a:cs typeface="Times New Roman"/>
                        </a:rPr>
                        <a:t>Deletes all items of the</a:t>
                      </a:r>
                      <a:r>
                        <a:rPr lang="en-US" sz="2000" baseline="0">
                          <a:effectLst/>
                          <a:latin typeface="Calibri"/>
                          <a:ea typeface="Calibri"/>
                          <a:cs typeface="Times New Roman"/>
                        </a:rPr>
                        <a:t> dictionary</a:t>
                      </a:r>
                      <a:endParaRPr lang="en-US" sz="2000">
                        <a:effectLst/>
                        <a:latin typeface="Calibri"/>
                        <a:ea typeface="Calibri"/>
                        <a:cs typeface="Times New Roman"/>
                      </a:endParaRP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78415">
                <a:tc>
                  <a:txBody>
                    <a:bodyPr/>
                    <a:lstStyle/>
                    <a:p>
                      <a:pPr marL="0" marR="0">
                        <a:lnSpc>
                          <a:spcPct val="115000"/>
                        </a:lnSpc>
                        <a:spcBef>
                          <a:spcPts val="0"/>
                        </a:spcBef>
                        <a:spcAft>
                          <a:spcPts val="0"/>
                        </a:spcAft>
                      </a:pPr>
                      <a:r>
                        <a:rPr lang="en-US" sz="2000" err="1">
                          <a:effectLst/>
                          <a:latin typeface="Calibri"/>
                          <a:ea typeface="Calibri"/>
                          <a:cs typeface="Times New Roman"/>
                        </a:rPr>
                        <a:t>dict.get</a:t>
                      </a:r>
                      <a:r>
                        <a:rPr lang="en-US" sz="2000">
                          <a:effectLst/>
                          <a:latin typeface="Calibri"/>
                          <a:ea typeface="Calibri"/>
                          <a:cs typeface="Times New Roman"/>
                        </a:rPr>
                        <a:t>(key, default=None)</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Calibri"/>
                          <a:cs typeface="Times New Roman"/>
                        </a:rPr>
                        <a:t>Returns value of the key, default if key not in dictionary</a:t>
                      </a:r>
                    </a:p>
                    <a:p>
                      <a:pPr marL="0" marR="0">
                        <a:lnSpc>
                          <a:spcPct val="115000"/>
                        </a:lnSpc>
                        <a:spcBef>
                          <a:spcPts val="0"/>
                        </a:spcBef>
                        <a:spcAft>
                          <a:spcPts val="0"/>
                        </a:spcAft>
                      </a:pPr>
                      <a:r>
                        <a:rPr lang="en-US" sz="2000">
                          <a:effectLst/>
                          <a:latin typeface="Calibri"/>
                          <a:ea typeface="Calibri"/>
                          <a:cs typeface="Times New Roman"/>
                        </a:rPr>
                        <a:t>dict1={“apple”:50,”papaya”:30}</a:t>
                      </a:r>
                    </a:p>
                    <a:p>
                      <a:pPr marL="0" marR="0">
                        <a:lnSpc>
                          <a:spcPct val="115000"/>
                        </a:lnSpc>
                        <a:spcBef>
                          <a:spcPts val="0"/>
                        </a:spcBef>
                        <a:spcAft>
                          <a:spcPts val="0"/>
                        </a:spcAft>
                      </a:pPr>
                      <a:r>
                        <a:rPr lang="en-US" sz="2000">
                          <a:effectLst/>
                          <a:latin typeface="Calibri"/>
                          <a:ea typeface="Calibri"/>
                          <a:cs typeface="Times New Roman"/>
                        </a:rPr>
                        <a:t>dict1.get(“apple”,” ”)  -------50</a:t>
                      </a:r>
                    </a:p>
                    <a:p>
                      <a:pPr marL="0" marR="0">
                        <a:lnSpc>
                          <a:spcPct val="115000"/>
                        </a:lnSpc>
                        <a:spcBef>
                          <a:spcPts val="0"/>
                        </a:spcBef>
                        <a:spcAft>
                          <a:spcPts val="0"/>
                        </a:spcAft>
                      </a:pPr>
                      <a:r>
                        <a:rPr lang="en-US" sz="2000">
                          <a:effectLst/>
                          <a:latin typeface="Calibri"/>
                          <a:ea typeface="Calibri"/>
                          <a:cs typeface="Times New Roman"/>
                        </a:rPr>
                        <a:t>dict1.get(“orange”,” ”)--------’’ ’’</a:t>
                      </a:r>
                    </a:p>
                  </a:txBody>
                  <a:tcPr marL="69502" marR="69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9B02ADF0-F30B-418C-B6C3-4B3F0D9FEF4F}" type="slidenum">
              <a:rPr lang="en-US"/>
              <a:pPr>
                <a:defRPr/>
              </a:pPr>
              <a:t>121</a:t>
            </a:fld>
            <a:endParaRPr lang="en-US"/>
          </a:p>
        </p:txBody>
      </p:sp>
    </p:spTree>
    <p:extLst>
      <p:ext uri="{BB962C8B-B14F-4D97-AF65-F5344CB8AC3E}">
        <p14:creationId xmlns:p14="http://schemas.microsoft.com/office/powerpoint/2010/main" val="2689176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8300"/>
            <a:ext cx="8242300" cy="5035550"/>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altLang="en-US" sz="2400"/>
              <a:t>&gt;&gt;&gt;</a:t>
            </a:r>
            <a:r>
              <a:rPr lang="en-US" altLang="en-US" sz="2400" err="1"/>
              <a:t>fruit_prices</a:t>
            </a:r>
            <a:r>
              <a:rPr lang="en-US" altLang="en-US" sz="2400"/>
              <a:t> = {‘apples’:0.66, ‘pears’:0.25, ‘peaches’:0.74, ‘bananas’:0.49}</a:t>
            </a:r>
          </a:p>
          <a:p>
            <a:pPr marL="0" indent="0" eaLnBrk="1" fontAlgn="auto" hangingPunct="1">
              <a:spcAft>
                <a:spcPts val="0"/>
              </a:spcAft>
              <a:buFont typeface="Arial" panose="020B0604020202020204" pitchFamily="34" charset="0"/>
              <a:buNone/>
              <a:defRPr/>
            </a:pPr>
            <a:r>
              <a:rPr lang="en-US" altLang="en-US" sz="2400"/>
              <a:t>&gt;&gt;&gt;</a:t>
            </a:r>
            <a:r>
              <a:rPr lang="en-US" altLang="en-US" sz="2400" err="1"/>
              <a:t>fruit_prices</a:t>
            </a:r>
            <a:r>
              <a:rPr lang="en-US" altLang="en-US" sz="2400"/>
              <a:t>[‘apples’]</a:t>
            </a:r>
          </a:p>
          <a:p>
            <a:pPr marL="0" indent="0" eaLnBrk="1" fontAlgn="auto" hangingPunct="1">
              <a:spcAft>
                <a:spcPts val="0"/>
              </a:spcAft>
              <a:buFont typeface="Arial" panose="020B0604020202020204" pitchFamily="34" charset="0"/>
              <a:buNone/>
              <a:defRPr/>
            </a:pPr>
            <a:r>
              <a:rPr lang="en-US" altLang="en-US" sz="2400"/>
              <a:t>?????</a:t>
            </a:r>
          </a:p>
          <a:p>
            <a:pPr marL="0" indent="0" eaLnBrk="1" fontAlgn="auto" hangingPunct="1">
              <a:spcAft>
                <a:spcPts val="0"/>
              </a:spcAft>
              <a:buFont typeface="Arial" panose="020B0604020202020204" pitchFamily="34" charset="0"/>
              <a:buNone/>
              <a:defRPr/>
            </a:pPr>
            <a:r>
              <a:rPr lang="en-US" altLang="en-US" sz="2400"/>
              <a:t>&gt;&gt;&gt;</a:t>
            </a:r>
            <a:r>
              <a:rPr lang="en-US" altLang="en-US" sz="2400" err="1"/>
              <a:t>fruit_prices</a:t>
            </a:r>
            <a:r>
              <a:rPr lang="en-US" altLang="en-US" sz="2400"/>
              <a:t>[0]</a:t>
            </a:r>
          </a:p>
          <a:p>
            <a:pPr marL="0" indent="0" eaLnBrk="1" fontAlgn="auto" hangingPunct="1">
              <a:spcAft>
                <a:spcPts val="0"/>
              </a:spcAft>
              <a:buFont typeface="Arial" panose="020B0604020202020204" pitchFamily="34" charset="0"/>
              <a:buNone/>
              <a:defRPr/>
            </a:pPr>
            <a:r>
              <a:rPr lang="en-US" altLang="en-US" sz="2400"/>
              <a:t>????</a:t>
            </a:r>
          </a:p>
          <a:p>
            <a:pPr marL="0" indent="0" eaLnBrk="1" fontAlgn="auto" hangingPunct="1">
              <a:spcAft>
                <a:spcPts val="0"/>
              </a:spcAft>
              <a:buFont typeface="Arial" panose="020B0604020202020204" pitchFamily="34" charset="0"/>
              <a:buNone/>
              <a:defRPr/>
            </a:pPr>
            <a:r>
              <a:rPr lang="en-US" altLang="en-US" sz="2400"/>
              <a:t>&gt;&gt;&gt;</a:t>
            </a:r>
            <a:r>
              <a:rPr lang="en-US" altLang="en-US" sz="2400" err="1"/>
              <a:t>veg_data</a:t>
            </a:r>
            <a:r>
              <a:rPr lang="en-US" altLang="en-US" sz="2400"/>
              <a:t> = [[‘corn’,0.25], [‘tomatoes’,0.49],[‘peas’,0.39]]</a:t>
            </a:r>
          </a:p>
          <a:p>
            <a:pPr marL="0" indent="0" eaLnBrk="1" fontAlgn="auto" hangingPunct="1">
              <a:spcAft>
                <a:spcPts val="0"/>
              </a:spcAft>
              <a:buFont typeface="Arial" panose="020B0604020202020204" pitchFamily="34" charset="0"/>
              <a:buNone/>
              <a:defRPr/>
            </a:pPr>
            <a:r>
              <a:rPr lang="en-US" altLang="en-US" sz="2400"/>
              <a:t>&gt;&gt;&gt;</a:t>
            </a:r>
            <a:r>
              <a:rPr lang="en-US" altLang="en-US" sz="2400" err="1"/>
              <a:t>veg_prices</a:t>
            </a:r>
            <a:r>
              <a:rPr lang="en-US" altLang="en-US" sz="2400"/>
              <a:t> = </a:t>
            </a:r>
            <a:r>
              <a:rPr lang="en-US" altLang="en-US" sz="2400" err="1"/>
              <a:t>dict</a:t>
            </a:r>
            <a:r>
              <a:rPr lang="en-US" altLang="en-US" sz="2400"/>
              <a:t>(</a:t>
            </a:r>
            <a:r>
              <a:rPr lang="en-US" altLang="en-US" sz="2400" err="1"/>
              <a:t>veg_data</a:t>
            </a:r>
            <a:r>
              <a:rPr lang="en-US" altLang="en-US" sz="2400"/>
              <a:t>)</a:t>
            </a:r>
          </a:p>
          <a:p>
            <a:pPr marL="0" indent="0" eaLnBrk="1" fontAlgn="auto" hangingPunct="1">
              <a:spcAft>
                <a:spcPts val="0"/>
              </a:spcAft>
              <a:buFont typeface="Arial" panose="020B0604020202020204" pitchFamily="34" charset="0"/>
              <a:buNone/>
              <a:defRPr/>
            </a:pPr>
            <a:r>
              <a:rPr lang="en-US" altLang="en-US" sz="2400"/>
              <a:t>&gt;&gt;&gt;</a:t>
            </a:r>
            <a:r>
              <a:rPr lang="en-US" altLang="en-US" sz="2400" err="1"/>
              <a:t>veg_prices</a:t>
            </a:r>
            <a:endParaRPr lang="en-US" altLang="en-US" sz="2400"/>
          </a:p>
          <a:p>
            <a:pPr marL="0" indent="0" eaLnBrk="1" fontAlgn="auto" hangingPunct="1">
              <a:spcAft>
                <a:spcPts val="0"/>
              </a:spcAft>
              <a:buFont typeface="Arial" panose="020B0604020202020204" pitchFamily="34" charset="0"/>
              <a:buNone/>
              <a:defRPr/>
            </a:pPr>
            <a:r>
              <a:rPr lang="en-US" altLang="en-US" sz="2400"/>
              <a:t>?????</a:t>
            </a:r>
          </a:p>
          <a:p>
            <a:pPr marL="0" indent="0" eaLnBrk="1" fontAlgn="auto" hangingPunct="1">
              <a:spcAft>
                <a:spcPts val="0"/>
              </a:spcAft>
              <a:buFont typeface="Arial" panose="020B0604020202020204" pitchFamily="34" charset="0"/>
              <a:buNone/>
              <a:defRPr/>
            </a:pPr>
            <a:r>
              <a:rPr lang="en-US" altLang="en-US" sz="2400"/>
              <a:t>&gt;&gt;&gt;</a:t>
            </a:r>
            <a:r>
              <a:rPr lang="en-US" altLang="en-US" sz="2400" err="1"/>
              <a:t>veg_prices</a:t>
            </a:r>
            <a:r>
              <a:rPr lang="en-US" altLang="en-US" sz="2400"/>
              <a:t>[‘peas’]</a:t>
            </a:r>
          </a:p>
          <a:p>
            <a:pPr marL="0" indent="0" eaLnBrk="1" fontAlgn="auto" hangingPunct="1">
              <a:spcAft>
                <a:spcPts val="0"/>
              </a:spcAft>
              <a:buFont typeface="Arial" panose="020B0604020202020204" pitchFamily="34" charset="0"/>
              <a:buNone/>
              <a:defRPr/>
            </a:pPr>
            <a:r>
              <a:rPr lang="en-US" altLang="en-US" sz="2400"/>
              <a:t>?????</a:t>
            </a:r>
          </a:p>
          <a:p>
            <a:pPr marL="0" indent="0" eaLnBrk="1" fontAlgn="auto" hangingPunct="1">
              <a:spcAft>
                <a:spcPts val="0"/>
              </a:spcAft>
              <a:buFont typeface="Arial" panose="020B0604020202020204" pitchFamily="34" charset="0"/>
              <a:buNone/>
              <a:defRPr/>
            </a:pPr>
            <a:endParaRPr lang="en-US" altLang="en-US" sz="2400"/>
          </a:p>
          <a:p>
            <a:pPr marL="0" indent="0" eaLnBrk="1" fontAlgn="auto" hangingPunct="1">
              <a:spcAft>
                <a:spcPts val="0"/>
              </a:spcAft>
              <a:buFont typeface="Arial" panose="020B0604020202020204" pitchFamily="34" charset="0"/>
              <a:buNone/>
              <a:defRPr/>
            </a:pPr>
            <a:endParaRPr lang="en-US" altLang="en-US" sz="2400"/>
          </a:p>
          <a:p>
            <a:pPr marL="0" indent="0" eaLnBrk="1" fontAlgn="auto" hangingPunct="1">
              <a:spcAft>
                <a:spcPts val="0"/>
              </a:spcAft>
              <a:buFont typeface="Arial" panose="020B0604020202020204" pitchFamily="34" charset="0"/>
              <a:buNone/>
              <a:defRPr/>
            </a:pPr>
            <a:endParaRPr lang="en-US" altLang="en-US" sz="2400"/>
          </a:p>
          <a:p>
            <a:pPr marL="0" indent="0" eaLnBrk="1" fontAlgn="auto" hangingPunct="1">
              <a:spcAft>
                <a:spcPts val="0"/>
              </a:spcAft>
              <a:buFont typeface="Arial" panose="020B0604020202020204" pitchFamily="34" charset="0"/>
              <a:buNone/>
              <a:defRPr/>
            </a:pPr>
            <a:endParaRPr lang="en-US" altLang="en-US" sz="2400"/>
          </a:p>
        </p:txBody>
      </p:sp>
      <p:sp>
        <p:nvSpPr>
          <p:cNvPr id="4" name="Slide Number Placeholder 3"/>
          <p:cNvSpPr>
            <a:spLocks noGrp="1"/>
          </p:cNvSpPr>
          <p:nvPr>
            <p:ph type="sldNum" sz="quarter" idx="12"/>
          </p:nvPr>
        </p:nvSpPr>
        <p:spPr/>
        <p:txBody>
          <a:bodyPr/>
          <a:lstStyle/>
          <a:p>
            <a:pPr>
              <a:defRPr/>
            </a:pPr>
            <a:fld id="{2CF348B0-8F71-45B0-B7ED-7C4F991684AB}" type="slidenum">
              <a:rPr lang="en-US"/>
              <a:pPr>
                <a:defRPr/>
              </a:pPr>
              <a:t>122</a:t>
            </a:fld>
            <a:endParaRPr lang="en-US"/>
          </a:p>
        </p:txBody>
      </p:sp>
    </p:spTree>
    <p:extLst>
      <p:ext uri="{BB962C8B-B14F-4D97-AF65-F5344CB8AC3E}">
        <p14:creationId xmlns:p14="http://schemas.microsoft.com/office/powerpoint/2010/main" val="1443304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401638" y="277813"/>
            <a:ext cx="8340725" cy="1880771"/>
          </a:xfrm>
        </p:spPr>
        <p:txBody>
          <a:bodyPr rtlCol="0">
            <a:noAutofit/>
          </a:bodyPr>
          <a:lstStyle/>
          <a:p>
            <a:pPr eaLnBrk="1" fontAlgn="auto" hangingPunct="1">
              <a:spcAft>
                <a:spcPts val="0"/>
              </a:spcAft>
              <a:defRPr/>
            </a:pPr>
            <a:r>
              <a:rPr lang="en-US" altLang="en-US" sz="2800">
                <a:solidFill>
                  <a:schemeClr val="tx2">
                    <a:lumMod val="75000"/>
                  </a:schemeClr>
                </a:solidFill>
              </a:rPr>
              <a:t>Ex.30 </a:t>
            </a:r>
            <a:r>
              <a:rPr lang="en-US" sz="2400"/>
              <a:t>Given an integer number ‘n’, write a program to generate a dictionary with </a:t>
            </a:r>
            <a:r>
              <a:rPr lang="en-US" sz="2400" err="1"/>
              <a:t>i</a:t>
            </a:r>
            <a:r>
              <a:rPr lang="en-US" sz="2400"/>
              <a:t> and square of </a:t>
            </a:r>
            <a:r>
              <a:rPr lang="en-US" sz="2400" err="1"/>
              <a:t>i</a:t>
            </a:r>
            <a:r>
              <a:rPr lang="en-US" sz="2400"/>
              <a:t>, such that </a:t>
            </a:r>
            <a:r>
              <a:rPr lang="en-US" sz="2400" err="1"/>
              <a:t>i</a:t>
            </a:r>
            <a:r>
              <a:rPr lang="en-US" sz="2400"/>
              <a:t> is an integer between 1 and n(both included). The program should then print the dictionary</a:t>
            </a:r>
            <a:endParaRPr lang="en-US" altLang="en-US" sz="2800">
              <a:solidFill>
                <a:schemeClr val="tx2">
                  <a:lumMod val="75000"/>
                </a:schemeClr>
              </a:solidFill>
            </a:endParaRPr>
          </a:p>
        </p:txBody>
      </p:sp>
      <p:sp>
        <p:nvSpPr>
          <p:cNvPr id="103427" name="Content Placeholder 2"/>
          <p:cNvSpPr>
            <a:spLocks noGrp="1"/>
          </p:cNvSpPr>
          <p:nvPr>
            <p:ph idx="1"/>
          </p:nvPr>
        </p:nvSpPr>
        <p:spPr>
          <a:xfrm>
            <a:off x="401638" y="2008682"/>
            <a:ext cx="8340725" cy="3657600"/>
          </a:xfrm>
        </p:spPr>
        <p:txBody>
          <a:bodyPr/>
          <a:lstStyle/>
          <a:p>
            <a:pPr marL="0" indent="0" eaLnBrk="1" hangingPunct="1">
              <a:buFont typeface="Arial" panose="020B0604020202020204" pitchFamily="34" charset="0"/>
              <a:buNone/>
            </a:pPr>
            <a:r>
              <a:rPr lang="en-US" altLang="en-US" sz="2300"/>
              <a:t>n = </a:t>
            </a:r>
            <a:r>
              <a:rPr lang="en-US" altLang="en-US" sz="2300" err="1"/>
              <a:t>int</a:t>
            </a:r>
            <a:r>
              <a:rPr lang="en-US" altLang="en-US" sz="2300"/>
              <a:t>(input('Enter the limit '))</a:t>
            </a:r>
          </a:p>
          <a:p>
            <a:pPr marL="0" indent="0" eaLnBrk="1" hangingPunct="1">
              <a:buFont typeface="Arial" panose="020B0604020202020204" pitchFamily="34" charset="0"/>
              <a:buNone/>
            </a:pPr>
            <a:r>
              <a:rPr lang="en-US" altLang="en-US" sz="2300"/>
              <a:t>d = </a:t>
            </a:r>
            <a:r>
              <a:rPr lang="en-US" altLang="en-US" sz="2300" err="1"/>
              <a:t>dict</a:t>
            </a:r>
            <a:r>
              <a:rPr lang="en-US" altLang="en-US" sz="2300"/>
              <a:t>()</a:t>
            </a:r>
          </a:p>
          <a:p>
            <a:pPr marL="0" indent="0" eaLnBrk="1" hangingPunct="1">
              <a:buFont typeface="Arial" panose="020B0604020202020204" pitchFamily="34" charset="0"/>
              <a:buNone/>
            </a:pPr>
            <a:r>
              <a:rPr lang="en-US" altLang="en-US" sz="2300"/>
              <a:t>for </a:t>
            </a:r>
            <a:r>
              <a:rPr lang="en-US" altLang="en-US" sz="2300" err="1"/>
              <a:t>i</a:t>
            </a:r>
            <a:r>
              <a:rPr lang="en-US" altLang="en-US" sz="2300"/>
              <a:t> in range(1,n+1):</a:t>
            </a:r>
          </a:p>
          <a:p>
            <a:pPr marL="0" indent="0" eaLnBrk="1" hangingPunct="1">
              <a:buFont typeface="Arial" panose="020B0604020202020204" pitchFamily="34" charset="0"/>
              <a:buNone/>
            </a:pPr>
            <a:r>
              <a:rPr lang="en-US" altLang="en-US" sz="2300"/>
              <a:t>    d[</a:t>
            </a:r>
            <a:r>
              <a:rPr lang="en-US" altLang="en-US" sz="2300" err="1"/>
              <a:t>i</a:t>
            </a:r>
            <a:r>
              <a:rPr lang="en-US" altLang="en-US" sz="2300"/>
              <a:t>] = </a:t>
            </a:r>
            <a:r>
              <a:rPr lang="en-US" altLang="en-US" sz="2300" err="1"/>
              <a:t>i</a:t>
            </a:r>
            <a:r>
              <a:rPr lang="en-US" altLang="en-US" sz="2300"/>
              <a:t> * </a:t>
            </a:r>
            <a:r>
              <a:rPr lang="en-US" altLang="en-US" sz="2300" err="1"/>
              <a:t>i</a:t>
            </a:r>
            <a:endParaRPr lang="en-US" altLang="en-US" sz="2300"/>
          </a:p>
          <a:p>
            <a:pPr marL="0" indent="0" eaLnBrk="1" hangingPunct="1">
              <a:buFont typeface="Arial" panose="020B0604020202020204" pitchFamily="34" charset="0"/>
              <a:buNone/>
            </a:pPr>
            <a:r>
              <a:rPr lang="en-US" altLang="en-US" sz="2300"/>
              <a:t>print(d)</a:t>
            </a:r>
          </a:p>
          <a:p>
            <a:pPr marL="0" indent="0" eaLnBrk="1" hangingPunct="1">
              <a:buFont typeface="Arial" panose="020B0604020202020204" pitchFamily="34" charset="0"/>
              <a:buNone/>
            </a:pPr>
            <a:r>
              <a:rPr lang="en-US" altLang="en-US" sz="2300" u="sng" err="1"/>
              <a:t>Input/Output</a:t>
            </a:r>
            <a:endParaRPr lang="en-US" altLang="en-US" sz="2300" u="sng"/>
          </a:p>
          <a:p>
            <a:pPr marL="0" indent="0" eaLnBrk="1" hangingPunct="1">
              <a:buFont typeface="Arial" panose="020B0604020202020204" pitchFamily="34" charset="0"/>
              <a:buNone/>
            </a:pPr>
            <a:r>
              <a:rPr lang="en-US" altLang="en-US" sz="2300"/>
              <a:t>Enter a number5</a:t>
            </a:r>
          </a:p>
          <a:p>
            <a:pPr marL="0" indent="0" eaLnBrk="1" hangingPunct="1">
              <a:buFont typeface="Arial" panose="020B0604020202020204" pitchFamily="34" charset="0"/>
              <a:buNone/>
            </a:pPr>
            <a:r>
              <a:rPr lang="en-US" altLang="en-US" sz="2300"/>
              <a:t>{1: 1, 2: 4, 3: 9, 4: 16, 5: 25}</a:t>
            </a:r>
          </a:p>
          <a:p>
            <a:pPr marL="0" indent="0" eaLnBrk="1" hangingPunct="1">
              <a:buFont typeface="Arial" panose="020B0604020202020204" pitchFamily="34" charset="0"/>
              <a:buNone/>
            </a:pPr>
            <a:endParaRPr lang="en-US" sz="2300"/>
          </a:p>
          <a:p>
            <a:pPr marL="0" indent="0" eaLnBrk="1" hangingPunct="1">
              <a:buFont typeface="Arial" panose="020B0604020202020204" pitchFamily="34" charset="0"/>
              <a:buNone/>
            </a:pPr>
            <a:endParaRPr lang="en-US" sz="2300"/>
          </a:p>
        </p:txBody>
      </p:sp>
      <p:sp>
        <p:nvSpPr>
          <p:cNvPr id="3" name="Slide Number Placeholder 2"/>
          <p:cNvSpPr>
            <a:spLocks noGrp="1"/>
          </p:cNvSpPr>
          <p:nvPr>
            <p:ph type="sldNum" sz="quarter" idx="12"/>
          </p:nvPr>
        </p:nvSpPr>
        <p:spPr/>
        <p:txBody>
          <a:bodyPr/>
          <a:lstStyle/>
          <a:p>
            <a:pPr>
              <a:defRPr/>
            </a:pPr>
            <a:fld id="{FBE03F13-43FA-43D9-A00E-9607E0983F5C}" type="slidenum">
              <a:rPr lang="en-US"/>
              <a:pPr>
                <a:defRPr/>
              </a:pPr>
              <a:t>123</a:t>
            </a:fld>
            <a:endParaRPr lang="en-US"/>
          </a:p>
        </p:txBody>
      </p:sp>
    </p:spTree>
    <p:extLst>
      <p:ext uri="{BB962C8B-B14F-4D97-AF65-F5344CB8AC3E}">
        <p14:creationId xmlns:p14="http://schemas.microsoft.com/office/powerpoint/2010/main" val="383566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4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401638" y="277813"/>
            <a:ext cx="8340725" cy="803275"/>
          </a:xfrm>
        </p:spPr>
        <p:txBody>
          <a:bodyPr/>
          <a:lstStyle/>
          <a:p>
            <a:pPr eaLnBrk="1" hangingPunct="1"/>
            <a:r>
              <a:rPr lang="en-US" altLang="en-US" sz="3600"/>
              <a:t>Ex.31 Level2</a:t>
            </a:r>
          </a:p>
        </p:txBody>
      </p:sp>
      <p:sp>
        <p:nvSpPr>
          <p:cNvPr id="125955" name="Content Placeholder 2"/>
          <p:cNvSpPr>
            <a:spLocks noGrp="1"/>
          </p:cNvSpPr>
          <p:nvPr>
            <p:ph idx="1"/>
          </p:nvPr>
        </p:nvSpPr>
        <p:spPr>
          <a:xfrm>
            <a:off x="401638" y="968375"/>
            <a:ext cx="8340725" cy="4259263"/>
          </a:xfrm>
        </p:spPr>
        <p:txBody>
          <a:bodyPr rtlCol="0">
            <a:normAutofit/>
          </a:bodyPr>
          <a:lstStyle/>
          <a:p>
            <a:pPr marL="0" indent="0" eaLnBrk="1" fontAlgn="auto" hangingPunct="1">
              <a:spcAft>
                <a:spcPts val="0"/>
              </a:spcAft>
              <a:buFont typeface="Arial" panose="020B0604020202020204" pitchFamily="34" charset="0"/>
              <a:buNone/>
              <a:defRPr/>
            </a:pPr>
            <a:r>
              <a:rPr lang="en-US" altLang="en-US" sz="2400"/>
              <a:t>Write a Python program to read a list of lists having the name of the day and the corresponding temperature of days in a week</a:t>
            </a:r>
          </a:p>
          <a:p>
            <a:pPr eaLnBrk="1" fontAlgn="auto" hangingPunct="1">
              <a:spcAft>
                <a:spcPts val="0"/>
              </a:spcAft>
              <a:defRPr/>
            </a:pPr>
            <a:r>
              <a:rPr lang="en-US" altLang="en-US" sz="2400"/>
              <a:t>Ex: temps = [[‘sun’, 68.2], [‘mon’,56.6],….]</a:t>
            </a:r>
          </a:p>
          <a:p>
            <a:pPr eaLnBrk="1" fontAlgn="auto" hangingPunct="1">
              <a:spcAft>
                <a:spcPts val="0"/>
              </a:spcAft>
              <a:defRPr/>
            </a:pPr>
            <a:r>
              <a:rPr lang="en-US" altLang="en-US" sz="2400"/>
              <a:t>Convert this to a dictionary</a:t>
            </a:r>
          </a:p>
          <a:p>
            <a:pPr eaLnBrk="1" fontAlgn="auto" hangingPunct="1">
              <a:spcAft>
                <a:spcPts val="0"/>
              </a:spcAft>
              <a:defRPr/>
            </a:pPr>
            <a:r>
              <a:rPr lang="en-US" altLang="en-US" sz="2400"/>
              <a:t>Read a particular day name and its temperature. </a:t>
            </a:r>
          </a:p>
          <a:p>
            <a:pPr eaLnBrk="1" fontAlgn="auto" hangingPunct="1">
              <a:spcAft>
                <a:spcPts val="0"/>
              </a:spcAft>
              <a:defRPr/>
            </a:pPr>
            <a:r>
              <a:rPr lang="en-US" altLang="en-US" sz="2400"/>
              <a:t>Add this to the dictionary only if it doesn’t exists.   </a:t>
            </a:r>
          </a:p>
        </p:txBody>
      </p:sp>
      <p:sp>
        <p:nvSpPr>
          <p:cNvPr id="3" name="Slide Number Placeholder 2"/>
          <p:cNvSpPr>
            <a:spLocks noGrp="1"/>
          </p:cNvSpPr>
          <p:nvPr>
            <p:ph type="sldNum" sz="quarter" idx="12"/>
          </p:nvPr>
        </p:nvSpPr>
        <p:spPr/>
        <p:txBody>
          <a:bodyPr/>
          <a:lstStyle/>
          <a:p>
            <a:pPr>
              <a:defRPr/>
            </a:pPr>
            <a:fld id="{EBACEFC8-EDD1-4777-88A2-EB8C77B77DE1}" type="slidenum">
              <a:rPr lang="en-US"/>
              <a:pPr>
                <a:defRPr/>
              </a:pPr>
              <a:t>124</a:t>
            </a:fld>
            <a:endParaRPr lang="en-US"/>
          </a:p>
        </p:txBody>
      </p:sp>
    </p:spTree>
    <p:extLst>
      <p:ext uri="{BB962C8B-B14F-4D97-AF65-F5344CB8AC3E}">
        <p14:creationId xmlns:p14="http://schemas.microsoft.com/office/powerpoint/2010/main" val="1486467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638" y="395288"/>
            <a:ext cx="8340725" cy="5091112"/>
          </a:xfrm>
        </p:spPr>
        <p:txBody>
          <a:bodyPr rtlCol="0">
            <a:normAutofit/>
          </a:bodyPr>
          <a:lstStyle/>
          <a:p>
            <a:pPr marL="0" indent="0" eaLnBrk="1" fontAlgn="auto" hangingPunct="1">
              <a:spcAft>
                <a:spcPts val="0"/>
              </a:spcAft>
              <a:buFont typeface="Arial" panose="020B0604020202020204" pitchFamily="34" charset="0"/>
              <a:buNone/>
              <a:defRPr/>
            </a:pPr>
            <a:r>
              <a:rPr lang="en-US" sz="2400"/>
              <a:t>temps = {}               </a:t>
            </a:r>
            <a:r>
              <a:rPr lang="en-US" sz="2400" i="1"/>
              <a:t>#dictionary initialized</a:t>
            </a:r>
          </a:p>
          <a:p>
            <a:pPr marL="0" indent="0" eaLnBrk="1" fontAlgn="auto" hangingPunct="1">
              <a:spcAft>
                <a:spcPts val="0"/>
              </a:spcAft>
              <a:buFont typeface="Arial" panose="020B0604020202020204" pitchFamily="34" charset="0"/>
              <a:buNone/>
              <a:defRPr/>
            </a:pPr>
            <a:r>
              <a:rPr lang="en-US" sz="2400" err="1"/>
              <a:t>temp_list</a:t>
            </a:r>
            <a:r>
              <a:rPr lang="en-US" sz="2400"/>
              <a:t> =[]           </a:t>
            </a:r>
            <a:r>
              <a:rPr lang="en-US" sz="2400" i="1"/>
              <a:t>#list of list initialized</a:t>
            </a:r>
          </a:p>
          <a:p>
            <a:pPr marL="0" indent="0" eaLnBrk="1" fontAlgn="auto" hangingPunct="1">
              <a:spcAft>
                <a:spcPts val="0"/>
              </a:spcAft>
              <a:buFont typeface="Arial" panose="020B0604020202020204" pitchFamily="34" charset="0"/>
              <a:buNone/>
              <a:defRPr/>
            </a:pPr>
            <a:r>
              <a:rPr lang="en-US" sz="2400"/>
              <a:t>for i in range(2):</a:t>
            </a:r>
          </a:p>
          <a:p>
            <a:pPr marL="0" indent="0" eaLnBrk="1" fontAlgn="auto" hangingPunct="1">
              <a:spcAft>
                <a:spcPts val="0"/>
              </a:spcAft>
              <a:buFont typeface="Arial" panose="020B0604020202020204" pitchFamily="34" charset="0"/>
              <a:buNone/>
              <a:defRPr/>
            </a:pPr>
            <a:r>
              <a:rPr lang="en-US" sz="2400"/>
              <a:t>    temp2 = []            </a:t>
            </a:r>
            <a:r>
              <a:rPr lang="en-US" sz="2400" i="1"/>
              <a:t>#list for each day</a:t>
            </a:r>
          </a:p>
          <a:p>
            <a:pPr marL="0" indent="0" eaLnBrk="1" fontAlgn="auto" hangingPunct="1">
              <a:spcAft>
                <a:spcPts val="0"/>
              </a:spcAft>
              <a:buFont typeface="Arial" panose="020B0604020202020204" pitchFamily="34" charset="0"/>
              <a:buNone/>
              <a:defRPr/>
            </a:pPr>
            <a:r>
              <a:rPr lang="en-US" sz="2400"/>
              <a:t>    day = input('Enter a day - sun, </a:t>
            </a:r>
            <a:r>
              <a:rPr lang="en-US" sz="2400" err="1"/>
              <a:t>mon</a:t>
            </a:r>
            <a:r>
              <a:rPr lang="en-US" sz="2400"/>
              <a:t>, </a:t>
            </a:r>
            <a:r>
              <a:rPr lang="en-US" sz="2400" err="1"/>
              <a:t>tue</a:t>
            </a:r>
            <a:r>
              <a:rPr lang="en-US" sz="2400"/>
              <a:t>, wed, </a:t>
            </a:r>
            <a:r>
              <a:rPr lang="en-US" sz="2400" err="1"/>
              <a:t>thur</a:t>
            </a:r>
            <a:r>
              <a:rPr lang="en-US" sz="2400"/>
              <a:t>, </a:t>
            </a:r>
            <a:r>
              <a:rPr lang="en-US" sz="2400" err="1"/>
              <a:t>fri</a:t>
            </a:r>
            <a:r>
              <a:rPr lang="en-US" sz="2400"/>
              <a:t> or sat')</a:t>
            </a:r>
          </a:p>
          <a:p>
            <a:pPr marL="0" indent="0" eaLnBrk="1" fontAlgn="auto" hangingPunct="1">
              <a:spcAft>
                <a:spcPts val="0"/>
              </a:spcAft>
              <a:buFont typeface="Arial" panose="020B0604020202020204" pitchFamily="34" charset="0"/>
              <a:buNone/>
              <a:defRPr/>
            </a:pPr>
            <a:r>
              <a:rPr lang="en-US" sz="2400"/>
              <a:t>    t = float(input('Enter a temperature'))</a:t>
            </a:r>
          </a:p>
          <a:p>
            <a:pPr marL="0" indent="0" eaLnBrk="1" fontAlgn="auto" hangingPunct="1">
              <a:spcAft>
                <a:spcPts val="0"/>
              </a:spcAft>
              <a:buFont typeface="Arial" panose="020B0604020202020204" pitchFamily="34" charset="0"/>
              <a:buNone/>
              <a:defRPr/>
            </a:pPr>
            <a:r>
              <a:rPr lang="en-US" sz="2400"/>
              <a:t>    temp2.append(day)</a:t>
            </a:r>
          </a:p>
          <a:p>
            <a:pPr marL="0" indent="0" eaLnBrk="1" fontAlgn="auto" hangingPunct="1">
              <a:spcAft>
                <a:spcPts val="0"/>
              </a:spcAft>
              <a:buFont typeface="Arial" panose="020B0604020202020204" pitchFamily="34" charset="0"/>
              <a:buNone/>
              <a:defRPr/>
            </a:pPr>
            <a:r>
              <a:rPr lang="en-US" sz="2400"/>
              <a:t>    temp2.append(t)</a:t>
            </a:r>
          </a:p>
          <a:p>
            <a:pPr marL="0" indent="0" eaLnBrk="1" fontAlgn="auto" hangingPunct="1">
              <a:spcAft>
                <a:spcPts val="0"/>
              </a:spcAft>
              <a:buFont typeface="Arial" panose="020B0604020202020204" pitchFamily="34" charset="0"/>
              <a:buNone/>
              <a:defRPr/>
            </a:pPr>
            <a:r>
              <a:rPr lang="en-US" sz="2400"/>
              <a:t>    </a:t>
            </a:r>
            <a:r>
              <a:rPr lang="en-US" sz="2400" err="1"/>
              <a:t>temp_list.append</a:t>
            </a:r>
            <a:r>
              <a:rPr lang="en-US" sz="2400"/>
              <a:t>(temp2)</a:t>
            </a:r>
          </a:p>
          <a:p>
            <a:pPr eaLnBrk="1" fontAlgn="auto" hangingPunct="1">
              <a:spcAft>
                <a:spcPts val="0"/>
              </a:spcAft>
              <a:buFont typeface="Arial" charset="0"/>
              <a:buChar char="•"/>
              <a:defRPr/>
            </a:pPr>
            <a:endParaRPr lang="en-US" sz="2400"/>
          </a:p>
        </p:txBody>
      </p:sp>
      <p:sp>
        <p:nvSpPr>
          <p:cNvPr id="4" name="Slide Number Placeholder 3"/>
          <p:cNvSpPr>
            <a:spLocks noGrp="1"/>
          </p:cNvSpPr>
          <p:nvPr>
            <p:ph type="sldNum" sz="quarter" idx="12"/>
          </p:nvPr>
        </p:nvSpPr>
        <p:spPr/>
        <p:txBody>
          <a:bodyPr/>
          <a:lstStyle/>
          <a:p>
            <a:pPr>
              <a:defRPr/>
            </a:pPr>
            <a:fld id="{5A2A169B-B0C8-49F3-B056-7FE9D1C165C4}" type="slidenum">
              <a:rPr lang="en-US"/>
              <a:pPr>
                <a:defRPr/>
              </a:pPr>
              <a:t>125</a:t>
            </a:fld>
            <a:endParaRPr lang="en-US"/>
          </a:p>
        </p:txBody>
      </p:sp>
    </p:spTree>
    <p:extLst>
      <p:ext uri="{BB962C8B-B14F-4D97-AF65-F5344CB8AC3E}">
        <p14:creationId xmlns:p14="http://schemas.microsoft.com/office/powerpoint/2010/main" val="393219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77838"/>
            <a:ext cx="7886700" cy="5049837"/>
          </a:xfrm>
        </p:spPr>
        <p:txBody>
          <a:bodyPr rtlCol="0">
            <a:normAutofit/>
          </a:bodyPr>
          <a:lstStyle/>
          <a:p>
            <a:pPr marL="0" indent="0" eaLnBrk="1" fontAlgn="auto" hangingPunct="1">
              <a:spcAft>
                <a:spcPts val="0"/>
              </a:spcAft>
              <a:buFont typeface="Arial" panose="020B0604020202020204" pitchFamily="34" charset="0"/>
              <a:buNone/>
              <a:defRPr/>
            </a:pPr>
            <a:r>
              <a:rPr lang="en-US" sz="2400"/>
              <a:t>temps = </a:t>
            </a:r>
            <a:r>
              <a:rPr lang="en-US" sz="2400" err="1"/>
              <a:t>dict</a:t>
            </a:r>
            <a:r>
              <a:rPr lang="en-US" sz="2400"/>
              <a:t>(</a:t>
            </a:r>
            <a:r>
              <a:rPr lang="en-US" sz="2400" err="1"/>
              <a:t>temp_list</a:t>
            </a:r>
            <a:r>
              <a:rPr lang="en-US" sz="2400"/>
              <a:t>)        #convert list of lists to a dictionary</a:t>
            </a:r>
          </a:p>
          <a:p>
            <a:pPr marL="0" indent="0" eaLnBrk="1" fontAlgn="auto" hangingPunct="1">
              <a:spcAft>
                <a:spcPts val="0"/>
              </a:spcAft>
              <a:buFont typeface="Arial" panose="020B0604020202020204" pitchFamily="34" charset="0"/>
              <a:buNone/>
              <a:defRPr/>
            </a:pPr>
            <a:r>
              <a:rPr lang="en-US" sz="2400"/>
              <a:t>print(temps)</a:t>
            </a:r>
          </a:p>
          <a:p>
            <a:pPr marL="0" indent="0" eaLnBrk="1" fontAlgn="auto" hangingPunct="1">
              <a:spcAft>
                <a:spcPts val="0"/>
              </a:spcAft>
              <a:buFont typeface="Arial" panose="020B0604020202020204" pitchFamily="34" charset="0"/>
              <a:buNone/>
              <a:defRPr/>
            </a:pPr>
            <a:r>
              <a:rPr lang="en-US" sz="2400"/>
              <a:t> day = input('Enter a day to add')</a:t>
            </a:r>
          </a:p>
          <a:p>
            <a:pPr marL="0" indent="0" eaLnBrk="1" fontAlgn="auto" hangingPunct="1">
              <a:spcAft>
                <a:spcPts val="0"/>
              </a:spcAft>
              <a:buFont typeface="Arial" panose="020B0604020202020204" pitchFamily="34" charset="0"/>
              <a:buNone/>
              <a:defRPr/>
            </a:pPr>
            <a:r>
              <a:rPr lang="en-US" sz="2400"/>
              <a:t>if day in temps:</a:t>
            </a:r>
          </a:p>
          <a:p>
            <a:pPr marL="0" indent="0" eaLnBrk="1" fontAlgn="auto" hangingPunct="1">
              <a:spcAft>
                <a:spcPts val="0"/>
              </a:spcAft>
              <a:buFont typeface="Arial" panose="020B0604020202020204" pitchFamily="34" charset="0"/>
              <a:buNone/>
              <a:defRPr/>
            </a:pPr>
            <a:r>
              <a:rPr lang="en-US" sz="2400"/>
              <a:t>    print('Day already exists')</a:t>
            </a:r>
          </a:p>
          <a:p>
            <a:pPr marL="0" indent="0" eaLnBrk="1" fontAlgn="auto" hangingPunct="1">
              <a:spcAft>
                <a:spcPts val="0"/>
              </a:spcAft>
              <a:buFont typeface="Arial" panose="020B0604020202020204" pitchFamily="34" charset="0"/>
              <a:buNone/>
              <a:defRPr/>
            </a:pPr>
            <a:r>
              <a:rPr lang="en-US" sz="2400"/>
              <a:t>else:</a:t>
            </a:r>
          </a:p>
          <a:p>
            <a:pPr marL="0" indent="0" eaLnBrk="1" fontAlgn="auto" hangingPunct="1">
              <a:spcAft>
                <a:spcPts val="0"/>
              </a:spcAft>
              <a:buFont typeface="Arial" panose="020B0604020202020204" pitchFamily="34" charset="0"/>
              <a:buNone/>
              <a:defRPr/>
            </a:pPr>
            <a:r>
              <a:rPr lang="en-US" sz="2400"/>
              <a:t>    temps[day] = float(input('Enter a temp'))</a:t>
            </a:r>
          </a:p>
          <a:p>
            <a:pPr marL="0" indent="0" eaLnBrk="1" fontAlgn="auto" hangingPunct="1">
              <a:spcAft>
                <a:spcPts val="0"/>
              </a:spcAft>
              <a:buFont typeface="Arial" panose="020B0604020202020204" pitchFamily="34" charset="0"/>
              <a:buNone/>
              <a:defRPr/>
            </a:pPr>
            <a:r>
              <a:rPr lang="en-US" sz="2400"/>
              <a:t>print('Updated temperatures')</a:t>
            </a:r>
          </a:p>
          <a:p>
            <a:pPr marL="0" indent="0" eaLnBrk="1" fontAlgn="auto" hangingPunct="1">
              <a:spcAft>
                <a:spcPts val="0"/>
              </a:spcAft>
              <a:buFont typeface="Arial" panose="020B0604020202020204" pitchFamily="34" charset="0"/>
              <a:buNone/>
              <a:defRPr/>
            </a:pPr>
            <a:r>
              <a:rPr lang="en-US" sz="2400"/>
              <a:t>print(temps)</a:t>
            </a:r>
          </a:p>
          <a:p>
            <a:pPr marL="0" indent="0" eaLnBrk="1" fontAlgn="auto" hangingPunct="1">
              <a:spcAft>
                <a:spcPts val="0"/>
              </a:spcAft>
              <a:buFont typeface="Arial" panose="020B0604020202020204" pitchFamily="34" charset="0"/>
              <a:buNone/>
              <a:defRPr/>
            </a:pPr>
            <a:r>
              <a:rPr lang="en-US" sz="2400"/>
              <a:t>print(</a:t>
            </a:r>
            <a:r>
              <a:rPr lang="en-US" sz="2400" err="1"/>
              <a:t>len</a:t>
            </a:r>
            <a:r>
              <a:rPr lang="en-US" sz="2400"/>
              <a:t>(temps))</a:t>
            </a:r>
          </a:p>
          <a:p>
            <a:pPr marL="0" indent="0" eaLnBrk="1" fontAlgn="auto" hangingPunct="1">
              <a:spcAft>
                <a:spcPts val="0"/>
              </a:spcAft>
              <a:buFont typeface="Arial" panose="020B0604020202020204" pitchFamily="34" charset="0"/>
              <a:buNone/>
              <a:defRPr/>
            </a:pPr>
            <a:endParaRPr lang="en-US" sz="2400"/>
          </a:p>
          <a:p>
            <a:pPr eaLnBrk="1" fontAlgn="auto" hangingPunct="1">
              <a:spcAft>
                <a:spcPts val="0"/>
              </a:spcAft>
              <a:buFont typeface="Arial" charset="0"/>
              <a:buChar char="•"/>
              <a:defRPr/>
            </a:pPr>
            <a:endParaRPr lang="en-US" sz="2400"/>
          </a:p>
        </p:txBody>
      </p:sp>
      <p:sp>
        <p:nvSpPr>
          <p:cNvPr id="4" name="Slide Number Placeholder 3"/>
          <p:cNvSpPr>
            <a:spLocks noGrp="1"/>
          </p:cNvSpPr>
          <p:nvPr>
            <p:ph type="sldNum" sz="quarter" idx="12"/>
          </p:nvPr>
        </p:nvSpPr>
        <p:spPr/>
        <p:txBody>
          <a:bodyPr/>
          <a:lstStyle/>
          <a:p>
            <a:pPr>
              <a:defRPr/>
            </a:pPr>
            <a:fld id="{4024395F-CFE4-4567-A79C-66ED4725C11D}" type="slidenum">
              <a:rPr lang="en-US"/>
              <a:pPr>
                <a:defRPr/>
              </a:pPr>
              <a:t>126</a:t>
            </a:fld>
            <a:endParaRPr lang="en-US"/>
          </a:p>
        </p:txBody>
      </p:sp>
    </p:spTree>
    <p:extLst>
      <p:ext uri="{BB962C8B-B14F-4D97-AF65-F5344CB8AC3E}">
        <p14:creationId xmlns:p14="http://schemas.microsoft.com/office/powerpoint/2010/main" val="32652429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628650" y="369888"/>
            <a:ext cx="7886700" cy="517525"/>
          </a:xfrm>
        </p:spPr>
        <p:txBody>
          <a:bodyPr rtlCol="0">
            <a:noAutofit/>
          </a:bodyPr>
          <a:lstStyle/>
          <a:p>
            <a:pPr eaLnBrk="1" fontAlgn="auto" hangingPunct="1">
              <a:spcAft>
                <a:spcPts val="0"/>
              </a:spcAft>
              <a:defRPr/>
            </a:pPr>
            <a:r>
              <a:rPr lang="en-US" altLang="en-US" sz="3200">
                <a:solidFill>
                  <a:schemeClr val="tx2">
                    <a:lumMod val="75000"/>
                  </a:schemeClr>
                </a:solidFill>
              </a:rPr>
              <a:t>Ex.33</a:t>
            </a:r>
          </a:p>
        </p:txBody>
      </p:sp>
      <p:sp>
        <p:nvSpPr>
          <p:cNvPr id="110595" name="Content Placeholder 2"/>
          <p:cNvSpPr>
            <a:spLocks noGrp="1"/>
          </p:cNvSpPr>
          <p:nvPr>
            <p:ph idx="1"/>
          </p:nvPr>
        </p:nvSpPr>
        <p:spPr>
          <a:xfrm>
            <a:off x="492125" y="887413"/>
            <a:ext cx="7886700" cy="4410075"/>
          </a:xfrm>
        </p:spPr>
        <p:txBody>
          <a:bodyPr/>
          <a:lstStyle/>
          <a:p>
            <a:pPr marL="0" indent="0" algn="just" eaLnBrk="1" hangingPunct="1">
              <a:buFont typeface="Arial" panose="020B0604020202020204" pitchFamily="34" charset="0"/>
              <a:buNone/>
            </a:pPr>
            <a:r>
              <a:rPr lang="en-US" altLang="en-US" sz="2400"/>
              <a:t>Write a Python program which initializes a dictionary having each day and its temperature. </a:t>
            </a:r>
          </a:p>
          <a:p>
            <a:pPr marL="0" indent="0" algn="just" eaLnBrk="1" hangingPunct="1">
              <a:buFont typeface="Arial" panose="020B0604020202020204" pitchFamily="34" charset="0"/>
              <a:buNone/>
            </a:pPr>
            <a:r>
              <a:rPr lang="en-US" altLang="en-US" sz="2400"/>
              <a:t>The program should return a list of days on which temperature was between 70 and 79 degrees</a:t>
            </a:r>
          </a:p>
          <a:p>
            <a:pPr marL="0" indent="0" eaLnBrk="1" hangingPunct="1">
              <a:buFont typeface="Arial" panose="020B0604020202020204" pitchFamily="34" charset="0"/>
              <a:buNone/>
            </a:pPr>
            <a:endParaRPr lang="en-US" altLang="en-US" sz="2400"/>
          </a:p>
        </p:txBody>
      </p:sp>
      <p:sp>
        <p:nvSpPr>
          <p:cNvPr id="3" name="Slide Number Placeholder 2"/>
          <p:cNvSpPr>
            <a:spLocks noGrp="1"/>
          </p:cNvSpPr>
          <p:nvPr>
            <p:ph type="sldNum" sz="quarter" idx="12"/>
          </p:nvPr>
        </p:nvSpPr>
        <p:spPr/>
        <p:txBody>
          <a:bodyPr/>
          <a:lstStyle/>
          <a:p>
            <a:pPr>
              <a:defRPr/>
            </a:pPr>
            <a:fld id="{D598B211-1D8C-4046-AE03-1F177BDFDB7C}" type="slidenum">
              <a:rPr lang="en-US"/>
              <a:pPr>
                <a:defRPr/>
              </a:pPr>
              <a:t>127</a:t>
            </a:fld>
            <a:endParaRPr lang="en-US"/>
          </a:p>
        </p:txBody>
      </p:sp>
    </p:spTree>
    <p:extLst>
      <p:ext uri="{BB962C8B-B14F-4D97-AF65-F5344CB8AC3E}">
        <p14:creationId xmlns:p14="http://schemas.microsoft.com/office/powerpoint/2010/main" val="331543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84188" y="65088"/>
            <a:ext cx="8459787" cy="725487"/>
          </a:xfrm>
        </p:spPr>
        <p:txBody>
          <a:bodyPr rtlCol="0">
            <a:normAutofit/>
          </a:bodyPr>
          <a:lstStyle/>
          <a:p>
            <a:pPr algn="ctr" eaLnBrk="1" fontAlgn="auto" hangingPunct="1">
              <a:spcAft>
                <a:spcPts val="0"/>
              </a:spcAft>
              <a:defRPr/>
            </a:pPr>
            <a:r>
              <a:rPr lang="en-US" altLang="en-US" sz="4000">
                <a:solidFill>
                  <a:schemeClr val="tx2">
                    <a:lumMod val="50000"/>
                  </a:schemeClr>
                </a:solidFill>
              </a:rPr>
              <a:t>How to change or delete a string?</a:t>
            </a:r>
          </a:p>
        </p:txBody>
      </p:sp>
      <p:sp>
        <p:nvSpPr>
          <p:cNvPr id="3" name="Content Placeholder 2"/>
          <p:cNvSpPr>
            <a:spLocks noGrp="1"/>
          </p:cNvSpPr>
          <p:nvPr>
            <p:ph idx="1"/>
          </p:nvPr>
        </p:nvSpPr>
        <p:spPr>
          <a:xfrm>
            <a:off x="641350" y="790575"/>
            <a:ext cx="8097916" cy="4403725"/>
          </a:xfrm>
        </p:spPr>
        <p:txBody>
          <a:bodyPr rtlCol="0">
            <a:normAutofit/>
          </a:bodyPr>
          <a:lstStyle/>
          <a:p>
            <a:pPr algn="just" eaLnBrk="1" fontAlgn="auto" hangingPunct="1">
              <a:spcAft>
                <a:spcPts val="0"/>
              </a:spcAft>
              <a:defRPr/>
            </a:pPr>
            <a:r>
              <a:rPr lang="en-US" sz="2200" u="sng">
                <a:solidFill>
                  <a:srgbClr val="FF0000"/>
                </a:solidFill>
              </a:rPr>
              <a:t>Strings are immutable</a:t>
            </a:r>
            <a:r>
              <a:rPr lang="en-US" sz="2200">
                <a:solidFill>
                  <a:srgbClr val="FF0000"/>
                </a:solidFill>
              </a:rPr>
              <a:t>. </a:t>
            </a:r>
            <a:r>
              <a:rPr lang="en-US" sz="2200"/>
              <a:t>This means that elements of a string cannot be changed once it has been assigned.</a:t>
            </a:r>
          </a:p>
          <a:p>
            <a:pPr algn="just" eaLnBrk="1" fontAlgn="auto" hangingPunct="1">
              <a:spcAft>
                <a:spcPts val="0"/>
              </a:spcAft>
              <a:defRPr/>
            </a:pPr>
            <a:r>
              <a:rPr lang="en-US" sz="2200"/>
              <a:t> </a:t>
            </a:r>
            <a:r>
              <a:rPr lang="en-US" sz="2200" u="sng"/>
              <a:t>We can simply reassign different strings to the same name.</a:t>
            </a:r>
          </a:p>
          <a:p>
            <a:pPr algn="just" eaLnBrk="1" fontAlgn="auto" hangingPunct="1">
              <a:spcAft>
                <a:spcPts val="0"/>
              </a:spcAft>
              <a:defRPr/>
            </a:pPr>
            <a:r>
              <a:rPr lang="en-US" sz="2200">
                <a:solidFill>
                  <a:srgbClr val="FF0000"/>
                </a:solidFill>
              </a:rPr>
              <a:t>We cannot delete or remove characters from a string</a:t>
            </a:r>
            <a:r>
              <a:rPr lang="en-US" sz="2200"/>
              <a:t>. But deleting the string entirely is possible using the keyword del.</a:t>
            </a:r>
          </a:p>
          <a:p>
            <a:pPr marL="0" indent="0" eaLnBrk="1" fontAlgn="auto" hangingPunct="1">
              <a:spcAft>
                <a:spcPts val="0"/>
              </a:spcAft>
              <a:buFont typeface="Arial" panose="020B0604020202020204" pitchFamily="34" charset="0"/>
              <a:buNone/>
              <a:defRPr/>
            </a:pPr>
            <a:r>
              <a:rPr lang="en-US" sz="2200" err="1"/>
              <a:t>my_string</a:t>
            </a:r>
            <a:r>
              <a:rPr lang="en-US" sz="2200"/>
              <a:t> = '</a:t>
            </a:r>
            <a:r>
              <a:rPr lang="en-US" sz="2200" err="1"/>
              <a:t>programiz</a:t>
            </a:r>
            <a:r>
              <a:rPr lang="en-US" sz="2200"/>
              <a:t>'</a:t>
            </a:r>
          </a:p>
          <a:p>
            <a:pPr marL="0" indent="0" eaLnBrk="1" fontAlgn="auto" hangingPunct="1">
              <a:spcAft>
                <a:spcPts val="0"/>
              </a:spcAft>
              <a:buFont typeface="Arial" panose="020B0604020202020204" pitchFamily="34" charset="0"/>
              <a:buNone/>
              <a:defRPr/>
            </a:pPr>
            <a:r>
              <a:rPr lang="en-US" sz="2200" err="1"/>
              <a:t>my_string</a:t>
            </a:r>
            <a:r>
              <a:rPr lang="en-US" sz="2200"/>
              <a:t>[5] = 'a'</a:t>
            </a:r>
          </a:p>
          <a:p>
            <a:pPr marL="0" indent="0" eaLnBrk="1" fontAlgn="auto" hangingPunct="1">
              <a:spcAft>
                <a:spcPts val="0"/>
              </a:spcAft>
              <a:buFont typeface="Arial" panose="020B0604020202020204" pitchFamily="34" charset="0"/>
              <a:buNone/>
              <a:defRPr/>
            </a:pPr>
            <a:r>
              <a:rPr lang="en-US" sz="2200" err="1">
                <a:solidFill>
                  <a:srgbClr val="FF0000"/>
                </a:solidFill>
              </a:rPr>
              <a:t>TypeError</a:t>
            </a:r>
            <a:r>
              <a:rPr lang="en-US" sz="2200">
                <a:solidFill>
                  <a:srgbClr val="FF0000"/>
                </a:solidFill>
              </a:rPr>
              <a:t>: </a:t>
            </a:r>
            <a:r>
              <a:rPr lang="en-US" sz="2200"/>
              <a:t>'</a:t>
            </a:r>
            <a:r>
              <a:rPr lang="en-US" sz="2200" err="1"/>
              <a:t>str</a:t>
            </a:r>
            <a:r>
              <a:rPr lang="en-US" sz="2200"/>
              <a:t>' object does not support item assignment</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r>
              <a:rPr lang="en-US" sz="2200" err="1"/>
              <a:t>my_string</a:t>
            </a:r>
            <a:r>
              <a:rPr lang="en-US" sz="2200"/>
              <a:t> = 'Python‘   //</a:t>
            </a:r>
            <a:r>
              <a:rPr lang="en-US" sz="2200">
                <a:solidFill>
                  <a:srgbClr val="FF0000"/>
                </a:solidFill>
              </a:rPr>
              <a:t>reassigning different strings with same name</a:t>
            </a:r>
          </a:p>
          <a:p>
            <a:pPr eaLnBrk="1" fontAlgn="auto" hangingPunct="1">
              <a:spcAft>
                <a:spcPts val="0"/>
              </a:spcAft>
              <a:defRPr/>
            </a:pPr>
            <a:endParaRPr lang="en-US" sz="2200"/>
          </a:p>
        </p:txBody>
      </p:sp>
      <p:sp>
        <p:nvSpPr>
          <p:cNvPr id="1536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E8115E41-E152-4A86-830A-60BDB73F432F}"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13</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28650" y="369888"/>
            <a:ext cx="7886700" cy="558800"/>
          </a:xfrm>
        </p:spPr>
        <p:txBody>
          <a:bodyPr rtlCol="0">
            <a:noAutofit/>
          </a:bodyPr>
          <a:lstStyle/>
          <a:p>
            <a:pPr eaLnBrk="1" fontAlgn="auto" hangingPunct="1">
              <a:spcAft>
                <a:spcPts val="0"/>
              </a:spcAft>
              <a:defRPr/>
            </a:pPr>
            <a:r>
              <a:rPr lang="en-US" altLang="en-US" sz="3600">
                <a:solidFill>
                  <a:schemeClr val="tx2">
                    <a:lumMod val="50000"/>
                  </a:schemeClr>
                </a:solidFill>
              </a:rPr>
              <a:t>Operators to work with strings.</a:t>
            </a:r>
          </a:p>
        </p:txBody>
      </p:sp>
      <p:sp>
        <p:nvSpPr>
          <p:cNvPr id="16387"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F724AD36-FB8A-4A64-8D19-4A4D7ABFB19E}"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14</a:t>
            </a:fld>
            <a:endParaRPr lang="en-US" altLang="en-US" sz="1419">
              <a:solidFill>
                <a:schemeClr val="bg1"/>
              </a:solidFill>
              <a:latin typeface="Calibri" panose="020F0502020204030204" pitchFamily="34" charset="0"/>
              <a:cs typeface="Arial" panose="020B0604020202020204" pitchFamily="34" charset="0"/>
            </a:endParaRPr>
          </a:p>
        </p:txBody>
      </p:sp>
      <p:pic>
        <p:nvPicPr>
          <p:cNvPr id="133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487" y="1370496"/>
            <a:ext cx="8170863"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17431" y="4347543"/>
            <a:ext cx="2222083" cy="369332"/>
          </a:xfrm>
          <a:prstGeom prst="rect">
            <a:avLst/>
          </a:prstGeom>
        </p:spPr>
        <p:txBody>
          <a:bodyPr wrap="none">
            <a:spAutoFit/>
          </a:bodyPr>
          <a:lstStyle/>
          <a:p>
            <a:pPr marL="0" indent="0" eaLnBrk="1" fontAlgn="auto" hangingPunct="1">
              <a:spcAft>
                <a:spcPts val="0"/>
              </a:spcAft>
              <a:buFont typeface="Arial" panose="020B0604020202020204" pitchFamily="34" charset="0"/>
              <a:buNone/>
              <a:defRPr/>
            </a:pPr>
            <a:r>
              <a:rPr lang="en-US">
                <a:solidFill>
                  <a:srgbClr val="FF0000"/>
                </a:solidFill>
              </a:rPr>
              <a:t>Try examples for each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76263" y="114300"/>
            <a:ext cx="7991475" cy="677863"/>
          </a:xfrm>
        </p:spPr>
        <p:txBody>
          <a:bodyPr rtlCol="0">
            <a:normAutofit/>
          </a:bodyPr>
          <a:lstStyle/>
          <a:p>
            <a:pPr algn="ctr" eaLnBrk="1" fontAlgn="auto" hangingPunct="1">
              <a:spcAft>
                <a:spcPts val="0"/>
              </a:spcAft>
              <a:defRPr/>
            </a:pPr>
            <a:r>
              <a:rPr lang="en-US" altLang="en-US" sz="3600" b="1">
                <a:solidFill>
                  <a:schemeClr val="tx2">
                    <a:lumMod val="50000"/>
                  </a:schemeClr>
                </a:solidFill>
              </a:rPr>
              <a:t>Methods for the </a:t>
            </a:r>
            <a:r>
              <a:rPr lang="en-US" altLang="en-US" sz="3600" b="1" err="1">
                <a:solidFill>
                  <a:schemeClr val="tx2">
                    <a:lumMod val="50000"/>
                  </a:schemeClr>
                </a:solidFill>
              </a:rPr>
              <a:t>str</a:t>
            </a:r>
            <a:r>
              <a:rPr lang="en-US" altLang="en-US" sz="3600" b="1">
                <a:solidFill>
                  <a:schemeClr val="tx2">
                    <a:lumMod val="50000"/>
                  </a:schemeClr>
                </a:solidFill>
              </a:rPr>
              <a:t> object</a:t>
            </a:r>
          </a:p>
        </p:txBody>
      </p:sp>
      <p:sp>
        <p:nvSpPr>
          <p:cNvPr id="17411"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D49A84A7-314B-4DED-896A-DD1955DA7A47}"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15</a:t>
            </a:fld>
            <a:endParaRPr lang="en-US" altLang="en-US" sz="1419">
              <a:solidFill>
                <a:schemeClr val="bg1"/>
              </a:solidFill>
              <a:latin typeface="Calibri" panose="020F0502020204030204" pitchFamily="34" charset="0"/>
              <a:cs typeface="Arial" panose="020B0604020202020204" pitchFamily="34" charset="0"/>
            </a:endParaRPr>
          </a:p>
        </p:txBody>
      </p:sp>
      <p:pic>
        <p:nvPicPr>
          <p:cNvPr id="1434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913" y="641350"/>
            <a:ext cx="8596312"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614069" y="5373688"/>
            <a:ext cx="2222083" cy="369332"/>
          </a:xfrm>
          <a:prstGeom prst="rect">
            <a:avLst/>
          </a:prstGeom>
        </p:spPr>
        <p:txBody>
          <a:bodyPr wrap="none">
            <a:spAutoFit/>
          </a:bodyPr>
          <a:lstStyle/>
          <a:p>
            <a:pPr marL="0" indent="0" eaLnBrk="1" fontAlgn="auto" hangingPunct="1">
              <a:spcAft>
                <a:spcPts val="0"/>
              </a:spcAft>
              <a:buFont typeface="Arial" panose="020B0604020202020204" pitchFamily="34" charset="0"/>
              <a:buNone/>
              <a:defRPr/>
            </a:pPr>
            <a:r>
              <a:rPr lang="en-US">
                <a:solidFill>
                  <a:srgbClr val="FF0000"/>
                </a:solidFill>
              </a:rPr>
              <a:t>Try examples for each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8"/>
            <a:ext cx="7886700" cy="354507"/>
          </a:xfrm>
        </p:spPr>
        <p:txBody>
          <a:bodyPr/>
          <a:lstStyle/>
          <a:p>
            <a:r>
              <a:rPr lang="en-US" sz="3600"/>
              <a:t>Count, index</a:t>
            </a:r>
          </a:p>
        </p:txBody>
      </p:sp>
      <p:sp>
        <p:nvSpPr>
          <p:cNvPr id="3" name="Content Placeholder 2"/>
          <p:cNvSpPr>
            <a:spLocks noGrp="1"/>
          </p:cNvSpPr>
          <p:nvPr>
            <p:ph idx="1"/>
          </p:nvPr>
        </p:nvSpPr>
        <p:spPr>
          <a:xfrm>
            <a:off x="628650" y="831274"/>
            <a:ext cx="7886700" cy="4583874"/>
          </a:xfrm>
        </p:spPr>
        <p:txBody>
          <a:bodyPr/>
          <a:lstStyle/>
          <a:p>
            <a:r>
              <a:rPr lang="en-US" sz="2000" b="1"/>
              <a:t>count</a:t>
            </a:r>
            <a:r>
              <a:rPr lang="en-US" sz="2000"/>
              <a:t>(</a:t>
            </a:r>
            <a:r>
              <a:rPr lang="en-US" sz="2000" err="1"/>
              <a:t>str</a:t>
            </a:r>
            <a:r>
              <a:rPr lang="en-US" sz="2000"/>
              <a:t>, beg= 0,end=</a:t>
            </a:r>
            <a:r>
              <a:rPr lang="en-US" sz="2000" err="1"/>
              <a:t>len</a:t>
            </a:r>
            <a:r>
              <a:rPr lang="en-US" sz="2000"/>
              <a:t>(string)) : Counts how many times </a:t>
            </a:r>
            <a:r>
              <a:rPr lang="en-US" sz="2000" err="1"/>
              <a:t>str</a:t>
            </a:r>
            <a:r>
              <a:rPr lang="en-US" sz="2000"/>
              <a:t> occurs in string or in a substring of string if starting index beg and ending index end are given.</a:t>
            </a:r>
          </a:p>
          <a:p>
            <a:r>
              <a:rPr lang="en-US" sz="2000" b="1"/>
              <a:t>index</a:t>
            </a:r>
            <a:r>
              <a:rPr lang="en-US" sz="2000"/>
              <a:t>(</a:t>
            </a:r>
            <a:r>
              <a:rPr lang="en-US" sz="2000" err="1"/>
              <a:t>str</a:t>
            </a:r>
            <a:r>
              <a:rPr lang="en-US" sz="2000"/>
              <a:t>, beg=0, end=</a:t>
            </a:r>
            <a:r>
              <a:rPr lang="en-US" sz="2000" err="1"/>
              <a:t>len</a:t>
            </a:r>
            <a:r>
              <a:rPr lang="en-US" sz="2000"/>
              <a:t>(string)): Same as find(), but raises an exception if </a:t>
            </a:r>
            <a:r>
              <a:rPr lang="en-US" sz="2000" err="1"/>
              <a:t>str</a:t>
            </a:r>
            <a:r>
              <a:rPr lang="en-US" sz="2000"/>
              <a:t> not found</a:t>
            </a:r>
          </a:p>
          <a:p>
            <a:r>
              <a:rPr lang="en-US" sz="2000" b="1" err="1"/>
              <a:t>isalnum</a:t>
            </a:r>
            <a:r>
              <a:rPr lang="en-US" sz="2000" b="1"/>
              <a:t>(): </a:t>
            </a:r>
            <a:r>
              <a:rPr lang="en-US" sz="2000"/>
              <a:t>Returns true if string has at least 1 character and all characters are alphanumeric and false otherwise.</a:t>
            </a:r>
          </a:p>
          <a:p>
            <a:r>
              <a:rPr lang="en-US" sz="2000" b="1" err="1"/>
              <a:t>isalpha</a:t>
            </a:r>
            <a:r>
              <a:rPr lang="en-US" sz="2000" b="1"/>
              <a:t>(): </a:t>
            </a:r>
            <a:r>
              <a:rPr lang="en-US" sz="2000"/>
              <a:t>Returns true if string has at least 1 character and all characters are alphabetic and false otherwise.</a:t>
            </a:r>
          </a:p>
          <a:p>
            <a:r>
              <a:rPr lang="en-US" sz="2000" b="1" err="1"/>
              <a:t>isdigit</a:t>
            </a:r>
            <a:r>
              <a:rPr lang="en-US" sz="2000" b="1"/>
              <a:t>(): </a:t>
            </a:r>
            <a:r>
              <a:rPr lang="en-US" sz="2000"/>
              <a:t>Returns true if string contains only digits and false otherwise.</a:t>
            </a:r>
          </a:p>
          <a:p>
            <a:r>
              <a:rPr lang="en-US" sz="2000" b="1" err="1"/>
              <a:t>islower</a:t>
            </a:r>
            <a:r>
              <a:rPr lang="en-US" sz="2000" b="1"/>
              <a:t>(): </a:t>
            </a:r>
            <a:r>
              <a:rPr lang="en-US" sz="2000"/>
              <a:t>Returns true if string has at least 1 cased character and all cased characters are in lowercase and false otherwise.</a:t>
            </a:r>
          </a:p>
          <a:p>
            <a:endParaRPr lang="en-US" sz="2000"/>
          </a:p>
          <a:p>
            <a:endParaRPr lang="en-US" sz="2000"/>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16</a:t>
            </a:fld>
            <a:endParaRPr lang="en-US"/>
          </a:p>
        </p:txBody>
      </p:sp>
    </p:spTree>
    <p:extLst>
      <p:ext uri="{BB962C8B-B14F-4D97-AF65-F5344CB8AC3E}">
        <p14:creationId xmlns:p14="http://schemas.microsoft.com/office/powerpoint/2010/main" val="541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8758"/>
            <a:ext cx="7886700" cy="5950755"/>
          </a:xfrm>
        </p:spPr>
        <p:txBody>
          <a:bodyPr/>
          <a:lstStyle/>
          <a:p>
            <a:r>
              <a:rPr lang="en-US" sz="2000" b="1" err="1"/>
              <a:t>isspace</a:t>
            </a:r>
            <a:r>
              <a:rPr lang="en-US" sz="2000" b="1"/>
              <a:t>(): </a:t>
            </a:r>
            <a:r>
              <a:rPr lang="en-US" sz="2000"/>
              <a:t>Returns true if string contains only whitespace characters and false otherwise.</a:t>
            </a:r>
          </a:p>
          <a:p>
            <a:r>
              <a:rPr lang="en-US" sz="2000" b="1" err="1"/>
              <a:t>istitle</a:t>
            </a:r>
            <a:r>
              <a:rPr lang="en-US" sz="2000" b="1"/>
              <a:t>(): </a:t>
            </a:r>
            <a:r>
              <a:rPr lang="en-US" sz="2000"/>
              <a:t>Returns true if string is properly "</a:t>
            </a:r>
            <a:r>
              <a:rPr lang="en-US" sz="2000" err="1"/>
              <a:t>titlecased</a:t>
            </a:r>
            <a:r>
              <a:rPr lang="en-US" sz="2000"/>
              <a:t>" and false otherwise.</a:t>
            </a:r>
          </a:p>
          <a:p>
            <a:r>
              <a:rPr lang="en-US" sz="2000" b="1" err="1"/>
              <a:t>isupper</a:t>
            </a:r>
            <a:r>
              <a:rPr lang="en-US" sz="2000" b="1"/>
              <a:t>(): </a:t>
            </a:r>
            <a:r>
              <a:rPr lang="en-US" sz="2000"/>
              <a:t>Returns true if string has at least one cased character and all cased characters are in uppercase and false otherwise.</a:t>
            </a:r>
          </a:p>
          <a:p>
            <a:r>
              <a:rPr lang="en-US" sz="2000" b="1" err="1"/>
              <a:t>len</a:t>
            </a:r>
            <a:r>
              <a:rPr lang="en-US" sz="2000" b="1"/>
              <a:t>(string): </a:t>
            </a:r>
            <a:r>
              <a:rPr lang="en-US" sz="2000"/>
              <a:t>Returns the length of the string</a:t>
            </a:r>
          </a:p>
          <a:p>
            <a:r>
              <a:rPr lang="en-US" sz="2000" b="1"/>
              <a:t>max(</a:t>
            </a:r>
            <a:r>
              <a:rPr lang="en-US" sz="2000" b="1" err="1"/>
              <a:t>str</a:t>
            </a:r>
            <a:r>
              <a:rPr lang="en-US" sz="2000" b="1"/>
              <a:t>): </a:t>
            </a:r>
            <a:r>
              <a:rPr lang="en-US" sz="2000"/>
              <a:t>Returns the max alphabetical character from the string str.</a:t>
            </a:r>
          </a:p>
          <a:p>
            <a:r>
              <a:rPr lang="en-US" sz="2000" b="1"/>
              <a:t>min(</a:t>
            </a:r>
            <a:r>
              <a:rPr lang="en-US" sz="2000" b="1" err="1"/>
              <a:t>str</a:t>
            </a:r>
            <a:r>
              <a:rPr lang="en-US" sz="2000" b="1"/>
              <a:t>): </a:t>
            </a:r>
            <a:r>
              <a:rPr lang="en-US" sz="2000"/>
              <a:t>Returns the min alphabetical character from the string str.</a:t>
            </a:r>
          </a:p>
          <a:p>
            <a:r>
              <a:rPr lang="en-US" sz="2000" b="1">
                <a:solidFill>
                  <a:srgbClr val="FF0000"/>
                </a:solidFill>
              </a:rPr>
              <a:t>split(delimiter): </a:t>
            </a:r>
            <a:r>
              <a:rPr lang="en-US" sz="2000"/>
              <a:t>Splits string according to delimiter </a:t>
            </a:r>
            <a:r>
              <a:rPr lang="en-US" sz="2000" err="1"/>
              <a:t>str</a:t>
            </a:r>
            <a:r>
              <a:rPr lang="en-US" sz="2000"/>
              <a:t> (space if not provided) and </a:t>
            </a:r>
            <a:r>
              <a:rPr lang="en-US" sz="2000">
                <a:solidFill>
                  <a:srgbClr val="FF0000"/>
                </a:solidFill>
              </a:rPr>
              <a:t>returns list </a:t>
            </a:r>
            <a:r>
              <a:rPr lang="en-US" sz="2000"/>
              <a:t>of substrings; </a:t>
            </a:r>
          </a:p>
          <a:p>
            <a:r>
              <a:rPr lang="en-US" sz="2000" b="1" err="1"/>
              <a:t>S.title</a:t>
            </a:r>
            <a:r>
              <a:rPr lang="en-US" sz="2000" b="1"/>
              <a:t>(): </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17</a:t>
            </a:fld>
            <a:endParaRPr lang="en-US"/>
          </a:p>
        </p:txBody>
      </p:sp>
    </p:spTree>
    <p:extLst>
      <p:ext uri="{BB962C8B-B14F-4D97-AF65-F5344CB8AC3E}">
        <p14:creationId xmlns:p14="http://schemas.microsoft.com/office/powerpoint/2010/main" val="158727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0629"/>
            <a:ext cx="7886700" cy="5403272"/>
          </a:xfrm>
        </p:spPr>
        <p:txBody>
          <a:bodyPr/>
          <a:lstStyle/>
          <a:p>
            <a:pPr marL="0" indent="0">
              <a:buNone/>
            </a:pPr>
            <a:r>
              <a:rPr lang="en-US" sz="2000"/>
              <a:t>txt = "Hello, welcome to my world."</a:t>
            </a:r>
            <a:br>
              <a:rPr lang="en-US" sz="2000"/>
            </a:br>
            <a:r>
              <a:rPr lang="en-US" sz="2000"/>
              <a:t>x = </a:t>
            </a:r>
            <a:r>
              <a:rPr lang="en-US" sz="2000" err="1"/>
              <a:t>txt.find</a:t>
            </a:r>
            <a:r>
              <a:rPr lang="en-US" sz="2000"/>
              <a:t>("e")</a:t>
            </a:r>
            <a:br>
              <a:rPr lang="en-US" sz="2000"/>
            </a:br>
            <a:r>
              <a:rPr lang="en-US" sz="2000"/>
              <a:t>print(x)</a:t>
            </a:r>
            <a:br>
              <a:rPr lang="en-US" sz="2000"/>
            </a:br>
            <a:endParaRPr lang="en-US" sz="2000"/>
          </a:p>
          <a:p>
            <a:pPr marL="0" indent="0">
              <a:buNone/>
            </a:pPr>
            <a:r>
              <a:rPr lang="en-US" sz="2000"/>
              <a:t>x = </a:t>
            </a:r>
            <a:r>
              <a:rPr lang="en-US" sz="2000" err="1"/>
              <a:t>txt.find</a:t>
            </a:r>
            <a:r>
              <a:rPr lang="en-US" sz="2000"/>
              <a:t>("e", 5, 10)</a:t>
            </a:r>
            <a:br>
              <a:rPr lang="en-US" sz="2000"/>
            </a:br>
            <a:r>
              <a:rPr lang="en-US" sz="2000"/>
              <a:t>print(x)</a:t>
            </a:r>
          </a:p>
          <a:p>
            <a:pPr marL="0" indent="0">
              <a:buNone/>
            </a:pPr>
            <a:br>
              <a:rPr lang="en-US" sz="2000"/>
            </a:br>
            <a:r>
              <a:rPr lang="en-US" sz="2000"/>
              <a:t>print(</a:t>
            </a:r>
            <a:r>
              <a:rPr lang="en-US" sz="2000" err="1"/>
              <a:t>txt.find</a:t>
            </a:r>
            <a:r>
              <a:rPr lang="en-US" sz="2000"/>
              <a:t>("q"))</a:t>
            </a:r>
            <a:br>
              <a:rPr lang="en-US" sz="2000"/>
            </a:br>
            <a:r>
              <a:rPr lang="en-US" sz="2000"/>
              <a:t>print(</a:t>
            </a:r>
            <a:r>
              <a:rPr lang="en-US" sz="2000" err="1"/>
              <a:t>txt.index</a:t>
            </a:r>
            <a:r>
              <a:rPr lang="en-US" sz="2000"/>
              <a:t>("q"))</a:t>
            </a:r>
          </a:p>
          <a:p>
            <a:pPr marL="0" indent="0">
              <a:buNone/>
            </a:pPr>
            <a:br>
              <a:rPr lang="en-US" sz="2000"/>
            </a:br>
            <a:r>
              <a:rPr lang="en-US" sz="2000"/>
              <a:t>x = </a:t>
            </a:r>
            <a:r>
              <a:rPr lang="en-US" sz="2000" err="1"/>
              <a:t>txt.endswith</a:t>
            </a:r>
            <a:r>
              <a:rPr lang="en-US" sz="2000"/>
              <a:t>(".")</a:t>
            </a:r>
            <a:br>
              <a:rPr lang="en-US" sz="2000"/>
            </a:br>
            <a:r>
              <a:rPr lang="en-US" sz="2000"/>
              <a:t>print(x)</a:t>
            </a:r>
          </a:p>
          <a:p>
            <a:pPr marL="0" indent="0">
              <a:buNone/>
            </a:pPr>
            <a:endParaRPr lang="en-US" sz="2000"/>
          </a:p>
          <a:p>
            <a:pPr marL="0" indent="0">
              <a:buNone/>
            </a:pPr>
            <a:r>
              <a:rPr lang="en-US" sz="2000"/>
              <a:t>txt = "I love apples, apple are my favorite fruit"</a:t>
            </a:r>
            <a:br>
              <a:rPr lang="en-US" sz="2000"/>
            </a:br>
            <a:r>
              <a:rPr lang="en-US" sz="2000"/>
              <a:t>x = </a:t>
            </a:r>
            <a:r>
              <a:rPr lang="en-US" sz="2000" err="1"/>
              <a:t>txt.count</a:t>
            </a:r>
            <a:r>
              <a:rPr lang="en-US" sz="2000"/>
              <a:t>("apple")</a:t>
            </a:r>
            <a:br>
              <a:rPr lang="en-US" sz="2000"/>
            </a:br>
            <a:r>
              <a:rPr lang="en-US" sz="2000"/>
              <a:t>print(x)</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18</a:t>
            </a:fld>
            <a:endParaRPr lang="en-US"/>
          </a:p>
        </p:txBody>
      </p:sp>
    </p:spTree>
    <p:extLst>
      <p:ext uri="{BB962C8B-B14F-4D97-AF65-F5344CB8AC3E}">
        <p14:creationId xmlns:p14="http://schemas.microsoft.com/office/powerpoint/2010/main" val="42241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32510"/>
            <a:ext cx="7886700" cy="5058887"/>
          </a:xfrm>
        </p:spPr>
        <p:txBody>
          <a:bodyPr/>
          <a:lstStyle/>
          <a:p>
            <a:pPr marL="0" indent="0">
              <a:buNone/>
            </a:pPr>
            <a:r>
              <a:rPr lang="en-US" sz="2000"/>
              <a:t>x = </a:t>
            </a:r>
            <a:r>
              <a:rPr lang="en-US" sz="2000" err="1"/>
              <a:t>txt.count</a:t>
            </a:r>
            <a:r>
              <a:rPr lang="en-US" sz="2000"/>
              <a:t>("apple", 10, 24)</a:t>
            </a:r>
            <a:br>
              <a:rPr lang="en-US" sz="2000"/>
            </a:br>
            <a:r>
              <a:rPr lang="en-US" sz="2000"/>
              <a:t>print(x)</a:t>
            </a:r>
          </a:p>
          <a:p>
            <a:pPr marL="0" indent="0">
              <a:buNone/>
            </a:pPr>
            <a:endParaRPr lang="en-US" sz="2000"/>
          </a:p>
          <a:p>
            <a:pPr marL="0" indent="0">
              <a:buNone/>
            </a:pPr>
            <a:r>
              <a:rPr lang="en-US" sz="2000"/>
              <a:t>x = </a:t>
            </a:r>
            <a:r>
              <a:rPr lang="en-US" sz="2000" err="1"/>
              <a:t>txt.index</a:t>
            </a:r>
            <a:r>
              <a:rPr lang="en-US" sz="2000"/>
              <a:t>("e", 5, 10)</a:t>
            </a:r>
          </a:p>
          <a:p>
            <a:pPr marL="0" indent="0">
              <a:buNone/>
            </a:pPr>
            <a:r>
              <a:rPr lang="en-US" sz="2000"/>
              <a:t>print(x)</a:t>
            </a:r>
          </a:p>
          <a:p>
            <a:pPr marL="0" indent="0">
              <a:buNone/>
            </a:pPr>
            <a:endParaRPr lang="en-US" sz="2000"/>
          </a:p>
          <a:p>
            <a:pPr marL="0" indent="0">
              <a:buNone/>
            </a:pPr>
            <a:r>
              <a:rPr lang="en-US" sz="2000"/>
              <a:t>txt = "Company10"</a:t>
            </a:r>
            <a:br>
              <a:rPr lang="en-US" sz="2000"/>
            </a:br>
            <a:r>
              <a:rPr lang="en-US" sz="2000"/>
              <a:t>x = </a:t>
            </a:r>
            <a:r>
              <a:rPr lang="en-US" sz="2000" err="1"/>
              <a:t>txt.isalpha</a:t>
            </a:r>
            <a:r>
              <a:rPr lang="en-US" sz="2000"/>
              <a:t>()</a:t>
            </a:r>
            <a:br>
              <a:rPr lang="en-US" sz="2000"/>
            </a:br>
            <a:r>
              <a:rPr lang="en-US" sz="2000"/>
              <a:t>print(x)</a:t>
            </a:r>
          </a:p>
          <a:p>
            <a:pPr marL="0" indent="0">
              <a:buNone/>
            </a:pPr>
            <a:endParaRPr lang="en-US" sz="2000"/>
          </a:p>
          <a:p>
            <a:pPr marL="0" indent="0">
              <a:buNone/>
            </a:pPr>
            <a:r>
              <a:rPr lang="en-US" sz="2000"/>
              <a:t>txt = "50800"</a:t>
            </a:r>
            <a:br>
              <a:rPr lang="en-US" sz="2000"/>
            </a:br>
            <a:r>
              <a:rPr lang="en-US" sz="2000"/>
              <a:t>x = </a:t>
            </a:r>
            <a:r>
              <a:rPr lang="en-US" sz="2000" err="1"/>
              <a:t>txt.isdigit</a:t>
            </a:r>
            <a:r>
              <a:rPr lang="en-US" sz="2000"/>
              <a:t>()</a:t>
            </a:r>
            <a:br>
              <a:rPr lang="en-US" sz="2000"/>
            </a:br>
            <a:r>
              <a:rPr lang="en-US" sz="2000"/>
              <a:t>print(x)</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19</a:t>
            </a:fld>
            <a:endParaRPr lang="en-US"/>
          </a:p>
        </p:txBody>
      </p:sp>
    </p:spTree>
    <p:extLst>
      <p:ext uri="{BB962C8B-B14F-4D97-AF65-F5344CB8AC3E}">
        <p14:creationId xmlns:p14="http://schemas.microsoft.com/office/powerpoint/2010/main" val="91078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122238" y="0"/>
            <a:ext cx="9083675" cy="666750"/>
          </a:xfrm>
        </p:spPr>
        <p:txBody>
          <a:bodyPr rtlCol="0">
            <a:normAutofit/>
          </a:bodyPr>
          <a:lstStyle/>
          <a:p>
            <a:pPr eaLnBrk="1" fontAlgn="auto" hangingPunct="1">
              <a:spcAft>
                <a:spcPts val="0"/>
              </a:spcAft>
              <a:defRPr/>
            </a:pPr>
            <a:r>
              <a:rPr lang="en-US" altLang="en-US" sz="4054" b="1">
                <a:solidFill>
                  <a:schemeClr val="tx2">
                    <a:lumMod val="75000"/>
                  </a:schemeClr>
                </a:solidFill>
              </a:rPr>
              <a:t>Strings</a:t>
            </a:r>
          </a:p>
        </p:txBody>
      </p:sp>
      <p:sp>
        <p:nvSpPr>
          <p:cNvPr id="6147" name="Subtitle 2"/>
          <p:cNvSpPr>
            <a:spLocks noGrp="1"/>
          </p:cNvSpPr>
          <p:nvPr>
            <p:ph type="subTitle" idx="1"/>
          </p:nvPr>
        </p:nvSpPr>
        <p:spPr>
          <a:xfrm>
            <a:off x="146050" y="566738"/>
            <a:ext cx="8821738" cy="4816475"/>
          </a:xfrm>
        </p:spPr>
        <p:txBody>
          <a:bodyPr rtlCol="0">
            <a:normAutofit/>
          </a:bodyPr>
          <a:lstStyle/>
          <a:p>
            <a:pPr marL="347495" indent="-347495" algn="just" eaLnBrk="1" fontAlgn="auto" hangingPunct="1">
              <a:spcAft>
                <a:spcPts val="0"/>
              </a:spcAft>
              <a:buFont typeface="Arial" panose="020B0604020202020204" pitchFamily="34" charset="0"/>
              <a:buChar char="•"/>
              <a:defRPr/>
            </a:pPr>
            <a:r>
              <a:rPr lang="en-US" altLang="en-US" sz="2229"/>
              <a:t>A string is a sequence of characters.</a:t>
            </a:r>
          </a:p>
          <a:p>
            <a:pPr marL="347495" indent="-347495" algn="just" eaLnBrk="1" fontAlgn="auto" hangingPunct="1">
              <a:spcAft>
                <a:spcPts val="0"/>
              </a:spcAft>
              <a:buFont typeface="Arial" panose="020B0604020202020204" pitchFamily="34" charset="0"/>
              <a:buChar char="•"/>
              <a:defRPr/>
            </a:pPr>
            <a:r>
              <a:rPr lang="en-US" altLang="en-US" sz="2229"/>
              <a:t>String in pythons are </a:t>
            </a:r>
            <a:r>
              <a:rPr lang="en-US" altLang="en-US" sz="2229" b="1"/>
              <a:t>immutable</a:t>
            </a:r>
            <a:r>
              <a:rPr lang="en-US" altLang="en-US" sz="2229"/>
              <a:t>.</a:t>
            </a:r>
          </a:p>
          <a:p>
            <a:pPr marL="347495" indent="-347495" algn="just" eaLnBrk="1" fontAlgn="auto" hangingPunct="1">
              <a:spcAft>
                <a:spcPts val="0"/>
              </a:spcAft>
              <a:buFont typeface="Arial" panose="020B0604020202020204" pitchFamily="34" charset="0"/>
              <a:buChar char="•"/>
              <a:defRPr/>
            </a:pPr>
            <a:r>
              <a:rPr lang="en-US" altLang="en-US" sz="2229"/>
              <a:t>We can simply create Python String by enclosing a </a:t>
            </a:r>
            <a:r>
              <a:rPr lang="en-US" altLang="en-US" sz="2229" u="sng"/>
              <a:t>text in single as well as double quotes.</a:t>
            </a:r>
            <a:r>
              <a:rPr lang="en-US" altLang="en-US" sz="2229"/>
              <a:t> Python treat both single and double quotes statements same.</a:t>
            </a:r>
          </a:p>
          <a:p>
            <a:pPr marL="347495" indent="-347495" algn="just" eaLnBrk="1" fontAlgn="auto" hangingPunct="1">
              <a:spcAft>
                <a:spcPts val="0"/>
              </a:spcAft>
              <a:buFont typeface="Arial" panose="020B0604020202020204" pitchFamily="34" charset="0"/>
              <a:buChar char="•"/>
              <a:defRPr/>
            </a:pPr>
            <a:r>
              <a:rPr lang="en-US" altLang="en-US" sz="2229"/>
              <a:t>A character is simply a symbol. For example, the English language has 26 characters.</a:t>
            </a:r>
          </a:p>
          <a:p>
            <a:pPr marL="347495" indent="-347495" algn="just" eaLnBrk="1" fontAlgn="auto" hangingPunct="1">
              <a:spcAft>
                <a:spcPts val="0"/>
              </a:spcAft>
              <a:buFont typeface="Arial" panose="020B0604020202020204" pitchFamily="34" charset="0"/>
              <a:buChar char="•"/>
              <a:defRPr/>
            </a:pPr>
            <a:r>
              <a:rPr lang="en-US" altLang="en-US" sz="2229"/>
              <a:t>Computers do not deal with characters, they deal with numbers (binary). Even though you may see characters on your screen, internally it is stored and manipulated as a combination of 0's and 1's.</a:t>
            </a:r>
          </a:p>
          <a:p>
            <a:pPr marL="347495" indent="-347495" algn="just" eaLnBrk="1" fontAlgn="auto" hangingPunct="1">
              <a:spcAft>
                <a:spcPts val="0"/>
              </a:spcAft>
              <a:buFont typeface="Arial" panose="020B0604020202020204" pitchFamily="34" charset="0"/>
              <a:buChar char="•"/>
              <a:defRPr/>
            </a:pPr>
            <a:r>
              <a:rPr lang="en-US" altLang="en-US" sz="2229"/>
              <a:t>This conversion of character to a number is called encoding, and the reverse process is decoding. ASCII and Unicode are some of the popular encoding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43149"/>
            <a:ext cx="7886700" cy="4405746"/>
          </a:xfrm>
        </p:spPr>
        <p:txBody>
          <a:bodyPr/>
          <a:lstStyle/>
          <a:p>
            <a:pPr marL="0" indent="0">
              <a:buNone/>
            </a:pPr>
            <a:r>
              <a:rPr lang="en-US" sz="2000"/>
              <a:t>a = "Hello world!"</a:t>
            </a:r>
            <a:br>
              <a:rPr lang="en-US" sz="2000"/>
            </a:br>
            <a:r>
              <a:rPr lang="en-US" sz="2000"/>
              <a:t>b = "hello 123"</a:t>
            </a:r>
            <a:br>
              <a:rPr lang="en-US" sz="2000"/>
            </a:br>
            <a:r>
              <a:rPr lang="en-US" sz="2000"/>
              <a:t>c = "</a:t>
            </a:r>
            <a:r>
              <a:rPr lang="en-US" sz="2000" err="1"/>
              <a:t>mynameisPeter</a:t>
            </a:r>
            <a:r>
              <a:rPr lang="en-US" sz="2000"/>
              <a:t>"</a:t>
            </a:r>
            <a:br>
              <a:rPr lang="en-US" sz="2000"/>
            </a:br>
            <a:br>
              <a:rPr lang="en-US" sz="2000"/>
            </a:br>
            <a:r>
              <a:rPr lang="en-US" sz="2000"/>
              <a:t>print(</a:t>
            </a:r>
            <a:r>
              <a:rPr lang="en-US" sz="2000" err="1"/>
              <a:t>a.islower</a:t>
            </a:r>
            <a:r>
              <a:rPr lang="en-US" sz="2000"/>
              <a:t>())</a:t>
            </a:r>
            <a:br>
              <a:rPr lang="en-US" sz="2000"/>
            </a:br>
            <a:r>
              <a:rPr lang="en-US" sz="2000"/>
              <a:t>print(</a:t>
            </a:r>
            <a:r>
              <a:rPr lang="en-US" sz="2000" err="1"/>
              <a:t>b.islower</a:t>
            </a:r>
            <a:r>
              <a:rPr lang="en-US" sz="2000"/>
              <a:t>())</a:t>
            </a:r>
            <a:br>
              <a:rPr lang="en-US" sz="2000"/>
            </a:br>
            <a:r>
              <a:rPr lang="en-US" sz="2000"/>
              <a:t>print(</a:t>
            </a:r>
            <a:r>
              <a:rPr lang="en-US" sz="2000" err="1"/>
              <a:t>c.islower</a:t>
            </a:r>
            <a:r>
              <a:rPr lang="en-US" sz="2000"/>
              <a:t>())</a:t>
            </a:r>
          </a:p>
          <a:p>
            <a:pPr marL="0" indent="0">
              <a:buNone/>
            </a:pPr>
            <a:endParaRPr lang="en-US" sz="2000"/>
          </a:p>
          <a:p>
            <a:pPr marL="0" indent="0">
              <a:buNone/>
            </a:pPr>
            <a:r>
              <a:rPr lang="en-US" sz="2000"/>
              <a:t>txt = "   s   "</a:t>
            </a:r>
            <a:br>
              <a:rPr lang="en-US" sz="2000"/>
            </a:br>
            <a:r>
              <a:rPr lang="en-US" sz="2000"/>
              <a:t>x = </a:t>
            </a:r>
            <a:r>
              <a:rPr lang="en-US" sz="2000" err="1"/>
              <a:t>txt.isspace</a:t>
            </a:r>
            <a:r>
              <a:rPr lang="en-US" sz="2000"/>
              <a:t>()</a:t>
            </a:r>
            <a:br>
              <a:rPr lang="en-US" sz="2000"/>
            </a:br>
            <a:r>
              <a:rPr lang="en-US" sz="2000"/>
              <a:t>print(x)</a:t>
            </a:r>
          </a:p>
          <a:p>
            <a:pPr marL="0" indent="0">
              <a:buNone/>
            </a:pPr>
            <a:endParaRPr lang="en-US" sz="2000"/>
          </a:p>
          <a:p>
            <a:pPr marL="0" indent="0">
              <a:buNone/>
            </a:pPr>
            <a:r>
              <a:rPr lang="en-US" sz="2000"/>
              <a:t>x = </a:t>
            </a:r>
            <a:r>
              <a:rPr lang="en-US" sz="2000" err="1"/>
              <a:t>txt.lower</a:t>
            </a:r>
            <a:r>
              <a:rPr lang="en-US" sz="2000"/>
              <a:t>()</a:t>
            </a:r>
            <a:br>
              <a:rPr lang="en-US" sz="2000"/>
            </a:br>
            <a:r>
              <a:rPr lang="en-US" sz="2000"/>
              <a:t>print(x)</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20</a:t>
            </a:fld>
            <a:endParaRPr lang="en-US"/>
          </a:p>
        </p:txBody>
      </p:sp>
    </p:spTree>
    <p:extLst>
      <p:ext uri="{BB962C8B-B14F-4D97-AF65-F5344CB8AC3E}">
        <p14:creationId xmlns:p14="http://schemas.microsoft.com/office/powerpoint/2010/main" val="3867837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29396"/>
            <a:ext cx="7886700" cy="4410075"/>
          </a:xfrm>
        </p:spPr>
        <p:txBody>
          <a:bodyPr/>
          <a:lstStyle/>
          <a:p>
            <a:pPr marL="0" indent="0">
              <a:buNone/>
            </a:pPr>
            <a:r>
              <a:rPr lang="en-US" sz="2000"/>
              <a:t>txt = "I like bananas"</a:t>
            </a:r>
            <a:br>
              <a:rPr lang="en-US" sz="2000"/>
            </a:br>
            <a:r>
              <a:rPr lang="en-US" sz="2000"/>
              <a:t>x = </a:t>
            </a:r>
            <a:r>
              <a:rPr lang="en-US" sz="2000" err="1"/>
              <a:t>txt.replace</a:t>
            </a:r>
            <a:r>
              <a:rPr lang="en-US" sz="2000"/>
              <a:t>("bananas", "apples")</a:t>
            </a:r>
            <a:br>
              <a:rPr lang="en-US" sz="2000"/>
            </a:br>
            <a:r>
              <a:rPr lang="en-US" sz="2000"/>
              <a:t>print(x)</a:t>
            </a:r>
          </a:p>
          <a:p>
            <a:pPr marL="0" indent="0">
              <a:buNone/>
            </a:pPr>
            <a:r>
              <a:rPr lang="en-US" sz="2000"/>
              <a:t># Now </a:t>
            </a:r>
            <a:r>
              <a:rPr lang="en-US" sz="2000" u="sng"/>
              <a:t>print txt </a:t>
            </a:r>
            <a:r>
              <a:rPr lang="en-US" sz="2000"/>
              <a:t>and observe output</a:t>
            </a:r>
          </a:p>
          <a:p>
            <a:pPr marL="0" indent="0">
              <a:buNone/>
            </a:pPr>
            <a:r>
              <a:rPr lang="en-US" sz="2000"/>
              <a:t>What do you think?</a:t>
            </a:r>
          </a:p>
          <a:p>
            <a:pPr marL="0" indent="0">
              <a:buNone/>
            </a:pPr>
            <a:endParaRPr lang="en-US" sz="2000"/>
          </a:p>
          <a:p>
            <a:pPr marL="0" indent="0">
              <a:buNone/>
            </a:pPr>
            <a:r>
              <a:rPr lang="en-US" sz="2000"/>
              <a:t>Replace the two first occurrence of the word "one":</a:t>
            </a:r>
          </a:p>
          <a:p>
            <a:pPr marL="0" indent="0">
              <a:buNone/>
            </a:pPr>
            <a:r>
              <a:rPr lang="en-US" sz="2000"/>
              <a:t>txt = "one </a:t>
            </a:r>
            <a:r>
              <a:rPr lang="en-US" sz="2000" err="1"/>
              <a:t>one</a:t>
            </a:r>
            <a:r>
              <a:rPr lang="en-US" sz="2000"/>
              <a:t> was a race horse, two </a:t>
            </a:r>
            <a:r>
              <a:rPr lang="en-US" sz="2000" err="1"/>
              <a:t>two</a:t>
            </a:r>
            <a:r>
              <a:rPr lang="en-US" sz="2000"/>
              <a:t> was one too."</a:t>
            </a:r>
            <a:br>
              <a:rPr lang="en-US" sz="2000"/>
            </a:br>
            <a:r>
              <a:rPr lang="en-US" sz="2000"/>
              <a:t>x = </a:t>
            </a:r>
            <a:r>
              <a:rPr lang="en-US" sz="2000" err="1"/>
              <a:t>txt.replace</a:t>
            </a:r>
            <a:r>
              <a:rPr lang="en-US" sz="2000"/>
              <a:t>("one", "three", 2)</a:t>
            </a:r>
            <a:br>
              <a:rPr lang="en-US" sz="2000"/>
            </a:br>
            <a:r>
              <a:rPr lang="en-US" sz="2000"/>
              <a:t>print(x)</a:t>
            </a:r>
          </a:p>
          <a:p>
            <a:pPr marL="0" indent="0">
              <a:buNone/>
            </a:pPr>
            <a:endParaRPr lang="en-US" sz="2000"/>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21</a:t>
            </a:fld>
            <a:endParaRPr lang="en-US"/>
          </a:p>
        </p:txBody>
      </p:sp>
    </p:spTree>
    <p:extLst>
      <p:ext uri="{BB962C8B-B14F-4D97-AF65-F5344CB8AC3E}">
        <p14:creationId xmlns:p14="http://schemas.microsoft.com/office/powerpoint/2010/main" val="296789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8136"/>
            <a:ext cx="7886700" cy="4690752"/>
          </a:xfrm>
        </p:spPr>
        <p:txBody>
          <a:bodyPr/>
          <a:lstStyle/>
          <a:p>
            <a:pPr marL="0" indent="0">
              <a:buNone/>
            </a:pPr>
            <a:r>
              <a:rPr lang="en-US" sz="1800"/>
              <a:t>Where in the text is the </a:t>
            </a:r>
            <a:r>
              <a:rPr lang="en-US" sz="1800" i="1"/>
              <a:t>last</a:t>
            </a:r>
            <a:r>
              <a:rPr lang="en-US" sz="1800"/>
              <a:t> occurrence of the string "casa"?:</a:t>
            </a:r>
          </a:p>
          <a:p>
            <a:pPr marL="0" indent="0">
              <a:buNone/>
            </a:pPr>
            <a:r>
              <a:rPr lang="en-US" sz="1800"/>
              <a:t>txt = "</a:t>
            </a:r>
            <a:r>
              <a:rPr lang="en-US" sz="1800" err="1"/>
              <a:t>Mi</a:t>
            </a:r>
            <a:r>
              <a:rPr lang="en-US" sz="1800"/>
              <a:t> casa, </a:t>
            </a:r>
            <a:r>
              <a:rPr lang="en-US" sz="1800" err="1"/>
              <a:t>su</a:t>
            </a:r>
            <a:r>
              <a:rPr lang="en-US" sz="1800"/>
              <a:t> casa."</a:t>
            </a:r>
            <a:br>
              <a:rPr lang="en-US" sz="1800"/>
            </a:br>
            <a:r>
              <a:rPr lang="en-US" sz="1800"/>
              <a:t>x = </a:t>
            </a:r>
            <a:r>
              <a:rPr lang="en-US" sz="1800" err="1"/>
              <a:t>txt.rfind</a:t>
            </a:r>
            <a:r>
              <a:rPr lang="en-US" sz="1800"/>
              <a:t>("casa")</a:t>
            </a:r>
            <a:br>
              <a:rPr lang="en-US" sz="1800"/>
            </a:br>
            <a:r>
              <a:rPr lang="en-US" sz="1800"/>
              <a:t>print(x)</a:t>
            </a:r>
          </a:p>
          <a:p>
            <a:pPr marL="0" indent="0">
              <a:buNone/>
            </a:pPr>
            <a:endParaRPr lang="en-US" sz="1800"/>
          </a:p>
          <a:p>
            <a:pPr marL="0" indent="0">
              <a:buNone/>
            </a:pPr>
            <a:r>
              <a:rPr lang="en-US" sz="1800"/>
              <a:t>Split a string into a list where each word is a list item:</a:t>
            </a:r>
          </a:p>
          <a:p>
            <a:pPr marL="0" indent="0">
              <a:buNone/>
            </a:pPr>
            <a:r>
              <a:rPr lang="en-US" sz="1800"/>
              <a:t>txt = "welcome to the jungle"</a:t>
            </a:r>
            <a:br>
              <a:rPr lang="en-US" sz="1800"/>
            </a:br>
            <a:r>
              <a:rPr lang="en-US" sz="1800"/>
              <a:t>x = </a:t>
            </a:r>
            <a:r>
              <a:rPr lang="en-US" sz="1800" err="1"/>
              <a:t>txt.split</a:t>
            </a:r>
            <a:r>
              <a:rPr lang="en-US" sz="1800"/>
              <a:t>()</a:t>
            </a:r>
            <a:br>
              <a:rPr lang="en-US" sz="1800"/>
            </a:br>
            <a:r>
              <a:rPr lang="en-US" sz="1800"/>
              <a:t>print(x)</a:t>
            </a:r>
          </a:p>
          <a:p>
            <a:pPr marL="0" indent="0">
              <a:buNone/>
            </a:pPr>
            <a:endParaRPr lang="en-US" sz="1800"/>
          </a:p>
          <a:p>
            <a:pPr marL="0" indent="0">
              <a:buNone/>
            </a:pPr>
            <a:endParaRPr lang="en-US" sz="1800"/>
          </a:p>
          <a:p>
            <a:pPr marL="0" indent="0">
              <a:buNone/>
            </a:pPr>
            <a:r>
              <a:rPr lang="en-US" sz="1800"/>
              <a:t>txt = "hello, my name is Peter, I am 26 years old"</a:t>
            </a:r>
            <a:br>
              <a:rPr lang="en-US" sz="1800"/>
            </a:br>
            <a:r>
              <a:rPr lang="en-US" sz="1800"/>
              <a:t>x = </a:t>
            </a:r>
            <a:r>
              <a:rPr lang="en-US" sz="1800" err="1"/>
              <a:t>txt.split</a:t>
            </a:r>
            <a:r>
              <a:rPr lang="en-US" sz="1800"/>
              <a:t>(", ")</a:t>
            </a:r>
            <a:br>
              <a:rPr lang="en-US" sz="1800"/>
            </a:br>
            <a:r>
              <a:rPr lang="en-US" sz="1800"/>
              <a:t>print(x)</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22</a:t>
            </a:fld>
            <a:endParaRPr lang="en-US"/>
          </a:p>
        </p:txBody>
      </p:sp>
      <p:sp>
        <p:nvSpPr>
          <p:cNvPr id="5" name="Rectangle 4"/>
          <p:cNvSpPr/>
          <p:nvPr/>
        </p:nvSpPr>
        <p:spPr>
          <a:xfrm>
            <a:off x="5480462" y="2629496"/>
            <a:ext cx="3366654" cy="830997"/>
          </a:xfrm>
          <a:prstGeom prst="rect">
            <a:avLst/>
          </a:prstGeom>
        </p:spPr>
        <p:txBody>
          <a:bodyPr wrap="square">
            <a:spAutoFit/>
          </a:bodyPr>
          <a:lstStyle/>
          <a:p>
            <a:r>
              <a:rPr lang="en-US" sz="1600">
                <a:latin typeface="Consolas" panose="020B0609020204030204" pitchFamily="49" charset="0"/>
              </a:rPr>
              <a:t>txt = "Welcome to my world"</a:t>
            </a:r>
            <a:br>
              <a:rPr lang="en-US" sz="1600"/>
            </a:br>
            <a:r>
              <a:rPr lang="en-US" sz="1600">
                <a:latin typeface="Consolas" panose="020B0609020204030204" pitchFamily="49" charset="0"/>
              </a:rPr>
              <a:t>x = </a:t>
            </a:r>
            <a:r>
              <a:rPr lang="en-US" sz="1600" err="1">
                <a:latin typeface="Consolas" panose="020B0609020204030204" pitchFamily="49" charset="0"/>
              </a:rPr>
              <a:t>txt.title</a:t>
            </a:r>
            <a:r>
              <a:rPr lang="en-US" sz="1600">
                <a:latin typeface="Consolas" panose="020B0609020204030204" pitchFamily="49" charset="0"/>
              </a:rPr>
              <a:t>()</a:t>
            </a:r>
            <a:br>
              <a:rPr lang="en-US" sz="1600"/>
            </a:br>
            <a:r>
              <a:rPr lang="en-US" sz="1600">
                <a:latin typeface="Consolas" panose="020B0609020204030204" pitchFamily="49" charset="0"/>
              </a:rPr>
              <a:t>print(x)</a:t>
            </a:r>
            <a:endParaRPr lang="en-US" sz="1600"/>
          </a:p>
        </p:txBody>
      </p:sp>
    </p:spTree>
    <p:extLst>
      <p:ext uri="{BB962C8B-B14F-4D97-AF65-F5344CB8AC3E}">
        <p14:creationId xmlns:p14="http://schemas.microsoft.com/office/powerpoint/2010/main" val="403591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76263" y="463550"/>
            <a:ext cx="7991475" cy="511175"/>
          </a:xfrm>
        </p:spPr>
        <p:txBody>
          <a:bodyPr rtlCol="0">
            <a:normAutofit fontScale="90000"/>
          </a:bodyPr>
          <a:lstStyle/>
          <a:p>
            <a:pPr eaLnBrk="1" fontAlgn="auto" hangingPunct="1">
              <a:spcAft>
                <a:spcPts val="0"/>
              </a:spcAft>
              <a:defRPr/>
            </a:pPr>
            <a:r>
              <a:rPr lang="en-IN" sz="3648">
                <a:solidFill>
                  <a:schemeClr val="tx2">
                    <a:lumMod val="50000"/>
                  </a:schemeClr>
                </a:solidFill>
              </a:rPr>
              <a:t>Ex.-1</a:t>
            </a:r>
          </a:p>
        </p:txBody>
      </p:sp>
      <p:sp>
        <p:nvSpPr>
          <p:cNvPr id="3" name="Content Placeholder 2"/>
          <p:cNvSpPr>
            <a:spLocks noGrp="1"/>
          </p:cNvSpPr>
          <p:nvPr>
            <p:ph idx="1"/>
          </p:nvPr>
        </p:nvSpPr>
        <p:spPr>
          <a:xfrm>
            <a:off x="576263" y="1239838"/>
            <a:ext cx="3776662" cy="4016375"/>
          </a:xfrm>
        </p:spPr>
        <p:txBody>
          <a:bodyPr rtlCol="0">
            <a:normAutofit/>
          </a:bodyPr>
          <a:lstStyle/>
          <a:p>
            <a:pPr marL="0" indent="0" eaLnBrk="1" fontAlgn="auto" hangingPunct="1">
              <a:spcAft>
                <a:spcPts val="0"/>
              </a:spcAft>
              <a:buFont typeface="Arial" panose="020B0604020202020204" pitchFamily="34" charset="0"/>
              <a:buNone/>
              <a:defRPr/>
            </a:pPr>
            <a:r>
              <a:rPr lang="en-IN" sz="2000" err="1"/>
              <a:t>num</a:t>
            </a:r>
            <a:r>
              <a:rPr lang="en-IN" sz="2000"/>
              <a:t>="123“</a:t>
            </a:r>
          </a:p>
          <a:p>
            <a:pPr marL="0" indent="0" eaLnBrk="1" fontAlgn="auto" hangingPunct="1">
              <a:spcAft>
                <a:spcPts val="0"/>
              </a:spcAft>
              <a:buFont typeface="Arial" panose="020B0604020202020204" pitchFamily="34" charset="0"/>
              <a:buNone/>
              <a:defRPr/>
            </a:pPr>
            <a:r>
              <a:rPr lang="en-IN" sz="2000"/>
              <a:t>name="</a:t>
            </a:r>
            <a:r>
              <a:rPr lang="en-IN" sz="2000" err="1"/>
              <a:t>india</a:t>
            </a:r>
            <a:r>
              <a:rPr lang="en-IN" sz="2000"/>
              <a:t> is </a:t>
            </a:r>
            <a:r>
              <a:rPr lang="en-IN" sz="2000" err="1"/>
              <a:t>mycountry</a:t>
            </a:r>
            <a:r>
              <a:rPr lang="en-IN" sz="2000"/>
              <a:t>“</a:t>
            </a:r>
          </a:p>
          <a:p>
            <a:pPr marL="0" indent="0" eaLnBrk="1" fontAlgn="auto" hangingPunct="1">
              <a:spcAft>
                <a:spcPts val="0"/>
              </a:spcAft>
              <a:buFont typeface="Arial" panose="020B0604020202020204" pitchFamily="34" charset="0"/>
              <a:buNone/>
              <a:defRPr/>
            </a:pPr>
            <a:r>
              <a:rPr lang="en-IN" sz="2000"/>
              <a:t>print(</a:t>
            </a:r>
            <a:r>
              <a:rPr lang="en-IN" sz="2000" err="1"/>
              <a:t>name.isupper</a:t>
            </a:r>
            <a:r>
              <a:rPr lang="en-IN" sz="2000"/>
              <a:t>())</a:t>
            </a:r>
          </a:p>
          <a:p>
            <a:pPr marL="0" indent="0" eaLnBrk="1" fontAlgn="auto" hangingPunct="1">
              <a:spcAft>
                <a:spcPts val="0"/>
              </a:spcAft>
              <a:buFont typeface="Arial" panose="020B0604020202020204" pitchFamily="34" charset="0"/>
              <a:buNone/>
              <a:defRPr/>
            </a:pPr>
            <a:r>
              <a:rPr lang="en-IN" sz="2000"/>
              <a:t>print(</a:t>
            </a:r>
            <a:r>
              <a:rPr lang="en-IN" sz="2000" err="1"/>
              <a:t>name.lower</a:t>
            </a:r>
            <a:r>
              <a:rPr lang="en-IN" sz="2000"/>
              <a:t>())</a:t>
            </a:r>
          </a:p>
          <a:p>
            <a:pPr marL="0" indent="0" eaLnBrk="1" fontAlgn="auto" hangingPunct="1">
              <a:spcAft>
                <a:spcPts val="0"/>
              </a:spcAft>
              <a:buFont typeface="Arial" panose="020B0604020202020204" pitchFamily="34" charset="0"/>
              <a:buNone/>
              <a:defRPr/>
            </a:pPr>
            <a:r>
              <a:rPr lang="en-IN" sz="2000"/>
              <a:t>print(</a:t>
            </a:r>
            <a:r>
              <a:rPr lang="en-IN" sz="2000" err="1"/>
              <a:t>name.find</a:t>
            </a:r>
            <a:r>
              <a:rPr lang="en-IN" sz="2000"/>
              <a:t>("123"))</a:t>
            </a:r>
          </a:p>
          <a:p>
            <a:pPr marL="0" indent="0" eaLnBrk="1" fontAlgn="auto" hangingPunct="1">
              <a:spcAft>
                <a:spcPts val="0"/>
              </a:spcAft>
              <a:buFont typeface="Arial" panose="020B0604020202020204" pitchFamily="34" charset="0"/>
              <a:buNone/>
              <a:defRPr/>
            </a:pPr>
            <a:r>
              <a:rPr lang="en-IN" sz="2000"/>
              <a:t>print(</a:t>
            </a:r>
            <a:r>
              <a:rPr lang="en-IN" sz="2000" err="1"/>
              <a:t>name.isalnum</a:t>
            </a:r>
            <a:r>
              <a:rPr lang="en-IN" sz="2000"/>
              <a:t>())</a:t>
            </a:r>
          </a:p>
          <a:p>
            <a:pPr marL="0" indent="0" eaLnBrk="1" fontAlgn="auto" hangingPunct="1">
              <a:spcAft>
                <a:spcPts val="0"/>
              </a:spcAft>
              <a:buFont typeface="Arial" panose="020B0604020202020204" pitchFamily="34" charset="0"/>
              <a:buNone/>
              <a:defRPr/>
            </a:pPr>
            <a:r>
              <a:rPr lang="en-IN" sz="2000"/>
              <a:t>print(</a:t>
            </a:r>
            <a:r>
              <a:rPr lang="en-IN" sz="2000" err="1"/>
              <a:t>name.isalpha</a:t>
            </a:r>
            <a:r>
              <a:rPr lang="en-IN" sz="2000"/>
              <a:t>())</a:t>
            </a:r>
          </a:p>
          <a:p>
            <a:pPr marL="0" indent="0" eaLnBrk="1" fontAlgn="auto" hangingPunct="1">
              <a:spcAft>
                <a:spcPts val="0"/>
              </a:spcAft>
              <a:buFont typeface="Arial" panose="020B0604020202020204" pitchFamily="34" charset="0"/>
              <a:buNone/>
              <a:defRPr/>
            </a:pPr>
            <a:r>
              <a:rPr lang="en-IN" sz="2000"/>
              <a:t>print(</a:t>
            </a:r>
            <a:r>
              <a:rPr lang="en-IN" sz="2000" err="1"/>
              <a:t>name.islower</a:t>
            </a:r>
            <a:r>
              <a:rPr lang="en-IN" sz="2000"/>
              <a:t>())</a:t>
            </a:r>
          </a:p>
          <a:p>
            <a:pPr marL="0" indent="0" eaLnBrk="1" fontAlgn="auto" hangingPunct="1">
              <a:spcAft>
                <a:spcPts val="0"/>
              </a:spcAft>
              <a:buFont typeface="Arial" panose="020B0604020202020204" pitchFamily="34" charset="0"/>
              <a:buNone/>
              <a:defRPr/>
            </a:pPr>
            <a:r>
              <a:rPr lang="en-IN" sz="2000"/>
              <a:t>print(</a:t>
            </a:r>
            <a:r>
              <a:rPr lang="en-IN" sz="2000" err="1"/>
              <a:t>name.split</a:t>
            </a:r>
            <a:r>
              <a:rPr lang="en-IN" sz="2000"/>
              <a:t>())</a:t>
            </a:r>
          </a:p>
          <a:p>
            <a:pPr marL="0" indent="0" eaLnBrk="1" fontAlgn="auto" hangingPunct="1">
              <a:spcAft>
                <a:spcPts val="0"/>
              </a:spcAft>
              <a:buFont typeface="Arial" panose="020B0604020202020204" pitchFamily="34" charset="0"/>
              <a:buNone/>
              <a:defRPr/>
            </a:pPr>
            <a:r>
              <a:rPr lang="en-IN" sz="2000"/>
              <a:t>print(</a:t>
            </a:r>
            <a:r>
              <a:rPr lang="en-IN" sz="2000" err="1"/>
              <a:t>num.isdecimal</a:t>
            </a:r>
            <a:r>
              <a:rPr lang="en-IN" sz="2000"/>
              <a:t>())</a:t>
            </a:r>
          </a:p>
          <a:p>
            <a:pPr marL="0" indent="0" eaLnBrk="1" fontAlgn="auto" hangingPunct="1">
              <a:spcAft>
                <a:spcPts val="0"/>
              </a:spcAft>
              <a:buFont typeface="Arial" panose="020B0604020202020204" pitchFamily="34" charset="0"/>
              <a:buNone/>
              <a:defRPr/>
            </a:pPr>
            <a:endParaRPr lang="en-IN" sz="2000"/>
          </a:p>
        </p:txBody>
      </p:sp>
      <p:sp>
        <p:nvSpPr>
          <p:cNvPr id="15364" name="TextBox 3"/>
          <p:cNvSpPr txBox="1">
            <a:spLocks noChangeArrowheads="1"/>
          </p:cNvSpPr>
          <p:nvPr/>
        </p:nvSpPr>
        <p:spPr bwMode="auto">
          <a:xfrm>
            <a:off x="4721225" y="1935163"/>
            <a:ext cx="3706813"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sz="1800"/>
          </a:p>
          <a:p>
            <a:pPr>
              <a:lnSpc>
                <a:spcPct val="100000"/>
              </a:lnSpc>
              <a:spcBef>
                <a:spcPct val="0"/>
              </a:spcBef>
              <a:buFontTx/>
              <a:buNone/>
            </a:pPr>
            <a:endParaRPr lang="en-US" sz="1800"/>
          </a:p>
        </p:txBody>
      </p:sp>
      <p:sp>
        <p:nvSpPr>
          <p:cNvPr id="6" name="Rectangle 2"/>
          <p:cNvSpPr>
            <a:spLocks noChangeArrowheads="1"/>
          </p:cNvSpPr>
          <p:nvPr/>
        </p:nvSpPr>
        <p:spPr bwMode="auto">
          <a:xfrm rot="10800000" flipV="1">
            <a:off x="4352925" y="1313160"/>
            <a:ext cx="3611563"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endParaRPr lang="en-US" sz="2000">
              <a:solidFill>
                <a:srgbClr val="000000"/>
              </a:solidFill>
              <a:latin typeface="+mn-lt"/>
            </a:endParaRPr>
          </a:p>
          <a:p>
            <a:pPr>
              <a:defRPr/>
            </a:pPr>
            <a:r>
              <a:rPr lang="en-US" sz="2000" b="1">
                <a:solidFill>
                  <a:srgbClr val="000000"/>
                </a:solidFill>
                <a:latin typeface="+mn-lt"/>
              </a:rPr>
              <a:t>OUTPUT</a:t>
            </a:r>
          </a:p>
          <a:p>
            <a:pPr>
              <a:defRPr/>
            </a:pPr>
            <a:endParaRPr lang="en-US" sz="2000">
              <a:solidFill>
                <a:srgbClr val="000000"/>
              </a:solidFill>
              <a:latin typeface="+mn-lt"/>
            </a:endParaRPr>
          </a:p>
          <a:p>
            <a:pPr>
              <a:defRPr/>
            </a:pPr>
            <a:r>
              <a:rPr lang="en-US" sz="2000">
                <a:solidFill>
                  <a:srgbClr val="000000"/>
                </a:solidFill>
                <a:latin typeface="+mn-lt"/>
              </a:rPr>
              <a:t>False </a:t>
            </a:r>
          </a:p>
          <a:p>
            <a:pPr>
              <a:defRPr/>
            </a:pPr>
            <a:r>
              <a:rPr lang="en-US" sz="2000" err="1">
                <a:solidFill>
                  <a:srgbClr val="000000"/>
                </a:solidFill>
                <a:latin typeface="+mn-lt"/>
              </a:rPr>
              <a:t>india</a:t>
            </a:r>
            <a:r>
              <a:rPr lang="en-US" sz="2000">
                <a:solidFill>
                  <a:srgbClr val="000000"/>
                </a:solidFill>
                <a:latin typeface="+mn-lt"/>
              </a:rPr>
              <a:t> is </a:t>
            </a:r>
            <a:r>
              <a:rPr lang="en-US" sz="2000" err="1">
                <a:solidFill>
                  <a:srgbClr val="000000"/>
                </a:solidFill>
                <a:latin typeface="+mn-lt"/>
              </a:rPr>
              <a:t>mycountry</a:t>
            </a:r>
            <a:endParaRPr lang="en-US" sz="2000">
              <a:solidFill>
                <a:srgbClr val="000000"/>
              </a:solidFill>
              <a:latin typeface="+mn-lt"/>
            </a:endParaRPr>
          </a:p>
          <a:p>
            <a:pPr>
              <a:defRPr/>
            </a:pPr>
            <a:r>
              <a:rPr lang="en-US" sz="2000">
                <a:solidFill>
                  <a:srgbClr val="000000"/>
                </a:solidFill>
                <a:latin typeface="+mn-lt"/>
              </a:rPr>
              <a:t> -1 </a:t>
            </a:r>
          </a:p>
          <a:p>
            <a:pPr>
              <a:defRPr/>
            </a:pPr>
            <a:r>
              <a:rPr lang="en-US" sz="2000">
                <a:solidFill>
                  <a:srgbClr val="000000"/>
                </a:solidFill>
                <a:latin typeface="+mn-lt"/>
              </a:rPr>
              <a:t>False</a:t>
            </a:r>
          </a:p>
          <a:p>
            <a:pPr>
              <a:defRPr/>
            </a:pPr>
            <a:r>
              <a:rPr lang="en-US" sz="2000">
                <a:solidFill>
                  <a:srgbClr val="000000"/>
                </a:solidFill>
                <a:latin typeface="+mn-lt"/>
              </a:rPr>
              <a:t>False</a:t>
            </a:r>
          </a:p>
          <a:p>
            <a:pPr>
              <a:defRPr/>
            </a:pPr>
            <a:r>
              <a:rPr lang="en-US" sz="2000">
                <a:solidFill>
                  <a:srgbClr val="000000"/>
                </a:solidFill>
                <a:latin typeface="+mn-lt"/>
              </a:rPr>
              <a:t>True </a:t>
            </a:r>
          </a:p>
          <a:p>
            <a:pPr>
              <a:defRPr/>
            </a:pPr>
            <a:r>
              <a:rPr lang="en-US" sz="2000">
                <a:solidFill>
                  <a:srgbClr val="000000"/>
                </a:solidFill>
                <a:latin typeface="+mn-lt"/>
              </a:rPr>
              <a:t>['</a:t>
            </a:r>
            <a:r>
              <a:rPr lang="en-US" sz="2000" err="1">
                <a:solidFill>
                  <a:srgbClr val="000000"/>
                </a:solidFill>
                <a:latin typeface="+mn-lt"/>
              </a:rPr>
              <a:t>india</a:t>
            </a:r>
            <a:r>
              <a:rPr lang="en-US" sz="2000">
                <a:solidFill>
                  <a:srgbClr val="000000"/>
                </a:solidFill>
                <a:latin typeface="+mn-lt"/>
              </a:rPr>
              <a:t>', 'is', '</a:t>
            </a:r>
            <a:r>
              <a:rPr lang="en-US" sz="2000" err="1">
                <a:solidFill>
                  <a:srgbClr val="000000"/>
                </a:solidFill>
                <a:latin typeface="+mn-lt"/>
              </a:rPr>
              <a:t>mycountry</a:t>
            </a:r>
            <a:r>
              <a:rPr lang="en-US" sz="2000">
                <a:solidFill>
                  <a:srgbClr val="000000"/>
                </a:solidFill>
                <a:latin typeface="+mn-lt"/>
              </a:rPr>
              <a:t>'] </a:t>
            </a:r>
          </a:p>
          <a:p>
            <a:pPr>
              <a:defRPr/>
            </a:pPr>
            <a:r>
              <a:rPr lang="en-US" sz="2000">
                <a:solidFill>
                  <a:srgbClr val="000000"/>
                </a:solidFill>
                <a:latin typeface="+mn-lt"/>
              </a:rPr>
              <a:t>True</a:t>
            </a:r>
            <a:r>
              <a:rPr lang="en-US" sz="2000">
                <a:latin typeface="+mn-lt"/>
              </a:rPr>
              <a:t> </a:t>
            </a:r>
          </a:p>
        </p:txBody>
      </p:sp>
      <p:sp>
        <p:nvSpPr>
          <p:cNvPr id="4" name="Slide Number Placeholder 3"/>
          <p:cNvSpPr>
            <a:spLocks noGrp="1"/>
          </p:cNvSpPr>
          <p:nvPr>
            <p:ph type="sldNum" sz="quarter" idx="12"/>
          </p:nvPr>
        </p:nvSpPr>
        <p:spPr/>
        <p:txBody>
          <a:bodyPr/>
          <a:lstStyle/>
          <a:p>
            <a:pPr>
              <a:defRPr/>
            </a:pPr>
            <a:fld id="{AB4FC61A-549B-46B9-8CFB-D22E01D3A7E2}"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8788" y="219075"/>
            <a:ext cx="8226425" cy="1143000"/>
          </a:xfrm>
        </p:spPr>
        <p:txBody>
          <a:bodyPr rtlCol="0">
            <a:normAutofit fontScale="90000"/>
          </a:bodyPr>
          <a:lstStyle/>
          <a:p>
            <a:pPr eaLnBrk="1" fontAlgn="auto" hangingPunct="1">
              <a:spcAft>
                <a:spcPts val="0"/>
              </a:spcAft>
              <a:defRPr/>
            </a:pPr>
            <a:r>
              <a:rPr lang="en-US" sz="3243">
                <a:solidFill>
                  <a:schemeClr val="tx2">
                    <a:lumMod val="50000"/>
                  </a:schemeClr>
                </a:solidFill>
              </a:rPr>
              <a:t>Ex.-2 </a:t>
            </a:r>
            <a:br>
              <a:rPr lang="en-US" sz="3243">
                <a:solidFill>
                  <a:schemeClr val="tx2">
                    <a:lumMod val="50000"/>
                  </a:schemeClr>
                </a:solidFill>
              </a:rPr>
            </a:br>
            <a:r>
              <a:rPr lang="en-US" sz="3243">
                <a:solidFill>
                  <a:schemeClr val="tx2">
                    <a:lumMod val="50000"/>
                  </a:schemeClr>
                </a:solidFill>
              </a:rPr>
              <a:t>Write a program to print every character of a string entered by user in a new line using loop</a:t>
            </a:r>
            <a:endParaRPr lang="en-IN" sz="3243">
              <a:solidFill>
                <a:schemeClr val="tx2">
                  <a:lumMod val="50000"/>
                </a:schemeClr>
              </a:solidFill>
            </a:endParaRPr>
          </a:p>
        </p:txBody>
      </p:sp>
      <p:sp>
        <p:nvSpPr>
          <p:cNvPr id="20483" name="Content Placeholder 2"/>
          <p:cNvSpPr>
            <a:spLocks noGrp="1"/>
          </p:cNvSpPr>
          <p:nvPr>
            <p:ph idx="1"/>
          </p:nvPr>
        </p:nvSpPr>
        <p:spPr>
          <a:xfrm>
            <a:off x="576263" y="1595438"/>
            <a:ext cx="7991475" cy="3932237"/>
          </a:xfrm>
        </p:spPr>
        <p:txBody>
          <a:bodyPr/>
          <a:lstStyle/>
          <a:p>
            <a:pPr marL="0" indent="0" eaLnBrk="1" hangingPunct="1">
              <a:buFont typeface="Arial" panose="020B0604020202020204" pitchFamily="34" charset="0"/>
              <a:buNone/>
            </a:pPr>
            <a:r>
              <a:rPr lang="en-US" sz="2400"/>
              <a:t>test=input("Enter the string:")</a:t>
            </a:r>
          </a:p>
          <a:p>
            <a:pPr marL="0" indent="0" eaLnBrk="1" hangingPunct="1">
              <a:buFont typeface="Arial" panose="020B0604020202020204" pitchFamily="34" charset="0"/>
              <a:buNone/>
            </a:pPr>
            <a:r>
              <a:rPr lang="en-US" sz="2400"/>
              <a:t>for </a:t>
            </a:r>
            <a:r>
              <a:rPr lang="en-US" sz="2400" err="1"/>
              <a:t>i</a:t>
            </a:r>
            <a:r>
              <a:rPr lang="en-US" sz="2400"/>
              <a:t> in test:</a:t>
            </a:r>
          </a:p>
          <a:p>
            <a:pPr marL="0" indent="0" eaLnBrk="1" hangingPunct="1">
              <a:buFont typeface="Arial" panose="020B0604020202020204" pitchFamily="34" charset="0"/>
              <a:buNone/>
            </a:pPr>
            <a:r>
              <a:rPr lang="en-US" sz="2400"/>
              <a:t>       print(</a:t>
            </a:r>
            <a:r>
              <a:rPr lang="en-US" sz="2400" err="1"/>
              <a:t>i</a:t>
            </a:r>
            <a:r>
              <a:rPr lang="en-US" sz="2400"/>
              <a:t>)</a:t>
            </a:r>
            <a:endParaRPr lang="en-IN" sz="2400"/>
          </a:p>
        </p:txBody>
      </p:sp>
      <p:sp>
        <p:nvSpPr>
          <p:cNvPr id="3" name="Slide Number Placeholder 2"/>
          <p:cNvSpPr>
            <a:spLocks noGrp="1"/>
          </p:cNvSpPr>
          <p:nvPr>
            <p:ph type="sldNum" sz="quarter" idx="12"/>
          </p:nvPr>
        </p:nvSpPr>
        <p:spPr/>
        <p:txBody>
          <a:bodyPr/>
          <a:lstStyle/>
          <a:p>
            <a:pPr>
              <a:defRPr/>
            </a:pPr>
            <a:fld id="{ECE49A08-7E2E-46AD-A73D-596DDA465C56}" type="slidenum">
              <a:rPr lang="en-US"/>
              <a:pPr>
                <a:defRPr/>
              </a:pPr>
              <a:t>24</a:t>
            </a:fld>
            <a:endParaRPr lang="en-US"/>
          </a:p>
        </p:txBody>
      </p:sp>
    </p:spTree>
    <p:extLst>
      <p:ext uri="{BB962C8B-B14F-4D97-AF65-F5344CB8AC3E}">
        <p14:creationId xmlns:p14="http://schemas.microsoft.com/office/powerpoint/2010/main" val="3950082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190500"/>
            <a:ext cx="7991475" cy="1228725"/>
          </a:xfrm>
        </p:spPr>
        <p:txBody>
          <a:bodyPr rtlCol="0">
            <a:normAutofit fontScale="90000"/>
          </a:bodyPr>
          <a:lstStyle/>
          <a:p>
            <a:pPr eaLnBrk="1" fontAlgn="auto" hangingPunct="1">
              <a:spcAft>
                <a:spcPts val="0"/>
              </a:spcAft>
              <a:defRPr/>
            </a:pPr>
            <a:r>
              <a:rPr lang="en-US" sz="3648">
                <a:solidFill>
                  <a:schemeClr val="tx2">
                    <a:lumMod val="50000"/>
                  </a:schemeClr>
                </a:solidFill>
              </a:rPr>
              <a:t>Ex.-3</a:t>
            </a:r>
            <a:br>
              <a:rPr lang="en-US" sz="3648">
                <a:solidFill>
                  <a:schemeClr val="tx2">
                    <a:lumMod val="50000"/>
                  </a:schemeClr>
                </a:solidFill>
              </a:rPr>
            </a:br>
            <a:r>
              <a:rPr lang="en-US" sz="3648">
                <a:solidFill>
                  <a:schemeClr val="tx2">
                    <a:lumMod val="50000"/>
                  </a:schemeClr>
                </a:solidFill>
              </a:rPr>
              <a:t>Write a program to check if the letter 'e' is present in the word 'Umbrella'.</a:t>
            </a:r>
            <a:endParaRPr lang="en-IN" sz="3648">
              <a:solidFill>
                <a:schemeClr val="tx2">
                  <a:lumMod val="50000"/>
                </a:schemeClr>
              </a:solidFill>
            </a:endParaRPr>
          </a:p>
        </p:txBody>
      </p:sp>
      <p:sp>
        <p:nvSpPr>
          <p:cNvPr id="21507" name="Content Placeholder 2"/>
          <p:cNvSpPr>
            <a:spLocks noGrp="1"/>
          </p:cNvSpPr>
          <p:nvPr>
            <p:ph idx="1"/>
          </p:nvPr>
        </p:nvSpPr>
        <p:spPr>
          <a:xfrm>
            <a:off x="685800" y="1854200"/>
            <a:ext cx="7991475" cy="2970213"/>
          </a:xfrm>
        </p:spPr>
        <p:txBody>
          <a:bodyPr/>
          <a:lstStyle/>
          <a:p>
            <a:pPr marL="0" indent="0" eaLnBrk="1" hangingPunct="1">
              <a:buFont typeface="Arial" panose="020B0604020202020204" pitchFamily="34" charset="0"/>
              <a:buNone/>
            </a:pPr>
            <a:r>
              <a:rPr lang="en-US"/>
              <a:t>test="Umbrella“</a:t>
            </a:r>
          </a:p>
          <a:p>
            <a:pPr marL="0" indent="0" eaLnBrk="1" hangingPunct="1">
              <a:buFont typeface="Arial" panose="020B0604020202020204" pitchFamily="34" charset="0"/>
              <a:buNone/>
            </a:pPr>
            <a:r>
              <a:rPr lang="en-US"/>
              <a:t>if "e" in test:   </a:t>
            </a:r>
          </a:p>
          <a:p>
            <a:pPr marL="0" indent="0" eaLnBrk="1" hangingPunct="1">
              <a:buFont typeface="Arial" panose="020B0604020202020204" pitchFamily="34" charset="0"/>
              <a:buNone/>
            </a:pPr>
            <a:r>
              <a:rPr lang="en-US"/>
              <a:t>       print("Yes")</a:t>
            </a:r>
          </a:p>
          <a:p>
            <a:pPr marL="0" indent="0" eaLnBrk="1" hangingPunct="1">
              <a:buFont typeface="Arial" panose="020B0604020202020204" pitchFamily="34" charset="0"/>
              <a:buNone/>
            </a:pPr>
            <a:r>
              <a:rPr lang="en-US"/>
              <a:t>else:    </a:t>
            </a:r>
          </a:p>
          <a:p>
            <a:pPr marL="0" indent="0" eaLnBrk="1" hangingPunct="1">
              <a:buFont typeface="Arial" panose="020B0604020202020204" pitchFamily="34" charset="0"/>
              <a:buNone/>
            </a:pPr>
            <a:r>
              <a:rPr lang="en-US"/>
              <a:t>       print("No")</a:t>
            </a:r>
            <a:endParaRPr lang="en-IN"/>
          </a:p>
        </p:txBody>
      </p:sp>
      <p:sp>
        <p:nvSpPr>
          <p:cNvPr id="3" name="Slide Number Placeholder 2"/>
          <p:cNvSpPr>
            <a:spLocks noGrp="1"/>
          </p:cNvSpPr>
          <p:nvPr>
            <p:ph type="sldNum" sz="quarter" idx="12"/>
          </p:nvPr>
        </p:nvSpPr>
        <p:spPr/>
        <p:txBody>
          <a:bodyPr/>
          <a:lstStyle/>
          <a:p>
            <a:pPr>
              <a:defRPr/>
            </a:pPr>
            <a:fld id="{CE77C446-0F87-4A78-8A16-409E7CBD8875}" type="slidenum">
              <a:rPr lang="en-US"/>
              <a:pPr>
                <a:defRPr/>
              </a:pPr>
              <a:t>25</a:t>
            </a:fld>
            <a:endParaRPr lang="en-US"/>
          </a:p>
        </p:txBody>
      </p:sp>
    </p:spTree>
    <p:extLst>
      <p:ext uri="{BB962C8B-B14F-4D97-AF65-F5344CB8AC3E}">
        <p14:creationId xmlns:p14="http://schemas.microsoft.com/office/powerpoint/2010/main" val="3524806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6263" y="827088"/>
            <a:ext cx="7991475" cy="346075"/>
          </a:xfrm>
        </p:spPr>
        <p:txBody>
          <a:bodyPr rtlCol="0">
            <a:normAutofit fontScale="90000"/>
          </a:bodyPr>
          <a:lstStyle/>
          <a:p>
            <a:pPr eaLnBrk="1" fontAlgn="auto" hangingPunct="1">
              <a:spcAft>
                <a:spcPts val="0"/>
              </a:spcAft>
              <a:defRPr/>
            </a:pPr>
            <a:r>
              <a:rPr lang="en-IN" sz="2838">
                <a:solidFill>
                  <a:srgbClr val="FF0000"/>
                </a:solidFill>
              </a:rPr>
              <a:t>Finding the Sub-Strings</a:t>
            </a:r>
          </a:p>
        </p:txBody>
      </p:sp>
      <p:sp>
        <p:nvSpPr>
          <p:cNvPr id="19459" name="Content Placeholder 2"/>
          <p:cNvSpPr>
            <a:spLocks noGrp="1"/>
          </p:cNvSpPr>
          <p:nvPr>
            <p:ph idx="1"/>
          </p:nvPr>
        </p:nvSpPr>
        <p:spPr>
          <a:xfrm>
            <a:off x="576263" y="1308100"/>
            <a:ext cx="7991475" cy="3983428"/>
          </a:xfrm>
        </p:spPr>
        <p:txBody>
          <a:bodyPr rtlCol="0">
            <a:normAutofit/>
          </a:bodyPr>
          <a:lstStyle/>
          <a:p>
            <a:pPr marL="0" indent="0" eaLnBrk="1" fontAlgn="auto" hangingPunct="1">
              <a:spcAft>
                <a:spcPts val="0"/>
              </a:spcAft>
              <a:buFont typeface="Arial" panose="020B0604020202020204" pitchFamily="34" charset="0"/>
              <a:buNone/>
              <a:defRPr/>
            </a:pPr>
            <a:r>
              <a:rPr lang="en-US" sz="2400" err="1"/>
              <a:t>str</a:t>
            </a:r>
            <a:r>
              <a:rPr lang="en-US" sz="2400"/>
              <a:t> = input("Enter the main string:")</a:t>
            </a:r>
          </a:p>
          <a:p>
            <a:pPr marL="0" indent="0" eaLnBrk="1" fontAlgn="auto" hangingPunct="1">
              <a:spcAft>
                <a:spcPts val="0"/>
              </a:spcAft>
              <a:buFont typeface="Arial" panose="020B0604020202020204" pitchFamily="34" charset="0"/>
              <a:buNone/>
              <a:defRPr/>
            </a:pPr>
            <a:r>
              <a:rPr lang="en-US" sz="2400"/>
              <a:t>sub = input("Enter the sub string:")</a:t>
            </a:r>
          </a:p>
          <a:p>
            <a:pPr marL="0" indent="0" eaLnBrk="1" fontAlgn="auto" hangingPunct="1">
              <a:spcAft>
                <a:spcPts val="0"/>
              </a:spcAft>
              <a:buFont typeface="Arial" panose="020B0604020202020204" pitchFamily="34" charset="0"/>
              <a:buNone/>
              <a:defRPr/>
            </a:pPr>
            <a:r>
              <a:rPr lang="en-US" sz="2000" i="1"/>
              <a:t>#Search for the sub-string</a:t>
            </a:r>
          </a:p>
          <a:p>
            <a:pPr marL="0" indent="0" eaLnBrk="1" fontAlgn="auto" hangingPunct="1">
              <a:spcAft>
                <a:spcPts val="0"/>
              </a:spcAft>
              <a:buFont typeface="Arial" panose="020B0604020202020204" pitchFamily="34" charset="0"/>
              <a:buNone/>
              <a:defRPr/>
            </a:pPr>
            <a:r>
              <a:rPr lang="en-US" sz="2400"/>
              <a:t>n = </a:t>
            </a:r>
            <a:r>
              <a:rPr lang="en-US" sz="2400" err="1"/>
              <a:t>str.find</a:t>
            </a:r>
            <a:r>
              <a:rPr lang="en-US" sz="2400"/>
              <a:t>(sub, 0, </a:t>
            </a:r>
            <a:r>
              <a:rPr lang="en-US" sz="2400" err="1"/>
              <a:t>len</a:t>
            </a:r>
            <a:r>
              <a:rPr lang="en-US" sz="2400"/>
              <a:t>(</a:t>
            </a:r>
            <a:r>
              <a:rPr lang="en-US" sz="2400" err="1"/>
              <a:t>str</a:t>
            </a:r>
            <a:r>
              <a:rPr lang="en-US" sz="2400"/>
              <a:t>))</a:t>
            </a:r>
          </a:p>
          <a:p>
            <a:pPr marL="0" indent="0" eaLnBrk="1" fontAlgn="auto" hangingPunct="1">
              <a:spcAft>
                <a:spcPts val="0"/>
              </a:spcAft>
              <a:buFont typeface="Arial" panose="020B0604020202020204" pitchFamily="34" charset="0"/>
              <a:buNone/>
              <a:defRPr/>
            </a:pPr>
            <a:r>
              <a:rPr lang="en-US" sz="2400"/>
              <a:t>if n == -1:</a:t>
            </a:r>
          </a:p>
          <a:p>
            <a:pPr marL="0" indent="0" eaLnBrk="1" fontAlgn="auto" hangingPunct="1">
              <a:spcAft>
                <a:spcPts val="0"/>
              </a:spcAft>
              <a:buFont typeface="Arial" panose="020B0604020202020204" pitchFamily="34" charset="0"/>
              <a:buNone/>
              <a:defRPr/>
            </a:pPr>
            <a:r>
              <a:rPr lang="en-US" sz="2400"/>
              <a:t>  print("Sub string not found")</a:t>
            </a:r>
          </a:p>
          <a:p>
            <a:pPr marL="0" indent="0" eaLnBrk="1" fontAlgn="auto" hangingPunct="1">
              <a:spcAft>
                <a:spcPts val="0"/>
              </a:spcAft>
              <a:buFont typeface="Arial" panose="020B0604020202020204" pitchFamily="34" charset="0"/>
              <a:buNone/>
              <a:defRPr/>
            </a:pPr>
            <a:r>
              <a:rPr lang="en-US" sz="2400"/>
              <a:t>else:</a:t>
            </a:r>
          </a:p>
          <a:p>
            <a:pPr marL="0" indent="0" eaLnBrk="1" fontAlgn="auto" hangingPunct="1">
              <a:spcAft>
                <a:spcPts val="0"/>
              </a:spcAft>
              <a:buFont typeface="Arial" panose="020B0604020202020204" pitchFamily="34" charset="0"/>
              <a:buNone/>
              <a:defRPr/>
            </a:pPr>
            <a:r>
              <a:rPr lang="en-US" sz="2400"/>
              <a:t>  print("Sub string found @: ", n + 1)</a:t>
            </a:r>
            <a:endParaRPr lang="en-IN" sz="2400"/>
          </a:p>
        </p:txBody>
      </p:sp>
      <p:sp>
        <p:nvSpPr>
          <p:cNvPr id="19460" name="TextBox 3"/>
          <p:cNvSpPr txBox="1">
            <a:spLocks noChangeArrowheads="1"/>
          </p:cNvSpPr>
          <p:nvPr/>
        </p:nvSpPr>
        <p:spPr bwMode="auto">
          <a:xfrm>
            <a:off x="576263" y="290943"/>
            <a:ext cx="7362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sz="3200">
                <a:solidFill>
                  <a:schemeClr val="tx2">
                    <a:lumMod val="50000"/>
                  </a:schemeClr>
                </a:solidFill>
              </a:rPr>
              <a:t>Ex.-4</a:t>
            </a:r>
          </a:p>
        </p:txBody>
      </p:sp>
      <p:sp>
        <p:nvSpPr>
          <p:cNvPr id="3" name="Slide Number Placeholder 2"/>
          <p:cNvSpPr>
            <a:spLocks noGrp="1"/>
          </p:cNvSpPr>
          <p:nvPr>
            <p:ph type="sldNum" sz="quarter" idx="12"/>
          </p:nvPr>
        </p:nvSpPr>
        <p:spPr/>
        <p:txBody>
          <a:bodyPr/>
          <a:lstStyle/>
          <a:p>
            <a:pPr>
              <a:defRPr/>
            </a:pPr>
            <a:fld id="{CC05FEFF-7BC1-479A-A6A1-8668754827CF}"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 implement ex-3 with find() method</a:t>
            </a:r>
          </a:p>
        </p:txBody>
      </p:sp>
      <p:sp>
        <p:nvSpPr>
          <p:cNvPr id="3" name="Content Placeholder 2"/>
          <p:cNvSpPr>
            <a:spLocks noGrp="1"/>
          </p:cNvSpPr>
          <p:nvPr>
            <p:ph idx="1"/>
          </p:nvPr>
        </p:nvSpPr>
        <p:spPr>
          <a:xfrm>
            <a:off x="628650" y="1849438"/>
            <a:ext cx="7886700" cy="2632621"/>
          </a:xfrm>
        </p:spPr>
        <p:txBody>
          <a:bodyPr/>
          <a:lstStyle/>
          <a:p>
            <a:pPr marL="0" indent="0">
              <a:buNone/>
            </a:pPr>
            <a:r>
              <a:rPr lang="en-US" sz="2400"/>
              <a:t>test="Umbrella" # not present -1</a:t>
            </a:r>
          </a:p>
          <a:p>
            <a:pPr marL="0" indent="0">
              <a:buNone/>
            </a:pPr>
            <a:r>
              <a:rPr lang="en-US" sz="2400"/>
              <a:t>if </a:t>
            </a:r>
            <a:r>
              <a:rPr lang="en-US" sz="2400" err="1"/>
              <a:t>test.find</a:t>
            </a:r>
            <a:r>
              <a:rPr lang="en-US" sz="2400"/>
              <a:t>("e")&gt;=0:</a:t>
            </a:r>
          </a:p>
          <a:p>
            <a:pPr marL="0" indent="0">
              <a:buNone/>
            </a:pPr>
            <a:r>
              <a:rPr lang="en-US" sz="2400"/>
              <a:t>  print("e is present in the word")</a:t>
            </a:r>
          </a:p>
          <a:p>
            <a:pPr marL="0" indent="0">
              <a:buNone/>
            </a:pPr>
            <a:r>
              <a:rPr lang="en-US" sz="2400"/>
              <a:t>else:</a:t>
            </a:r>
          </a:p>
          <a:p>
            <a:pPr marL="0" indent="0">
              <a:buNone/>
            </a:pPr>
            <a:r>
              <a:rPr lang="en-US" sz="2400"/>
              <a:t>  print("e is not present in the word")</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27</a:t>
            </a:fld>
            <a:endParaRPr lang="en-US"/>
          </a:p>
        </p:txBody>
      </p:sp>
    </p:spTree>
    <p:extLst>
      <p:ext uri="{BB962C8B-B14F-4D97-AF65-F5344CB8AC3E}">
        <p14:creationId xmlns:p14="http://schemas.microsoft.com/office/powerpoint/2010/main" val="71849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Iterate over characters of a string in Python</a:t>
            </a:r>
            <a:br>
              <a:rPr lang="en-US" sz="3200" b="1"/>
            </a:br>
            <a:endParaRPr lang="en-US" sz="3200"/>
          </a:p>
        </p:txBody>
      </p:sp>
      <p:sp>
        <p:nvSpPr>
          <p:cNvPr id="3" name="Content Placeholder 2"/>
          <p:cNvSpPr>
            <a:spLocks noGrp="1"/>
          </p:cNvSpPr>
          <p:nvPr>
            <p:ph idx="1"/>
          </p:nvPr>
        </p:nvSpPr>
        <p:spPr>
          <a:xfrm>
            <a:off x="628650" y="1208170"/>
            <a:ext cx="7886700" cy="4410075"/>
          </a:xfrm>
        </p:spPr>
        <p:txBody>
          <a:bodyPr/>
          <a:lstStyle/>
          <a:p>
            <a:pPr marL="0" indent="0">
              <a:buNone/>
            </a:pPr>
            <a:r>
              <a:rPr lang="en-US" sz="2400" err="1"/>
              <a:t>string_name</a:t>
            </a:r>
            <a:r>
              <a:rPr lang="en-US" sz="2400"/>
              <a:t> = “presidency university"</a:t>
            </a:r>
          </a:p>
          <a:p>
            <a:pPr marL="0" indent="0">
              <a:buNone/>
            </a:pPr>
            <a:r>
              <a:rPr lang="en-US" sz="2000" i="1"/>
              <a:t># Iterate over the string</a:t>
            </a:r>
          </a:p>
          <a:p>
            <a:pPr marL="0" indent="0">
              <a:buNone/>
            </a:pPr>
            <a:r>
              <a:rPr lang="en-US" sz="2400"/>
              <a:t>for </a:t>
            </a:r>
            <a:r>
              <a:rPr lang="en-US" sz="2400" err="1"/>
              <a:t>ele</a:t>
            </a:r>
            <a:r>
              <a:rPr lang="en-US" sz="2400"/>
              <a:t> in </a:t>
            </a:r>
            <a:r>
              <a:rPr lang="en-US" sz="2400" err="1"/>
              <a:t>string_name</a:t>
            </a:r>
            <a:r>
              <a:rPr lang="en-US" sz="2400"/>
              <a:t>:</a:t>
            </a:r>
          </a:p>
          <a:p>
            <a:pPr marL="0" indent="0">
              <a:buNone/>
            </a:pPr>
            <a:r>
              <a:rPr lang="en-US" sz="2400"/>
              <a:t>    print(element, end=' ')               </a:t>
            </a:r>
            <a:r>
              <a:rPr lang="en-US" sz="2000" i="1"/>
              <a:t># Try with end and without end</a:t>
            </a:r>
          </a:p>
          <a:p>
            <a:pPr marL="0" indent="0">
              <a:buNone/>
            </a:pPr>
            <a:r>
              <a:rPr lang="en-US" sz="2400"/>
              <a:t>print("\n“)</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28</a:t>
            </a:fld>
            <a:endParaRPr lang="en-US"/>
          </a:p>
        </p:txBody>
      </p:sp>
    </p:spTree>
    <p:extLst>
      <p:ext uri="{BB962C8B-B14F-4D97-AF65-F5344CB8AC3E}">
        <p14:creationId xmlns:p14="http://schemas.microsoft.com/office/powerpoint/2010/main" val="3751393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31788" y="122238"/>
            <a:ext cx="8661400" cy="1938337"/>
          </a:xfrm>
        </p:spPr>
        <p:txBody>
          <a:bodyPr rtlCol="0">
            <a:noAutofit/>
          </a:bodyPr>
          <a:lstStyle/>
          <a:p>
            <a:pPr eaLnBrk="1" fontAlgn="auto" hangingPunct="1">
              <a:spcAft>
                <a:spcPts val="0"/>
              </a:spcAft>
              <a:defRPr/>
            </a:pPr>
            <a:r>
              <a:rPr lang="en-US" sz="2400">
                <a:solidFill>
                  <a:schemeClr val="tx2">
                    <a:lumMod val="50000"/>
                  </a:schemeClr>
                </a:solidFill>
                <a:latin typeface="+mn-lt"/>
              </a:rPr>
              <a:t>Ex.5 Ask the user to input a string which contains at-least 4 words. Capitalize first letter of each word and display output by merging all capital letters in the string. </a:t>
            </a:r>
            <a:br>
              <a:rPr lang="en-US" sz="2400">
                <a:solidFill>
                  <a:schemeClr val="tx2">
                    <a:lumMod val="50000"/>
                  </a:schemeClr>
                </a:solidFill>
                <a:latin typeface="+mn-lt"/>
              </a:rPr>
            </a:br>
            <a:r>
              <a:rPr lang="en-US" sz="2400">
                <a:solidFill>
                  <a:schemeClr val="tx2">
                    <a:lumMod val="50000"/>
                  </a:schemeClr>
                </a:solidFill>
                <a:latin typeface="+mn-lt"/>
              </a:rPr>
              <a:t>Example: </a:t>
            </a:r>
            <a:br>
              <a:rPr lang="en-US" sz="2400">
                <a:solidFill>
                  <a:schemeClr val="tx2">
                    <a:lumMod val="50000"/>
                  </a:schemeClr>
                </a:solidFill>
                <a:latin typeface="+mn-lt"/>
              </a:rPr>
            </a:br>
            <a:r>
              <a:rPr lang="en-US" sz="2400">
                <a:solidFill>
                  <a:schemeClr val="tx2">
                    <a:lumMod val="50000"/>
                  </a:schemeClr>
                </a:solidFill>
                <a:latin typeface="+mn-lt"/>
              </a:rPr>
              <a:t>input: “So many books, so little time”</a:t>
            </a:r>
            <a:br>
              <a:rPr lang="en-US" sz="2400">
                <a:solidFill>
                  <a:schemeClr val="tx2">
                    <a:lumMod val="50000"/>
                  </a:schemeClr>
                </a:solidFill>
                <a:latin typeface="+mn-lt"/>
              </a:rPr>
            </a:br>
            <a:r>
              <a:rPr lang="en-US" sz="2400">
                <a:solidFill>
                  <a:schemeClr val="tx2">
                    <a:lumMod val="50000"/>
                  </a:schemeClr>
                </a:solidFill>
                <a:latin typeface="+mn-lt"/>
              </a:rPr>
              <a:t>Output:</a:t>
            </a:r>
            <a:r>
              <a:rPr lang="en-IN" sz="2400">
                <a:solidFill>
                  <a:schemeClr val="tx2">
                    <a:lumMod val="50000"/>
                  </a:schemeClr>
                </a:solidFill>
                <a:latin typeface="+mn-lt"/>
              </a:rPr>
              <a:t>SMBSLT</a:t>
            </a:r>
          </a:p>
        </p:txBody>
      </p:sp>
      <p:sp>
        <p:nvSpPr>
          <p:cNvPr id="24579" name="Content Placeholder 2"/>
          <p:cNvSpPr>
            <a:spLocks noGrp="1"/>
          </p:cNvSpPr>
          <p:nvPr>
            <p:ph idx="1"/>
          </p:nvPr>
        </p:nvSpPr>
        <p:spPr>
          <a:xfrm>
            <a:off x="628650" y="2167452"/>
            <a:ext cx="7886700" cy="3288967"/>
          </a:xfrm>
        </p:spPr>
        <p:txBody>
          <a:bodyPr/>
          <a:lstStyle/>
          <a:p>
            <a:pPr marL="0" indent="0" eaLnBrk="1" hangingPunct="1">
              <a:buFont typeface="Arial" panose="020B0604020202020204" pitchFamily="34" charset="0"/>
              <a:buNone/>
            </a:pPr>
            <a:r>
              <a:rPr lang="en-US" sz="2400"/>
              <a:t>s=input()</a:t>
            </a:r>
          </a:p>
          <a:p>
            <a:pPr marL="0" indent="0" eaLnBrk="1" hangingPunct="1">
              <a:buFont typeface="Arial" panose="020B0604020202020204" pitchFamily="34" charset="0"/>
              <a:buNone/>
            </a:pPr>
            <a:r>
              <a:rPr lang="en-US" sz="2400"/>
              <a:t>a=</a:t>
            </a:r>
            <a:r>
              <a:rPr lang="en-US" sz="2400" err="1"/>
              <a:t>s.title</a:t>
            </a:r>
            <a:r>
              <a:rPr lang="en-US" sz="2400"/>
              <a:t>()</a:t>
            </a:r>
          </a:p>
          <a:p>
            <a:pPr marL="0" indent="0" eaLnBrk="1" hangingPunct="1">
              <a:buFont typeface="Arial" panose="020B0604020202020204" pitchFamily="34" charset="0"/>
              <a:buNone/>
            </a:pPr>
            <a:r>
              <a:rPr lang="en-US" sz="2400" err="1"/>
              <a:t>newstring</a:t>
            </a:r>
            <a:r>
              <a:rPr lang="en-US" sz="2400"/>
              <a:t>="“</a:t>
            </a:r>
          </a:p>
          <a:p>
            <a:pPr marL="0" indent="0" eaLnBrk="1" hangingPunct="1">
              <a:buFont typeface="Arial" panose="020B0604020202020204" pitchFamily="34" charset="0"/>
              <a:buNone/>
            </a:pPr>
            <a:r>
              <a:rPr lang="en-US" sz="2400"/>
              <a:t>for </a:t>
            </a:r>
            <a:r>
              <a:rPr lang="en-US" sz="2400" err="1"/>
              <a:t>i</a:t>
            </a:r>
            <a:r>
              <a:rPr lang="en-US" sz="2400"/>
              <a:t> in a: </a:t>
            </a:r>
          </a:p>
          <a:p>
            <a:pPr marL="0" indent="0" eaLnBrk="1" hangingPunct="1">
              <a:buFont typeface="Arial" panose="020B0604020202020204" pitchFamily="34" charset="0"/>
              <a:buNone/>
            </a:pPr>
            <a:r>
              <a:rPr lang="en-US" sz="2400"/>
              <a:t>      if </a:t>
            </a:r>
            <a:r>
              <a:rPr lang="en-US" sz="2400" err="1"/>
              <a:t>i.isupper</a:t>
            </a:r>
            <a:r>
              <a:rPr lang="en-US" sz="2400"/>
              <a:t>():     </a:t>
            </a:r>
          </a:p>
          <a:p>
            <a:pPr marL="0" indent="0" eaLnBrk="1" hangingPunct="1">
              <a:buFont typeface="Arial" panose="020B0604020202020204" pitchFamily="34" charset="0"/>
              <a:buNone/>
            </a:pPr>
            <a:r>
              <a:rPr lang="en-US" sz="2400"/>
              <a:t>      </a:t>
            </a:r>
            <a:r>
              <a:rPr lang="en-US" sz="2400" err="1"/>
              <a:t>newstring</a:t>
            </a:r>
            <a:r>
              <a:rPr lang="en-US" sz="2400"/>
              <a:t>+=I</a:t>
            </a:r>
          </a:p>
          <a:p>
            <a:pPr marL="0" indent="0" eaLnBrk="1" hangingPunct="1">
              <a:buFont typeface="Arial" panose="020B0604020202020204" pitchFamily="34" charset="0"/>
              <a:buNone/>
            </a:pPr>
            <a:r>
              <a:rPr lang="en-US" sz="2400"/>
              <a:t>print(</a:t>
            </a:r>
            <a:r>
              <a:rPr lang="en-US" sz="2400" err="1"/>
              <a:t>newstring</a:t>
            </a:r>
            <a:r>
              <a:rPr lang="en-US" sz="2400"/>
              <a:t>)</a:t>
            </a:r>
            <a:endParaRPr lang="en-IN" sz="2400"/>
          </a:p>
        </p:txBody>
      </p:sp>
      <p:sp>
        <p:nvSpPr>
          <p:cNvPr id="3" name="Slide Number Placeholder 2"/>
          <p:cNvSpPr>
            <a:spLocks noGrp="1"/>
          </p:cNvSpPr>
          <p:nvPr>
            <p:ph type="sldNum" sz="quarter" idx="12"/>
          </p:nvPr>
        </p:nvSpPr>
        <p:spPr/>
        <p:txBody>
          <a:bodyPr/>
          <a:lstStyle/>
          <a:p>
            <a:pPr>
              <a:defRPr/>
            </a:pPr>
            <a:fld id="{B5A2D4BB-891F-480E-859D-AFD8FD9D4943}" type="slidenum">
              <a:rPr lang="en-US"/>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76263" y="65088"/>
            <a:ext cx="8342312" cy="842962"/>
          </a:xfrm>
        </p:spPr>
        <p:txBody>
          <a:bodyPr rtlCol="0">
            <a:normAutofit/>
          </a:bodyPr>
          <a:lstStyle/>
          <a:p>
            <a:pPr eaLnBrk="1" fontAlgn="auto" hangingPunct="1">
              <a:spcAft>
                <a:spcPts val="0"/>
              </a:spcAft>
              <a:defRPr/>
            </a:pPr>
            <a:r>
              <a:rPr lang="en-US" altLang="en-US" sz="2229"/>
              <a:t>How to create a string in Python?</a:t>
            </a:r>
          </a:p>
        </p:txBody>
      </p:sp>
      <p:sp>
        <p:nvSpPr>
          <p:cNvPr id="7171" name="Content Placeholder 2"/>
          <p:cNvSpPr>
            <a:spLocks noGrp="1"/>
          </p:cNvSpPr>
          <p:nvPr>
            <p:ph idx="1"/>
          </p:nvPr>
        </p:nvSpPr>
        <p:spPr>
          <a:xfrm>
            <a:off x="576263" y="757238"/>
            <a:ext cx="8342312" cy="4498975"/>
          </a:xfrm>
        </p:spPr>
        <p:txBody>
          <a:bodyPr rtlCol="0">
            <a:normAutofit/>
          </a:bodyPr>
          <a:lstStyle/>
          <a:p>
            <a:pPr marL="0" indent="0" eaLnBrk="1" fontAlgn="auto" hangingPunct="1">
              <a:spcAft>
                <a:spcPts val="0"/>
              </a:spcAft>
              <a:buFont typeface="Arial" panose="020B0604020202020204" pitchFamily="34" charset="0"/>
              <a:buNone/>
              <a:defRPr/>
            </a:pPr>
            <a:r>
              <a:rPr lang="en-US" altLang="en-US" sz="2229" err="1"/>
              <a:t>my_string</a:t>
            </a:r>
            <a:r>
              <a:rPr lang="en-US" altLang="en-US" sz="2229"/>
              <a:t> = 'He\’</a:t>
            </a:r>
            <a:r>
              <a:rPr lang="en-US" altLang="en-US" sz="2229" err="1"/>
              <a:t>llo</a:t>
            </a:r>
            <a:r>
              <a:rPr lang="en-US" altLang="en-US" sz="2229"/>
              <a:t>‘</a:t>
            </a:r>
          </a:p>
          <a:p>
            <a:pPr marL="0" indent="0" eaLnBrk="1" fontAlgn="auto" hangingPunct="1">
              <a:spcAft>
                <a:spcPts val="0"/>
              </a:spcAft>
              <a:buFont typeface="Arial" panose="020B0604020202020204" pitchFamily="34" charset="0"/>
              <a:buNone/>
              <a:defRPr/>
            </a:pPr>
            <a:r>
              <a:rPr lang="en-US" altLang="en-US" sz="2229"/>
              <a:t>print(</a:t>
            </a:r>
            <a:r>
              <a:rPr lang="en-US" altLang="en-US" sz="2229" err="1"/>
              <a:t>my_string</a:t>
            </a:r>
            <a:r>
              <a:rPr lang="en-US" altLang="en-US" sz="2229"/>
              <a:t>)</a:t>
            </a:r>
          </a:p>
          <a:p>
            <a:pPr marL="0" indent="0" eaLnBrk="1" fontAlgn="auto" hangingPunct="1">
              <a:spcAft>
                <a:spcPts val="0"/>
              </a:spcAft>
              <a:buFont typeface="Arial" panose="020B0604020202020204" pitchFamily="34" charset="0"/>
              <a:buNone/>
              <a:defRPr/>
            </a:pPr>
            <a:r>
              <a:rPr lang="en-US" altLang="en-US" sz="2229" err="1"/>
              <a:t>my_string</a:t>
            </a:r>
            <a:r>
              <a:rPr lang="en-US" altLang="en-US" sz="2229"/>
              <a:t> = "Hello“</a:t>
            </a:r>
          </a:p>
          <a:p>
            <a:pPr marL="0" indent="0" eaLnBrk="1" fontAlgn="auto" hangingPunct="1">
              <a:spcAft>
                <a:spcPts val="0"/>
              </a:spcAft>
              <a:buFont typeface="Arial" panose="020B0604020202020204" pitchFamily="34" charset="0"/>
              <a:buNone/>
              <a:defRPr/>
            </a:pPr>
            <a:r>
              <a:rPr lang="en-US" altLang="en-US" sz="2229"/>
              <a:t>print(</a:t>
            </a:r>
            <a:r>
              <a:rPr lang="en-US" altLang="en-US" sz="2229" err="1"/>
              <a:t>my_string</a:t>
            </a:r>
            <a:r>
              <a:rPr lang="en-US" altLang="en-US" sz="2229"/>
              <a:t>)</a:t>
            </a:r>
          </a:p>
          <a:p>
            <a:pPr marL="0" indent="0" eaLnBrk="1" fontAlgn="auto" hangingPunct="1">
              <a:spcAft>
                <a:spcPts val="0"/>
              </a:spcAft>
              <a:buFont typeface="Arial" panose="020B0604020202020204" pitchFamily="34" charset="0"/>
              <a:buNone/>
              <a:defRPr/>
            </a:pPr>
            <a:r>
              <a:rPr lang="en-US" altLang="en-US" sz="2229" err="1"/>
              <a:t>my_string</a:t>
            </a:r>
            <a:r>
              <a:rPr lang="en-US" altLang="en-US" sz="2229"/>
              <a:t> = '''Hello''‘</a:t>
            </a:r>
          </a:p>
          <a:p>
            <a:pPr marL="0" indent="0" eaLnBrk="1" fontAlgn="auto" hangingPunct="1">
              <a:spcAft>
                <a:spcPts val="0"/>
              </a:spcAft>
              <a:buFont typeface="Arial" panose="020B0604020202020204" pitchFamily="34" charset="0"/>
              <a:buNone/>
              <a:defRPr/>
            </a:pPr>
            <a:r>
              <a:rPr lang="en-US" altLang="en-US" sz="2229"/>
              <a:t>print(</a:t>
            </a:r>
            <a:r>
              <a:rPr lang="en-US" altLang="en-US" sz="2229" err="1"/>
              <a:t>my_string</a:t>
            </a:r>
            <a:r>
              <a:rPr lang="en-US" altLang="en-US" sz="2229"/>
              <a:t>)</a:t>
            </a:r>
          </a:p>
          <a:p>
            <a:pPr marL="0" indent="0" eaLnBrk="1" fontAlgn="auto" hangingPunct="1">
              <a:spcAft>
                <a:spcPts val="0"/>
              </a:spcAft>
              <a:buFont typeface="Arial" panose="020B0604020202020204" pitchFamily="34" charset="0"/>
              <a:buNone/>
              <a:defRPr/>
            </a:pPr>
            <a:r>
              <a:rPr lang="en-US" altLang="en-US" sz="2229"/>
              <a:t># triple quotes string can extend multiple lines</a:t>
            </a:r>
          </a:p>
          <a:p>
            <a:pPr marL="0" indent="0" eaLnBrk="1" fontAlgn="auto" hangingPunct="1">
              <a:spcAft>
                <a:spcPts val="0"/>
              </a:spcAft>
              <a:buFont typeface="Arial" panose="020B0604020202020204" pitchFamily="34" charset="0"/>
              <a:buNone/>
              <a:defRPr/>
            </a:pPr>
            <a:r>
              <a:rPr lang="en-US" altLang="en-US" sz="2229" err="1"/>
              <a:t>my_string</a:t>
            </a:r>
            <a:r>
              <a:rPr lang="en-US" altLang="en-US" sz="2229"/>
              <a:t> = """Hello, welcome to  </a:t>
            </a:r>
          </a:p>
          <a:p>
            <a:pPr marL="0" indent="0" eaLnBrk="1" fontAlgn="auto" hangingPunct="1">
              <a:spcAft>
                <a:spcPts val="0"/>
              </a:spcAft>
              <a:buFont typeface="Arial" panose="020B0604020202020204" pitchFamily="34" charset="0"/>
              <a:buNone/>
              <a:defRPr/>
            </a:pPr>
            <a:r>
              <a:rPr lang="en-US" altLang="en-US" sz="2229"/>
              <a:t>         the world of Python""“</a:t>
            </a:r>
          </a:p>
          <a:p>
            <a:pPr marL="0" indent="0" eaLnBrk="1" fontAlgn="auto" hangingPunct="1">
              <a:spcAft>
                <a:spcPts val="0"/>
              </a:spcAft>
              <a:buFont typeface="Arial" panose="020B0604020202020204" pitchFamily="34" charset="0"/>
              <a:buNone/>
              <a:defRPr/>
            </a:pPr>
            <a:r>
              <a:rPr lang="en-US" altLang="en-US" sz="2229"/>
              <a:t>print(</a:t>
            </a:r>
            <a:r>
              <a:rPr lang="en-US" altLang="en-US" sz="2229" err="1"/>
              <a:t>my_string</a:t>
            </a:r>
            <a:r>
              <a:rPr lang="en-US" altLang="en-US" sz="2229"/>
              <a:t>)</a:t>
            </a:r>
          </a:p>
          <a:p>
            <a:pPr marL="0" indent="0" eaLnBrk="1" fontAlgn="auto" hangingPunct="1">
              <a:spcAft>
                <a:spcPts val="0"/>
              </a:spcAft>
              <a:buFont typeface="Arial" panose="020B0604020202020204" pitchFamily="34" charset="0"/>
              <a:buNone/>
              <a:defRPr/>
            </a:pPr>
            <a:endParaRPr lang="en-US" altLang="en-US" sz="2229"/>
          </a:p>
        </p:txBody>
      </p:sp>
      <p:sp>
        <p:nvSpPr>
          <p:cNvPr id="717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39C0661C-A529-4C53-8D4F-98248BFB8218}" type="slidenum">
              <a:rPr lang="en-US" altLang="en-US" sz="222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3</a:t>
            </a:fld>
            <a:endParaRPr lang="en-US" altLang="en-US" sz="2229">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576263" y="160338"/>
            <a:ext cx="8093075" cy="795337"/>
          </a:xfrm>
        </p:spPr>
        <p:txBody>
          <a:bodyPr rtlCol="0">
            <a:noAutofit/>
          </a:bodyPr>
          <a:lstStyle/>
          <a:p>
            <a:pPr eaLnBrk="1" fontAlgn="auto" hangingPunct="1">
              <a:spcAft>
                <a:spcPts val="0"/>
              </a:spcAft>
              <a:defRPr/>
            </a:pPr>
            <a:r>
              <a:rPr lang="en-US" sz="2400">
                <a:solidFill>
                  <a:schemeClr val="tx2">
                    <a:lumMod val="50000"/>
                  </a:schemeClr>
                </a:solidFill>
                <a:latin typeface="+mn-lt"/>
              </a:rPr>
              <a:t>Ex.6  Program to count vowels, consonant, digits and special characters in string.</a:t>
            </a:r>
            <a:endParaRPr lang="en-IN" sz="2400">
              <a:solidFill>
                <a:schemeClr val="tx2">
                  <a:lumMod val="50000"/>
                </a:schemeClr>
              </a:solidFill>
              <a:latin typeface="+mn-lt"/>
            </a:endParaRPr>
          </a:p>
        </p:txBody>
      </p:sp>
      <p:sp>
        <p:nvSpPr>
          <p:cNvPr id="23555" name="Content Placeholder 2"/>
          <p:cNvSpPr>
            <a:spLocks noGrp="1"/>
          </p:cNvSpPr>
          <p:nvPr>
            <p:ph idx="1"/>
          </p:nvPr>
        </p:nvSpPr>
        <p:spPr>
          <a:xfrm>
            <a:off x="576263" y="955675"/>
            <a:ext cx="8567737" cy="5499100"/>
          </a:xfrm>
        </p:spPr>
        <p:txBody>
          <a:bodyPr/>
          <a:lstStyle/>
          <a:p>
            <a:pPr marL="0" indent="0" eaLnBrk="1" hangingPunct="1">
              <a:lnSpc>
                <a:spcPct val="100000"/>
              </a:lnSpc>
              <a:spcBef>
                <a:spcPct val="0"/>
              </a:spcBef>
              <a:buFont typeface="Arial" panose="020B0604020202020204" pitchFamily="34" charset="0"/>
              <a:buNone/>
            </a:pPr>
            <a:r>
              <a:rPr lang="en-IN" sz="2200"/>
              <a:t>vowels ,consonant ,</a:t>
            </a:r>
            <a:r>
              <a:rPr lang="en-IN" sz="2200" err="1"/>
              <a:t>specialChar,digit</a:t>
            </a:r>
            <a:r>
              <a:rPr lang="en-IN" sz="2200"/>
              <a:t>= 0,0,0,0</a:t>
            </a:r>
          </a:p>
          <a:p>
            <a:pPr marL="0" indent="0" eaLnBrk="1" hangingPunct="1">
              <a:lnSpc>
                <a:spcPct val="100000"/>
              </a:lnSpc>
              <a:spcBef>
                <a:spcPct val="0"/>
              </a:spcBef>
              <a:buFont typeface="Arial" panose="020B0604020202020204" pitchFamily="34" charset="0"/>
              <a:buNone/>
            </a:pPr>
            <a:r>
              <a:rPr lang="en-IN" sz="2200"/>
              <a:t>test="</a:t>
            </a:r>
            <a:r>
              <a:rPr lang="en-IN" sz="2200" err="1"/>
              <a:t>india</a:t>
            </a:r>
            <a:r>
              <a:rPr lang="en-IN" sz="2200"/>
              <a:t> is my country“</a:t>
            </a:r>
          </a:p>
          <a:p>
            <a:pPr marL="0" indent="0" eaLnBrk="1" hangingPunct="1">
              <a:lnSpc>
                <a:spcPct val="100000"/>
              </a:lnSpc>
              <a:spcBef>
                <a:spcPct val="0"/>
              </a:spcBef>
              <a:buFont typeface="Arial" panose="020B0604020202020204" pitchFamily="34" charset="0"/>
              <a:buNone/>
            </a:pPr>
            <a:r>
              <a:rPr lang="en-IN" sz="2200"/>
              <a:t>for </a:t>
            </a:r>
            <a:r>
              <a:rPr lang="en-IN" sz="2200" err="1"/>
              <a:t>i</a:t>
            </a:r>
            <a:r>
              <a:rPr lang="en-IN" sz="2200"/>
              <a:t> in range(0, </a:t>
            </a:r>
            <a:r>
              <a:rPr lang="en-IN" sz="2200" err="1"/>
              <a:t>len</a:t>
            </a:r>
            <a:r>
              <a:rPr lang="en-IN" sz="2200"/>
              <a:t>(test)):</a:t>
            </a:r>
          </a:p>
          <a:p>
            <a:pPr marL="0" indent="0" eaLnBrk="1" hangingPunct="1">
              <a:lnSpc>
                <a:spcPct val="100000"/>
              </a:lnSpc>
              <a:spcBef>
                <a:spcPct val="0"/>
              </a:spcBef>
              <a:buFont typeface="Arial" panose="020B0604020202020204" pitchFamily="34" charset="0"/>
              <a:buNone/>
            </a:pPr>
            <a:r>
              <a:rPr lang="en-IN" sz="2200"/>
              <a:t>                    </a:t>
            </a:r>
            <a:r>
              <a:rPr lang="en-IN" sz="2200" err="1"/>
              <a:t>ch</a:t>
            </a:r>
            <a:r>
              <a:rPr lang="en-IN" sz="2200"/>
              <a:t> = test[</a:t>
            </a:r>
            <a:r>
              <a:rPr lang="en-IN" sz="2200" err="1"/>
              <a:t>i</a:t>
            </a:r>
            <a:r>
              <a:rPr lang="en-IN" sz="2200"/>
              <a:t>]            </a:t>
            </a:r>
          </a:p>
          <a:p>
            <a:pPr marL="0" indent="0" eaLnBrk="1" hangingPunct="1">
              <a:lnSpc>
                <a:spcPct val="100000"/>
              </a:lnSpc>
              <a:spcBef>
                <a:spcPct val="0"/>
              </a:spcBef>
              <a:buFont typeface="Arial" panose="020B0604020202020204" pitchFamily="34" charset="0"/>
              <a:buNone/>
            </a:pPr>
            <a:r>
              <a:rPr lang="en-IN" sz="2200"/>
              <a:t>                   if ( (</a:t>
            </a:r>
            <a:r>
              <a:rPr lang="en-IN" sz="2200" err="1"/>
              <a:t>ch</a:t>
            </a:r>
            <a:r>
              <a:rPr lang="en-IN" sz="2200"/>
              <a:t> &gt;= 'a' and </a:t>
            </a:r>
            <a:r>
              <a:rPr lang="en-IN" sz="2200" err="1"/>
              <a:t>ch</a:t>
            </a:r>
            <a:r>
              <a:rPr lang="en-IN" sz="2200"/>
              <a:t> &lt;= 'z') or (</a:t>
            </a:r>
            <a:r>
              <a:rPr lang="en-IN" sz="2200" err="1"/>
              <a:t>ch</a:t>
            </a:r>
            <a:r>
              <a:rPr lang="en-IN" sz="2200"/>
              <a:t> &gt;= 'A' and </a:t>
            </a:r>
            <a:r>
              <a:rPr lang="en-IN" sz="2200" err="1"/>
              <a:t>ch</a:t>
            </a:r>
            <a:r>
              <a:rPr lang="en-IN" sz="2200"/>
              <a:t> &lt;= 'Z') ):    </a:t>
            </a:r>
          </a:p>
          <a:p>
            <a:pPr marL="0" indent="0" eaLnBrk="1" hangingPunct="1">
              <a:lnSpc>
                <a:spcPct val="100000"/>
              </a:lnSpc>
              <a:spcBef>
                <a:spcPct val="0"/>
              </a:spcBef>
              <a:buFont typeface="Arial" panose="020B0604020202020204" pitchFamily="34" charset="0"/>
              <a:buNone/>
            </a:pPr>
            <a:r>
              <a:rPr lang="en-IN" sz="2200"/>
              <a:t>                           </a:t>
            </a:r>
            <a:r>
              <a:rPr lang="en-IN" sz="2200" err="1"/>
              <a:t>ch</a:t>
            </a:r>
            <a:r>
              <a:rPr lang="en-IN" sz="2200"/>
              <a:t> = </a:t>
            </a:r>
            <a:r>
              <a:rPr lang="en-IN" sz="2200" err="1"/>
              <a:t>ch.lower</a:t>
            </a:r>
            <a:r>
              <a:rPr lang="en-IN" sz="2200"/>
              <a:t>()               </a:t>
            </a:r>
          </a:p>
          <a:p>
            <a:pPr marL="0" indent="0" eaLnBrk="1" hangingPunct="1">
              <a:lnSpc>
                <a:spcPct val="100000"/>
              </a:lnSpc>
              <a:spcBef>
                <a:spcPct val="0"/>
              </a:spcBef>
              <a:buFont typeface="Arial" panose="020B0604020202020204" pitchFamily="34" charset="0"/>
              <a:buNone/>
            </a:pPr>
            <a:r>
              <a:rPr lang="en-IN" sz="2200"/>
              <a:t>                           if (</a:t>
            </a:r>
            <a:r>
              <a:rPr lang="en-IN" sz="2200" err="1"/>
              <a:t>ch</a:t>
            </a:r>
            <a:r>
              <a:rPr lang="en-IN" sz="2200"/>
              <a:t> == 'a' or </a:t>
            </a:r>
            <a:r>
              <a:rPr lang="en-IN" sz="2200" err="1"/>
              <a:t>ch</a:t>
            </a:r>
            <a:r>
              <a:rPr lang="en-IN" sz="2200"/>
              <a:t> == 'e' or </a:t>
            </a:r>
            <a:r>
              <a:rPr lang="en-IN" sz="2200" err="1"/>
              <a:t>ch</a:t>
            </a:r>
            <a:r>
              <a:rPr lang="en-IN" sz="2200"/>
              <a:t> == '</a:t>
            </a:r>
            <a:r>
              <a:rPr lang="en-IN" sz="2200" err="1"/>
              <a:t>i</a:t>
            </a:r>
            <a:r>
              <a:rPr lang="en-IN" sz="2200"/>
              <a:t>'  or </a:t>
            </a:r>
            <a:r>
              <a:rPr lang="en-IN" sz="2200" err="1"/>
              <a:t>ch</a:t>
            </a:r>
            <a:r>
              <a:rPr lang="en-IN" sz="2200"/>
              <a:t> == 'o' or </a:t>
            </a:r>
            <a:r>
              <a:rPr lang="en-IN" sz="2200" err="1"/>
              <a:t>ch</a:t>
            </a:r>
            <a:r>
              <a:rPr lang="en-IN" sz="2200"/>
              <a:t> == 'u'):  </a:t>
            </a:r>
          </a:p>
          <a:p>
            <a:pPr marL="0" indent="0" eaLnBrk="1" hangingPunct="1">
              <a:lnSpc>
                <a:spcPct val="100000"/>
              </a:lnSpc>
              <a:spcBef>
                <a:spcPct val="0"/>
              </a:spcBef>
              <a:buFont typeface="Arial" panose="020B0604020202020204" pitchFamily="34" charset="0"/>
              <a:buNone/>
            </a:pPr>
            <a:r>
              <a:rPr lang="en-US" sz="2200"/>
              <a:t>                                      </a:t>
            </a:r>
            <a:r>
              <a:rPr lang="en-IN" sz="2200"/>
              <a:t> vowels += 1            </a:t>
            </a:r>
          </a:p>
          <a:p>
            <a:pPr marL="0" indent="0" eaLnBrk="1" hangingPunct="1">
              <a:lnSpc>
                <a:spcPct val="100000"/>
              </a:lnSpc>
              <a:spcBef>
                <a:spcPct val="0"/>
              </a:spcBef>
              <a:buFont typeface="Arial" panose="020B0604020202020204" pitchFamily="34" charset="0"/>
              <a:buNone/>
            </a:pPr>
            <a:r>
              <a:rPr lang="en-IN" sz="2200"/>
              <a:t>                             else:                 </a:t>
            </a:r>
          </a:p>
          <a:p>
            <a:pPr marL="0" indent="0" eaLnBrk="1" hangingPunct="1">
              <a:lnSpc>
                <a:spcPct val="100000"/>
              </a:lnSpc>
              <a:spcBef>
                <a:spcPct val="0"/>
              </a:spcBef>
              <a:buFont typeface="Arial" panose="020B0604020202020204" pitchFamily="34" charset="0"/>
              <a:buNone/>
            </a:pPr>
            <a:r>
              <a:rPr lang="en-IN" sz="2200"/>
              <a:t>                                        consonant += 1                  </a:t>
            </a:r>
          </a:p>
          <a:p>
            <a:pPr marL="0" indent="0" eaLnBrk="1" hangingPunct="1">
              <a:lnSpc>
                <a:spcPct val="100000"/>
              </a:lnSpc>
              <a:spcBef>
                <a:spcPct val="0"/>
              </a:spcBef>
              <a:buFont typeface="Arial" panose="020B0604020202020204" pitchFamily="34" charset="0"/>
              <a:buNone/>
            </a:pPr>
            <a:r>
              <a:rPr lang="en-IN" sz="2200"/>
              <a:t>                    </a:t>
            </a:r>
            <a:r>
              <a:rPr lang="en-IN" sz="2200" err="1"/>
              <a:t>elif</a:t>
            </a:r>
            <a:r>
              <a:rPr lang="en-IN" sz="2200"/>
              <a:t> (</a:t>
            </a:r>
            <a:r>
              <a:rPr lang="en-IN" sz="2200" err="1"/>
              <a:t>ch</a:t>
            </a:r>
            <a:r>
              <a:rPr lang="en-IN" sz="2200"/>
              <a:t> &gt;= '0' and </a:t>
            </a:r>
            <a:r>
              <a:rPr lang="en-IN" sz="2200" err="1"/>
              <a:t>ch</a:t>
            </a:r>
            <a:r>
              <a:rPr lang="en-IN" sz="2200"/>
              <a:t> &lt;= '9'):    </a:t>
            </a:r>
          </a:p>
          <a:p>
            <a:pPr marL="0" indent="0" eaLnBrk="1" hangingPunct="1">
              <a:lnSpc>
                <a:spcPct val="100000"/>
              </a:lnSpc>
              <a:spcBef>
                <a:spcPct val="0"/>
              </a:spcBef>
              <a:buFont typeface="Arial" panose="020B0604020202020204" pitchFamily="34" charset="0"/>
              <a:buNone/>
            </a:pPr>
            <a:r>
              <a:rPr lang="en-IN" sz="2200"/>
              <a:t>                                  digit += 1        </a:t>
            </a:r>
          </a:p>
          <a:p>
            <a:pPr marL="0" indent="0" eaLnBrk="1" hangingPunct="1">
              <a:lnSpc>
                <a:spcPct val="100000"/>
              </a:lnSpc>
              <a:spcBef>
                <a:spcPct val="0"/>
              </a:spcBef>
              <a:buFont typeface="Arial" panose="020B0604020202020204" pitchFamily="34" charset="0"/>
              <a:buNone/>
            </a:pPr>
            <a:r>
              <a:rPr lang="en-IN" sz="2200"/>
              <a:t>                  else:             </a:t>
            </a:r>
            <a:r>
              <a:rPr lang="en-IN" sz="2200" err="1"/>
              <a:t>specialChar</a:t>
            </a:r>
            <a:r>
              <a:rPr lang="en-IN" sz="2200"/>
              <a:t> += 1      </a:t>
            </a:r>
          </a:p>
          <a:p>
            <a:pPr marL="0" indent="0" eaLnBrk="1" hangingPunct="1">
              <a:lnSpc>
                <a:spcPct val="100000"/>
              </a:lnSpc>
              <a:spcBef>
                <a:spcPct val="0"/>
              </a:spcBef>
              <a:buFont typeface="Arial" panose="020B0604020202020204" pitchFamily="34" charset="0"/>
              <a:buNone/>
            </a:pPr>
            <a:r>
              <a:rPr lang="en-IN" sz="2200"/>
              <a:t>print("Vowels:", vowels) </a:t>
            </a:r>
          </a:p>
          <a:p>
            <a:pPr marL="0" indent="0" eaLnBrk="1" hangingPunct="1">
              <a:lnSpc>
                <a:spcPct val="100000"/>
              </a:lnSpc>
              <a:spcBef>
                <a:spcPct val="0"/>
              </a:spcBef>
              <a:buFont typeface="Arial" panose="020B0604020202020204" pitchFamily="34" charset="0"/>
              <a:buNone/>
            </a:pPr>
            <a:r>
              <a:rPr lang="en-IN" sz="2200"/>
              <a:t>print("Consonant:", consonant)  </a:t>
            </a:r>
          </a:p>
          <a:p>
            <a:pPr marL="0" indent="0" eaLnBrk="1" hangingPunct="1">
              <a:lnSpc>
                <a:spcPct val="100000"/>
              </a:lnSpc>
              <a:spcBef>
                <a:spcPct val="0"/>
              </a:spcBef>
              <a:buFont typeface="Arial" panose="020B0604020202020204" pitchFamily="34" charset="0"/>
              <a:buNone/>
            </a:pPr>
            <a:r>
              <a:rPr lang="en-IN" sz="2200"/>
              <a:t>print("Digit:", digit)  print("Special Character:", </a:t>
            </a:r>
            <a:r>
              <a:rPr lang="en-IN" sz="2200" err="1"/>
              <a:t>specialChar</a:t>
            </a:r>
            <a:r>
              <a:rPr lang="en-IN" sz="2200"/>
              <a:t>) </a:t>
            </a:r>
          </a:p>
        </p:txBody>
      </p:sp>
      <p:sp>
        <p:nvSpPr>
          <p:cNvPr id="3" name="Slide Number Placeholder 2"/>
          <p:cNvSpPr>
            <a:spLocks noGrp="1"/>
          </p:cNvSpPr>
          <p:nvPr>
            <p:ph type="sldNum" sz="quarter" idx="12"/>
          </p:nvPr>
        </p:nvSpPr>
        <p:spPr/>
        <p:txBody>
          <a:bodyPr/>
          <a:lstStyle/>
          <a:p>
            <a:pPr>
              <a:defRPr/>
            </a:pPr>
            <a:fld id="{18DD45F2-B81A-4D6A-889C-237E499B3240}" type="slidenum">
              <a:rPr lang="en-US"/>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55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55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55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55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5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8"/>
            <a:ext cx="7886700" cy="497011"/>
          </a:xfrm>
        </p:spPr>
        <p:txBody>
          <a:bodyPr/>
          <a:lstStyle/>
          <a:p>
            <a:pPr algn="ctr"/>
            <a:r>
              <a:rPr lang="en-US" sz="2800"/>
              <a:t>String Formatting Operator</a:t>
            </a:r>
          </a:p>
        </p:txBody>
      </p:sp>
      <p:sp>
        <p:nvSpPr>
          <p:cNvPr id="3" name="Content Placeholder 2"/>
          <p:cNvSpPr>
            <a:spLocks noGrp="1"/>
          </p:cNvSpPr>
          <p:nvPr>
            <p:ph idx="1"/>
          </p:nvPr>
        </p:nvSpPr>
        <p:spPr>
          <a:xfrm>
            <a:off x="628650" y="985652"/>
            <a:ext cx="7886700" cy="4631377"/>
          </a:xfrm>
        </p:spPr>
        <p:txBody>
          <a:bodyPr/>
          <a:lstStyle/>
          <a:p>
            <a:r>
              <a:rPr lang="en-US" sz="2000"/>
              <a:t>print ("My name is %s and weight is %d kg!" % ('Zara', 21))</a:t>
            </a:r>
          </a:p>
          <a:p>
            <a:r>
              <a:rPr lang="en-US" sz="2000"/>
              <a:t>result −My name is Zara and weight is 21 kg!</a:t>
            </a:r>
          </a:p>
          <a:p>
            <a:endParaRPr lang="en-US" sz="2000"/>
          </a:p>
          <a:p>
            <a:endParaRPr lang="en-US" sz="2000"/>
          </a:p>
          <a:p>
            <a:endParaRPr lang="en-US" sz="2000"/>
          </a:p>
          <a:p>
            <a:endParaRPr lang="en-US" sz="2000"/>
          </a:p>
          <a:p>
            <a:endParaRPr lang="en-US" sz="2000"/>
          </a:p>
          <a:p>
            <a:endParaRPr lang="en-US" sz="2000"/>
          </a:p>
          <a:p>
            <a:pPr marL="0" indent="0">
              <a:buNone/>
            </a:pPr>
            <a:r>
              <a:rPr lang="en-US" sz="2000" u="sng"/>
              <a:t>Precision Handling</a:t>
            </a:r>
            <a:endParaRPr lang="en-US" sz="2000"/>
          </a:p>
          <a:p>
            <a:r>
              <a:rPr lang="en-US" sz="2000"/>
              <a:t>print ("My name is %s and weight is %.2f kg!" % ('Zara', 21.2))</a:t>
            </a:r>
          </a:p>
          <a:p>
            <a:r>
              <a:rPr lang="en-US" sz="2000"/>
              <a:t>Result: My name is Zara and weight is 21.20 kg!</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31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68530662"/>
              </p:ext>
            </p:extLst>
          </p:nvPr>
        </p:nvGraphicFramePr>
        <p:xfrm>
          <a:off x="1060731" y="1978273"/>
          <a:ext cx="6310017" cy="1828800"/>
        </p:xfrm>
        <a:graphic>
          <a:graphicData uri="http://schemas.openxmlformats.org/drawingml/2006/table">
            <a:tbl>
              <a:tblPr/>
              <a:tblGrid>
                <a:gridCol w="1433087">
                  <a:extLst>
                    <a:ext uri="{9D8B030D-6E8A-4147-A177-3AD203B41FA5}">
                      <a16:colId xmlns:a16="http://schemas.microsoft.com/office/drawing/2014/main" val="20000"/>
                    </a:ext>
                  </a:extLst>
                </a:gridCol>
                <a:gridCol w="4876930">
                  <a:extLst>
                    <a:ext uri="{9D8B030D-6E8A-4147-A177-3AD203B41FA5}">
                      <a16:colId xmlns:a16="http://schemas.microsoft.com/office/drawing/2014/main" val="20001"/>
                    </a:ext>
                  </a:extLst>
                </a:gridCol>
              </a:tblGrid>
              <a:tr h="0">
                <a:tc>
                  <a:txBody>
                    <a:bodyPr/>
                    <a:lstStyle/>
                    <a:p>
                      <a:pPr algn="ctr" fontAlgn="t"/>
                      <a:r>
                        <a:rPr lang="en-US" sz="1400">
                          <a:effectLst/>
                        </a:rPr>
                        <a:t>Format Symbol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Conversion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fontAlgn="t"/>
                      <a:r>
                        <a:rPr lang="en-US" sz="1400">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character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sz="1400">
                          <a:effectLst/>
                        </a:rPr>
                        <a: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string conversion via str() prior to formatting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sz="1400">
                          <a:effectLst/>
                        </a:rPr>
                        <a:t>%f</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floating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fontAlgn="t"/>
                      <a:r>
                        <a:rPr lang="en-US" sz="1400">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signed decimal integer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8810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76263" y="299335"/>
            <a:ext cx="8253412" cy="1579563"/>
          </a:xfrm>
        </p:spPr>
        <p:txBody>
          <a:bodyPr rtlCol="0">
            <a:noAutofit/>
          </a:bodyPr>
          <a:lstStyle/>
          <a:p>
            <a:pPr eaLnBrk="1" fontAlgn="auto" hangingPunct="1">
              <a:spcAft>
                <a:spcPts val="0"/>
              </a:spcAft>
              <a:defRPr/>
            </a:pPr>
            <a:r>
              <a:rPr lang="en-US" sz="2400">
                <a:solidFill>
                  <a:schemeClr val="tx2">
                    <a:lumMod val="50000"/>
                  </a:schemeClr>
                </a:solidFill>
                <a:latin typeface="+mn-lt"/>
              </a:rPr>
              <a:t>Ex.-5</a:t>
            </a:r>
            <a:br>
              <a:rPr lang="en-US" sz="2400">
                <a:solidFill>
                  <a:schemeClr val="tx2">
                    <a:lumMod val="50000"/>
                  </a:schemeClr>
                </a:solidFill>
                <a:latin typeface="+mn-lt"/>
              </a:rPr>
            </a:br>
            <a:r>
              <a:rPr lang="en-US" sz="2400">
                <a:solidFill>
                  <a:schemeClr val="tx2">
                    <a:lumMod val="50000"/>
                  </a:schemeClr>
                </a:solidFill>
                <a:latin typeface="+mn-lt"/>
              </a:rPr>
              <a:t>Write a program that takes your full name as input and displays the abbreviations of the first and middle names except the last name which is displayed as it is. For example, if your name is Robert Brett </a:t>
            </a:r>
            <a:r>
              <a:rPr lang="en-US" sz="2400" err="1">
                <a:solidFill>
                  <a:schemeClr val="tx2">
                    <a:lumMod val="50000"/>
                  </a:schemeClr>
                </a:solidFill>
                <a:latin typeface="+mn-lt"/>
              </a:rPr>
              <a:t>Roser</a:t>
            </a:r>
            <a:r>
              <a:rPr lang="en-US" sz="2400">
                <a:solidFill>
                  <a:schemeClr val="tx2">
                    <a:lumMod val="50000"/>
                  </a:schemeClr>
                </a:solidFill>
                <a:latin typeface="+mn-lt"/>
              </a:rPr>
              <a:t>, then the output should be </a:t>
            </a:r>
            <a:r>
              <a:rPr lang="en-US" sz="2400" err="1">
                <a:solidFill>
                  <a:schemeClr val="tx2">
                    <a:lumMod val="50000"/>
                  </a:schemeClr>
                </a:solidFill>
                <a:latin typeface="+mn-lt"/>
              </a:rPr>
              <a:t>R.B.Roser</a:t>
            </a:r>
            <a:endParaRPr lang="en-IN" sz="2400">
              <a:solidFill>
                <a:schemeClr val="tx2">
                  <a:lumMod val="50000"/>
                </a:schemeClr>
              </a:solidFill>
              <a:latin typeface="+mn-lt"/>
            </a:endParaRPr>
          </a:p>
        </p:txBody>
      </p:sp>
      <p:sp>
        <p:nvSpPr>
          <p:cNvPr id="22531" name="Content Placeholder 2"/>
          <p:cNvSpPr>
            <a:spLocks noGrp="1"/>
          </p:cNvSpPr>
          <p:nvPr>
            <p:ph idx="1"/>
          </p:nvPr>
        </p:nvSpPr>
        <p:spPr>
          <a:xfrm>
            <a:off x="576263" y="2222500"/>
            <a:ext cx="7991475" cy="2786063"/>
          </a:xfrm>
        </p:spPr>
        <p:txBody>
          <a:bodyPr/>
          <a:lstStyle/>
          <a:p>
            <a:pPr marL="0" indent="0" eaLnBrk="1" hangingPunct="1">
              <a:buFont typeface="Arial" panose="020B0604020202020204" pitchFamily="34" charset="0"/>
              <a:buNone/>
            </a:pPr>
            <a:r>
              <a:rPr lang="en-US" sz="2400"/>
              <a:t>test=input("Enter the full name")</a:t>
            </a:r>
          </a:p>
          <a:p>
            <a:pPr marL="0" indent="0" eaLnBrk="1" hangingPunct="1">
              <a:buFont typeface="Arial" panose="020B0604020202020204" pitchFamily="34" charset="0"/>
              <a:buNone/>
            </a:pPr>
            <a:r>
              <a:rPr lang="en-US" sz="2400"/>
              <a:t>test=</a:t>
            </a:r>
            <a:r>
              <a:rPr lang="en-US" sz="2400" err="1"/>
              <a:t>test.split</a:t>
            </a:r>
            <a:r>
              <a:rPr lang="en-US" sz="2400"/>
              <a:t>()</a:t>
            </a:r>
          </a:p>
          <a:p>
            <a:pPr marL="0" indent="0" eaLnBrk="1" hangingPunct="1">
              <a:buFont typeface="Arial" panose="020B0604020202020204" pitchFamily="34" charset="0"/>
              <a:buNone/>
            </a:pPr>
            <a:r>
              <a:rPr lang="en-US" sz="2400"/>
              <a:t>print(test[0][0],".",test[1][0],test[2])</a:t>
            </a:r>
            <a:endParaRPr lang="en-IN" sz="2400"/>
          </a:p>
        </p:txBody>
      </p:sp>
      <p:sp>
        <p:nvSpPr>
          <p:cNvPr id="3" name="Slide Number Placeholder 2"/>
          <p:cNvSpPr>
            <a:spLocks noGrp="1"/>
          </p:cNvSpPr>
          <p:nvPr>
            <p:ph type="sldNum" sz="quarter" idx="12"/>
          </p:nvPr>
        </p:nvSpPr>
        <p:spPr/>
        <p:txBody>
          <a:bodyPr/>
          <a:lstStyle/>
          <a:p>
            <a:pPr>
              <a:defRPr/>
            </a:pPr>
            <a:fld id="{DA2415C3-B343-4C51-8F1A-D1198AF133E0}" type="slidenum">
              <a:rPr lang="en-US"/>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28650" y="369888"/>
            <a:ext cx="7886700" cy="635000"/>
          </a:xfrm>
        </p:spPr>
        <p:txBody>
          <a:bodyPr/>
          <a:lstStyle/>
          <a:p>
            <a:r>
              <a:rPr lang="en-US" sz="3200" b="1">
                <a:latin typeface="Times New Roman" panose="02020603050405020304" pitchFamily="18" charset="0"/>
                <a:cs typeface="Times New Roman" panose="02020603050405020304" pitchFamily="18" charset="0"/>
              </a:rPr>
              <a:t>some examples for string comparison.</a:t>
            </a:r>
          </a:p>
        </p:txBody>
      </p:sp>
      <p:sp>
        <p:nvSpPr>
          <p:cNvPr id="23555" name="Content Placeholder 2"/>
          <p:cNvSpPr>
            <a:spLocks noGrp="1"/>
          </p:cNvSpPr>
          <p:nvPr>
            <p:ph idx="1"/>
          </p:nvPr>
        </p:nvSpPr>
        <p:spPr>
          <a:xfrm>
            <a:off x="628650" y="1004889"/>
            <a:ext cx="7886700" cy="3840244"/>
          </a:xfrm>
        </p:spPr>
        <p:txBody>
          <a:bodyPr/>
          <a:lstStyle/>
          <a:p>
            <a:r>
              <a:rPr lang="en-US" sz="2000"/>
              <a:t>fruit1 = 'Apple'</a:t>
            </a:r>
          </a:p>
          <a:p>
            <a:r>
              <a:rPr lang="en-US" sz="2000"/>
              <a:t>print(fruit1 == 'Apple')</a:t>
            </a:r>
          </a:p>
          <a:p>
            <a:r>
              <a:rPr lang="en-US" sz="2000"/>
              <a:t>print(fruit1 != 'Apple')</a:t>
            </a:r>
          </a:p>
          <a:p>
            <a:r>
              <a:rPr lang="en-US" sz="2000"/>
              <a:t>print(fruit1 &lt; 'Apple')</a:t>
            </a:r>
          </a:p>
          <a:p>
            <a:r>
              <a:rPr lang="en-US" sz="2000"/>
              <a:t>print(fruit1 &gt; 'Apple')</a:t>
            </a:r>
          </a:p>
          <a:p>
            <a:r>
              <a:rPr lang="en-US" sz="2000"/>
              <a:t>print(fruit1 &lt;= 'Apple')</a:t>
            </a:r>
          </a:p>
          <a:p>
            <a:r>
              <a:rPr lang="en-US" sz="2000"/>
              <a:t>print(fruit1 &gt;= 'Apple')</a:t>
            </a:r>
          </a:p>
        </p:txBody>
      </p:sp>
      <p:sp>
        <p:nvSpPr>
          <p:cNvPr id="4" name="Slide Number Placeholder 3"/>
          <p:cNvSpPr>
            <a:spLocks noGrp="1"/>
          </p:cNvSpPr>
          <p:nvPr>
            <p:ph type="sldNum" sz="quarter" idx="12"/>
          </p:nvPr>
        </p:nvSpPr>
        <p:spPr/>
        <p:txBody>
          <a:bodyPr/>
          <a:lstStyle/>
          <a:p>
            <a:pPr>
              <a:defRPr/>
            </a:pPr>
            <a:fld id="{D66014CD-3CD2-4845-AB90-000A5482E686}"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628650" y="746125"/>
            <a:ext cx="8275638" cy="4205885"/>
          </a:xfrm>
        </p:spPr>
        <p:txBody>
          <a:bodyPr/>
          <a:lstStyle/>
          <a:p>
            <a:pPr marL="0" indent="0">
              <a:buFont typeface="Arial" panose="020B0604020202020204" pitchFamily="34" charset="0"/>
              <a:buNone/>
            </a:pPr>
            <a:r>
              <a:rPr lang="en-US" sz="2000"/>
              <a:t>fruit1 = input('Please enter the name of first fruit:\n')</a:t>
            </a:r>
          </a:p>
          <a:p>
            <a:pPr marL="0" indent="0">
              <a:buFont typeface="Arial" panose="020B0604020202020204" pitchFamily="34" charset="0"/>
              <a:buNone/>
            </a:pPr>
            <a:r>
              <a:rPr lang="en-US" sz="2000"/>
              <a:t>fruit2 = input('Please enter the name of second fruit:\n')</a:t>
            </a:r>
          </a:p>
          <a:p>
            <a:pPr marL="0" indent="0">
              <a:buFont typeface="Arial" panose="020B0604020202020204" pitchFamily="34" charset="0"/>
              <a:buNone/>
            </a:pPr>
            <a:endParaRPr lang="en-US" sz="2000"/>
          </a:p>
          <a:p>
            <a:pPr marL="0" indent="0">
              <a:buFont typeface="Arial" panose="020B0604020202020204" pitchFamily="34" charset="0"/>
              <a:buNone/>
            </a:pPr>
            <a:r>
              <a:rPr lang="en-US" sz="2000"/>
              <a:t>if fruit1 &lt; fruit2:</a:t>
            </a:r>
          </a:p>
          <a:p>
            <a:pPr marL="0" indent="0">
              <a:buFont typeface="Arial" panose="020B0604020202020204" pitchFamily="34" charset="0"/>
              <a:buNone/>
            </a:pPr>
            <a:r>
              <a:rPr lang="en-US" sz="2000"/>
              <a:t>    print(fruit1 + " comes before " + fruit2 + " in the dictionary.")</a:t>
            </a:r>
          </a:p>
          <a:p>
            <a:pPr marL="0" indent="0">
              <a:buFont typeface="Arial" panose="020B0604020202020204" pitchFamily="34" charset="0"/>
              <a:buNone/>
            </a:pPr>
            <a:r>
              <a:rPr lang="en-US" sz="2000" err="1"/>
              <a:t>elif</a:t>
            </a:r>
            <a:r>
              <a:rPr lang="en-US" sz="2000"/>
              <a:t> fruit1 &gt; fruit2:</a:t>
            </a:r>
          </a:p>
          <a:p>
            <a:pPr marL="0" indent="0">
              <a:buFont typeface="Arial" panose="020B0604020202020204" pitchFamily="34" charset="0"/>
              <a:buNone/>
            </a:pPr>
            <a:r>
              <a:rPr lang="en-US" sz="2000"/>
              <a:t>    print(fruit1 + " comes after " + fruit2 + " in the dictionary.")</a:t>
            </a:r>
          </a:p>
          <a:p>
            <a:pPr marL="0" indent="0">
              <a:buFont typeface="Arial" panose="020B0604020202020204" pitchFamily="34" charset="0"/>
              <a:buNone/>
            </a:pPr>
            <a:r>
              <a:rPr lang="en-US" sz="2000"/>
              <a:t>else:</a:t>
            </a:r>
          </a:p>
          <a:p>
            <a:pPr marL="0" indent="0">
              <a:buFont typeface="Arial" panose="020B0604020202020204" pitchFamily="34" charset="0"/>
              <a:buNone/>
            </a:pPr>
            <a:r>
              <a:rPr lang="en-US" sz="2000"/>
              <a:t>    print(fruit1 + " and " + fruit2 + " are same.")</a:t>
            </a:r>
          </a:p>
        </p:txBody>
      </p:sp>
      <p:sp>
        <p:nvSpPr>
          <p:cNvPr id="4" name="Slide Number Placeholder 3"/>
          <p:cNvSpPr>
            <a:spLocks noGrp="1"/>
          </p:cNvSpPr>
          <p:nvPr>
            <p:ph type="sldNum" sz="quarter" idx="12"/>
          </p:nvPr>
        </p:nvSpPr>
        <p:spPr/>
        <p:txBody>
          <a:bodyPr/>
          <a:lstStyle/>
          <a:p>
            <a:pPr>
              <a:defRPr/>
            </a:pPr>
            <a:fld id="{D125ADF0-D90E-49C5-9D5E-DD5F37EA6409}" type="slidenum">
              <a:rPr lang="en-US" smtClean="0"/>
              <a:pPr>
                <a:defRPr/>
              </a:pPr>
              <a:t>34</a:t>
            </a:fld>
            <a:endParaRPr lang="en-US"/>
          </a:p>
        </p:txBody>
      </p:sp>
      <p:sp>
        <p:nvSpPr>
          <p:cNvPr id="24580" name="Rectangle 4"/>
          <p:cNvSpPr>
            <a:spLocks noChangeArrowheads="1"/>
          </p:cNvSpPr>
          <p:nvPr/>
        </p:nvSpPr>
        <p:spPr bwMode="auto">
          <a:xfrm>
            <a:off x="604838" y="153988"/>
            <a:ext cx="79184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spcBef>
                <a:spcPct val="0"/>
              </a:spcBef>
              <a:buFontTx/>
              <a:buNone/>
            </a:pPr>
            <a:r>
              <a:rPr lang="en-US" altLang="en-US" sz="2400" b="1">
                <a:latin typeface="Cambria" panose="02040503050406030204" pitchFamily="18" charset="0"/>
                <a:ea typeface="Cambria" panose="02040503050406030204" pitchFamily="18" charset="0"/>
                <a:cs typeface="Cambria" panose="02040503050406030204" pitchFamily="18" charset="0"/>
              </a:rPr>
              <a:t>Example string comparison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8"/>
            <a:ext cx="7886700" cy="439581"/>
          </a:xfrm>
        </p:spPr>
        <p:txBody>
          <a:bodyPr/>
          <a:lstStyle/>
          <a:p>
            <a:r>
              <a:rPr lang="en-US" sz="3200"/>
              <a:t>Swap alphabets in a word. </a:t>
            </a:r>
            <a:r>
              <a:rPr lang="en-US" sz="3200" err="1"/>
              <a:t>Ex.Hexa</a:t>
            </a:r>
            <a:r>
              <a:rPr lang="en-US" sz="3200"/>
              <a:t>- </a:t>
            </a:r>
            <a:r>
              <a:rPr lang="en-US" sz="3200" err="1"/>
              <a:t>eHax</a:t>
            </a:r>
            <a:endParaRPr lang="en-US" sz="3200"/>
          </a:p>
        </p:txBody>
      </p:sp>
      <p:sp>
        <p:nvSpPr>
          <p:cNvPr id="3" name="Content Placeholder 2"/>
          <p:cNvSpPr>
            <a:spLocks noGrp="1"/>
          </p:cNvSpPr>
          <p:nvPr>
            <p:ph idx="1"/>
          </p:nvPr>
        </p:nvSpPr>
        <p:spPr>
          <a:xfrm>
            <a:off x="628650" y="914401"/>
            <a:ext cx="7886700" cy="4542020"/>
          </a:xfrm>
        </p:spPr>
        <p:txBody>
          <a:bodyPr/>
          <a:lstStyle/>
          <a:p>
            <a:pPr marL="0" indent="0">
              <a:buNone/>
            </a:pPr>
            <a:r>
              <a:rPr lang="en-US" sz="2000"/>
              <a:t>S=input('enter string')</a:t>
            </a:r>
          </a:p>
          <a:p>
            <a:pPr marL="0" indent="0">
              <a:buNone/>
            </a:pPr>
            <a:r>
              <a:rPr lang="en-US" sz="2000" err="1"/>
              <a:t>i</a:t>
            </a:r>
            <a:r>
              <a:rPr lang="en-US" sz="2000"/>
              <a:t>=0</a:t>
            </a:r>
          </a:p>
          <a:p>
            <a:pPr marL="0" indent="0">
              <a:buNone/>
            </a:pPr>
            <a:r>
              <a:rPr lang="en-US" sz="2000"/>
              <a:t>S1=''</a:t>
            </a:r>
          </a:p>
          <a:p>
            <a:pPr marL="0" indent="0">
              <a:buNone/>
            </a:pPr>
            <a:r>
              <a:rPr lang="en-US" sz="2000"/>
              <a:t>while </a:t>
            </a:r>
            <a:r>
              <a:rPr lang="en-US" sz="2000" err="1"/>
              <a:t>i</a:t>
            </a:r>
            <a:r>
              <a:rPr lang="en-US" sz="2000"/>
              <a:t>&lt;</a:t>
            </a:r>
            <a:r>
              <a:rPr lang="en-US" sz="2000" err="1"/>
              <a:t>len</a:t>
            </a:r>
            <a:r>
              <a:rPr lang="en-US" sz="2000"/>
              <a:t>(S)+1:</a:t>
            </a:r>
          </a:p>
          <a:p>
            <a:pPr marL="0" indent="0">
              <a:buNone/>
            </a:pPr>
            <a:r>
              <a:rPr lang="en-US" sz="2000"/>
              <a:t>  if </a:t>
            </a:r>
            <a:r>
              <a:rPr lang="en-US" sz="2000" err="1"/>
              <a:t>i</a:t>
            </a:r>
            <a:r>
              <a:rPr lang="en-US" sz="2000"/>
              <a:t>&lt;</a:t>
            </a:r>
            <a:r>
              <a:rPr lang="en-US" sz="2000" err="1"/>
              <a:t>len</a:t>
            </a:r>
            <a:r>
              <a:rPr lang="en-US" sz="2000"/>
              <a:t>(S)-1:</a:t>
            </a:r>
          </a:p>
          <a:p>
            <a:pPr marL="0" indent="0">
              <a:buNone/>
            </a:pPr>
            <a:r>
              <a:rPr lang="en-US" sz="2000"/>
              <a:t>    S1=S1+S[i+1]+S[</a:t>
            </a:r>
            <a:r>
              <a:rPr lang="en-US" sz="2000" err="1"/>
              <a:t>i</a:t>
            </a:r>
            <a:r>
              <a:rPr lang="en-US" sz="2000"/>
              <a:t>]</a:t>
            </a:r>
          </a:p>
          <a:p>
            <a:pPr marL="0" indent="0">
              <a:buNone/>
            </a:pPr>
            <a:r>
              <a:rPr lang="en-US" sz="2000"/>
              <a:t>    </a:t>
            </a:r>
            <a:r>
              <a:rPr lang="en-US" sz="2000" err="1"/>
              <a:t>i</a:t>
            </a:r>
            <a:r>
              <a:rPr lang="en-US" sz="2000"/>
              <a:t>=i+2</a:t>
            </a:r>
          </a:p>
          <a:p>
            <a:pPr marL="0" indent="0">
              <a:buNone/>
            </a:pPr>
            <a:r>
              <a:rPr lang="en-US" sz="2000"/>
              <a:t>  else:</a:t>
            </a:r>
          </a:p>
          <a:p>
            <a:pPr marL="0" indent="0">
              <a:buNone/>
            </a:pPr>
            <a:r>
              <a:rPr lang="en-US" sz="2000"/>
              <a:t>    S1=S1+S[</a:t>
            </a:r>
            <a:r>
              <a:rPr lang="en-US" sz="2000" err="1"/>
              <a:t>i</a:t>
            </a:r>
            <a:r>
              <a:rPr lang="en-US" sz="2000"/>
              <a:t>] </a:t>
            </a:r>
          </a:p>
          <a:p>
            <a:pPr marL="0" indent="0">
              <a:buNone/>
            </a:pPr>
            <a:r>
              <a:rPr lang="en-US" sz="2000"/>
              <a:t>    </a:t>
            </a:r>
            <a:r>
              <a:rPr lang="en-US" sz="2000" err="1"/>
              <a:t>i</a:t>
            </a:r>
            <a:r>
              <a:rPr lang="en-US" sz="2000"/>
              <a:t>=i+2</a:t>
            </a:r>
          </a:p>
          <a:p>
            <a:pPr marL="0" indent="0">
              <a:buNone/>
            </a:pPr>
            <a:r>
              <a:rPr lang="en-US" sz="2000"/>
              <a:t>print(S1)</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35</a:t>
            </a:fld>
            <a:endParaRPr lang="en-US"/>
          </a:p>
        </p:txBody>
      </p:sp>
    </p:spTree>
    <p:extLst>
      <p:ext uri="{BB962C8B-B14F-4D97-AF65-F5344CB8AC3E}">
        <p14:creationId xmlns:p14="http://schemas.microsoft.com/office/powerpoint/2010/main" val="397415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0C967F10-EF60-43CC-ABF9-6155FEE3B8C6}" type="slidenum">
              <a:rPr lang="en-US" altLang="en-US" sz="1216">
                <a:solidFill>
                  <a:srgbClr val="898989"/>
                </a:solidFill>
                <a:latin typeface="Calibri" panose="020F0502020204030204" pitchFamily="34" charset="0"/>
                <a:cs typeface="Arial" panose="020B0604020202020204" pitchFamily="34" charset="0"/>
              </a:rPr>
              <a:pPr>
                <a:lnSpc>
                  <a:spcPct val="100000"/>
                </a:lnSpc>
                <a:spcBef>
                  <a:spcPct val="0"/>
                </a:spcBef>
                <a:buFontTx/>
                <a:buNone/>
                <a:defRPr/>
              </a:pPr>
              <a:t>36</a:t>
            </a:fld>
            <a:endParaRPr lang="en-US" altLang="en-US" sz="1216">
              <a:solidFill>
                <a:srgbClr val="898989"/>
              </a:solidFill>
              <a:latin typeface="Calibri" panose="020F0502020204030204" pitchFamily="34" charset="0"/>
              <a:cs typeface="Arial" panose="020B0604020202020204" pitchFamily="34" charset="0"/>
            </a:endParaRPr>
          </a:p>
        </p:txBody>
      </p:sp>
      <p:sp>
        <p:nvSpPr>
          <p:cNvPr id="25603" name="Rectangle 4"/>
          <p:cNvSpPr>
            <a:spLocks noChangeArrowheads="1"/>
          </p:cNvSpPr>
          <p:nvPr/>
        </p:nvSpPr>
        <p:spPr bwMode="auto">
          <a:xfrm>
            <a:off x="604838" y="153988"/>
            <a:ext cx="79184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3600" b="1">
                <a:solidFill>
                  <a:schemeClr val="accent1"/>
                </a:solidFill>
                <a:latin typeface="Cambria" panose="02040503050406030204" pitchFamily="18" charset="0"/>
                <a:ea typeface="Cambria" panose="02040503050406030204" pitchFamily="18" charset="0"/>
                <a:cs typeface="Cambria" panose="02040503050406030204" pitchFamily="18" charset="0"/>
              </a:rPr>
              <a:t>LISTS</a:t>
            </a:r>
          </a:p>
        </p:txBody>
      </p:sp>
      <p:sp>
        <p:nvSpPr>
          <p:cNvPr id="25604" name="Rectangle 1"/>
          <p:cNvSpPr>
            <a:spLocks noChangeArrowheads="1"/>
          </p:cNvSpPr>
          <p:nvPr/>
        </p:nvSpPr>
        <p:spPr bwMode="auto">
          <a:xfrm>
            <a:off x="182563" y="871538"/>
            <a:ext cx="8418512" cy="376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r>
              <a:rPr lang="en-US" altLang="en-US" sz="2000">
                <a:latin typeface="Cambria" panose="02040503050406030204" pitchFamily="18" charset="0"/>
                <a:ea typeface="Cambria" panose="02040503050406030204" pitchFamily="18" charset="0"/>
                <a:cs typeface="Cambria" panose="02040503050406030204" pitchFamily="18" charset="0"/>
              </a:rPr>
              <a:t>It is a mutable data structure - Different operations like insertion and deletion can be performed on lists.</a:t>
            </a:r>
          </a:p>
          <a:p>
            <a:r>
              <a:rPr lang="en-US" altLang="en-US" sz="2000">
                <a:latin typeface="Cambria" panose="02040503050406030204" pitchFamily="18" charset="0"/>
                <a:ea typeface="Cambria" panose="02040503050406030204" pitchFamily="18" charset="0"/>
                <a:cs typeface="Cambria" panose="02040503050406030204" pitchFamily="18" charset="0"/>
              </a:rPr>
              <a:t>Python will not create a new list if we modify an element in the list.</a:t>
            </a:r>
          </a:p>
          <a:p>
            <a:r>
              <a:rPr lang="en-US" altLang="en-US" sz="2000">
                <a:latin typeface="Cambria" panose="02040503050406030204" pitchFamily="18" charset="0"/>
                <a:ea typeface="Cambria" panose="02040503050406030204" pitchFamily="18" charset="0"/>
                <a:cs typeface="Cambria" panose="02040503050406030204" pitchFamily="18" charset="0"/>
              </a:rPr>
              <a:t>Can have mixed data types.</a:t>
            </a:r>
          </a:p>
          <a:p>
            <a:r>
              <a:rPr lang="en-US" altLang="en-US" sz="2000">
                <a:latin typeface="Cambria" panose="02040503050406030204" pitchFamily="18" charset="0"/>
                <a:ea typeface="Cambria" panose="02040503050406030204" pitchFamily="18" charset="0"/>
                <a:cs typeface="Cambria" panose="02040503050406030204" pitchFamily="18" charset="0"/>
              </a:rPr>
              <a:t>Linear data structure with variable length.</a:t>
            </a:r>
          </a:p>
          <a:p>
            <a:r>
              <a:rPr lang="en-US" altLang="en-US" sz="2000">
                <a:latin typeface="Cambria" panose="02040503050406030204" pitchFamily="18" charset="0"/>
                <a:ea typeface="Cambria" panose="02040503050406030204" pitchFamily="18" charset="0"/>
                <a:cs typeface="Cambria" panose="02040503050406030204" pitchFamily="18" charset="0"/>
              </a:rPr>
              <a:t>Values are separated by a comma within square brackets</a:t>
            </a:r>
          </a:p>
          <a:p>
            <a:r>
              <a:rPr lang="en-US" altLang="en-US" sz="2000">
                <a:latin typeface="Cambria" panose="02040503050406030204" pitchFamily="18" charset="0"/>
                <a:ea typeface="Cambria" panose="02040503050406030204" pitchFamily="18" charset="0"/>
                <a:cs typeface="Cambria" panose="02040503050406030204" pitchFamily="18" charset="0"/>
              </a:rPr>
              <a:t>The elements are stored in the index basis with starting index as 0.</a:t>
            </a:r>
          </a:p>
          <a:p>
            <a:r>
              <a:rPr lang="en-US" altLang="en-US" sz="2000">
                <a:latin typeface="Cambria" panose="02040503050406030204" pitchFamily="18" charset="0"/>
                <a:ea typeface="Cambria" panose="02040503050406030204" pitchFamily="18" charset="0"/>
                <a:cs typeface="Cambria" panose="02040503050406030204" pitchFamily="18" charset="0"/>
              </a:rPr>
              <a:t>A list can have another list as an item</a:t>
            </a:r>
          </a:p>
          <a:p>
            <a:r>
              <a:rPr lang="en-US" altLang="en-US" sz="2000">
                <a:latin typeface="Cambria" panose="02040503050406030204" pitchFamily="18" charset="0"/>
                <a:ea typeface="Cambria" panose="02040503050406030204" pitchFamily="18" charset="0"/>
                <a:cs typeface="Cambria" panose="02040503050406030204" pitchFamily="18" charset="0"/>
              </a:rPr>
              <a:t> </a:t>
            </a:r>
            <a:r>
              <a:rPr lang="en-US" altLang="en-US" sz="2000" b="1">
                <a:solidFill>
                  <a:srgbClr val="FF0000"/>
                </a:solidFill>
                <a:latin typeface="Cambria" panose="02040503050406030204" pitchFamily="18" charset="0"/>
                <a:ea typeface="Cambria" panose="02040503050406030204" pitchFamily="18" charset="0"/>
                <a:cs typeface="Cambria" panose="02040503050406030204" pitchFamily="18" charset="0"/>
              </a:rPr>
              <a:t>Ex: [1, 2, 3]                 [‘one’,  ‘two’,  ‘three’]               [‘apples’,   50,  True]        [‘mouse’, [1,2,3]]</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76263" y="317500"/>
            <a:ext cx="8512175" cy="842963"/>
          </a:xfrm>
        </p:spPr>
        <p:txBody>
          <a:bodyPr rtlCol="0">
            <a:normAutofit/>
          </a:bodyPr>
          <a:lstStyle/>
          <a:p>
            <a:pPr eaLnBrk="1" fontAlgn="auto" hangingPunct="1">
              <a:spcAft>
                <a:spcPts val="0"/>
              </a:spcAft>
              <a:defRPr/>
            </a:pPr>
            <a:r>
              <a:rPr lang="en-US" altLang="en-US" sz="3200" b="1">
                <a:solidFill>
                  <a:schemeClr val="tx2">
                    <a:lumMod val="50000"/>
                  </a:schemeClr>
                </a:solidFill>
              </a:rPr>
              <a:t>How to access elements from a list?</a:t>
            </a:r>
          </a:p>
        </p:txBody>
      </p:sp>
      <p:sp>
        <p:nvSpPr>
          <p:cNvPr id="57347" name="Content Placeholder 2"/>
          <p:cNvSpPr>
            <a:spLocks noGrp="1"/>
          </p:cNvSpPr>
          <p:nvPr>
            <p:ph idx="1"/>
          </p:nvPr>
        </p:nvSpPr>
        <p:spPr>
          <a:xfrm>
            <a:off x="377640" y="1160463"/>
            <a:ext cx="8261350" cy="3932238"/>
          </a:xfrm>
        </p:spPr>
        <p:txBody>
          <a:bodyPr rtlCol="0">
            <a:normAutofit/>
          </a:bodyPr>
          <a:lstStyle/>
          <a:p>
            <a:pPr eaLnBrk="1" fontAlgn="auto" hangingPunct="1">
              <a:spcAft>
                <a:spcPts val="0"/>
              </a:spcAft>
              <a:defRPr/>
            </a:pPr>
            <a:r>
              <a:rPr lang="en-US" altLang="en-US" sz="2400"/>
              <a:t>L=[]  # empty list</a:t>
            </a:r>
          </a:p>
          <a:p>
            <a:pPr eaLnBrk="1" fontAlgn="auto" hangingPunct="1">
              <a:spcAft>
                <a:spcPts val="0"/>
              </a:spcAft>
              <a:defRPr/>
            </a:pPr>
            <a:r>
              <a:rPr lang="en-US" altLang="en-US" sz="2400"/>
              <a:t>L=list() # empty list</a:t>
            </a:r>
            <a:endParaRPr lang="en-US" altLang="en-US" sz="2400" b="1">
              <a:solidFill>
                <a:srgbClr val="FF0000"/>
              </a:solidFill>
              <a:latin typeface="Bradley Hand ITC" panose="03070402050302030203" pitchFamily="66" charset="0"/>
            </a:endParaRPr>
          </a:p>
          <a:p>
            <a:pPr eaLnBrk="1" fontAlgn="auto" hangingPunct="1">
              <a:spcAft>
                <a:spcPts val="0"/>
              </a:spcAft>
              <a:defRPr/>
            </a:pPr>
            <a:r>
              <a:rPr lang="en-US" altLang="en-US" sz="2400"/>
              <a:t>Elements are accessed using the index operator [ ] </a:t>
            </a:r>
          </a:p>
          <a:p>
            <a:pPr eaLnBrk="1" fontAlgn="auto" hangingPunct="1">
              <a:spcAft>
                <a:spcPts val="0"/>
              </a:spcAft>
              <a:defRPr/>
            </a:pPr>
            <a:r>
              <a:rPr lang="en-US" altLang="en-US" sz="2400"/>
              <a:t>Indexing starts from 0 and must be an integer</a:t>
            </a:r>
          </a:p>
          <a:p>
            <a:pPr marL="0" indent="0" eaLnBrk="1" fontAlgn="auto" hangingPunct="1">
              <a:spcAft>
                <a:spcPts val="0"/>
              </a:spcAft>
              <a:buFont typeface="Arial" panose="020B0604020202020204" pitchFamily="34" charset="0"/>
              <a:buNone/>
              <a:defRPr/>
            </a:pPr>
            <a:r>
              <a:rPr lang="en-US" altLang="en-US" sz="2400">
                <a:solidFill>
                  <a:schemeClr val="accent1"/>
                </a:solidFill>
              </a:rPr>
              <a:t>3 ways to access the elements of a list:</a:t>
            </a:r>
          </a:p>
          <a:p>
            <a:pPr eaLnBrk="1" fontAlgn="auto" hangingPunct="1">
              <a:spcAft>
                <a:spcPts val="0"/>
              </a:spcAft>
              <a:defRPr/>
            </a:pPr>
            <a:r>
              <a:rPr lang="en-US" altLang="en-US" sz="2400"/>
              <a:t>List Index</a:t>
            </a:r>
          </a:p>
          <a:p>
            <a:pPr eaLnBrk="1" fontAlgn="auto" hangingPunct="1">
              <a:spcAft>
                <a:spcPts val="0"/>
              </a:spcAft>
              <a:defRPr/>
            </a:pPr>
            <a:r>
              <a:rPr lang="en-US" altLang="en-US" sz="2400"/>
              <a:t>Negative indexing</a:t>
            </a:r>
          </a:p>
          <a:p>
            <a:pPr eaLnBrk="1" fontAlgn="auto" hangingPunct="1">
              <a:spcAft>
                <a:spcPts val="0"/>
              </a:spcAft>
              <a:defRPr/>
            </a:pPr>
            <a:r>
              <a:rPr lang="en-US" altLang="en-US" sz="2400"/>
              <a:t>Slicing </a:t>
            </a:r>
          </a:p>
          <a:p>
            <a:pPr eaLnBrk="1" fontAlgn="auto" hangingPunct="1">
              <a:spcAft>
                <a:spcPts val="0"/>
              </a:spcAft>
              <a:defRPr/>
            </a:pPr>
            <a:endParaRPr lang="en-US" altLang="en-US" sz="2400"/>
          </a:p>
        </p:txBody>
      </p:sp>
      <p:sp>
        <p:nvSpPr>
          <p:cNvPr id="2662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977963A6-C276-4A51-8F47-4A0C8030A6C1}"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37</a:t>
            </a:fld>
            <a:endParaRPr lang="en-US" altLang="en-US" sz="1419">
              <a:solidFill>
                <a:schemeClr val="bg1"/>
              </a:solidFill>
              <a:latin typeface="Calibri" panose="020F0502020204030204" pitchFamily="34" charset="0"/>
              <a:cs typeface="Arial" panose="020B0604020202020204" pitchFamily="34" charset="0"/>
            </a:endParaRPr>
          </a:p>
        </p:txBody>
      </p:sp>
      <p:sp>
        <p:nvSpPr>
          <p:cNvPr id="2" name="Rectangle 1"/>
          <p:cNvSpPr/>
          <p:nvPr/>
        </p:nvSpPr>
        <p:spPr>
          <a:xfrm>
            <a:off x="5704428" y="2941916"/>
            <a:ext cx="2884834" cy="1200329"/>
          </a:xfrm>
          <a:prstGeom prst="rect">
            <a:avLst/>
          </a:prstGeom>
        </p:spPr>
        <p:txBody>
          <a:bodyPr wrap="square">
            <a:spAutoFit/>
          </a:bodyPr>
          <a:lstStyle/>
          <a:p>
            <a:r>
              <a:rPr lang="en-US" altLang="en-US" sz="2400" b="1">
                <a:solidFill>
                  <a:srgbClr val="FF0000"/>
                </a:solidFill>
                <a:latin typeface="Bradley Hand ITC" panose="03070402050302030203" pitchFamily="66" charset="0"/>
              </a:rPr>
              <a:t>How to initialize a string ? Find it. Try it</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28650" y="247650"/>
            <a:ext cx="7886700" cy="420688"/>
          </a:xfrm>
        </p:spPr>
        <p:txBody>
          <a:bodyPr rtlCol="0">
            <a:noAutofit/>
          </a:bodyPr>
          <a:lstStyle/>
          <a:p>
            <a:pPr eaLnBrk="1" fontAlgn="auto" hangingPunct="1">
              <a:spcAft>
                <a:spcPts val="0"/>
              </a:spcAft>
              <a:defRPr/>
            </a:pPr>
            <a:r>
              <a:rPr lang="en-US" altLang="en-US" sz="2800" b="1">
                <a:solidFill>
                  <a:schemeClr val="tx2">
                    <a:lumMod val="50000"/>
                  </a:schemeClr>
                </a:solidFill>
              </a:rPr>
              <a:t>List Index</a:t>
            </a:r>
          </a:p>
        </p:txBody>
      </p:sp>
      <p:sp>
        <p:nvSpPr>
          <p:cNvPr id="58371" name="Content Placeholder 2"/>
          <p:cNvSpPr>
            <a:spLocks noGrp="1"/>
          </p:cNvSpPr>
          <p:nvPr>
            <p:ph idx="1"/>
          </p:nvPr>
        </p:nvSpPr>
        <p:spPr>
          <a:xfrm>
            <a:off x="196850" y="668338"/>
            <a:ext cx="8694738" cy="4587875"/>
          </a:xfrm>
        </p:spPr>
        <p:txBody>
          <a:bodyPr rtlCol="0">
            <a:normAutofit/>
          </a:bodyPr>
          <a:lstStyle/>
          <a:p>
            <a:pPr marL="0" indent="0" eaLnBrk="1" fontAlgn="auto" hangingPunct="1">
              <a:spcAft>
                <a:spcPts val="0"/>
              </a:spcAft>
              <a:buFont typeface="Arial" panose="020B0604020202020204" pitchFamily="34" charset="0"/>
              <a:buNone/>
              <a:defRPr/>
            </a:pPr>
            <a:r>
              <a:rPr lang="en-US" altLang="en-US" sz="2200" err="1"/>
              <a:t>my_list</a:t>
            </a:r>
            <a:r>
              <a:rPr lang="en-US" altLang="en-US" sz="2200"/>
              <a:t> = ['</a:t>
            </a:r>
            <a:r>
              <a:rPr lang="en-US" altLang="en-US" sz="2200" err="1"/>
              <a:t>p','r','o','b','e</a:t>
            </a:r>
            <a:r>
              <a:rPr lang="en-US" altLang="en-US" sz="2200"/>
              <a:t>']</a:t>
            </a:r>
          </a:p>
          <a:p>
            <a:pPr marL="0" indent="0" eaLnBrk="1" fontAlgn="auto" hangingPunct="1">
              <a:spcAft>
                <a:spcPts val="0"/>
              </a:spcAft>
              <a:buFont typeface="Arial" panose="020B0604020202020204" pitchFamily="34" charset="0"/>
              <a:buNone/>
              <a:defRPr/>
            </a:pPr>
            <a:r>
              <a:rPr lang="en-US" altLang="en-US" sz="2200"/>
              <a:t>print(</a:t>
            </a:r>
            <a:r>
              <a:rPr lang="en-US" altLang="en-US" sz="2200" err="1"/>
              <a:t>my_list</a:t>
            </a:r>
            <a:r>
              <a:rPr lang="en-US" altLang="en-US" sz="2200"/>
              <a:t>[0])</a:t>
            </a:r>
          </a:p>
          <a:p>
            <a:pPr marL="0" indent="0" eaLnBrk="1" fontAlgn="auto" hangingPunct="1">
              <a:spcAft>
                <a:spcPts val="0"/>
              </a:spcAft>
              <a:buFont typeface="Arial" panose="020B0604020202020204" pitchFamily="34" charset="0"/>
              <a:buNone/>
              <a:defRPr/>
            </a:pPr>
            <a:r>
              <a:rPr lang="en-US" altLang="en-US" sz="2200"/>
              <a:t>print(</a:t>
            </a:r>
            <a:r>
              <a:rPr lang="en-US" altLang="en-US" sz="2200" err="1"/>
              <a:t>my_list</a:t>
            </a:r>
            <a:r>
              <a:rPr lang="en-US" altLang="en-US" sz="2200"/>
              <a:t>[2])</a:t>
            </a:r>
          </a:p>
          <a:p>
            <a:pPr marL="0" indent="0" eaLnBrk="1" fontAlgn="auto" hangingPunct="1">
              <a:spcAft>
                <a:spcPts val="0"/>
              </a:spcAft>
              <a:buFont typeface="Arial" panose="020B0604020202020204" pitchFamily="34" charset="0"/>
              <a:buNone/>
              <a:defRPr/>
            </a:pPr>
            <a:r>
              <a:rPr lang="en-US" altLang="en-US" sz="2200"/>
              <a:t>print(</a:t>
            </a:r>
            <a:r>
              <a:rPr lang="en-US" altLang="en-US" sz="2200" err="1"/>
              <a:t>my_list</a:t>
            </a:r>
            <a:r>
              <a:rPr lang="en-US" altLang="en-US" sz="2200"/>
              <a:t>[6])            #</a:t>
            </a:r>
            <a:r>
              <a:rPr lang="en-US" altLang="en-US" sz="2200" b="1">
                <a:solidFill>
                  <a:srgbClr val="FF0000"/>
                </a:solidFill>
              </a:rPr>
              <a:t>Index error </a:t>
            </a:r>
            <a:r>
              <a:rPr lang="en-US" altLang="en-US" sz="2200"/>
              <a:t>-  Accessing an  element out of range</a:t>
            </a:r>
          </a:p>
          <a:p>
            <a:pPr marL="0" indent="0" eaLnBrk="1" fontAlgn="auto" hangingPunct="1">
              <a:spcAft>
                <a:spcPts val="0"/>
              </a:spcAft>
              <a:buFont typeface="Arial" panose="020B0604020202020204" pitchFamily="34" charset="0"/>
              <a:buNone/>
              <a:defRPr/>
            </a:pPr>
            <a:r>
              <a:rPr lang="en-US" altLang="en-US" sz="2200"/>
              <a:t>print(</a:t>
            </a:r>
            <a:r>
              <a:rPr lang="en-US" altLang="en-US" sz="2200" err="1"/>
              <a:t>my_list</a:t>
            </a:r>
            <a:r>
              <a:rPr lang="en-US" altLang="en-US" sz="2200"/>
              <a:t>[4.0])         #</a:t>
            </a:r>
            <a:r>
              <a:rPr lang="en-US" altLang="en-US" sz="2200" b="1">
                <a:solidFill>
                  <a:srgbClr val="FF0000"/>
                </a:solidFill>
              </a:rPr>
              <a:t> </a:t>
            </a:r>
            <a:r>
              <a:rPr lang="en-US" altLang="en-US" sz="2200" b="1" err="1">
                <a:solidFill>
                  <a:srgbClr val="FF0000"/>
                </a:solidFill>
              </a:rPr>
              <a:t>TypeError</a:t>
            </a:r>
            <a:r>
              <a:rPr lang="en-US" altLang="en-US" sz="2200" b="1">
                <a:solidFill>
                  <a:srgbClr val="FF0000"/>
                </a:solidFill>
              </a:rPr>
              <a:t> </a:t>
            </a:r>
            <a:r>
              <a:rPr lang="en-US" altLang="en-US" sz="2200"/>
              <a:t>– index is not an integer</a:t>
            </a:r>
          </a:p>
          <a:p>
            <a:pPr marL="0" indent="0" eaLnBrk="1" fontAlgn="auto" hangingPunct="1">
              <a:spcAft>
                <a:spcPts val="0"/>
              </a:spcAft>
              <a:buFont typeface="Arial" panose="020B0604020202020204" pitchFamily="34" charset="0"/>
              <a:buNone/>
              <a:defRPr/>
            </a:pPr>
            <a:endParaRPr lang="en-US" altLang="en-US" sz="2200"/>
          </a:p>
        </p:txBody>
      </p:sp>
      <p:sp>
        <p:nvSpPr>
          <p:cNvPr id="2765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795F9F42-025B-48E1-BE96-3309F0DA8873}"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38</a:t>
            </a:fld>
            <a:endParaRPr lang="en-US" altLang="en-US" sz="1419">
              <a:solidFill>
                <a:schemeClr val="bg1"/>
              </a:solidFill>
              <a:latin typeface="Calibri" panose="020F0502020204030204" pitchFamily="34" charset="0"/>
              <a:cs typeface="Arial" panose="020B0604020202020204" pitchFamily="34" charset="0"/>
            </a:endParaRPr>
          </a:p>
        </p:txBody>
      </p:sp>
      <p:pic>
        <p:nvPicPr>
          <p:cNvPr id="7170" name="Picture 2" descr="python-list-sl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299" y="2938856"/>
            <a:ext cx="5304409" cy="2052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628650" y="449705"/>
            <a:ext cx="8105775" cy="4722370"/>
          </a:xfrm>
        </p:spPr>
        <p:txBody>
          <a:bodyPr rtlCol="0">
            <a:noAutofit/>
          </a:bodyPr>
          <a:lstStyle/>
          <a:p>
            <a:pPr eaLnBrk="1" fontAlgn="auto" hangingPunct="1">
              <a:spcAft>
                <a:spcPts val="0"/>
              </a:spcAft>
              <a:defRPr/>
            </a:pPr>
            <a:r>
              <a:rPr lang="en-US" altLang="en-US" sz="2000"/>
              <a:t>Nested lists are accessed using nested indexing</a:t>
            </a:r>
          </a:p>
          <a:p>
            <a:pPr marL="0" indent="0" eaLnBrk="1" fontAlgn="auto" hangingPunct="1">
              <a:spcAft>
                <a:spcPts val="0"/>
              </a:spcAft>
              <a:buNone/>
              <a:defRPr/>
            </a:pPr>
            <a:r>
              <a:rPr lang="en-US" altLang="en-US" sz="2000" err="1"/>
              <a:t>n_list</a:t>
            </a:r>
            <a:r>
              <a:rPr lang="en-US" altLang="en-US" sz="2000"/>
              <a:t> = ["Happy", [2,0,1,5]]</a:t>
            </a:r>
          </a:p>
          <a:p>
            <a:pPr marL="0" indent="0" eaLnBrk="1" fontAlgn="auto" hangingPunct="1">
              <a:spcAft>
                <a:spcPts val="0"/>
              </a:spcAft>
              <a:buNone/>
              <a:defRPr/>
            </a:pPr>
            <a:r>
              <a:rPr lang="en-US" altLang="en-US" sz="2000"/>
              <a:t>print(</a:t>
            </a:r>
            <a:r>
              <a:rPr lang="en-US" altLang="en-US" sz="2000" err="1"/>
              <a:t>n_list</a:t>
            </a:r>
            <a:r>
              <a:rPr lang="en-US" altLang="en-US" sz="2000"/>
              <a:t>[0][1])       #Output : a</a:t>
            </a:r>
          </a:p>
          <a:p>
            <a:pPr marL="0" indent="0" eaLnBrk="1" fontAlgn="auto" hangingPunct="1">
              <a:spcAft>
                <a:spcPts val="0"/>
              </a:spcAft>
              <a:buNone/>
              <a:defRPr/>
            </a:pPr>
            <a:r>
              <a:rPr lang="en-US" altLang="en-US" sz="2000"/>
              <a:t>print(</a:t>
            </a:r>
            <a:r>
              <a:rPr lang="en-US" altLang="en-US" sz="2000" err="1"/>
              <a:t>n_list</a:t>
            </a:r>
            <a:r>
              <a:rPr lang="en-US" altLang="en-US" sz="2000"/>
              <a:t>[1][3])       #Output: 5</a:t>
            </a:r>
          </a:p>
          <a:p>
            <a:pPr eaLnBrk="1" fontAlgn="auto" hangingPunct="1">
              <a:spcAft>
                <a:spcPts val="0"/>
              </a:spcAft>
              <a:defRPr/>
            </a:pPr>
            <a:endParaRPr lang="en-US" sz="2000"/>
          </a:p>
          <a:p>
            <a:pPr eaLnBrk="1" fontAlgn="auto" hangingPunct="1">
              <a:spcAft>
                <a:spcPts val="0"/>
              </a:spcAft>
              <a:defRPr/>
            </a:pPr>
            <a:r>
              <a:rPr lang="en-US" altLang="en-US" sz="2000" b="1">
                <a:solidFill>
                  <a:schemeClr val="tx2">
                    <a:lumMod val="50000"/>
                  </a:schemeClr>
                </a:solidFill>
              </a:rPr>
              <a:t>Negative Indexing</a:t>
            </a:r>
            <a:endParaRPr lang="en-US" sz="2000"/>
          </a:p>
          <a:p>
            <a:pPr eaLnBrk="1" fontAlgn="auto" hangingPunct="1">
              <a:spcAft>
                <a:spcPts val="0"/>
              </a:spcAft>
              <a:defRPr/>
            </a:pPr>
            <a:r>
              <a:rPr lang="en-US" sz="2000"/>
              <a:t>Sequences(lists, tuples and strings) can have negative indexing</a:t>
            </a:r>
          </a:p>
          <a:p>
            <a:pPr eaLnBrk="1" fontAlgn="auto" hangingPunct="1">
              <a:spcAft>
                <a:spcPts val="0"/>
              </a:spcAft>
              <a:defRPr/>
            </a:pPr>
            <a:r>
              <a:rPr lang="en-US" sz="2000"/>
              <a:t>Index -1 refers to the last item, -2 refers to second last and so on.</a:t>
            </a:r>
          </a:p>
          <a:p>
            <a:pPr marL="0" indent="0" eaLnBrk="1" fontAlgn="auto" hangingPunct="1">
              <a:spcAft>
                <a:spcPts val="0"/>
              </a:spcAft>
              <a:buFont typeface="Arial" panose="020B0604020202020204" pitchFamily="34" charset="0"/>
              <a:buNone/>
              <a:defRPr/>
            </a:pPr>
            <a:r>
              <a:rPr lang="en-US" sz="2000"/>
              <a:t>my_list = ['p', 'r', 'o', 'b', 'e']</a:t>
            </a:r>
          </a:p>
          <a:p>
            <a:pPr marL="0" indent="0" eaLnBrk="1" fontAlgn="auto" hangingPunct="1">
              <a:spcAft>
                <a:spcPts val="0"/>
              </a:spcAft>
              <a:buFont typeface="Arial" panose="020B0604020202020204" pitchFamily="34" charset="0"/>
              <a:buNone/>
              <a:defRPr/>
            </a:pPr>
            <a:r>
              <a:rPr lang="en-US" sz="2000"/>
              <a:t>print(</a:t>
            </a:r>
            <a:r>
              <a:rPr lang="en-US" sz="2000" err="1"/>
              <a:t>my_list</a:t>
            </a:r>
            <a:r>
              <a:rPr lang="en-US" sz="2000"/>
              <a:t>[-1])</a:t>
            </a:r>
          </a:p>
          <a:p>
            <a:pPr marL="0" indent="0" eaLnBrk="1" fontAlgn="auto" hangingPunct="1">
              <a:spcAft>
                <a:spcPts val="0"/>
              </a:spcAft>
              <a:buFont typeface="Arial" panose="020B0604020202020204" pitchFamily="34" charset="0"/>
              <a:buNone/>
              <a:defRPr/>
            </a:pPr>
            <a:r>
              <a:rPr lang="en-US" sz="2000">
                <a:solidFill>
                  <a:srgbClr val="FF0000"/>
                </a:solidFill>
              </a:rPr>
              <a:t>Output</a:t>
            </a:r>
          </a:p>
          <a:p>
            <a:pPr marL="0" indent="0" eaLnBrk="1" fontAlgn="auto" hangingPunct="1">
              <a:spcAft>
                <a:spcPts val="0"/>
              </a:spcAft>
              <a:buFont typeface="Arial" panose="020B0604020202020204" pitchFamily="34" charset="0"/>
              <a:buNone/>
              <a:defRPr/>
            </a:pPr>
            <a:r>
              <a:rPr lang="en-US" sz="2000"/>
              <a:t>'e'</a:t>
            </a:r>
          </a:p>
          <a:p>
            <a:pPr marL="0" indent="0" eaLnBrk="1" fontAlgn="auto" hangingPunct="1">
              <a:spcAft>
                <a:spcPts val="0"/>
              </a:spcAft>
              <a:buFont typeface="Arial" panose="020B0604020202020204" pitchFamily="34" charset="0"/>
              <a:buNone/>
              <a:defRPr/>
            </a:pPr>
            <a:endParaRPr lang="en-US" sz="2000"/>
          </a:p>
        </p:txBody>
      </p:sp>
      <p:sp>
        <p:nvSpPr>
          <p:cNvPr id="2867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BA2696FC-302C-4FEB-80B7-D71FBBA5C946}"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39</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8650" y="165100"/>
            <a:ext cx="7886700" cy="393700"/>
          </a:xfrm>
        </p:spPr>
        <p:txBody>
          <a:bodyPr rtlCol="0">
            <a:noAutofit/>
          </a:bodyPr>
          <a:lstStyle/>
          <a:p>
            <a:pPr eaLnBrk="1" fontAlgn="auto" hangingPunct="1">
              <a:spcAft>
                <a:spcPts val="0"/>
              </a:spcAft>
              <a:defRPr/>
            </a:pPr>
            <a:r>
              <a:rPr lang="en-US" altLang="en-US" sz="3200">
                <a:solidFill>
                  <a:schemeClr val="tx2">
                    <a:lumMod val="75000"/>
                  </a:schemeClr>
                </a:solidFill>
                <a:latin typeface="+mn-lt"/>
              </a:rPr>
              <a:t>Escape sequences</a:t>
            </a:r>
          </a:p>
        </p:txBody>
      </p:sp>
      <p:sp>
        <p:nvSpPr>
          <p:cNvPr id="6147" name="Content Placeholder 2"/>
          <p:cNvSpPr>
            <a:spLocks noGrp="1"/>
          </p:cNvSpPr>
          <p:nvPr>
            <p:ph idx="1"/>
          </p:nvPr>
        </p:nvSpPr>
        <p:spPr>
          <a:xfrm>
            <a:off x="327025" y="558800"/>
            <a:ext cx="8434388" cy="4968875"/>
          </a:xfrm>
        </p:spPr>
        <p:txBody>
          <a:bodyPr/>
          <a:lstStyle/>
          <a:p>
            <a:pPr marL="0" indent="0" algn="just" eaLnBrk="1" hangingPunct="1">
              <a:buFont typeface="Arial" panose="020B0604020202020204" pitchFamily="34" charset="0"/>
              <a:buNone/>
            </a:pPr>
            <a:r>
              <a:rPr lang="en-US" altLang="en-US" sz="2400"/>
              <a:t>An escape sequence (of characters) can be used to denote a special character which cannot be typed easily on a keyboard or one which has been reserved for other purposes. For example, we may want to insert a newline into our string:</a:t>
            </a:r>
            <a:br>
              <a:rPr lang="en-US" altLang="en-US" sz="2400"/>
            </a:br>
            <a:r>
              <a:rPr lang="en-US" altLang="en-US" sz="2400"/>
              <a:t>If we want to print a text like -</a:t>
            </a:r>
            <a:r>
              <a:rPr lang="en-US" altLang="en-US" sz="2400">
                <a:solidFill>
                  <a:srgbClr val="7030A0"/>
                </a:solidFill>
              </a:rPr>
              <a:t>He said, "What's there"?- </a:t>
            </a:r>
            <a:r>
              <a:rPr lang="en-US" altLang="en-US" sz="2400"/>
              <a:t>we can neither use single quote or double quotes. </a:t>
            </a:r>
          </a:p>
          <a:p>
            <a:pPr marL="0" indent="0" algn="just" eaLnBrk="1" hangingPunct="1">
              <a:buFont typeface="Arial" panose="020B0604020202020204" pitchFamily="34" charset="0"/>
              <a:buNone/>
            </a:pPr>
            <a:r>
              <a:rPr lang="en-US" altLang="en-US" sz="2400"/>
              <a:t>This will result into SyntaxError as the text itself contains both single and double quotes.</a:t>
            </a:r>
          </a:p>
          <a:p>
            <a:pPr marL="0" indent="0" algn="just" eaLnBrk="1" hangingPunct="1">
              <a:buFont typeface="Arial" panose="020B0604020202020204" pitchFamily="34" charset="0"/>
              <a:buNone/>
            </a:pPr>
            <a:r>
              <a:rPr lang="en-US" altLang="en-US" sz="2400"/>
              <a:t> </a:t>
            </a:r>
          </a:p>
          <a:p>
            <a:pPr marL="0" indent="0" algn="just" eaLnBrk="1" hangingPunct="1">
              <a:buFont typeface="Arial" panose="020B0604020202020204" pitchFamily="34" charset="0"/>
              <a:buNone/>
            </a:pPr>
            <a:r>
              <a:rPr lang="en-US" altLang="en-US" sz="2400"/>
              <a:t>print("He said, "What's there?"")</a:t>
            </a:r>
          </a:p>
          <a:p>
            <a:pPr marL="0" indent="0" algn="just" eaLnBrk="1" hangingPunct="1">
              <a:buFont typeface="Arial" panose="020B0604020202020204" pitchFamily="34" charset="0"/>
              <a:buNone/>
            </a:pPr>
            <a:r>
              <a:rPr lang="en-US" altLang="en-US" sz="2400"/>
              <a:t>SyntaxError: invalid syntax</a:t>
            </a:r>
          </a:p>
          <a:p>
            <a:pPr marL="0" indent="0" algn="just" eaLnBrk="1" hangingPunct="1">
              <a:buFont typeface="Arial" panose="020B0604020202020204" pitchFamily="34" charset="0"/>
              <a:buNone/>
            </a:pPr>
            <a:endParaRPr lang="en-US" altLang="en-US" sz="2400"/>
          </a:p>
          <a:p>
            <a:pPr marL="0" indent="0" algn="just" eaLnBrk="1" hangingPunct="1">
              <a:buFont typeface="Arial" panose="020B0604020202020204" pitchFamily="34" charset="0"/>
              <a:buNone/>
            </a:pPr>
            <a:endParaRPr lang="en-US" altLang="en-US" sz="2400"/>
          </a:p>
        </p:txBody>
      </p:sp>
      <p:sp>
        <p:nvSpPr>
          <p:cNvPr id="819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5DC812AA-E25F-4CD9-98AA-5CBBC25245D2}"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4</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8650" y="285750"/>
            <a:ext cx="7886700" cy="403225"/>
          </a:xfrm>
        </p:spPr>
        <p:txBody>
          <a:bodyPr rtlCol="0">
            <a:normAutofit fontScale="90000"/>
          </a:bodyPr>
          <a:lstStyle/>
          <a:p>
            <a:pPr algn="ctr" eaLnBrk="1" fontAlgn="auto" hangingPunct="1">
              <a:spcAft>
                <a:spcPts val="0"/>
              </a:spcAft>
              <a:defRPr/>
            </a:pPr>
            <a:r>
              <a:rPr lang="en-US" altLang="en-US" sz="3600" b="1">
                <a:solidFill>
                  <a:schemeClr val="tx2">
                    <a:lumMod val="50000"/>
                  </a:schemeClr>
                </a:solidFill>
              </a:rPr>
              <a:t>List Slicing</a:t>
            </a:r>
            <a:endParaRPr lang="en-US" altLang="en-US" sz="3600">
              <a:solidFill>
                <a:schemeClr val="tx2">
                  <a:lumMod val="50000"/>
                </a:schemeClr>
              </a:solidFill>
            </a:endParaRPr>
          </a:p>
        </p:txBody>
      </p:sp>
      <p:sp>
        <p:nvSpPr>
          <p:cNvPr id="60419" name="Content Placeholder 2"/>
          <p:cNvSpPr>
            <a:spLocks noGrp="1"/>
          </p:cNvSpPr>
          <p:nvPr>
            <p:ph idx="1"/>
          </p:nvPr>
        </p:nvSpPr>
        <p:spPr>
          <a:xfrm>
            <a:off x="576263" y="844550"/>
            <a:ext cx="8145462" cy="4411663"/>
          </a:xfrm>
        </p:spPr>
        <p:txBody>
          <a:bodyPr rtlCol="0">
            <a:normAutofit/>
          </a:bodyPr>
          <a:lstStyle/>
          <a:p>
            <a:pPr marL="0" indent="0" algn="just" eaLnBrk="1" fontAlgn="auto" hangingPunct="1">
              <a:spcAft>
                <a:spcPts val="0"/>
              </a:spcAft>
              <a:buFont typeface="Arial" panose="020B0604020202020204" pitchFamily="34" charset="0"/>
              <a:buNone/>
              <a:defRPr/>
            </a:pPr>
            <a:r>
              <a:rPr lang="en-US" altLang="en-US" sz="2400"/>
              <a:t>A range of elements in a list can be accessed using the slicing operator </a:t>
            </a:r>
            <a:r>
              <a:rPr lang="en-US" altLang="en-US" sz="2400" b="1">
                <a:solidFill>
                  <a:srgbClr val="FF0000"/>
                </a:solidFill>
              </a:rPr>
              <a:t>:</a:t>
            </a:r>
            <a:r>
              <a:rPr lang="en-US" altLang="en-US" sz="2400"/>
              <a:t> and two indexes from where the portion of the list has to be sliced.</a:t>
            </a:r>
          </a:p>
          <a:p>
            <a:pPr marL="0" indent="0" algn="just" eaLnBrk="1" fontAlgn="auto" hangingPunct="1">
              <a:spcAft>
                <a:spcPts val="0"/>
              </a:spcAft>
              <a:buFont typeface="Arial" panose="020B0604020202020204" pitchFamily="34" charset="0"/>
              <a:buNone/>
              <a:defRPr/>
            </a:pPr>
            <a:endParaRPr lang="en-US" altLang="en-US" sz="2400"/>
          </a:p>
          <a:p>
            <a:pPr marL="0" indent="0" eaLnBrk="1" fontAlgn="auto" hangingPunct="1">
              <a:spcAft>
                <a:spcPts val="0"/>
              </a:spcAft>
              <a:buFont typeface="Arial" panose="020B0604020202020204" pitchFamily="34" charset="0"/>
              <a:buNone/>
              <a:defRPr/>
            </a:pPr>
            <a:r>
              <a:rPr lang="en-US" altLang="en-US" sz="2400" err="1"/>
              <a:t>my_list</a:t>
            </a:r>
            <a:r>
              <a:rPr lang="en-US" altLang="en-US" sz="2400"/>
              <a:t> = ['p','r','o','g','r','a','m','</a:t>
            </a:r>
            <a:r>
              <a:rPr lang="en-US" altLang="en-US" sz="2400" err="1"/>
              <a:t>i</a:t>
            </a:r>
            <a:r>
              <a:rPr lang="en-US" altLang="en-US" sz="2400"/>
              <a:t>','z'] </a:t>
            </a:r>
          </a:p>
          <a:p>
            <a:pPr eaLnBrk="1" fontAlgn="auto" hangingPunct="1">
              <a:spcAft>
                <a:spcPts val="0"/>
              </a:spcAft>
              <a:defRPr/>
            </a:pPr>
            <a:r>
              <a:rPr lang="en-US" altLang="en-US" sz="2400"/>
              <a:t> </a:t>
            </a:r>
            <a:r>
              <a:rPr lang="en-US" altLang="en-US" sz="2400" err="1"/>
              <a:t>my_list</a:t>
            </a:r>
            <a:r>
              <a:rPr lang="en-US" altLang="en-US" sz="2400"/>
              <a:t>[2:5] # elements from 3</a:t>
            </a:r>
            <a:r>
              <a:rPr lang="en-US" altLang="en-US" sz="2400" baseline="30000"/>
              <a:t>rd</a:t>
            </a:r>
            <a:r>
              <a:rPr lang="en-US" altLang="en-US" sz="2400"/>
              <a:t> position  to 5</a:t>
            </a:r>
            <a:r>
              <a:rPr lang="en-US" altLang="en-US" sz="2400" baseline="30000"/>
              <a:t>th</a:t>
            </a:r>
            <a:r>
              <a:rPr lang="en-US" altLang="en-US" sz="2400"/>
              <a:t> position</a:t>
            </a:r>
          </a:p>
          <a:p>
            <a:pPr eaLnBrk="1" fontAlgn="auto" hangingPunct="1">
              <a:spcAft>
                <a:spcPts val="0"/>
              </a:spcAft>
              <a:defRPr/>
            </a:pPr>
            <a:r>
              <a:rPr lang="en-US" altLang="en-US" sz="2400" err="1"/>
              <a:t>my_list</a:t>
            </a:r>
            <a:r>
              <a:rPr lang="en-US" altLang="en-US" sz="2400"/>
              <a:t>[:-5] # elements from beginning  to 5</a:t>
            </a:r>
            <a:r>
              <a:rPr lang="en-US" altLang="en-US" sz="2400" baseline="30000"/>
              <a:t>th</a:t>
            </a:r>
            <a:r>
              <a:rPr lang="en-US" altLang="en-US" sz="2400"/>
              <a:t> position from                                         </a:t>
            </a:r>
          </a:p>
          <a:p>
            <a:pPr marL="0" indent="0" eaLnBrk="1" fontAlgn="auto" hangingPunct="1">
              <a:spcAft>
                <a:spcPts val="0"/>
              </a:spcAft>
              <a:buFont typeface="Arial" panose="020B0604020202020204" pitchFamily="34" charset="0"/>
              <a:buNone/>
              <a:defRPr/>
            </a:pPr>
            <a:r>
              <a:rPr lang="en-US" altLang="en-US" sz="2400"/>
              <a:t>                                                                                                    the end</a:t>
            </a:r>
          </a:p>
          <a:p>
            <a:pPr eaLnBrk="1" fontAlgn="auto" hangingPunct="1">
              <a:spcAft>
                <a:spcPts val="0"/>
              </a:spcAft>
              <a:defRPr/>
            </a:pPr>
            <a:r>
              <a:rPr lang="en-US" altLang="en-US" sz="2400" err="1"/>
              <a:t>my_list</a:t>
            </a:r>
            <a:r>
              <a:rPr lang="en-US" altLang="en-US" sz="2400"/>
              <a:t>[5:]    # elements from 6</a:t>
            </a:r>
            <a:r>
              <a:rPr lang="en-US" altLang="en-US" sz="2400" baseline="30000"/>
              <a:t>th</a:t>
            </a:r>
            <a:r>
              <a:rPr lang="en-US" altLang="en-US" sz="2400"/>
              <a:t> position  to end</a:t>
            </a:r>
          </a:p>
          <a:p>
            <a:pPr eaLnBrk="1" fontAlgn="auto" hangingPunct="1">
              <a:spcAft>
                <a:spcPts val="0"/>
              </a:spcAft>
              <a:defRPr/>
            </a:pPr>
            <a:r>
              <a:rPr lang="en-US" altLang="en-US" sz="2400"/>
              <a:t> </a:t>
            </a:r>
            <a:r>
              <a:rPr lang="en-US" altLang="en-US" sz="2400" err="1"/>
              <a:t>my_list</a:t>
            </a:r>
            <a:r>
              <a:rPr lang="en-US" altLang="en-US" sz="2400"/>
              <a:t>[:]        # elements from beginning to end</a:t>
            </a:r>
          </a:p>
          <a:p>
            <a:pPr eaLnBrk="1" fontAlgn="auto" hangingPunct="1">
              <a:spcAft>
                <a:spcPts val="0"/>
              </a:spcAft>
              <a:defRPr/>
            </a:pPr>
            <a:endParaRPr lang="en-US" altLang="en-US" sz="2400"/>
          </a:p>
          <a:p>
            <a:pPr eaLnBrk="1" fontAlgn="auto" hangingPunct="1">
              <a:spcAft>
                <a:spcPts val="0"/>
              </a:spcAft>
              <a:defRPr/>
            </a:pPr>
            <a:endParaRPr lang="en-US" altLang="en-US" sz="2400"/>
          </a:p>
          <a:p>
            <a:pPr eaLnBrk="1" fontAlgn="auto" hangingPunct="1">
              <a:spcAft>
                <a:spcPts val="0"/>
              </a:spcAft>
              <a:defRPr/>
            </a:pPr>
            <a:endParaRPr lang="en-US" altLang="en-US" sz="2400"/>
          </a:p>
        </p:txBody>
      </p:sp>
      <p:sp>
        <p:nvSpPr>
          <p:cNvPr id="2970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DEBB993C-FA17-4381-B89A-9B05711E9A6D}"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40</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150938" y="476250"/>
            <a:ext cx="5995987" cy="631825"/>
          </a:xfrm>
        </p:spPr>
        <p:txBody>
          <a:bodyPr rtlCol="0">
            <a:normAutofit/>
          </a:bodyPr>
          <a:lstStyle/>
          <a:p>
            <a:pPr eaLnBrk="1" fontAlgn="auto" hangingPunct="1">
              <a:spcAft>
                <a:spcPts val="0"/>
              </a:spcAft>
              <a:defRPr/>
            </a:pPr>
            <a:r>
              <a:rPr lang="en-US" altLang="en-US" sz="3200" b="1">
                <a:solidFill>
                  <a:schemeClr val="tx2">
                    <a:lumMod val="50000"/>
                  </a:schemeClr>
                </a:solidFill>
              </a:rPr>
              <a:t>List Slicing….</a:t>
            </a:r>
            <a:endParaRPr lang="en-US" altLang="en-US" sz="3200">
              <a:solidFill>
                <a:schemeClr val="tx2">
                  <a:lumMod val="50000"/>
                </a:schemeClr>
              </a:solidFill>
            </a:endParaRPr>
          </a:p>
        </p:txBody>
      </p:sp>
      <p:sp>
        <p:nvSpPr>
          <p:cNvPr id="30723" name="Content Placeholder 2"/>
          <p:cNvSpPr>
            <a:spLocks noGrp="1"/>
          </p:cNvSpPr>
          <p:nvPr>
            <p:ph idx="1"/>
          </p:nvPr>
        </p:nvSpPr>
        <p:spPr>
          <a:xfrm>
            <a:off x="519113" y="1404938"/>
            <a:ext cx="7726362" cy="3446462"/>
          </a:xfrm>
        </p:spPr>
        <p:txBody>
          <a:bodyPr/>
          <a:lstStyle/>
          <a:p>
            <a:pPr eaLnBrk="1" hangingPunct="1"/>
            <a:r>
              <a:rPr lang="en-US" altLang="en-US" sz="2400"/>
              <a:t>A slice operator on the left can </a:t>
            </a:r>
            <a:r>
              <a:rPr lang="en-US" altLang="en-US" sz="2400">
                <a:solidFill>
                  <a:srgbClr val="FF0000"/>
                </a:solidFill>
              </a:rPr>
              <a:t>update multiple elements</a:t>
            </a:r>
          </a:p>
          <a:p>
            <a:pPr eaLnBrk="1" hangingPunct="1"/>
            <a:r>
              <a:rPr lang="en-US" altLang="en-US" sz="2400"/>
              <a:t> t = ['a', </a:t>
            </a:r>
            <a:r>
              <a:rPr lang="en-US" altLang="en-US" sz="2400">
                <a:solidFill>
                  <a:srgbClr val="FF0000"/>
                </a:solidFill>
              </a:rPr>
              <a:t>'b', 'c', </a:t>
            </a:r>
            <a:r>
              <a:rPr lang="en-US" altLang="en-US" sz="2400"/>
              <a:t>'d', 'e', 'f']</a:t>
            </a:r>
          </a:p>
          <a:p>
            <a:pPr eaLnBrk="1" hangingPunct="1"/>
            <a:r>
              <a:rPr lang="en-US" altLang="en-US" sz="2400"/>
              <a:t> t[1:3] = ['x', 'y']</a:t>
            </a:r>
          </a:p>
          <a:p>
            <a:pPr eaLnBrk="1" hangingPunct="1"/>
            <a:r>
              <a:rPr lang="en-US" altLang="en-US" sz="2400"/>
              <a:t> print (t)          # List is mutable</a:t>
            </a:r>
          </a:p>
          <a:p>
            <a:pPr eaLnBrk="1" hangingPunct="1"/>
            <a:r>
              <a:rPr lang="en-US" altLang="en-US" sz="2400"/>
              <a:t>['a', 'x', 'y', 'd', 'e', 'f']</a:t>
            </a:r>
          </a:p>
        </p:txBody>
      </p:sp>
      <p:sp>
        <p:nvSpPr>
          <p:cNvPr id="1024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60"/>
              </a:spcBef>
              <a:buFont typeface="Arial" panose="020B0604020202020204" pitchFamily="34" charset="0"/>
              <a:buChar char="•"/>
              <a:defRPr sz="212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64680" indent="-217185">
              <a:lnSpc>
                <a:spcPct val="90000"/>
              </a:lnSpc>
              <a:spcBef>
                <a:spcPts val="380"/>
              </a:spcBef>
              <a:buFont typeface="Arial" panose="020B0604020202020204" pitchFamily="34" charset="0"/>
              <a:buChar char="•"/>
              <a:defRPr sz="1824">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6873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16232"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6372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911222"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58717"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606211"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53706"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7C50D4F4-BE3B-449D-BDA3-BF15F4B8937B}" type="slidenum">
              <a:rPr lang="en-US" altLang="en-US" sz="1064">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41</a:t>
            </a:fld>
            <a:endParaRPr lang="en-US" altLang="en-US" sz="1064">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54013" y="168275"/>
            <a:ext cx="8026400" cy="631825"/>
          </a:xfrm>
        </p:spPr>
        <p:txBody>
          <a:bodyPr rtlCol="0">
            <a:normAutofit/>
          </a:bodyPr>
          <a:lstStyle/>
          <a:p>
            <a:pPr eaLnBrk="1" fontAlgn="auto" hangingPunct="1">
              <a:spcAft>
                <a:spcPts val="0"/>
              </a:spcAft>
              <a:defRPr/>
            </a:pPr>
            <a:r>
              <a:rPr lang="en-US" altLang="en-US" sz="3200" b="1">
                <a:solidFill>
                  <a:schemeClr val="tx2">
                    <a:lumMod val="50000"/>
                  </a:schemeClr>
                </a:solidFill>
              </a:rPr>
              <a:t>Changing elements in a list</a:t>
            </a:r>
          </a:p>
        </p:txBody>
      </p:sp>
      <p:sp>
        <p:nvSpPr>
          <p:cNvPr id="3" name="Content Placeholder 2"/>
          <p:cNvSpPr>
            <a:spLocks noGrp="1"/>
          </p:cNvSpPr>
          <p:nvPr>
            <p:ph idx="1"/>
          </p:nvPr>
        </p:nvSpPr>
        <p:spPr>
          <a:xfrm>
            <a:off x="593725" y="800100"/>
            <a:ext cx="8053388" cy="4327525"/>
          </a:xfrm>
        </p:spPr>
        <p:txBody>
          <a:bodyPr rtlCol="0">
            <a:noAutofit/>
          </a:bodyPr>
          <a:lstStyle/>
          <a:p>
            <a:pPr eaLnBrk="1" fontAlgn="auto" hangingPunct="1">
              <a:spcAft>
                <a:spcPts val="0"/>
              </a:spcAft>
              <a:defRPr/>
            </a:pPr>
            <a:r>
              <a:rPr lang="en-US" sz="2200"/>
              <a:t>= assignment operator is used to modify an item or a range of items in a list</a:t>
            </a:r>
          </a:p>
          <a:p>
            <a:pPr marL="0" indent="0" eaLnBrk="1" fontAlgn="auto" hangingPunct="1">
              <a:spcAft>
                <a:spcPts val="0"/>
              </a:spcAft>
              <a:buNone/>
              <a:defRPr/>
            </a:pPr>
            <a:r>
              <a:rPr lang="en-US" sz="2200"/>
              <a:t>odd = [2, 4, 6, 8]    </a:t>
            </a:r>
            <a:r>
              <a:rPr lang="en-US" sz="2200" i="1"/>
              <a:t># </a:t>
            </a:r>
            <a:r>
              <a:rPr lang="en-US" sz="2000" i="1"/>
              <a:t>mistake values</a:t>
            </a:r>
          </a:p>
          <a:p>
            <a:pPr marL="0" indent="0" eaLnBrk="1" fontAlgn="auto" hangingPunct="1">
              <a:spcAft>
                <a:spcPts val="0"/>
              </a:spcAft>
              <a:buNone/>
              <a:defRPr/>
            </a:pPr>
            <a:r>
              <a:rPr lang="en-US" sz="2200"/>
              <a:t>odd[0] = 1            # </a:t>
            </a:r>
            <a:r>
              <a:rPr lang="en-US" sz="2000" i="1"/>
              <a:t>change the 1st item</a:t>
            </a:r>
          </a:p>
          <a:p>
            <a:pPr marL="0" indent="0" eaLnBrk="1" fontAlgn="auto" hangingPunct="1">
              <a:spcAft>
                <a:spcPts val="0"/>
              </a:spcAft>
              <a:buNone/>
              <a:defRPr/>
            </a:pPr>
            <a:r>
              <a:rPr lang="en-US" sz="2200"/>
              <a:t>print(odd)       # </a:t>
            </a:r>
            <a:r>
              <a:rPr lang="en-US" sz="2000" i="1"/>
              <a:t>[1, 4, 6, 8]</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None/>
              <a:defRPr/>
            </a:pPr>
            <a:r>
              <a:rPr lang="en-US" sz="2200"/>
              <a:t>odd[1:4] = [3, 5, 7] </a:t>
            </a:r>
          </a:p>
          <a:p>
            <a:pPr marL="0" indent="0" eaLnBrk="1" fontAlgn="auto" hangingPunct="1">
              <a:spcAft>
                <a:spcPts val="0"/>
              </a:spcAft>
              <a:buNone/>
              <a:defRPr/>
            </a:pPr>
            <a:r>
              <a:rPr lang="en-US" sz="2200"/>
              <a:t>print(odd)                   # </a:t>
            </a:r>
            <a:r>
              <a:rPr lang="en-US" sz="2000" i="1"/>
              <a:t>changed values</a:t>
            </a:r>
          </a:p>
          <a:p>
            <a:pPr marL="0" indent="0" eaLnBrk="1" fontAlgn="auto" hangingPunct="1">
              <a:spcAft>
                <a:spcPts val="0"/>
              </a:spcAft>
              <a:buFont typeface="Arial" panose="020B0604020202020204" pitchFamily="34" charset="0"/>
              <a:buNone/>
              <a:defRPr/>
            </a:pPr>
            <a:r>
              <a:rPr lang="en-US" sz="2200"/>
              <a:t>     [1, 3, 5, 7]</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endParaRPr lang="en-US" sz="2200"/>
          </a:p>
          <a:p>
            <a:pPr eaLnBrk="1" fontAlgn="auto" hangingPunct="1">
              <a:spcAft>
                <a:spcPts val="0"/>
              </a:spcAft>
              <a:defRPr/>
            </a:pPr>
            <a:endParaRPr lang="en-US" sz="2200"/>
          </a:p>
        </p:txBody>
      </p:sp>
      <p:sp>
        <p:nvSpPr>
          <p:cNvPr id="1126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60"/>
              </a:spcBef>
              <a:buFont typeface="Arial" panose="020B0604020202020204" pitchFamily="34" charset="0"/>
              <a:buChar char="•"/>
              <a:defRPr sz="212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64680" indent="-217185">
              <a:lnSpc>
                <a:spcPct val="90000"/>
              </a:lnSpc>
              <a:spcBef>
                <a:spcPts val="380"/>
              </a:spcBef>
              <a:buFont typeface="Arial" panose="020B0604020202020204" pitchFamily="34" charset="0"/>
              <a:buChar char="•"/>
              <a:defRPr sz="1824">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6873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16232"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6372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911222"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58717"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606211"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53706"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3FF3A5DD-32ED-47B3-8368-31EFA53AC556}" type="slidenum">
              <a:rPr lang="en-US" altLang="en-US" sz="1064">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42</a:t>
            </a:fld>
            <a:endParaRPr lang="en-US" altLang="en-US" sz="1064">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66725" y="206375"/>
            <a:ext cx="7310438" cy="571500"/>
          </a:xfrm>
        </p:spPr>
        <p:txBody>
          <a:bodyPr rtlCol="0">
            <a:noAutofit/>
          </a:bodyPr>
          <a:lstStyle/>
          <a:p>
            <a:pPr eaLnBrk="1" fontAlgn="auto" hangingPunct="1">
              <a:spcAft>
                <a:spcPts val="0"/>
              </a:spcAft>
              <a:defRPr/>
            </a:pPr>
            <a:r>
              <a:rPr lang="en-US" altLang="en-US" sz="3200" b="1">
                <a:solidFill>
                  <a:schemeClr val="tx2">
                    <a:lumMod val="50000"/>
                  </a:schemeClr>
                </a:solidFill>
              </a:rPr>
              <a:t>Adding elements to a list</a:t>
            </a:r>
          </a:p>
        </p:txBody>
      </p:sp>
      <p:sp>
        <p:nvSpPr>
          <p:cNvPr id="12291" name="Content Placeholder 2"/>
          <p:cNvSpPr>
            <a:spLocks noGrp="1"/>
          </p:cNvSpPr>
          <p:nvPr>
            <p:ph idx="1"/>
          </p:nvPr>
        </p:nvSpPr>
        <p:spPr>
          <a:xfrm>
            <a:off x="361950" y="682625"/>
            <a:ext cx="8434388" cy="4593913"/>
          </a:xfrm>
        </p:spPr>
        <p:txBody>
          <a:bodyPr rtlCol="0">
            <a:normAutofit/>
          </a:bodyPr>
          <a:lstStyle/>
          <a:p>
            <a:pPr eaLnBrk="1" fontAlgn="auto" hangingPunct="1">
              <a:spcAft>
                <a:spcPts val="0"/>
              </a:spcAft>
              <a:defRPr/>
            </a:pPr>
            <a:r>
              <a:rPr lang="en-US" altLang="en-US" sz="2200" b="1"/>
              <a:t>append() </a:t>
            </a:r>
            <a:r>
              <a:rPr lang="en-US" altLang="en-US" sz="2200"/>
              <a:t>– used to add an item to a list</a:t>
            </a:r>
          </a:p>
          <a:p>
            <a:pPr eaLnBrk="1" fontAlgn="auto" hangingPunct="1">
              <a:spcAft>
                <a:spcPts val="0"/>
              </a:spcAft>
              <a:defRPr/>
            </a:pPr>
            <a:r>
              <a:rPr lang="en-US" altLang="en-US" sz="2200" b="1"/>
              <a:t>extend() </a:t>
            </a:r>
            <a:r>
              <a:rPr lang="en-US" altLang="en-US" sz="2200"/>
              <a:t>– used to add multiple items to a list</a:t>
            </a:r>
          </a:p>
          <a:p>
            <a:pPr marL="457200" lvl="1" indent="0" eaLnBrk="1" fontAlgn="auto" hangingPunct="1">
              <a:spcAft>
                <a:spcPts val="0"/>
              </a:spcAft>
              <a:buNone/>
              <a:defRPr/>
            </a:pPr>
            <a:r>
              <a:rPr lang="en-US" altLang="en-US" sz="2200"/>
              <a:t>odd = [1, 3, 5]</a:t>
            </a:r>
          </a:p>
          <a:p>
            <a:pPr marL="457200" lvl="1" indent="0" eaLnBrk="1" fontAlgn="auto" hangingPunct="1">
              <a:spcAft>
                <a:spcPts val="0"/>
              </a:spcAft>
              <a:buNone/>
              <a:defRPr/>
            </a:pPr>
            <a:r>
              <a:rPr lang="en-US" altLang="en-US" sz="2200" err="1"/>
              <a:t>odd.append</a:t>
            </a:r>
            <a:r>
              <a:rPr lang="en-US" altLang="en-US" sz="2200"/>
              <a:t>(7)</a:t>
            </a:r>
          </a:p>
          <a:p>
            <a:pPr marL="457200" lvl="1" indent="0" eaLnBrk="1" fontAlgn="auto" hangingPunct="1">
              <a:spcAft>
                <a:spcPts val="0"/>
              </a:spcAft>
              <a:buNone/>
              <a:defRPr/>
            </a:pPr>
            <a:r>
              <a:rPr lang="en-US" altLang="en-US" sz="2200"/>
              <a:t>print(odd)</a:t>
            </a:r>
          </a:p>
          <a:p>
            <a:pPr marL="0" indent="0" eaLnBrk="1" fontAlgn="auto" hangingPunct="1">
              <a:spcAft>
                <a:spcPts val="0"/>
              </a:spcAft>
              <a:buFont typeface="Arial" panose="020B0604020202020204" pitchFamily="34" charset="0"/>
              <a:buNone/>
              <a:defRPr/>
            </a:pPr>
            <a:r>
              <a:rPr lang="en-US" altLang="en-US" sz="2200"/>
              <a:t>   	[1, 3, 5, 7]</a:t>
            </a:r>
          </a:p>
          <a:p>
            <a:pPr marL="0" indent="0" eaLnBrk="1" fontAlgn="auto" hangingPunct="1">
              <a:spcAft>
                <a:spcPts val="0"/>
              </a:spcAft>
              <a:buNone/>
              <a:defRPr/>
            </a:pPr>
            <a:r>
              <a:rPr lang="en-US" altLang="en-US" sz="2200" err="1"/>
              <a:t>odd.extend</a:t>
            </a:r>
            <a:r>
              <a:rPr lang="en-US" altLang="en-US" sz="2200"/>
              <a:t>([9, 11, 13])</a:t>
            </a:r>
          </a:p>
          <a:p>
            <a:pPr marL="0" indent="0" eaLnBrk="1" fontAlgn="auto" hangingPunct="1">
              <a:spcAft>
                <a:spcPts val="0"/>
              </a:spcAft>
              <a:buNone/>
              <a:defRPr/>
            </a:pPr>
            <a:r>
              <a:rPr lang="en-US" altLang="en-US" sz="2200"/>
              <a:t>print(odd)</a:t>
            </a:r>
          </a:p>
          <a:p>
            <a:pPr marL="0" indent="0" eaLnBrk="1" fontAlgn="auto" hangingPunct="1">
              <a:spcAft>
                <a:spcPts val="0"/>
              </a:spcAft>
              <a:buFont typeface="Arial" panose="020B0604020202020204" pitchFamily="34" charset="0"/>
              <a:buNone/>
              <a:defRPr/>
            </a:pPr>
            <a:r>
              <a:rPr lang="en-US" altLang="en-US" sz="2200"/>
              <a:t>  [1, 3, 5, 7, 9, 11, 13]</a:t>
            </a:r>
          </a:p>
          <a:p>
            <a:pPr eaLnBrk="1" fontAlgn="auto" hangingPunct="1">
              <a:spcAft>
                <a:spcPts val="0"/>
              </a:spcAft>
              <a:defRPr/>
            </a:pPr>
            <a:endParaRPr lang="en-US" altLang="en-US" sz="2200"/>
          </a:p>
        </p:txBody>
      </p:sp>
      <p:sp>
        <p:nvSpPr>
          <p:cNvPr id="3" name="Slide Number Placeholder 2"/>
          <p:cNvSpPr>
            <a:spLocks noGrp="1"/>
          </p:cNvSpPr>
          <p:nvPr>
            <p:ph type="sldNum" sz="quarter" idx="12"/>
          </p:nvPr>
        </p:nvSpPr>
        <p:spPr/>
        <p:txBody>
          <a:bodyPr/>
          <a:lstStyle/>
          <a:p>
            <a:pPr>
              <a:defRPr/>
            </a:pPr>
            <a:fld id="{B6E120B7-A158-4BA1-A12B-A061C9A023E7}"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11213" y="180975"/>
            <a:ext cx="5994400" cy="631825"/>
          </a:xfrm>
        </p:spPr>
        <p:txBody>
          <a:bodyPr rtlCol="0">
            <a:normAutofit/>
          </a:bodyPr>
          <a:lstStyle/>
          <a:p>
            <a:pPr eaLnBrk="1" fontAlgn="auto" hangingPunct="1">
              <a:spcAft>
                <a:spcPts val="0"/>
              </a:spcAft>
              <a:defRPr/>
            </a:pPr>
            <a:r>
              <a:rPr lang="en-US" altLang="en-US" sz="3600" b="1">
                <a:solidFill>
                  <a:schemeClr val="tx2">
                    <a:lumMod val="50000"/>
                  </a:schemeClr>
                </a:solidFill>
              </a:rPr>
              <a:t>Operators on a list</a:t>
            </a:r>
          </a:p>
        </p:txBody>
      </p:sp>
      <p:sp>
        <p:nvSpPr>
          <p:cNvPr id="3" name="Content Placeholder 2"/>
          <p:cNvSpPr>
            <a:spLocks noGrp="1"/>
          </p:cNvSpPr>
          <p:nvPr>
            <p:ph idx="1"/>
          </p:nvPr>
        </p:nvSpPr>
        <p:spPr>
          <a:xfrm>
            <a:off x="414338" y="812800"/>
            <a:ext cx="8491537" cy="3699239"/>
          </a:xfrm>
        </p:spPr>
        <p:txBody>
          <a:bodyPr rtlCol="0">
            <a:noAutofit/>
          </a:bodyPr>
          <a:lstStyle/>
          <a:p>
            <a:pPr marL="0" indent="0" eaLnBrk="1" fontAlgn="auto" hangingPunct="1">
              <a:spcAft>
                <a:spcPts val="0"/>
              </a:spcAft>
              <a:buNone/>
              <a:defRPr/>
            </a:pPr>
            <a:r>
              <a:rPr lang="en-US" sz="2200"/>
              <a:t>The + operator is used to concatenate two lists</a:t>
            </a:r>
          </a:p>
          <a:p>
            <a:pPr marL="0" indent="0" eaLnBrk="1" fontAlgn="auto" hangingPunct="1">
              <a:spcAft>
                <a:spcPts val="0"/>
              </a:spcAft>
              <a:buNone/>
              <a:defRPr/>
            </a:pPr>
            <a:r>
              <a:rPr lang="en-US" sz="2200"/>
              <a:t>The * operator is used to repeat a list for a given number of times </a:t>
            </a:r>
          </a:p>
          <a:p>
            <a:pPr marL="0" indent="0" eaLnBrk="1" fontAlgn="auto" hangingPunct="1">
              <a:spcAft>
                <a:spcPts val="0"/>
              </a:spcAft>
              <a:buNone/>
              <a:defRPr/>
            </a:pPr>
            <a:r>
              <a:rPr lang="en-US" sz="2200"/>
              <a:t> odd = [1, 3, 5]</a:t>
            </a:r>
          </a:p>
          <a:p>
            <a:pPr marL="0" indent="0" eaLnBrk="1" fontAlgn="auto" hangingPunct="1">
              <a:spcAft>
                <a:spcPts val="0"/>
              </a:spcAft>
              <a:buNone/>
              <a:defRPr/>
            </a:pPr>
            <a:r>
              <a:rPr lang="en-US" sz="2200"/>
              <a:t> odd + [9, 7, 5]</a:t>
            </a:r>
          </a:p>
          <a:p>
            <a:pPr marL="0" indent="0" eaLnBrk="1" fontAlgn="auto" hangingPunct="1">
              <a:spcAft>
                <a:spcPts val="0"/>
              </a:spcAft>
              <a:buNone/>
              <a:defRPr/>
            </a:pPr>
            <a:r>
              <a:rPr lang="en-US" sz="2200"/>
              <a:t>print(odd)</a:t>
            </a:r>
          </a:p>
          <a:p>
            <a:pPr marL="0" indent="0" eaLnBrk="1" fontAlgn="auto" hangingPunct="1">
              <a:spcAft>
                <a:spcPts val="0"/>
              </a:spcAft>
              <a:buNone/>
              <a:defRPr/>
            </a:pPr>
            <a:r>
              <a:rPr lang="en-US" sz="2200"/>
              <a:t>    [1, 3, 5, 9, 7, 5]</a:t>
            </a:r>
          </a:p>
          <a:p>
            <a:pPr marL="0" indent="0" eaLnBrk="1" fontAlgn="auto" hangingPunct="1">
              <a:spcAft>
                <a:spcPts val="0"/>
              </a:spcAft>
              <a:buNone/>
              <a:defRPr/>
            </a:pPr>
            <a:r>
              <a:rPr lang="en-US" sz="2200"/>
              <a:t> print(["re"] * 3)</a:t>
            </a:r>
          </a:p>
          <a:p>
            <a:pPr marL="0" indent="0" eaLnBrk="1" fontAlgn="auto" hangingPunct="1">
              <a:spcAft>
                <a:spcPts val="0"/>
              </a:spcAft>
              <a:buNone/>
              <a:defRPr/>
            </a:pPr>
            <a:r>
              <a:rPr lang="en-US" sz="2200"/>
              <a:t>     ['re', 're', 're']</a:t>
            </a:r>
          </a:p>
          <a:p>
            <a:pPr marL="0" indent="0" eaLnBrk="1" fontAlgn="auto" hangingPunct="1">
              <a:spcAft>
                <a:spcPts val="0"/>
              </a:spcAft>
              <a:buNone/>
              <a:defRPr/>
            </a:pPr>
            <a:endParaRPr lang="en-US" sz="1400"/>
          </a:p>
        </p:txBody>
      </p:sp>
      <p:sp>
        <p:nvSpPr>
          <p:cNvPr id="4" name="Slide Number Placeholder 3"/>
          <p:cNvSpPr>
            <a:spLocks noGrp="1"/>
          </p:cNvSpPr>
          <p:nvPr>
            <p:ph type="sldNum" sz="quarter" idx="12"/>
          </p:nvPr>
        </p:nvSpPr>
        <p:spPr/>
        <p:txBody>
          <a:bodyPr/>
          <a:lstStyle/>
          <a:p>
            <a:pPr>
              <a:defRPr/>
            </a:pPr>
            <a:fld id="{1DEE7B9E-C2BC-4A0C-9649-16F6CE11FEFD}" type="slidenum">
              <a:rPr lang="en-US"/>
              <a:pPr>
                <a:defRPr/>
              </a:pPr>
              <a:t>44</a:t>
            </a:fld>
            <a:endParaRPr lang="en-US"/>
          </a:p>
        </p:txBody>
      </p:sp>
    </p:spTree>
    <p:extLst>
      <p:ext uri="{BB962C8B-B14F-4D97-AF65-F5344CB8AC3E}">
        <p14:creationId xmlns:p14="http://schemas.microsoft.com/office/powerpoint/2010/main" val="1294510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90430262"/>
              </p:ext>
            </p:extLst>
          </p:nvPr>
        </p:nvGraphicFramePr>
        <p:xfrm>
          <a:off x="324187" y="1782803"/>
          <a:ext cx="8203656" cy="3264289"/>
        </p:xfrm>
        <a:graphic>
          <a:graphicData uri="http://schemas.openxmlformats.org/drawingml/2006/table">
            <a:tbl>
              <a:tblPr/>
              <a:tblGrid>
                <a:gridCol w="2000250">
                  <a:extLst>
                    <a:ext uri="{9D8B030D-6E8A-4147-A177-3AD203B41FA5}">
                      <a16:colId xmlns:a16="http://schemas.microsoft.com/office/drawing/2014/main" val="20000"/>
                    </a:ext>
                  </a:extLst>
                </a:gridCol>
                <a:gridCol w="3101581">
                  <a:extLst>
                    <a:ext uri="{9D8B030D-6E8A-4147-A177-3AD203B41FA5}">
                      <a16:colId xmlns:a16="http://schemas.microsoft.com/office/drawing/2014/main" val="20001"/>
                    </a:ext>
                  </a:extLst>
                </a:gridCol>
                <a:gridCol w="3101825">
                  <a:extLst>
                    <a:ext uri="{9D8B030D-6E8A-4147-A177-3AD203B41FA5}">
                      <a16:colId xmlns:a16="http://schemas.microsoft.com/office/drawing/2014/main" val="20002"/>
                    </a:ext>
                  </a:extLst>
                </a:gridCol>
              </a:tblGrid>
              <a:tr h="427828">
                <a:tc>
                  <a:txBody>
                    <a:bodyPr/>
                    <a:lstStyle/>
                    <a:p>
                      <a:pPr algn="ctr" fontAlgn="t"/>
                      <a:r>
                        <a:rPr lang="en-US" b="1">
                          <a:effectLst/>
                        </a:rPr>
                        <a:t>Python 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a:effectLst/>
                        </a:rPr>
                        <a:t>Results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7828">
                <a:tc>
                  <a:txBody>
                    <a:bodyPr/>
                    <a:lstStyle/>
                    <a:p>
                      <a:pPr fontAlgn="t"/>
                      <a:r>
                        <a:rPr lang="en-US" sz="2000" err="1">
                          <a:effectLst/>
                        </a:rPr>
                        <a:t>len</a:t>
                      </a:r>
                      <a:r>
                        <a:rPr lang="en-US" sz="2000">
                          <a:effectLst/>
                        </a:rPr>
                        <a:t>([1, 2,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Length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7828">
                <a:tc>
                  <a:txBody>
                    <a:bodyPr/>
                    <a:lstStyle/>
                    <a:p>
                      <a:pPr fontAlgn="t"/>
                      <a:r>
                        <a:rPr lang="en-US" sz="2000">
                          <a:effectLst/>
                        </a:rPr>
                        <a:t>[1, 2, 3] + [4, 5,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[1, 2, 3, 4, 5,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Concatenation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02861">
                <a:tc>
                  <a:txBody>
                    <a:bodyPr/>
                    <a:lstStyle/>
                    <a:p>
                      <a:pPr fontAlgn="t"/>
                      <a:r>
                        <a:rPr lang="en-US" sz="2000">
                          <a:effectLst/>
                        </a:rPr>
                        <a:t>['Hi!'] *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['Hi!', 'Hi!', 'Hi!', 'Hi!']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Repetition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7828">
                <a:tc>
                  <a:txBody>
                    <a:bodyPr/>
                    <a:lstStyle/>
                    <a:p>
                      <a:pPr fontAlgn="t"/>
                      <a:r>
                        <a:rPr lang="en-US" sz="2000">
                          <a:effectLst/>
                        </a:rPr>
                        <a:t>3 in [1, 2,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Membership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02861">
                <a:tc>
                  <a:txBody>
                    <a:bodyPr/>
                    <a:lstStyle/>
                    <a:p>
                      <a:pPr fontAlgn="t"/>
                      <a:r>
                        <a:rPr lang="en-US" sz="2000">
                          <a:effectLst/>
                        </a:rPr>
                        <a:t>for x in [1, 2, 3]: </a:t>
                      </a:r>
                    </a:p>
                    <a:p>
                      <a:pPr fontAlgn="t"/>
                      <a:r>
                        <a:rPr lang="en-US" sz="2000">
                          <a:effectLst/>
                        </a:rPr>
                        <a:t>      print (x)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1 2 3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Iteration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45</a:t>
            </a:fld>
            <a:endParaRPr lang="en-US"/>
          </a:p>
        </p:txBody>
      </p:sp>
    </p:spTree>
    <p:extLst>
      <p:ext uri="{BB962C8B-B14F-4D97-AF65-F5344CB8AC3E}">
        <p14:creationId xmlns:p14="http://schemas.microsoft.com/office/powerpoint/2010/main" val="4018612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71538" y="246063"/>
            <a:ext cx="6254750" cy="601662"/>
          </a:xfrm>
        </p:spPr>
        <p:txBody>
          <a:bodyPr rtlCol="0">
            <a:normAutofit/>
          </a:bodyPr>
          <a:lstStyle/>
          <a:p>
            <a:pPr eaLnBrk="1" fontAlgn="auto" hangingPunct="1">
              <a:spcAft>
                <a:spcPts val="0"/>
              </a:spcAft>
              <a:defRPr/>
            </a:pPr>
            <a:r>
              <a:rPr lang="en-US" altLang="en-US" sz="3600" b="1">
                <a:solidFill>
                  <a:schemeClr val="tx2">
                    <a:lumMod val="50000"/>
                  </a:schemeClr>
                </a:solidFill>
              </a:rPr>
              <a:t>Insertion into a list</a:t>
            </a:r>
          </a:p>
        </p:txBody>
      </p:sp>
      <p:sp>
        <p:nvSpPr>
          <p:cNvPr id="3" name="Content Placeholder 2"/>
          <p:cNvSpPr>
            <a:spLocks noGrp="1"/>
          </p:cNvSpPr>
          <p:nvPr>
            <p:ph idx="1"/>
          </p:nvPr>
        </p:nvSpPr>
        <p:spPr>
          <a:xfrm>
            <a:off x="496888" y="974361"/>
            <a:ext cx="8355012" cy="4332157"/>
          </a:xfrm>
        </p:spPr>
        <p:txBody>
          <a:bodyPr rtlCol="0">
            <a:normAutofit/>
          </a:bodyPr>
          <a:lstStyle/>
          <a:p>
            <a:pPr eaLnBrk="1" fontAlgn="auto" hangingPunct="1">
              <a:spcAft>
                <a:spcPts val="0"/>
              </a:spcAft>
              <a:defRPr/>
            </a:pPr>
            <a:r>
              <a:rPr lang="en-US" sz="2000"/>
              <a:t>insert() – used to insert an item/items at a desired location</a:t>
            </a:r>
          </a:p>
          <a:p>
            <a:pPr eaLnBrk="1" fontAlgn="auto" hangingPunct="1">
              <a:spcAft>
                <a:spcPts val="0"/>
              </a:spcAft>
              <a:defRPr/>
            </a:pPr>
            <a:r>
              <a:rPr lang="en-US" sz="2000"/>
              <a:t>odd = [1, 9]</a:t>
            </a:r>
          </a:p>
          <a:p>
            <a:pPr eaLnBrk="1" fontAlgn="auto" hangingPunct="1">
              <a:spcAft>
                <a:spcPts val="0"/>
              </a:spcAft>
              <a:defRPr/>
            </a:pPr>
            <a:r>
              <a:rPr lang="en-US" sz="2000" err="1"/>
              <a:t>odd.insert</a:t>
            </a:r>
            <a:r>
              <a:rPr lang="en-US" sz="2000"/>
              <a:t>(1,3)</a:t>
            </a:r>
          </a:p>
          <a:p>
            <a:pPr marL="0" indent="0" eaLnBrk="1" fontAlgn="auto" hangingPunct="1">
              <a:spcAft>
                <a:spcPts val="0"/>
              </a:spcAft>
              <a:buFont typeface="Arial" panose="020B0604020202020204" pitchFamily="34" charset="0"/>
              <a:buNone/>
              <a:defRPr/>
            </a:pPr>
            <a:r>
              <a:rPr lang="en-US" sz="2000"/>
              <a:t>   print(odd)</a:t>
            </a:r>
          </a:p>
          <a:p>
            <a:pPr marL="0" indent="0" eaLnBrk="1" fontAlgn="auto" hangingPunct="1">
              <a:spcAft>
                <a:spcPts val="0"/>
              </a:spcAft>
              <a:buFont typeface="Arial" panose="020B0604020202020204" pitchFamily="34" charset="0"/>
              <a:buNone/>
              <a:defRPr/>
            </a:pPr>
            <a:endParaRPr lang="en-US" sz="2000"/>
          </a:p>
          <a:p>
            <a:pPr eaLnBrk="1" fontAlgn="auto" hangingPunct="1">
              <a:spcAft>
                <a:spcPts val="0"/>
              </a:spcAft>
              <a:defRPr/>
            </a:pPr>
            <a:r>
              <a:rPr lang="en-US" sz="2000"/>
              <a:t>Odd=[1, 3, 9]</a:t>
            </a:r>
          </a:p>
          <a:p>
            <a:pPr eaLnBrk="1" fontAlgn="auto" hangingPunct="1">
              <a:spcAft>
                <a:spcPts val="0"/>
              </a:spcAft>
              <a:defRPr/>
            </a:pPr>
            <a:r>
              <a:rPr lang="en-US" sz="2000"/>
              <a:t>odd[2:2] = [5, 7]</a:t>
            </a:r>
          </a:p>
          <a:p>
            <a:pPr eaLnBrk="1" fontAlgn="auto" hangingPunct="1">
              <a:spcAft>
                <a:spcPts val="0"/>
              </a:spcAft>
              <a:defRPr/>
            </a:pPr>
            <a:r>
              <a:rPr lang="en-US" sz="2000"/>
              <a:t>print(odd)</a:t>
            </a:r>
          </a:p>
          <a:p>
            <a:pPr eaLnBrk="1" fontAlgn="auto" hangingPunct="1">
              <a:spcAft>
                <a:spcPts val="0"/>
              </a:spcAft>
              <a:defRPr/>
            </a:pPr>
            <a:r>
              <a:rPr lang="en-US" sz="2000"/>
              <a:t>[1, 3, 5, 7, 9]</a:t>
            </a:r>
          </a:p>
          <a:p>
            <a:pPr marL="0" indent="0" eaLnBrk="1" fontAlgn="auto" hangingPunct="1">
              <a:spcAft>
                <a:spcPts val="0"/>
              </a:spcAft>
              <a:buFont typeface="Arial" panose="020B0604020202020204" pitchFamily="34" charset="0"/>
              <a:buNone/>
              <a:defRPr/>
            </a:pPr>
            <a:endParaRPr lang="en-US" sz="2000"/>
          </a:p>
        </p:txBody>
      </p:sp>
      <p:sp>
        <p:nvSpPr>
          <p:cNvPr id="4" name="Slide Number Placeholder 3"/>
          <p:cNvSpPr>
            <a:spLocks noGrp="1"/>
          </p:cNvSpPr>
          <p:nvPr>
            <p:ph type="sldNum" sz="quarter" idx="12"/>
          </p:nvPr>
        </p:nvSpPr>
        <p:spPr/>
        <p:txBody>
          <a:bodyPr/>
          <a:lstStyle/>
          <a:p>
            <a:pPr>
              <a:defRPr/>
            </a:pPr>
            <a:fld id="{59330E0C-6EF5-4B09-BCC2-46F6C312A075}" type="slidenum">
              <a:rPr lang="en-US"/>
              <a:pPr>
                <a:defRPr/>
              </a:pPr>
              <a:t>46</a:t>
            </a:fld>
            <a:endParaRPr lang="en-US"/>
          </a:p>
        </p:txBody>
      </p:sp>
    </p:spTree>
    <p:extLst>
      <p:ext uri="{BB962C8B-B14F-4D97-AF65-F5344CB8AC3E}">
        <p14:creationId xmlns:p14="http://schemas.microsoft.com/office/powerpoint/2010/main" val="272950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20725" y="122238"/>
            <a:ext cx="6254750" cy="546100"/>
          </a:xfrm>
        </p:spPr>
        <p:txBody>
          <a:bodyPr rtlCol="0">
            <a:noAutofit/>
          </a:bodyPr>
          <a:lstStyle/>
          <a:p>
            <a:pPr eaLnBrk="1" fontAlgn="auto" hangingPunct="1">
              <a:spcAft>
                <a:spcPts val="0"/>
              </a:spcAft>
              <a:defRPr/>
            </a:pPr>
            <a:r>
              <a:rPr lang="en-US" altLang="en-US" sz="3600" b="1">
                <a:solidFill>
                  <a:schemeClr val="tx2">
                    <a:lumMod val="50000"/>
                  </a:schemeClr>
                </a:solidFill>
              </a:rPr>
              <a:t>Deleting from a list</a:t>
            </a:r>
          </a:p>
        </p:txBody>
      </p:sp>
      <p:sp>
        <p:nvSpPr>
          <p:cNvPr id="3" name="Content Placeholder 2"/>
          <p:cNvSpPr>
            <a:spLocks noGrp="1"/>
          </p:cNvSpPr>
          <p:nvPr>
            <p:ph idx="1"/>
          </p:nvPr>
        </p:nvSpPr>
        <p:spPr>
          <a:xfrm>
            <a:off x="196850" y="668338"/>
            <a:ext cx="8777288" cy="4716462"/>
          </a:xfrm>
        </p:spPr>
        <p:txBody>
          <a:bodyPr rtlCol="0">
            <a:noAutofit/>
          </a:bodyPr>
          <a:lstStyle/>
          <a:p>
            <a:pPr eaLnBrk="1" fontAlgn="auto" hangingPunct="1">
              <a:spcAft>
                <a:spcPts val="0"/>
              </a:spcAft>
              <a:defRPr/>
            </a:pPr>
            <a:r>
              <a:rPr lang="en-US" sz="2000">
                <a:solidFill>
                  <a:srgbClr val="FF0000"/>
                </a:solidFill>
              </a:rPr>
              <a:t>del</a:t>
            </a:r>
            <a:r>
              <a:rPr lang="en-US" sz="2000"/>
              <a:t> is used to delete one/more/entire list</a:t>
            </a:r>
          </a:p>
          <a:p>
            <a:pPr eaLnBrk="1" fontAlgn="auto" hangingPunct="1">
              <a:spcAft>
                <a:spcPts val="0"/>
              </a:spcAft>
              <a:defRPr/>
            </a:pPr>
            <a:r>
              <a:rPr lang="en-US" sz="2000" err="1"/>
              <a:t>my_list</a:t>
            </a:r>
            <a:r>
              <a:rPr lang="en-US" sz="2000"/>
              <a:t> = ['</a:t>
            </a:r>
            <a:r>
              <a:rPr lang="en-US" sz="2000" err="1"/>
              <a:t>p','r','o','b','l','e','m</a:t>
            </a:r>
            <a:r>
              <a:rPr lang="en-US" sz="2000"/>
              <a:t>']</a:t>
            </a:r>
          </a:p>
          <a:p>
            <a:pPr eaLnBrk="1" fontAlgn="auto" hangingPunct="1">
              <a:spcAft>
                <a:spcPts val="0"/>
              </a:spcAft>
              <a:defRPr/>
            </a:pPr>
            <a:r>
              <a:rPr lang="en-US" sz="2000"/>
              <a:t>del </a:t>
            </a:r>
            <a:r>
              <a:rPr lang="en-US" sz="2000" err="1"/>
              <a:t>my_list</a:t>
            </a:r>
            <a:r>
              <a:rPr lang="en-US" sz="2000"/>
              <a:t>[2]                                  # delete one item</a:t>
            </a:r>
          </a:p>
          <a:p>
            <a:pPr eaLnBrk="1" fontAlgn="auto" hangingPunct="1">
              <a:spcAft>
                <a:spcPts val="0"/>
              </a:spcAft>
              <a:defRPr/>
            </a:pPr>
            <a:r>
              <a:rPr lang="en-US" sz="2000"/>
              <a:t>print(</a:t>
            </a:r>
            <a:r>
              <a:rPr lang="en-US" sz="2000" err="1"/>
              <a:t>my_list</a:t>
            </a:r>
            <a:r>
              <a:rPr lang="en-US" sz="2000"/>
              <a:t>)</a:t>
            </a:r>
          </a:p>
          <a:p>
            <a:pPr marL="0" indent="0" eaLnBrk="1" fontAlgn="auto" hangingPunct="1">
              <a:spcAft>
                <a:spcPts val="0"/>
              </a:spcAft>
              <a:buFont typeface="Arial" panose="020B0604020202020204" pitchFamily="34" charset="0"/>
              <a:buNone/>
              <a:defRPr/>
            </a:pPr>
            <a:r>
              <a:rPr lang="en-US" sz="2000"/>
              <a:t>    ['p', 'r', 'b', 'l', 'e', 'm']</a:t>
            </a:r>
          </a:p>
          <a:p>
            <a:pPr eaLnBrk="1" fontAlgn="auto" hangingPunct="1">
              <a:spcAft>
                <a:spcPts val="0"/>
              </a:spcAft>
              <a:defRPr/>
            </a:pPr>
            <a:r>
              <a:rPr lang="en-US" sz="2000"/>
              <a:t>del </a:t>
            </a:r>
            <a:r>
              <a:rPr lang="en-US" sz="2000" err="1"/>
              <a:t>my_list</a:t>
            </a:r>
            <a:r>
              <a:rPr lang="en-US" sz="2000"/>
              <a:t>[1:5]                      # delete multiple items</a:t>
            </a:r>
          </a:p>
          <a:p>
            <a:pPr eaLnBrk="1" fontAlgn="auto" hangingPunct="1">
              <a:spcAft>
                <a:spcPts val="0"/>
              </a:spcAft>
              <a:defRPr/>
            </a:pPr>
            <a:r>
              <a:rPr lang="en-US" sz="2000"/>
              <a:t>print(</a:t>
            </a:r>
            <a:r>
              <a:rPr lang="en-US" sz="2000" err="1"/>
              <a:t>my_list</a:t>
            </a:r>
            <a:r>
              <a:rPr lang="en-US" sz="2000"/>
              <a:t>)</a:t>
            </a:r>
          </a:p>
          <a:p>
            <a:pPr marL="0" indent="0" eaLnBrk="1" fontAlgn="auto" hangingPunct="1">
              <a:spcAft>
                <a:spcPts val="0"/>
              </a:spcAft>
              <a:buFont typeface="Arial" panose="020B0604020202020204" pitchFamily="34" charset="0"/>
              <a:buNone/>
              <a:defRPr/>
            </a:pPr>
            <a:r>
              <a:rPr lang="en-US" sz="2000"/>
              <a:t>    ['p', ‘e’, 'm']</a:t>
            </a:r>
          </a:p>
          <a:p>
            <a:pPr eaLnBrk="1" fontAlgn="auto" hangingPunct="1">
              <a:spcAft>
                <a:spcPts val="0"/>
              </a:spcAft>
              <a:defRPr/>
            </a:pPr>
            <a:r>
              <a:rPr lang="en-US" sz="2000"/>
              <a:t>del </a:t>
            </a:r>
            <a:r>
              <a:rPr lang="en-US" sz="2000" err="1"/>
              <a:t>my_list</a:t>
            </a:r>
            <a:r>
              <a:rPr lang="en-US" sz="2000"/>
              <a:t>                                     # delete entire list</a:t>
            </a:r>
          </a:p>
          <a:p>
            <a:pPr eaLnBrk="1" fontAlgn="auto" hangingPunct="1">
              <a:spcAft>
                <a:spcPts val="0"/>
              </a:spcAft>
              <a:defRPr/>
            </a:pPr>
            <a:r>
              <a:rPr lang="en-US" sz="2000"/>
              <a:t>print(</a:t>
            </a:r>
            <a:r>
              <a:rPr lang="en-US" sz="2000" err="1"/>
              <a:t>my_list</a:t>
            </a:r>
            <a:r>
              <a:rPr lang="en-US" sz="2000"/>
              <a:t>)</a:t>
            </a:r>
          </a:p>
          <a:p>
            <a:pPr eaLnBrk="1" fontAlgn="auto" hangingPunct="1">
              <a:spcAft>
                <a:spcPts val="0"/>
              </a:spcAft>
              <a:defRPr/>
            </a:pPr>
            <a:r>
              <a:rPr lang="en-US" sz="2000"/>
              <a:t>... </a:t>
            </a:r>
            <a:r>
              <a:rPr lang="en-US" sz="2000" err="1"/>
              <a:t>NameError</a:t>
            </a:r>
            <a:r>
              <a:rPr lang="en-US" sz="2000"/>
              <a:t> : </a:t>
            </a:r>
            <a:r>
              <a:rPr lang="en-US" sz="2000" err="1"/>
              <a:t>my_list</a:t>
            </a:r>
            <a:r>
              <a:rPr lang="en-US" sz="2000"/>
              <a:t> is not defined.</a:t>
            </a:r>
          </a:p>
          <a:p>
            <a:pPr eaLnBrk="1" fontAlgn="auto" hangingPunct="1">
              <a:spcAft>
                <a:spcPts val="0"/>
              </a:spcAft>
              <a:defRPr/>
            </a:pPr>
            <a:endParaRPr lang="en-US" sz="2000"/>
          </a:p>
        </p:txBody>
      </p:sp>
      <p:sp>
        <p:nvSpPr>
          <p:cNvPr id="4" name="Slide Number Placeholder 3"/>
          <p:cNvSpPr>
            <a:spLocks noGrp="1"/>
          </p:cNvSpPr>
          <p:nvPr>
            <p:ph type="sldNum" sz="quarter" idx="12"/>
          </p:nvPr>
        </p:nvSpPr>
        <p:spPr/>
        <p:txBody>
          <a:bodyPr/>
          <a:lstStyle/>
          <a:p>
            <a:pPr>
              <a:defRPr/>
            </a:pPr>
            <a:fld id="{0D4C6331-4424-43E6-AC44-F00FCE2E0668}" type="slidenum">
              <a:rPr lang="en-US"/>
              <a:pPr>
                <a:defRPr/>
              </a:pPr>
              <a:t>47</a:t>
            </a:fld>
            <a:endParaRPr lang="en-US"/>
          </a:p>
        </p:txBody>
      </p:sp>
    </p:spTree>
    <p:extLst>
      <p:ext uri="{BB962C8B-B14F-4D97-AF65-F5344CB8AC3E}">
        <p14:creationId xmlns:p14="http://schemas.microsoft.com/office/powerpoint/2010/main" val="3654908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84188" y="179388"/>
            <a:ext cx="5994400" cy="352425"/>
          </a:xfrm>
        </p:spPr>
        <p:txBody>
          <a:bodyPr rtlCol="0">
            <a:noAutofit/>
          </a:bodyPr>
          <a:lstStyle/>
          <a:p>
            <a:pPr eaLnBrk="1" fontAlgn="auto" hangingPunct="1">
              <a:spcAft>
                <a:spcPts val="0"/>
              </a:spcAft>
              <a:defRPr/>
            </a:pPr>
            <a:r>
              <a:rPr lang="en-US" altLang="en-US" sz="3600" b="1">
                <a:solidFill>
                  <a:schemeClr val="tx2">
                    <a:lumMod val="50000"/>
                  </a:schemeClr>
                </a:solidFill>
              </a:rPr>
              <a:t>Deleting from a list</a:t>
            </a:r>
          </a:p>
        </p:txBody>
      </p:sp>
      <p:sp>
        <p:nvSpPr>
          <p:cNvPr id="3" name="Content Placeholder 2"/>
          <p:cNvSpPr>
            <a:spLocks noGrp="1"/>
          </p:cNvSpPr>
          <p:nvPr>
            <p:ph idx="1"/>
          </p:nvPr>
        </p:nvSpPr>
        <p:spPr>
          <a:xfrm>
            <a:off x="484188" y="531813"/>
            <a:ext cx="7986712" cy="4918075"/>
          </a:xfrm>
        </p:spPr>
        <p:txBody>
          <a:bodyPr rtlCol="0">
            <a:noAutofit/>
          </a:bodyPr>
          <a:lstStyle/>
          <a:p>
            <a:pPr eaLnBrk="1" fontAlgn="auto" hangingPunct="1">
              <a:spcAft>
                <a:spcPts val="0"/>
              </a:spcAft>
              <a:defRPr/>
            </a:pPr>
            <a:r>
              <a:rPr lang="en-US" sz="2200" b="1">
                <a:solidFill>
                  <a:srgbClr val="FF0000"/>
                </a:solidFill>
              </a:rPr>
              <a:t>remove() </a:t>
            </a:r>
            <a:r>
              <a:rPr lang="en-US" sz="2200"/>
              <a:t>– used to remove the given item</a:t>
            </a:r>
          </a:p>
          <a:p>
            <a:pPr eaLnBrk="1" fontAlgn="auto" hangingPunct="1">
              <a:spcAft>
                <a:spcPts val="0"/>
              </a:spcAft>
              <a:defRPr/>
            </a:pPr>
            <a:r>
              <a:rPr lang="en-US" sz="2200" err="1"/>
              <a:t>my_list</a:t>
            </a:r>
            <a:r>
              <a:rPr lang="en-US" sz="2200"/>
              <a:t> = ['</a:t>
            </a:r>
            <a:r>
              <a:rPr lang="en-US" sz="2200" err="1"/>
              <a:t>p','r','o','b','l','e','m</a:t>
            </a:r>
            <a:r>
              <a:rPr lang="en-US" sz="2200"/>
              <a:t>']</a:t>
            </a:r>
          </a:p>
          <a:p>
            <a:pPr eaLnBrk="1" fontAlgn="auto" hangingPunct="1">
              <a:spcAft>
                <a:spcPts val="0"/>
              </a:spcAft>
              <a:defRPr/>
            </a:pPr>
            <a:r>
              <a:rPr lang="en-US" sz="2200" err="1"/>
              <a:t>my_list.remove</a:t>
            </a:r>
            <a:r>
              <a:rPr lang="en-US" sz="2200"/>
              <a:t>('p')</a:t>
            </a:r>
          </a:p>
          <a:p>
            <a:pPr eaLnBrk="1" fontAlgn="auto" hangingPunct="1">
              <a:spcAft>
                <a:spcPts val="0"/>
              </a:spcAft>
              <a:defRPr/>
            </a:pPr>
            <a:r>
              <a:rPr lang="en-US" sz="2200"/>
              <a:t>print(</a:t>
            </a:r>
            <a:r>
              <a:rPr lang="en-US" sz="2200" err="1"/>
              <a:t>my_list</a:t>
            </a:r>
            <a:r>
              <a:rPr lang="en-US" sz="2200"/>
              <a:t>)</a:t>
            </a:r>
          </a:p>
          <a:p>
            <a:pPr marL="0" indent="0" eaLnBrk="1" fontAlgn="auto" hangingPunct="1">
              <a:spcAft>
                <a:spcPts val="0"/>
              </a:spcAft>
              <a:buFont typeface="Arial" panose="020B0604020202020204" pitchFamily="34" charset="0"/>
              <a:buNone/>
              <a:defRPr/>
            </a:pPr>
            <a:r>
              <a:rPr lang="en-US" sz="2200"/>
              <a:t>   ['r', 'o', 'b', 'l', 'e', 'm']</a:t>
            </a:r>
          </a:p>
          <a:p>
            <a:pPr eaLnBrk="1" fontAlgn="auto" hangingPunct="1">
              <a:spcAft>
                <a:spcPts val="0"/>
              </a:spcAft>
              <a:defRPr/>
            </a:pPr>
            <a:r>
              <a:rPr lang="en-US" sz="2200" b="1">
                <a:solidFill>
                  <a:srgbClr val="FF0000"/>
                </a:solidFill>
              </a:rPr>
              <a:t>pop() </a:t>
            </a:r>
            <a:r>
              <a:rPr lang="en-US" sz="2200"/>
              <a:t>– used to remove an item at a given index/by default last item</a:t>
            </a:r>
          </a:p>
          <a:p>
            <a:pPr eaLnBrk="1" fontAlgn="auto" hangingPunct="1">
              <a:spcAft>
                <a:spcPts val="0"/>
              </a:spcAft>
              <a:defRPr/>
            </a:pPr>
            <a:r>
              <a:rPr lang="en-US" sz="2200" err="1"/>
              <a:t>my_list</a:t>
            </a:r>
            <a:r>
              <a:rPr lang="en-US" sz="2200"/>
              <a:t> = ['r', 'o', 'b', 'l', 'e', 'm']</a:t>
            </a:r>
          </a:p>
          <a:p>
            <a:pPr eaLnBrk="1" fontAlgn="auto" hangingPunct="1">
              <a:spcAft>
                <a:spcPts val="0"/>
              </a:spcAft>
              <a:defRPr/>
            </a:pPr>
            <a:r>
              <a:rPr lang="en-US" sz="2200" err="1"/>
              <a:t>my_list.pop</a:t>
            </a:r>
            <a:r>
              <a:rPr lang="en-US" sz="2200"/>
              <a:t>(1)</a:t>
            </a:r>
          </a:p>
          <a:p>
            <a:pPr marL="0" indent="0" eaLnBrk="1" fontAlgn="auto" hangingPunct="1">
              <a:spcAft>
                <a:spcPts val="0"/>
              </a:spcAft>
              <a:buFont typeface="Arial" panose="020B0604020202020204" pitchFamily="34" charset="0"/>
              <a:buNone/>
              <a:defRPr/>
            </a:pPr>
            <a:r>
              <a:rPr lang="en-US" sz="2200"/>
              <a:t>'o'</a:t>
            </a:r>
          </a:p>
          <a:p>
            <a:pPr eaLnBrk="1" fontAlgn="auto" hangingPunct="1">
              <a:spcAft>
                <a:spcPts val="0"/>
              </a:spcAft>
              <a:defRPr/>
            </a:pPr>
            <a:r>
              <a:rPr lang="en-US" sz="2200"/>
              <a:t>print(</a:t>
            </a:r>
            <a:r>
              <a:rPr lang="en-US" sz="2200" err="1"/>
              <a:t>my_list</a:t>
            </a:r>
            <a:r>
              <a:rPr lang="en-US" sz="2200"/>
              <a:t>)</a:t>
            </a:r>
          </a:p>
          <a:p>
            <a:pPr marL="0" indent="0" eaLnBrk="1" fontAlgn="auto" hangingPunct="1">
              <a:spcAft>
                <a:spcPts val="0"/>
              </a:spcAft>
              <a:buFont typeface="Arial" panose="020B0604020202020204" pitchFamily="34" charset="0"/>
              <a:buNone/>
              <a:defRPr/>
            </a:pPr>
            <a:r>
              <a:rPr lang="en-US" sz="2200"/>
              <a:t>  ['r', 'b', 'l', 'e', 'm']</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endParaRPr lang="en-US" sz="2200"/>
          </a:p>
        </p:txBody>
      </p:sp>
      <p:sp>
        <p:nvSpPr>
          <p:cNvPr id="4" name="Slide Number Placeholder 3"/>
          <p:cNvSpPr>
            <a:spLocks noGrp="1"/>
          </p:cNvSpPr>
          <p:nvPr>
            <p:ph type="sldNum" sz="quarter" idx="12"/>
          </p:nvPr>
        </p:nvSpPr>
        <p:spPr/>
        <p:txBody>
          <a:bodyPr/>
          <a:lstStyle/>
          <a:p>
            <a:pPr>
              <a:defRPr/>
            </a:pPr>
            <a:fld id="{051FFB69-716D-4706-93F7-0520324FE9C2}" type="slidenum">
              <a:rPr lang="en-US"/>
              <a:pPr>
                <a:defRPr/>
              </a:pPr>
              <a:t>48</a:t>
            </a:fld>
            <a:endParaRPr lang="en-US"/>
          </a:p>
        </p:txBody>
      </p:sp>
    </p:spTree>
    <p:extLst>
      <p:ext uri="{BB962C8B-B14F-4D97-AF65-F5344CB8AC3E}">
        <p14:creationId xmlns:p14="http://schemas.microsoft.com/office/powerpoint/2010/main" val="4153337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28650" y="284163"/>
            <a:ext cx="7886700" cy="244475"/>
          </a:xfrm>
        </p:spPr>
        <p:txBody>
          <a:bodyPr rtlCol="0">
            <a:normAutofit fontScale="90000"/>
          </a:bodyPr>
          <a:lstStyle/>
          <a:p>
            <a:pPr eaLnBrk="1" fontAlgn="auto" hangingPunct="1">
              <a:spcAft>
                <a:spcPts val="0"/>
              </a:spcAft>
              <a:defRPr/>
            </a:pPr>
            <a:r>
              <a:rPr lang="en-US" altLang="en-US" sz="3600">
                <a:solidFill>
                  <a:schemeClr val="tx2">
                    <a:lumMod val="50000"/>
                  </a:schemeClr>
                </a:solidFill>
              </a:rPr>
              <a:t>Sorting a list</a:t>
            </a:r>
          </a:p>
        </p:txBody>
      </p:sp>
      <p:sp>
        <p:nvSpPr>
          <p:cNvPr id="38915" name="Content Placeholder 2"/>
          <p:cNvSpPr>
            <a:spLocks noGrp="1"/>
          </p:cNvSpPr>
          <p:nvPr>
            <p:ph idx="1"/>
          </p:nvPr>
        </p:nvSpPr>
        <p:spPr>
          <a:xfrm>
            <a:off x="246063" y="668338"/>
            <a:ext cx="8651875" cy="4327525"/>
          </a:xfrm>
        </p:spPr>
        <p:txBody>
          <a:bodyPr/>
          <a:lstStyle/>
          <a:p>
            <a:pPr eaLnBrk="1" hangingPunct="1"/>
            <a:r>
              <a:rPr lang="en-US" altLang="en-US" sz="2400"/>
              <a:t>The sort() method sorts the list ascending by default.</a:t>
            </a:r>
          </a:p>
          <a:p>
            <a:pPr eaLnBrk="1" hangingPunct="1"/>
            <a:r>
              <a:rPr lang="en-US" altLang="en-US" sz="2400"/>
              <a:t>cars = ['Ford', 'BMW', 'Volvo']</a:t>
            </a:r>
            <a:br>
              <a:rPr lang="en-US" altLang="en-US" sz="2400"/>
            </a:br>
            <a:r>
              <a:rPr lang="en-US" altLang="en-US" sz="2400" err="1"/>
              <a:t>cars.sort</a:t>
            </a:r>
            <a:r>
              <a:rPr lang="en-US" altLang="en-US" sz="2400"/>
              <a:t>()</a:t>
            </a:r>
          </a:p>
          <a:p>
            <a:pPr eaLnBrk="1" hangingPunct="1"/>
            <a:r>
              <a:rPr lang="en-US" altLang="en-US" sz="2400" err="1"/>
              <a:t>list.sort</a:t>
            </a:r>
            <a:r>
              <a:rPr lang="en-US" altLang="en-US" sz="2400"/>
              <a:t>(reverse=</a:t>
            </a:r>
            <a:r>
              <a:rPr lang="en-US" altLang="en-US" sz="2400" err="1"/>
              <a:t>True|False</a:t>
            </a:r>
            <a:r>
              <a:rPr lang="en-US" altLang="en-US" sz="2400"/>
              <a:t>, key=</a:t>
            </a:r>
            <a:r>
              <a:rPr lang="en-US" altLang="en-US" sz="2400" err="1"/>
              <a:t>myFunc</a:t>
            </a:r>
            <a:r>
              <a:rPr lang="en-US" altLang="en-US" sz="2400"/>
              <a:t>)</a:t>
            </a:r>
          </a:p>
          <a:p>
            <a:pPr eaLnBrk="1" hangingPunct="1">
              <a:lnSpc>
                <a:spcPct val="100000"/>
              </a:lnSpc>
              <a:spcBef>
                <a:spcPct val="0"/>
              </a:spcBef>
              <a:buFontTx/>
              <a:buChar char="•"/>
            </a:pPr>
            <a:endParaRPr lang="en-US" altLang="en-US" sz="2400" b="1">
              <a:latin typeface="euclid_circular_a"/>
              <a:cs typeface="Arial" panose="020B0604020202020204" pitchFamily="34" charset="0"/>
            </a:endParaRPr>
          </a:p>
          <a:p>
            <a:pPr eaLnBrk="1" hangingPunct="1">
              <a:lnSpc>
                <a:spcPct val="100000"/>
              </a:lnSpc>
              <a:spcBef>
                <a:spcPct val="0"/>
              </a:spcBef>
              <a:buFontTx/>
              <a:buChar char="•"/>
            </a:pPr>
            <a:r>
              <a:rPr lang="en-US" altLang="en-US" sz="2400"/>
              <a:t>reverse - If TRUE, the sorted list is reversed (or sorted in Descending order)</a:t>
            </a:r>
          </a:p>
          <a:p>
            <a:pPr eaLnBrk="1" hangingPunct="1">
              <a:lnSpc>
                <a:spcPct val="100000"/>
              </a:lnSpc>
              <a:spcBef>
                <a:spcPct val="0"/>
              </a:spcBef>
              <a:buFont typeface="Arial" panose="020B0604020202020204" pitchFamily="34" charset="0"/>
              <a:buNone/>
            </a:pPr>
            <a:endParaRPr lang="en-US" altLang="en-US" sz="2400"/>
          </a:p>
          <a:p>
            <a:pPr eaLnBrk="1" hangingPunct="1">
              <a:lnSpc>
                <a:spcPct val="100000"/>
              </a:lnSpc>
              <a:spcBef>
                <a:spcPct val="0"/>
              </a:spcBef>
              <a:buFontTx/>
              <a:buChar char="•"/>
            </a:pPr>
            <a:r>
              <a:rPr lang="en-US" altLang="en-US" sz="2400"/>
              <a:t>key - function that serves as a key for the sort comparison</a:t>
            </a:r>
          </a:p>
          <a:p>
            <a:pPr eaLnBrk="1" hangingPunct="1">
              <a:buFont typeface="Arial" panose="020B0604020202020204" pitchFamily="34" charset="0"/>
              <a:buNone/>
            </a:pPr>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p:txBody>
      </p:sp>
      <p:sp>
        <p:nvSpPr>
          <p:cNvPr id="3994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B4E7DADA-2227-4C2D-A06F-3F9E913C54AD}"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49</a:t>
            </a:fld>
            <a:endParaRPr lang="en-US" altLang="en-US" sz="1419">
              <a:solidFill>
                <a:schemeClr val="bg1"/>
              </a:solidFill>
              <a:latin typeface="Calibri" panose="020F0502020204030204" pitchFamily="34" charset="0"/>
              <a:cs typeface="Arial" panose="020B0604020202020204" pitchFamily="34" charset="0"/>
            </a:endParaRPr>
          </a:p>
        </p:txBody>
      </p:sp>
      <p:sp>
        <p:nvSpPr>
          <p:cNvPr id="39941" name="Rectangle 1"/>
          <p:cNvSpPr>
            <a:spLocks noChangeArrowheads="1"/>
          </p:cNvSpPr>
          <p:nvPr/>
        </p:nvSpPr>
        <p:spPr bwMode="auto">
          <a:xfrm>
            <a:off x="-61913" y="-109538"/>
            <a:ext cx="212726" cy="21907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r>
              <a:rPr lang="en-US" altLang="en-US" sz="811">
                <a:latin typeface="Calibri" panose="020F0502020204030204" pitchFamily="34" charset="0"/>
                <a:cs typeface="Arial" panose="020B0604020202020204" pitchFamily="34" charset="0"/>
              </a:rPr>
              <a:t> </a:t>
            </a:r>
            <a:endParaRPr lang="en-US" altLang="en-US" sz="1824">
              <a:latin typeface="Calibri" panose="020F0502020204030204" pitchFamily="34" charset="0"/>
              <a:cs typeface="Arial" panose="020B0604020202020204" pitchFamily="34" charset="0"/>
            </a:endParaRPr>
          </a:p>
        </p:txBody>
      </p:sp>
      <p:sp>
        <p:nvSpPr>
          <p:cNvPr id="39942" name="Rectangle 2"/>
          <p:cNvSpPr>
            <a:spLocks noChangeArrowheads="1"/>
          </p:cNvSpPr>
          <p:nvPr/>
        </p:nvSpPr>
        <p:spPr bwMode="auto">
          <a:xfrm>
            <a:off x="-61913" y="-284163"/>
            <a:ext cx="0" cy="56832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endParaRPr lang="en-US" altLang="en-US" sz="1824">
              <a:latin typeface="Calibri" panose="020F0502020204030204" pitchFamily="34" charset="0"/>
              <a:cs typeface="Arial" panose="020B0604020202020204" pitchFamily="34" charset="0"/>
            </a:endParaRPr>
          </a:p>
          <a:p>
            <a:pPr>
              <a:lnSpc>
                <a:spcPct val="100000"/>
              </a:lnSpc>
              <a:spcBef>
                <a:spcPct val="0"/>
              </a:spcBef>
              <a:buFontTx/>
              <a:buNone/>
              <a:defRPr/>
            </a:pPr>
            <a:endParaRPr lang="en-US" altLang="en-US" sz="1824">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519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28650" y="369888"/>
            <a:ext cx="7886700" cy="517525"/>
          </a:xfrm>
        </p:spPr>
        <p:txBody>
          <a:bodyPr rtlCol="0">
            <a:normAutofit fontScale="90000"/>
          </a:bodyPr>
          <a:lstStyle/>
          <a:p>
            <a:pPr eaLnBrk="1" fontAlgn="auto" hangingPunct="1">
              <a:spcAft>
                <a:spcPts val="0"/>
              </a:spcAft>
              <a:defRPr/>
            </a:pPr>
            <a:r>
              <a:rPr lang="en-US" altLang="en-US" sz="3600">
                <a:solidFill>
                  <a:schemeClr val="tx2">
                    <a:lumMod val="75000"/>
                  </a:schemeClr>
                </a:solidFill>
              </a:rPr>
              <a:t>Python String Formatting</a:t>
            </a:r>
          </a:p>
        </p:txBody>
      </p:sp>
      <p:sp>
        <p:nvSpPr>
          <p:cNvPr id="10243" name="Content Placeholder 2"/>
          <p:cNvSpPr>
            <a:spLocks noGrp="1"/>
          </p:cNvSpPr>
          <p:nvPr>
            <p:ph idx="1"/>
          </p:nvPr>
        </p:nvSpPr>
        <p:spPr>
          <a:xfrm>
            <a:off x="628650" y="887413"/>
            <a:ext cx="8120063" cy="4410075"/>
          </a:xfrm>
        </p:spPr>
        <p:txBody>
          <a:bodyPr rtlCol="0">
            <a:normAutofit/>
          </a:bodyPr>
          <a:lstStyle/>
          <a:p>
            <a:pPr marL="0" indent="0" eaLnBrk="1" fontAlgn="auto" hangingPunct="1">
              <a:spcAft>
                <a:spcPts val="0"/>
              </a:spcAft>
              <a:buFont typeface="Arial" panose="020B0604020202020204" pitchFamily="34" charset="0"/>
              <a:buNone/>
              <a:defRPr/>
            </a:pPr>
            <a:r>
              <a:rPr lang="en-US" altLang="en-US" sz="2432"/>
              <a:t>One way to get around this problem is to use triple quotes. Alternatively, we can use escape sequences.</a:t>
            </a:r>
          </a:p>
          <a:p>
            <a:pPr marL="0" indent="0" eaLnBrk="1" fontAlgn="auto" hangingPunct="1">
              <a:spcAft>
                <a:spcPts val="0"/>
              </a:spcAft>
              <a:buFont typeface="Arial" panose="020B0604020202020204" pitchFamily="34" charset="0"/>
              <a:buNone/>
              <a:defRPr/>
            </a:pPr>
            <a:r>
              <a:rPr lang="en-US" altLang="en-US" sz="2432"/>
              <a:t># using triple quotes</a:t>
            </a:r>
          </a:p>
          <a:p>
            <a:pPr marL="0" indent="0" eaLnBrk="1" fontAlgn="auto" hangingPunct="1">
              <a:spcAft>
                <a:spcPts val="0"/>
              </a:spcAft>
              <a:buFont typeface="Arial" panose="020B0604020202020204" pitchFamily="34" charset="0"/>
              <a:buNone/>
              <a:defRPr/>
            </a:pPr>
            <a:r>
              <a:rPr lang="en-US" altLang="en-US" sz="2432"/>
              <a:t>print('''He said, "What's there?"''')</a:t>
            </a:r>
          </a:p>
          <a:p>
            <a:pPr marL="0" indent="0" eaLnBrk="1" fontAlgn="auto" hangingPunct="1">
              <a:spcAft>
                <a:spcPts val="0"/>
              </a:spcAft>
              <a:buFont typeface="Arial" panose="020B0604020202020204" pitchFamily="34" charset="0"/>
              <a:buNone/>
              <a:defRPr/>
            </a:pPr>
            <a:r>
              <a:rPr lang="en-US" altLang="en-US" sz="2432"/>
              <a:t># escaping single quotes</a:t>
            </a:r>
          </a:p>
          <a:p>
            <a:pPr marL="0" indent="0" eaLnBrk="1" fontAlgn="auto" hangingPunct="1">
              <a:spcAft>
                <a:spcPts val="0"/>
              </a:spcAft>
              <a:buFont typeface="Arial" panose="020B0604020202020204" pitchFamily="34" charset="0"/>
              <a:buNone/>
              <a:defRPr/>
            </a:pPr>
            <a:r>
              <a:rPr lang="en-US" altLang="en-US" sz="2432"/>
              <a:t>print('He said, "What\'s there?"')</a:t>
            </a:r>
          </a:p>
          <a:p>
            <a:pPr marL="0" indent="0" eaLnBrk="1" fontAlgn="auto" hangingPunct="1">
              <a:spcAft>
                <a:spcPts val="0"/>
              </a:spcAft>
              <a:buFont typeface="Arial" panose="020B0604020202020204" pitchFamily="34" charset="0"/>
              <a:buNone/>
              <a:defRPr/>
            </a:pPr>
            <a:r>
              <a:rPr lang="en-US" altLang="en-US" sz="2432"/>
              <a:t># escaping double quotes</a:t>
            </a:r>
          </a:p>
          <a:p>
            <a:pPr marL="0" indent="0" eaLnBrk="1" fontAlgn="auto" hangingPunct="1">
              <a:spcAft>
                <a:spcPts val="0"/>
              </a:spcAft>
              <a:buFont typeface="Arial" panose="020B0604020202020204" pitchFamily="34" charset="0"/>
              <a:buNone/>
              <a:defRPr/>
            </a:pPr>
            <a:r>
              <a:rPr lang="en-US" altLang="en-US" sz="2432"/>
              <a:t>print("He said, \"What's there?\"")</a:t>
            </a:r>
          </a:p>
          <a:p>
            <a:pPr marL="0" indent="0" eaLnBrk="1" fontAlgn="auto" hangingPunct="1">
              <a:spcAft>
                <a:spcPts val="0"/>
              </a:spcAft>
              <a:buFont typeface="Arial" panose="020B0604020202020204" pitchFamily="34" charset="0"/>
              <a:buNone/>
              <a:defRPr/>
            </a:pPr>
            <a:endParaRPr lang="en-US" altLang="en-US" sz="2432"/>
          </a:p>
        </p:txBody>
      </p:sp>
      <p:sp>
        <p:nvSpPr>
          <p:cNvPr id="1024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613D2374-593D-46DE-888B-986266C1DF23}"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5</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92100" y="317500"/>
            <a:ext cx="8275638" cy="582613"/>
          </a:xfrm>
        </p:spPr>
        <p:txBody>
          <a:bodyPr rtlCol="0">
            <a:normAutofit fontScale="90000"/>
          </a:bodyPr>
          <a:lstStyle/>
          <a:p>
            <a:pPr eaLnBrk="1" fontAlgn="auto" hangingPunct="1">
              <a:spcAft>
                <a:spcPts val="0"/>
              </a:spcAft>
              <a:defRPr/>
            </a:pPr>
            <a:r>
              <a:rPr lang="en-US" altLang="en-US" sz="3600">
                <a:solidFill>
                  <a:schemeClr val="tx2">
                    <a:lumMod val="50000"/>
                  </a:schemeClr>
                </a:solidFill>
              </a:rPr>
              <a:t>Searching for an element in a list</a:t>
            </a:r>
          </a:p>
        </p:txBody>
      </p:sp>
      <p:sp>
        <p:nvSpPr>
          <p:cNvPr id="39939" name="Content Placeholder 2"/>
          <p:cNvSpPr>
            <a:spLocks noGrp="1"/>
          </p:cNvSpPr>
          <p:nvPr>
            <p:ph idx="1"/>
          </p:nvPr>
        </p:nvSpPr>
        <p:spPr>
          <a:xfrm>
            <a:off x="450850" y="1023938"/>
            <a:ext cx="8064500" cy="4079875"/>
          </a:xfrm>
        </p:spPr>
        <p:txBody>
          <a:bodyPr/>
          <a:lstStyle/>
          <a:p>
            <a:pPr marL="0" indent="0" eaLnBrk="1" hangingPunct="1">
              <a:buFont typeface="Arial" panose="020B0604020202020204" pitchFamily="34" charset="0"/>
              <a:buNone/>
            </a:pPr>
            <a:r>
              <a:rPr lang="en-US" altLang="en-US" sz="2000"/>
              <a:t>l=[3,6,8,12,16]</a:t>
            </a:r>
          </a:p>
          <a:p>
            <a:pPr marL="0" indent="0" eaLnBrk="1" hangingPunct="1">
              <a:buFont typeface="Arial" panose="020B0604020202020204" pitchFamily="34" charset="0"/>
              <a:buNone/>
            </a:pPr>
            <a:r>
              <a:rPr lang="en-US" altLang="en-US" sz="2000"/>
              <a:t>key=12</a:t>
            </a:r>
          </a:p>
          <a:p>
            <a:pPr marL="0" indent="0" eaLnBrk="1" hangingPunct="1">
              <a:buFont typeface="Arial" panose="020B0604020202020204" pitchFamily="34" charset="0"/>
              <a:buNone/>
            </a:pPr>
            <a:r>
              <a:rPr lang="en-US" altLang="en-US" sz="2000"/>
              <a:t>for </a:t>
            </a:r>
            <a:r>
              <a:rPr lang="en-US" altLang="en-US" sz="2000" err="1"/>
              <a:t>i</a:t>
            </a:r>
            <a:r>
              <a:rPr lang="en-US" altLang="en-US" sz="2000"/>
              <a:t> in l:</a:t>
            </a:r>
          </a:p>
          <a:p>
            <a:pPr marL="0" indent="0" eaLnBrk="1" hangingPunct="1">
              <a:buFont typeface="Arial" panose="020B0604020202020204" pitchFamily="34" charset="0"/>
              <a:buNone/>
            </a:pPr>
            <a:r>
              <a:rPr lang="en-US" altLang="en-US" sz="2000"/>
              <a:t>    if </a:t>
            </a:r>
            <a:r>
              <a:rPr lang="en-US" altLang="en-US" sz="2000" err="1"/>
              <a:t>i</a:t>
            </a:r>
            <a:r>
              <a:rPr lang="en-US" altLang="en-US" sz="2000"/>
              <a:t>==key:</a:t>
            </a:r>
          </a:p>
          <a:p>
            <a:pPr marL="0" indent="0" eaLnBrk="1" hangingPunct="1">
              <a:buFont typeface="Arial" panose="020B0604020202020204" pitchFamily="34" charset="0"/>
              <a:buNone/>
            </a:pPr>
            <a:r>
              <a:rPr lang="en-US" altLang="en-US" sz="2000"/>
              <a:t>          print(“Element is found”)</a:t>
            </a:r>
          </a:p>
          <a:p>
            <a:pPr marL="0" indent="0" eaLnBrk="1" hangingPunct="1">
              <a:buFont typeface="Arial" panose="020B0604020202020204" pitchFamily="34" charset="0"/>
              <a:buNone/>
            </a:pPr>
            <a:r>
              <a:rPr lang="en-US" altLang="en-US" sz="2000"/>
              <a:t>    else:</a:t>
            </a:r>
          </a:p>
          <a:p>
            <a:pPr marL="0" indent="0" eaLnBrk="1" hangingPunct="1">
              <a:buFont typeface="Arial" panose="020B0604020202020204" pitchFamily="34" charset="0"/>
              <a:buNone/>
            </a:pPr>
            <a:r>
              <a:rPr lang="en-US" altLang="en-US" sz="2000"/>
              <a:t>           print(“Element is not found”)</a:t>
            </a:r>
          </a:p>
          <a:p>
            <a:pPr marL="0" indent="0" eaLnBrk="1" hangingPunct="1">
              <a:buFont typeface="Arial" panose="020B0604020202020204" pitchFamily="34" charset="0"/>
              <a:buNone/>
            </a:pPr>
            <a:endParaRPr lang="en-US" altLang="en-US" sz="2000"/>
          </a:p>
        </p:txBody>
      </p:sp>
      <p:sp>
        <p:nvSpPr>
          <p:cNvPr id="4096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1364E528-51E7-45DC-B868-6E788877C574}"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50</a:t>
            </a:fld>
            <a:endParaRPr lang="en-US" alt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60951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62720632"/>
              </p:ext>
            </p:extLst>
          </p:nvPr>
        </p:nvGraphicFramePr>
        <p:xfrm>
          <a:off x="2483172" y="705238"/>
          <a:ext cx="6227050" cy="5188718"/>
        </p:xfrm>
        <a:graphic>
          <a:graphicData uri="http://schemas.openxmlformats.org/drawingml/2006/table">
            <a:tbl>
              <a:tblPr/>
              <a:tblGrid>
                <a:gridCol w="1510356">
                  <a:extLst>
                    <a:ext uri="{9D8B030D-6E8A-4147-A177-3AD203B41FA5}">
                      <a16:colId xmlns:a16="http://schemas.microsoft.com/office/drawing/2014/main" val="20000"/>
                    </a:ext>
                  </a:extLst>
                </a:gridCol>
                <a:gridCol w="4716694">
                  <a:extLst>
                    <a:ext uri="{9D8B030D-6E8A-4147-A177-3AD203B41FA5}">
                      <a16:colId xmlns:a16="http://schemas.microsoft.com/office/drawing/2014/main" val="20001"/>
                    </a:ext>
                  </a:extLst>
                </a:gridCol>
              </a:tblGrid>
              <a:tr h="288791">
                <a:tc>
                  <a:txBody>
                    <a:bodyPr/>
                    <a:lstStyle/>
                    <a:p>
                      <a:pPr algn="l" fontAlgn="base"/>
                      <a:r>
                        <a:rPr lang="en-US" sz="2400" b="0">
                          <a:solidFill>
                            <a:schemeClr val="tx1"/>
                          </a:solidFill>
                          <a:effectLst/>
                        </a:rPr>
                        <a:t>Function</a:t>
                      </a:r>
                    </a:p>
                  </a:txBody>
                  <a:tcPr marL="72198" marR="72198" marT="36099" marB="36099" anchor="ctr">
                    <a:lnL>
                      <a:noFill/>
                    </a:lnL>
                    <a:lnR>
                      <a:noFill/>
                    </a:lnR>
                    <a:lnT>
                      <a:noFill/>
                    </a:lnT>
                    <a:lnB>
                      <a:noFill/>
                    </a:lnB>
                    <a:solidFill>
                      <a:srgbClr val="C6EBD9"/>
                    </a:solidFill>
                  </a:tcPr>
                </a:tc>
                <a:tc>
                  <a:txBody>
                    <a:bodyPr/>
                    <a:lstStyle/>
                    <a:p>
                      <a:pPr algn="l" fontAlgn="base"/>
                      <a:r>
                        <a:rPr lang="en-US" sz="2400" b="0">
                          <a:solidFill>
                            <a:schemeClr val="tx1"/>
                          </a:solidFill>
                          <a:effectLst/>
                        </a:rPr>
                        <a:t>Description</a:t>
                      </a:r>
                    </a:p>
                  </a:txBody>
                  <a:tcPr marL="72198" marR="72198" marT="36099" marB="36099" anchor="ctr">
                    <a:lnL>
                      <a:noFill/>
                    </a:lnL>
                    <a:lnR>
                      <a:noFill/>
                    </a:lnR>
                    <a:lnT>
                      <a:noFill/>
                    </a:lnT>
                    <a:lnB>
                      <a:noFill/>
                    </a:lnB>
                    <a:solidFill>
                      <a:srgbClr val="C6EBD9"/>
                    </a:solidFill>
                  </a:tcPr>
                </a:tc>
                <a:extLst>
                  <a:ext uri="{0D108BD9-81ED-4DB2-BD59-A6C34878D82A}">
                    <a16:rowId xmlns:a16="http://schemas.microsoft.com/office/drawing/2014/main" val="10000"/>
                  </a:ext>
                </a:extLst>
              </a:tr>
              <a:tr h="360988">
                <a:tc>
                  <a:txBody>
                    <a:bodyPr/>
                    <a:lstStyle/>
                    <a:p>
                      <a:pPr algn="l" fontAlgn="base"/>
                      <a:r>
                        <a:rPr lang="en-US" sz="1400" b="1" u="none">
                          <a:solidFill>
                            <a:schemeClr val="tx1"/>
                          </a:solidFill>
                          <a:effectLst/>
                        </a:rPr>
                        <a:t>Append()</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Add an element to the end of the list</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1"/>
                  </a:ext>
                </a:extLst>
              </a:tr>
              <a:tr h="360988">
                <a:tc>
                  <a:txBody>
                    <a:bodyPr/>
                    <a:lstStyle/>
                    <a:p>
                      <a:pPr algn="l" fontAlgn="base"/>
                      <a:r>
                        <a:rPr lang="en-US" sz="1400" b="1" u="none">
                          <a:solidFill>
                            <a:schemeClr val="tx1"/>
                          </a:solidFill>
                          <a:effectLst/>
                        </a:rPr>
                        <a:t>Extend()</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Add all elements of a list to the another list</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2"/>
                  </a:ext>
                </a:extLst>
              </a:tr>
              <a:tr h="360988">
                <a:tc>
                  <a:txBody>
                    <a:bodyPr/>
                    <a:lstStyle/>
                    <a:p>
                      <a:pPr algn="l" fontAlgn="base"/>
                      <a:r>
                        <a:rPr lang="en-US" sz="1400" b="1" u="none">
                          <a:solidFill>
                            <a:schemeClr val="tx1"/>
                          </a:solidFill>
                          <a:effectLst/>
                        </a:rPr>
                        <a:t>Insert()</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Insert an item at the defined index</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3"/>
                  </a:ext>
                </a:extLst>
              </a:tr>
              <a:tr h="360988">
                <a:tc>
                  <a:txBody>
                    <a:bodyPr/>
                    <a:lstStyle/>
                    <a:p>
                      <a:pPr algn="l" fontAlgn="base"/>
                      <a:r>
                        <a:rPr lang="en-US" sz="1400" b="1" u="none">
                          <a:solidFill>
                            <a:schemeClr val="tx1"/>
                          </a:solidFill>
                          <a:effectLst/>
                        </a:rPr>
                        <a:t>Remove()</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Removes an item from the list</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4"/>
                  </a:ext>
                </a:extLst>
              </a:tr>
              <a:tr h="360988">
                <a:tc>
                  <a:txBody>
                    <a:bodyPr/>
                    <a:lstStyle/>
                    <a:p>
                      <a:pPr algn="l" fontAlgn="base"/>
                      <a:r>
                        <a:rPr lang="en-US" sz="1400" b="1" u="none">
                          <a:solidFill>
                            <a:schemeClr val="tx1"/>
                          </a:solidFill>
                          <a:effectLst/>
                        </a:rPr>
                        <a:t>Pop()</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Removes and returns an element at the given index</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5"/>
                  </a:ext>
                </a:extLst>
              </a:tr>
              <a:tr h="360988">
                <a:tc>
                  <a:txBody>
                    <a:bodyPr/>
                    <a:lstStyle/>
                    <a:p>
                      <a:pPr algn="l" fontAlgn="base"/>
                      <a:r>
                        <a:rPr lang="en-US" sz="1400" b="1" u="none">
                          <a:solidFill>
                            <a:schemeClr val="tx1"/>
                          </a:solidFill>
                          <a:effectLst/>
                        </a:rPr>
                        <a:t>Clear()</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Removes all items from the list</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6"/>
                  </a:ext>
                </a:extLst>
              </a:tr>
              <a:tr h="360988">
                <a:tc>
                  <a:txBody>
                    <a:bodyPr/>
                    <a:lstStyle/>
                    <a:p>
                      <a:pPr algn="l" fontAlgn="base"/>
                      <a:r>
                        <a:rPr lang="en-US" sz="1400" b="1" u="none">
                          <a:solidFill>
                            <a:schemeClr val="tx1"/>
                          </a:solidFill>
                          <a:effectLst/>
                        </a:rPr>
                        <a:t>Index()</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Returns the index of the first matched item</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7"/>
                  </a:ext>
                </a:extLst>
              </a:tr>
              <a:tr h="511400">
                <a:tc>
                  <a:txBody>
                    <a:bodyPr/>
                    <a:lstStyle/>
                    <a:p>
                      <a:pPr algn="l" fontAlgn="base"/>
                      <a:r>
                        <a:rPr lang="en-US" sz="1400" b="1" u="none">
                          <a:solidFill>
                            <a:schemeClr val="tx1"/>
                          </a:solidFill>
                          <a:effectLst/>
                        </a:rPr>
                        <a:t>Count()</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Returns the count of number of items passed as an argument</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8"/>
                  </a:ext>
                </a:extLst>
              </a:tr>
              <a:tr h="360988">
                <a:tc>
                  <a:txBody>
                    <a:bodyPr/>
                    <a:lstStyle/>
                    <a:p>
                      <a:pPr algn="l" fontAlgn="base"/>
                      <a:r>
                        <a:rPr lang="en-US" sz="1400" b="1" u="none">
                          <a:solidFill>
                            <a:schemeClr val="tx1"/>
                          </a:solidFill>
                          <a:effectLst/>
                        </a:rPr>
                        <a:t>Sort()</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Sort items in a list in ascending order</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09"/>
                  </a:ext>
                </a:extLst>
              </a:tr>
              <a:tr h="360988">
                <a:tc>
                  <a:txBody>
                    <a:bodyPr/>
                    <a:lstStyle/>
                    <a:p>
                      <a:pPr algn="l" fontAlgn="base"/>
                      <a:r>
                        <a:rPr lang="en-US" sz="1400" b="1" u="none">
                          <a:solidFill>
                            <a:schemeClr val="tx1"/>
                          </a:solidFill>
                          <a:effectLst/>
                        </a:rPr>
                        <a:t>Reverse()</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Reverse the order of items in the list</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10"/>
                  </a:ext>
                </a:extLst>
              </a:tr>
              <a:tr h="360988">
                <a:tc>
                  <a:txBody>
                    <a:bodyPr/>
                    <a:lstStyle/>
                    <a:p>
                      <a:pPr algn="l" fontAlgn="base"/>
                      <a:r>
                        <a:rPr lang="en-US" sz="1400" b="1" u="none">
                          <a:solidFill>
                            <a:schemeClr val="tx1"/>
                          </a:solidFill>
                          <a:effectLst/>
                        </a:rPr>
                        <a:t>copy()</a:t>
                      </a:r>
                    </a:p>
                  </a:txBody>
                  <a:tcPr marL="75206" marR="75206" marT="105288" marB="105288" anchor="ctr">
                    <a:lnL>
                      <a:noFill/>
                    </a:lnL>
                    <a:lnR>
                      <a:noFill/>
                    </a:lnR>
                    <a:lnT>
                      <a:noFill/>
                    </a:lnT>
                    <a:lnB>
                      <a:noFill/>
                    </a:lnB>
                    <a:solidFill>
                      <a:srgbClr val="FFFFFF"/>
                    </a:solidFill>
                  </a:tcPr>
                </a:tc>
                <a:tc>
                  <a:txBody>
                    <a:bodyPr/>
                    <a:lstStyle/>
                    <a:p>
                      <a:pPr algn="l" fontAlgn="base"/>
                      <a:r>
                        <a:rPr lang="en-US" sz="1400" b="0">
                          <a:solidFill>
                            <a:schemeClr val="tx1"/>
                          </a:solidFill>
                          <a:effectLst/>
                        </a:rPr>
                        <a:t>Returns a copy of the list</a:t>
                      </a:r>
                    </a:p>
                  </a:txBody>
                  <a:tcPr marL="75206" marR="75206" marT="105288" marB="105288" anchor="ctr">
                    <a:lnL>
                      <a:noFill/>
                    </a:lnL>
                    <a:lnR>
                      <a:noFill/>
                    </a:lnR>
                    <a:lnT>
                      <a:noFill/>
                    </a:lnT>
                    <a:lnB>
                      <a:noFill/>
                    </a:lnB>
                    <a:solidFill>
                      <a:srgbClr val="FFFFFF"/>
                    </a:solidFill>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51</a:t>
            </a:fld>
            <a:endParaRPr lang="en-US"/>
          </a:p>
        </p:txBody>
      </p:sp>
      <p:sp>
        <p:nvSpPr>
          <p:cNvPr id="6" name="Rectangle 1"/>
          <p:cNvSpPr>
            <a:spLocks noChangeArrowheads="1"/>
          </p:cNvSpPr>
          <p:nvPr/>
        </p:nvSpPr>
        <p:spPr bwMode="auto">
          <a:xfrm>
            <a:off x="1466505" y="320916"/>
            <a:ext cx="680631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rgbClr val="273239"/>
                </a:solidFill>
                <a:effectLst/>
                <a:latin typeface="urw-din"/>
              </a:rPr>
              <a:t>List Methods</a:t>
            </a:r>
          </a:p>
        </p:txBody>
      </p:sp>
      <p:sp>
        <p:nvSpPr>
          <p:cNvPr id="7" name="Rectangle 6"/>
          <p:cNvSpPr/>
          <p:nvPr/>
        </p:nvSpPr>
        <p:spPr>
          <a:xfrm>
            <a:off x="380010" y="1414071"/>
            <a:ext cx="1436914" cy="1200329"/>
          </a:xfrm>
          <a:prstGeom prst="rect">
            <a:avLst/>
          </a:prstGeom>
        </p:spPr>
        <p:txBody>
          <a:bodyPr wrap="square">
            <a:spAutoFit/>
          </a:bodyPr>
          <a:lstStyle/>
          <a:p>
            <a:pPr marL="0" indent="0" eaLnBrk="1" hangingPunct="1">
              <a:buFont typeface="Arial" panose="020B0604020202020204" pitchFamily="34" charset="0"/>
              <a:buNone/>
            </a:pPr>
            <a:r>
              <a:rPr lang="en-US" altLang="en-US">
                <a:solidFill>
                  <a:srgbClr val="FF0000"/>
                </a:solidFill>
              </a:rPr>
              <a:t>Try all methods with examples</a:t>
            </a:r>
          </a:p>
        </p:txBody>
      </p:sp>
      <p:sp>
        <p:nvSpPr>
          <p:cNvPr id="8" name="Rectangle 7"/>
          <p:cNvSpPr/>
          <p:nvPr/>
        </p:nvSpPr>
        <p:spPr>
          <a:xfrm>
            <a:off x="411952" y="2843548"/>
            <a:ext cx="1206986" cy="1631216"/>
          </a:xfrm>
          <a:prstGeom prst="rect">
            <a:avLst/>
          </a:prstGeom>
        </p:spPr>
        <p:txBody>
          <a:bodyPr wrap="square">
            <a:spAutoFit/>
          </a:bodyPr>
          <a:lstStyle/>
          <a:p>
            <a:pPr marL="0" indent="0" eaLnBrk="1" hangingPunct="1">
              <a:buFont typeface="Arial" panose="020B0604020202020204" pitchFamily="34" charset="0"/>
              <a:buNone/>
            </a:pPr>
            <a:r>
              <a:rPr lang="en-US" altLang="en-US" sz="2000"/>
              <a:t>Try min(), max() and </a:t>
            </a:r>
            <a:r>
              <a:rPr lang="en-US" altLang="en-US" sz="2000" err="1"/>
              <a:t>len</a:t>
            </a:r>
            <a:r>
              <a:rPr lang="en-US" altLang="en-US" sz="2000"/>
              <a:t>() and sum()</a:t>
            </a:r>
          </a:p>
        </p:txBody>
      </p:sp>
    </p:spTree>
    <p:extLst>
      <p:ext uri="{BB962C8B-B14F-4D97-AF65-F5344CB8AC3E}">
        <p14:creationId xmlns:p14="http://schemas.microsoft.com/office/powerpoint/2010/main" val="1129187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993775" y="138113"/>
            <a:ext cx="6256338" cy="542925"/>
          </a:xfrm>
        </p:spPr>
        <p:txBody>
          <a:bodyPr rtlCol="0">
            <a:noAutofit/>
          </a:bodyPr>
          <a:lstStyle/>
          <a:p>
            <a:pPr eaLnBrk="1" fontAlgn="auto" hangingPunct="1">
              <a:spcAft>
                <a:spcPts val="0"/>
              </a:spcAft>
              <a:defRPr/>
            </a:pPr>
            <a:r>
              <a:rPr lang="en-US" altLang="en-US" sz="3200" b="1">
                <a:solidFill>
                  <a:schemeClr val="tx2">
                    <a:lumMod val="50000"/>
                  </a:schemeClr>
                </a:solidFill>
              </a:rPr>
              <a:t>List Methods in Python</a:t>
            </a:r>
          </a:p>
        </p:txBody>
      </p:sp>
      <p:sp>
        <p:nvSpPr>
          <p:cNvPr id="3" name="Content Placeholder 2"/>
          <p:cNvSpPr>
            <a:spLocks noGrp="1"/>
          </p:cNvSpPr>
          <p:nvPr>
            <p:ph idx="1"/>
          </p:nvPr>
        </p:nvSpPr>
        <p:spPr>
          <a:xfrm>
            <a:off x="688975" y="681038"/>
            <a:ext cx="7821613" cy="4722812"/>
          </a:xfrm>
        </p:spPr>
        <p:txBody>
          <a:bodyPr rtlCol="0">
            <a:noAutofit/>
          </a:bodyPr>
          <a:lstStyle/>
          <a:p>
            <a:pPr eaLnBrk="1" fontAlgn="auto" hangingPunct="1">
              <a:spcAft>
                <a:spcPts val="0"/>
              </a:spcAft>
              <a:defRPr/>
            </a:pPr>
            <a:r>
              <a:rPr lang="en-US" sz="1800" err="1"/>
              <a:t>my_list</a:t>
            </a:r>
            <a:r>
              <a:rPr lang="en-US" sz="1800"/>
              <a:t> = [3, 8, 1, 6, 0, 8, 4]</a:t>
            </a:r>
          </a:p>
          <a:p>
            <a:pPr eaLnBrk="1" fontAlgn="auto" hangingPunct="1">
              <a:spcAft>
                <a:spcPts val="0"/>
              </a:spcAft>
              <a:defRPr/>
            </a:pPr>
            <a:r>
              <a:rPr lang="en-US" sz="1800" err="1"/>
              <a:t>my_list.index</a:t>
            </a:r>
            <a:r>
              <a:rPr lang="en-US" sz="1800"/>
              <a:t>(8)</a:t>
            </a:r>
          </a:p>
          <a:p>
            <a:pPr marL="0" indent="0" eaLnBrk="1" fontAlgn="auto" hangingPunct="1">
              <a:spcAft>
                <a:spcPts val="0"/>
              </a:spcAft>
              <a:buFont typeface="Arial" panose="020B0604020202020204" pitchFamily="34" charset="0"/>
              <a:buNone/>
              <a:defRPr/>
            </a:pPr>
            <a:r>
              <a:rPr lang="en-US" sz="1800"/>
              <a:t>    1</a:t>
            </a:r>
          </a:p>
          <a:p>
            <a:pPr eaLnBrk="1" fontAlgn="auto" hangingPunct="1">
              <a:spcAft>
                <a:spcPts val="0"/>
              </a:spcAft>
              <a:defRPr/>
            </a:pPr>
            <a:r>
              <a:rPr lang="en-US" sz="1800" err="1"/>
              <a:t>my_list.count</a:t>
            </a:r>
            <a:r>
              <a:rPr lang="en-US" sz="1800"/>
              <a:t>(8)</a:t>
            </a:r>
          </a:p>
          <a:p>
            <a:pPr marL="0" indent="0" eaLnBrk="1" fontAlgn="auto" hangingPunct="1">
              <a:spcAft>
                <a:spcPts val="0"/>
              </a:spcAft>
              <a:buFont typeface="Arial" panose="020B0604020202020204" pitchFamily="34" charset="0"/>
              <a:buNone/>
              <a:defRPr/>
            </a:pPr>
            <a:r>
              <a:rPr lang="en-US" sz="1800"/>
              <a:t>    2</a:t>
            </a:r>
          </a:p>
          <a:p>
            <a:pPr eaLnBrk="1" fontAlgn="auto" hangingPunct="1">
              <a:spcAft>
                <a:spcPts val="0"/>
              </a:spcAft>
              <a:defRPr/>
            </a:pPr>
            <a:r>
              <a:rPr lang="en-US" sz="1800" err="1"/>
              <a:t>my_list.sort</a:t>
            </a:r>
            <a:r>
              <a:rPr lang="en-US" sz="1800"/>
              <a:t>()</a:t>
            </a:r>
          </a:p>
          <a:p>
            <a:pPr eaLnBrk="1" fontAlgn="auto" hangingPunct="1">
              <a:spcAft>
                <a:spcPts val="0"/>
              </a:spcAft>
              <a:defRPr/>
            </a:pPr>
            <a:r>
              <a:rPr lang="en-US" sz="1800"/>
              <a:t>print(</a:t>
            </a:r>
            <a:r>
              <a:rPr lang="en-US" sz="1800" err="1"/>
              <a:t>my_list</a:t>
            </a:r>
            <a:r>
              <a:rPr lang="en-US" sz="1800"/>
              <a:t>)</a:t>
            </a:r>
          </a:p>
          <a:p>
            <a:pPr marL="0" indent="0" eaLnBrk="1" fontAlgn="auto" hangingPunct="1">
              <a:spcAft>
                <a:spcPts val="0"/>
              </a:spcAft>
              <a:buFont typeface="Arial" panose="020B0604020202020204" pitchFamily="34" charset="0"/>
              <a:buNone/>
              <a:defRPr/>
            </a:pPr>
            <a:r>
              <a:rPr lang="en-US" sz="1800"/>
              <a:t>   [0, 1, 3, 4, 6, 8, 8]</a:t>
            </a:r>
          </a:p>
          <a:p>
            <a:pPr eaLnBrk="1" fontAlgn="auto" hangingPunct="1">
              <a:spcAft>
                <a:spcPts val="0"/>
              </a:spcAft>
              <a:defRPr/>
            </a:pPr>
            <a:endParaRPr lang="en-US" sz="1800"/>
          </a:p>
          <a:p>
            <a:pPr eaLnBrk="1" fontAlgn="auto" hangingPunct="1">
              <a:spcAft>
                <a:spcPts val="0"/>
              </a:spcAft>
              <a:defRPr/>
            </a:pPr>
            <a:r>
              <a:rPr lang="en-US" sz="1800" err="1"/>
              <a:t>my_list.reverse</a:t>
            </a:r>
            <a:r>
              <a:rPr lang="en-US" sz="1800"/>
              <a:t>()</a:t>
            </a:r>
          </a:p>
          <a:p>
            <a:pPr eaLnBrk="1" fontAlgn="auto" hangingPunct="1">
              <a:spcAft>
                <a:spcPts val="0"/>
              </a:spcAft>
              <a:defRPr/>
            </a:pPr>
            <a:r>
              <a:rPr lang="en-US" sz="1800"/>
              <a:t>print(</a:t>
            </a:r>
            <a:r>
              <a:rPr lang="en-US" sz="1800" err="1"/>
              <a:t>my_list</a:t>
            </a:r>
            <a:r>
              <a:rPr lang="en-US" sz="1800"/>
              <a:t>)</a:t>
            </a:r>
          </a:p>
          <a:p>
            <a:pPr marL="0" indent="0" eaLnBrk="1" fontAlgn="auto" hangingPunct="1">
              <a:spcAft>
                <a:spcPts val="0"/>
              </a:spcAft>
              <a:buFont typeface="Arial" panose="020B0604020202020204" pitchFamily="34" charset="0"/>
              <a:buNone/>
              <a:defRPr/>
            </a:pPr>
            <a:r>
              <a:rPr lang="en-US" sz="1800"/>
              <a:t>    [8, 8, 6, 4, 3, 1, 0]</a:t>
            </a:r>
          </a:p>
          <a:p>
            <a:pPr eaLnBrk="1" fontAlgn="auto" hangingPunct="1">
              <a:spcAft>
                <a:spcPts val="0"/>
              </a:spcAft>
              <a:defRPr/>
            </a:pPr>
            <a:endParaRPr lang="en-US" sz="1800"/>
          </a:p>
        </p:txBody>
      </p:sp>
      <p:sp>
        <p:nvSpPr>
          <p:cNvPr id="4" name="Slide Number Placeholder 3"/>
          <p:cNvSpPr>
            <a:spLocks noGrp="1"/>
          </p:cNvSpPr>
          <p:nvPr>
            <p:ph type="sldNum" sz="quarter" idx="12"/>
          </p:nvPr>
        </p:nvSpPr>
        <p:spPr/>
        <p:txBody>
          <a:bodyPr/>
          <a:lstStyle/>
          <a:p>
            <a:pPr>
              <a:defRPr/>
            </a:pPr>
            <a:fld id="{C9660A2A-9DAF-411D-A8A4-DA5B15E63C92}" type="slidenum">
              <a:rPr lang="en-US"/>
              <a:pPr>
                <a:defRPr/>
              </a:pPr>
              <a:t>52</a:t>
            </a:fld>
            <a:endParaRPr lang="en-US"/>
          </a:p>
        </p:txBody>
      </p:sp>
    </p:spTree>
    <p:extLst>
      <p:ext uri="{BB962C8B-B14F-4D97-AF65-F5344CB8AC3E}">
        <p14:creationId xmlns:p14="http://schemas.microsoft.com/office/powerpoint/2010/main" val="1538608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201613" y="0"/>
            <a:ext cx="8716962" cy="5478463"/>
          </a:xfrm>
        </p:spPr>
        <p:txBody>
          <a:bodyPr/>
          <a:lstStyle/>
          <a:p>
            <a:pPr marL="0" indent="0" algn="just" eaLnBrk="1" hangingPunct="1">
              <a:buFont typeface="Arial" panose="020B0604020202020204" pitchFamily="34" charset="0"/>
              <a:buNone/>
            </a:pPr>
            <a:r>
              <a:rPr lang="en-US" altLang="en-US"/>
              <a:t>Ex.-8</a:t>
            </a:r>
          </a:p>
          <a:p>
            <a:pPr marL="0" indent="0" algn="just" eaLnBrk="1" hangingPunct="1">
              <a:buFont typeface="Arial" panose="020B0604020202020204" pitchFamily="34" charset="0"/>
              <a:buNone/>
            </a:pPr>
            <a:r>
              <a:rPr lang="en-US" altLang="en-US" sz="2000"/>
              <a:t>1.Create a list ‘a’ which contains the first three odd positive integers and a list ‘b’ which contains the first three even positive integers.</a:t>
            </a:r>
          </a:p>
          <a:p>
            <a:pPr marL="0" indent="0" eaLnBrk="1" hangingPunct="1">
              <a:buFont typeface="Arial" panose="020B0604020202020204" pitchFamily="34" charset="0"/>
              <a:buNone/>
            </a:pPr>
            <a:r>
              <a:rPr lang="en-US" altLang="en-US" sz="2000"/>
              <a:t>2.Create a new list c which combines the numbers from both lists (order is unimportant).</a:t>
            </a:r>
          </a:p>
          <a:p>
            <a:pPr marL="0" indent="0" algn="just" eaLnBrk="1" hangingPunct="1">
              <a:buFont typeface="Arial" panose="020B0604020202020204" pitchFamily="34" charset="0"/>
              <a:buNone/>
            </a:pPr>
            <a:r>
              <a:rPr lang="en-US" altLang="en-US" sz="2000"/>
              <a:t>3.Create a new list d which is a sorted copy of c, </a:t>
            </a:r>
            <a:r>
              <a:rPr lang="en-US" altLang="en-US" sz="2000" u="sng"/>
              <a:t>leaving c unchanged</a:t>
            </a:r>
            <a:r>
              <a:rPr lang="en-US" altLang="en-US" sz="2000"/>
              <a:t>.</a:t>
            </a:r>
          </a:p>
          <a:p>
            <a:pPr marL="0" indent="0" algn="just" eaLnBrk="1" hangingPunct="1">
              <a:buFont typeface="Arial" panose="020B0604020202020204" pitchFamily="34" charset="0"/>
              <a:buNone/>
            </a:pPr>
            <a:r>
              <a:rPr lang="en-US" altLang="en-US" sz="2000"/>
              <a:t>4.Reverse d in-place.</a:t>
            </a:r>
          </a:p>
          <a:p>
            <a:pPr marL="0" indent="0" algn="just" eaLnBrk="1" hangingPunct="1">
              <a:buFont typeface="Arial" panose="020B0604020202020204" pitchFamily="34" charset="0"/>
              <a:buNone/>
            </a:pPr>
            <a:r>
              <a:rPr lang="en-US" altLang="en-US" sz="2000"/>
              <a:t>5.Set the fourth element of c to 42. </a:t>
            </a:r>
          </a:p>
          <a:p>
            <a:pPr marL="0" indent="0" eaLnBrk="1" hangingPunct="1">
              <a:buFont typeface="Arial" panose="020B0604020202020204" pitchFamily="34" charset="0"/>
              <a:buNone/>
            </a:pPr>
            <a:r>
              <a:rPr lang="en-US" altLang="en-US" sz="2000"/>
              <a:t>6.Append 10 to the end of d.</a:t>
            </a:r>
          </a:p>
          <a:p>
            <a:pPr marL="0" indent="0" eaLnBrk="1" hangingPunct="1">
              <a:buFont typeface="Arial" panose="020B0604020202020204" pitchFamily="34" charset="0"/>
              <a:buNone/>
            </a:pPr>
            <a:r>
              <a:rPr lang="en-US" altLang="en-US" sz="2000"/>
              <a:t>7.Append 7, 8 and 9 to the end of c.</a:t>
            </a:r>
          </a:p>
          <a:p>
            <a:pPr marL="0" indent="0" eaLnBrk="1" hangingPunct="1">
              <a:buFont typeface="Arial" panose="020B0604020202020204" pitchFamily="34" charset="0"/>
              <a:buNone/>
            </a:pPr>
            <a:r>
              <a:rPr lang="en-US" altLang="en-US" sz="2000"/>
              <a:t>8.Print the first three elements of c.</a:t>
            </a:r>
          </a:p>
          <a:p>
            <a:pPr marL="0" indent="0" eaLnBrk="1" hangingPunct="1">
              <a:buFont typeface="Arial" panose="020B0604020202020204" pitchFamily="34" charset="0"/>
              <a:buNone/>
            </a:pPr>
            <a:r>
              <a:rPr lang="en-US" altLang="en-US" sz="2000"/>
              <a:t>9.Print the last element of d without using its length.</a:t>
            </a:r>
          </a:p>
          <a:p>
            <a:pPr marL="0" indent="0" eaLnBrk="1" hangingPunct="1">
              <a:buFont typeface="Arial" panose="020B0604020202020204" pitchFamily="34" charset="0"/>
              <a:buNone/>
            </a:pPr>
            <a:r>
              <a:rPr lang="en-US" altLang="en-US" sz="2000"/>
              <a:t>10.Print the length of d.</a:t>
            </a:r>
          </a:p>
        </p:txBody>
      </p:sp>
      <p:sp>
        <p:nvSpPr>
          <p:cNvPr id="43011"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60E91B04-0575-4AA7-B8FA-06950EC26EC9}"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53</a:t>
            </a:fld>
            <a:endParaRPr lang="en-US" alt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2246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831666" y="258763"/>
            <a:ext cx="7993062" cy="5189537"/>
          </a:xfrm>
        </p:spPr>
        <p:txBody>
          <a:bodyPr rtlCol="0">
            <a:normAutofit/>
          </a:bodyPr>
          <a:lstStyle/>
          <a:p>
            <a:pPr marL="0" indent="0" eaLnBrk="1" fontAlgn="auto" hangingPunct="1">
              <a:spcAft>
                <a:spcPts val="0"/>
              </a:spcAft>
              <a:buFont typeface="Arial" panose="020B0604020202020204" pitchFamily="34" charset="0"/>
              <a:buNone/>
              <a:defRPr/>
            </a:pPr>
            <a:r>
              <a:rPr lang="en-US" altLang="en-US" sz="2000"/>
              <a:t>a = [1, 3, 5]</a:t>
            </a:r>
          </a:p>
          <a:p>
            <a:pPr marL="0" indent="0" eaLnBrk="1" fontAlgn="auto" hangingPunct="1">
              <a:spcAft>
                <a:spcPts val="0"/>
              </a:spcAft>
              <a:buFont typeface="Arial" panose="020B0604020202020204" pitchFamily="34" charset="0"/>
              <a:buNone/>
              <a:defRPr/>
            </a:pPr>
            <a:r>
              <a:rPr lang="en-US" altLang="en-US" sz="2000"/>
              <a:t>b = [2, 4, 6]</a:t>
            </a:r>
          </a:p>
          <a:p>
            <a:pPr marL="0" indent="0" eaLnBrk="1" fontAlgn="auto" hangingPunct="1">
              <a:spcAft>
                <a:spcPts val="0"/>
              </a:spcAft>
              <a:buFont typeface="Arial" panose="020B0604020202020204" pitchFamily="34" charset="0"/>
              <a:buNone/>
              <a:defRPr/>
            </a:pPr>
            <a:r>
              <a:rPr lang="en-US" altLang="en-US" sz="2000"/>
              <a:t>c = a + b        		# [1,3,5,2,4,6]</a:t>
            </a:r>
          </a:p>
          <a:p>
            <a:pPr marL="0" indent="0" eaLnBrk="1" fontAlgn="auto" hangingPunct="1">
              <a:spcAft>
                <a:spcPts val="0"/>
              </a:spcAft>
              <a:buFont typeface="Arial" panose="020B0604020202020204" pitchFamily="34" charset="0"/>
              <a:buNone/>
              <a:defRPr/>
            </a:pPr>
            <a:r>
              <a:rPr lang="en-US" altLang="en-US" sz="2000"/>
              <a:t>d = sorted(c)           #</a:t>
            </a:r>
            <a:r>
              <a:rPr lang="en-US" altLang="en-US" sz="2000" err="1"/>
              <a:t>c.sort</a:t>
            </a:r>
            <a:r>
              <a:rPr lang="en-US" altLang="en-US" sz="2000">
                <a:sym typeface="Wingdings" panose="05000000000000000000" pitchFamily="2" charset="2"/>
              </a:rPr>
              <a:t> c changes. d is new </a:t>
            </a:r>
            <a:r>
              <a:rPr lang="en-US" altLang="en-US" sz="2000" err="1">
                <a:sym typeface="Wingdings" panose="05000000000000000000" pitchFamily="2" charset="2"/>
              </a:rPr>
              <a:t>list,sorted</a:t>
            </a:r>
            <a:r>
              <a:rPr lang="en-US" altLang="en-US" sz="2000">
                <a:sym typeface="Wingdings" panose="05000000000000000000" pitchFamily="2" charset="2"/>
              </a:rPr>
              <a:t> c</a:t>
            </a:r>
            <a:endParaRPr lang="en-US" altLang="en-US" sz="2000"/>
          </a:p>
          <a:p>
            <a:pPr marL="0" indent="0" eaLnBrk="1" fontAlgn="auto" hangingPunct="1">
              <a:spcAft>
                <a:spcPts val="0"/>
              </a:spcAft>
              <a:buFont typeface="Arial" panose="020B0604020202020204" pitchFamily="34" charset="0"/>
              <a:buNone/>
              <a:defRPr/>
            </a:pPr>
            <a:r>
              <a:rPr lang="en-US" altLang="en-US" sz="2000" err="1"/>
              <a:t>d.reverse</a:t>
            </a:r>
            <a:r>
              <a:rPr lang="en-US" altLang="en-US" sz="2000"/>
              <a:t>()        	# [1,2,3,4,5,6]</a:t>
            </a:r>
            <a:r>
              <a:rPr lang="en-US" altLang="en-US" sz="2000">
                <a:sym typeface="Wingdings" panose="05000000000000000000" pitchFamily="2" charset="2"/>
              </a:rPr>
              <a:t>[6,5,4,3,2,1]</a:t>
            </a:r>
            <a:endParaRPr lang="en-US" altLang="en-US" sz="2000"/>
          </a:p>
          <a:p>
            <a:pPr marL="0" indent="0" eaLnBrk="1" fontAlgn="auto" hangingPunct="1">
              <a:spcAft>
                <a:spcPts val="0"/>
              </a:spcAft>
              <a:buFont typeface="Arial" panose="020B0604020202020204" pitchFamily="34" charset="0"/>
              <a:buNone/>
              <a:defRPr/>
            </a:pPr>
            <a:r>
              <a:rPr lang="en-US" altLang="en-US" sz="2000"/>
              <a:t>c[3] = 42            	 # [1,3,5,42,4,6]</a:t>
            </a:r>
          </a:p>
          <a:p>
            <a:pPr marL="0" indent="0" eaLnBrk="1" fontAlgn="auto" hangingPunct="1">
              <a:spcAft>
                <a:spcPts val="0"/>
              </a:spcAft>
              <a:buNone/>
              <a:defRPr/>
            </a:pPr>
            <a:r>
              <a:rPr lang="en-US" altLang="en-US" sz="2000" err="1"/>
              <a:t>d.append</a:t>
            </a:r>
            <a:r>
              <a:rPr lang="en-US" altLang="en-US" sz="2000"/>
              <a:t>(10)       	 # </a:t>
            </a:r>
            <a:r>
              <a:rPr lang="en-US" altLang="en-US" sz="2000">
                <a:sym typeface="Wingdings" panose="05000000000000000000" pitchFamily="2" charset="2"/>
              </a:rPr>
              <a:t>[6,5,4,3,2,1,10]</a:t>
            </a:r>
            <a:endParaRPr lang="en-US" altLang="en-US" sz="2000"/>
          </a:p>
          <a:p>
            <a:pPr marL="0" indent="0" eaLnBrk="1" fontAlgn="auto" hangingPunct="1">
              <a:spcAft>
                <a:spcPts val="0"/>
              </a:spcAft>
              <a:buNone/>
              <a:defRPr/>
            </a:pPr>
            <a:r>
              <a:rPr lang="en-US" altLang="en-US" sz="2000" err="1"/>
              <a:t>c.extend</a:t>
            </a:r>
            <a:r>
              <a:rPr lang="en-US" altLang="en-US" sz="2000"/>
              <a:t>([7, 8, 9])  	# [1,3,5,42,4,6,7,8,9]</a:t>
            </a:r>
          </a:p>
          <a:p>
            <a:pPr marL="0" indent="0" eaLnBrk="1" fontAlgn="auto" hangingPunct="1">
              <a:spcAft>
                <a:spcPts val="0"/>
              </a:spcAft>
              <a:buFont typeface="Arial" panose="020B0604020202020204" pitchFamily="34" charset="0"/>
              <a:buNone/>
              <a:defRPr/>
            </a:pPr>
            <a:r>
              <a:rPr lang="en-US" altLang="en-US" sz="2000"/>
              <a:t>print(c[0:3])   	 # 0 to 2</a:t>
            </a:r>
            <a:r>
              <a:rPr lang="en-US" altLang="en-US" sz="2000">
                <a:sym typeface="Wingdings" panose="05000000000000000000" pitchFamily="2" charset="2"/>
              </a:rPr>
              <a:t>[1,3,5]</a:t>
            </a:r>
            <a:endParaRPr lang="en-US" altLang="en-US" sz="2000"/>
          </a:p>
          <a:p>
            <a:pPr marL="0" indent="0" eaLnBrk="1" fontAlgn="auto" hangingPunct="1">
              <a:spcAft>
                <a:spcPts val="0"/>
              </a:spcAft>
              <a:buFont typeface="Arial" panose="020B0604020202020204" pitchFamily="34" charset="0"/>
              <a:buNone/>
              <a:defRPr/>
            </a:pPr>
            <a:r>
              <a:rPr lang="en-US" altLang="en-US" sz="2000"/>
              <a:t>print(d[-1])  	 # 10</a:t>
            </a:r>
          </a:p>
          <a:p>
            <a:pPr marL="0" indent="0" eaLnBrk="1" fontAlgn="auto" hangingPunct="1">
              <a:spcAft>
                <a:spcPts val="0"/>
              </a:spcAft>
              <a:buFont typeface="Arial" panose="020B0604020202020204" pitchFamily="34" charset="0"/>
              <a:buNone/>
              <a:defRPr/>
            </a:pPr>
            <a:r>
              <a:rPr lang="en-US" altLang="en-US" sz="2000"/>
              <a:t>print(</a:t>
            </a:r>
            <a:r>
              <a:rPr lang="en-US" altLang="en-US" sz="2000" err="1"/>
              <a:t>len</a:t>
            </a:r>
            <a:r>
              <a:rPr lang="en-US" altLang="en-US" sz="2000"/>
              <a:t>(d))  	#7</a:t>
            </a:r>
          </a:p>
        </p:txBody>
      </p:sp>
      <p:sp>
        <p:nvSpPr>
          <p:cNvPr id="44035"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8EC8B8F8-824B-488A-A60F-51CC830199E7}"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54</a:t>
            </a:fld>
            <a:endParaRPr lang="en-US" alt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6699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8"/>
            <a:ext cx="7886700" cy="354507"/>
          </a:xfrm>
        </p:spPr>
        <p:txBody>
          <a:bodyPr/>
          <a:lstStyle/>
          <a:p>
            <a:r>
              <a:rPr lang="en-US" sz="3200" b="1"/>
              <a:t>Read a list</a:t>
            </a:r>
          </a:p>
        </p:txBody>
      </p:sp>
      <p:sp>
        <p:nvSpPr>
          <p:cNvPr id="3" name="Content Placeholder 2"/>
          <p:cNvSpPr>
            <a:spLocks noGrp="1"/>
          </p:cNvSpPr>
          <p:nvPr>
            <p:ph idx="1"/>
          </p:nvPr>
        </p:nvSpPr>
        <p:spPr>
          <a:xfrm>
            <a:off x="628650" y="926276"/>
            <a:ext cx="7886700" cy="4536373"/>
          </a:xfrm>
        </p:spPr>
        <p:txBody>
          <a:bodyPr/>
          <a:lstStyle/>
          <a:p>
            <a:pPr marL="0" indent="0">
              <a:buNone/>
            </a:pPr>
            <a:r>
              <a:rPr lang="en-US" sz="2000"/>
              <a:t># creating an empty list</a:t>
            </a:r>
          </a:p>
          <a:p>
            <a:pPr marL="0" indent="0">
              <a:buNone/>
            </a:pPr>
            <a:r>
              <a:rPr lang="en-US" sz="2000" err="1"/>
              <a:t>lst</a:t>
            </a:r>
            <a:r>
              <a:rPr lang="en-US" sz="2000"/>
              <a:t> = []</a:t>
            </a:r>
          </a:p>
          <a:p>
            <a:pPr marL="0" indent="0">
              <a:buNone/>
            </a:pPr>
            <a:r>
              <a:rPr lang="en-US" sz="2000"/>
              <a:t> # number of elements as input</a:t>
            </a:r>
          </a:p>
          <a:p>
            <a:pPr marL="0" indent="0">
              <a:buNone/>
            </a:pPr>
            <a:r>
              <a:rPr lang="en-US" sz="2000"/>
              <a:t>n = </a:t>
            </a:r>
            <a:r>
              <a:rPr lang="en-US" sz="2000" err="1"/>
              <a:t>int</a:t>
            </a:r>
            <a:r>
              <a:rPr lang="en-US" sz="2000"/>
              <a:t>(input("Enter number of elements : "))</a:t>
            </a:r>
          </a:p>
          <a:p>
            <a:pPr marL="0" indent="0">
              <a:buNone/>
            </a:pPr>
            <a:r>
              <a:rPr lang="en-US" sz="2000"/>
              <a:t> # iterating till the range</a:t>
            </a:r>
          </a:p>
          <a:p>
            <a:pPr marL="0" indent="0">
              <a:buNone/>
            </a:pPr>
            <a:r>
              <a:rPr lang="en-US" sz="2000"/>
              <a:t>for </a:t>
            </a:r>
            <a:r>
              <a:rPr lang="en-US" sz="2000" err="1"/>
              <a:t>i</a:t>
            </a:r>
            <a:r>
              <a:rPr lang="en-US" sz="2000"/>
              <a:t> in range(0, n):</a:t>
            </a:r>
          </a:p>
          <a:p>
            <a:pPr marL="0" indent="0">
              <a:buNone/>
            </a:pPr>
            <a:r>
              <a:rPr lang="en-US" sz="2000"/>
              <a:t>    </a:t>
            </a:r>
            <a:r>
              <a:rPr lang="en-US" sz="2000" err="1">
                <a:solidFill>
                  <a:srgbClr val="FF0000"/>
                </a:solidFill>
              </a:rPr>
              <a:t>ele</a:t>
            </a:r>
            <a:r>
              <a:rPr lang="en-US" sz="2000">
                <a:solidFill>
                  <a:srgbClr val="FF0000"/>
                </a:solidFill>
              </a:rPr>
              <a:t> = </a:t>
            </a:r>
            <a:r>
              <a:rPr lang="en-US" sz="2000" err="1">
                <a:solidFill>
                  <a:srgbClr val="FF0000"/>
                </a:solidFill>
              </a:rPr>
              <a:t>int</a:t>
            </a:r>
            <a:r>
              <a:rPr lang="en-US" sz="2000">
                <a:solidFill>
                  <a:srgbClr val="FF0000"/>
                </a:solidFill>
              </a:rPr>
              <a:t>(input())</a:t>
            </a:r>
          </a:p>
          <a:p>
            <a:pPr marL="0" indent="0">
              <a:buNone/>
            </a:pPr>
            <a:r>
              <a:rPr lang="en-US" sz="2000">
                <a:solidFill>
                  <a:srgbClr val="FF0000"/>
                </a:solidFill>
              </a:rPr>
              <a:t>     </a:t>
            </a:r>
            <a:r>
              <a:rPr lang="en-US" sz="2000" err="1">
                <a:solidFill>
                  <a:srgbClr val="FF0000"/>
                </a:solidFill>
              </a:rPr>
              <a:t>lst.append</a:t>
            </a:r>
            <a:r>
              <a:rPr lang="en-US" sz="2000">
                <a:solidFill>
                  <a:srgbClr val="FF0000"/>
                </a:solidFill>
              </a:rPr>
              <a:t>(</a:t>
            </a:r>
            <a:r>
              <a:rPr lang="en-US" sz="2000" err="1">
                <a:solidFill>
                  <a:srgbClr val="FF0000"/>
                </a:solidFill>
              </a:rPr>
              <a:t>ele</a:t>
            </a:r>
            <a:r>
              <a:rPr lang="en-US" sz="2000">
                <a:solidFill>
                  <a:srgbClr val="FF0000"/>
                </a:solidFill>
              </a:rPr>
              <a:t>) </a:t>
            </a:r>
            <a:r>
              <a:rPr lang="en-US" sz="2000"/>
              <a:t># adding the element  </a:t>
            </a:r>
          </a:p>
          <a:p>
            <a:pPr marL="0" indent="0">
              <a:buNone/>
            </a:pPr>
            <a:r>
              <a:rPr lang="en-US" sz="2000"/>
              <a:t>print(</a:t>
            </a:r>
            <a:r>
              <a:rPr lang="en-US" sz="2000" err="1"/>
              <a:t>lst</a:t>
            </a:r>
            <a:r>
              <a:rPr lang="en-US" sz="2000"/>
              <a:t>)</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55</a:t>
            </a:fld>
            <a:endParaRPr lang="en-US"/>
          </a:p>
        </p:txBody>
      </p:sp>
    </p:spTree>
    <p:extLst>
      <p:ext uri="{BB962C8B-B14F-4D97-AF65-F5344CB8AC3E}">
        <p14:creationId xmlns:p14="http://schemas.microsoft.com/office/powerpoint/2010/main" val="2166622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8"/>
            <a:ext cx="7886700" cy="454571"/>
          </a:xfrm>
        </p:spPr>
        <p:txBody>
          <a:bodyPr/>
          <a:lstStyle/>
          <a:p>
            <a:r>
              <a:rPr lang="en-US" sz="2800"/>
              <a:t>decrypt word to numerical. Ex. DAD-414</a:t>
            </a:r>
          </a:p>
        </p:txBody>
      </p:sp>
      <p:sp>
        <p:nvSpPr>
          <p:cNvPr id="3" name="Content Placeholder 2"/>
          <p:cNvSpPr>
            <a:spLocks noGrp="1"/>
          </p:cNvSpPr>
          <p:nvPr>
            <p:ph idx="1"/>
          </p:nvPr>
        </p:nvSpPr>
        <p:spPr>
          <a:xfrm>
            <a:off x="628650" y="1019332"/>
            <a:ext cx="7886700" cy="3942412"/>
          </a:xfrm>
        </p:spPr>
        <p:txBody>
          <a:bodyPr/>
          <a:lstStyle/>
          <a:p>
            <a:r>
              <a:rPr lang="en-US" sz="2400" err="1"/>
              <a:t>inp</a:t>
            </a:r>
            <a:r>
              <a:rPr lang="en-US" sz="2400"/>
              <a:t> = input('Write Text: ')</a:t>
            </a:r>
          </a:p>
          <a:p>
            <a:r>
              <a:rPr lang="en-US" sz="2400" err="1"/>
              <a:t>inp</a:t>
            </a:r>
            <a:r>
              <a:rPr lang="en-US" sz="2400"/>
              <a:t> = </a:t>
            </a:r>
            <a:r>
              <a:rPr lang="en-US" sz="2400" err="1"/>
              <a:t>inp.lower</a:t>
            </a:r>
            <a:r>
              <a:rPr lang="en-US" sz="2400"/>
              <a:t>()</a:t>
            </a:r>
          </a:p>
          <a:p>
            <a:r>
              <a:rPr lang="en-US" sz="2400"/>
              <a:t>output = []</a:t>
            </a:r>
          </a:p>
          <a:p>
            <a:r>
              <a:rPr lang="en-US" sz="2400"/>
              <a:t>for character in </a:t>
            </a:r>
            <a:r>
              <a:rPr lang="en-US" sz="2400" err="1"/>
              <a:t>inp</a:t>
            </a:r>
            <a:r>
              <a:rPr lang="en-US" sz="2400"/>
              <a:t>:</a:t>
            </a:r>
          </a:p>
          <a:p>
            <a:r>
              <a:rPr lang="en-US" sz="2400"/>
              <a:t>    number = </a:t>
            </a:r>
            <a:r>
              <a:rPr lang="en-US" sz="2400" err="1"/>
              <a:t>ord</a:t>
            </a:r>
            <a:r>
              <a:rPr lang="en-US" sz="2400"/>
              <a:t>(character) - 96</a:t>
            </a:r>
          </a:p>
          <a:p>
            <a:r>
              <a:rPr lang="en-US" sz="2400"/>
              <a:t>    </a:t>
            </a:r>
            <a:r>
              <a:rPr lang="en-US" sz="2400" err="1"/>
              <a:t>output.append</a:t>
            </a:r>
            <a:r>
              <a:rPr lang="en-US" sz="2400"/>
              <a:t>(number)</a:t>
            </a:r>
          </a:p>
          <a:p>
            <a:r>
              <a:rPr lang="en-US" sz="2400"/>
              <a:t>print (output)</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56</a:t>
            </a:fld>
            <a:endParaRPr lang="en-US"/>
          </a:p>
        </p:txBody>
      </p:sp>
    </p:spTree>
    <p:extLst>
      <p:ext uri="{BB962C8B-B14F-4D97-AF65-F5344CB8AC3E}">
        <p14:creationId xmlns:p14="http://schemas.microsoft.com/office/powerpoint/2010/main" val="58059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8"/>
            <a:ext cx="7886700" cy="912647"/>
          </a:xfrm>
        </p:spPr>
        <p:txBody>
          <a:bodyPr/>
          <a:lstStyle/>
          <a:p>
            <a:r>
              <a:rPr lang="en-US" sz="3200" b="1"/>
              <a:t> List of lists </a:t>
            </a:r>
            <a:r>
              <a:rPr lang="en-US" sz="3200"/>
              <a:t>as input </a:t>
            </a:r>
          </a:p>
        </p:txBody>
      </p:sp>
      <p:sp>
        <p:nvSpPr>
          <p:cNvPr id="3" name="Content Placeholder 2"/>
          <p:cNvSpPr>
            <a:spLocks noGrp="1"/>
          </p:cNvSpPr>
          <p:nvPr>
            <p:ph idx="1"/>
          </p:nvPr>
        </p:nvSpPr>
        <p:spPr>
          <a:xfrm>
            <a:off x="628650" y="1282536"/>
            <a:ext cx="7886700" cy="3769150"/>
          </a:xfrm>
        </p:spPr>
        <p:txBody>
          <a:bodyPr/>
          <a:lstStyle/>
          <a:p>
            <a:pPr marL="0" indent="0">
              <a:buNone/>
            </a:pPr>
            <a:r>
              <a:rPr lang="en-US" sz="2400" err="1"/>
              <a:t>lst</a:t>
            </a:r>
            <a:r>
              <a:rPr lang="en-US" sz="2400"/>
              <a:t> = [ ]</a:t>
            </a:r>
          </a:p>
          <a:p>
            <a:pPr marL="0" indent="0">
              <a:buNone/>
            </a:pPr>
            <a:r>
              <a:rPr lang="en-US" sz="2400"/>
              <a:t>n = </a:t>
            </a:r>
            <a:r>
              <a:rPr lang="en-US" sz="2400" err="1"/>
              <a:t>int</a:t>
            </a:r>
            <a:r>
              <a:rPr lang="en-US" sz="2400"/>
              <a:t>(input("Enter number of elements : "))</a:t>
            </a:r>
          </a:p>
          <a:p>
            <a:pPr marL="0" indent="0">
              <a:buNone/>
            </a:pPr>
            <a:r>
              <a:rPr lang="en-US" sz="2400"/>
              <a:t> for </a:t>
            </a:r>
            <a:r>
              <a:rPr lang="en-US" sz="2400" err="1"/>
              <a:t>i</a:t>
            </a:r>
            <a:r>
              <a:rPr lang="en-US" sz="2400"/>
              <a:t> in range(0, n):</a:t>
            </a:r>
          </a:p>
          <a:p>
            <a:pPr marL="0" indent="0">
              <a:buNone/>
            </a:pPr>
            <a:r>
              <a:rPr lang="en-US" sz="2400"/>
              <a:t>    </a:t>
            </a:r>
            <a:r>
              <a:rPr lang="en-US" sz="2400" err="1"/>
              <a:t>ele</a:t>
            </a:r>
            <a:r>
              <a:rPr lang="en-US" sz="2400"/>
              <a:t> = [input(), </a:t>
            </a:r>
            <a:r>
              <a:rPr lang="en-US" sz="2400" err="1"/>
              <a:t>int</a:t>
            </a:r>
            <a:r>
              <a:rPr lang="en-US" sz="2400"/>
              <a:t>(input())]</a:t>
            </a:r>
          </a:p>
          <a:p>
            <a:pPr marL="0" indent="0">
              <a:buNone/>
            </a:pPr>
            <a:r>
              <a:rPr lang="en-US" sz="2400"/>
              <a:t>    </a:t>
            </a:r>
            <a:r>
              <a:rPr lang="en-US" sz="2400" err="1"/>
              <a:t>lst.append</a:t>
            </a:r>
            <a:r>
              <a:rPr lang="en-US" sz="2400"/>
              <a:t>(</a:t>
            </a:r>
            <a:r>
              <a:rPr lang="en-US" sz="2400" err="1"/>
              <a:t>ele</a:t>
            </a:r>
            <a:r>
              <a:rPr lang="en-US" sz="2400"/>
              <a:t>)</a:t>
            </a:r>
          </a:p>
          <a:p>
            <a:pPr marL="0" indent="0">
              <a:buNone/>
            </a:pPr>
            <a:r>
              <a:rPr lang="en-US" sz="2400"/>
              <a:t>print(</a:t>
            </a:r>
            <a:r>
              <a:rPr lang="en-US" sz="2400" err="1"/>
              <a:t>lst</a:t>
            </a:r>
            <a:r>
              <a:rPr lang="en-US" sz="2400"/>
              <a:t>)</a:t>
            </a:r>
          </a:p>
          <a:p>
            <a:pPr marL="0" indent="0">
              <a:buNone/>
            </a:pPr>
            <a:endParaRPr lang="en-US" sz="2400"/>
          </a:p>
          <a:p>
            <a:pPr marL="0" indent="0">
              <a:buNone/>
            </a:pPr>
            <a:r>
              <a:rPr lang="en-US" sz="2400"/>
              <a:t>Enter items in a shop and its price as input</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57</a:t>
            </a:fld>
            <a:endParaRPr lang="en-US"/>
          </a:p>
        </p:txBody>
      </p:sp>
    </p:spTree>
    <p:extLst>
      <p:ext uri="{BB962C8B-B14F-4D97-AF65-F5344CB8AC3E}">
        <p14:creationId xmlns:p14="http://schemas.microsoft.com/office/powerpoint/2010/main" val="18362816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73038" y="206375"/>
            <a:ext cx="8789987" cy="631825"/>
          </a:xfrm>
        </p:spPr>
        <p:txBody>
          <a:bodyPr rtlCol="0">
            <a:normAutofit/>
          </a:bodyPr>
          <a:lstStyle/>
          <a:p>
            <a:pPr eaLnBrk="1" fontAlgn="auto" hangingPunct="1">
              <a:spcAft>
                <a:spcPts val="0"/>
              </a:spcAft>
              <a:defRPr/>
            </a:pPr>
            <a:r>
              <a:rPr lang="en-US" altLang="en-US" sz="3200" b="1">
                <a:solidFill>
                  <a:schemeClr val="tx2">
                    <a:lumMod val="50000"/>
                  </a:schemeClr>
                </a:solidFill>
              </a:rPr>
              <a:t>Ex.9   ITERATING OVER LISTS (SEQUENCES)</a:t>
            </a:r>
            <a:endParaRPr lang="en-US" altLang="en-US" sz="3200">
              <a:solidFill>
                <a:schemeClr val="tx2">
                  <a:lumMod val="50000"/>
                </a:schemeClr>
              </a:solidFill>
            </a:endParaRPr>
          </a:p>
        </p:txBody>
      </p:sp>
      <p:sp>
        <p:nvSpPr>
          <p:cNvPr id="3" name="Content Placeholder 2"/>
          <p:cNvSpPr>
            <a:spLocks noGrp="1"/>
          </p:cNvSpPr>
          <p:nvPr>
            <p:ph idx="1"/>
          </p:nvPr>
        </p:nvSpPr>
        <p:spPr>
          <a:xfrm>
            <a:off x="272955" y="838572"/>
            <a:ext cx="8481961" cy="4767749"/>
          </a:xfrm>
        </p:spPr>
        <p:txBody>
          <a:bodyPr numCol="2" rtlCol="0">
            <a:noAutofit/>
          </a:bodyPr>
          <a:lstStyle/>
          <a:p>
            <a:pPr eaLnBrk="1" fontAlgn="auto" hangingPunct="1">
              <a:spcBef>
                <a:spcPts val="600"/>
              </a:spcBef>
              <a:spcAft>
                <a:spcPts val="0"/>
              </a:spcAft>
              <a:defRPr/>
            </a:pPr>
            <a:r>
              <a:rPr lang="en-US" sz="2300"/>
              <a:t>Using for to iterate over a list</a:t>
            </a:r>
          </a:p>
          <a:p>
            <a:pPr marL="0" indent="0" eaLnBrk="1" fontAlgn="auto" hangingPunct="1">
              <a:spcBef>
                <a:spcPts val="600"/>
              </a:spcBef>
              <a:spcAft>
                <a:spcPts val="0"/>
              </a:spcAft>
              <a:buFont typeface="Arial" panose="020B0604020202020204" pitchFamily="34" charset="0"/>
              <a:buNone/>
              <a:defRPr/>
            </a:pPr>
            <a:r>
              <a:rPr lang="en-US" sz="2300"/>
              <a:t>for k in [4,3,2,1]:</a:t>
            </a:r>
          </a:p>
          <a:p>
            <a:pPr marL="0" indent="0" eaLnBrk="1" fontAlgn="auto" hangingPunct="1">
              <a:spcBef>
                <a:spcPts val="600"/>
              </a:spcBef>
              <a:spcAft>
                <a:spcPts val="0"/>
              </a:spcAft>
              <a:buFont typeface="Arial" panose="020B0604020202020204" pitchFamily="34" charset="0"/>
              <a:buNone/>
              <a:defRPr/>
            </a:pPr>
            <a:r>
              <a:rPr lang="en-US" sz="2300"/>
              <a:t>    print (k)</a:t>
            </a:r>
          </a:p>
          <a:p>
            <a:pPr marL="0" indent="0" eaLnBrk="1" fontAlgn="auto" hangingPunct="1">
              <a:spcBef>
                <a:spcPts val="600"/>
              </a:spcBef>
              <a:spcAft>
                <a:spcPts val="0"/>
              </a:spcAft>
              <a:buFont typeface="Arial" panose="020B0604020202020204" pitchFamily="34" charset="0"/>
              <a:buNone/>
              <a:defRPr/>
            </a:pPr>
            <a:r>
              <a:rPr lang="en-US" sz="2300">
                <a:solidFill>
                  <a:srgbClr val="FF0000"/>
                </a:solidFill>
              </a:rPr>
              <a:t>???????</a:t>
            </a:r>
            <a:endParaRPr lang="en-US" sz="2300" u="sng"/>
          </a:p>
          <a:p>
            <a:pPr marL="0" indent="0" eaLnBrk="1" fontAlgn="auto" hangingPunct="1">
              <a:spcBef>
                <a:spcPts val="600"/>
              </a:spcBef>
              <a:spcAft>
                <a:spcPts val="0"/>
              </a:spcAft>
              <a:buFont typeface="Arial" panose="020B0604020202020204" pitchFamily="34" charset="0"/>
              <a:buNone/>
              <a:defRPr/>
            </a:pPr>
            <a:r>
              <a:rPr lang="en-US" sz="2300"/>
              <a:t> for k in [‘Apple’, ‘Banana’, ‘Pear’]</a:t>
            </a:r>
          </a:p>
          <a:p>
            <a:pPr marL="0" indent="0" eaLnBrk="1" fontAlgn="auto" hangingPunct="1">
              <a:spcBef>
                <a:spcPts val="600"/>
              </a:spcBef>
              <a:spcAft>
                <a:spcPts val="0"/>
              </a:spcAft>
              <a:buFont typeface="Arial" panose="020B0604020202020204" pitchFamily="34" charset="0"/>
              <a:buNone/>
              <a:defRPr/>
            </a:pPr>
            <a:r>
              <a:rPr lang="en-US" sz="2300"/>
              <a:t>    print (k)</a:t>
            </a:r>
          </a:p>
          <a:p>
            <a:pPr marL="0" indent="0" eaLnBrk="1" fontAlgn="auto" hangingPunct="1">
              <a:spcBef>
                <a:spcPts val="600"/>
              </a:spcBef>
              <a:spcAft>
                <a:spcPts val="0"/>
              </a:spcAft>
              <a:buFont typeface="Arial" panose="020B0604020202020204" pitchFamily="34" charset="0"/>
              <a:buNone/>
              <a:defRPr/>
            </a:pPr>
            <a:r>
              <a:rPr lang="en-US" sz="2300">
                <a:solidFill>
                  <a:srgbClr val="FF0000"/>
                </a:solidFill>
              </a:rPr>
              <a:t>?????????</a:t>
            </a:r>
          </a:p>
          <a:p>
            <a:pPr marL="0" indent="0" eaLnBrk="1" fontAlgn="auto" hangingPunct="1">
              <a:spcBef>
                <a:spcPts val="600"/>
              </a:spcBef>
              <a:spcAft>
                <a:spcPts val="0"/>
              </a:spcAft>
              <a:buFont typeface="Arial" panose="020B0604020202020204" pitchFamily="34" charset="0"/>
              <a:buNone/>
              <a:defRPr/>
            </a:pPr>
            <a:r>
              <a:rPr lang="en-US" sz="2300"/>
              <a:t>for k in ‘apple’:</a:t>
            </a:r>
          </a:p>
          <a:p>
            <a:pPr marL="0" indent="0" eaLnBrk="1" fontAlgn="auto" hangingPunct="1">
              <a:spcBef>
                <a:spcPts val="600"/>
              </a:spcBef>
              <a:spcAft>
                <a:spcPts val="0"/>
              </a:spcAft>
              <a:buFont typeface="Arial" panose="020B0604020202020204" pitchFamily="34" charset="0"/>
              <a:buNone/>
              <a:defRPr/>
            </a:pPr>
            <a:r>
              <a:rPr lang="en-US" sz="2300"/>
              <a:t>      print (k)</a:t>
            </a:r>
          </a:p>
          <a:p>
            <a:pPr marL="0" indent="0" eaLnBrk="1" fontAlgn="auto" hangingPunct="1">
              <a:spcBef>
                <a:spcPts val="600"/>
              </a:spcBef>
              <a:spcAft>
                <a:spcPts val="0"/>
              </a:spcAft>
              <a:buFont typeface="Arial" panose="020B0604020202020204" pitchFamily="34" charset="0"/>
              <a:buNone/>
              <a:defRPr/>
            </a:pPr>
            <a:r>
              <a:rPr lang="en-US" sz="2300">
                <a:solidFill>
                  <a:srgbClr val="FF0000"/>
                </a:solidFill>
              </a:rPr>
              <a:t>???????</a:t>
            </a:r>
          </a:p>
          <a:p>
            <a:pPr marL="0" indent="0" eaLnBrk="1" fontAlgn="auto" hangingPunct="1">
              <a:spcBef>
                <a:spcPts val="600"/>
              </a:spcBef>
              <a:spcAft>
                <a:spcPts val="0"/>
              </a:spcAft>
              <a:buFont typeface="Arial" panose="020B0604020202020204" pitchFamily="34" charset="0"/>
              <a:buNone/>
              <a:defRPr/>
            </a:pPr>
            <a:r>
              <a:rPr lang="en-US" sz="2300"/>
              <a:t>for k in range(0,11):</a:t>
            </a:r>
          </a:p>
          <a:p>
            <a:pPr marL="0" indent="0" eaLnBrk="1" fontAlgn="auto" hangingPunct="1">
              <a:spcBef>
                <a:spcPts val="600"/>
              </a:spcBef>
              <a:spcAft>
                <a:spcPts val="0"/>
              </a:spcAft>
              <a:buFont typeface="Arial" panose="020B0604020202020204" pitchFamily="34" charset="0"/>
              <a:buNone/>
              <a:defRPr/>
            </a:pPr>
            <a:r>
              <a:rPr lang="en-US" sz="2300"/>
              <a:t>	print (k) </a:t>
            </a:r>
            <a:r>
              <a:rPr lang="en-US" sz="2300">
                <a:solidFill>
                  <a:srgbClr val="FF0000"/>
                </a:solidFill>
              </a:rPr>
              <a:t>???????</a:t>
            </a:r>
          </a:p>
          <a:p>
            <a:pPr marL="0" indent="0" eaLnBrk="1" fontAlgn="auto" hangingPunct="1">
              <a:spcBef>
                <a:spcPts val="600"/>
              </a:spcBef>
              <a:spcAft>
                <a:spcPts val="0"/>
              </a:spcAft>
              <a:buFont typeface="Arial" panose="020B0604020202020204" pitchFamily="34" charset="0"/>
              <a:buNone/>
              <a:defRPr/>
            </a:pPr>
            <a:r>
              <a:rPr lang="en-US" sz="2300"/>
              <a:t>for k in range(2,10,2):</a:t>
            </a:r>
          </a:p>
          <a:p>
            <a:pPr marL="0" indent="0" eaLnBrk="1" fontAlgn="auto" hangingPunct="1">
              <a:spcBef>
                <a:spcPts val="600"/>
              </a:spcBef>
              <a:spcAft>
                <a:spcPts val="0"/>
              </a:spcAft>
              <a:buFont typeface="Arial" panose="020B0604020202020204" pitchFamily="34" charset="0"/>
              <a:buNone/>
              <a:defRPr/>
            </a:pPr>
            <a:r>
              <a:rPr lang="en-US" sz="2300"/>
              <a:t>      print (k)</a:t>
            </a:r>
          </a:p>
          <a:p>
            <a:pPr marL="0" indent="0" eaLnBrk="1" fontAlgn="auto" hangingPunct="1">
              <a:spcBef>
                <a:spcPts val="600"/>
              </a:spcBef>
              <a:spcAft>
                <a:spcPts val="0"/>
              </a:spcAft>
              <a:buFont typeface="Arial" panose="020B0604020202020204" pitchFamily="34" charset="0"/>
              <a:buNone/>
              <a:defRPr/>
            </a:pPr>
            <a:r>
              <a:rPr lang="en-US" sz="2300" b="1">
                <a:solidFill>
                  <a:srgbClr val="FF0000"/>
                </a:solidFill>
              </a:rPr>
              <a:t>???????</a:t>
            </a:r>
          </a:p>
          <a:p>
            <a:pPr marL="0" indent="0" eaLnBrk="1" fontAlgn="auto" hangingPunct="1">
              <a:spcBef>
                <a:spcPts val="600"/>
              </a:spcBef>
              <a:spcAft>
                <a:spcPts val="0"/>
              </a:spcAft>
              <a:buFont typeface="Arial" panose="020B0604020202020204" pitchFamily="34" charset="0"/>
              <a:buNone/>
              <a:defRPr/>
            </a:pPr>
            <a:r>
              <a:rPr lang="en-US" sz="2300"/>
              <a:t>for k in range(10,-1,-2):</a:t>
            </a:r>
          </a:p>
          <a:p>
            <a:pPr marL="0" indent="0" eaLnBrk="1" fontAlgn="auto" hangingPunct="1">
              <a:spcBef>
                <a:spcPts val="600"/>
              </a:spcBef>
              <a:spcAft>
                <a:spcPts val="0"/>
              </a:spcAft>
              <a:buFont typeface="Arial" panose="020B0604020202020204" pitchFamily="34" charset="0"/>
              <a:buNone/>
              <a:defRPr/>
            </a:pPr>
            <a:r>
              <a:rPr lang="en-US" sz="2300"/>
              <a:t>         print (k)</a:t>
            </a:r>
          </a:p>
          <a:p>
            <a:pPr marL="0" indent="0" eaLnBrk="1" fontAlgn="auto" hangingPunct="1">
              <a:spcBef>
                <a:spcPts val="600"/>
              </a:spcBef>
              <a:spcAft>
                <a:spcPts val="0"/>
              </a:spcAft>
              <a:buFont typeface="Arial" panose="020B0604020202020204" pitchFamily="34" charset="0"/>
              <a:buNone/>
              <a:defRPr/>
            </a:pPr>
            <a:r>
              <a:rPr lang="en-US" sz="2300" b="1">
                <a:solidFill>
                  <a:srgbClr val="FF0000"/>
                </a:solidFill>
              </a:rPr>
              <a:t>??????</a:t>
            </a:r>
          </a:p>
          <a:p>
            <a:pPr marL="0" indent="0" eaLnBrk="1" fontAlgn="auto" hangingPunct="1">
              <a:spcBef>
                <a:spcPts val="0"/>
              </a:spcBef>
              <a:spcAft>
                <a:spcPts val="0"/>
              </a:spcAft>
              <a:buFont typeface="Arial" panose="020B0604020202020204" pitchFamily="34" charset="0"/>
              <a:buNone/>
              <a:defRPr/>
            </a:pPr>
            <a:endParaRPr lang="en-US" sz="2300">
              <a:solidFill>
                <a:srgbClr val="FF0000"/>
              </a:solidFill>
            </a:endParaRPr>
          </a:p>
          <a:p>
            <a:pPr eaLnBrk="1" fontAlgn="auto" hangingPunct="1">
              <a:spcBef>
                <a:spcPts val="0"/>
              </a:spcBef>
              <a:spcAft>
                <a:spcPts val="0"/>
              </a:spcAft>
              <a:defRPr/>
            </a:pPr>
            <a:endParaRPr lang="en-US" sz="2300" b="1"/>
          </a:p>
        </p:txBody>
      </p:sp>
      <p:sp>
        <p:nvSpPr>
          <p:cNvPr id="4" name="Slide Number Placeholder 3"/>
          <p:cNvSpPr>
            <a:spLocks noGrp="1"/>
          </p:cNvSpPr>
          <p:nvPr>
            <p:ph type="sldNum" sz="quarter" idx="12"/>
          </p:nvPr>
        </p:nvSpPr>
        <p:spPr/>
        <p:txBody>
          <a:bodyPr/>
          <a:lstStyle/>
          <a:p>
            <a:pPr>
              <a:defRPr/>
            </a:pPr>
            <a:fld id="{3EE3E069-6328-4831-AF3F-A3DEA745E355}" type="slidenum">
              <a:rPr lang="en-US"/>
              <a:pPr>
                <a:defRPr/>
              </a:pPr>
              <a:t>58</a:t>
            </a:fld>
            <a:endParaRPr lang="en-US"/>
          </a:p>
        </p:txBody>
      </p:sp>
    </p:spTree>
    <p:extLst>
      <p:ext uri="{BB962C8B-B14F-4D97-AF65-F5344CB8AC3E}">
        <p14:creationId xmlns:p14="http://schemas.microsoft.com/office/powerpoint/2010/main" val="29930070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9"/>
            <a:ext cx="7886700" cy="1043276"/>
          </a:xfrm>
        </p:spPr>
        <p:txBody>
          <a:bodyPr/>
          <a:lstStyle/>
          <a:p>
            <a:r>
              <a:rPr lang="en-US" sz="2800"/>
              <a:t>find even </a:t>
            </a:r>
            <a:r>
              <a:rPr lang="en-US" sz="2800" err="1"/>
              <a:t>nos</a:t>
            </a:r>
            <a:r>
              <a:rPr lang="en-US" sz="2800"/>
              <a:t> </a:t>
            </a:r>
            <a:r>
              <a:rPr lang="en-US" sz="2800" err="1"/>
              <a:t>btwn</a:t>
            </a:r>
            <a:r>
              <a:rPr lang="en-US" sz="2800"/>
              <a:t> 1 to 20 and insert in a list then print list</a:t>
            </a:r>
          </a:p>
        </p:txBody>
      </p:sp>
      <p:sp>
        <p:nvSpPr>
          <p:cNvPr id="3" name="Content Placeholder 2"/>
          <p:cNvSpPr>
            <a:spLocks noGrp="1"/>
          </p:cNvSpPr>
          <p:nvPr>
            <p:ph idx="1"/>
          </p:nvPr>
        </p:nvSpPr>
        <p:spPr>
          <a:xfrm>
            <a:off x="628650" y="1413166"/>
            <a:ext cx="7886700" cy="3428657"/>
          </a:xfrm>
        </p:spPr>
        <p:txBody>
          <a:bodyPr/>
          <a:lstStyle/>
          <a:p>
            <a:pPr marL="0" indent="0">
              <a:buNone/>
            </a:pPr>
            <a:r>
              <a:rPr lang="en-US" sz="2400"/>
              <a:t>L=[]</a:t>
            </a:r>
          </a:p>
          <a:p>
            <a:pPr marL="0" indent="0">
              <a:buNone/>
            </a:pPr>
            <a:r>
              <a:rPr lang="en-US" sz="2400"/>
              <a:t>for </a:t>
            </a:r>
            <a:r>
              <a:rPr lang="en-US" sz="2400" err="1"/>
              <a:t>i</a:t>
            </a:r>
            <a:r>
              <a:rPr lang="en-US" sz="2400"/>
              <a:t> in range(1,21): </a:t>
            </a:r>
          </a:p>
          <a:p>
            <a:pPr marL="0" indent="0">
              <a:buNone/>
            </a:pPr>
            <a:r>
              <a:rPr lang="en-US" sz="2400"/>
              <a:t>  if i%2==0:        #</a:t>
            </a:r>
          </a:p>
          <a:p>
            <a:pPr marL="0" indent="0">
              <a:buNone/>
            </a:pPr>
            <a:r>
              <a:rPr lang="en-US" sz="2400"/>
              <a:t>    </a:t>
            </a:r>
            <a:r>
              <a:rPr lang="en-US" sz="2400" err="1"/>
              <a:t>L.append</a:t>
            </a:r>
            <a:r>
              <a:rPr lang="en-US" sz="2400"/>
              <a:t>(</a:t>
            </a:r>
            <a:r>
              <a:rPr lang="en-US" sz="2400" err="1"/>
              <a:t>i</a:t>
            </a:r>
            <a:r>
              <a:rPr lang="en-US" sz="2400"/>
              <a:t>) </a:t>
            </a:r>
          </a:p>
          <a:p>
            <a:pPr marL="0" indent="0">
              <a:buNone/>
            </a:pPr>
            <a:r>
              <a:rPr lang="en-US" sz="2400"/>
              <a:t>print(L) </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59</a:t>
            </a:fld>
            <a:endParaRPr lang="en-US"/>
          </a:p>
        </p:txBody>
      </p:sp>
    </p:spTree>
    <p:extLst>
      <p:ext uri="{BB962C8B-B14F-4D97-AF65-F5344CB8AC3E}">
        <p14:creationId xmlns:p14="http://schemas.microsoft.com/office/powerpoint/2010/main" val="93929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28650" y="369888"/>
            <a:ext cx="7886700" cy="844550"/>
          </a:xfrm>
        </p:spPr>
        <p:txBody>
          <a:bodyPr rtlCol="0">
            <a:normAutofit/>
          </a:bodyPr>
          <a:lstStyle/>
          <a:p>
            <a:pPr eaLnBrk="1" fontAlgn="auto" hangingPunct="1">
              <a:spcAft>
                <a:spcPts val="0"/>
              </a:spcAft>
              <a:defRPr/>
            </a:pPr>
            <a:r>
              <a:rPr lang="en-US" altLang="en-US" sz="3200">
                <a:solidFill>
                  <a:schemeClr val="tx2">
                    <a:lumMod val="75000"/>
                  </a:schemeClr>
                </a:solidFill>
              </a:rPr>
              <a:t>Common escape sequences</a:t>
            </a:r>
          </a:p>
        </p:txBody>
      </p:sp>
      <p:graphicFrame>
        <p:nvGraphicFramePr>
          <p:cNvPr id="5" name="Content Placeholder 4"/>
          <p:cNvGraphicFramePr>
            <a:graphicFrameLocks noGrp="1"/>
          </p:cNvGraphicFramePr>
          <p:nvPr>
            <p:ph idx="1"/>
          </p:nvPr>
        </p:nvGraphicFramePr>
        <p:xfrm>
          <a:off x="700088" y="1214438"/>
          <a:ext cx="6191250" cy="3336923"/>
        </p:xfrm>
        <a:graphic>
          <a:graphicData uri="http://schemas.openxmlformats.org/drawingml/2006/table">
            <a:tbl>
              <a:tblPr/>
              <a:tblGrid>
                <a:gridCol w="3095625">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tblGrid>
              <a:tr h="735743">
                <a:tc>
                  <a:txBody>
                    <a:bodyPr/>
                    <a:lstStyle/>
                    <a:p>
                      <a:r>
                        <a:rPr lang="en-US" sz="2400" b="1">
                          <a:effectLst/>
                        </a:rPr>
                        <a:t>Sequence</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US" sz="2400" b="1">
                          <a:effectLst/>
                        </a:rPr>
                        <a:t>Meaning</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0000"/>
                  </a:ext>
                </a:extLst>
              </a:tr>
              <a:tr h="520236">
                <a:tc>
                  <a:txBody>
                    <a:bodyPr/>
                    <a:lstStyle/>
                    <a:p>
                      <a:pPr fontAlgn="ctr"/>
                      <a:r>
                        <a:rPr lang="en-US" sz="2400">
                          <a:effectLst/>
                        </a:rPr>
                        <a:t>\\</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400">
                          <a:effectLst/>
                        </a:rPr>
                        <a:t>literal backslash</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0001"/>
                  </a:ext>
                </a:extLst>
              </a:tr>
              <a:tr h="520236">
                <a:tc>
                  <a:txBody>
                    <a:bodyPr/>
                    <a:lstStyle/>
                    <a:p>
                      <a:pPr fontAlgn="ctr"/>
                      <a:r>
                        <a:rPr lang="en-US" sz="2400">
                          <a:effectLst/>
                        </a:rPr>
                        <a:t>\'</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2400">
                          <a:effectLst/>
                        </a:rPr>
                        <a:t>single quote</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0002"/>
                  </a:ext>
                </a:extLst>
              </a:tr>
              <a:tr h="520236">
                <a:tc>
                  <a:txBody>
                    <a:bodyPr/>
                    <a:lstStyle/>
                    <a:p>
                      <a:pPr fontAlgn="ctr"/>
                      <a:r>
                        <a:rPr lang="en-US" sz="2400">
                          <a:effectLst/>
                        </a:rPr>
                        <a:t>\"</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400">
                          <a:effectLst/>
                        </a:rPr>
                        <a:t>double quote</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0003"/>
                  </a:ext>
                </a:extLst>
              </a:tr>
              <a:tr h="520236">
                <a:tc>
                  <a:txBody>
                    <a:bodyPr/>
                    <a:lstStyle/>
                    <a:p>
                      <a:pPr fontAlgn="ctr"/>
                      <a:r>
                        <a:rPr lang="en-US" sz="2400">
                          <a:effectLst/>
                        </a:rPr>
                        <a:t>\n</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2400">
                          <a:effectLst/>
                        </a:rPr>
                        <a:t>newline</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0004"/>
                  </a:ext>
                </a:extLst>
              </a:tr>
              <a:tr h="520236">
                <a:tc>
                  <a:txBody>
                    <a:bodyPr/>
                    <a:lstStyle/>
                    <a:p>
                      <a:pPr fontAlgn="ctr"/>
                      <a:r>
                        <a:rPr lang="en-US" sz="2400">
                          <a:effectLst/>
                        </a:rPr>
                        <a:t>\t</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2400">
                          <a:effectLst/>
                        </a:rPr>
                        <a:t>tab</a:t>
                      </a:r>
                    </a:p>
                  </a:txBody>
                  <a:tcPr marL="154415" marR="154415" marT="77227" marB="7722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0005"/>
                  </a:ext>
                </a:extLst>
              </a:tr>
            </a:tbl>
          </a:graphicData>
        </a:graphic>
      </p:graphicFrame>
      <p:sp>
        <p:nvSpPr>
          <p:cNvPr id="1129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E60385D2-DF5F-4D4A-9F41-DB4521A95AA1}"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6</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9"/>
            <a:ext cx="7886700" cy="853270"/>
          </a:xfrm>
        </p:spPr>
        <p:txBody>
          <a:bodyPr/>
          <a:lstStyle/>
          <a:p>
            <a:r>
              <a:rPr lang="en-US" sz="2800"/>
              <a:t>Read string of numbers separated with comma and find sum</a:t>
            </a:r>
          </a:p>
        </p:txBody>
      </p:sp>
      <p:sp>
        <p:nvSpPr>
          <p:cNvPr id="3" name="Content Placeholder 2"/>
          <p:cNvSpPr>
            <a:spLocks noGrp="1"/>
          </p:cNvSpPr>
          <p:nvPr>
            <p:ph idx="1"/>
          </p:nvPr>
        </p:nvSpPr>
        <p:spPr>
          <a:xfrm>
            <a:off x="628650" y="1330037"/>
            <a:ext cx="7886700" cy="3616718"/>
          </a:xfrm>
        </p:spPr>
        <p:txBody>
          <a:bodyPr/>
          <a:lstStyle/>
          <a:p>
            <a:pPr marL="0" indent="0">
              <a:buNone/>
            </a:pPr>
            <a:r>
              <a:rPr lang="en-US" sz="2400"/>
              <a:t>sum=0</a:t>
            </a:r>
          </a:p>
          <a:p>
            <a:pPr marL="0" indent="0">
              <a:buNone/>
            </a:pPr>
            <a:r>
              <a:rPr lang="en-US" sz="2400" err="1"/>
              <a:t>inp</a:t>
            </a:r>
            <a:r>
              <a:rPr lang="en-US" sz="2400"/>
              <a:t>=input('enter the integer values </a:t>
            </a:r>
            <a:r>
              <a:rPr lang="en-US" sz="2400" err="1"/>
              <a:t>seperated</a:t>
            </a:r>
            <a:r>
              <a:rPr lang="en-US" sz="2400"/>
              <a:t> by comma') </a:t>
            </a:r>
          </a:p>
          <a:p>
            <a:pPr marL="0" indent="0">
              <a:buNone/>
            </a:pPr>
            <a:r>
              <a:rPr lang="en-US" sz="2400" err="1"/>
              <a:t>lis</a:t>
            </a:r>
            <a:r>
              <a:rPr lang="en-US" sz="2400"/>
              <a:t>=</a:t>
            </a:r>
            <a:r>
              <a:rPr lang="en-US" sz="2400" err="1"/>
              <a:t>inp.split</a:t>
            </a:r>
            <a:r>
              <a:rPr lang="en-US" sz="2400"/>
              <a:t>(',')  #list of string items ['12','13','5','7','9']</a:t>
            </a:r>
          </a:p>
          <a:p>
            <a:pPr marL="0" indent="0">
              <a:buNone/>
            </a:pPr>
            <a:r>
              <a:rPr lang="en-US" sz="2400"/>
              <a:t>for </a:t>
            </a:r>
            <a:r>
              <a:rPr lang="en-US" sz="2400" err="1"/>
              <a:t>i</a:t>
            </a:r>
            <a:r>
              <a:rPr lang="en-US" sz="2400"/>
              <a:t> in </a:t>
            </a:r>
            <a:r>
              <a:rPr lang="en-US" sz="2400" err="1"/>
              <a:t>lis</a:t>
            </a:r>
            <a:r>
              <a:rPr lang="en-US" sz="2400"/>
              <a:t>:   </a:t>
            </a:r>
          </a:p>
          <a:p>
            <a:pPr marL="0" indent="0">
              <a:buNone/>
            </a:pPr>
            <a:r>
              <a:rPr lang="en-US" sz="2400"/>
              <a:t>  x=</a:t>
            </a:r>
            <a:r>
              <a:rPr lang="en-US" sz="2400" err="1"/>
              <a:t>int</a:t>
            </a:r>
            <a:r>
              <a:rPr lang="en-US" sz="2400"/>
              <a:t>(</a:t>
            </a:r>
            <a:r>
              <a:rPr lang="en-US" sz="2400" err="1"/>
              <a:t>i</a:t>
            </a:r>
            <a:r>
              <a:rPr lang="en-US" sz="2400"/>
              <a:t>)  </a:t>
            </a:r>
          </a:p>
          <a:p>
            <a:pPr marL="0" indent="0">
              <a:buNone/>
            </a:pPr>
            <a:r>
              <a:rPr lang="en-US" sz="2400"/>
              <a:t>  sum=</a:t>
            </a:r>
            <a:r>
              <a:rPr lang="en-US" sz="2400" err="1"/>
              <a:t>sum+x</a:t>
            </a:r>
            <a:endParaRPr lang="en-US" sz="2400"/>
          </a:p>
          <a:p>
            <a:pPr marL="0" indent="0">
              <a:buNone/>
            </a:pPr>
            <a:r>
              <a:rPr lang="en-US" sz="2400"/>
              <a:t>print(sum)</a:t>
            </a:r>
          </a:p>
          <a:p>
            <a:pPr marL="0" indent="0">
              <a:buNone/>
            </a:pPr>
            <a:endParaRPr lang="en-US" sz="2400"/>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60</a:t>
            </a:fld>
            <a:endParaRPr lang="en-US"/>
          </a:p>
        </p:txBody>
      </p:sp>
    </p:spTree>
    <p:extLst>
      <p:ext uri="{BB962C8B-B14F-4D97-AF65-F5344CB8AC3E}">
        <p14:creationId xmlns:p14="http://schemas.microsoft.com/office/powerpoint/2010/main" val="2599197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28650" y="369888"/>
            <a:ext cx="7886700" cy="585787"/>
          </a:xfrm>
        </p:spPr>
        <p:txBody>
          <a:bodyPr rtlCol="0">
            <a:noAutofit/>
          </a:bodyPr>
          <a:lstStyle/>
          <a:p>
            <a:pPr eaLnBrk="1" fontAlgn="auto" hangingPunct="1">
              <a:spcAft>
                <a:spcPts val="0"/>
              </a:spcAft>
              <a:defRPr/>
            </a:pPr>
            <a:r>
              <a:rPr lang="en-US" altLang="en-US" sz="2800">
                <a:solidFill>
                  <a:schemeClr val="tx2">
                    <a:lumMod val="50000"/>
                  </a:schemeClr>
                </a:solidFill>
                <a:latin typeface="+mn-lt"/>
              </a:rPr>
              <a:t>Ex.10 </a:t>
            </a:r>
            <a:r>
              <a:rPr lang="en-US" sz="2800" b="1">
                <a:solidFill>
                  <a:schemeClr val="tx2">
                    <a:lumMod val="50000"/>
                  </a:schemeClr>
                </a:solidFill>
                <a:latin typeface="+mn-lt"/>
              </a:rPr>
              <a:t>find the sum of all numbers in a list</a:t>
            </a:r>
            <a:endParaRPr lang="en-US" altLang="en-US" sz="2800">
              <a:solidFill>
                <a:schemeClr val="tx2">
                  <a:lumMod val="50000"/>
                </a:schemeClr>
              </a:solidFill>
              <a:latin typeface="+mn-lt"/>
            </a:endParaRPr>
          </a:p>
        </p:txBody>
      </p:sp>
      <p:sp>
        <p:nvSpPr>
          <p:cNvPr id="3" name="Content Placeholder 2"/>
          <p:cNvSpPr>
            <a:spLocks noGrp="1"/>
          </p:cNvSpPr>
          <p:nvPr>
            <p:ph idx="1"/>
          </p:nvPr>
        </p:nvSpPr>
        <p:spPr>
          <a:xfrm>
            <a:off x="401638" y="955675"/>
            <a:ext cx="8340725" cy="4367213"/>
          </a:xfrm>
        </p:spPr>
        <p:txBody>
          <a:bodyPr rtlCol="0">
            <a:normAutofit/>
          </a:bodyPr>
          <a:lstStyle/>
          <a:p>
            <a:pPr marL="0" indent="0" eaLnBrk="1" fontAlgn="auto" hangingPunct="1">
              <a:spcAft>
                <a:spcPts val="0"/>
              </a:spcAft>
              <a:buFont typeface="Arial" panose="020B0604020202020204" pitchFamily="34" charset="0"/>
              <a:buNone/>
              <a:defRPr/>
            </a:pPr>
            <a:r>
              <a:rPr lang="en-US" sz="2400" err="1"/>
              <a:t>nums</a:t>
            </a:r>
            <a:r>
              <a:rPr lang="en-US" sz="2400"/>
              <a:t> = [1,2,3,4,5]</a:t>
            </a:r>
          </a:p>
          <a:p>
            <a:pPr marL="0" indent="0" eaLnBrk="1" fontAlgn="auto" hangingPunct="1">
              <a:spcAft>
                <a:spcPts val="0"/>
              </a:spcAft>
              <a:buFont typeface="Arial" panose="020B0604020202020204" pitchFamily="34" charset="0"/>
              <a:buNone/>
              <a:defRPr/>
            </a:pPr>
            <a:r>
              <a:rPr lang="en-US" sz="2400"/>
              <a:t>sum = 0</a:t>
            </a:r>
          </a:p>
          <a:p>
            <a:pPr marL="0" indent="0" eaLnBrk="1" fontAlgn="auto" hangingPunct="1">
              <a:spcAft>
                <a:spcPts val="0"/>
              </a:spcAft>
              <a:buFont typeface="Arial" panose="020B0604020202020204" pitchFamily="34" charset="0"/>
              <a:buNone/>
              <a:defRPr/>
            </a:pPr>
            <a:r>
              <a:rPr lang="en-US" sz="2400"/>
              <a:t>for i in range(0,len(</a:t>
            </a:r>
            <a:r>
              <a:rPr lang="en-US" sz="2400" err="1"/>
              <a:t>nums</a:t>
            </a:r>
            <a:r>
              <a:rPr lang="en-US" sz="2400"/>
              <a:t>)): </a:t>
            </a:r>
          </a:p>
          <a:p>
            <a:pPr marL="0" indent="0" eaLnBrk="1" fontAlgn="auto" hangingPunct="1">
              <a:spcAft>
                <a:spcPts val="0"/>
              </a:spcAft>
              <a:buFont typeface="Arial" panose="020B0604020202020204" pitchFamily="34" charset="0"/>
              <a:buNone/>
              <a:defRPr/>
            </a:pPr>
            <a:r>
              <a:rPr lang="en-US" sz="2400"/>
              <a:t>       sum = sum + </a:t>
            </a:r>
            <a:r>
              <a:rPr lang="en-US" sz="2400" err="1"/>
              <a:t>nums</a:t>
            </a:r>
            <a:r>
              <a:rPr lang="en-US" sz="2400"/>
              <a:t>[i]</a:t>
            </a:r>
          </a:p>
          <a:p>
            <a:pPr marL="0" indent="0" eaLnBrk="1" fontAlgn="auto" hangingPunct="1">
              <a:spcAft>
                <a:spcPts val="0"/>
              </a:spcAft>
              <a:buFont typeface="Arial" panose="020B0604020202020204" pitchFamily="34" charset="0"/>
              <a:buNone/>
              <a:defRPr/>
            </a:pPr>
            <a:r>
              <a:rPr lang="en-US" sz="2400"/>
              <a:t> print('Sum =', sum)</a:t>
            </a:r>
          </a:p>
          <a:p>
            <a:pPr eaLnBrk="1" fontAlgn="auto" hangingPunct="1">
              <a:spcAft>
                <a:spcPts val="0"/>
              </a:spcAft>
              <a:defRPr/>
            </a:pPr>
            <a:endParaRPr lang="en-US" sz="2400"/>
          </a:p>
        </p:txBody>
      </p:sp>
      <p:sp>
        <p:nvSpPr>
          <p:cNvPr id="4" name="Slide Number Placeholder 3"/>
          <p:cNvSpPr>
            <a:spLocks noGrp="1"/>
          </p:cNvSpPr>
          <p:nvPr>
            <p:ph type="sldNum" sz="quarter" idx="12"/>
          </p:nvPr>
        </p:nvSpPr>
        <p:spPr/>
        <p:txBody>
          <a:bodyPr/>
          <a:lstStyle/>
          <a:p>
            <a:pPr>
              <a:defRPr/>
            </a:pPr>
            <a:fld id="{3F237AB8-580B-4DC0-8737-897BDD682A5F}" type="slidenum">
              <a:rPr lang="en-US"/>
              <a:pPr>
                <a:defRPr/>
              </a:pPr>
              <a:t>61</a:t>
            </a:fld>
            <a:endParaRPr lang="en-US"/>
          </a:p>
        </p:txBody>
      </p:sp>
    </p:spTree>
    <p:extLst>
      <p:ext uri="{BB962C8B-B14F-4D97-AF65-F5344CB8AC3E}">
        <p14:creationId xmlns:p14="http://schemas.microsoft.com/office/powerpoint/2010/main" val="3741535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28650" y="369888"/>
            <a:ext cx="7886700" cy="763587"/>
          </a:xfrm>
        </p:spPr>
        <p:txBody>
          <a:bodyPr rtlCol="0">
            <a:noAutofit/>
          </a:bodyPr>
          <a:lstStyle/>
          <a:p>
            <a:pPr eaLnBrk="1" fontAlgn="auto" hangingPunct="1">
              <a:spcAft>
                <a:spcPts val="0"/>
              </a:spcAft>
              <a:defRPr/>
            </a:pPr>
            <a:r>
              <a:rPr lang="en-US" altLang="en-US" sz="2800">
                <a:solidFill>
                  <a:schemeClr val="tx2">
                    <a:lumMod val="50000"/>
                  </a:schemeClr>
                </a:solidFill>
              </a:rPr>
              <a:t>Ex.10</a:t>
            </a:r>
          </a:p>
        </p:txBody>
      </p:sp>
      <p:sp>
        <p:nvSpPr>
          <p:cNvPr id="3" name="Content Placeholder 2"/>
          <p:cNvSpPr>
            <a:spLocks noGrp="1"/>
          </p:cNvSpPr>
          <p:nvPr>
            <p:ph idx="1"/>
          </p:nvPr>
        </p:nvSpPr>
        <p:spPr>
          <a:xfrm>
            <a:off x="628650" y="1133475"/>
            <a:ext cx="7886700" cy="3833813"/>
          </a:xfrm>
        </p:spPr>
        <p:txBody>
          <a:bodyPr rtlCol="0">
            <a:normAutofit/>
          </a:bodyPr>
          <a:lstStyle/>
          <a:p>
            <a:pPr marL="0" indent="0" eaLnBrk="1" fontAlgn="auto" hangingPunct="1">
              <a:spcAft>
                <a:spcPts val="0"/>
              </a:spcAft>
              <a:buFont typeface="Arial" panose="020B0604020202020204" pitchFamily="34" charset="0"/>
              <a:buNone/>
              <a:defRPr/>
            </a:pPr>
            <a:r>
              <a:rPr lang="en-US" sz="2400" err="1"/>
              <a:t>nums</a:t>
            </a:r>
            <a:r>
              <a:rPr lang="en-US" sz="2400"/>
              <a:t> = [1,2,3,4,5]</a:t>
            </a:r>
          </a:p>
          <a:p>
            <a:pPr marL="0" indent="0" eaLnBrk="1" fontAlgn="auto" hangingPunct="1">
              <a:spcAft>
                <a:spcPts val="0"/>
              </a:spcAft>
              <a:buFont typeface="Arial" panose="020B0604020202020204" pitchFamily="34" charset="0"/>
              <a:buNone/>
              <a:defRPr/>
            </a:pPr>
            <a:r>
              <a:rPr lang="en-US" sz="2400"/>
              <a:t>sum = 0</a:t>
            </a:r>
          </a:p>
          <a:p>
            <a:pPr marL="0" indent="0" eaLnBrk="1" fontAlgn="auto" hangingPunct="1">
              <a:spcAft>
                <a:spcPts val="0"/>
              </a:spcAft>
              <a:buFont typeface="Arial" panose="020B0604020202020204" pitchFamily="34" charset="0"/>
              <a:buNone/>
              <a:defRPr/>
            </a:pPr>
            <a:r>
              <a:rPr lang="en-US" sz="2400"/>
              <a:t>for n in </a:t>
            </a:r>
            <a:r>
              <a:rPr lang="en-US" sz="2400" err="1"/>
              <a:t>nums</a:t>
            </a:r>
            <a:r>
              <a:rPr lang="en-US" sz="2400"/>
              <a:t>:</a:t>
            </a:r>
          </a:p>
          <a:p>
            <a:pPr marL="0" indent="0" eaLnBrk="1" fontAlgn="auto" hangingPunct="1">
              <a:spcAft>
                <a:spcPts val="0"/>
              </a:spcAft>
              <a:buFont typeface="Arial" panose="020B0604020202020204" pitchFamily="34" charset="0"/>
              <a:buNone/>
              <a:defRPr/>
            </a:pPr>
            <a:r>
              <a:rPr lang="en-US" sz="2400"/>
              <a:t>    sum = sum + n</a:t>
            </a:r>
          </a:p>
          <a:p>
            <a:pPr marL="0" indent="0" eaLnBrk="1" fontAlgn="auto" hangingPunct="1">
              <a:spcAft>
                <a:spcPts val="0"/>
              </a:spcAft>
              <a:buFont typeface="Arial" panose="020B0604020202020204" pitchFamily="34" charset="0"/>
              <a:buNone/>
              <a:defRPr/>
            </a:pPr>
            <a:r>
              <a:rPr lang="en-US" sz="2400"/>
              <a:t> print('Sum =', sum)</a:t>
            </a:r>
          </a:p>
          <a:p>
            <a:pPr eaLnBrk="1" fontAlgn="auto" hangingPunct="1">
              <a:spcAft>
                <a:spcPts val="0"/>
              </a:spcAft>
              <a:defRPr/>
            </a:pPr>
            <a:endParaRPr lang="en-US" sz="2400"/>
          </a:p>
        </p:txBody>
      </p:sp>
      <p:sp>
        <p:nvSpPr>
          <p:cNvPr id="4" name="Slide Number Placeholder 3"/>
          <p:cNvSpPr>
            <a:spLocks noGrp="1"/>
          </p:cNvSpPr>
          <p:nvPr>
            <p:ph type="sldNum" sz="quarter" idx="12"/>
          </p:nvPr>
        </p:nvSpPr>
        <p:spPr/>
        <p:txBody>
          <a:bodyPr/>
          <a:lstStyle/>
          <a:p>
            <a:pPr>
              <a:defRPr/>
            </a:pPr>
            <a:fld id="{B2C35249-8C65-4287-914B-DF3E885E6699}" type="slidenum">
              <a:rPr lang="en-US"/>
              <a:pPr>
                <a:defRPr/>
              </a:pPr>
              <a:t>62</a:t>
            </a:fld>
            <a:endParaRPr lang="en-US"/>
          </a:p>
        </p:txBody>
      </p:sp>
    </p:spTree>
    <p:extLst>
      <p:ext uri="{BB962C8B-B14F-4D97-AF65-F5344CB8AC3E}">
        <p14:creationId xmlns:p14="http://schemas.microsoft.com/office/powerpoint/2010/main" val="2482716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177800"/>
            <a:ext cx="8340725" cy="1016000"/>
          </a:xfrm>
        </p:spPr>
        <p:txBody>
          <a:bodyPr rtlCol="0">
            <a:noAutofit/>
          </a:bodyPr>
          <a:lstStyle/>
          <a:p>
            <a:pPr eaLnBrk="1" fontAlgn="auto" hangingPunct="1">
              <a:spcAft>
                <a:spcPts val="0"/>
              </a:spcAft>
              <a:defRPr/>
            </a:pPr>
            <a:r>
              <a:rPr lang="en-US" sz="3200">
                <a:solidFill>
                  <a:schemeClr val="tx2">
                    <a:lumMod val="50000"/>
                  </a:schemeClr>
                </a:solidFill>
              </a:rPr>
              <a:t>Ex.12  </a:t>
            </a:r>
            <a:r>
              <a:rPr lang="en-US" sz="3200" b="1">
                <a:solidFill>
                  <a:schemeClr val="tx2">
                    <a:lumMod val="50000"/>
                  </a:schemeClr>
                </a:solidFill>
              </a:rPr>
              <a:t>Read marks of a course and find average </a:t>
            </a:r>
            <a:endParaRPr lang="en-US" sz="3200">
              <a:solidFill>
                <a:schemeClr val="tx2">
                  <a:lumMod val="50000"/>
                </a:schemeClr>
              </a:solidFill>
            </a:endParaRPr>
          </a:p>
        </p:txBody>
      </p:sp>
      <p:sp>
        <p:nvSpPr>
          <p:cNvPr id="3" name="Content Placeholder 2"/>
          <p:cNvSpPr>
            <a:spLocks noGrp="1"/>
          </p:cNvSpPr>
          <p:nvPr>
            <p:ph idx="1"/>
          </p:nvPr>
        </p:nvSpPr>
        <p:spPr>
          <a:xfrm>
            <a:off x="401956" y="1193648"/>
            <a:ext cx="8564623" cy="4265456"/>
          </a:xfrm>
        </p:spPr>
        <p:txBody>
          <a:bodyPr numCol="2" rtlCol="0">
            <a:normAutofit/>
          </a:bodyPr>
          <a:lstStyle/>
          <a:p>
            <a:pPr marL="0" indent="0" eaLnBrk="1" fontAlgn="auto" hangingPunct="1">
              <a:spcAft>
                <a:spcPts val="0"/>
              </a:spcAft>
              <a:buFont typeface="Arial" panose="020B0604020202020204" pitchFamily="34" charset="0"/>
              <a:buNone/>
              <a:defRPr/>
            </a:pPr>
            <a:r>
              <a:rPr lang="en-US" sz="2200"/>
              <a:t> sum = 0</a:t>
            </a:r>
          </a:p>
          <a:p>
            <a:pPr marL="0" indent="0" eaLnBrk="1" fontAlgn="auto" hangingPunct="1">
              <a:spcAft>
                <a:spcPts val="0"/>
              </a:spcAft>
              <a:buFont typeface="Arial" panose="020B0604020202020204" pitchFamily="34" charset="0"/>
              <a:buNone/>
              <a:defRPr/>
            </a:pPr>
            <a:r>
              <a:rPr lang="en-US" sz="2200"/>
              <a:t>marks = []            #initialize empty list</a:t>
            </a:r>
          </a:p>
          <a:p>
            <a:pPr marL="0" indent="0" eaLnBrk="1" fontAlgn="auto" hangingPunct="1">
              <a:spcAft>
                <a:spcPts val="0"/>
              </a:spcAft>
              <a:buFont typeface="Arial" panose="020B0604020202020204" pitchFamily="34" charset="0"/>
              <a:buNone/>
              <a:defRPr/>
            </a:pPr>
            <a:r>
              <a:rPr lang="en-US" sz="2200"/>
              <a:t>size = </a:t>
            </a:r>
            <a:r>
              <a:rPr lang="en-US" sz="2200" err="1"/>
              <a:t>int</a:t>
            </a:r>
            <a:r>
              <a:rPr lang="en-US" sz="2200"/>
              <a:t>(input('Enter size of the list'))</a:t>
            </a:r>
          </a:p>
          <a:p>
            <a:pPr marL="0" indent="0" eaLnBrk="1" fontAlgn="auto" hangingPunct="1">
              <a:spcAft>
                <a:spcPts val="0"/>
              </a:spcAft>
              <a:buFont typeface="Arial" panose="020B0604020202020204" pitchFamily="34" charset="0"/>
              <a:buNone/>
              <a:defRPr/>
            </a:pPr>
            <a:r>
              <a:rPr lang="en-US" sz="2200"/>
              <a:t>print('Size of the list is', size)</a:t>
            </a:r>
          </a:p>
          <a:p>
            <a:pPr marL="0" indent="0" eaLnBrk="1" fontAlgn="auto" hangingPunct="1">
              <a:spcAft>
                <a:spcPts val="0"/>
              </a:spcAft>
              <a:buFont typeface="Arial" panose="020B0604020202020204" pitchFamily="34" charset="0"/>
              <a:buNone/>
              <a:defRPr/>
            </a:pPr>
            <a:r>
              <a:rPr lang="en-US" sz="2200"/>
              <a:t> for i in range(0,size):</a:t>
            </a:r>
          </a:p>
          <a:p>
            <a:pPr marL="0" indent="0" eaLnBrk="1" fontAlgn="auto" hangingPunct="1">
              <a:spcAft>
                <a:spcPts val="0"/>
              </a:spcAft>
              <a:buFont typeface="Arial" panose="020B0604020202020204" pitchFamily="34" charset="0"/>
              <a:buNone/>
              <a:defRPr/>
            </a:pPr>
            <a:r>
              <a:rPr lang="en-US" sz="2200"/>
              <a:t>    a= </a:t>
            </a:r>
            <a:r>
              <a:rPr lang="en-US" sz="2200" err="1"/>
              <a:t>int</a:t>
            </a:r>
            <a:r>
              <a:rPr lang="en-US" sz="2200"/>
              <a:t>(input('Enter a number'))</a:t>
            </a:r>
          </a:p>
          <a:p>
            <a:pPr marL="0" indent="0" eaLnBrk="1" fontAlgn="auto" hangingPunct="1">
              <a:spcAft>
                <a:spcPts val="0"/>
              </a:spcAft>
              <a:buFont typeface="Arial" panose="020B0604020202020204" pitchFamily="34" charset="0"/>
              <a:buNone/>
              <a:defRPr/>
            </a:pPr>
            <a:r>
              <a:rPr lang="en-US" sz="2200"/>
              <a:t>    </a:t>
            </a:r>
            <a:r>
              <a:rPr lang="en-US" sz="2200" err="1"/>
              <a:t>marks.append</a:t>
            </a:r>
            <a:r>
              <a:rPr lang="en-US" sz="2200"/>
              <a:t>(a)</a:t>
            </a:r>
          </a:p>
          <a:p>
            <a:pPr marL="0" indent="0" eaLnBrk="1" fontAlgn="auto" hangingPunct="1">
              <a:spcAft>
                <a:spcPts val="0"/>
              </a:spcAft>
              <a:buFont typeface="Arial" panose="020B0604020202020204" pitchFamily="34" charset="0"/>
              <a:buNone/>
              <a:defRPr/>
            </a:pPr>
            <a:r>
              <a:rPr lang="en-US" sz="2200"/>
              <a:t>for x in marks:</a:t>
            </a:r>
          </a:p>
          <a:p>
            <a:pPr marL="0" indent="0" eaLnBrk="1" fontAlgn="auto" hangingPunct="1">
              <a:spcAft>
                <a:spcPts val="0"/>
              </a:spcAft>
              <a:buFont typeface="Arial" panose="020B0604020202020204" pitchFamily="34" charset="0"/>
              <a:buNone/>
              <a:defRPr/>
            </a:pPr>
            <a:r>
              <a:rPr lang="en-US" sz="2200"/>
              <a:t>    print('Element is', x)</a:t>
            </a:r>
          </a:p>
          <a:p>
            <a:pPr marL="0" indent="0" eaLnBrk="1" fontAlgn="auto" hangingPunct="1">
              <a:spcAft>
                <a:spcPts val="0"/>
              </a:spcAft>
              <a:buFont typeface="Arial" panose="020B0604020202020204" pitchFamily="34" charset="0"/>
              <a:buNone/>
              <a:defRPr/>
            </a:pPr>
            <a:r>
              <a:rPr lang="en-US" sz="2200"/>
              <a:t>    sum = sum + x</a:t>
            </a:r>
          </a:p>
          <a:p>
            <a:pPr marL="0" indent="0" eaLnBrk="1" fontAlgn="auto" hangingPunct="1">
              <a:spcAft>
                <a:spcPts val="0"/>
              </a:spcAft>
              <a:buFont typeface="Arial" panose="020B0604020202020204" pitchFamily="34" charset="0"/>
              <a:buNone/>
              <a:defRPr/>
            </a:pPr>
            <a:r>
              <a:rPr lang="en-US" sz="2200"/>
              <a:t>    </a:t>
            </a:r>
          </a:p>
          <a:p>
            <a:pPr marL="0" indent="0" eaLnBrk="1" fontAlgn="auto" hangingPunct="1">
              <a:spcAft>
                <a:spcPts val="0"/>
              </a:spcAft>
              <a:buFont typeface="Arial" panose="020B0604020202020204" pitchFamily="34" charset="0"/>
              <a:buNone/>
              <a:defRPr/>
            </a:pPr>
            <a:r>
              <a:rPr lang="en-US" sz="2200"/>
              <a:t>print('Sum =', sum)</a:t>
            </a:r>
          </a:p>
          <a:p>
            <a:pPr marL="0" indent="0" eaLnBrk="1" fontAlgn="auto" hangingPunct="1">
              <a:spcAft>
                <a:spcPts val="0"/>
              </a:spcAft>
              <a:buFont typeface="Arial" panose="020B0604020202020204" pitchFamily="34" charset="0"/>
              <a:buNone/>
              <a:defRPr/>
            </a:pPr>
            <a:r>
              <a:rPr lang="en-US" sz="2200"/>
              <a:t>print('Average =', sum/float(size)) </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r>
              <a:rPr lang="en-US" sz="2200"/>
              <a:t>    </a:t>
            </a:r>
          </a:p>
          <a:p>
            <a:pPr marL="0" indent="0" eaLnBrk="1" fontAlgn="auto" hangingPunct="1">
              <a:spcAft>
                <a:spcPts val="0"/>
              </a:spcAft>
              <a:buFont typeface="Arial" panose="020B0604020202020204" pitchFamily="34" charset="0"/>
              <a:buNone/>
              <a:defRPr/>
            </a:pPr>
            <a:endParaRPr lang="en-US" sz="2200"/>
          </a:p>
        </p:txBody>
      </p:sp>
      <p:sp>
        <p:nvSpPr>
          <p:cNvPr id="5" name="Slide Number Placeholder 4"/>
          <p:cNvSpPr>
            <a:spLocks noGrp="1"/>
          </p:cNvSpPr>
          <p:nvPr>
            <p:ph type="sldNum" sz="quarter" idx="12"/>
          </p:nvPr>
        </p:nvSpPr>
        <p:spPr/>
        <p:txBody>
          <a:bodyPr/>
          <a:lstStyle/>
          <a:p>
            <a:pPr>
              <a:defRPr/>
            </a:pPr>
            <a:fld id="{C3E44121-093F-4368-A2B5-C557CB9A9312}" type="slidenum">
              <a:rPr lang="en-US"/>
              <a:pPr>
                <a:defRPr/>
              </a:pPr>
              <a:t>63</a:t>
            </a:fld>
            <a:endParaRPr lang="en-US"/>
          </a:p>
        </p:txBody>
      </p:sp>
    </p:spTree>
    <p:extLst>
      <p:ext uri="{BB962C8B-B14F-4D97-AF65-F5344CB8AC3E}">
        <p14:creationId xmlns:p14="http://schemas.microsoft.com/office/powerpoint/2010/main" val="420968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01638" y="146050"/>
            <a:ext cx="8340725" cy="803275"/>
          </a:xfrm>
        </p:spPr>
        <p:txBody>
          <a:bodyPr rtlCol="0">
            <a:noAutofit/>
          </a:bodyPr>
          <a:lstStyle/>
          <a:p>
            <a:pPr eaLnBrk="1" fontAlgn="auto" hangingPunct="1">
              <a:spcAft>
                <a:spcPts val="0"/>
              </a:spcAft>
              <a:defRPr/>
            </a:pPr>
            <a:r>
              <a:rPr lang="en-US" altLang="en-US" sz="2800">
                <a:solidFill>
                  <a:schemeClr val="tx2">
                    <a:lumMod val="50000"/>
                  </a:schemeClr>
                </a:solidFill>
              </a:rPr>
              <a:t>Ex.13 </a:t>
            </a:r>
            <a:r>
              <a:rPr lang="en-US" sz="2800" b="1">
                <a:solidFill>
                  <a:schemeClr val="tx2">
                    <a:lumMod val="50000"/>
                  </a:schemeClr>
                </a:solidFill>
              </a:rPr>
              <a:t>Read a list of integers. From the input list, store only integers between 1 and 100 in another list.</a:t>
            </a:r>
            <a:endParaRPr lang="en-US" altLang="en-US" sz="2800">
              <a:solidFill>
                <a:schemeClr val="tx2">
                  <a:lumMod val="50000"/>
                </a:schemeClr>
              </a:solidFill>
            </a:endParaRPr>
          </a:p>
        </p:txBody>
      </p:sp>
      <p:sp>
        <p:nvSpPr>
          <p:cNvPr id="3" name="Content Placeholder 2"/>
          <p:cNvSpPr>
            <a:spLocks noGrp="1"/>
          </p:cNvSpPr>
          <p:nvPr>
            <p:ph idx="1"/>
          </p:nvPr>
        </p:nvSpPr>
        <p:spPr>
          <a:xfrm>
            <a:off x="401956" y="1064525"/>
            <a:ext cx="8581412" cy="4416703"/>
          </a:xfrm>
        </p:spPr>
        <p:txBody>
          <a:bodyPr numCol="2" rtlCol="0">
            <a:noAutofit/>
          </a:bodyPr>
          <a:lstStyle/>
          <a:p>
            <a:pPr marL="0" indent="0" algn="just" eaLnBrk="1" fontAlgn="auto" hangingPunct="1">
              <a:spcAft>
                <a:spcPts val="0"/>
              </a:spcAft>
              <a:buFont typeface="Arial" panose="020B0604020202020204" pitchFamily="34" charset="0"/>
              <a:buNone/>
              <a:defRPr/>
            </a:pPr>
            <a:r>
              <a:rPr lang="en-US" sz="2200"/>
              <a:t>list1 = []</a:t>
            </a:r>
          </a:p>
          <a:p>
            <a:pPr marL="0" indent="0" eaLnBrk="1" fontAlgn="auto" hangingPunct="1">
              <a:spcAft>
                <a:spcPts val="0"/>
              </a:spcAft>
              <a:buFont typeface="Arial" panose="020B0604020202020204" pitchFamily="34" charset="0"/>
              <a:buNone/>
              <a:defRPr/>
            </a:pPr>
            <a:r>
              <a:rPr lang="en-US" sz="2200"/>
              <a:t>list2 = []</a:t>
            </a:r>
          </a:p>
          <a:p>
            <a:pPr marL="0" indent="0" eaLnBrk="1" fontAlgn="auto" hangingPunct="1">
              <a:spcAft>
                <a:spcPts val="0"/>
              </a:spcAft>
              <a:buFont typeface="Arial" panose="020B0604020202020204" pitchFamily="34" charset="0"/>
              <a:buNone/>
              <a:defRPr/>
            </a:pPr>
            <a:r>
              <a:rPr lang="en-US" sz="2200"/>
              <a:t>size = </a:t>
            </a:r>
            <a:r>
              <a:rPr lang="en-US" sz="2200" err="1"/>
              <a:t>int</a:t>
            </a:r>
            <a:r>
              <a:rPr lang="en-US" sz="2200"/>
              <a:t>(input('Enter size of the list'))</a:t>
            </a:r>
          </a:p>
          <a:p>
            <a:pPr marL="0" indent="0" eaLnBrk="1" fontAlgn="auto" hangingPunct="1">
              <a:spcAft>
                <a:spcPts val="0"/>
              </a:spcAft>
              <a:buFont typeface="Arial" panose="020B0604020202020204" pitchFamily="34" charset="0"/>
              <a:buNone/>
              <a:defRPr/>
            </a:pPr>
            <a:r>
              <a:rPr lang="en-US" sz="2200"/>
              <a:t>for i in range(size):</a:t>
            </a:r>
          </a:p>
          <a:p>
            <a:pPr marL="0" indent="0" eaLnBrk="1" fontAlgn="auto" hangingPunct="1">
              <a:spcAft>
                <a:spcPts val="0"/>
              </a:spcAft>
              <a:buFont typeface="Arial" panose="020B0604020202020204" pitchFamily="34" charset="0"/>
              <a:buNone/>
              <a:defRPr/>
            </a:pPr>
            <a:r>
              <a:rPr lang="en-US" sz="2200"/>
              <a:t>    </a:t>
            </a:r>
            <a:r>
              <a:rPr lang="en-US" sz="2200" err="1"/>
              <a:t>num</a:t>
            </a:r>
            <a:r>
              <a:rPr lang="en-US" sz="2200"/>
              <a:t> = </a:t>
            </a:r>
            <a:r>
              <a:rPr lang="en-US" sz="2200" err="1"/>
              <a:t>int</a:t>
            </a:r>
            <a:r>
              <a:rPr lang="en-US" sz="2200"/>
              <a:t>(input('Enter a number'))</a:t>
            </a:r>
          </a:p>
          <a:p>
            <a:pPr marL="0" indent="0" eaLnBrk="1" fontAlgn="auto" hangingPunct="1">
              <a:spcAft>
                <a:spcPts val="0"/>
              </a:spcAft>
              <a:buFont typeface="Arial" panose="020B0604020202020204" pitchFamily="34" charset="0"/>
              <a:buNone/>
              <a:defRPr/>
            </a:pPr>
            <a:r>
              <a:rPr lang="en-US" sz="2200"/>
              <a:t>    list1.append(</a:t>
            </a:r>
            <a:r>
              <a:rPr lang="en-US" sz="2200" err="1"/>
              <a:t>num</a:t>
            </a:r>
            <a:r>
              <a:rPr lang="en-US" sz="2200"/>
              <a:t>)</a:t>
            </a:r>
          </a:p>
          <a:p>
            <a:pPr marL="0" indent="0" eaLnBrk="1" fontAlgn="auto" hangingPunct="1">
              <a:spcAft>
                <a:spcPts val="0"/>
              </a:spcAft>
              <a:buFont typeface="Arial" panose="020B0604020202020204" pitchFamily="34" charset="0"/>
              <a:buNone/>
              <a:defRPr/>
            </a:pPr>
            <a:r>
              <a:rPr lang="en-US" sz="2200"/>
              <a:t>print('The input list is\n')</a:t>
            </a:r>
          </a:p>
          <a:p>
            <a:pPr marL="0" indent="0" eaLnBrk="1" fontAlgn="auto" hangingPunct="1">
              <a:spcAft>
                <a:spcPts val="0"/>
              </a:spcAft>
              <a:buFont typeface="Arial" panose="020B0604020202020204" pitchFamily="34" charset="0"/>
              <a:buNone/>
              <a:defRPr/>
            </a:pPr>
            <a:r>
              <a:rPr lang="en-US" sz="2200"/>
              <a:t>for i in list1:</a:t>
            </a:r>
          </a:p>
          <a:p>
            <a:pPr marL="0" indent="0" eaLnBrk="1" fontAlgn="auto" hangingPunct="1">
              <a:spcAft>
                <a:spcPts val="0"/>
              </a:spcAft>
              <a:buFont typeface="Arial" panose="020B0604020202020204" pitchFamily="34" charset="0"/>
              <a:buNone/>
              <a:defRPr/>
            </a:pPr>
            <a:r>
              <a:rPr lang="en-US" sz="2200"/>
              <a:t>    print(i) </a:t>
            </a:r>
          </a:p>
          <a:p>
            <a:pPr marL="0" indent="0" eaLnBrk="1" fontAlgn="auto" hangingPunct="1">
              <a:spcAft>
                <a:spcPts val="0"/>
              </a:spcAft>
              <a:buFont typeface="Arial" panose="020B0604020202020204" pitchFamily="34" charset="0"/>
              <a:buNone/>
              <a:defRPr/>
            </a:pPr>
            <a:r>
              <a:rPr lang="en-US" sz="2200"/>
              <a:t>for </a:t>
            </a:r>
            <a:r>
              <a:rPr lang="en-US" sz="2200" err="1"/>
              <a:t>i</a:t>
            </a:r>
            <a:r>
              <a:rPr lang="en-US" sz="2200"/>
              <a:t> in list1:</a:t>
            </a:r>
          </a:p>
          <a:p>
            <a:pPr marL="0" indent="0" eaLnBrk="1" fontAlgn="auto" hangingPunct="1">
              <a:spcAft>
                <a:spcPts val="0"/>
              </a:spcAft>
              <a:buFont typeface="Arial" panose="020B0604020202020204" pitchFamily="34" charset="0"/>
              <a:buNone/>
              <a:defRPr/>
            </a:pPr>
            <a:r>
              <a:rPr lang="en-US" sz="2200"/>
              <a:t>    if </a:t>
            </a:r>
            <a:r>
              <a:rPr lang="en-US" sz="2200" err="1"/>
              <a:t>i</a:t>
            </a:r>
            <a:r>
              <a:rPr lang="en-US" sz="2200"/>
              <a:t>&gt;=1 and </a:t>
            </a:r>
            <a:r>
              <a:rPr lang="en-US" sz="2200" err="1"/>
              <a:t>i</a:t>
            </a:r>
            <a:r>
              <a:rPr lang="en-US" sz="2200"/>
              <a:t>&lt;=100:</a:t>
            </a:r>
          </a:p>
          <a:p>
            <a:pPr marL="0" indent="0" eaLnBrk="1" fontAlgn="auto" hangingPunct="1">
              <a:spcAft>
                <a:spcPts val="0"/>
              </a:spcAft>
              <a:buFont typeface="Arial" panose="020B0604020202020204" pitchFamily="34" charset="0"/>
              <a:buNone/>
              <a:defRPr/>
            </a:pPr>
            <a:r>
              <a:rPr lang="en-US" sz="2200"/>
              <a:t>        list2.append(</a:t>
            </a:r>
            <a:r>
              <a:rPr lang="en-US" sz="2200" err="1"/>
              <a:t>i</a:t>
            </a:r>
            <a:r>
              <a:rPr lang="en-US" sz="2200"/>
              <a:t>)</a:t>
            </a:r>
          </a:p>
          <a:p>
            <a:pPr marL="0" indent="0" eaLnBrk="1" fontAlgn="auto" hangingPunct="1">
              <a:spcAft>
                <a:spcPts val="0"/>
              </a:spcAft>
              <a:buFont typeface="Arial" panose="020B0604020202020204" pitchFamily="34" charset="0"/>
              <a:buNone/>
              <a:defRPr/>
            </a:pPr>
            <a:r>
              <a:rPr lang="en-US" sz="2200"/>
              <a:t> </a:t>
            </a:r>
          </a:p>
          <a:p>
            <a:pPr marL="0" indent="0" eaLnBrk="1" fontAlgn="auto" hangingPunct="1">
              <a:spcAft>
                <a:spcPts val="0"/>
              </a:spcAft>
              <a:buFont typeface="Arial" panose="020B0604020202020204" pitchFamily="34" charset="0"/>
              <a:buNone/>
              <a:defRPr/>
            </a:pPr>
            <a:r>
              <a:rPr lang="en-US" sz="2200"/>
              <a:t>print('\</a:t>
            </a:r>
            <a:r>
              <a:rPr lang="en-US" sz="2200" err="1"/>
              <a:t>nThe</a:t>
            </a:r>
            <a:r>
              <a:rPr lang="en-US" sz="2200"/>
              <a:t> new list is \n')</a:t>
            </a:r>
          </a:p>
          <a:p>
            <a:pPr marL="0" indent="0" eaLnBrk="1" fontAlgn="auto" hangingPunct="1">
              <a:spcAft>
                <a:spcPts val="0"/>
              </a:spcAft>
              <a:buFont typeface="Arial" panose="020B0604020202020204" pitchFamily="34" charset="0"/>
              <a:buNone/>
              <a:defRPr/>
            </a:pPr>
            <a:r>
              <a:rPr lang="en-US" sz="2200"/>
              <a:t>for </a:t>
            </a:r>
            <a:r>
              <a:rPr lang="en-US" sz="2200" err="1"/>
              <a:t>i</a:t>
            </a:r>
            <a:r>
              <a:rPr lang="en-US" sz="2200"/>
              <a:t> in list2:</a:t>
            </a:r>
          </a:p>
          <a:p>
            <a:pPr marL="0" indent="0" eaLnBrk="1" fontAlgn="auto" hangingPunct="1">
              <a:spcAft>
                <a:spcPts val="0"/>
              </a:spcAft>
              <a:buFont typeface="Arial" panose="020B0604020202020204" pitchFamily="34" charset="0"/>
              <a:buNone/>
              <a:defRPr/>
            </a:pPr>
            <a:r>
              <a:rPr lang="en-US" sz="2200"/>
              <a:t>    print(</a:t>
            </a:r>
            <a:r>
              <a:rPr lang="en-US" sz="2200" err="1"/>
              <a:t>i</a:t>
            </a:r>
            <a:r>
              <a:rPr lang="en-US" sz="2200"/>
              <a:t>)</a:t>
            </a:r>
          </a:p>
          <a:p>
            <a:pPr eaLnBrk="1" fontAlgn="auto" hangingPunct="1">
              <a:spcAft>
                <a:spcPts val="0"/>
              </a:spcAft>
              <a:defRPr/>
            </a:pPr>
            <a:endParaRPr lang="en-US" sz="2200"/>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endParaRPr lang="en-US" sz="2200"/>
          </a:p>
        </p:txBody>
      </p:sp>
      <p:sp>
        <p:nvSpPr>
          <p:cNvPr id="4" name="Slide Number Placeholder 3"/>
          <p:cNvSpPr>
            <a:spLocks noGrp="1"/>
          </p:cNvSpPr>
          <p:nvPr>
            <p:ph type="sldNum" sz="quarter" idx="12"/>
          </p:nvPr>
        </p:nvSpPr>
        <p:spPr/>
        <p:txBody>
          <a:bodyPr/>
          <a:lstStyle/>
          <a:p>
            <a:pPr>
              <a:defRPr/>
            </a:pPr>
            <a:fld id="{66231328-C040-40A0-97DA-DEFEE22216AA}" type="slidenum">
              <a:rPr lang="en-US"/>
              <a:pPr>
                <a:defRPr/>
              </a:pPr>
              <a:t>64</a:t>
            </a:fld>
            <a:endParaRPr lang="en-US"/>
          </a:p>
        </p:txBody>
      </p:sp>
    </p:spTree>
    <p:extLst>
      <p:ext uri="{BB962C8B-B14F-4D97-AF65-F5344CB8AC3E}">
        <p14:creationId xmlns:p14="http://schemas.microsoft.com/office/powerpoint/2010/main" val="3754142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40363"/>
            <a:ext cx="7886700" cy="4410075"/>
          </a:xfrm>
        </p:spPr>
        <p:txBody>
          <a:bodyPr/>
          <a:lstStyle/>
          <a:p>
            <a:pPr marL="0" indent="0" algn="ctr">
              <a:buNone/>
            </a:pPr>
            <a:endParaRPr lang="en-US" altLang="en-US">
              <a:solidFill>
                <a:schemeClr val="tx2">
                  <a:lumMod val="50000"/>
                </a:schemeClr>
              </a:solidFill>
            </a:endParaRPr>
          </a:p>
          <a:p>
            <a:pPr marL="0" indent="0" algn="ctr">
              <a:buNone/>
            </a:pPr>
            <a:endParaRPr lang="en-US" altLang="en-US">
              <a:solidFill>
                <a:schemeClr val="tx2">
                  <a:lumMod val="50000"/>
                </a:schemeClr>
              </a:solidFill>
            </a:endParaRPr>
          </a:p>
          <a:p>
            <a:pPr marL="0" indent="0" algn="ctr">
              <a:buNone/>
            </a:pPr>
            <a:r>
              <a:rPr lang="en-US" altLang="en-US">
                <a:solidFill>
                  <a:schemeClr val="tx2">
                    <a:lumMod val="50000"/>
                  </a:schemeClr>
                </a:solidFill>
              </a:rPr>
              <a:t>Level 2 Problems</a:t>
            </a:r>
            <a:endParaRPr lang="en-US"/>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65</a:t>
            </a:fld>
            <a:endParaRPr lang="en-US"/>
          </a:p>
        </p:txBody>
      </p:sp>
    </p:spTree>
    <p:extLst>
      <p:ext uri="{BB962C8B-B14F-4D97-AF65-F5344CB8AC3E}">
        <p14:creationId xmlns:p14="http://schemas.microsoft.com/office/powerpoint/2010/main" val="1543395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01638" y="190500"/>
            <a:ext cx="8804275" cy="655638"/>
          </a:xfrm>
        </p:spPr>
        <p:txBody>
          <a:bodyPr rtlCol="0">
            <a:noAutofit/>
          </a:bodyPr>
          <a:lstStyle/>
          <a:p>
            <a:pPr eaLnBrk="1" fontAlgn="auto" hangingPunct="1">
              <a:spcAft>
                <a:spcPts val="0"/>
              </a:spcAft>
              <a:defRPr/>
            </a:pPr>
            <a:r>
              <a:rPr lang="en-US" altLang="en-US" sz="2800">
                <a:solidFill>
                  <a:schemeClr val="tx2">
                    <a:lumMod val="50000"/>
                  </a:schemeClr>
                </a:solidFill>
                <a:latin typeface="+mn-lt"/>
              </a:rPr>
              <a:t>Ex.15  Read a list of names. Find how many times the letter 'a' appears in the list</a:t>
            </a:r>
          </a:p>
        </p:txBody>
      </p:sp>
      <p:sp>
        <p:nvSpPr>
          <p:cNvPr id="3" name="Content Placeholder 2"/>
          <p:cNvSpPr>
            <a:spLocks noGrp="1"/>
          </p:cNvSpPr>
          <p:nvPr>
            <p:ph idx="1"/>
          </p:nvPr>
        </p:nvSpPr>
        <p:spPr>
          <a:xfrm>
            <a:off x="401638" y="1036638"/>
            <a:ext cx="8804275" cy="4318000"/>
          </a:xfrm>
        </p:spPr>
        <p:txBody>
          <a:bodyPr rtlCol="0">
            <a:noAutofit/>
          </a:bodyPr>
          <a:lstStyle/>
          <a:p>
            <a:pPr marL="0" indent="0" eaLnBrk="1" fontAlgn="auto" hangingPunct="1">
              <a:spcAft>
                <a:spcPts val="0"/>
              </a:spcAft>
              <a:buFont typeface="Arial" panose="020B0604020202020204" pitchFamily="34" charset="0"/>
              <a:buNone/>
              <a:defRPr/>
            </a:pPr>
            <a:r>
              <a:rPr lang="en-US" altLang="en-US" sz="2000"/>
              <a:t> names = []</a:t>
            </a:r>
          </a:p>
          <a:p>
            <a:pPr marL="0" indent="0" eaLnBrk="1" fontAlgn="auto" hangingPunct="1">
              <a:spcAft>
                <a:spcPts val="0"/>
              </a:spcAft>
              <a:buFont typeface="Arial" panose="020B0604020202020204" pitchFamily="34" charset="0"/>
              <a:buNone/>
              <a:defRPr/>
            </a:pPr>
            <a:r>
              <a:rPr lang="en-US" altLang="en-US" sz="2000"/>
              <a:t>count = 0</a:t>
            </a:r>
          </a:p>
          <a:p>
            <a:pPr marL="0" indent="0" eaLnBrk="1" fontAlgn="auto" hangingPunct="1">
              <a:spcAft>
                <a:spcPts val="0"/>
              </a:spcAft>
              <a:buFont typeface="Arial" panose="020B0604020202020204" pitchFamily="34" charset="0"/>
              <a:buNone/>
              <a:defRPr/>
            </a:pPr>
            <a:r>
              <a:rPr lang="en-US" altLang="en-US" sz="2000"/>
              <a:t> size = </a:t>
            </a:r>
            <a:r>
              <a:rPr lang="en-US" altLang="en-US" sz="2000" err="1"/>
              <a:t>int</a:t>
            </a:r>
            <a:r>
              <a:rPr lang="en-US" altLang="en-US" sz="2000"/>
              <a:t>(input('Enter total number of names'))</a:t>
            </a:r>
          </a:p>
          <a:p>
            <a:pPr marL="0" indent="0" eaLnBrk="1" fontAlgn="auto" hangingPunct="1">
              <a:spcAft>
                <a:spcPts val="0"/>
              </a:spcAft>
              <a:buFont typeface="Arial" panose="020B0604020202020204" pitchFamily="34" charset="0"/>
              <a:buNone/>
              <a:defRPr/>
            </a:pPr>
            <a:r>
              <a:rPr lang="en-US" altLang="en-US" sz="2000"/>
              <a:t> </a:t>
            </a:r>
            <a:r>
              <a:rPr lang="en-US" altLang="en-US" sz="2000" b="1">
                <a:solidFill>
                  <a:srgbClr val="FF0000"/>
                </a:solidFill>
              </a:rPr>
              <a:t>for </a:t>
            </a:r>
            <a:r>
              <a:rPr lang="en-US" altLang="en-US" sz="2000" b="1" err="1">
                <a:solidFill>
                  <a:srgbClr val="FF0000"/>
                </a:solidFill>
              </a:rPr>
              <a:t>i</a:t>
            </a:r>
            <a:r>
              <a:rPr lang="en-US" altLang="en-US" sz="2000" b="1">
                <a:solidFill>
                  <a:srgbClr val="FF0000"/>
                </a:solidFill>
              </a:rPr>
              <a:t> in range(size):</a:t>
            </a:r>
          </a:p>
          <a:p>
            <a:pPr marL="0" indent="0" eaLnBrk="1" fontAlgn="auto" hangingPunct="1">
              <a:spcAft>
                <a:spcPts val="0"/>
              </a:spcAft>
              <a:buFont typeface="Arial" panose="020B0604020202020204" pitchFamily="34" charset="0"/>
              <a:buNone/>
              <a:defRPr/>
            </a:pPr>
            <a:r>
              <a:rPr lang="en-US" altLang="en-US" sz="2000" b="1">
                <a:solidFill>
                  <a:srgbClr val="FF0000"/>
                </a:solidFill>
              </a:rPr>
              <a:t>    n = input('Enter a name')</a:t>
            </a:r>
          </a:p>
          <a:p>
            <a:pPr marL="0" indent="0" eaLnBrk="1" fontAlgn="auto" hangingPunct="1">
              <a:spcAft>
                <a:spcPts val="0"/>
              </a:spcAft>
              <a:buFont typeface="Arial" panose="020B0604020202020204" pitchFamily="34" charset="0"/>
              <a:buNone/>
              <a:defRPr/>
            </a:pPr>
            <a:r>
              <a:rPr lang="en-US" altLang="en-US" sz="2000" b="1">
                <a:solidFill>
                  <a:srgbClr val="FF0000"/>
                </a:solidFill>
              </a:rPr>
              <a:t>    </a:t>
            </a:r>
            <a:r>
              <a:rPr lang="en-US" altLang="en-US" sz="2000" b="1" err="1">
                <a:solidFill>
                  <a:srgbClr val="FF0000"/>
                </a:solidFill>
              </a:rPr>
              <a:t>names.append</a:t>
            </a:r>
            <a:r>
              <a:rPr lang="en-US" altLang="en-US" sz="2000" b="1">
                <a:solidFill>
                  <a:srgbClr val="FF0000"/>
                </a:solidFill>
              </a:rPr>
              <a:t>(n)</a:t>
            </a:r>
          </a:p>
          <a:p>
            <a:pPr marL="0" indent="0" eaLnBrk="1" fontAlgn="auto" hangingPunct="1">
              <a:spcAft>
                <a:spcPts val="0"/>
              </a:spcAft>
              <a:buFont typeface="Arial" panose="020B0604020202020204" pitchFamily="34" charset="0"/>
              <a:buNone/>
              <a:defRPr/>
            </a:pPr>
            <a:r>
              <a:rPr lang="en-US" altLang="en-US" sz="2000"/>
              <a:t> </a:t>
            </a:r>
            <a:r>
              <a:rPr lang="en-US" altLang="en-US" sz="2000" b="1">
                <a:solidFill>
                  <a:srgbClr val="FF0000"/>
                </a:solidFill>
              </a:rPr>
              <a:t>for </a:t>
            </a:r>
            <a:r>
              <a:rPr lang="en-US" altLang="en-US" sz="2000" b="1" err="1">
                <a:solidFill>
                  <a:srgbClr val="FF0000"/>
                </a:solidFill>
              </a:rPr>
              <a:t>i</a:t>
            </a:r>
            <a:r>
              <a:rPr lang="en-US" altLang="en-US" sz="2000" b="1">
                <a:solidFill>
                  <a:srgbClr val="FF0000"/>
                </a:solidFill>
              </a:rPr>
              <a:t> in names:</a:t>
            </a:r>
          </a:p>
          <a:p>
            <a:pPr marL="0" indent="0" eaLnBrk="1" fontAlgn="auto" hangingPunct="1">
              <a:spcAft>
                <a:spcPts val="0"/>
              </a:spcAft>
              <a:buFont typeface="Arial" panose="020B0604020202020204" pitchFamily="34" charset="0"/>
              <a:buNone/>
              <a:defRPr/>
            </a:pPr>
            <a:r>
              <a:rPr lang="en-US" altLang="en-US" sz="2000" b="1">
                <a:solidFill>
                  <a:srgbClr val="FF0000"/>
                </a:solidFill>
              </a:rPr>
              <a:t>    for j in i:</a:t>
            </a:r>
          </a:p>
          <a:p>
            <a:pPr marL="0" indent="0" eaLnBrk="1" fontAlgn="auto" hangingPunct="1">
              <a:spcAft>
                <a:spcPts val="0"/>
              </a:spcAft>
              <a:buFont typeface="Arial" panose="020B0604020202020204" pitchFamily="34" charset="0"/>
              <a:buNone/>
              <a:defRPr/>
            </a:pPr>
            <a:r>
              <a:rPr lang="en-US" altLang="en-US" sz="2000" b="1">
                <a:solidFill>
                  <a:srgbClr val="FF0000"/>
                </a:solidFill>
              </a:rPr>
              <a:t>        if j == 'a':</a:t>
            </a:r>
          </a:p>
          <a:p>
            <a:pPr marL="0" indent="0" eaLnBrk="1" fontAlgn="auto" hangingPunct="1">
              <a:spcAft>
                <a:spcPts val="0"/>
              </a:spcAft>
              <a:buFont typeface="Arial" panose="020B0604020202020204" pitchFamily="34" charset="0"/>
              <a:buNone/>
              <a:defRPr/>
            </a:pPr>
            <a:r>
              <a:rPr lang="en-US" altLang="en-US" sz="2000" b="1">
                <a:solidFill>
                  <a:srgbClr val="FF0000"/>
                </a:solidFill>
              </a:rPr>
              <a:t>            count = count + 1</a:t>
            </a:r>
          </a:p>
          <a:p>
            <a:pPr marL="0" indent="0" eaLnBrk="1" fontAlgn="auto" hangingPunct="1">
              <a:spcAft>
                <a:spcPts val="0"/>
              </a:spcAft>
              <a:buFont typeface="Arial" panose="020B0604020202020204" pitchFamily="34" charset="0"/>
              <a:buNone/>
              <a:defRPr/>
            </a:pPr>
            <a:r>
              <a:rPr lang="en-US" altLang="en-US" sz="2000"/>
              <a:t>print('No. of times letter a occurs is ', count)</a:t>
            </a:r>
          </a:p>
          <a:p>
            <a:pPr marL="0" indent="0" eaLnBrk="1" fontAlgn="auto" hangingPunct="1">
              <a:spcAft>
                <a:spcPts val="0"/>
              </a:spcAft>
              <a:buFont typeface="Arial" panose="020B0604020202020204" pitchFamily="34" charset="0"/>
              <a:buNone/>
              <a:defRPr/>
            </a:pPr>
            <a:endParaRPr lang="en-US" altLang="en-US" sz="2000"/>
          </a:p>
        </p:txBody>
      </p:sp>
      <p:sp>
        <p:nvSpPr>
          <p:cNvPr id="4" name="Slide Number Placeholder 3"/>
          <p:cNvSpPr>
            <a:spLocks noGrp="1"/>
          </p:cNvSpPr>
          <p:nvPr>
            <p:ph type="sldNum" sz="quarter" idx="12"/>
          </p:nvPr>
        </p:nvSpPr>
        <p:spPr/>
        <p:txBody>
          <a:bodyPr/>
          <a:lstStyle/>
          <a:p>
            <a:pPr>
              <a:defRPr/>
            </a:pPr>
            <a:fld id="{A32C3DE2-90E8-4042-B2DC-C6019AFC9FE9}" type="slidenum">
              <a:rPr lang="en-US"/>
              <a:pPr>
                <a:defRPr/>
              </a:pPr>
              <a:t>66</a:t>
            </a:fld>
            <a:endParaRPr lang="en-US"/>
          </a:p>
        </p:txBody>
      </p:sp>
    </p:spTree>
    <p:extLst>
      <p:ext uri="{BB962C8B-B14F-4D97-AF65-F5344CB8AC3E}">
        <p14:creationId xmlns:p14="http://schemas.microsoft.com/office/powerpoint/2010/main" val="464415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01638" y="219075"/>
            <a:ext cx="8340725" cy="1098550"/>
          </a:xfrm>
        </p:spPr>
        <p:txBody>
          <a:bodyPr rtlCol="0">
            <a:noAutofit/>
          </a:bodyPr>
          <a:lstStyle/>
          <a:p>
            <a:pPr eaLnBrk="1" fontAlgn="auto" hangingPunct="1">
              <a:spcAft>
                <a:spcPts val="0"/>
              </a:spcAft>
              <a:defRPr/>
            </a:pPr>
            <a:r>
              <a:rPr lang="en-US" altLang="en-US" sz="2400">
                <a:solidFill>
                  <a:schemeClr val="tx2">
                    <a:lumMod val="50000"/>
                  </a:schemeClr>
                </a:solidFill>
                <a:latin typeface="+mn-lt"/>
              </a:rPr>
              <a:t>Ex.16 </a:t>
            </a:r>
            <a:r>
              <a:rPr lang="en-US" sz="2400">
                <a:solidFill>
                  <a:schemeClr val="tx2">
                    <a:lumMod val="50000"/>
                  </a:schemeClr>
                </a:solidFill>
                <a:latin typeface="+mn-lt"/>
              </a:rPr>
              <a:t>Read two lists of integers. Display whether both lists are of same length, whether the elements in each list sum up to the same value and whether there are any values that occur in both the lists</a:t>
            </a:r>
            <a:endParaRPr lang="en-US" altLang="en-US" sz="2400">
              <a:solidFill>
                <a:schemeClr val="tx2">
                  <a:lumMod val="50000"/>
                </a:schemeClr>
              </a:solidFill>
              <a:latin typeface="+mn-lt"/>
            </a:endParaRPr>
          </a:p>
        </p:txBody>
      </p:sp>
      <p:sp>
        <p:nvSpPr>
          <p:cNvPr id="3" name="Content Placeholder 2"/>
          <p:cNvSpPr>
            <a:spLocks noGrp="1"/>
          </p:cNvSpPr>
          <p:nvPr>
            <p:ph idx="1"/>
          </p:nvPr>
        </p:nvSpPr>
        <p:spPr>
          <a:xfrm>
            <a:off x="476589" y="1317625"/>
            <a:ext cx="8340725" cy="4438598"/>
          </a:xfrm>
        </p:spPr>
        <p:txBody>
          <a:bodyPr/>
          <a:lstStyle/>
          <a:p>
            <a:pPr marL="0" indent="0" eaLnBrk="1" hangingPunct="1">
              <a:spcBef>
                <a:spcPts val="600"/>
              </a:spcBef>
              <a:buFont typeface="Arial" panose="020B0604020202020204" pitchFamily="34" charset="0"/>
              <a:buNone/>
            </a:pPr>
            <a:r>
              <a:rPr lang="en-US" sz="2300"/>
              <a:t>l1 = []</a:t>
            </a:r>
          </a:p>
          <a:p>
            <a:pPr marL="0" indent="0" eaLnBrk="1" hangingPunct="1">
              <a:spcBef>
                <a:spcPts val="600"/>
              </a:spcBef>
              <a:buFont typeface="Arial" panose="020B0604020202020204" pitchFamily="34" charset="0"/>
              <a:buNone/>
            </a:pPr>
            <a:r>
              <a:rPr lang="en-US" sz="2300"/>
              <a:t>l2 = []</a:t>
            </a:r>
          </a:p>
          <a:p>
            <a:pPr marL="0" indent="0" eaLnBrk="1" hangingPunct="1">
              <a:spcBef>
                <a:spcPts val="600"/>
              </a:spcBef>
              <a:buFont typeface="Arial" panose="020B0604020202020204" pitchFamily="34" charset="0"/>
              <a:buNone/>
            </a:pPr>
            <a:r>
              <a:rPr lang="en-US" sz="2300"/>
              <a:t>size = </a:t>
            </a:r>
            <a:r>
              <a:rPr lang="en-US" sz="2300" err="1"/>
              <a:t>int</a:t>
            </a:r>
            <a:r>
              <a:rPr lang="en-US" sz="2300"/>
              <a:t>(input('Enter the total no. of elements'))</a:t>
            </a:r>
          </a:p>
          <a:p>
            <a:pPr marL="0" indent="0" eaLnBrk="1" hangingPunct="1">
              <a:spcBef>
                <a:spcPts val="600"/>
              </a:spcBef>
              <a:buFont typeface="Arial" panose="020B0604020202020204" pitchFamily="34" charset="0"/>
              <a:buNone/>
            </a:pPr>
            <a:r>
              <a:rPr lang="en-US" sz="2300"/>
              <a:t>print('\</a:t>
            </a:r>
            <a:r>
              <a:rPr lang="en-US" sz="2300" err="1"/>
              <a:t>nReading</a:t>
            </a:r>
            <a:r>
              <a:rPr lang="en-US" sz="2300"/>
              <a:t> list1.........')</a:t>
            </a:r>
          </a:p>
          <a:p>
            <a:pPr marL="0" indent="0" eaLnBrk="1" hangingPunct="1">
              <a:spcBef>
                <a:spcPts val="600"/>
              </a:spcBef>
              <a:buFont typeface="Arial" panose="020B0604020202020204" pitchFamily="34" charset="0"/>
              <a:buNone/>
            </a:pPr>
            <a:r>
              <a:rPr lang="en-US" sz="2300"/>
              <a:t>for </a:t>
            </a:r>
            <a:r>
              <a:rPr lang="en-US" sz="2300" err="1"/>
              <a:t>i</a:t>
            </a:r>
            <a:r>
              <a:rPr lang="en-US" sz="2300"/>
              <a:t> in range(size):</a:t>
            </a:r>
          </a:p>
          <a:p>
            <a:pPr marL="0" indent="0" eaLnBrk="1" hangingPunct="1">
              <a:spcBef>
                <a:spcPts val="600"/>
              </a:spcBef>
              <a:buFont typeface="Arial" panose="020B0604020202020204" pitchFamily="34" charset="0"/>
              <a:buNone/>
            </a:pPr>
            <a:r>
              <a:rPr lang="en-US" sz="2300"/>
              <a:t>    n = </a:t>
            </a:r>
            <a:r>
              <a:rPr lang="en-US" sz="2300" err="1"/>
              <a:t>int</a:t>
            </a:r>
            <a:r>
              <a:rPr lang="en-US" sz="2300"/>
              <a:t>(input('Enter the next number'))</a:t>
            </a:r>
          </a:p>
          <a:p>
            <a:pPr marL="0" indent="0" eaLnBrk="1" hangingPunct="1">
              <a:spcBef>
                <a:spcPts val="600"/>
              </a:spcBef>
              <a:buFont typeface="Arial" panose="020B0604020202020204" pitchFamily="34" charset="0"/>
              <a:buNone/>
            </a:pPr>
            <a:r>
              <a:rPr lang="en-US" sz="2300"/>
              <a:t>    l1.append(n)</a:t>
            </a:r>
          </a:p>
          <a:p>
            <a:pPr marL="0" indent="0" eaLnBrk="1" hangingPunct="1">
              <a:spcBef>
                <a:spcPts val="600"/>
              </a:spcBef>
              <a:buFont typeface="Arial" panose="020B0604020202020204" pitchFamily="34" charset="0"/>
              <a:buNone/>
            </a:pPr>
            <a:r>
              <a:rPr lang="en-US" sz="2300"/>
              <a:t>print('\</a:t>
            </a:r>
            <a:r>
              <a:rPr lang="en-US" sz="2300" err="1"/>
              <a:t>nReading</a:t>
            </a:r>
            <a:r>
              <a:rPr lang="en-US" sz="2300"/>
              <a:t> list2.........')</a:t>
            </a:r>
          </a:p>
          <a:p>
            <a:pPr marL="0" indent="0" eaLnBrk="1" hangingPunct="1">
              <a:spcBef>
                <a:spcPts val="600"/>
              </a:spcBef>
              <a:buFont typeface="Arial" panose="020B0604020202020204" pitchFamily="34" charset="0"/>
              <a:buNone/>
            </a:pPr>
            <a:r>
              <a:rPr lang="en-US" sz="2300"/>
              <a:t>for </a:t>
            </a:r>
            <a:r>
              <a:rPr lang="en-US" sz="2300" err="1"/>
              <a:t>i</a:t>
            </a:r>
            <a:r>
              <a:rPr lang="en-US" sz="2300"/>
              <a:t> in range(size):</a:t>
            </a:r>
          </a:p>
          <a:p>
            <a:pPr marL="0" indent="0" eaLnBrk="1" hangingPunct="1">
              <a:spcBef>
                <a:spcPts val="600"/>
              </a:spcBef>
              <a:buFont typeface="Arial" panose="020B0604020202020204" pitchFamily="34" charset="0"/>
              <a:buNone/>
            </a:pPr>
            <a:r>
              <a:rPr lang="en-US" sz="2300"/>
              <a:t>    n = </a:t>
            </a:r>
            <a:r>
              <a:rPr lang="en-US" sz="2300" err="1"/>
              <a:t>int</a:t>
            </a:r>
            <a:r>
              <a:rPr lang="en-US" sz="2300"/>
              <a:t>(input('Enter the next number'))</a:t>
            </a:r>
          </a:p>
          <a:p>
            <a:pPr marL="0" indent="0" eaLnBrk="1" hangingPunct="1">
              <a:spcBef>
                <a:spcPts val="600"/>
              </a:spcBef>
              <a:buFont typeface="Arial" panose="020B0604020202020204" pitchFamily="34" charset="0"/>
              <a:buNone/>
            </a:pPr>
            <a:r>
              <a:rPr lang="en-US" sz="2300"/>
              <a:t>    l2.append(n)</a:t>
            </a:r>
          </a:p>
          <a:p>
            <a:pPr marL="0" indent="0" eaLnBrk="1" hangingPunct="1">
              <a:spcBef>
                <a:spcPct val="0"/>
              </a:spcBef>
              <a:buFont typeface="Arial" panose="020B0604020202020204" pitchFamily="34" charset="0"/>
              <a:buNone/>
            </a:pPr>
            <a:endParaRPr lang="en-US" sz="2300"/>
          </a:p>
          <a:p>
            <a:pPr marL="0" indent="0" eaLnBrk="1" hangingPunct="1">
              <a:spcBef>
                <a:spcPct val="0"/>
              </a:spcBef>
              <a:buFont typeface="Arial" panose="020B0604020202020204" pitchFamily="34" charset="0"/>
              <a:buNone/>
            </a:pPr>
            <a:r>
              <a:rPr lang="en-US" sz="2300"/>
              <a:t> </a:t>
            </a:r>
          </a:p>
          <a:p>
            <a:pPr marL="0" indent="0" eaLnBrk="1" hangingPunct="1">
              <a:spcBef>
                <a:spcPct val="0"/>
              </a:spcBef>
              <a:buFont typeface="Arial" panose="020B0604020202020204" pitchFamily="34" charset="0"/>
              <a:buNone/>
            </a:pPr>
            <a:r>
              <a:rPr lang="en-US" sz="2300"/>
              <a:t> </a:t>
            </a:r>
          </a:p>
          <a:p>
            <a:pPr marL="0" indent="0" eaLnBrk="1" hangingPunct="1">
              <a:spcBef>
                <a:spcPct val="0"/>
              </a:spcBef>
              <a:buFont typeface="Arial" panose="020B0604020202020204" pitchFamily="34" charset="0"/>
              <a:buNone/>
            </a:pPr>
            <a:endParaRPr lang="en-US" sz="2300"/>
          </a:p>
          <a:p>
            <a:pPr marL="0" indent="0" eaLnBrk="1" hangingPunct="1">
              <a:spcBef>
                <a:spcPct val="0"/>
              </a:spcBef>
              <a:buFont typeface="Arial" panose="020B0604020202020204" pitchFamily="34" charset="0"/>
              <a:buNone/>
            </a:pPr>
            <a:endParaRPr lang="en-US" sz="2300"/>
          </a:p>
        </p:txBody>
      </p:sp>
      <p:sp>
        <p:nvSpPr>
          <p:cNvPr id="4" name="Slide Number Placeholder 3"/>
          <p:cNvSpPr>
            <a:spLocks noGrp="1"/>
          </p:cNvSpPr>
          <p:nvPr>
            <p:ph type="sldNum" sz="quarter" idx="12"/>
          </p:nvPr>
        </p:nvSpPr>
        <p:spPr/>
        <p:txBody>
          <a:bodyPr/>
          <a:lstStyle/>
          <a:p>
            <a:pPr>
              <a:defRPr/>
            </a:pPr>
            <a:fld id="{13E78D57-3BBE-40C2-8B98-A7A509972101}" type="slidenum">
              <a:rPr lang="en-US"/>
              <a:pPr>
                <a:defRPr/>
              </a:pPr>
              <a:t>67</a:t>
            </a:fld>
            <a:endParaRPr lang="en-US"/>
          </a:p>
        </p:txBody>
      </p:sp>
    </p:spTree>
    <p:extLst>
      <p:ext uri="{BB962C8B-B14F-4D97-AF65-F5344CB8AC3E}">
        <p14:creationId xmlns:p14="http://schemas.microsoft.com/office/powerpoint/2010/main" val="1407875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3" y="244475"/>
            <a:ext cx="7991475" cy="5051425"/>
          </a:xfrm>
        </p:spPr>
        <p:txBody>
          <a:bodyPr/>
          <a:lstStyle/>
          <a:p>
            <a:pPr marL="0" indent="0" eaLnBrk="1" hangingPunct="1">
              <a:buFont typeface="Arial" panose="020B0604020202020204" pitchFamily="34" charset="0"/>
              <a:buNone/>
            </a:pPr>
            <a:r>
              <a:rPr lang="en-US" sz="2200"/>
              <a:t>if len(l1) == len(l2):</a:t>
            </a:r>
          </a:p>
          <a:p>
            <a:pPr marL="0" indent="0" eaLnBrk="1" hangingPunct="1">
              <a:buFont typeface="Arial" panose="020B0604020202020204" pitchFamily="34" charset="0"/>
              <a:buNone/>
            </a:pPr>
            <a:r>
              <a:rPr lang="en-US" sz="2200"/>
              <a:t>    print('Both lists are of same size', len(l1), len(l2))</a:t>
            </a:r>
          </a:p>
          <a:p>
            <a:pPr marL="0" indent="0" eaLnBrk="1" hangingPunct="1">
              <a:buFont typeface="Arial" panose="020B0604020202020204" pitchFamily="34" charset="0"/>
              <a:buNone/>
            </a:pPr>
            <a:r>
              <a:rPr lang="en-US" sz="2200"/>
              <a:t>else:</a:t>
            </a:r>
          </a:p>
          <a:p>
            <a:pPr marL="0" indent="0" eaLnBrk="1" hangingPunct="1">
              <a:buFont typeface="Arial" panose="020B0604020202020204" pitchFamily="34" charset="0"/>
              <a:buNone/>
            </a:pPr>
            <a:r>
              <a:rPr lang="en-US" sz="2200"/>
              <a:t>    print('Both lists are of different size', len(l1), len(l2))</a:t>
            </a:r>
          </a:p>
          <a:p>
            <a:pPr marL="0" indent="0" eaLnBrk="1" hangingPunct="1">
              <a:buFont typeface="Arial" panose="020B0604020202020204" pitchFamily="34" charset="0"/>
              <a:buNone/>
            </a:pPr>
            <a:r>
              <a:rPr lang="en-US" sz="2200"/>
              <a:t> if sum(l1) == sum(l2):</a:t>
            </a:r>
          </a:p>
          <a:p>
            <a:pPr marL="0" indent="0" eaLnBrk="1" hangingPunct="1">
              <a:buFont typeface="Arial" panose="020B0604020202020204" pitchFamily="34" charset="0"/>
              <a:buNone/>
            </a:pPr>
            <a:r>
              <a:rPr lang="en-US" sz="2200"/>
              <a:t>    print('Both lists sum upto same value', sum(l1), sum(l2))</a:t>
            </a:r>
          </a:p>
          <a:p>
            <a:pPr marL="0" indent="0" eaLnBrk="1" hangingPunct="1">
              <a:buFont typeface="Arial" panose="020B0604020202020204" pitchFamily="34" charset="0"/>
              <a:buNone/>
            </a:pPr>
            <a:r>
              <a:rPr lang="en-US" sz="2200"/>
              <a:t>else:</a:t>
            </a:r>
          </a:p>
          <a:p>
            <a:pPr marL="0" indent="0" eaLnBrk="1" hangingPunct="1">
              <a:buFont typeface="Arial" panose="020B0604020202020204" pitchFamily="34" charset="0"/>
              <a:buNone/>
            </a:pPr>
            <a:r>
              <a:rPr lang="en-US" sz="2200"/>
              <a:t>    print('Both lists sum upto different values', sum(l1), sum(l2))</a:t>
            </a:r>
          </a:p>
          <a:p>
            <a:pPr marL="0" indent="0" eaLnBrk="1" hangingPunct="1">
              <a:buFont typeface="Arial" panose="020B0604020202020204" pitchFamily="34" charset="0"/>
              <a:buNone/>
            </a:pPr>
            <a:r>
              <a:rPr lang="en-US" sz="2200"/>
              <a:t>for i in l1:</a:t>
            </a:r>
          </a:p>
          <a:p>
            <a:pPr marL="0" indent="0" eaLnBrk="1" hangingPunct="1">
              <a:buFont typeface="Arial" panose="020B0604020202020204" pitchFamily="34" charset="0"/>
              <a:buNone/>
            </a:pPr>
            <a:r>
              <a:rPr lang="en-US" sz="2200"/>
              <a:t>    for j in l2:</a:t>
            </a:r>
          </a:p>
          <a:p>
            <a:pPr marL="0" indent="0" eaLnBrk="1" hangingPunct="1">
              <a:buFont typeface="Arial" panose="020B0604020202020204" pitchFamily="34" charset="0"/>
              <a:buNone/>
            </a:pPr>
            <a:r>
              <a:rPr lang="en-US" sz="2200"/>
              <a:t>        if i == j:</a:t>
            </a:r>
          </a:p>
          <a:p>
            <a:pPr marL="0" indent="0" eaLnBrk="1" hangingPunct="1">
              <a:buFont typeface="Arial" panose="020B0604020202020204" pitchFamily="34" charset="0"/>
              <a:buNone/>
            </a:pPr>
            <a:r>
              <a:rPr lang="en-US" sz="2200"/>
              <a:t>            print(i, 'This value occurs in both lists')</a:t>
            </a:r>
          </a:p>
          <a:p>
            <a:pPr marL="0" indent="0" eaLnBrk="1" hangingPunct="1">
              <a:buFont typeface="Arial" panose="020B0604020202020204" pitchFamily="34" charset="0"/>
              <a:buNone/>
            </a:pPr>
            <a:endParaRPr lang="en-US" sz="2200"/>
          </a:p>
          <a:p>
            <a:pPr marL="0" indent="0" eaLnBrk="1" hangingPunct="1">
              <a:buFont typeface="Arial" panose="020B0604020202020204" pitchFamily="34" charset="0"/>
              <a:buNone/>
            </a:pPr>
            <a:r>
              <a:rPr lang="en-US" sz="2200"/>
              <a:t> </a:t>
            </a:r>
          </a:p>
        </p:txBody>
      </p:sp>
      <p:sp>
        <p:nvSpPr>
          <p:cNvPr id="4" name="Slide Number Placeholder 3"/>
          <p:cNvSpPr>
            <a:spLocks noGrp="1"/>
          </p:cNvSpPr>
          <p:nvPr>
            <p:ph type="sldNum" sz="quarter" idx="12"/>
          </p:nvPr>
        </p:nvSpPr>
        <p:spPr/>
        <p:txBody>
          <a:bodyPr/>
          <a:lstStyle/>
          <a:p>
            <a:pPr>
              <a:defRPr/>
            </a:pPr>
            <a:fld id="{CE7E0400-CD5A-4C0E-9699-0D26B31A4A18}" type="slidenum">
              <a:rPr lang="en-US"/>
              <a:pPr>
                <a:defRPr/>
              </a:pPr>
              <a:t>68</a:t>
            </a:fld>
            <a:endParaRPr lang="en-US"/>
          </a:p>
        </p:txBody>
      </p:sp>
    </p:spTree>
    <p:extLst>
      <p:ext uri="{BB962C8B-B14F-4D97-AF65-F5344CB8AC3E}">
        <p14:creationId xmlns:p14="http://schemas.microsoft.com/office/powerpoint/2010/main" val="72352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614488" y="152400"/>
            <a:ext cx="5994400" cy="633413"/>
          </a:xfrm>
        </p:spPr>
        <p:txBody>
          <a:bodyPr rtlCol="0">
            <a:normAutofit fontScale="90000"/>
          </a:bodyPr>
          <a:lstStyle/>
          <a:p>
            <a:pPr eaLnBrk="1" fontAlgn="auto" hangingPunct="1">
              <a:spcAft>
                <a:spcPts val="0"/>
              </a:spcAft>
              <a:defRPr/>
            </a:pPr>
            <a:r>
              <a:rPr lang="en-US" altLang="en-US">
                <a:solidFill>
                  <a:schemeClr val="tx2">
                    <a:lumMod val="50000"/>
                  </a:schemeClr>
                </a:solidFill>
                <a:latin typeface="+mn-lt"/>
              </a:rPr>
              <a:t>List Comprehension</a:t>
            </a:r>
          </a:p>
        </p:txBody>
      </p:sp>
      <p:sp>
        <p:nvSpPr>
          <p:cNvPr id="5123" name="Content Placeholder 2"/>
          <p:cNvSpPr>
            <a:spLocks noGrp="1"/>
          </p:cNvSpPr>
          <p:nvPr>
            <p:ph idx="1"/>
          </p:nvPr>
        </p:nvSpPr>
        <p:spPr>
          <a:xfrm>
            <a:off x="374650" y="785813"/>
            <a:ext cx="8477250" cy="5075341"/>
          </a:xfrm>
        </p:spPr>
        <p:txBody>
          <a:bodyPr rtlCol="0">
            <a:noAutofit/>
          </a:bodyPr>
          <a:lstStyle/>
          <a:p>
            <a:r>
              <a:rPr lang="en-US" sz="2200"/>
              <a:t>There are 3 components of List Comprehension, these are:</a:t>
            </a:r>
          </a:p>
          <a:p>
            <a:pPr lvl="1"/>
            <a:r>
              <a:rPr lang="en-US" sz="2200"/>
              <a:t>Output expression: This one is optional and can be ignored.</a:t>
            </a:r>
          </a:p>
          <a:p>
            <a:pPr lvl="1"/>
            <a:r>
              <a:rPr lang="en-US" sz="2200" err="1"/>
              <a:t>Iterable</a:t>
            </a:r>
            <a:r>
              <a:rPr lang="en-US" sz="2200"/>
              <a:t>.</a:t>
            </a:r>
          </a:p>
          <a:p>
            <a:pPr lvl="1"/>
            <a:r>
              <a:rPr lang="en-US" sz="2200"/>
              <a:t>A variable that represents members of the </a:t>
            </a:r>
            <a:r>
              <a:rPr lang="en-US" sz="2200" err="1"/>
              <a:t>iterable</a:t>
            </a:r>
            <a:r>
              <a:rPr lang="en-US" sz="2200"/>
              <a:t>, it is often called Iterator Variable.</a:t>
            </a:r>
          </a:p>
          <a:p>
            <a:pPr eaLnBrk="1" fontAlgn="auto" hangingPunct="1">
              <a:spcAft>
                <a:spcPts val="0"/>
              </a:spcAft>
              <a:defRPr/>
            </a:pPr>
            <a:r>
              <a:rPr lang="en-US" altLang="en-US" sz="2200">
                <a:solidFill>
                  <a:srgbClr val="FF0000"/>
                </a:solidFill>
              </a:rPr>
              <a:t>Range function </a:t>
            </a:r>
            <a:r>
              <a:rPr lang="en-US" altLang="en-US" sz="2200"/>
              <a:t>generates sequence of integers with </a:t>
            </a:r>
            <a:r>
              <a:rPr lang="en-US" altLang="en-US" sz="2200">
                <a:solidFill>
                  <a:srgbClr val="FF0000"/>
                </a:solidFill>
              </a:rPr>
              <a:t>fixed increments</a:t>
            </a:r>
          </a:p>
          <a:p>
            <a:pPr eaLnBrk="1" fontAlgn="auto" hangingPunct="1">
              <a:spcAft>
                <a:spcPts val="0"/>
              </a:spcAft>
              <a:defRPr/>
            </a:pPr>
            <a:r>
              <a:rPr lang="en-US" altLang="en-US" sz="2200">
                <a:solidFill>
                  <a:srgbClr val="FF0000"/>
                </a:solidFill>
              </a:rPr>
              <a:t>List comprehension </a:t>
            </a:r>
            <a:r>
              <a:rPr lang="en-US" altLang="en-US" sz="2200"/>
              <a:t>is used to generate </a:t>
            </a:r>
            <a:r>
              <a:rPr lang="en-US" altLang="en-US" sz="2200">
                <a:solidFill>
                  <a:srgbClr val="FF0000"/>
                </a:solidFill>
              </a:rPr>
              <a:t>varied sequences</a:t>
            </a:r>
          </a:p>
          <a:p>
            <a:pPr eaLnBrk="1" fontAlgn="auto" hangingPunct="1">
              <a:spcAft>
                <a:spcPts val="0"/>
              </a:spcAft>
              <a:defRPr/>
            </a:pPr>
            <a:r>
              <a:rPr lang="en-US" altLang="en-US" sz="2200"/>
              <a:t>[x ** 2 for x in [1,2,3]]</a:t>
            </a:r>
          </a:p>
          <a:p>
            <a:pPr marL="0" indent="0" eaLnBrk="1" fontAlgn="auto" hangingPunct="1">
              <a:spcAft>
                <a:spcPts val="0"/>
              </a:spcAft>
              <a:buFont typeface="Arial" panose="020B0604020202020204" pitchFamily="34" charset="0"/>
              <a:buNone/>
              <a:defRPr/>
            </a:pPr>
            <a:r>
              <a:rPr lang="en-US" altLang="en-US" sz="2200"/>
              <a:t>   [1, 4, 9]</a:t>
            </a:r>
          </a:p>
          <a:p>
            <a:pPr eaLnBrk="1" fontAlgn="auto" hangingPunct="1">
              <a:spcAft>
                <a:spcPts val="0"/>
              </a:spcAft>
              <a:defRPr/>
            </a:pPr>
            <a:r>
              <a:rPr lang="en-US" altLang="en-US" sz="2200"/>
              <a:t>[x ** 2 for x in range (5)]</a:t>
            </a:r>
          </a:p>
          <a:p>
            <a:pPr marL="0" indent="0" eaLnBrk="1" fontAlgn="auto" hangingPunct="1">
              <a:spcAft>
                <a:spcPts val="0"/>
              </a:spcAft>
              <a:buFont typeface="Arial" panose="020B0604020202020204" pitchFamily="34" charset="0"/>
              <a:buNone/>
              <a:defRPr/>
            </a:pPr>
            <a:r>
              <a:rPr lang="en-US" altLang="en-US" sz="2200"/>
              <a:t>     [0,1,4,9,16]</a:t>
            </a:r>
          </a:p>
          <a:p>
            <a:pPr marL="2743200" lvl="6" indent="0">
              <a:buNone/>
              <a:defRPr/>
            </a:pPr>
            <a:r>
              <a:rPr lang="en-US" sz="2200" b="1"/>
              <a:t>Syntax: </a:t>
            </a:r>
          </a:p>
          <a:p>
            <a:pPr marL="2743200" lvl="6" indent="0">
              <a:buNone/>
              <a:defRPr/>
            </a:pPr>
            <a:r>
              <a:rPr lang="en-US" altLang="en-US" sz="2200"/>
              <a:t>    </a:t>
            </a:r>
            <a:r>
              <a:rPr lang="en-US" altLang="en-US" sz="2200" err="1"/>
              <a:t>new_list</a:t>
            </a:r>
            <a:r>
              <a:rPr lang="en-US" altLang="en-US" sz="2200" b="1"/>
              <a:t> = [</a:t>
            </a:r>
            <a:r>
              <a:rPr lang="en-US" altLang="en-US" sz="2200"/>
              <a:t>expression</a:t>
            </a:r>
            <a:r>
              <a:rPr lang="en-US" altLang="en-US" sz="2200" b="1"/>
              <a:t> for </a:t>
            </a:r>
            <a:r>
              <a:rPr lang="en-US" altLang="en-US" sz="2200"/>
              <a:t>member</a:t>
            </a:r>
            <a:r>
              <a:rPr lang="en-US" altLang="en-US" sz="2200" b="1"/>
              <a:t> in </a:t>
            </a:r>
            <a:r>
              <a:rPr lang="en-US" altLang="en-US" sz="2200" err="1"/>
              <a:t>iterable</a:t>
            </a:r>
            <a:r>
              <a:rPr lang="en-US" altLang="en-US" sz="2200" b="1"/>
              <a:t>] </a:t>
            </a:r>
          </a:p>
        </p:txBody>
      </p:sp>
      <p:sp>
        <p:nvSpPr>
          <p:cNvPr id="3" name="Slide Number Placeholder 2"/>
          <p:cNvSpPr>
            <a:spLocks noGrp="1"/>
          </p:cNvSpPr>
          <p:nvPr>
            <p:ph type="sldNum" sz="quarter" idx="12"/>
          </p:nvPr>
        </p:nvSpPr>
        <p:spPr/>
        <p:txBody>
          <a:bodyPr/>
          <a:lstStyle/>
          <a:p>
            <a:pPr>
              <a:defRPr/>
            </a:pPr>
            <a:fld id="{B61BD7BD-A9BB-458E-9065-7C4DD2060D56}" type="slidenum">
              <a:rPr lang="en-US"/>
              <a:pPr>
                <a:defRPr/>
              </a:pPr>
              <a:t>69</a:t>
            </a:fld>
            <a:endParaRPr lang="en-US"/>
          </a:p>
        </p:txBody>
      </p:sp>
    </p:spTree>
    <p:extLst>
      <p:ext uri="{BB962C8B-B14F-4D97-AF65-F5344CB8AC3E}">
        <p14:creationId xmlns:p14="http://schemas.microsoft.com/office/powerpoint/2010/main" val="64325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9888"/>
            <a:ext cx="7886700" cy="342631"/>
          </a:xfrm>
        </p:spPr>
        <p:txBody>
          <a:bodyPr/>
          <a:lstStyle/>
          <a:p>
            <a:r>
              <a:rPr lang="en-US" sz="2400"/>
              <a:t>Triple Quotes</a:t>
            </a:r>
          </a:p>
        </p:txBody>
      </p:sp>
      <p:sp>
        <p:nvSpPr>
          <p:cNvPr id="3" name="Content Placeholder 2"/>
          <p:cNvSpPr>
            <a:spLocks noGrp="1"/>
          </p:cNvSpPr>
          <p:nvPr>
            <p:ph idx="1"/>
          </p:nvPr>
        </p:nvSpPr>
        <p:spPr>
          <a:xfrm>
            <a:off x="628650" y="878775"/>
            <a:ext cx="7886700" cy="4393870"/>
          </a:xfrm>
        </p:spPr>
        <p:txBody>
          <a:bodyPr/>
          <a:lstStyle/>
          <a:p>
            <a:r>
              <a:rPr lang="en-US" sz="2000"/>
              <a:t>Python's triple quotes comes to the rescue by allowing strings to span multiple lines, including NEWLINEs, TABs, and any other special characters.</a:t>
            </a:r>
          </a:p>
          <a:p>
            <a:pPr marL="0" indent="0">
              <a:buNone/>
            </a:pPr>
            <a:r>
              <a:rPr lang="en-US" sz="1800" err="1"/>
              <a:t>para_str</a:t>
            </a:r>
            <a:r>
              <a:rPr lang="en-US" sz="1800"/>
              <a:t> = """this is a long string that is made up of</a:t>
            </a:r>
          </a:p>
          <a:p>
            <a:pPr marL="0" indent="0">
              <a:buNone/>
            </a:pPr>
            <a:r>
              <a:rPr lang="en-US" sz="1800"/>
              <a:t>several lines and non-printable characters such as</a:t>
            </a:r>
          </a:p>
          <a:p>
            <a:pPr marL="0" indent="0">
              <a:buNone/>
            </a:pPr>
            <a:r>
              <a:rPr lang="en-US" sz="1800"/>
              <a:t>TAB ( \t ) and they will show up that way when displayed.</a:t>
            </a:r>
          </a:p>
          <a:p>
            <a:pPr marL="0" indent="0">
              <a:buNone/>
            </a:pPr>
            <a:r>
              <a:rPr lang="en-US" sz="1800"/>
              <a:t>NEWLINEs within the string, whether explicitly given like</a:t>
            </a:r>
          </a:p>
          <a:p>
            <a:pPr marL="0" indent="0">
              <a:buNone/>
            </a:pPr>
            <a:r>
              <a:rPr lang="en-US" sz="1800"/>
              <a:t>this within the brackets [ \n ], or just a NEWLINE within</a:t>
            </a:r>
          </a:p>
          <a:p>
            <a:pPr marL="0" indent="0">
              <a:buNone/>
            </a:pPr>
            <a:r>
              <a:rPr lang="en-US" sz="1800"/>
              <a:t>the variable assignment will also show up.</a:t>
            </a:r>
          </a:p>
          <a:p>
            <a:pPr marL="0" indent="0">
              <a:buNone/>
            </a:pPr>
            <a:r>
              <a:rPr lang="en-US" sz="1800"/>
              <a:t>"""</a:t>
            </a:r>
          </a:p>
          <a:p>
            <a:r>
              <a:rPr lang="en-US" sz="1800"/>
              <a:t>print (</a:t>
            </a:r>
            <a:r>
              <a:rPr lang="en-US" sz="1800" err="1"/>
              <a:t>para_str</a:t>
            </a:r>
            <a:r>
              <a:rPr lang="en-US" sz="1800"/>
              <a:t>)   # Try and observe output</a:t>
            </a:r>
          </a:p>
        </p:txBody>
      </p:sp>
      <p:sp>
        <p:nvSpPr>
          <p:cNvPr id="4" name="Slide Number Placeholder 3"/>
          <p:cNvSpPr>
            <a:spLocks noGrp="1"/>
          </p:cNvSpPr>
          <p:nvPr>
            <p:ph type="sldNum" sz="quarter" idx="12"/>
          </p:nvPr>
        </p:nvSpPr>
        <p:spPr/>
        <p:txBody>
          <a:bodyPr/>
          <a:lstStyle/>
          <a:p>
            <a:pPr>
              <a:defRPr/>
            </a:pPr>
            <a:fld id="{8E058CCD-88B4-4668-AE04-DFC5A2EF6324}" type="slidenum">
              <a:rPr lang="en-US" smtClean="0"/>
              <a:pPr>
                <a:defRPr/>
              </a:pPr>
              <a:t>7</a:t>
            </a:fld>
            <a:endParaRPr lang="en-US"/>
          </a:p>
        </p:txBody>
      </p:sp>
    </p:spTree>
    <p:extLst>
      <p:ext uri="{BB962C8B-B14F-4D97-AF65-F5344CB8AC3E}">
        <p14:creationId xmlns:p14="http://schemas.microsoft.com/office/powerpoint/2010/main" val="36341892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938" y="104775"/>
            <a:ext cx="8420100" cy="5354638"/>
          </a:xfrm>
        </p:spPr>
        <p:txBody>
          <a:bodyPr rtlCol="0">
            <a:normAutofit/>
          </a:bodyPr>
          <a:lstStyle/>
          <a:p>
            <a:pPr eaLnBrk="1" fontAlgn="auto" hangingPunct="1">
              <a:spcAft>
                <a:spcPts val="0"/>
              </a:spcAft>
              <a:defRPr/>
            </a:pPr>
            <a:r>
              <a:rPr lang="en-US" altLang="en-US" sz="2400" err="1"/>
              <a:t>nums</a:t>
            </a:r>
            <a:r>
              <a:rPr lang="en-US" altLang="en-US" sz="2400"/>
              <a:t> = [-1, 1, -2, 2, -3, 3, -4, 4]</a:t>
            </a:r>
          </a:p>
          <a:p>
            <a:pPr eaLnBrk="1" fontAlgn="auto" hangingPunct="1">
              <a:spcAft>
                <a:spcPts val="0"/>
              </a:spcAft>
              <a:defRPr/>
            </a:pPr>
            <a:r>
              <a:rPr lang="en-US" altLang="en-US" sz="2400"/>
              <a:t>[x for x in </a:t>
            </a:r>
            <a:r>
              <a:rPr lang="en-US" altLang="en-US" sz="2400" err="1"/>
              <a:t>nums</a:t>
            </a:r>
            <a:r>
              <a:rPr lang="en-US" altLang="en-US" sz="2400"/>
              <a:t> if x&gt;=0]</a:t>
            </a:r>
          </a:p>
          <a:p>
            <a:pPr marL="0" indent="0" eaLnBrk="1" fontAlgn="auto" hangingPunct="1">
              <a:spcAft>
                <a:spcPts val="0"/>
              </a:spcAft>
              <a:buFont typeface="Arial" panose="020B0604020202020204" pitchFamily="34" charset="0"/>
              <a:buNone/>
              <a:defRPr/>
            </a:pPr>
            <a:r>
              <a:rPr lang="en-US" altLang="en-US" sz="2400"/>
              <a:t>   		[1,2,3,4]</a:t>
            </a:r>
          </a:p>
          <a:p>
            <a:pPr eaLnBrk="1" fontAlgn="auto" hangingPunct="1">
              <a:spcAft>
                <a:spcPts val="0"/>
              </a:spcAft>
              <a:defRPr/>
            </a:pPr>
            <a:endParaRPr lang="en-US" sz="2400"/>
          </a:p>
          <a:p>
            <a:pPr eaLnBrk="1" fontAlgn="auto" hangingPunct="1">
              <a:spcAft>
                <a:spcPts val="0"/>
              </a:spcAft>
              <a:defRPr/>
            </a:pPr>
            <a:r>
              <a:rPr lang="en-US" sz="2400"/>
              <a:t>[</a:t>
            </a:r>
            <a:r>
              <a:rPr lang="en-US" sz="2400" err="1"/>
              <a:t>ord</a:t>
            </a:r>
            <a:r>
              <a:rPr lang="en-US" sz="2400"/>
              <a:t>(</a:t>
            </a:r>
            <a:r>
              <a:rPr lang="en-US" sz="2400" err="1"/>
              <a:t>ch</a:t>
            </a:r>
            <a:r>
              <a:rPr lang="en-US" sz="2400"/>
              <a:t>) for </a:t>
            </a:r>
            <a:r>
              <a:rPr lang="en-US" sz="2400" err="1"/>
              <a:t>ch</a:t>
            </a:r>
            <a:r>
              <a:rPr lang="en-US" sz="2400"/>
              <a:t> in ‘Hello’]</a:t>
            </a:r>
          </a:p>
          <a:p>
            <a:pPr marL="0" indent="0" eaLnBrk="1" fontAlgn="auto" hangingPunct="1">
              <a:spcAft>
                <a:spcPts val="0"/>
              </a:spcAft>
              <a:buNone/>
              <a:defRPr/>
            </a:pPr>
            <a:r>
              <a:rPr lang="en-US" sz="2400"/>
              <a:t>		[72,101,108,108, 111]</a:t>
            </a:r>
          </a:p>
          <a:p>
            <a:pPr eaLnBrk="1" fontAlgn="auto" hangingPunct="1">
              <a:spcAft>
                <a:spcPts val="0"/>
              </a:spcAft>
              <a:defRPr/>
            </a:pPr>
            <a:endParaRPr lang="en-US" sz="2400"/>
          </a:p>
          <a:p>
            <a:pPr eaLnBrk="1" fontAlgn="auto" hangingPunct="1">
              <a:spcAft>
                <a:spcPts val="0"/>
              </a:spcAft>
              <a:defRPr/>
            </a:pPr>
            <a:r>
              <a:rPr lang="en-US" sz="2400"/>
              <a:t>vowels = [‘</a:t>
            </a:r>
            <a:r>
              <a:rPr lang="en-US" sz="2400" err="1"/>
              <a:t>a’,’e’,’I’,’o’,’u</a:t>
            </a:r>
            <a:r>
              <a:rPr lang="en-US" sz="2400"/>
              <a:t>’]</a:t>
            </a:r>
          </a:p>
          <a:p>
            <a:pPr eaLnBrk="1" fontAlgn="auto" hangingPunct="1">
              <a:spcAft>
                <a:spcPts val="0"/>
              </a:spcAft>
              <a:defRPr/>
            </a:pPr>
            <a:r>
              <a:rPr lang="en-US" sz="2400"/>
              <a:t> w = ‘Hello’</a:t>
            </a:r>
          </a:p>
          <a:p>
            <a:pPr eaLnBrk="1" fontAlgn="auto" hangingPunct="1">
              <a:spcAft>
                <a:spcPts val="0"/>
              </a:spcAft>
              <a:defRPr/>
            </a:pPr>
            <a:r>
              <a:rPr lang="en-US" sz="2400"/>
              <a:t>[</a:t>
            </a:r>
            <a:r>
              <a:rPr lang="en-US" sz="2400" err="1"/>
              <a:t>ch</a:t>
            </a:r>
            <a:r>
              <a:rPr lang="en-US" sz="2400"/>
              <a:t> for </a:t>
            </a:r>
            <a:r>
              <a:rPr lang="en-US" sz="2400" err="1"/>
              <a:t>ch</a:t>
            </a:r>
            <a:r>
              <a:rPr lang="en-US" sz="2400"/>
              <a:t> in w if </a:t>
            </a:r>
            <a:r>
              <a:rPr lang="en-US" sz="2400" err="1"/>
              <a:t>ch</a:t>
            </a:r>
            <a:r>
              <a:rPr lang="en-US" sz="2400"/>
              <a:t> in vowels]</a:t>
            </a:r>
          </a:p>
          <a:p>
            <a:pPr marL="0" indent="0" eaLnBrk="1" fontAlgn="auto" hangingPunct="1">
              <a:spcAft>
                <a:spcPts val="0"/>
              </a:spcAft>
              <a:buNone/>
              <a:defRPr/>
            </a:pPr>
            <a:r>
              <a:rPr lang="en-US" sz="2400"/>
              <a:t>		[‘</a:t>
            </a:r>
            <a:r>
              <a:rPr lang="en-US" sz="2400" err="1"/>
              <a:t>e’,’o</a:t>
            </a:r>
            <a:r>
              <a:rPr lang="en-US" sz="2400"/>
              <a:t>’]</a:t>
            </a:r>
          </a:p>
          <a:p>
            <a:pPr marL="0" indent="0" eaLnBrk="1" fontAlgn="auto" hangingPunct="1">
              <a:spcAft>
                <a:spcPts val="0"/>
              </a:spcAft>
              <a:buFont typeface="Arial" panose="020B0604020202020204" pitchFamily="34" charset="0"/>
              <a:buNone/>
              <a:defRPr/>
            </a:pPr>
            <a:endParaRPr lang="en-US" altLang="en-US" sz="2400"/>
          </a:p>
        </p:txBody>
      </p:sp>
      <p:sp>
        <p:nvSpPr>
          <p:cNvPr id="4" name="Slide Number Placeholder 3"/>
          <p:cNvSpPr>
            <a:spLocks noGrp="1"/>
          </p:cNvSpPr>
          <p:nvPr>
            <p:ph type="sldNum" sz="quarter" idx="12"/>
          </p:nvPr>
        </p:nvSpPr>
        <p:spPr/>
        <p:txBody>
          <a:bodyPr/>
          <a:lstStyle/>
          <a:p>
            <a:pPr>
              <a:defRPr/>
            </a:pPr>
            <a:fld id="{BF8FBD8B-7D66-4B4D-A0CC-8FEB27307290}" type="slidenum">
              <a:rPr lang="en-US"/>
              <a:pPr>
                <a:defRPr/>
              </a:pPr>
              <a:t>70</a:t>
            </a:fld>
            <a:endParaRPr lang="en-US"/>
          </a:p>
        </p:txBody>
      </p:sp>
    </p:spTree>
    <p:extLst>
      <p:ext uri="{BB962C8B-B14F-4D97-AF65-F5344CB8AC3E}">
        <p14:creationId xmlns:p14="http://schemas.microsoft.com/office/powerpoint/2010/main" val="1575971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728663" y="376238"/>
            <a:ext cx="8232775" cy="631825"/>
          </a:xfrm>
        </p:spPr>
        <p:txBody>
          <a:bodyPr rtlCol="0">
            <a:normAutofit fontScale="90000"/>
          </a:bodyPr>
          <a:lstStyle/>
          <a:p>
            <a:pPr eaLnBrk="1" fontAlgn="auto" hangingPunct="1">
              <a:spcAft>
                <a:spcPts val="0"/>
              </a:spcAft>
              <a:defRPr/>
            </a:pPr>
            <a:r>
              <a:rPr lang="en-US" altLang="en-US" sz="4054">
                <a:solidFill>
                  <a:schemeClr val="tx2">
                    <a:lumMod val="50000"/>
                  </a:schemeClr>
                </a:solidFill>
                <a:latin typeface="+mn-lt"/>
              </a:rPr>
              <a:t>Ex.18</a:t>
            </a:r>
          </a:p>
        </p:txBody>
      </p:sp>
      <p:sp>
        <p:nvSpPr>
          <p:cNvPr id="3" name="Content Placeholder 2"/>
          <p:cNvSpPr>
            <a:spLocks noGrp="1"/>
          </p:cNvSpPr>
          <p:nvPr>
            <p:ph idx="1"/>
          </p:nvPr>
        </p:nvSpPr>
        <p:spPr>
          <a:xfrm>
            <a:off x="469900" y="1198563"/>
            <a:ext cx="8613775" cy="3611562"/>
          </a:xfrm>
        </p:spPr>
        <p:txBody>
          <a:bodyPr rtlCol="0">
            <a:normAutofit/>
          </a:bodyPr>
          <a:lstStyle/>
          <a:p>
            <a:pPr marL="0" indent="0" eaLnBrk="1" fontAlgn="auto" hangingPunct="1">
              <a:spcAft>
                <a:spcPts val="0"/>
              </a:spcAft>
              <a:buFont typeface="Arial" panose="020B0604020202020204" pitchFamily="34" charset="0"/>
              <a:buNone/>
              <a:defRPr/>
            </a:pPr>
            <a:r>
              <a:rPr lang="en-US" sz="2400"/>
              <a:t>Read a list of integers from the user till the user inputs 000. Using list comprehension create new lists namely</a:t>
            </a:r>
          </a:p>
          <a:p>
            <a:pPr marL="390932" indent="-390932" eaLnBrk="1" fontAlgn="auto" hangingPunct="1">
              <a:spcAft>
                <a:spcPts val="0"/>
              </a:spcAft>
              <a:buFont typeface="Arial" panose="020B0604020202020204" pitchFamily="34" charset="0"/>
              <a:buAutoNum type="arabicParenR"/>
              <a:defRPr/>
            </a:pPr>
            <a:r>
              <a:rPr lang="en-US" sz="2400"/>
              <a:t>Square, where each element is a square of the corresponding element in the input list</a:t>
            </a:r>
          </a:p>
          <a:p>
            <a:pPr marL="390932" indent="-390932" eaLnBrk="1" fontAlgn="auto" hangingPunct="1">
              <a:spcAft>
                <a:spcPts val="0"/>
              </a:spcAft>
              <a:buFont typeface="Arial" panose="020B0604020202020204" pitchFamily="34" charset="0"/>
              <a:buAutoNum type="arabicParenR"/>
              <a:defRPr/>
            </a:pPr>
            <a:r>
              <a:rPr lang="en-US" sz="2400"/>
              <a:t>Positive, with only positive numbers in the input list</a:t>
            </a:r>
          </a:p>
        </p:txBody>
      </p:sp>
      <p:sp>
        <p:nvSpPr>
          <p:cNvPr id="819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60"/>
              </a:spcBef>
              <a:buFont typeface="Arial" panose="020B0604020202020204" pitchFamily="34" charset="0"/>
              <a:buChar char="•"/>
              <a:defRPr sz="212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64680" indent="-217185">
              <a:lnSpc>
                <a:spcPct val="90000"/>
              </a:lnSpc>
              <a:spcBef>
                <a:spcPts val="380"/>
              </a:spcBef>
              <a:buFont typeface="Arial" panose="020B0604020202020204" pitchFamily="34" charset="0"/>
              <a:buChar char="•"/>
              <a:defRPr sz="1824">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6873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16232"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6372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911222"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58717"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606211"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53706"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34CB86CB-C65F-4FCA-8918-2BA41DC01B3E}" type="slidenum">
              <a:rPr lang="en-US" altLang="en-US" sz="1064">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71</a:t>
            </a:fld>
            <a:endParaRPr lang="en-US" altLang="en-US" sz="1064">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64477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907" y="225234"/>
            <a:ext cx="8381919" cy="5757945"/>
          </a:xfrm>
        </p:spPr>
        <p:txBody>
          <a:bodyPr numCol="2" rtlCol="0">
            <a:normAutofit/>
          </a:bodyPr>
          <a:lstStyle/>
          <a:p>
            <a:pPr marL="0" indent="0" eaLnBrk="1" fontAlgn="auto" hangingPunct="1">
              <a:spcAft>
                <a:spcPts val="0"/>
              </a:spcAft>
              <a:buFont typeface="Arial" panose="020B0604020202020204" pitchFamily="34" charset="0"/>
              <a:buNone/>
              <a:defRPr/>
            </a:pPr>
            <a:r>
              <a:rPr lang="en-US" sz="2400" err="1"/>
              <a:t>inp</a:t>
            </a:r>
            <a:r>
              <a:rPr lang="en-US" sz="2400"/>
              <a:t> = []</a:t>
            </a:r>
          </a:p>
          <a:p>
            <a:pPr marL="0" indent="0" eaLnBrk="1" fontAlgn="auto" hangingPunct="1">
              <a:spcAft>
                <a:spcPts val="0"/>
              </a:spcAft>
              <a:buFont typeface="Arial" panose="020B0604020202020204" pitchFamily="34" charset="0"/>
              <a:buNone/>
              <a:defRPr/>
            </a:pPr>
            <a:r>
              <a:rPr lang="en-US" sz="2400"/>
              <a:t>square = []</a:t>
            </a:r>
          </a:p>
          <a:p>
            <a:pPr marL="0" indent="0" eaLnBrk="1" fontAlgn="auto" hangingPunct="1">
              <a:spcAft>
                <a:spcPts val="0"/>
              </a:spcAft>
              <a:buFont typeface="Arial" panose="020B0604020202020204" pitchFamily="34" charset="0"/>
              <a:buNone/>
              <a:defRPr/>
            </a:pPr>
            <a:r>
              <a:rPr lang="en-US" sz="2400"/>
              <a:t>positive = []</a:t>
            </a:r>
          </a:p>
          <a:p>
            <a:pPr marL="0" indent="0" eaLnBrk="1" fontAlgn="auto" hangingPunct="1">
              <a:spcAft>
                <a:spcPts val="0"/>
              </a:spcAft>
              <a:buFont typeface="Arial" panose="020B0604020202020204" pitchFamily="34" charset="0"/>
              <a:buNone/>
              <a:defRPr/>
            </a:pPr>
            <a:r>
              <a:rPr lang="en-US" sz="2400"/>
              <a:t> while(1):</a:t>
            </a:r>
          </a:p>
          <a:p>
            <a:pPr marL="0" indent="0" eaLnBrk="1" fontAlgn="auto" hangingPunct="1">
              <a:spcAft>
                <a:spcPts val="0"/>
              </a:spcAft>
              <a:buFont typeface="Arial" panose="020B0604020202020204" pitchFamily="34" charset="0"/>
              <a:buNone/>
              <a:defRPr/>
            </a:pPr>
            <a:r>
              <a:rPr lang="en-US" sz="2400"/>
              <a:t>    n = </a:t>
            </a:r>
            <a:r>
              <a:rPr lang="en-US" sz="2400" err="1"/>
              <a:t>int</a:t>
            </a:r>
            <a:r>
              <a:rPr lang="en-US" sz="2400"/>
              <a:t>(input('Enter a number'))</a:t>
            </a:r>
          </a:p>
          <a:p>
            <a:pPr marL="0" indent="0" eaLnBrk="1" fontAlgn="auto" hangingPunct="1">
              <a:spcAft>
                <a:spcPts val="0"/>
              </a:spcAft>
              <a:buFont typeface="Arial" panose="020B0604020202020204" pitchFamily="34" charset="0"/>
              <a:buNone/>
              <a:defRPr/>
            </a:pPr>
            <a:r>
              <a:rPr lang="en-US" sz="2400"/>
              <a:t>    if n != 000:</a:t>
            </a:r>
          </a:p>
          <a:p>
            <a:pPr marL="0" indent="0" eaLnBrk="1" fontAlgn="auto" hangingPunct="1">
              <a:spcAft>
                <a:spcPts val="0"/>
              </a:spcAft>
              <a:buFont typeface="Arial" panose="020B0604020202020204" pitchFamily="34" charset="0"/>
              <a:buNone/>
              <a:defRPr/>
            </a:pPr>
            <a:r>
              <a:rPr lang="en-US" sz="2400"/>
              <a:t>        </a:t>
            </a:r>
            <a:r>
              <a:rPr lang="en-US" sz="2400" err="1"/>
              <a:t>inp.append</a:t>
            </a:r>
            <a:r>
              <a:rPr lang="en-US" sz="2400"/>
              <a:t>(n)</a:t>
            </a:r>
          </a:p>
          <a:p>
            <a:pPr marL="0" indent="0" eaLnBrk="1" fontAlgn="auto" hangingPunct="1">
              <a:spcAft>
                <a:spcPts val="0"/>
              </a:spcAft>
              <a:buFont typeface="Arial" panose="020B0604020202020204" pitchFamily="34" charset="0"/>
              <a:buNone/>
              <a:defRPr/>
            </a:pPr>
            <a:r>
              <a:rPr lang="en-US" sz="2400"/>
              <a:t>    else:</a:t>
            </a:r>
          </a:p>
          <a:p>
            <a:pPr marL="0" indent="0" eaLnBrk="1" fontAlgn="auto" hangingPunct="1">
              <a:spcAft>
                <a:spcPts val="0"/>
              </a:spcAft>
              <a:buFont typeface="Arial" panose="020B0604020202020204" pitchFamily="34" charset="0"/>
              <a:buNone/>
              <a:defRPr/>
            </a:pPr>
            <a:r>
              <a:rPr lang="en-US" sz="2400"/>
              <a:t>        break</a:t>
            </a:r>
          </a:p>
          <a:p>
            <a:pPr marL="0" indent="0" eaLnBrk="1" fontAlgn="auto" hangingPunct="1">
              <a:spcAft>
                <a:spcPts val="0"/>
              </a:spcAft>
              <a:buFont typeface="Arial" panose="020B0604020202020204" pitchFamily="34" charset="0"/>
              <a:buNone/>
              <a:defRPr/>
            </a:pPr>
            <a:r>
              <a:rPr lang="en-US" altLang="en-US" sz="2400"/>
              <a:t>square = [</a:t>
            </a:r>
            <a:r>
              <a:rPr lang="en-US" altLang="en-US" sz="2400" err="1"/>
              <a:t>i</a:t>
            </a:r>
            <a:r>
              <a:rPr lang="en-US" altLang="en-US" sz="2400"/>
              <a:t>* </a:t>
            </a:r>
            <a:r>
              <a:rPr lang="en-US" altLang="en-US" sz="2400" err="1"/>
              <a:t>i</a:t>
            </a:r>
            <a:r>
              <a:rPr lang="en-US" altLang="en-US" sz="2400"/>
              <a:t> for </a:t>
            </a:r>
            <a:r>
              <a:rPr lang="en-US" altLang="en-US" sz="2400" err="1"/>
              <a:t>i</a:t>
            </a:r>
            <a:r>
              <a:rPr lang="en-US" altLang="en-US" sz="2400"/>
              <a:t> in </a:t>
            </a:r>
            <a:r>
              <a:rPr lang="en-US" altLang="en-US" sz="2400" err="1"/>
              <a:t>inp</a:t>
            </a:r>
            <a:r>
              <a:rPr lang="en-US" altLang="en-US" sz="2400"/>
              <a:t>]</a:t>
            </a:r>
          </a:p>
          <a:p>
            <a:pPr marL="0" indent="0" eaLnBrk="1" fontAlgn="auto" hangingPunct="1">
              <a:spcAft>
                <a:spcPts val="0"/>
              </a:spcAft>
              <a:buFont typeface="Arial" panose="020B0604020202020204" pitchFamily="34" charset="0"/>
              <a:buNone/>
              <a:defRPr/>
            </a:pPr>
            <a:r>
              <a:rPr lang="en-US" altLang="en-US" sz="2400"/>
              <a:t>print(square)</a:t>
            </a:r>
          </a:p>
          <a:p>
            <a:pPr marL="0" indent="0" eaLnBrk="1" fontAlgn="auto" hangingPunct="1">
              <a:spcAft>
                <a:spcPts val="0"/>
              </a:spcAft>
              <a:buFont typeface="Arial" panose="020B0604020202020204" pitchFamily="34" charset="0"/>
              <a:buNone/>
              <a:defRPr/>
            </a:pPr>
            <a:r>
              <a:rPr lang="en-US" altLang="en-US" sz="2400"/>
              <a:t> </a:t>
            </a:r>
          </a:p>
          <a:p>
            <a:pPr marL="0" indent="0" eaLnBrk="1" fontAlgn="auto" hangingPunct="1">
              <a:spcAft>
                <a:spcPts val="0"/>
              </a:spcAft>
              <a:buFont typeface="Arial" panose="020B0604020202020204" pitchFamily="34" charset="0"/>
              <a:buNone/>
              <a:defRPr/>
            </a:pPr>
            <a:r>
              <a:rPr lang="en-US" altLang="en-US" sz="2400"/>
              <a:t>positive = [</a:t>
            </a:r>
            <a:r>
              <a:rPr lang="en-US" altLang="en-US" sz="2400" err="1"/>
              <a:t>i</a:t>
            </a:r>
            <a:r>
              <a:rPr lang="en-US" altLang="en-US" sz="2400"/>
              <a:t> for </a:t>
            </a:r>
            <a:r>
              <a:rPr lang="en-US" altLang="en-US" sz="2400" err="1"/>
              <a:t>i</a:t>
            </a:r>
            <a:r>
              <a:rPr lang="en-US" altLang="en-US" sz="2400"/>
              <a:t> in </a:t>
            </a:r>
            <a:r>
              <a:rPr lang="en-US" altLang="en-US" sz="2400" err="1"/>
              <a:t>inp</a:t>
            </a:r>
            <a:r>
              <a:rPr lang="en-US" altLang="en-US" sz="2400"/>
              <a:t> if </a:t>
            </a:r>
            <a:r>
              <a:rPr lang="en-US" altLang="en-US" sz="2400" err="1"/>
              <a:t>i</a:t>
            </a:r>
            <a:r>
              <a:rPr lang="en-US" altLang="en-US" sz="2400"/>
              <a:t>&gt;0]</a:t>
            </a:r>
          </a:p>
          <a:p>
            <a:pPr marL="0" indent="0" eaLnBrk="1" fontAlgn="auto" hangingPunct="1">
              <a:spcAft>
                <a:spcPts val="0"/>
              </a:spcAft>
              <a:buFont typeface="Arial" panose="020B0604020202020204" pitchFamily="34" charset="0"/>
              <a:buNone/>
              <a:defRPr/>
            </a:pPr>
            <a:r>
              <a:rPr lang="en-US" altLang="en-US" sz="2400"/>
              <a:t>print(positive)</a:t>
            </a:r>
          </a:p>
          <a:p>
            <a:pPr marL="0" indent="0" eaLnBrk="1" fontAlgn="auto" hangingPunct="1">
              <a:spcAft>
                <a:spcPts val="0"/>
              </a:spcAft>
              <a:buFont typeface="Arial" panose="020B0604020202020204" pitchFamily="34" charset="0"/>
              <a:buNone/>
              <a:defRPr/>
            </a:pPr>
            <a:endParaRPr lang="en-US" sz="2400"/>
          </a:p>
          <a:p>
            <a:pPr marL="0" indent="0" eaLnBrk="1" fontAlgn="auto" hangingPunct="1">
              <a:spcAft>
                <a:spcPts val="0"/>
              </a:spcAft>
              <a:buFont typeface="Arial" panose="020B0604020202020204" pitchFamily="34" charset="0"/>
              <a:buNone/>
              <a:defRPr/>
            </a:pPr>
            <a:endParaRPr lang="en-US" sz="2400"/>
          </a:p>
          <a:p>
            <a:pPr marL="0" indent="0" eaLnBrk="1" fontAlgn="auto" hangingPunct="1">
              <a:spcAft>
                <a:spcPts val="0"/>
              </a:spcAft>
              <a:buFont typeface="Arial" panose="020B0604020202020204" pitchFamily="34" charset="0"/>
              <a:buNone/>
              <a:defRPr/>
            </a:pPr>
            <a:endParaRPr lang="en-US" sz="2400"/>
          </a:p>
        </p:txBody>
      </p:sp>
      <p:sp>
        <p:nvSpPr>
          <p:cNvPr id="4" name="Slide Number Placeholder 3"/>
          <p:cNvSpPr>
            <a:spLocks noGrp="1"/>
          </p:cNvSpPr>
          <p:nvPr>
            <p:ph type="sldNum" sz="quarter" idx="12"/>
          </p:nvPr>
        </p:nvSpPr>
        <p:spPr/>
        <p:txBody>
          <a:bodyPr/>
          <a:lstStyle/>
          <a:p>
            <a:pPr>
              <a:defRPr/>
            </a:pPr>
            <a:fld id="{770D6363-0F1B-4AC6-8B47-3E235178E69F}" type="slidenum">
              <a:rPr lang="en-US"/>
              <a:pPr>
                <a:defRPr/>
              </a:pPr>
              <a:t>72</a:t>
            </a:fld>
            <a:endParaRPr lang="en-US"/>
          </a:p>
        </p:txBody>
      </p:sp>
    </p:spTree>
    <p:extLst>
      <p:ext uri="{BB962C8B-B14F-4D97-AF65-F5344CB8AC3E}">
        <p14:creationId xmlns:p14="http://schemas.microsoft.com/office/powerpoint/2010/main" val="326188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852488" y="146050"/>
            <a:ext cx="6756400" cy="631825"/>
          </a:xfrm>
        </p:spPr>
        <p:txBody>
          <a:bodyPr rtlCol="0">
            <a:normAutofit fontScale="90000"/>
          </a:bodyPr>
          <a:lstStyle/>
          <a:p>
            <a:pPr eaLnBrk="1" fontAlgn="auto" hangingPunct="1">
              <a:spcAft>
                <a:spcPts val="0"/>
              </a:spcAft>
              <a:defRPr/>
            </a:pPr>
            <a:r>
              <a:rPr lang="en-US" altLang="en-US">
                <a:solidFill>
                  <a:schemeClr val="tx2">
                    <a:lumMod val="50000"/>
                  </a:schemeClr>
                </a:solidFill>
                <a:latin typeface="+mn-lt"/>
              </a:rPr>
              <a:t>Ex.19</a:t>
            </a:r>
          </a:p>
        </p:txBody>
      </p:sp>
      <p:sp>
        <p:nvSpPr>
          <p:cNvPr id="3" name="Content Placeholder 2"/>
          <p:cNvSpPr>
            <a:spLocks noGrp="1"/>
          </p:cNvSpPr>
          <p:nvPr>
            <p:ph idx="1"/>
          </p:nvPr>
        </p:nvSpPr>
        <p:spPr>
          <a:xfrm>
            <a:off x="334963" y="842963"/>
            <a:ext cx="8420100" cy="4492625"/>
          </a:xfrm>
        </p:spPr>
        <p:txBody>
          <a:bodyPr rtlCol="0">
            <a:normAutofit/>
          </a:bodyPr>
          <a:lstStyle/>
          <a:p>
            <a:pPr eaLnBrk="1" fontAlgn="auto" hangingPunct="1">
              <a:spcAft>
                <a:spcPts val="0"/>
              </a:spcAft>
              <a:defRPr/>
            </a:pPr>
            <a:r>
              <a:rPr lang="en-US" sz="2200"/>
              <a:t>Using list comprehension create two lists</a:t>
            </a:r>
          </a:p>
          <a:p>
            <a:pPr marL="390932" indent="-390932" eaLnBrk="1" fontAlgn="auto" hangingPunct="1">
              <a:spcAft>
                <a:spcPts val="0"/>
              </a:spcAft>
              <a:buFont typeface="Arial" panose="020B0604020202020204" pitchFamily="34" charset="0"/>
              <a:buAutoNum type="arabicParenR"/>
              <a:defRPr/>
            </a:pPr>
            <a:r>
              <a:rPr lang="en-US" sz="2200"/>
              <a:t>Odd -  list of odd integers from 1 to 10.</a:t>
            </a:r>
          </a:p>
          <a:p>
            <a:pPr marL="390932" indent="-390932" eaLnBrk="1" fontAlgn="auto" hangingPunct="1">
              <a:spcAft>
                <a:spcPts val="0"/>
              </a:spcAft>
              <a:buFont typeface="Arial" panose="020B0604020202020204" pitchFamily="34" charset="0"/>
              <a:buAutoNum type="arabicParenR"/>
              <a:defRPr/>
            </a:pPr>
            <a:r>
              <a:rPr lang="en-US" sz="2200"/>
              <a:t>Even – list of even integers from 1 to 10.</a:t>
            </a:r>
          </a:p>
          <a:p>
            <a:pPr marL="0" indent="0" eaLnBrk="1" fontAlgn="auto" hangingPunct="1">
              <a:spcAft>
                <a:spcPts val="0"/>
              </a:spcAft>
              <a:buFont typeface="Arial" panose="020B0604020202020204" pitchFamily="34" charset="0"/>
              <a:buNone/>
              <a:defRPr/>
            </a:pPr>
            <a:endParaRPr lang="en-US" sz="2200"/>
          </a:p>
          <a:p>
            <a:pPr marL="0" indent="0" eaLnBrk="1" fontAlgn="auto" hangingPunct="1">
              <a:spcAft>
                <a:spcPts val="0"/>
              </a:spcAft>
              <a:buFont typeface="Arial" panose="020B0604020202020204" pitchFamily="34" charset="0"/>
              <a:buNone/>
              <a:defRPr/>
            </a:pPr>
            <a:r>
              <a:rPr lang="en-US" altLang="en-US" sz="2200"/>
              <a:t>odd = []</a:t>
            </a:r>
          </a:p>
          <a:p>
            <a:pPr marL="0" indent="0" eaLnBrk="1" fontAlgn="auto" hangingPunct="1">
              <a:spcAft>
                <a:spcPts val="0"/>
              </a:spcAft>
              <a:buFont typeface="Arial" panose="020B0604020202020204" pitchFamily="34" charset="0"/>
              <a:buNone/>
              <a:defRPr/>
            </a:pPr>
            <a:r>
              <a:rPr lang="en-US" altLang="en-US" sz="2200"/>
              <a:t>even = []</a:t>
            </a:r>
          </a:p>
          <a:p>
            <a:pPr marL="0" indent="0" eaLnBrk="1" fontAlgn="auto" hangingPunct="1">
              <a:spcAft>
                <a:spcPts val="0"/>
              </a:spcAft>
              <a:buFont typeface="Arial" panose="020B0604020202020204" pitchFamily="34" charset="0"/>
              <a:buNone/>
              <a:defRPr/>
            </a:pPr>
            <a:r>
              <a:rPr lang="en-US" altLang="en-US" sz="2200"/>
              <a:t> odd = [</a:t>
            </a:r>
            <a:r>
              <a:rPr lang="en-US" altLang="en-US" sz="2200" err="1"/>
              <a:t>i</a:t>
            </a:r>
            <a:r>
              <a:rPr lang="en-US" altLang="en-US" sz="2200"/>
              <a:t> for </a:t>
            </a:r>
            <a:r>
              <a:rPr lang="en-US" altLang="en-US" sz="2200" err="1"/>
              <a:t>i</a:t>
            </a:r>
            <a:r>
              <a:rPr lang="en-US" altLang="en-US" sz="2200"/>
              <a:t> in range(1,11) if i%2 !=0]</a:t>
            </a:r>
          </a:p>
          <a:p>
            <a:pPr marL="0" indent="0" eaLnBrk="1" fontAlgn="auto" hangingPunct="1">
              <a:spcAft>
                <a:spcPts val="0"/>
              </a:spcAft>
              <a:buFont typeface="Arial" panose="020B0604020202020204" pitchFamily="34" charset="0"/>
              <a:buNone/>
              <a:defRPr/>
            </a:pPr>
            <a:r>
              <a:rPr lang="en-US" altLang="en-US" sz="2200"/>
              <a:t>even = [</a:t>
            </a:r>
            <a:r>
              <a:rPr lang="en-US" altLang="en-US" sz="2200" err="1"/>
              <a:t>i</a:t>
            </a:r>
            <a:r>
              <a:rPr lang="en-US" altLang="en-US" sz="2200"/>
              <a:t> for </a:t>
            </a:r>
            <a:r>
              <a:rPr lang="en-US" altLang="en-US" sz="2200" err="1"/>
              <a:t>i</a:t>
            </a:r>
            <a:r>
              <a:rPr lang="en-US" altLang="en-US" sz="2200"/>
              <a:t> in range(1,11) if i%2 == 0]</a:t>
            </a:r>
          </a:p>
          <a:p>
            <a:pPr marL="0" indent="0" eaLnBrk="1" fontAlgn="auto" hangingPunct="1">
              <a:spcAft>
                <a:spcPts val="0"/>
              </a:spcAft>
              <a:buFont typeface="Arial" panose="020B0604020202020204" pitchFamily="34" charset="0"/>
              <a:buNone/>
              <a:defRPr/>
            </a:pPr>
            <a:r>
              <a:rPr lang="en-US" altLang="en-US" sz="2200"/>
              <a:t>print(odd)</a:t>
            </a:r>
          </a:p>
          <a:p>
            <a:pPr marL="0" indent="0" eaLnBrk="1" fontAlgn="auto" hangingPunct="1">
              <a:spcAft>
                <a:spcPts val="0"/>
              </a:spcAft>
              <a:buFont typeface="Arial" panose="020B0604020202020204" pitchFamily="34" charset="0"/>
              <a:buNone/>
              <a:defRPr/>
            </a:pPr>
            <a:r>
              <a:rPr lang="en-US" altLang="en-US" sz="2200"/>
              <a:t>print(even)</a:t>
            </a:r>
          </a:p>
          <a:p>
            <a:pPr marL="0" indent="0" eaLnBrk="1" fontAlgn="auto" hangingPunct="1">
              <a:spcAft>
                <a:spcPts val="0"/>
              </a:spcAft>
              <a:buFont typeface="Arial" panose="020B0604020202020204" pitchFamily="34" charset="0"/>
              <a:buNone/>
              <a:defRPr/>
            </a:pPr>
            <a:endParaRPr lang="en-US" sz="2200"/>
          </a:p>
        </p:txBody>
      </p:sp>
      <p:sp>
        <p:nvSpPr>
          <p:cNvPr id="1229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60"/>
              </a:spcBef>
              <a:buFont typeface="Arial" panose="020B0604020202020204" pitchFamily="34" charset="0"/>
              <a:buChar char="•"/>
              <a:defRPr sz="212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64680" indent="-217185">
              <a:lnSpc>
                <a:spcPct val="90000"/>
              </a:lnSpc>
              <a:spcBef>
                <a:spcPts val="380"/>
              </a:spcBef>
              <a:buFont typeface="Arial" panose="020B0604020202020204" pitchFamily="34" charset="0"/>
              <a:buChar char="•"/>
              <a:defRPr sz="1824">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6873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16232"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63727" indent="-173747">
              <a:lnSpc>
                <a:spcPct val="90000"/>
              </a:lnSpc>
              <a:spcBef>
                <a:spcPts val="380"/>
              </a:spcBef>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911222"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58717"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606211"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53706" indent="-173747" defTabSz="347495" eaLnBrk="0" fontAlgn="base" hangingPunct="0">
              <a:lnSpc>
                <a:spcPct val="90000"/>
              </a:lnSpc>
              <a:spcBef>
                <a:spcPts val="380"/>
              </a:spcBef>
              <a:spcAft>
                <a:spcPct val="0"/>
              </a:spcAft>
              <a:buFont typeface="Arial" panose="020B0604020202020204" pitchFamily="34" charset="0"/>
              <a:buChar char="•"/>
              <a:defRPr sz="152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8AA486B7-8119-4DC7-A5F8-2CAD62151C22}" type="slidenum">
              <a:rPr lang="en-US" altLang="en-US" sz="1064">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73</a:t>
            </a:fld>
            <a:endParaRPr lang="en-US" altLang="en-US" sz="1064">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10062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362075" y="219075"/>
            <a:ext cx="6254750" cy="544513"/>
          </a:xfrm>
        </p:spPr>
        <p:txBody>
          <a:bodyPr rtlCol="0">
            <a:normAutofit fontScale="90000"/>
          </a:bodyPr>
          <a:lstStyle/>
          <a:p>
            <a:pPr algn="ctr" eaLnBrk="1" fontAlgn="auto" hangingPunct="1">
              <a:spcAft>
                <a:spcPts val="0"/>
              </a:spcAft>
              <a:defRPr/>
            </a:pPr>
            <a:r>
              <a:rPr lang="en-US" altLang="en-US">
                <a:solidFill>
                  <a:schemeClr val="tx2">
                    <a:lumMod val="50000"/>
                  </a:schemeClr>
                </a:solidFill>
              </a:rPr>
              <a:t>Nested Lists</a:t>
            </a:r>
          </a:p>
        </p:txBody>
      </p:sp>
      <p:sp>
        <p:nvSpPr>
          <p:cNvPr id="14339" name="Content Placeholder 2"/>
          <p:cNvSpPr>
            <a:spLocks noGrp="1"/>
          </p:cNvSpPr>
          <p:nvPr>
            <p:ph idx="1"/>
          </p:nvPr>
        </p:nvSpPr>
        <p:spPr>
          <a:xfrm>
            <a:off x="482600" y="763588"/>
            <a:ext cx="8301038" cy="4875212"/>
          </a:xfrm>
        </p:spPr>
        <p:txBody>
          <a:bodyPr rtlCol="0">
            <a:normAutofit lnSpcReduction="10000"/>
          </a:bodyPr>
          <a:lstStyle/>
          <a:p>
            <a:pPr eaLnBrk="1" fontAlgn="auto" hangingPunct="1">
              <a:spcAft>
                <a:spcPts val="0"/>
              </a:spcAft>
              <a:defRPr/>
            </a:pPr>
            <a:r>
              <a:rPr lang="en-US" altLang="en-US" sz="2432"/>
              <a:t>A List within one more list is called as a Nested list.</a:t>
            </a:r>
          </a:p>
          <a:p>
            <a:pPr eaLnBrk="1" fontAlgn="auto" hangingPunct="1">
              <a:spcAft>
                <a:spcPts val="0"/>
              </a:spcAft>
              <a:defRPr/>
            </a:pPr>
            <a:r>
              <a:rPr lang="en-US" altLang="en-US" sz="2432" u="sng">
                <a:solidFill>
                  <a:srgbClr val="FF0000"/>
                </a:solidFill>
              </a:rPr>
              <a:t>Ex:</a:t>
            </a:r>
          </a:p>
          <a:p>
            <a:pPr eaLnBrk="1" fontAlgn="auto" hangingPunct="1">
              <a:spcAft>
                <a:spcPts val="0"/>
              </a:spcAft>
              <a:defRPr/>
            </a:pPr>
            <a:r>
              <a:rPr lang="en-US" altLang="en-US" sz="2432" err="1"/>
              <a:t>class_grades</a:t>
            </a:r>
            <a:r>
              <a:rPr lang="en-US" altLang="en-US" sz="2432"/>
              <a:t> = [ [85,91,89], [78, 81, 86], …..]</a:t>
            </a:r>
          </a:p>
          <a:p>
            <a:pPr eaLnBrk="1" fontAlgn="auto" hangingPunct="1">
              <a:spcAft>
                <a:spcPts val="0"/>
              </a:spcAft>
              <a:defRPr/>
            </a:pPr>
            <a:r>
              <a:rPr lang="en-US" altLang="en-US" sz="2432"/>
              <a:t>It is a list of exam scores for each student in a given class.</a:t>
            </a:r>
          </a:p>
          <a:p>
            <a:pPr marL="0" indent="0" eaLnBrk="1" fontAlgn="auto" hangingPunct="1">
              <a:spcAft>
                <a:spcPts val="0"/>
              </a:spcAft>
              <a:buFont typeface="Arial" panose="020B0604020202020204" pitchFamily="34" charset="0"/>
              <a:buNone/>
              <a:defRPr/>
            </a:pPr>
            <a:endParaRPr lang="en-US" altLang="en-US" sz="2432"/>
          </a:p>
          <a:p>
            <a:pPr eaLnBrk="1" fontAlgn="auto" hangingPunct="1">
              <a:spcAft>
                <a:spcPts val="0"/>
              </a:spcAft>
              <a:defRPr/>
            </a:pPr>
            <a:r>
              <a:rPr lang="en-US" altLang="en-US" sz="2432" err="1"/>
              <a:t>class_grades</a:t>
            </a:r>
            <a:r>
              <a:rPr lang="en-US" altLang="en-US" sz="2432"/>
              <a:t>[0] = [85,91,89] </a:t>
            </a:r>
          </a:p>
          <a:p>
            <a:pPr eaLnBrk="1" fontAlgn="auto" hangingPunct="1">
              <a:spcAft>
                <a:spcPts val="0"/>
              </a:spcAft>
              <a:defRPr/>
            </a:pPr>
            <a:r>
              <a:rPr lang="en-US" altLang="en-US" sz="2432" err="1"/>
              <a:t>class_grades</a:t>
            </a:r>
            <a:r>
              <a:rPr lang="en-US" altLang="en-US" sz="2432"/>
              <a:t>[1] = [78,81,86].</a:t>
            </a:r>
          </a:p>
          <a:p>
            <a:pPr marL="0" indent="0" eaLnBrk="1" fontAlgn="auto" hangingPunct="1">
              <a:spcAft>
                <a:spcPts val="0"/>
              </a:spcAft>
              <a:buFont typeface="Arial" panose="020B0604020202020204" pitchFamily="34" charset="0"/>
              <a:buNone/>
              <a:defRPr/>
            </a:pPr>
            <a:endParaRPr lang="en-US" altLang="en-US" sz="2432"/>
          </a:p>
          <a:p>
            <a:pPr eaLnBrk="1" fontAlgn="auto" hangingPunct="1">
              <a:spcAft>
                <a:spcPts val="0"/>
              </a:spcAft>
              <a:defRPr/>
            </a:pPr>
            <a:r>
              <a:rPr lang="en-US" altLang="en-US" sz="2432"/>
              <a:t>The first exam grade of the first student</a:t>
            </a:r>
          </a:p>
          <a:p>
            <a:pPr eaLnBrk="1" fontAlgn="auto" hangingPunct="1">
              <a:spcAft>
                <a:spcPts val="0"/>
              </a:spcAft>
              <a:defRPr/>
            </a:pPr>
            <a:r>
              <a:rPr lang="en-US" altLang="en-US" sz="2432"/>
              <a:t> </a:t>
            </a:r>
            <a:r>
              <a:rPr lang="en-US" altLang="en-US" sz="2432" err="1"/>
              <a:t>class_grades</a:t>
            </a:r>
            <a:r>
              <a:rPr lang="en-US" altLang="en-US" sz="2432"/>
              <a:t>[0][0]</a:t>
            </a:r>
          </a:p>
          <a:p>
            <a:pPr marL="0" indent="0" eaLnBrk="1" fontAlgn="auto" hangingPunct="1">
              <a:spcAft>
                <a:spcPts val="0"/>
              </a:spcAft>
              <a:buFont typeface="Arial" panose="020B0604020202020204" pitchFamily="34" charset="0"/>
              <a:buNone/>
              <a:defRPr/>
            </a:pPr>
            <a:r>
              <a:rPr lang="en-US" altLang="en-US" sz="2432"/>
              <a:t>   85</a:t>
            </a:r>
          </a:p>
          <a:p>
            <a:pPr marL="0" indent="0" eaLnBrk="1" fontAlgn="auto" hangingPunct="1">
              <a:spcAft>
                <a:spcPts val="0"/>
              </a:spcAft>
              <a:buFont typeface="Arial" panose="020B0604020202020204" pitchFamily="34" charset="0"/>
              <a:buNone/>
              <a:defRPr/>
            </a:pPr>
            <a:endParaRPr lang="en-US" altLang="en-US" sz="2432"/>
          </a:p>
          <a:p>
            <a:pPr eaLnBrk="1" fontAlgn="auto" hangingPunct="1">
              <a:spcAft>
                <a:spcPts val="0"/>
              </a:spcAft>
              <a:defRPr/>
            </a:pPr>
            <a:endParaRPr lang="en-US" altLang="en-US" sz="2432"/>
          </a:p>
          <a:p>
            <a:pPr eaLnBrk="1" fontAlgn="auto" hangingPunct="1">
              <a:spcAft>
                <a:spcPts val="0"/>
              </a:spcAft>
              <a:defRPr/>
            </a:pPr>
            <a:endParaRPr lang="en-US" altLang="en-US" sz="2432"/>
          </a:p>
        </p:txBody>
      </p:sp>
      <p:sp>
        <p:nvSpPr>
          <p:cNvPr id="3" name="Slide Number Placeholder 2"/>
          <p:cNvSpPr>
            <a:spLocks noGrp="1"/>
          </p:cNvSpPr>
          <p:nvPr>
            <p:ph type="sldNum" sz="quarter" idx="12"/>
          </p:nvPr>
        </p:nvSpPr>
        <p:spPr/>
        <p:txBody>
          <a:bodyPr/>
          <a:lstStyle/>
          <a:p>
            <a:pPr>
              <a:defRPr/>
            </a:pPr>
            <a:fld id="{54D20ACF-B23A-4C38-853F-CB6EF5F5125C}" type="slidenum">
              <a:rPr lang="en-US"/>
              <a:pPr>
                <a:defRPr/>
              </a:pPr>
              <a:t>74</a:t>
            </a:fld>
            <a:endParaRPr lang="en-US"/>
          </a:p>
        </p:txBody>
      </p:sp>
    </p:spTree>
    <p:extLst>
      <p:ext uri="{BB962C8B-B14F-4D97-AF65-F5344CB8AC3E}">
        <p14:creationId xmlns:p14="http://schemas.microsoft.com/office/powerpoint/2010/main" val="6064553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3" y="273050"/>
            <a:ext cx="8408987" cy="866775"/>
          </a:xfrm>
        </p:spPr>
        <p:txBody>
          <a:bodyPr rtlCol="0">
            <a:normAutofit fontScale="90000"/>
          </a:bodyPr>
          <a:lstStyle/>
          <a:p>
            <a:pPr eaLnBrk="1" fontAlgn="auto" hangingPunct="1">
              <a:spcAft>
                <a:spcPts val="0"/>
              </a:spcAft>
              <a:defRPr/>
            </a:pPr>
            <a:r>
              <a:rPr lang="en-US" altLang="en-US" sz="3243">
                <a:solidFill>
                  <a:schemeClr val="tx2">
                    <a:lumMod val="50000"/>
                  </a:schemeClr>
                </a:solidFill>
                <a:latin typeface="+mn-lt"/>
              </a:rPr>
              <a:t>Ex.20 Calculate the class average of the first course</a:t>
            </a:r>
          </a:p>
        </p:txBody>
      </p:sp>
      <p:sp>
        <p:nvSpPr>
          <p:cNvPr id="3" name="Content Placeholder 2"/>
          <p:cNvSpPr>
            <a:spLocks noGrp="1"/>
          </p:cNvSpPr>
          <p:nvPr>
            <p:ph idx="1"/>
          </p:nvPr>
        </p:nvSpPr>
        <p:spPr>
          <a:xfrm>
            <a:off x="646113" y="1452563"/>
            <a:ext cx="8150225" cy="2949575"/>
          </a:xfrm>
        </p:spPr>
        <p:txBody>
          <a:bodyPr rtlCol="0">
            <a:normAutofit fontScale="77500" lnSpcReduction="20000"/>
          </a:bodyPr>
          <a:lstStyle/>
          <a:p>
            <a:pPr marL="0" indent="0" eaLnBrk="1" fontAlgn="auto" hangingPunct="1">
              <a:spcAft>
                <a:spcPts val="0"/>
              </a:spcAft>
              <a:buFont typeface="Arial" panose="020B0604020202020204" pitchFamily="34" charset="0"/>
              <a:buNone/>
              <a:defRPr/>
            </a:pPr>
            <a:r>
              <a:rPr lang="en-US" err="1"/>
              <a:t>class_grades</a:t>
            </a:r>
            <a:r>
              <a:rPr lang="en-US"/>
              <a:t> = [ [85,91,89], [78, 81, 86]]</a:t>
            </a:r>
          </a:p>
          <a:p>
            <a:pPr marL="0" indent="0" eaLnBrk="1" fontAlgn="auto" hangingPunct="1">
              <a:spcAft>
                <a:spcPts val="0"/>
              </a:spcAft>
              <a:buFont typeface="Arial" panose="020B0604020202020204" pitchFamily="34" charset="0"/>
              <a:buNone/>
              <a:defRPr/>
            </a:pPr>
            <a:r>
              <a:rPr lang="en-US"/>
              <a:t>sum = 0</a:t>
            </a:r>
          </a:p>
          <a:p>
            <a:pPr marL="0" indent="0" eaLnBrk="1" fontAlgn="auto" hangingPunct="1">
              <a:spcAft>
                <a:spcPts val="0"/>
              </a:spcAft>
              <a:buFont typeface="Arial" panose="020B0604020202020204" pitchFamily="34" charset="0"/>
              <a:buNone/>
              <a:defRPr/>
            </a:pPr>
            <a:r>
              <a:rPr lang="en-US" err="1"/>
              <a:t>course_index</a:t>
            </a:r>
            <a:r>
              <a:rPr lang="en-US"/>
              <a:t> = 0</a:t>
            </a:r>
          </a:p>
          <a:p>
            <a:pPr marL="0" indent="0" eaLnBrk="1" fontAlgn="auto" hangingPunct="1">
              <a:spcAft>
                <a:spcPts val="0"/>
              </a:spcAft>
              <a:buFont typeface="Arial" panose="020B0604020202020204" pitchFamily="34" charset="0"/>
              <a:buNone/>
              <a:defRPr/>
            </a:pPr>
            <a:r>
              <a:rPr lang="en-US"/>
              <a:t>for k in range(0, </a:t>
            </a:r>
            <a:r>
              <a:rPr lang="en-US" err="1"/>
              <a:t>len</a:t>
            </a:r>
            <a:r>
              <a:rPr lang="en-US"/>
              <a:t>(</a:t>
            </a:r>
            <a:r>
              <a:rPr lang="en-US" err="1"/>
              <a:t>class_grades</a:t>
            </a:r>
            <a:r>
              <a:rPr lang="en-US"/>
              <a:t>)):</a:t>
            </a:r>
          </a:p>
          <a:p>
            <a:pPr marL="0" indent="0" eaLnBrk="1" fontAlgn="auto" hangingPunct="1">
              <a:spcAft>
                <a:spcPts val="0"/>
              </a:spcAft>
              <a:buFont typeface="Arial" panose="020B0604020202020204" pitchFamily="34" charset="0"/>
              <a:buNone/>
              <a:defRPr/>
            </a:pPr>
            <a:r>
              <a:rPr lang="en-US"/>
              <a:t>               sum = sum + </a:t>
            </a:r>
            <a:r>
              <a:rPr lang="en-US" err="1"/>
              <a:t>class_grades</a:t>
            </a:r>
            <a:r>
              <a:rPr lang="en-US"/>
              <a:t>[k][</a:t>
            </a:r>
            <a:r>
              <a:rPr lang="en-US" err="1"/>
              <a:t>course_index</a:t>
            </a:r>
            <a:r>
              <a:rPr lang="en-US"/>
              <a:t>]</a:t>
            </a:r>
          </a:p>
          <a:p>
            <a:pPr marL="0" indent="0" eaLnBrk="1" fontAlgn="auto" hangingPunct="1">
              <a:spcAft>
                <a:spcPts val="0"/>
              </a:spcAft>
              <a:buFont typeface="Arial" panose="020B0604020202020204" pitchFamily="34" charset="0"/>
              <a:buNone/>
              <a:defRPr/>
            </a:pPr>
            <a:r>
              <a:rPr lang="en-US"/>
              <a:t>                 </a:t>
            </a:r>
          </a:p>
          <a:p>
            <a:pPr marL="0" indent="0" eaLnBrk="1" fontAlgn="auto" hangingPunct="1">
              <a:spcAft>
                <a:spcPts val="0"/>
              </a:spcAft>
              <a:buFont typeface="Arial" panose="020B0604020202020204" pitchFamily="34" charset="0"/>
              <a:buNone/>
              <a:defRPr/>
            </a:pPr>
            <a:r>
              <a:rPr lang="en-US"/>
              <a:t>average = sum/</a:t>
            </a:r>
            <a:r>
              <a:rPr lang="en-US" err="1"/>
              <a:t>len</a:t>
            </a:r>
            <a:r>
              <a:rPr lang="en-US"/>
              <a:t>(</a:t>
            </a:r>
            <a:r>
              <a:rPr lang="en-US" err="1"/>
              <a:t>class_grades</a:t>
            </a:r>
            <a:r>
              <a:rPr lang="en-US"/>
              <a:t>)</a:t>
            </a:r>
          </a:p>
          <a:p>
            <a:pPr marL="0" indent="0" eaLnBrk="1" fontAlgn="auto" hangingPunct="1">
              <a:spcAft>
                <a:spcPts val="0"/>
              </a:spcAft>
              <a:buFont typeface="Arial" panose="020B0604020202020204" pitchFamily="34" charset="0"/>
              <a:buNone/>
              <a:defRPr/>
            </a:pPr>
            <a:r>
              <a:rPr lang="en-US"/>
              <a:t>print(‘\n Average in course’, course_index+1, ’is ’, average)</a:t>
            </a:r>
          </a:p>
        </p:txBody>
      </p:sp>
      <p:sp>
        <p:nvSpPr>
          <p:cNvPr id="5" name="Slide Number Placeholder 4"/>
          <p:cNvSpPr>
            <a:spLocks noGrp="1"/>
          </p:cNvSpPr>
          <p:nvPr>
            <p:ph type="sldNum" sz="quarter" idx="12"/>
          </p:nvPr>
        </p:nvSpPr>
        <p:spPr/>
        <p:txBody>
          <a:bodyPr/>
          <a:lstStyle/>
          <a:p>
            <a:pPr>
              <a:defRPr/>
            </a:pPr>
            <a:fld id="{2BD631B3-DAE2-4AD5-81E6-7A41A98F5EAE}" type="slidenum">
              <a:rPr lang="en-US"/>
              <a:pPr>
                <a:defRPr/>
              </a:pPr>
              <a:t>75</a:t>
            </a:fld>
            <a:endParaRPr lang="en-US"/>
          </a:p>
        </p:txBody>
      </p:sp>
    </p:spTree>
    <p:extLst>
      <p:ext uri="{BB962C8B-B14F-4D97-AF65-F5344CB8AC3E}">
        <p14:creationId xmlns:p14="http://schemas.microsoft.com/office/powerpoint/2010/main" val="781881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576263" y="317500"/>
            <a:ext cx="7991475" cy="519113"/>
          </a:xfrm>
        </p:spPr>
        <p:txBody>
          <a:bodyPr rtlCol="0">
            <a:normAutofit fontScale="90000"/>
          </a:bodyPr>
          <a:lstStyle/>
          <a:p>
            <a:pPr algn="ctr" eaLnBrk="1" fontAlgn="auto" hangingPunct="1">
              <a:spcAft>
                <a:spcPts val="0"/>
              </a:spcAft>
              <a:defRPr/>
            </a:pPr>
            <a:r>
              <a:rPr lang="en-US">
                <a:solidFill>
                  <a:schemeClr val="tx2">
                    <a:lumMod val="50000"/>
                  </a:schemeClr>
                </a:solidFill>
                <a:latin typeface="+mn-lt"/>
              </a:rPr>
              <a:t>Tuples</a:t>
            </a:r>
          </a:p>
        </p:txBody>
      </p:sp>
      <p:sp>
        <p:nvSpPr>
          <p:cNvPr id="5123" name="Content Placeholder 2"/>
          <p:cNvSpPr>
            <a:spLocks noGrp="1"/>
          </p:cNvSpPr>
          <p:nvPr>
            <p:ph idx="1"/>
          </p:nvPr>
        </p:nvSpPr>
        <p:spPr>
          <a:xfrm>
            <a:off x="576263" y="836613"/>
            <a:ext cx="7991475" cy="4722812"/>
          </a:xfrm>
        </p:spPr>
        <p:txBody>
          <a:bodyPr rtlCol="0">
            <a:normAutofit/>
          </a:bodyPr>
          <a:lstStyle/>
          <a:p>
            <a:pPr marL="463326" indent="-463326" eaLnBrk="1" fontAlgn="auto" hangingPunct="1">
              <a:spcAft>
                <a:spcPts val="0"/>
              </a:spcAft>
              <a:defRPr/>
            </a:pPr>
            <a:r>
              <a:rPr lang="en-US" sz="2400"/>
              <a:t>A tuple is an immutable linear data structure.</a:t>
            </a:r>
          </a:p>
          <a:p>
            <a:pPr marL="463326" indent="-463326" eaLnBrk="1" fontAlgn="auto" hangingPunct="1">
              <a:spcAft>
                <a:spcPts val="0"/>
              </a:spcAft>
              <a:defRPr/>
            </a:pPr>
            <a:r>
              <a:rPr lang="en-US" sz="2400"/>
              <a:t> In contrast to lists, once a tuple is defined, it cannot be altered. </a:t>
            </a:r>
          </a:p>
          <a:p>
            <a:pPr marL="463326" indent="-463326" eaLnBrk="1" fontAlgn="auto" hangingPunct="1">
              <a:spcAft>
                <a:spcPts val="0"/>
              </a:spcAft>
              <a:defRPr/>
            </a:pPr>
            <a:r>
              <a:rPr lang="en-US" sz="2400"/>
              <a:t>Otherwise tuples are same as lists essentially.</a:t>
            </a:r>
          </a:p>
          <a:p>
            <a:pPr marL="463326" indent="-463326" eaLnBrk="1" fontAlgn="auto" hangingPunct="1">
              <a:spcAft>
                <a:spcPts val="0"/>
              </a:spcAft>
              <a:defRPr/>
            </a:pPr>
            <a:r>
              <a:rPr lang="en-US" sz="2400"/>
              <a:t> Tuples are denoted by parenthesis, but tuple elements are accessed using square brackets.</a:t>
            </a:r>
          </a:p>
          <a:p>
            <a:pPr eaLnBrk="1" fontAlgn="auto" hangingPunct="1">
              <a:spcAft>
                <a:spcPts val="0"/>
              </a:spcAft>
              <a:defRPr/>
            </a:pPr>
            <a:r>
              <a:rPr lang="en-US" sz="2400"/>
              <a:t>Ex:</a:t>
            </a:r>
          </a:p>
          <a:p>
            <a:pPr eaLnBrk="1" fontAlgn="auto" hangingPunct="1">
              <a:spcAft>
                <a:spcPts val="0"/>
              </a:spcAft>
              <a:defRPr/>
            </a:pPr>
            <a:r>
              <a:rPr lang="en-US" sz="2400"/>
              <a:t>    </a:t>
            </a:r>
            <a:r>
              <a:rPr lang="en-US" sz="2400" err="1"/>
              <a:t>num</a:t>
            </a:r>
            <a:r>
              <a:rPr lang="en-US" sz="2400"/>
              <a:t> = (10,20,30)                       </a:t>
            </a:r>
          </a:p>
          <a:p>
            <a:pPr eaLnBrk="1" fontAlgn="auto" hangingPunct="1">
              <a:spcAft>
                <a:spcPts val="0"/>
              </a:spcAft>
              <a:defRPr/>
            </a:pPr>
            <a:r>
              <a:rPr lang="en-US" sz="2400"/>
              <a:t>   student = (‘John’, 48, ‘Computer Science’, 3.42)</a:t>
            </a:r>
          </a:p>
          <a:p>
            <a:pPr eaLnBrk="1" fontAlgn="auto" hangingPunct="1">
              <a:spcAft>
                <a:spcPts val="0"/>
              </a:spcAft>
              <a:defRPr/>
            </a:pPr>
            <a:endParaRPr lang="en-US" sz="2400"/>
          </a:p>
        </p:txBody>
      </p:sp>
      <p:sp>
        <p:nvSpPr>
          <p:cNvPr id="3" name="Slide Number Placeholder 2"/>
          <p:cNvSpPr>
            <a:spLocks noGrp="1"/>
          </p:cNvSpPr>
          <p:nvPr>
            <p:ph type="sldNum" sz="quarter" idx="12"/>
          </p:nvPr>
        </p:nvSpPr>
        <p:spPr/>
        <p:txBody>
          <a:bodyPr/>
          <a:lstStyle/>
          <a:p>
            <a:pPr>
              <a:defRPr/>
            </a:pPr>
            <a:fld id="{6927C4D6-9F79-49FF-B0BB-E9D2FC800B48}" type="slidenum">
              <a:rPr lang="en-US"/>
              <a:pPr>
                <a:defRPr/>
              </a:pPr>
              <a:t>76</a:t>
            </a:fld>
            <a:endParaRPr lang="en-US"/>
          </a:p>
        </p:txBody>
      </p:sp>
    </p:spTree>
    <p:extLst>
      <p:ext uri="{BB962C8B-B14F-4D97-AF65-F5344CB8AC3E}">
        <p14:creationId xmlns:p14="http://schemas.microsoft.com/office/powerpoint/2010/main" val="2047103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628650" y="327025"/>
            <a:ext cx="7886700" cy="5932488"/>
          </a:xfrm>
        </p:spPr>
        <p:txBody>
          <a:bodyPr/>
          <a:lstStyle/>
          <a:p>
            <a:pPr marL="0" indent="0" eaLnBrk="1" hangingPunct="1">
              <a:buFont typeface="Arial" panose="020B0604020202020204" pitchFamily="34" charset="0"/>
              <a:buNone/>
            </a:pPr>
            <a:r>
              <a:rPr lang="en-US" sz="2400"/>
              <a:t># Declaring tuple  </a:t>
            </a:r>
          </a:p>
          <a:p>
            <a:pPr marL="0" indent="0" eaLnBrk="1" hangingPunct="1">
              <a:buFont typeface="Arial" panose="020B0604020202020204" pitchFamily="34" charset="0"/>
              <a:buNone/>
            </a:pPr>
            <a:r>
              <a:rPr lang="en-US" sz="2400"/>
              <a:t>tup = (2,4,6,8)  </a:t>
            </a:r>
          </a:p>
          <a:p>
            <a:pPr marL="0" indent="0" eaLnBrk="1" hangingPunct="1">
              <a:buFont typeface="Arial" panose="020B0604020202020204" pitchFamily="34" charset="0"/>
              <a:buNone/>
            </a:pPr>
            <a:r>
              <a:rPr lang="en-US" sz="2400"/>
              <a:t># Displaying value  </a:t>
            </a:r>
          </a:p>
          <a:p>
            <a:pPr marL="0" indent="0" eaLnBrk="1" hangingPunct="1">
              <a:buFont typeface="Arial" panose="020B0604020202020204" pitchFamily="34" charset="0"/>
              <a:buNone/>
            </a:pPr>
            <a:r>
              <a:rPr lang="en-US" sz="2400"/>
              <a:t>print(tup) </a:t>
            </a:r>
          </a:p>
          <a:p>
            <a:pPr marL="0" indent="0" eaLnBrk="1" hangingPunct="1">
              <a:buFont typeface="Arial" panose="020B0604020202020204" pitchFamily="34" charset="0"/>
              <a:buNone/>
            </a:pPr>
            <a:r>
              <a:rPr lang="en-US" sz="2400"/>
              <a:t># Displaying Single value  </a:t>
            </a:r>
          </a:p>
          <a:p>
            <a:pPr marL="0" indent="0" eaLnBrk="1" hangingPunct="1">
              <a:buFont typeface="Arial" panose="020B0604020202020204" pitchFamily="34" charset="0"/>
              <a:buNone/>
            </a:pPr>
            <a:r>
              <a:rPr lang="en-US" sz="2400"/>
              <a:t>print(tup[2]) </a:t>
            </a:r>
          </a:p>
          <a:p>
            <a:pPr marL="0" indent="0" eaLnBrk="1" hangingPunct="1">
              <a:buFont typeface="Arial" panose="020B0604020202020204" pitchFamily="34" charset="0"/>
              <a:buNone/>
            </a:pPr>
            <a:endParaRPr lang="en-US" sz="2400"/>
          </a:p>
        </p:txBody>
      </p:sp>
      <p:sp>
        <p:nvSpPr>
          <p:cNvPr id="75779"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F186D93E-CA9F-4BA7-8E96-2EDBAE420F50}"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77</a:t>
            </a:fld>
            <a:endParaRPr lang="en-US" sz="1419">
              <a:solidFill>
                <a:schemeClr val="bg1"/>
              </a:solidFill>
              <a:latin typeface="Calibri" panose="020F0502020204030204" pitchFamily="34" charset="0"/>
              <a:cs typeface="Arial" panose="020B0604020202020204" pitchFamily="34" charset="0"/>
            </a:endParaRPr>
          </a:p>
        </p:txBody>
      </p:sp>
      <p:pic>
        <p:nvPicPr>
          <p:cNvPr id="6349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1113" y="606425"/>
            <a:ext cx="3095625"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2" descr="Python Interview Ques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2246313"/>
            <a:ext cx="8851900" cy="35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2619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2"/>
          <p:cNvSpPr>
            <a:spLocks noGrp="1"/>
          </p:cNvSpPr>
          <p:nvPr>
            <p:ph idx="1"/>
          </p:nvPr>
        </p:nvSpPr>
        <p:spPr>
          <a:xfrm>
            <a:off x="576263" y="204788"/>
            <a:ext cx="7991475" cy="4886325"/>
          </a:xfrm>
        </p:spPr>
        <p:txBody>
          <a:bodyPr rtlCol="0">
            <a:noAutofit/>
          </a:bodyPr>
          <a:lstStyle/>
          <a:p>
            <a:pPr marL="0" indent="0" eaLnBrk="1" fontAlgn="auto" hangingPunct="1">
              <a:lnSpc>
                <a:spcPct val="100000"/>
              </a:lnSpc>
              <a:spcBef>
                <a:spcPts val="0"/>
              </a:spcBef>
              <a:spcAft>
                <a:spcPts val="0"/>
              </a:spcAft>
              <a:buNone/>
              <a:defRPr/>
            </a:pPr>
            <a:r>
              <a:rPr lang="en-US" sz="2200" b="1">
                <a:solidFill>
                  <a:srgbClr val="FF0000"/>
                </a:solidFill>
              </a:rPr>
              <a:t>Empty tuple </a:t>
            </a:r>
          </a:p>
          <a:p>
            <a:pPr eaLnBrk="1" fontAlgn="auto" hangingPunct="1">
              <a:lnSpc>
                <a:spcPct val="100000"/>
              </a:lnSpc>
              <a:spcBef>
                <a:spcPts val="0"/>
              </a:spcBef>
              <a:spcAft>
                <a:spcPts val="0"/>
              </a:spcAft>
              <a:defRPr/>
            </a:pPr>
            <a:r>
              <a:rPr lang="en-US" sz="2200"/>
              <a:t> tup1 = ()</a:t>
            </a:r>
          </a:p>
          <a:p>
            <a:pPr eaLnBrk="1" fontAlgn="auto" hangingPunct="1">
              <a:lnSpc>
                <a:spcPct val="100000"/>
              </a:lnSpc>
              <a:spcBef>
                <a:spcPts val="0"/>
              </a:spcBef>
              <a:spcAft>
                <a:spcPts val="0"/>
              </a:spcAft>
              <a:defRPr/>
            </a:pPr>
            <a:r>
              <a:rPr lang="en-US" sz="2200" u="sng"/>
              <a:t>Tuples of one element  should have a comma </a:t>
            </a:r>
            <a:r>
              <a:rPr lang="en-US" sz="2200"/>
              <a:t>following the element</a:t>
            </a:r>
          </a:p>
          <a:p>
            <a:pPr eaLnBrk="1" fontAlgn="auto" hangingPunct="1">
              <a:lnSpc>
                <a:spcPct val="100000"/>
              </a:lnSpc>
              <a:spcBef>
                <a:spcPts val="0"/>
              </a:spcBef>
              <a:spcAft>
                <a:spcPts val="0"/>
              </a:spcAft>
              <a:defRPr/>
            </a:pPr>
            <a:r>
              <a:rPr lang="en-US" sz="2200"/>
              <a:t>Ex:  </a:t>
            </a:r>
            <a:r>
              <a:rPr lang="en-US" sz="2200" err="1"/>
              <a:t>num</a:t>
            </a:r>
            <a:r>
              <a:rPr lang="en-US" sz="2200"/>
              <a:t> = (10,)</a:t>
            </a:r>
          </a:p>
          <a:p>
            <a:pPr eaLnBrk="1" fontAlgn="auto" hangingPunct="1">
              <a:lnSpc>
                <a:spcPct val="100000"/>
              </a:lnSpc>
              <a:spcBef>
                <a:spcPts val="0"/>
              </a:spcBef>
              <a:spcAft>
                <a:spcPts val="0"/>
              </a:spcAft>
              <a:defRPr/>
            </a:pPr>
            <a:r>
              <a:rPr lang="en-US" sz="2200" err="1"/>
              <a:t>my_tuple</a:t>
            </a:r>
            <a:r>
              <a:rPr lang="en-US" sz="2200"/>
              <a:t> = ("hello")         # </a:t>
            </a:r>
            <a:r>
              <a:rPr lang="en-US" sz="2000" i="1"/>
              <a:t>only parentheses is not enough for creating a tuple with one element</a:t>
            </a:r>
          </a:p>
          <a:p>
            <a:pPr marL="0" indent="0" eaLnBrk="1" fontAlgn="auto" hangingPunct="1">
              <a:lnSpc>
                <a:spcPct val="100000"/>
              </a:lnSpc>
              <a:spcBef>
                <a:spcPts val="0"/>
              </a:spcBef>
              <a:spcAft>
                <a:spcPts val="0"/>
              </a:spcAft>
              <a:buNone/>
              <a:defRPr/>
            </a:pPr>
            <a:r>
              <a:rPr lang="en-US" sz="2200"/>
              <a:t>   type(</a:t>
            </a:r>
            <a:r>
              <a:rPr lang="en-US" sz="2200" err="1"/>
              <a:t>my_tuple</a:t>
            </a:r>
            <a:r>
              <a:rPr lang="en-US" sz="2200"/>
              <a:t>)</a:t>
            </a:r>
          </a:p>
          <a:p>
            <a:pPr indent="0" eaLnBrk="1" fontAlgn="auto" hangingPunct="1">
              <a:lnSpc>
                <a:spcPct val="100000"/>
              </a:lnSpc>
              <a:spcBef>
                <a:spcPts val="0"/>
              </a:spcBef>
              <a:spcAft>
                <a:spcPts val="0"/>
              </a:spcAft>
              <a:buNone/>
              <a:defRPr/>
            </a:pPr>
            <a:r>
              <a:rPr lang="en-US" sz="2200"/>
              <a:t>&lt;class '</a:t>
            </a:r>
            <a:r>
              <a:rPr lang="en-US" sz="2200" err="1"/>
              <a:t>str</a:t>
            </a:r>
            <a:r>
              <a:rPr lang="en-US" sz="2200"/>
              <a:t>'&gt;</a:t>
            </a:r>
          </a:p>
          <a:p>
            <a:pPr indent="231663" eaLnBrk="1" fontAlgn="auto" hangingPunct="1">
              <a:lnSpc>
                <a:spcPct val="100000"/>
              </a:lnSpc>
              <a:spcBef>
                <a:spcPts val="0"/>
              </a:spcBef>
              <a:spcAft>
                <a:spcPts val="0"/>
              </a:spcAft>
              <a:defRPr/>
            </a:pPr>
            <a:r>
              <a:rPr lang="en-US" sz="2200" err="1"/>
              <a:t>my_tuple</a:t>
            </a:r>
            <a:r>
              <a:rPr lang="en-US" sz="2200"/>
              <a:t> = ("hello",) </a:t>
            </a:r>
          </a:p>
          <a:p>
            <a:pPr indent="231663" eaLnBrk="1" fontAlgn="auto" hangingPunct="1">
              <a:lnSpc>
                <a:spcPct val="100000"/>
              </a:lnSpc>
              <a:spcBef>
                <a:spcPts val="0"/>
              </a:spcBef>
              <a:spcAft>
                <a:spcPts val="0"/>
              </a:spcAft>
              <a:defRPr/>
            </a:pPr>
            <a:r>
              <a:rPr lang="en-US" sz="2200"/>
              <a:t>type(</a:t>
            </a:r>
            <a:r>
              <a:rPr lang="en-US" sz="2200" err="1"/>
              <a:t>my_tuple</a:t>
            </a:r>
            <a:r>
              <a:rPr lang="en-US" sz="2200"/>
              <a:t>)</a:t>
            </a:r>
          </a:p>
          <a:p>
            <a:pPr indent="0" eaLnBrk="1" fontAlgn="auto" hangingPunct="1">
              <a:lnSpc>
                <a:spcPct val="100000"/>
              </a:lnSpc>
              <a:spcBef>
                <a:spcPts val="0"/>
              </a:spcBef>
              <a:spcAft>
                <a:spcPts val="0"/>
              </a:spcAft>
              <a:buNone/>
              <a:defRPr/>
            </a:pPr>
            <a:r>
              <a:rPr lang="en-US" sz="2200"/>
              <a:t>	&lt;class 'tuple'&gt;</a:t>
            </a:r>
          </a:p>
          <a:p>
            <a:pPr indent="231663" eaLnBrk="1" fontAlgn="auto" hangingPunct="1">
              <a:spcBef>
                <a:spcPts val="0"/>
              </a:spcBef>
              <a:spcAft>
                <a:spcPts val="0"/>
              </a:spcAft>
              <a:defRPr/>
            </a:pPr>
            <a:r>
              <a:rPr lang="en-US" altLang="en-US" sz="2200" err="1"/>
              <a:t>my_tuple</a:t>
            </a:r>
            <a:r>
              <a:rPr lang="en-US" altLang="en-US" sz="2200"/>
              <a:t> = "hello",            </a:t>
            </a:r>
            <a:r>
              <a:rPr lang="en-US" altLang="en-US" sz="2000" i="1"/>
              <a:t># parentheses is optional</a:t>
            </a:r>
            <a:endParaRPr lang="en-US" altLang="en-US" sz="2200" i="1"/>
          </a:p>
          <a:p>
            <a:pPr indent="231663" eaLnBrk="1" fontAlgn="auto" hangingPunct="1">
              <a:spcBef>
                <a:spcPts val="0"/>
              </a:spcBef>
              <a:spcAft>
                <a:spcPts val="0"/>
              </a:spcAft>
              <a:defRPr/>
            </a:pPr>
            <a:r>
              <a:rPr lang="en-US" altLang="en-US" sz="2200"/>
              <a:t>type(</a:t>
            </a:r>
            <a:r>
              <a:rPr lang="en-US" altLang="en-US" sz="2200" err="1"/>
              <a:t>my_tuple</a:t>
            </a:r>
            <a:r>
              <a:rPr lang="en-US" altLang="en-US" sz="2200"/>
              <a:t>)</a:t>
            </a:r>
          </a:p>
          <a:p>
            <a:pPr indent="0" eaLnBrk="1" fontAlgn="auto" hangingPunct="1">
              <a:spcBef>
                <a:spcPts val="0"/>
              </a:spcBef>
              <a:spcAft>
                <a:spcPts val="0"/>
              </a:spcAft>
              <a:buNone/>
              <a:defRPr/>
            </a:pPr>
            <a:r>
              <a:rPr lang="en-US" altLang="en-US" sz="2200"/>
              <a:t>	&lt;class 'tuple'&gt;</a:t>
            </a:r>
          </a:p>
          <a:p>
            <a:pPr marL="0" indent="0" eaLnBrk="1" fontAlgn="auto" hangingPunct="1">
              <a:spcBef>
                <a:spcPts val="0"/>
              </a:spcBef>
              <a:spcAft>
                <a:spcPts val="0"/>
              </a:spcAft>
              <a:buFont typeface="Arial" panose="020B0604020202020204" pitchFamily="34" charset="0"/>
              <a:buNone/>
              <a:defRPr/>
            </a:pPr>
            <a:endParaRPr lang="en-US" sz="2200"/>
          </a:p>
          <a:p>
            <a:pPr eaLnBrk="1" fontAlgn="auto" hangingPunct="1">
              <a:lnSpc>
                <a:spcPct val="100000"/>
              </a:lnSpc>
              <a:spcBef>
                <a:spcPts val="0"/>
              </a:spcBef>
              <a:spcAft>
                <a:spcPts val="0"/>
              </a:spcAft>
              <a:defRPr/>
            </a:pPr>
            <a:endParaRPr lang="en-US" sz="2200"/>
          </a:p>
          <a:p>
            <a:pPr eaLnBrk="1" fontAlgn="auto" hangingPunct="1">
              <a:spcBef>
                <a:spcPts val="0"/>
              </a:spcBef>
              <a:spcAft>
                <a:spcPts val="0"/>
              </a:spcAft>
              <a:defRPr/>
            </a:pPr>
            <a:endParaRPr lang="en-US" sz="2200"/>
          </a:p>
        </p:txBody>
      </p:sp>
      <p:sp>
        <p:nvSpPr>
          <p:cNvPr id="7782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7E7FAB6D-D099-4F75-A80A-75F28D995297}"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78</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709917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2"/>
          <p:cNvSpPr>
            <a:spLocks noGrp="1"/>
          </p:cNvSpPr>
          <p:nvPr>
            <p:ph idx="1"/>
          </p:nvPr>
        </p:nvSpPr>
        <p:spPr>
          <a:xfrm>
            <a:off x="490538" y="287338"/>
            <a:ext cx="8270875" cy="5308600"/>
          </a:xfrm>
        </p:spPr>
        <p:txBody>
          <a:bodyPr rtlCol="0">
            <a:noAutofit/>
          </a:bodyPr>
          <a:lstStyle/>
          <a:p>
            <a:pPr eaLnBrk="1" fontAlgn="auto" hangingPunct="1">
              <a:spcBef>
                <a:spcPts val="0"/>
              </a:spcBef>
              <a:spcAft>
                <a:spcPts val="0"/>
              </a:spcAft>
              <a:defRPr/>
            </a:pPr>
            <a:r>
              <a:rPr lang="en-US" sz="2200"/>
              <a:t>my_tuple = ('p','e','r','m','</a:t>
            </a:r>
            <a:r>
              <a:rPr lang="en-US" sz="2200" err="1"/>
              <a:t>i</a:t>
            </a:r>
            <a:r>
              <a:rPr lang="en-US" sz="2200"/>
              <a:t>','t‘)</a:t>
            </a:r>
          </a:p>
          <a:p>
            <a:pPr eaLnBrk="1" fontAlgn="auto" hangingPunct="1">
              <a:spcBef>
                <a:spcPts val="0"/>
              </a:spcBef>
              <a:spcAft>
                <a:spcPts val="0"/>
              </a:spcAft>
              <a:defRPr/>
            </a:pPr>
            <a:r>
              <a:rPr lang="en-US" sz="2200" err="1"/>
              <a:t>my_tuple</a:t>
            </a:r>
            <a:r>
              <a:rPr lang="en-US" sz="2200"/>
              <a:t>[0]</a:t>
            </a:r>
          </a:p>
          <a:p>
            <a:pPr marL="0" indent="0" eaLnBrk="1" fontAlgn="auto" hangingPunct="1">
              <a:spcBef>
                <a:spcPts val="0"/>
              </a:spcBef>
              <a:spcAft>
                <a:spcPts val="0"/>
              </a:spcAft>
              <a:buNone/>
              <a:defRPr/>
            </a:pPr>
            <a:r>
              <a:rPr lang="en-US" sz="2200"/>
              <a:t>	'p'</a:t>
            </a:r>
          </a:p>
          <a:p>
            <a:pPr eaLnBrk="1" fontAlgn="auto" hangingPunct="1">
              <a:spcBef>
                <a:spcPts val="0"/>
              </a:spcBef>
              <a:spcAft>
                <a:spcPts val="0"/>
              </a:spcAft>
              <a:defRPr/>
            </a:pPr>
            <a:r>
              <a:rPr lang="en-US" sz="2200" err="1"/>
              <a:t>my_tuple</a:t>
            </a:r>
            <a:r>
              <a:rPr lang="en-US" sz="2200"/>
              <a:t>[5]</a:t>
            </a:r>
          </a:p>
          <a:p>
            <a:pPr marL="0" indent="0" eaLnBrk="1" fontAlgn="auto" hangingPunct="1">
              <a:spcBef>
                <a:spcPts val="0"/>
              </a:spcBef>
              <a:spcAft>
                <a:spcPts val="0"/>
              </a:spcAft>
              <a:buNone/>
              <a:defRPr/>
            </a:pPr>
            <a:r>
              <a:rPr lang="en-US" sz="2200"/>
              <a:t>	't'</a:t>
            </a:r>
          </a:p>
          <a:p>
            <a:pPr eaLnBrk="1" fontAlgn="auto" hangingPunct="1">
              <a:spcBef>
                <a:spcPts val="0"/>
              </a:spcBef>
              <a:spcAft>
                <a:spcPts val="0"/>
              </a:spcAft>
              <a:defRPr/>
            </a:pPr>
            <a:r>
              <a:rPr lang="en-US" sz="2200" err="1"/>
              <a:t>my_tuple</a:t>
            </a:r>
            <a:r>
              <a:rPr lang="en-US" sz="2200"/>
              <a:t>[6]   </a:t>
            </a:r>
            <a:r>
              <a:rPr lang="en-US" sz="2000" i="1"/>
              <a:t># index must be in range</a:t>
            </a:r>
          </a:p>
          <a:p>
            <a:pPr marL="0" indent="0" eaLnBrk="1" fontAlgn="auto" hangingPunct="1">
              <a:spcBef>
                <a:spcPts val="0"/>
              </a:spcBef>
              <a:spcAft>
                <a:spcPts val="0"/>
              </a:spcAft>
              <a:buNone/>
              <a:defRPr/>
            </a:pPr>
            <a:r>
              <a:rPr lang="en-US" sz="2200"/>
              <a:t>	</a:t>
            </a:r>
            <a:r>
              <a:rPr lang="en-US" sz="2200" err="1"/>
              <a:t>IndexError</a:t>
            </a:r>
            <a:r>
              <a:rPr lang="en-US" sz="2200"/>
              <a:t>: list index out of range</a:t>
            </a:r>
          </a:p>
          <a:p>
            <a:pPr eaLnBrk="1" fontAlgn="auto" hangingPunct="1">
              <a:spcBef>
                <a:spcPts val="0"/>
              </a:spcBef>
              <a:spcAft>
                <a:spcPts val="0"/>
              </a:spcAft>
              <a:defRPr/>
            </a:pPr>
            <a:r>
              <a:rPr lang="en-US" sz="2200" err="1"/>
              <a:t>my_tuple</a:t>
            </a:r>
            <a:r>
              <a:rPr lang="en-US" sz="2200"/>
              <a:t>[2.0]           </a:t>
            </a:r>
            <a:r>
              <a:rPr lang="en-US" sz="2000" i="1"/>
              <a:t># index must be an integer</a:t>
            </a:r>
            <a:endParaRPr lang="en-US" sz="2200" i="1"/>
          </a:p>
          <a:p>
            <a:pPr eaLnBrk="1" fontAlgn="auto" hangingPunct="1">
              <a:spcBef>
                <a:spcPts val="0"/>
              </a:spcBef>
              <a:spcAft>
                <a:spcPts val="0"/>
              </a:spcAft>
              <a:defRPr/>
            </a:pPr>
            <a:r>
              <a:rPr lang="en-US" sz="2400">
                <a:solidFill>
                  <a:schemeClr val="accent2"/>
                </a:solidFill>
              </a:rPr>
              <a:t>Creating a tuple from a list</a:t>
            </a:r>
          </a:p>
          <a:p>
            <a:pPr eaLnBrk="1" fontAlgn="auto" hangingPunct="1">
              <a:spcBef>
                <a:spcPts val="0"/>
              </a:spcBef>
              <a:spcAft>
                <a:spcPts val="0"/>
              </a:spcAft>
              <a:defRPr/>
            </a:pPr>
            <a:r>
              <a:rPr lang="en-US" sz="2200"/>
              <a:t>list = [1,2,3]</a:t>
            </a:r>
            <a:br>
              <a:rPr lang="en-US" sz="2200"/>
            </a:br>
            <a:r>
              <a:rPr lang="en-US" sz="2200" err="1"/>
              <a:t>tpl</a:t>
            </a:r>
            <a:r>
              <a:rPr lang="en-US" sz="2200"/>
              <a:t> = tuple(list)    #converts a list to a tuple</a:t>
            </a:r>
          </a:p>
          <a:p>
            <a:pPr marL="0" indent="0" eaLnBrk="1" fontAlgn="auto" hangingPunct="1">
              <a:spcBef>
                <a:spcPts val="0"/>
              </a:spcBef>
              <a:spcAft>
                <a:spcPts val="0"/>
              </a:spcAft>
              <a:buFont typeface="Arial" panose="020B0604020202020204" pitchFamily="34" charset="0"/>
              <a:buNone/>
              <a:defRPr/>
            </a:pPr>
            <a:r>
              <a:rPr lang="en-US" sz="2200"/>
              <a:t>    print(</a:t>
            </a:r>
            <a:r>
              <a:rPr lang="en-US" sz="2200" err="1"/>
              <a:t>tpl</a:t>
            </a:r>
            <a:r>
              <a:rPr lang="en-US" sz="2200"/>
              <a:t>)</a:t>
            </a:r>
          </a:p>
          <a:p>
            <a:pPr marL="0" indent="0" eaLnBrk="1" fontAlgn="auto" hangingPunct="1">
              <a:spcBef>
                <a:spcPts val="0"/>
              </a:spcBef>
              <a:spcAft>
                <a:spcPts val="0"/>
              </a:spcAft>
              <a:buFont typeface="Arial" panose="020B0604020202020204" pitchFamily="34" charset="0"/>
              <a:buNone/>
              <a:defRPr/>
            </a:pPr>
            <a:r>
              <a:rPr lang="en-US" sz="2200"/>
              <a:t>?????</a:t>
            </a:r>
          </a:p>
          <a:p>
            <a:pPr eaLnBrk="1" fontAlgn="auto" hangingPunct="1">
              <a:spcBef>
                <a:spcPts val="0"/>
              </a:spcBef>
              <a:spcAft>
                <a:spcPts val="0"/>
              </a:spcAft>
              <a:defRPr/>
            </a:pPr>
            <a:r>
              <a:rPr lang="en-US" sz="2200">
                <a:solidFill>
                  <a:schemeClr val="accent2"/>
                </a:solidFill>
              </a:rPr>
              <a:t>Creating a tuple from range()</a:t>
            </a:r>
          </a:p>
          <a:p>
            <a:pPr eaLnBrk="1" fontAlgn="auto" hangingPunct="1">
              <a:spcBef>
                <a:spcPts val="0"/>
              </a:spcBef>
              <a:spcAft>
                <a:spcPts val="0"/>
              </a:spcAft>
              <a:defRPr/>
            </a:pPr>
            <a:r>
              <a:rPr lang="en-US" sz="2200" err="1"/>
              <a:t>tpl</a:t>
            </a:r>
            <a:r>
              <a:rPr lang="en-US" sz="2200"/>
              <a:t> = tuple(range(4,9,2)) </a:t>
            </a:r>
          </a:p>
          <a:p>
            <a:pPr marL="0" indent="0" eaLnBrk="1" fontAlgn="auto" hangingPunct="1">
              <a:spcBef>
                <a:spcPts val="0"/>
              </a:spcBef>
              <a:spcAft>
                <a:spcPts val="0"/>
              </a:spcAft>
              <a:buFont typeface="Arial" panose="020B0604020202020204" pitchFamily="34" charset="0"/>
              <a:buNone/>
              <a:defRPr/>
            </a:pPr>
            <a:r>
              <a:rPr lang="en-US" sz="2200"/>
              <a:t>    print(</a:t>
            </a:r>
            <a:r>
              <a:rPr lang="en-US" sz="2200" err="1"/>
              <a:t>tpl</a:t>
            </a:r>
            <a:r>
              <a:rPr lang="en-US" sz="2200"/>
              <a:t>)</a:t>
            </a:r>
          </a:p>
          <a:p>
            <a:pPr marL="0" indent="0" eaLnBrk="1" fontAlgn="auto" hangingPunct="1">
              <a:spcBef>
                <a:spcPts val="0"/>
              </a:spcBef>
              <a:spcAft>
                <a:spcPts val="0"/>
              </a:spcAft>
              <a:buFont typeface="Arial" panose="020B0604020202020204" pitchFamily="34" charset="0"/>
              <a:buNone/>
              <a:defRPr/>
            </a:pPr>
            <a:r>
              <a:rPr lang="en-US" sz="2200"/>
              <a:t>??????</a:t>
            </a:r>
          </a:p>
          <a:p>
            <a:pPr eaLnBrk="1" fontAlgn="auto" hangingPunct="1">
              <a:spcBef>
                <a:spcPts val="0"/>
              </a:spcBef>
              <a:spcAft>
                <a:spcPts val="0"/>
              </a:spcAft>
              <a:defRPr/>
            </a:pPr>
            <a:endParaRPr lang="en-US" sz="2200"/>
          </a:p>
          <a:p>
            <a:pPr eaLnBrk="1" fontAlgn="auto" hangingPunct="1">
              <a:spcBef>
                <a:spcPts val="0"/>
              </a:spcBef>
              <a:spcAft>
                <a:spcPts val="0"/>
              </a:spcAft>
              <a:defRPr/>
            </a:pPr>
            <a:endParaRPr lang="en-US" sz="2200"/>
          </a:p>
          <a:p>
            <a:pPr eaLnBrk="1" fontAlgn="auto" hangingPunct="1">
              <a:spcBef>
                <a:spcPts val="0"/>
              </a:spcBef>
              <a:spcAft>
                <a:spcPts val="0"/>
              </a:spcAft>
              <a:defRPr/>
            </a:pPr>
            <a:endParaRPr lang="en-US" sz="2200"/>
          </a:p>
          <a:p>
            <a:pPr eaLnBrk="1" fontAlgn="auto" hangingPunct="1">
              <a:spcBef>
                <a:spcPts val="0"/>
              </a:spcBef>
              <a:spcAft>
                <a:spcPts val="0"/>
              </a:spcAft>
              <a:defRPr/>
            </a:pPr>
            <a:endParaRPr lang="en-US" sz="2200"/>
          </a:p>
        </p:txBody>
      </p:sp>
      <p:sp>
        <p:nvSpPr>
          <p:cNvPr id="7987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79803C01-AB1E-4587-BB58-236AABA87749}"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79</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738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76263" y="187325"/>
            <a:ext cx="7870825" cy="457200"/>
          </a:xfrm>
        </p:spPr>
        <p:txBody>
          <a:bodyPr rtlCol="0">
            <a:normAutofit fontScale="90000"/>
          </a:bodyPr>
          <a:lstStyle/>
          <a:p>
            <a:pPr eaLnBrk="1" fontAlgn="auto" hangingPunct="1">
              <a:spcAft>
                <a:spcPts val="0"/>
              </a:spcAft>
              <a:defRPr/>
            </a:pPr>
            <a:r>
              <a:rPr lang="en-US" altLang="en-US">
                <a:solidFill>
                  <a:schemeClr val="tx2">
                    <a:lumMod val="75000"/>
                  </a:schemeClr>
                </a:solidFill>
              </a:rPr>
              <a:t>Accessing Strings:</a:t>
            </a:r>
          </a:p>
        </p:txBody>
      </p:sp>
      <p:sp>
        <p:nvSpPr>
          <p:cNvPr id="9219" name="Content Placeholder 2"/>
          <p:cNvSpPr>
            <a:spLocks noGrp="1"/>
          </p:cNvSpPr>
          <p:nvPr>
            <p:ph idx="1"/>
          </p:nvPr>
        </p:nvSpPr>
        <p:spPr>
          <a:xfrm>
            <a:off x="576263" y="906463"/>
            <a:ext cx="8185150" cy="3271837"/>
          </a:xfrm>
        </p:spPr>
        <p:txBody>
          <a:bodyPr/>
          <a:lstStyle/>
          <a:p>
            <a:pPr marL="0" indent="0" eaLnBrk="1" hangingPunct="1">
              <a:buFont typeface="Arial" panose="020B0604020202020204" pitchFamily="34" charset="0"/>
              <a:buNone/>
            </a:pPr>
            <a:r>
              <a:rPr lang="en-US" altLang="en-US" sz="2200"/>
              <a:t>In Python, Strings are stored as individual characters in a contiguous memory location.</a:t>
            </a:r>
          </a:p>
          <a:p>
            <a:pPr marL="0" indent="0" eaLnBrk="1" hangingPunct="1">
              <a:buFont typeface="Arial" panose="020B0604020202020204" pitchFamily="34" charset="0"/>
              <a:buNone/>
            </a:pPr>
            <a:r>
              <a:rPr lang="en-US" altLang="en-US" sz="2200"/>
              <a:t>The benefit of using String is that it can be accessed from both the directions in forward and backward.</a:t>
            </a:r>
          </a:p>
          <a:p>
            <a:pPr marL="0" indent="0" eaLnBrk="1" hangingPunct="1">
              <a:buFont typeface="Arial" panose="020B0604020202020204" pitchFamily="34" charset="0"/>
              <a:buNone/>
            </a:pPr>
            <a:r>
              <a:rPr lang="en-US" altLang="en-US" sz="2200"/>
              <a:t>Both forward as well as backward indexing are provided using Strings in Python.</a:t>
            </a:r>
          </a:p>
          <a:p>
            <a:pPr marL="0" indent="0" eaLnBrk="1" hangingPunct="1">
              <a:buFont typeface="Arial" panose="020B0604020202020204" pitchFamily="34" charset="0"/>
              <a:buNone/>
            </a:pPr>
            <a:r>
              <a:rPr lang="en-US" altLang="en-US" sz="2200"/>
              <a:t>Forward indexing starts with 0,1,2,3,....</a:t>
            </a:r>
          </a:p>
          <a:p>
            <a:pPr marL="0" indent="0" eaLnBrk="1" hangingPunct="1">
              <a:buFont typeface="Arial" panose="020B0604020202020204" pitchFamily="34" charset="0"/>
              <a:buNone/>
            </a:pPr>
            <a:r>
              <a:rPr lang="en-US" altLang="en-US" sz="2200"/>
              <a:t>Backward indexing starts with -1,-2,-3,-4,....</a:t>
            </a:r>
          </a:p>
          <a:p>
            <a:pPr marL="0" indent="0" eaLnBrk="1" hangingPunct="1">
              <a:buFont typeface="Arial" panose="020B0604020202020204" pitchFamily="34" charset="0"/>
              <a:buNone/>
            </a:pPr>
            <a:endParaRPr lang="en-US" altLang="en-US" sz="2200"/>
          </a:p>
        </p:txBody>
      </p:sp>
      <p:sp>
        <p:nvSpPr>
          <p:cNvPr id="1229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E5ECF167-D616-44EC-9B25-FE0662CC7881}"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a:t>
            </a:fld>
            <a:endParaRPr lang="en-US" altLang="en-US" sz="1419">
              <a:solidFill>
                <a:schemeClr val="bg1"/>
              </a:solidFill>
              <a:latin typeface="Calibri" panose="020F0502020204030204" pitchFamily="34" charset="0"/>
              <a:cs typeface="Arial" panose="020B0604020202020204" pitchFamily="34" charset="0"/>
            </a:endParaRPr>
          </a:p>
        </p:txBody>
      </p:sp>
      <p:pic>
        <p:nvPicPr>
          <p:cNvPr id="922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3952875"/>
            <a:ext cx="50720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p:cNvSpPr>
            <a:spLocks noGrp="1"/>
          </p:cNvSpPr>
          <p:nvPr>
            <p:ph idx="1"/>
          </p:nvPr>
        </p:nvSpPr>
        <p:spPr>
          <a:xfrm>
            <a:off x="147638" y="2173574"/>
            <a:ext cx="8770937" cy="2982626"/>
          </a:xfrm>
        </p:spPr>
        <p:txBody>
          <a:bodyPr rtlCol="0">
            <a:normAutofit/>
          </a:bodyPr>
          <a:lstStyle/>
          <a:p>
            <a:pPr marL="0" indent="0" algn="just" eaLnBrk="1" fontAlgn="auto" hangingPunct="1">
              <a:spcAft>
                <a:spcPts val="0"/>
              </a:spcAft>
              <a:buFont typeface="Arial" panose="020B0604020202020204" pitchFamily="34" charset="0"/>
              <a:buNone/>
              <a:defRPr/>
            </a:pPr>
            <a:r>
              <a:rPr lang="en-US" sz="2400"/>
              <a:t>	What are tuples good for? We can use them </a:t>
            </a:r>
            <a:r>
              <a:rPr lang="en-US" sz="2400" u="sng"/>
              <a:t>to create a sequence of values that we don’t want to modify</a:t>
            </a:r>
            <a:r>
              <a:rPr lang="en-US" sz="2400"/>
              <a:t>. For example, the list of weekday names is never going to change. If we store it in a tuple, we can make sure it is never modified accidentally in an unexpected place:</a:t>
            </a:r>
          </a:p>
          <a:p>
            <a:pPr marL="0" indent="0" algn="just" eaLnBrk="1" fontAlgn="auto" hangingPunct="1">
              <a:spcAft>
                <a:spcPts val="0"/>
              </a:spcAft>
              <a:buFont typeface="Arial" panose="020B0604020202020204" pitchFamily="34" charset="0"/>
              <a:buNone/>
              <a:defRPr/>
            </a:pPr>
            <a:endParaRPr lang="en-US" sz="2400"/>
          </a:p>
        </p:txBody>
      </p:sp>
      <p:sp>
        <p:nvSpPr>
          <p:cNvPr id="81923"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CBF85734-AD4B-476A-BCF0-C8EB796767E0}"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80</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573500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576263" y="317500"/>
            <a:ext cx="8224837" cy="492125"/>
          </a:xfrm>
        </p:spPr>
        <p:txBody>
          <a:bodyPr rtlCol="0">
            <a:noAutofit/>
          </a:bodyPr>
          <a:lstStyle/>
          <a:p>
            <a:pPr eaLnBrk="1" fontAlgn="auto" hangingPunct="1">
              <a:spcAft>
                <a:spcPts val="0"/>
              </a:spcAft>
              <a:defRPr/>
            </a:pPr>
            <a:r>
              <a:rPr lang="en-US" sz="3600"/>
              <a:t>Basic Tuples Operations</a:t>
            </a:r>
          </a:p>
        </p:txBody>
      </p:sp>
      <p:sp>
        <p:nvSpPr>
          <p:cNvPr id="82947"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D496B4EF-3A14-4838-87F3-D34C305D21A1}"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81</a:t>
            </a:fld>
            <a:endParaRPr lang="en-US" sz="1419">
              <a:solidFill>
                <a:schemeClr val="bg1"/>
              </a:solidFill>
              <a:latin typeface="Calibri" panose="020F0502020204030204" pitchFamily="34" charset="0"/>
              <a:cs typeface="Arial" panose="020B0604020202020204" pitchFamily="34" charset="0"/>
            </a:endParaRPr>
          </a:p>
        </p:txBody>
      </p:sp>
      <p:graphicFrame>
        <p:nvGraphicFramePr>
          <p:cNvPr id="5" name="Table 4"/>
          <p:cNvGraphicFramePr>
            <a:graphicFrameLocks noGrp="1"/>
          </p:cNvGraphicFramePr>
          <p:nvPr/>
        </p:nvGraphicFramePr>
        <p:xfrm>
          <a:off x="212725" y="1343025"/>
          <a:ext cx="8783637" cy="3525838"/>
        </p:xfrm>
        <a:graphic>
          <a:graphicData uri="http://schemas.openxmlformats.org/drawingml/2006/table">
            <a:tbl>
              <a:tblPr>
                <a:tableStyleId>{616DA210-FB5B-4158-B5E0-FEB733F419BA}</a:tableStyleId>
              </a:tblPr>
              <a:tblGrid>
                <a:gridCol w="2927879">
                  <a:extLst>
                    <a:ext uri="{9D8B030D-6E8A-4147-A177-3AD203B41FA5}">
                      <a16:colId xmlns:a16="http://schemas.microsoft.com/office/drawing/2014/main" val="20000"/>
                    </a:ext>
                  </a:extLst>
                </a:gridCol>
                <a:gridCol w="2927879">
                  <a:extLst>
                    <a:ext uri="{9D8B030D-6E8A-4147-A177-3AD203B41FA5}">
                      <a16:colId xmlns:a16="http://schemas.microsoft.com/office/drawing/2014/main" val="20001"/>
                    </a:ext>
                  </a:extLst>
                </a:gridCol>
                <a:gridCol w="2927879">
                  <a:extLst>
                    <a:ext uri="{9D8B030D-6E8A-4147-A177-3AD203B41FA5}">
                      <a16:colId xmlns:a16="http://schemas.microsoft.com/office/drawing/2014/main" val="20002"/>
                    </a:ext>
                  </a:extLst>
                </a:gridCol>
              </a:tblGrid>
              <a:tr h="483939">
                <a:tc>
                  <a:txBody>
                    <a:bodyPr/>
                    <a:lstStyle/>
                    <a:p>
                      <a:pPr algn="ctr" fontAlgn="t"/>
                      <a:r>
                        <a:rPr lang="en-US" sz="1800" b="1">
                          <a:effectLst/>
                          <a:latin typeface="Cambria" panose="02040503050406030204" pitchFamily="18" charset="0"/>
                          <a:ea typeface="Cambria" panose="02040503050406030204" pitchFamily="18" charset="0"/>
                        </a:rPr>
                        <a:t>Python Expression</a:t>
                      </a:r>
                    </a:p>
                  </a:txBody>
                  <a:tcPr marL="77219" marR="77219" marT="77259" marB="77259"/>
                </a:tc>
                <a:tc>
                  <a:txBody>
                    <a:bodyPr/>
                    <a:lstStyle/>
                    <a:p>
                      <a:pPr algn="ctr" fontAlgn="t"/>
                      <a:r>
                        <a:rPr lang="en-US" sz="1800" b="1">
                          <a:effectLst/>
                          <a:latin typeface="Cambria" panose="02040503050406030204" pitchFamily="18" charset="0"/>
                          <a:ea typeface="Cambria" panose="02040503050406030204" pitchFamily="18" charset="0"/>
                        </a:rPr>
                        <a:t>Results</a:t>
                      </a:r>
                    </a:p>
                  </a:txBody>
                  <a:tcPr marL="77219" marR="77219" marT="77259" marB="77259"/>
                </a:tc>
                <a:tc>
                  <a:txBody>
                    <a:bodyPr/>
                    <a:lstStyle/>
                    <a:p>
                      <a:pPr algn="ctr" fontAlgn="t"/>
                      <a:r>
                        <a:rPr lang="en-US" sz="1800" b="1">
                          <a:effectLst/>
                          <a:latin typeface="Cambria" panose="02040503050406030204" pitchFamily="18" charset="0"/>
                          <a:ea typeface="Cambria" panose="02040503050406030204" pitchFamily="18" charset="0"/>
                        </a:rPr>
                        <a:t>Description</a:t>
                      </a:r>
                    </a:p>
                  </a:txBody>
                  <a:tcPr marL="77219" marR="77219" marT="77259" marB="77259"/>
                </a:tc>
                <a:extLst>
                  <a:ext uri="{0D108BD9-81ED-4DB2-BD59-A6C34878D82A}">
                    <a16:rowId xmlns:a16="http://schemas.microsoft.com/office/drawing/2014/main" val="10000"/>
                  </a:ext>
                </a:extLst>
              </a:tr>
              <a:tr h="483939">
                <a:tc>
                  <a:txBody>
                    <a:bodyPr/>
                    <a:lstStyle/>
                    <a:p>
                      <a:pPr fontAlgn="t"/>
                      <a:r>
                        <a:rPr lang="en-US" sz="1800" err="1">
                          <a:effectLst/>
                          <a:latin typeface="Cambria" panose="02040503050406030204" pitchFamily="18" charset="0"/>
                          <a:ea typeface="Cambria" panose="02040503050406030204" pitchFamily="18" charset="0"/>
                        </a:rPr>
                        <a:t>len</a:t>
                      </a:r>
                      <a:r>
                        <a:rPr lang="en-US" sz="1800">
                          <a:effectLst/>
                          <a:latin typeface="Cambria" panose="02040503050406030204" pitchFamily="18" charset="0"/>
                          <a:ea typeface="Cambria" panose="02040503050406030204" pitchFamily="18" charset="0"/>
                        </a:rPr>
                        <a:t>((1, 2, 3))</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3</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Length</a:t>
                      </a:r>
                    </a:p>
                  </a:txBody>
                  <a:tcPr marL="77219" marR="77219" marT="77259" marB="77259"/>
                </a:tc>
                <a:extLst>
                  <a:ext uri="{0D108BD9-81ED-4DB2-BD59-A6C34878D82A}">
                    <a16:rowId xmlns:a16="http://schemas.microsoft.com/office/drawing/2014/main" val="10001"/>
                  </a:ext>
                </a:extLst>
              </a:tr>
              <a:tr h="483939">
                <a:tc>
                  <a:txBody>
                    <a:bodyPr/>
                    <a:lstStyle/>
                    <a:p>
                      <a:pPr fontAlgn="t"/>
                      <a:r>
                        <a:rPr lang="en-US" sz="1800">
                          <a:effectLst/>
                          <a:latin typeface="Cambria" panose="02040503050406030204" pitchFamily="18" charset="0"/>
                          <a:ea typeface="Cambria" panose="02040503050406030204" pitchFamily="18" charset="0"/>
                        </a:rPr>
                        <a:t>(1, 2, 3) + (4, 5, 6)</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(1, 2, 3, 4, 5, 6)</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Concatenation</a:t>
                      </a:r>
                    </a:p>
                  </a:txBody>
                  <a:tcPr marL="77219" marR="77219" marT="77259" marB="77259"/>
                </a:tc>
                <a:extLst>
                  <a:ext uri="{0D108BD9-81ED-4DB2-BD59-A6C34878D82A}">
                    <a16:rowId xmlns:a16="http://schemas.microsoft.com/office/drawing/2014/main" val="10002"/>
                  </a:ext>
                </a:extLst>
              </a:tr>
              <a:tr h="795041">
                <a:tc>
                  <a:txBody>
                    <a:bodyPr/>
                    <a:lstStyle/>
                    <a:p>
                      <a:pPr fontAlgn="t"/>
                      <a:r>
                        <a:rPr lang="en-US" sz="1800">
                          <a:effectLst/>
                          <a:latin typeface="Cambria" panose="02040503050406030204" pitchFamily="18" charset="0"/>
                          <a:ea typeface="Cambria" panose="02040503050406030204" pitchFamily="18" charset="0"/>
                        </a:rPr>
                        <a:t>('Hi!',) * 4</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('Hi!', 'Hi!', 'Hi!', 'Hi!')</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Repetition</a:t>
                      </a:r>
                    </a:p>
                  </a:txBody>
                  <a:tcPr marL="77219" marR="77219" marT="77259" marB="77259"/>
                </a:tc>
                <a:extLst>
                  <a:ext uri="{0D108BD9-81ED-4DB2-BD59-A6C34878D82A}">
                    <a16:rowId xmlns:a16="http://schemas.microsoft.com/office/drawing/2014/main" val="10003"/>
                  </a:ext>
                </a:extLst>
              </a:tr>
              <a:tr h="483939">
                <a:tc>
                  <a:txBody>
                    <a:bodyPr/>
                    <a:lstStyle/>
                    <a:p>
                      <a:pPr fontAlgn="t"/>
                      <a:r>
                        <a:rPr lang="en-US" sz="1800">
                          <a:effectLst/>
                          <a:latin typeface="Cambria" panose="02040503050406030204" pitchFamily="18" charset="0"/>
                          <a:ea typeface="Cambria" panose="02040503050406030204" pitchFamily="18" charset="0"/>
                        </a:rPr>
                        <a:t>3 in (1, 2, 3)</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True</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Membership</a:t>
                      </a:r>
                    </a:p>
                  </a:txBody>
                  <a:tcPr marL="77219" marR="77219" marT="77259" marB="77259"/>
                </a:tc>
                <a:extLst>
                  <a:ext uri="{0D108BD9-81ED-4DB2-BD59-A6C34878D82A}">
                    <a16:rowId xmlns:a16="http://schemas.microsoft.com/office/drawing/2014/main" val="10004"/>
                  </a:ext>
                </a:extLst>
              </a:tr>
              <a:tr h="795041">
                <a:tc>
                  <a:txBody>
                    <a:bodyPr/>
                    <a:lstStyle/>
                    <a:p>
                      <a:pPr fontAlgn="t"/>
                      <a:r>
                        <a:rPr lang="en-US" sz="1800">
                          <a:effectLst/>
                          <a:latin typeface="Cambria" panose="02040503050406030204" pitchFamily="18" charset="0"/>
                          <a:ea typeface="Cambria" panose="02040503050406030204" pitchFamily="18" charset="0"/>
                        </a:rPr>
                        <a:t>for x in (1, 2, 3): print(x),</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1 2 3</a:t>
                      </a:r>
                    </a:p>
                  </a:txBody>
                  <a:tcPr marL="77219" marR="77219" marT="77259" marB="77259"/>
                </a:tc>
                <a:tc>
                  <a:txBody>
                    <a:bodyPr/>
                    <a:lstStyle/>
                    <a:p>
                      <a:pPr fontAlgn="t"/>
                      <a:r>
                        <a:rPr lang="en-US" sz="1800">
                          <a:effectLst/>
                          <a:latin typeface="Cambria" panose="02040503050406030204" pitchFamily="18" charset="0"/>
                          <a:ea typeface="Cambria" panose="02040503050406030204" pitchFamily="18" charset="0"/>
                        </a:rPr>
                        <a:t>Iteration</a:t>
                      </a:r>
                    </a:p>
                  </a:txBody>
                  <a:tcPr marL="77219" marR="77219" marT="77259" marB="7725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999843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sz="3600"/>
              <a:t>Indexing and Slicing</a:t>
            </a:r>
          </a:p>
        </p:txBody>
      </p:sp>
      <p:sp>
        <p:nvSpPr>
          <p:cNvPr id="68611" name="Content Placeholder 2"/>
          <p:cNvSpPr>
            <a:spLocks noGrp="1"/>
          </p:cNvSpPr>
          <p:nvPr>
            <p:ph idx="1"/>
          </p:nvPr>
        </p:nvSpPr>
        <p:spPr>
          <a:xfrm>
            <a:off x="576263" y="1323975"/>
            <a:ext cx="7635875" cy="712788"/>
          </a:xfrm>
        </p:spPr>
        <p:txBody>
          <a:bodyPr/>
          <a:lstStyle/>
          <a:p>
            <a:pPr marL="0" indent="0" eaLnBrk="1" hangingPunct="1">
              <a:buFont typeface="Arial" panose="020B0604020202020204" pitchFamily="34" charset="0"/>
              <a:buNone/>
            </a:pPr>
            <a:r>
              <a:rPr lang="en-US"/>
              <a:t>L = ('spam', 'Spam', 'SPAM!')</a:t>
            </a:r>
          </a:p>
          <a:p>
            <a:pPr marL="0" indent="0" eaLnBrk="1" hangingPunct="1">
              <a:buFont typeface="Arial" panose="020B0604020202020204" pitchFamily="34" charset="0"/>
              <a:buNone/>
            </a:pPr>
            <a:endParaRPr lang="en-US"/>
          </a:p>
        </p:txBody>
      </p:sp>
      <p:sp>
        <p:nvSpPr>
          <p:cNvPr id="8397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65302FAA-9ECC-451B-951B-F08073536C3E}"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82</a:t>
            </a:fld>
            <a:endParaRPr lang="en-US" sz="1419">
              <a:solidFill>
                <a:schemeClr val="bg1"/>
              </a:solidFill>
              <a:latin typeface="Calibri" panose="020F0502020204030204" pitchFamily="34" charset="0"/>
              <a:cs typeface="Arial" panose="020B0604020202020204" pitchFamily="34" charset="0"/>
            </a:endParaRPr>
          </a:p>
        </p:txBody>
      </p:sp>
      <p:graphicFrame>
        <p:nvGraphicFramePr>
          <p:cNvPr id="5" name="Table 4"/>
          <p:cNvGraphicFramePr>
            <a:graphicFrameLocks noGrp="1"/>
          </p:cNvGraphicFramePr>
          <p:nvPr/>
        </p:nvGraphicFramePr>
        <p:xfrm>
          <a:off x="420688" y="2198688"/>
          <a:ext cx="8483600" cy="2871786"/>
        </p:xfrm>
        <a:graphic>
          <a:graphicData uri="http://schemas.openxmlformats.org/drawingml/2006/table">
            <a:tbl>
              <a:tblPr>
                <a:tableStyleId>{616DA210-FB5B-4158-B5E0-FEB733F419BA}</a:tableStyleId>
              </a:tblPr>
              <a:tblGrid>
                <a:gridCol w="2401707">
                  <a:extLst>
                    <a:ext uri="{9D8B030D-6E8A-4147-A177-3AD203B41FA5}">
                      <a16:colId xmlns:a16="http://schemas.microsoft.com/office/drawing/2014/main" val="20000"/>
                    </a:ext>
                  </a:extLst>
                </a:gridCol>
                <a:gridCol w="3254027">
                  <a:extLst>
                    <a:ext uri="{9D8B030D-6E8A-4147-A177-3AD203B41FA5}">
                      <a16:colId xmlns:a16="http://schemas.microsoft.com/office/drawing/2014/main" val="20001"/>
                    </a:ext>
                  </a:extLst>
                </a:gridCol>
                <a:gridCol w="2827866">
                  <a:extLst>
                    <a:ext uri="{9D8B030D-6E8A-4147-A177-3AD203B41FA5}">
                      <a16:colId xmlns:a16="http://schemas.microsoft.com/office/drawing/2014/main" val="20002"/>
                    </a:ext>
                  </a:extLst>
                </a:gridCol>
              </a:tblGrid>
              <a:tr h="652275">
                <a:tc>
                  <a:txBody>
                    <a:bodyPr/>
                    <a:lstStyle/>
                    <a:p>
                      <a:pPr algn="ctr" fontAlgn="t"/>
                      <a:r>
                        <a:rPr lang="en-US" sz="1800" b="1">
                          <a:effectLst/>
                          <a:latin typeface="Cambria" panose="02040503050406030204" pitchFamily="18" charset="0"/>
                          <a:ea typeface="Cambria" panose="02040503050406030204" pitchFamily="18" charset="0"/>
                        </a:rPr>
                        <a:t>Python Expression</a:t>
                      </a:r>
                    </a:p>
                  </a:txBody>
                  <a:tcPr marL="77220" marR="77220" marT="77234" marB="77234"/>
                </a:tc>
                <a:tc>
                  <a:txBody>
                    <a:bodyPr/>
                    <a:lstStyle/>
                    <a:p>
                      <a:pPr algn="ctr" fontAlgn="t"/>
                      <a:r>
                        <a:rPr lang="en-US" sz="1800" b="1">
                          <a:effectLst/>
                          <a:latin typeface="Cambria" panose="02040503050406030204" pitchFamily="18" charset="0"/>
                          <a:ea typeface="Cambria" panose="02040503050406030204" pitchFamily="18" charset="0"/>
                        </a:rPr>
                        <a:t>Results</a:t>
                      </a:r>
                    </a:p>
                  </a:txBody>
                  <a:tcPr marL="77220" marR="77220" marT="77234" marB="77234"/>
                </a:tc>
                <a:tc>
                  <a:txBody>
                    <a:bodyPr/>
                    <a:lstStyle/>
                    <a:p>
                      <a:pPr algn="ctr" fontAlgn="t"/>
                      <a:r>
                        <a:rPr lang="en-US" sz="1800" b="1">
                          <a:effectLst/>
                          <a:latin typeface="Cambria" panose="02040503050406030204" pitchFamily="18" charset="0"/>
                          <a:ea typeface="Cambria" panose="02040503050406030204" pitchFamily="18" charset="0"/>
                        </a:rPr>
                        <a:t>Description</a:t>
                      </a:r>
                    </a:p>
                  </a:txBody>
                  <a:tcPr marL="77220" marR="77220" marT="77234" marB="77234"/>
                </a:tc>
                <a:extLst>
                  <a:ext uri="{0D108BD9-81ED-4DB2-BD59-A6C34878D82A}">
                    <a16:rowId xmlns:a16="http://schemas.microsoft.com/office/drawing/2014/main" val="10000"/>
                  </a:ext>
                </a:extLst>
              </a:tr>
              <a:tr h="739837">
                <a:tc>
                  <a:txBody>
                    <a:bodyPr/>
                    <a:lstStyle/>
                    <a:p>
                      <a:pPr algn="l" fontAlgn="t"/>
                      <a:r>
                        <a:rPr lang="en-US" sz="1800">
                          <a:effectLst/>
                          <a:latin typeface="Cambria" panose="02040503050406030204" pitchFamily="18" charset="0"/>
                          <a:ea typeface="Cambria" panose="02040503050406030204" pitchFamily="18" charset="0"/>
                        </a:rPr>
                        <a:t>L[2]</a:t>
                      </a:r>
                    </a:p>
                  </a:txBody>
                  <a:tcPr marL="77220" marR="77220" marT="77234" marB="77234"/>
                </a:tc>
                <a:tc>
                  <a:txBody>
                    <a:bodyPr/>
                    <a:lstStyle/>
                    <a:p>
                      <a:pPr algn="l" fontAlgn="t"/>
                      <a:r>
                        <a:rPr lang="en-US" sz="1800">
                          <a:effectLst/>
                          <a:latin typeface="Cambria" panose="02040503050406030204" pitchFamily="18" charset="0"/>
                          <a:ea typeface="Cambria" panose="02040503050406030204" pitchFamily="18" charset="0"/>
                        </a:rPr>
                        <a:t>'SPAM!'</a:t>
                      </a:r>
                    </a:p>
                  </a:txBody>
                  <a:tcPr marL="77220" marR="77220" marT="77234" marB="77234"/>
                </a:tc>
                <a:tc>
                  <a:txBody>
                    <a:bodyPr/>
                    <a:lstStyle/>
                    <a:p>
                      <a:pPr algn="l" fontAlgn="t"/>
                      <a:r>
                        <a:rPr lang="en-US" sz="1800">
                          <a:effectLst/>
                          <a:latin typeface="Cambria" panose="02040503050406030204" pitchFamily="18" charset="0"/>
                          <a:ea typeface="Cambria" panose="02040503050406030204" pitchFamily="18" charset="0"/>
                        </a:rPr>
                        <a:t>Offsets start at zero</a:t>
                      </a:r>
                    </a:p>
                  </a:txBody>
                  <a:tcPr marL="77220" marR="77220" marT="77234" marB="77234"/>
                </a:tc>
                <a:extLst>
                  <a:ext uri="{0D108BD9-81ED-4DB2-BD59-A6C34878D82A}">
                    <a16:rowId xmlns:a16="http://schemas.microsoft.com/office/drawing/2014/main" val="10001"/>
                  </a:ext>
                </a:extLst>
              </a:tr>
              <a:tr h="739837">
                <a:tc>
                  <a:txBody>
                    <a:bodyPr/>
                    <a:lstStyle/>
                    <a:p>
                      <a:pPr algn="l" fontAlgn="t"/>
                      <a:r>
                        <a:rPr lang="en-US" sz="1800">
                          <a:effectLst/>
                          <a:latin typeface="Cambria" panose="02040503050406030204" pitchFamily="18" charset="0"/>
                          <a:ea typeface="Cambria" panose="02040503050406030204" pitchFamily="18" charset="0"/>
                        </a:rPr>
                        <a:t>L[-2]</a:t>
                      </a:r>
                    </a:p>
                  </a:txBody>
                  <a:tcPr marL="77220" marR="77220" marT="77234" marB="77234"/>
                </a:tc>
                <a:tc>
                  <a:txBody>
                    <a:bodyPr/>
                    <a:lstStyle/>
                    <a:p>
                      <a:pPr algn="l" fontAlgn="t"/>
                      <a:r>
                        <a:rPr lang="en-US" sz="1800">
                          <a:effectLst/>
                          <a:latin typeface="Cambria" panose="02040503050406030204" pitchFamily="18" charset="0"/>
                          <a:ea typeface="Cambria" panose="02040503050406030204" pitchFamily="18" charset="0"/>
                        </a:rPr>
                        <a:t>'Spam'</a:t>
                      </a:r>
                    </a:p>
                  </a:txBody>
                  <a:tcPr marL="77220" marR="77220" marT="77234" marB="77234"/>
                </a:tc>
                <a:tc>
                  <a:txBody>
                    <a:bodyPr/>
                    <a:lstStyle/>
                    <a:p>
                      <a:pPr algn="l" fontAlgn="t"/>
                      <a:r>
                        <a:rPr lang="en-US" sz="1800">
                          <a:effectLst/>
                          <a:latin typeface="Cambria" panose="02040503050406030204" pitchFamily="18" charset="0"/>
                          <a:ea typeface="Cambria" panose="02040503050406030204" pitchFamily="18" charset="0"/>
                        </a:rPr>
                        <a:t>Negative: count from the right</a:t>
                      </a:r>
                    </a:p>
                  </a:txBody>
                  <a:tcPr marL="77220" marR="77220" marT="77234" marB="77234"/>
                </a:tc>
                <a:extLst>
                  <a:ext uri="{0D108BD9-81ED-4DB2-BD59-A6C34878D82A}">
                    <a16:rowId xmlns:a16="http://schemas.microsoft.com/office/drawing/2014/main" val="10002"/>
                  </a:ext>
                </a:extLst>
              </a:tr>
              <a:tr h="739837">
                <a:tc>
                  <a:txBody>
                    <a:bodyPr/>
                    <a:lstStyle/>
                    <a:p>
                      <a:pPr algn="l" fontAlgn="t"/>
                      <a:r>
                        <a:rPr lang="en-US" sz="1800">
                          <a:effectLst/>
                          <a:latin typeface="Cambria" panose="02040503050406030204" pitchFamily="18" charset="0"/>
                          <a:ea typeface="Cambria" panose="02040503050406030204" pitchFamily="18" charset="0"/>
                        </a:rPr>
                        <a:t>L[1:]</a:t>
                      </a:r>
                    </a:p>
                  </a:txBody>
                  <a:tcPr marL="77220" marR="77220" marT="77234" marB="77234"/>
                </a:tc>
                <a:tc>
                  <a:txBody>
                    <a:bodyPr/>
                    <a:lstStyle/>
                    <a:p>
                      <a:pPr algn="l" fontAlgn="t"/>
                      <a:r>
                        <a:rPr lang="en-US" sz="1800">
                          <a:effectLst/>
                          <a:latin typeface="Cambria" panose="02040503050406030204" pitchFamily="18" charset="0"/>
                          <a:ea typeface="Cambria" panose="02040503050406030204" pitchFamily="18" charset="0"/>
                        </a:rPr>
                        <a:t>['Spam', 'SPAM!']</a:t>
                      </a:r>
                    </a:p>
                  </a:txBody>
                  <a:tcPr marL="77220" marR="77220" marT="77234" marB="77234"/>
                </a:tc>
                <a:tc>
                  <a:txBody>
                    <a:bodyPr/>
                    <a:lstStyle/>
                    <a:p>
                      <a:pPr algn="l" fontAlgn="t"/>
                      <a:r>
                        <a:rPr lang="en-US" sz="1800">
                          <a:effectLst/>
                          <a:latin typeface="Cambria" panose="02040503050406030204" pitchFamily="18" charset="0"/>
                          <a:ea typeface="Cambria" panose="02040503050406030204" pitchFamily="18" charset="0"/>
                        </a:rPr>
                        <a:t>Slicing fetches sections</a:t>
                      </a:r>
                    </a:p>
                  </a:txBody>
                  <a:tcPr marL="77220" marR="77220" marT="77234" marB="7723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92572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628650" y="369888"/>
            <a:ext cx="7886700" cy="393700"/>
          </a:xfrm>
        </p:spPr>
        <p:txBody>
          <a:bodyPr rtlCol="0">
            <a:noAutofit/>
          </a:bodyPr>
          <a:lstStyle/>
          <a:p>
            <a:pPr eaLnBrk="1" fontAlgn="auto" hangingPunct="1">
              <a:spcAft>
                <a:spcPts val="0"/>
              </a:spcAft>
              <a:defRPr/>
            </a:pPr>
            <a:r>
              <a:rPr lang="en-US" sz="3200">
                <a:solidFill>
                  <a:schemeClr val="tx2">
                    <a:lumMod val="50000"/>
                  </a:schemeClr>
                </a:solidFill>
                <a:latin typeface="+mn-lt"/>
              </a:rPr>
              <a:t>Deleting a Tuple</a:t>
            </a:r>
          </a:p>
        </p:txBody>
      </p:sp>
      <p:sp>
        <p:nvSpPr>
          <p:cNvPr id="69635" name="Content Placeholder 2"/>
          <p:cNvSpPr>
            <a:spLocks noGrp="1"/>
          </p:cNvSpPr>
          <p:nvPr>
            <p:ph idx="1"/>
          </p:nvPr>
        </p:nvSpPr>
        <p:spPr>
          <a:xfrm>
            <a:off x="328613" y="1160463"/>
            <a:ext cx="7991475" cy="3930650"/>
          </a:xfrm>
        </p:spPr>
        <p:txBody>
          <a:bodyPr/>
          <a:lstStyle/>
          <a:p>
            <a:pPr marL="0" indent="0" eaLnBrk="1" hangingPunct="1">
              <a:buFont typeface="Arial" panose="020B0604020202020204" pitchFamily="34" charset="0"/>
              <a:buNone/>
            </a:pPr>
            <a:r>
              <a:rPr lang="fr-FR"/>
              <a:t>tuple3 = ( 0, 1) </a:t>
            </a:r>
          </a:p>
          <a:p>
            <a:pPr marL="0" indent="0" eaLnBrk="1" hangingPunct="1">
              <a:buFont typeface="Arial" panose="020B0604020202020204" pitchFamily="34" charset="0"/>
              <a:buNone/>
            </a:pPr>
            <a:r>
              <a:rPr lang="fr-FR" err="1">
                <a:solidFill>
                  <a:srgbClr val="FF0000"/>
                </a:solidFill>
              </a:rPr>
              <a:t>del</a:t>
            </a:r>
            <a:r>
              <a:rPr lang="fr-FR"/>
              <a:t> tuple3 </a:t>
            </a:r>
          </a:p>
          <a:p>
            <a:pPr marL="0" indent="0" eaLnBrk="1" hangingPunct="1">
              <a:buFont typeface="Arial" panose="020B0604020202020204" pitchFamily="34" charset="0"/>
              <a:buNone/>
            </a:pPr>
            <a:r>
              <a:rPr lang="fr-FR" err="1"/>
              <a:t>print</a:t>
            </a:r>
            <a:r>
              <a:rPr lang="fr-FR"/>
              <a:t>(tuple3) </a:t>
            </a:r>
            <a:endParaRPr lang="en-US"/>
          </a:p>
        </p:txBody>
      </p:sp>
      <p:sp>
        <p:nvSpPr>
          <p:cNvPr id="8499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605CFD58-0734-4CBB-926F-1E22E67D0050}"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83</a:t>
            </a:fld>
            <a:endParaRPr lang="en-US" sz="1419">
              <a:solidFill>
                <a:schemeClr val="bg1"/>
              </a:solidFill>
              <a:latin typeface="Calibri" panose="020F0502020204030204" pitchFamily="34" charset="0"/>
              <a:cs typeface="Arial" panose="020B0604020202020204" pitchFamily="34" charset="0"/>
            </a:endParaRPr>
          </a:p>
        </p:txBody>
      </p:sp>
      <p:sp>
        <p:nvSpPr>
          <p:cNvPr id="84997" name="Rectangle 1"/>
          <p:cNvSpPr>
            <a:spLocks noChangeArrowheads="1"/>
          </p:cNvSpPr>
          <p:nvPr/>
        </p:nvSpPr>
        <p:spPr bwMode="auto">
          <a:xfrm>
            <a:off x="282575" y="3159872"/>
            <a:ext cx="8861425" cy="101427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90065" anchor="ct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r>
              <a:rPr lang="en-US" sz="2000" err="1">
                <a:latin typeface="Consolas" panose="020B0609020204030204" pitchFamily="49" charset="0"/>
                <a:cs typeface="Arial" panose="020B0604020202020204" pitchFamily="34" charset="0"/>
              </a:rPr>
              <a:t>Traceback</a:t>
            </a:r>
            <a:r>
              <a:rPr lang="en-US" sz="2000">
                <a:latin typeface="Consolas" panose="020B0609020204030204" pitchFamily="49" charset="0"/>
                <a:cs typeface="Arial" panose="020B0604020202020204" pitchFamily="34" charset="0"/>
              </a:rPr>
              <a:t> (most recent call last): File "d92694727db1dc9118a5250bf04dafbd.py", line 6, in &lt;module&gt; print(tuple3) </a:t>
            </a:r>
            <a:r>
              <a:rPr lang="en-US" sz="2000" err="1">
                <a:latin typeface="Consolas" panose="020B0609020204030204" pitchFamily="49" charset="0"/>
                <a:cs typeface="Arial" panose="020B0604020202020204" pitchFamily="34" charset="0"/>
              </a:rPr>
              <a:t>NameError</a:t>
            </a:r>
            <a:r>
              <a:rPr lang="en-US" sz="2000">
                <a:latin typeface="Consolas" panose="020B0609020204030204" pitchFamily="49" charset="0"/>
                <a:cs typeface="Arial" panose="020B0604020202020204" pitchFamily="34" charset="0"/>
              </a:rPr>
              <a:t>: name 'tuple3' is not defined</a:t>
            </a:r>
            <a:r>
              <a:rPr lang="en-US" sz="2000">
                <a:latin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2173348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28650" y="369888"/>
            <a:ext cx="7886700" cy="449262"/>
          </a:xfrm>
        </p:spPr>
        <p:txBody>
          <a:bodyPr rtlCol="0">
            <a:normAutofit fontScale="90000"/>
          </a:bodyPr>
          <a:lstStyle/>
          <a:p>
            <a:pPr eaLnBrk="1" fontAlgn="auto" hangingPunct="1">
              <a:spcAft>
                <a:spcPts val="0"/>
              </a:spcAft>
              <a:defRPr/>
            </a:pPr>
            <a:r>
              <a:rPr lang="en-US" sz="3600">
                <a:solidFill>
                  <a:schemeClr val="tx2">
                    <a:lumMod val="50000"/>
                  </a:schemeClr>
                </a:solidFill>
              </a:rPr>
              <a:t>Reversing a Tuple</a:t>
            </a:r>
          </a:p>
        </p:txBody>
      </p:sp>
      <p:sp>
        <p:nvSpPr>
          <p:cNvPr id="70659" name="Content Placeholder 2"/>
          <p:cNvSpPr>
            <a:spLocks noGrp="1"/>
          </p:cNvSpPr>
          <p:nvPr>
            <p:ph idx="1"/>
          </p:nvPr>
        </p:nvSpPr>
        <p:spPr>
          <a:xfrm>
            <a:off x="628650" y="994998"/>
            <a:ext cx="7886700" cy="4410075"/>
          </a:xfrm>
        </p:spPr>
        <p:txBody>
          <a:bodyPr/>
          <a:lstStyle/>
          <a:p>
            <a:pPr marL="0" indent="0" eaLnBrk="1" hangingPunct="1">
              <a:buFont typeface="Arial" panose="020B0604020202020204" pitchFamily="34" charset="0"/>
              <a:buNone/>
            </a:pPr>
            <a:r>
              <a:rPr lang="en-US" sz="2400">
                <a:solidFill>
                  <a:srgbClr val="FF0000"/>
                </a:solidFill>
              </a:rPr>
              <a:t># Reversing a tuple using slicing technique </a:t>
            </a:r>
          </a:p>
          <a:p>
            <a:pPr marL="0" indent="0" eaLnBrk="1" hangingPunct="1">
              <a:buFont typeface="Arial" panose="020B0604020202020204" pitchFamily="34" charset="0"/>
              <a:buNone/>
            </a:pPr>
            <a:r>
              <a:rPr lang="en-US" sz="2400" err="1"/>
              <a:t>def</a:t>
            </a:r>
            <a:r>
              <a:rPr lang="en-US" sz="2400"/>
              <a:t> Reverse(tuples): </a:t>
            </a:r>
          </a:p>
          <a:p>
            <a:pPr marL="0" indent="0" eaLnBrk="1" hangingPunct="1">
              <a:buFont typeface="Arial" panose="020B0604020202020204" pitchFamily="34" charset="0"/>
              <a:buNone/>
            </a:pPr>
            <a:r>
              <a:rPr lang="en-US" sz="2400"/>
              <a:t>    </a:t>
            </a:r>
            <a:r>
              <a:rPr lang="en-US" sz="2400" err="1"/>
              <a:t>new_tup</a:t>
            </a:r>
            <a:r>
              <a:rPr lang="en-US" sz="2400"/>
              <a:t> = tuples[::-1] </a:t>
            </a:r>
          </a:p>
          <a:p>
            <a:pPr marL="0" indent="0" eaLnBrk="1" hangingPunct="1">
              <a:buFont typeface="Arial" panose="020B0604020202020204" pitchFamily="34" charset="0"/>
              <a:buNone/>
            </a:pPr>
            <a:r>
              <a:rPr lang="en-US" sz="2400"/>
              <a:t>    return </a:t>
            </a:r>
            <a:r>
              <a:rPr lang="en-US" sz="2400" err="1"/>
              <a:t>new_tup</a:t>
            </a:r>
            <a:r>
              <a:rPr lang="en-US" sz="2400"/>
              <a:t> </a:t>
            </a:r>
          </a:p>
          <a:p>
            <a:pPr marL="0" indent="0" eaLnBrk="1" hangingPunct="1">
              <a:buFont typeface="Arial" panose="020B0604020202020204" pitchFamily="34" charset="0"/>
              <a:buNone/>
            </a:pPr>
            <a:r>
              <a:rPr lang="en-US" sz="2400"/>
              <a:t> tuples = ('</a:t>
            </a:r>
            <a:r>
              <a:rPr lang="en-US" sz="2400" err="1"/>
              <a:t>z','a','d','f','g','e','e','k</a:t>
            </a:r>
            <a:r>
              <a:rPr lang="en-US" sz="2400"/>
              <a:t>') </a:t>
            </a:r>
          </a:p>
          <a:p>
            <a:pPr marL="0" indent="0" eaLnBrk="1" hangingPunct="1">
              <a:buFont typeface="Arial" panose="020B0604020202020204" pitchFamily="34" charset="0"/>
              <a:buNone/>
            </a:pPr>
            <a:r>
              <a:rPr lang="en-US" sz="2400"/>
              <a:t>print(Reverse(tuples)) </a:t>
            </a:r>
          </a:p>
        </p:txBody>
      </p:sp>
      <p:sp>
        <p:nvSpPr>
          <p:cNvPr id="8602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D7BB9D62-1563-40C0-AE61-66397C3D5004}"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84</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744065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628650" y="369888"/>
            <a:ext cx="7886700" cy="503237"/>
          </a:xfrm>
        </p:spPr>
        <p:txBody>
          <a:bodyPr rtlCol="0">
            <a:normAutofit/>
          </a:bodyPr>
          <a:lstStyle/>
          <a:p>
            <a:pPr eaLnBrk="1" fontAlgn="auto" hangingPunct="1">
              <a:spcAft>
                <a:spcPts val="0"/>
              </a:spcAft>
              <a:defRPr/>
            </a:pPr>
            <a:r>
              <a:rPr lang="en-US" sz="2800">
                <a:solidFill>
                  <a:schemeClr val="tx2">
                    <a:lumMod val="50000"/>
                  </a:schemeClr>
                </a:solidFill>
              </a:rPr>
              <a:t>Unpacking a Tuple in Python</a:t>
            </a:r>
          </a:p>
        </p:txBody>
      </p:sp>
      <p:sp>
        <p:nvSpPr>
          <p:cNvPr id="87043" name="Content Placeholder 2"/>
          <p:cNvSpPr>
            <a:spLocks noGrp="1"/>
          </p:cNvSpPr>
          <p:nvPr>
            <p:ph idx="1"/>
          </p:nvPr>
        </p:nvSpPr>
        <p:spPr>
          <a:xfrm>
            <a:off x="438150" y="758825"/>
            <a:ext cx="7886700" cy="4864100"/>
          </a:xfrm>
        </p:spPr>
        <p:txBody>
          <a:bodyPr rtlCol="0">
            <a:normAutofit/>
          </a:bodyPr>
          <a:lstStyle/>
          <a:p>
            <a:pPr algn="just" eaLnBrk="1" fontAlgn="auto" hangingPunct="1">
              <a:spcAft>
                <a:spcPts val="0"/>
              </a:spcAft>
              <a:defRPr/>
            </a:pPr>
            <a:r>
              <a:rPr lang="en-US" sz="2400"/>
              <a:t>In Python there is a very powerful tuple assignment feature that assigns right hand side of values into left hand side. </a:t>
            </a:r>
          </a:p>
          <a:p>
            <a:pPr algn="just" eaLnBrk="1" fontAlgn="auto" hangingPunct="1">
              <a:spcAft>
                <a:spcPts val="0"/>
              </a:spcAft>
              <a:defRPr/>
            </a:pPr>
            <a:r>
              <a:rPr lang="en-US" sz="2400"/>
              <a:t>In other way it is called unpacking of a tuple of values into a variable</a:t>
            </a:r>
          </a:p>
          <a:p>
            <a:pPr marL="0" indent="0" eaLnBrk="1" fontAlgn="auto" hangingPunct="1">
              <a:spcAft>
                <a:spcPts val="0"/>
              </a:spcAft>
              <a:buFont typeface="Arial" panose="020B0604020202020204" pitchFamily="34" charset="0"/>
              <a:buNone/>
              <a:defRPr/>
            </a:pPr>
            <a:r>
              <a:rPr lang="en-US" sz="2400">
                <a:solidFill>
                  <a:srgbClr val="FF0000"/>
                </a:solidFill>
              </a:rPr>
              <a:t># packing and unpacking in Python </a:t>
            </a:r>
          </a:p>
          <a:p>
            <a:pPr marL="0" indent="0" eaLnBrk="1" fontAlgn="auto" hangingPunct="1">
              <a:spcAft>
                <a:spcPts val="0"/>
              </a:spcAft>
              <a:buFont typeface="Arial" panose="020B0604020202020204" pitchFamily="34" charset="0"/>
              <a:buNone/>
              <a:defRPr/>
            </a:pPr>
            <a:r>
              <a:rPr lang="en-US" sz="2400"/>
              <a:t>  a = ("MNNIT Allahabad", 5000, "Engineering")   </a:t>
            </a:r>
          </a:p>
          <a:p>
            <a:pPr marL="0" indent="0" eaLnBrk="1" fontAlgn="auto" hangingPunct="1">
              <a:spcAft>
                <a:spcPts val="0"/>
              </a:spcAft>
              <a:buFont typeface="Arial" panose="020B0604020202020204" pitchFamily="34" charset="0"/>
              <a:buNone/>
              <a:defRPr/>
            </a:pPr>
            <a:r>
              <a:rPr lang="en-US" sz="2400"/>
              <a:t>  </a:t>
            </a:r>
            <a:r>
              <a:rPr lang="en-US" sz="2000"/>
              <a:t># this lines UNPACKS values  of variable a </a:t>
            </a:r>
            <a:endParaRPr lang="en-US" sz="2400"/>
          </a:p>
          <a:p>
            <a:pPr marL="0" indent="0" eaLnBrk="1" fontAlgn="auto" hangingPunct="1">
              <a:spcAft>
                <a:spcPts val="0"/>
              </a:spcAft>
              <a:buFont typeface="Arial" panose="020B0604020202020204" pitchFamily="34" charset="0"/>
              <a:buNone/>
              <a:defRPr/>
            </a:pPr>
            <a:r>
              <a:rPr lang="en-US" sz="2400"/>
              <a:t>(college, student, </a:t>
            </a:r>
            <a:r>
              <a:rPr lang="en-US" sz="2400" err="1"/>
              <a:t>type_ofcollege</a:t>
            </a:r>
            <a:r>
              <a:rPr lang="en-US" sz="2400"/>
              <a:t>) = a   </a:t>
            </a:r>
          </a:p>
          <a:p>
            <a:pPr marL="0" indent="0" eaLnBrk="1" fontAlgn="auto" hangingPunct="1">
              <a:spcAft>
                <a:spcPts val="0"/>
              </a:spcAft>
              <a:buFont typeface="Arial" panose="020B0604020202020204" pitchFamily="34" charset="0"/>
              <a:buNone/>
              <a:defRPr/>
            </a:pPr>
            <a:r>
              <a:rPr lang="en-US" sz="2400"/>
              <a:t>print(college) </a:t>
            </a:r>
          </a:p>
          <a:p>
            <a:pPr marL="0" indent="0" eaLnBrk="1" fontAlgn="auto" hangingPunct="1">
              <a:spcAft>
                <a:spcPts val="0"/>
              </a:spcAft>
              <a:buFont typeface="Arial" panose="020B0604020202020204" pitchFamily="34" charset="0"/>
              <a:buNone/>
              <a:defRPr/>
            </a:pPr>
            <a:r>
              <a:rPr lang="en-US" sz="2400"/>
              <a:t> print(student) </a:t>
            </a:r>
          </a:p>
          <a:p>
            <a:pPr marL="0" indent="0" eaLnBrk="1" fontAlgn="auto" hangingPunct="1">
              <a:spcAft>
                <a:spcPts val="0"/>
              </a:spcAft>
              <a:buFont typeface="Arial" panose="020B0604020202020204" pitchFamily="34" charset="0"/>
              <a:buNone/>
              <a:defRPr/>
            </a:pPr>
            <a:r>
              <a:rPr lang="en-US" sz="2400"/>
              <a:t>print(</a:t>
            </a:r>
            <a:r>
              <a:rPr lang="en-US" sz="2400" err="1"/>
              <a:t>type_ofcollege</a:t>
            </a:r>
            <a:r>
              <a:rPr lang="en-US" sz="2400"/>
              <a:t>) </a:t>
            </a:r>
          </a:p>
          <a:p>
            <a:pPr algn="just" eaLnBrk="1" fontAlgn="auto" hangingPunct="1">
              <a:spcAft>
                <a:spcPts val="0"/>
              </a:spcAft>
              <a:defRPr/>
            </a:pPr>
            <a:endParaRPr lang="en-US" sz="2400"/>
          </a:p>
        </p:txBody>
      </p:sp>
      <p:sp>
        <p:nvSpPr>
          <p:cNvPr id="8704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39305EA6-04F5-4C65-8366-6ABB6505F42F}"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85</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006054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79114700"/>
              </p:ext>
            </p:extLst>
          </p:nvPr>
        </p:nvGraphicFramePr>
        <p:xfrm>
          <a:off x="429071" y="390882"/>
          <a:ext cx="8329611" cy="3941763"/>
        </p:xfrm>
        <a:graphic>
          <a:graphicData uri="http://schemas.openxmlformats.org/drawingml/2006/table">
            <a:tbl>
              <a:tblPr>
                <a:tableStyleId>{BC89EF96-8CEA-46FF-86C4-4CE0E7609802}</a:tableStyleId>
              </a:tblPr>
              <a:tblGrid>
                <a:gridCol w="3574198">
                  <a:extLst>
                    <a:ext uri="{9D8B030D-6E8A-4147-A177-3AD203B41FA5}">
                      <a16:colId xmlns:a16="http://schemas.microsoft.com/office/drawing/2014/main" val="20000"/>
                    </a:ext>
                  </a:extLst>
                </a:gridCol>
                <a:gridCol w="4755413">
                  <a:extLst>
                    <a:ext uri="{9D8B030D-6E8A-4147-A177-3AD203B41FA5}">
                      <a16:colId xmlns:a16="http://schemas.microsoft.com/office/drawing/2014/main" val="20001"/>
                    </a:ext>
                  </a:extLst>
                </a:gridCol>
              </a:tblGrid>
              <a:tr h="551972">
                <a:tc gridSpan="2">
                  <a:txBody>
                    <a:bodyPr/>
                    <a:lstStyle/>
                    <a:p>
                      <a:pPr algn="ctr"/>
                      <a:r>
                        <a:rPr lang="en-US" sz="2400" b="1">
                          <a:solidFill>
                            <a:schemeClr val="tx2">
                              <a:lumMod val="50000"/>
                            </a:schemeClr>
                          </a:solidFill>
                          <a:latin typeface="Cambria" panose="02040503050406030204" pitchFamily="18" charset="0"/>
                          <a:ea typeface="Cambria" panose="02040503050406030204" pitchFamily="18" charset="0"/>
                        </a:rPr>
                        <a:t>LIST vs TUPLES</a:t>
                      </a:r>
                    </a:p>
                  </a:txBody>
                  <a:tcPr marL="92670" marR="92670" marT="46335" marB="46335" anchor="ctr"/>
                </a:tc>
                <a:tc hMerge="1">
                  <a:txBody>
                    <a:bodyPr/>
                    <a:lstStyle/>
                    <a:p>
                      <a:endParaRPr lang="en-US"/>
                    </a:p>
                  </a:txBody>
                  <a:tcPr/>
                </a:tc>
                <a:extLst>
                  <a:ext uri="{0D108BD9-81ED-4DB2-BD59-A6C34878D82A}">
                    <a16:rowId xmlns:a16="http://schemas.microsoft.com/office/drawing/2014/main" val="10000"/>
                  </a:ext>
                </a:extLst>
              </a:tr>
              <a:tr h="587428">
                <a:tc>
                  <a:txBody>
                    <a:bodyPr/>
                    <a:lstStyle/>
                    <a:p>
                      <a:pPr algn="ctr"/>
                      <a:r>
                        <a:rPr lang="en-US" sz="2000">
                          <a:effectLst/>
                          <a:latin typeface="Cambria" panose="02040503050406030204" pitchFamily="18" charset="0"/>
                          <a:ea typeface="Cambria" panose="02040503050406030204" pitchFamily="18" charset="0"/>
                        </a:rPr>
                        <a:t>LIST</a:t>
                      </a:r>
                    </a:p>
                  </a:txBody>
                  <a:tcPr marL="92670" marR="92670" marT="46335" marB="46335" anchor="ctr"/>
                </a:tc>
                <a:tc>
                  <a:txBody>
                    <a:bodyPr/>
                    <a:lstStyle/>
                    <a:p>
                      <a:pPr algn="ctr"/>
                      <a:r>
                        <a:rPr lang="en-US" sz="2000">
                          <a:effectLst/>
                          <a:latin typeface="Cambria" panose="02040503050406030204" pitchFamily="18" charset="0"/>
                          <a:ea typeface="Cambria" panose="02040503050406030204" pitchFamily="18" charset="0"/>
                        </a:rPr>
                        <a:t>TUPLES</a:t>
                      </a:r>
                    </a:p>
                  </a:txBody>
                  <a:tcPr marL="92670" marR="92670" marT="46335" marB="46335" anchor="ctr"/>
                </a:tc>
                <a:extLst>
                  <a:ext uri="{0D108BD9-81ED-4DB2-BD59-A6C34878D82A}">
                    <a16:rowId xmlns:a16="http://schemas.microsoft.com/office/drawing/2014/main" val="10001"/>
                  </a:ext>
                </a:extLst>
              </a:tr>
              <a:tr h="1027997">
                <a:tc>
                  <a:txBody>
                    <a:bodyPr/>
                    <a:lstStyle/>
                    <a:p>
                      <a:pPr algn="l"/>
                      <a:r>
                        <a:rPr lang="en-US" sz="2000">
                          <a:effectLst/>
                          <a:latin typeface="Cambria" panose="02040503050406030204" pitchFamily="18" charset="0"/>
                          <a:ea typeface="Cambria" panose="02040503050406030204" pitchFamily="18" charset="0"/>
                        </a:rPr>
                        <a:t>Lists are mutable </a:t>
                      </a:r>
                      <a:r>
                        <a:rPr lang="en-US" sz="2000" err="1">
                          <a:effectLst/>
                          <a:latin typeface="Cambria" panose="02040503050406030204" pitchFamily="18" charset="0"/>
                          <a:ea typeface="Cambria" panose="02040503050406030204" pitchFamily="18" charset="0"/>
                        </a:rPr>
                        <a:t>i.e</a:t>
                      </a:r>
                      <a:r>
                        <a:rPr lang="en-US" sz="2000">
                          <a:effectLst/>
                          <a:latin typeface="Cambria" panose="02040503050406030204" pitchFamily="18" charset="0"/>
                          <a:ea typeface="Cambria" panose="02040503050406030204" pitchFamily="18" charset="0"/>
                        </a:rPr>
                        <a:t> they can be edited.</a:t>
                      </a:r>
                    </a:p>
                  </a:txBody>
                  <a:tcPr marL="48265" marR="92670" marT="46335" marB="46335" anchor="ctr"/>
                </a:tc>
                <a:tc>
                  <a:txBody>
                    <a:bodyPr/>
                    <a:lstStyle/>
                    <a:p>
                      <a:pPr algn="l"/>
                      <a:r>
                        <a:rPr lang="en-US" sz="2000">
                          <a:effectLst/>
                          <a:latin typeface="Cambria" panose="02040503050406030204" pitchFamily="18" charset="0"/>
                          <a:ea typeface="Cambria" panose="02040503050406030204" pitchFamily="18" charset="0"/>
                        </a:rPr>
                        <a:t>Tuples are immutable (tuples are lists which can’t be edited).</a:t>
                      </a:r>
                    </a:p>
                  </a:txBody>
                  <a:tcPr marL="48265" marR="92670" marT="46335" marB="46335" anchor="ctr"/>
                </a:tc>
                <a:extLst>
                  <a:ext uri="{0D108BD9-81ED-4DB2-BD59-A6C34878D82A}">
                    <a16:rowId xmlns:a16="http://schemas.microsoft.com/office/drawing/2014/main" val="10002"/>
                  </a:ext>
                </a:extLst>
              </a:tr>
              <a:tr h="887183">
                <a:tc>
                  <a:txBody>
                    <a:bodyPr/>
                    <a:lstStyle/>
                    <a:p>
                      <a:pPr algn="l"/>
                      <a:r>
                        <a:rPr lang="en-US" sz="2000">
                          <a:effectLst/>
                          <a:latin typeface="Cambria" panose="02040503050406030204" pitchFamily="18" charset="0"/>
                          <a:ea typeface="Cambria" panose="02040503050406030204" pitchFamily="18" charset="0"/>
                        </a:rPr>
                        <a:t>Lists are slower than tuples.</a:t>
                      </a:r>
                    </a:p>
                  </a:txBody>
                  <a:tcPr marL="48265" marR="92670" marT="46335" marB="46335" anchor="ctr"/>
                </a:tc>
                <a:tc>
                  <a:txBody>
                    <a:bodyPr/>
                    <a:lstStyle/>
                    <a:p>
                      <a:pPr algn="l"/>
                      <a:r>
                        <a:rPr lang="en-US" sz="2000">
                          <a:effectLst/>
                          <a:latin typeface="Cambria" panose="02040503050406030204" pitchFamily="18" charset="0"/>
                          <a:ea typeface="Cambria" panose="02040503050406030204" pitchFamily="18" charset="0"/>
                        </a:rPr>
                        <a:t>Tuples are faster than list.</a:t>
                      </a:r>
                    </a:p>
                  </a:txBody>
                  <a:tcPr marL="48265" marR="92670" marT="46335" marB="46335" anchor="ctr"/>
                </a:tc>
                <a:extLst>
                  <a:ext uri="{0D108BD9-81ED-4DB2-BD59-A6C34878D82A}">
                    <a16:rowId xmlns:a16="http://schemas.microsoft.com/office/drawing/2014/main" val="10003"/>
                  </a:ext>
                </a:extLst>
              </a:tr>
              <a:tr h="887183">
                <a:tc>
                  <a:txBody>
                    <a:bodyPr/>
                    <a:lstStyle/>
                    <a:p>
                      <a:pPr algn="l"/>
                      <a:r>
                        <a:rPr lang="fr-FR" sz="2000" err="1">
                          <a:effectLst/>
                          <a:latin typeface="Cambria" panose="02040503050406030204" pitchFamily="18" charset="0"/>
                          <a:ea typeface="Cambria" panose="02040503050406030204" pitchFamily="18" charset="0"/>
                        </a:rPr>
                        <a:t>Syntax</a:t>
                      </a:r>
                      <a:r>
                        <a:rPr lang="fr-FR" sz="2000">
                          <a:effectLst/>
                          <a:latin typeface="Cambria" panose="02040503050406030204" pitchFamily="18" charset="0"/>
                          <a:ea typeface="Cambria" panose="02040503050406030204" pitchFamily="18" charset="0"/>
                        </a:rPr>
                        <a:t>: list_1 = [10, ‘Chelsea’, 20]</a:t>
                      </a:r>
                    </a:p>
                  </a:txBody>
                  <a:tcPr marL="48265" marR="92670" marT="46335" marB="46335" anchor="ctr"/>
                </a:tc>
                <a:tc>
                  <a:txBody>
                    <a:bodyPr/>
                    <a:lstStyle/>
                    <a:p>
                      <a:pPr algn="l"/>
                      <a:r>
                        <a:rPr lang="en-US" sz="2000">
                          <a:effectLst/>
                          <a:latin typeface="Cambria" panose="02040503050406030204" pitchFamily="18" charset="0"/>
                          <a:ea typeface="Cambria" panose="02040503050406030204" pitchFamily="18" charset="0"/>
                        </a:rPr>
                        <a:t>Syntax: tup_1 = (10, ‘Chelsea’ , 20)</a:t>
                      </a:r>
                    </a:p>
                  </a:txBody>
                  <a:tcPr marL="48265" marR="92670" marT="46335" marB="46335" anchor="ctr"/>
                </a:tc>
                <a:extLst>
                  <a:ext uri="{0D108BD9-81ED-4DB2-BD59-A6C34878D82A}">
                    <a16:rowId xmlns:a16="http://schemas.microsoft.com/office/drawing/2014/main" val="10004"/>
                  </a:ext>
                </a:extLst>
              </a:tr>
            </a:tbl>
          </a:graphicData>
        </a:graphic>
      </p:graphicFrame>
      <p:sp>
        <p:nvSpPr>
          <p:cNvPr id="89109"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882A58B4-3DF6-45C6-A1F4-EB7647B4DBB5}"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86</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453935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Google Shape;84;p13"/>
          <p:cNvSpPr>
            <a:spLocks noGrp="1"/>
          </p:cNvSpPr>
          <p:nvPr>
            <p:ph type="subTitle" idx="1"/>
          </p:nvPr>
        </p:nvSpPr>
        <p:spPr>
          <a:xfrm>
            <a:off x="874713" y="1533525"/>
            <a:ext cx="6767512" cy="3536950"/>
          </a:xfrm>
        </p:spPr>
        <p:txBody>
          <a:bodyPr lIns="69490" tIns="34735" rIns="69490" bIns="34735"/>
          <a:lstStyle/>
          <a:p>
            <a:pPr algn="just" eaLnBrk="1" hangingPunct="1">
              <a:spcBef>
                <a:spcPts val="763"/>
              </a:spcBef>
              <a:buClr>
                <a:srgbClr val="000000"/>
              </a:buClr>
              <a:buSzPts val="3200"/>
            </a:pPr>
            <a:r>
              <a:rPr lang="en-US" b="1"/>
              <a:t>1. </a:t>
            </a:r>
            <a:r>
              <a:rPr lang="en-US">
                <a:solidFill>
                  <a:srgbClr val="FF0000"/>
                </a:solidFill>
              </a:rPr>
              <a:t>Create an empty tuple.</a:t>
            </a:r>
          </a:p>
          <a:p>
            <a:pPr algn="just" eaLnBrk="1" hangingPunct="1">
              <a:spcBef>
                <a:spcPts val="763"/>
              </a:spcBef>
              <a:buClr>
                <a:srgbClr val="000000"/>
              </a:buClr>
              <a:buSzPts val="3200"/>
            </a:pPr>
            <a:r>
              <a:rPr lang="en-US"/>
              <a:t>t = ()   #or tuple()</a:t>
            </a:r>
          </a:p>
          <a:p>
            <a:pPr algn="just" eaLnBrk="1" hangingPunct="1">
              <a:spcBef>
                <a:spcPts val="763"/>
              </a:spcBef>
              <a:buClr>
                <a:srgbClr val="000000"/>
              </a:buClr>
              <a:buSzPts val="3200"/>
            </a:pPr>
            <a:r>
              <a:rPr lang="en-US"/>
              <a:t>print(t)</a:t>
            </a:r>
          </a:p>
          <a:p>
            <a:pPr algn="just" eaLnBrk="1" hangingPunct="1">
              <a:spcBef>
                <a:spcPts val="763"/>
              </a:spcBef>
              <a:buClr>
                <a:srgbClr val="000000"/>
              </a:buClr>
              <a:buSzPts val="3200"/>
            </a:pPr>
            <a:r>
              <a:rPr lang="en-US" b="1"/>
              <a:t>2. </a:t>
            </a:r>
            <a:r>
              <a:rPr lang="en-US">
                <a:solidFill>
                  <a:srgbClr val="FF0000"/>
                </a:solidFill>
              </a:rPr>
              <a:t>Initialize a tuple at compile time.</a:t>
            </a:r>
          </a:p>
          <a:p>
            <a:pPr algn="just" eaLnBrk="1" hangingPunct="1">
              <a:spcBef>
                <a:spcPts val="763"/>
              </a:spcBef>
              <a:buClr>
                <a:srgbClr val="000000"/>
              </a:buClr>
              <a:buSzPts val="3200"/>
            </a:pPr>
            <a:r>
              <a:rPr lang="en-US"/>
              <a:t>t = ("Anaconda", 34, 56.99)</a:t>
            </a:r>
          </a:p>
          <a:p>
            <a:pPr algn="just" eaLnBrk="1" hangingPunct="1">
              <a:spcBef>
                <a:spcPts val="763"/>
              </a:spcBef>
              <a:buClr>
                <a:srgbClr val="000000"/>
              </a:buClr>
              <a:buSzPts val="3200"/>
            </a:pPr>
            <a:r>
              <a:rPr lang="en-US"/>
              <a:t>print(t)</a:t>
            </a:r>
          </a:p>
          <a:p>
            <a:pPr algn="just" eaLnBrk="1" hangingPunct="1">
              <a:spcBef>
                <a:spcPts val="763"/>
              </a:spcBef>
              <a:buClr>
                <a:srgbClr val="000000"/>
              </a:buClr>
              <a:buSzPts val="3200"/>
            </a:pPr>
            <a:endParaRPr lang="en-US"/>
          </a:p>
          <a:p>
            <a:pPr algn="just" eaLnBrk="1" hangingPunct="1">
              <a:spcBef>
                <a:spcPts val="763"/>
              </a:spcBef>
              <a:buClr>
                <a:srgbClr val="000000"/>
              </a:buClr>
              <a:buSzPts val="3200"/>
            </a:pPr>
            <a:endParaRPr lang="en-US"/>
          </a:p>
          <a:p>
            <a:pPr algn="just" eaLnBrk="1" hangingPunct="1">
              <a:spcBef>
                <a:spcPts val="763"/>
              </a:spcBef>
              <a:buClr>
                <a:srgbClr val="000000"/>
              </a:buClr>
              <a:buSzPts val="3200"/>
            </a:pPr>
            <a:endParaRPr lang="en-US"/>
          </a:p>
        </p:txBody>
      </p:sp>
      <p:sp>
        <p:nvSpPr>
          <p:cNvPr id="90115" name="Title 1"/>
          <p:cNvSpPr txBox="1">
            <a:spLocks/>
          </p:cNvSpPr>
          <p:nvPr/>
        </p:nvSpPr>
        <p:spPr bwMode="auto">
          <a:xfrm>
            <a:off x="576263" y="317500"/>
            <a:ext cx="799147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defTabSz="926653">
              <a:spcBef>
                <a:spcPct val="0"/>
              </a:spcBef>
              <a:buFont typeface="Arial" panose="020B0604020202020204" pitchFamily="34" charset="0"/>
              <a:buNone/>
              <a:defRPr/>
            </a:pPr>
            <a:endParaRPr lang="en-US" sz="6080">
              <a:solidFill>
                <a:srgbClr val="203864"/>
              </a:solidFill>
            </a:endParaRPr>
          </a:p>
        </p:txBody>
      </p:sp>
      <p:sp>
        <p:nvSpPr>
          <p:cNvPr id="90116" name="Title 1"/>
          <p:cNvSpPr txBox="1">
            <a:spLocks/>
          </p:cNvSpPr>
          <p:nvPr/>
        </p:nvSpPr>
        <p:spPr bwMode="auto">
          <a:xfrm>
            <a:off x="730250" y="471488"/>
            <a:ext cx="79930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defTabSz="926653">
              <a:spcBef>
                <a:spcPct val="0"/>
              </a:spcBef>
              <a:buFont typeface="Arial" panose="020B0604020202020204" pitchFamily="34" charset="0"/>
              <a:buNone/>
              <a:defRPr/>
            </a:pPr>
            <a:r>
              <a:rPr lang="en-US" sz="4459">
                <a:solidFill>
                  <a:srgbClr val="203864"/>
                </a:solidFill>
              </a:rPr>
              <a:t>Ex.21</a:t>
            </a:r>
          </a:p>
        </p:txBody>
      </p:sp>
    </p:spTree>
    <p:extLst>
      <p:ext uri="{BB962C8B-B14F-4D97-AF65-F5344CB8AC3E}">
        <p14:creationId xmlns:p14="http://schemas.microsoft.com/office/powerpoint/2010/main" val="9589454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271463" y="204788"/>
            <a:ext cx="8551862" cy="4810125"/>
          </a:xfrm>
        </p:spPr>
        <p:txBody>
          <a:bodyPr/>
          <a:lstStyle/>
          <a:p>
            <a:pPr marL="0" indent="0" algn="just" eaLnBrk="1" hangingPunct="1">
              <a:buFont typeface="Arial" panose="020B0604020202020204" pitchFamily="34" charset="0"/>
              <a:buNone/>
            </a:pPr>
            <a:r>
              <a:rPr lang="en-US" b="1"/>
              <a:t>Ex.22. </a:t>
            </a:r>
          </a:p>
          <a:p>
            <a:pPr marL="0" indent="0" algn="just" eaLnBrk="1" hangingPunct="1">
              <a:buFont typeface="Arial" panose="020B0604020202020204" pitchFamily="34" charset="0"/>
              <a:buNone/>
            </a:pPr>
            <a:r>
              <a:rPr lang="en-US" sz="2400"/>
              <a:t>a. Create a tuple a which contains the first four positive integers and a tuple b which contains the next four positive integers.</a:t>
            </a:r>
          </a:p>
          <a:p>
            <a:pPr marL="0" indent="0" algn="just" eaLnBrk="1" hangingPunct="1">
              <a:buFont typeface="Arial" panose="020B0604020202020204" pitchFamily="34" charset="0"/>
              <a:buNone/>
            </a:pPr>
            <a:r>
              <a:rPr lang="en-US" sz="2400"/>
              <a:t>b. Create a tuple c which combines all the numbers from a and b in any order.</a:t>
            </a:r>
          </a:p>
          <a:p>
            <a:pPr marL="0" indent="0" algn="just" eaLnBrk="1" hangingPunct="1">
              <a:buFont typeface="Arial" panose="020B0604020202020204" pitchFamily="34" charset="0"/>
              <a:buNone/>
            </a:pPr>
            <a:r>
              <a:rPr lang="en-US" sz="2400"/>
              <a:t>c. Create a tuple d which is a sorted copy of c.</a:t>
            </a:r>
          </a:p>
          <a:p>
            <a:pPr marL="0" indent="0" algn="just" eaLnBrk="1" hangingPunct="1">
              <a:buFont typeface="Arial" panose="020B0604020202020204" pitchFamily="34" charset="0"/>
              <a:buNone/>
            </a:pPr>
            <a:r>
              <a:rPr lang="en-US" sz="2400"/>
              <a:t>d. Print the third element of d. </a:t>
            </a:r>
          </a:p>
          <a:p>
            <a:pPr marL="0" indent="0" algn="just" eaLnBrk="1" hangingPunct="1">
              <a:buFont typeface="Arial" panose="020B0604020202020204" pitchFamily="34" charset="0"/>
              <a:buNone/>
            </a:pPr>
            <a:r>
              <a:rPr lang="en-US" sz="2400"/>
              <a:t>e.. Print the last three elements of d without using its length. Print the length of d.</a:t>
            </a:r>
          </a:p>
        </p:txBody>
      </p:sp>
      <p:sp>
        <p:nvSpPr>
          <p:cNvPr id="92163"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0A3FE08B-C897-4181-B0B8-630188BE1464}"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88</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53732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a:xfrm>
            <a:off x="628650" y="273050"/>
            <a:ext cx="7886700" cy="4640263"/>
          </a:xfrm>
        </p:spPr>
        <p:txBody>
          <a:bodyPr/>
          <a:lstStyle/>
          <a:p>
            <a:pPr marL="0" indent="0" eaLnBrk="1" hangingPunct="1">
              <a:buFont typeface="Arial" panose="020B0604020202020204" pitchFamily="34" charset="0"/>
              <a:buNone/>
            </a:pPr>
            <a:r>
              <a:rPr lang="en-US" sz="2400"/>
              <a:t>a = (1, 2, 3, 4)</a:t>
            </a:r>
          </a:p>
          <a:p>
            <a:pPr marL="0" indent="0" eaLnBrk="1" hangingPunct="1">
              <a:buFont typeface="Arial" panose="020B0604020202020204" pitchFamily="34" charset="0"/>
              <a:buNone/>
            </a:pPr>
            <a:r>
              <a:rPr lang="en-US" sz="2400"/>
              <a:t>b = (5, 6, 7, 8)</a:t>
            </a:r>
          </a:p>
          <a:p>
            <a:pPr marL="0" indent="0" eaLnBrk="1" hangingPunct="1">
              <a:buFont typeface="Arial" panose="020B0604020202020204" pitchFamily="34" charset="0"/>
              <a:buNone/>
            </a:pPr>
            <a:r>
              <a:rPr lang="en-US" sz="2400"/>
              <a:t>c = a + b  #(1,2,3,4,5,6,7,8)  # </a:t>
            </a:r>
            <a:r>
              <a:rPr lang="en-US" sz="2400" err="1"/>
              <a:t>b+a</a:t>
            </a:r>
            <a:endParaRPr lang="en-US" sz="2400"/>
          </a:p>
          <a:p>
            <a:pPr marL="0" indent="0">
              <a:buNone/>
            </a:pPr>
            <a:r>
              <a:rPr lang="en-US" sz="2400"/>
              <a:t>d=tuple(sorted(a))</a:t>
            </a:r>
          </a:p>
          <a:p>
            <a:pPr marL="0" indent="0" eaLnBrk="1" hangingPunct="1">
              <a:buFont typeface="Arial" panose="020B0604020202020204" pitchFamily="34" charset="0"/>
              <a:buNone/>
            </a:pPr>
            <a:r>
              <a:rPr lang="en-US" sz="2400"/>
              <a:t>print(d[2]) </a:t>
            </a:r>
          </a:p>
          <a:p>
            <a:pPr marL="0" indent="0" eaLnBrk="1" hangingPunct="1">
              <a:buFont typeface="Arial" panose="020B0604020202020204" pitchFamily="34" charset="0"/>
              <a:buNone/>
            </a:pPr>
            <a:r>
              <a:rPr lang="en-US" sz="2400"/>
              <a:t>print(d[-3:])</a:t>
            </a:r>
          </a:p>
          <a:p>
            <a:pPr marL="0" indent="0" eaLnBrk="1" hangingPunct="1">
              <a:buFont typeface="Arial" panose="020B0604020202020204" pitchFamily="34" charset="0"/>
              <a:buNone/>
            </a:pPr>
            <a:r>
              <a:rPr lang="en-US" sz="2400"/>
              <a:t>print(</a:t>
            </a:r>
            <a:r>
              <a:rPr lang="en-US" sz="2400" err="1"/>
              <a:t>len</a:t>
            </a:r>
            <a:r>
              <a:rPr lang="en-US" sz="2400"/>
              <a:t>(d))</a:t>
            </a:r>
          </a:p>
        </p:txBody>
      </p:sp>
      <p:sp>
        <p:nvSpPr>
          <p:cNvPr id="9318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A7091C8E-D2A5-448A-98CC-A24963A8FB94}"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89</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824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76263" y="317500"/>
            <a:ext cx="8367712" cy="501650"/>
          </a:xfrm>
        </p:spPr>
        <p:txBody>
          <a:bodyPr rtlCol="0">
            <a:normAutofit fontScale="90000"/>
          </a:bodyPr>
          <a:lstStyle/>
          <a:p>
            <a:pPr eaLnBrk="1" fontAlgn="auto" hangingPunct="1">
              <a:spcAft>
                <a:spcPts val="0"/>
              </a:spcAft>
              <a:defRPr/>
            </a:pPr>
            <a:r>
              <a:rPr lang="en-US" altLang="en-US" sz="3600">
                <a:solidFill>
                  <a:schemeClr val="tx2">
                    <a:lumMod val="75000"/>
                  </a:schemeClr>
                </a:solidFill>
              </a:rPr>
              <a:t>How to access characters in a string?</a:t>
            </a:r>
          </a:p>
        </p:txBody>
      </p:sp>
      <p:sp>
        <p:nvSpPr>
          <p:cNvPr id="10243" name="Content Placeholder 2"/>
          <p:cNvSpPr>
            <a:spLocks noGrp="1"/>
          </p:cNvSpPr>
          <p:nvPr>
            <p:ph idx="1"/>
          </p:nvPr>
        </p:nvSpPr>
        <p:spPr>
          <a:xfrm>
            <a:off x="576263" y="819150"/>
            <a:ext cx="8472487" cy="4881563"/>
          </a:xfrm>
        </p:spPr>
        <p:txBody>
          <a:bodyPr/>
          <a:lstStyle/>
          <a:p>
            <a:pPr algn="just" eaLnBrk="1" hangingPunct="1"/>
            <a:r>
              <a:rPr lang="en-US" altLang="en-US" sz="2400"/>
              <a:t>We can access individual characters using indexing and a range of characters using slicing. </a:t>
            </a:r>
            <a:r>
              <a:rPr lang="en-US" altLang="en-US" sz="2400">
                <a:solidFill>
                  <a:srgbClr val="FF0000"/>
                </a:solidFill>
              </a:rPr>
              <a:t>Index starts from 0. </a:t>
            </a:r>
          </a:p>
          <a:p>
            <a:pPr algn="just" eaLnBrk="1" hangingPunct="1"/>
            <a:r>
              <a:rPr lang="en-US" altLang="en-US" sz="2400"/>
              <a:t>Trying to access a character out of index range will raise an </a:t>
            </a:r>
            <a:r>
              <a:rPr lang="en-US" altLang="en-US" sz="2400" err="1">
                <a:solidFill>
                  <a:srgbClr val="FF0000"/>
                </a:solidFill>
              </a:rPr>
              <a:t>IndexError</a:t>
            </a:r>
            <a:r>
              <a:rPr lang="en-US" altLang="en-US" sz="2400">
                <a:solidFill>
                  <a:srgbClr val="FF0000"/>
                </a:solidFill>
              </a:rPr>
              <a:t>. </a:t>
            </a:r>
          </a:p>
          <a:p>
            <a:pPr algn="just" eaLnBrk="1" hangingPunct="1"/>
            <a:r>
              <a:rPr lang="en-US" altLang="en-US" sz="2400"/>
              <a:t>The </a:t>
            </a:r>
            <a:r>
              <a:rPr lang="en-US" altLang="en-US" sz="2400">
                <a:solidFill>
                  <a:srgbClr val="FF0000"/>
                </a:solidFill>
              </a:rPr>
              <a:t>index must be an integer. </a:t>
            </a:r>
            <a:r>
              <a:rPr lang="en-US" altLang="en-US" sz="2400"/>
              <a:t>We can't use float or other types, this will result into </a:t>
            </a:r>
            <a:r>
              <a:rPr lang="en-US" altLang="en-US" sz="2400" err="1">
                <a:solidFill>
                  <a:srgbClr val="FF0000"/>
                </a:solidFill>
              </a:rPr>
              <a:t>TypeError</a:t>
            </a:r>
            <a:r>
              <a:rPr lang="en-US" altLang="en-US" sz="2400">
                <a:solidFill>
                  <a:srgbClr val="FF0000"/>
                </a:solidFill>
              </a:rPr>
              <a:t>.</a:t>
            </a:r>
          </a:p>
          <a:p>
            <a:pPr algn="just" eaLnBrk="1" hangingPunct="1"/>
            <a:r>
              <a:rPr lang="en-US" altLang="en-US" sz="2400"/>
              <a:t>Python allows negative indexing for its sequences</a:t>
            </a:r>
          </a:p>
          <a:p>
            <a:pPr eaLnBrk="1" hangingPunct="1"/>
            <a:endParaRPr lang="en-US" altLang="en-US" sz="2400"/>
          </a:p>
        </p:txBody>
      </p:sp>
      <p:sp>
        <p:nvSpPr>
          <p:cNvPr id="1331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DA2FA572-A466-4D95-9FE3-C8AE8D109C5F}" type="slidenum">
              <a:rPr lang="en-US" alt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9</a:t>
            </a:fld>
            <a:endParaRPr lang="en-US" altLang="en-US" sz="1419">
              <a:solidFill>
                <a:schemeClr val="bg1"/>
              </a:solidFill>
              <a:latin typeface="Calibri" panose="020F0502020204030204" pitchFamily="34" charset="0"/>
              <a:cs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oogle Shape;99;p16"/>
          <p:cNvSpPr txBox="1">
            <a:spLocks noChangeArrowheads="1"/>
          </p:cNvSpPr>
          <p:nvPr/>
        </p:nvSpPr>
        <p:spPr bwMode="auto">
          <a:xfrm>
            <a:off x="508000" y="409575"/>
            <a:ext cx="8361363" cy="552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490" tIns="34735" rIns="69490" bIns="34735"/>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r>
              <a:rPr lang="en-US" sz="2736" b="1">
                <a:solidFill>
                  <a:schemeClr val="bg2">
                    <a:lumMod val="25000"/>
                  </a:schemeClr>
                </a:solidFill>
                <a:latin typeface="Calibri" panose="020F0502020204030204" pitchFamily="34" charset="0"/>
                <a:cs typeface="Calibri" panose="020F0502020204030204" pitchFamily="34" charset="0"/>
                <a:sym typeface="Calibri" panose="020F0502020204030204" pitchFamily="34" charset="0"/>
              </a:rPr>
              <a:t>Ex.23 </a:t>
            </a:r>
            <a:r>
              <a:rPr lang="en-US" sz="2432">
                <a:solidFill>
                  <a:schemeClr val="bg2">
                    <a:lumMod val="25000"/>
                  </a:schemeClr>
                </a:solidFill>
                <a:cs typeface="Arial" panose="020B0604020202020204" pitchFamily="34" charset="0"/>
                <a:sym typeface="Calibri" panose="020F0502020204030204" pitchFamily="34" charset="0"/>
              </a:rPr>
              <a:t>Inserting a set of items into a tuple at a specific index</a:t>
            </a:r>
            <a:endParaRPr lang="en-US" sz="2229">
              <a:solidFill>
                <a:schemeClr val="bg2">
                  <a:lumMod val="25000"/>
                </a:schemeClr>
              </a:solidFill>
              <a:cs typeface="Arial" panose="020B0604020202020204" pitchFamily="34" charset="0"/>
              <a:sym typeface="Calibri" panose="020F0502020204030204" pitchFamily="34" charset="0"/>
            </a:endParaRPr>
          </a:p>
          <a:p>
            <a:pPr>
              <a:lnSpc>
                <a:spcPct val="100000"/>
              </a:lnSpc>
              <a:spcBef>
                <a:spcPct val="0"/>
              </a:spcBef>
              <a:buFontTx/>
              <a:buNone/>
              <a:defRPr/>
            </a:pPr>
            <a:r>
              <a:rPr lang="en-US" sz="2736" b="1" err="1">
                <a:solidFill>
                  <a:schemeClr val="bg2">
                    <a:lumMod val="25000"/>
                  </a:schemeClr>
                </a:solidFill>
                <a:latin typeface="Calibri" panose="020F0502020204030204" pitchFamily="34" charset="0"/>
                <a:cs typeface="Calibri" panose="020F0502020204030204" pitchFamily="34" charset="0"/>
                <a:sym typeface="Calibri" panose="020F0502020204030204" pitchFamily="34" charset="0"/>
              </a:rPr>
              <a:t>Ans</a:t>
            </a:r>
            <a:r>
              <a:rPr lang="en-US" sz="2736" b="1">
                <a:solidFill>
                  <a:schemeClr val="bg2">
                    <a:lumMod val="25000"/>
                  </a:schemeClr>
                </a:solidFill>
                <a:latin typeface="Calibri" panose="020F0502020204030204" pitchFamily="34" charset="0"/>
                <a:cs typeface="Calibri" panose="020F0502020204030204" pitchFamily="34" charset="0"/>
                <a:sym typeface="Calibri" panose="020F0502020204030204" pitchFamily="34" charset="0"/>
              </a:rPr>
              <a:t>: example: insert </a:t>
            </a:r>
            <a:r>
              <a:rPr lang="en-US" sz="2736" b="1">
                <a:latin typeface="Calibri" panose="020F0502020204030204" pitchFamily="34" charset="0"/>
                <a:cs typeface="Calibri" panose="020F0502020204030204" pitchFamily="34" charset="0"/>
                <a:sym typeface="Calibri" panose="020F0502020204030204" pitchFamily="34" charset="0"/>
              </a:rPr>
              <a:t>(3.1,3.2,3.3,3.4) </a:t>
            </a:r>
            <a:r>
              <a:rPr lang="en-US" sz="2736" b="1">
                <a:solidFill>
                  <a:schemeClr val="bg2">
                    <a:lumMod val="25000"/>
                  </a:schemeClr>
                </a:solidFill>
                <a:latin typeface="Calibri" panose="020F0502020204030204" pitchFamily="34" charset="0"/>
                <a:cs typeface="Calibri" panose="020F0502020204030204" pitchFamily="34" charset="0"/>
                <a:sym typeface="Calibri" panose="020F0502020204030204" pitchFamily="34" charset="0"/>
              </a:rPr>
              <a:t>at position 2 </a:t>
            </a:r>
            <a:endParaRPr lang="en-US" sz="2736">
              <a:solidFill>
                <a:schemeClr val="bg2">
                  <a:lumMod val="25000"/>
                </a:schemeClr>
              </a:solidFill>
              <a:latin typeface="Calibri" panose="020F0502020204030204" pitchFamily="34" charset="0"/>
              <a:cs typeface="Calibri" panose="020F0502020204030204" pitchFamily="34" charset="0"/>
              <a:sym typeface="Calibri" panose="020F0502020204030204" pitchFamily="34" charset="0"/>
            </a:endParaRPr>
          </a:p>
          <a:p>
            <a:pPr>
              <a:lnSpc>
                <a:spcPct val="100000"/>
              </a:lnSpc>
              <a:spcBef>
                <a:spcPct val="0"/>
              </a:spcBef>
              <a:buFontTx/>
              <a:buNone/>
              <a:defRPr/>
            </a:pPr>
            <a:endParaRPr lang="en-US" sz="2736" b="1">
              <a:latin typeface="Calibri" panose="020F0502020204030204" pitchFamily="34" charset="0"/>
              <a:cs typeface="Calibri" panose="020F0502020204030204" pitchFamily="34" charset="0"/>
              <a:sym typeface="Calibri" panose="020F0502020204030204" pitchFamily="34" charset="0"/>
            </a:endParaRPr>
          </a:p>
          <a:p>
            <a:pPr>
              <a:lnSpc>
                <a:spcPct val="100000"/>
              </a:lnSpc>
              <a:spcBef>
                <a:spcPct val="0"/>
              </a:spcBef>
              <a:buFontTx/>
              <a:buNone/>
              <a:defRPr/>
            </a:pPr>
            <a:r>
              <a:rPr lang="en-US" sz="2736" b="1">
                <a:latin typeface="Calibri" panose="020F0502020204030204" pitchFamily="34" charset="0"/>
                <a:cs typeface="Calibri" panose="020F0502020204030204" pitchFamily="34" charset="0"/>
                <a:sym typeface="Calibri" panose="020F0502020204030204" pitchFamily="34" charset="0"/>
              </a:rPr>
              <a:t>#inserting a tuple into a tuple at a specific index</a:t>
            </a:r>
            <a:endParaRPr lang="en-US" sz="2128">
              <a:latin typeface="Calibri" panose="020F0502020204030204" pitchFamily="34" charset="0"/>
              <a:cs typeface="Arial" panose="020B0604020202020204" pitchFamily="34" charset="0"/>
            </a:endParaRPr>
          </a:p>
          <a:p>
            <a:pPr>
              <a:lnSpc>
                <a:spcPct val="100000"/>
              </a:lnSpc>
              <a:spcBef>
                <a:spcPct val="0"/>
              </a:spcBef>
              <a:buFontTx/>
              <a:buNone/>
              <a:defRPr/>
            </a:pPr>
            <a:r>
              <a:rPr lang="en-US" sz="2736" b="1">
                <a:latin typeface="Calibri" panose="020F0502020204030204" pitchFamily="34" charset="0"/>
                <a:cs typeface="Calibri" panose="020F0502020204030204" pitchFamily="34" charset="0"/>
                <a:sym typeface="Calibri" panose="020F0502020204030204" pitchFamily="34" charset="0"/>
              </a:rPr>
              <a:t>t = (2,3,4,5,6) </a:t>
            </a:r>
            <a:endParaRPr lang="en-US" sz="2128">
              <a:latin typeface="Calibri" panose="020F0502020204030204" pitchFamily="34" charset="0"/>
              <a:cs typeface="Arial" panose="020B0604020202020204" pitchFamily="34" charset="0"/>
            </a:endParaRPr>
          </a:p>
          <a:p>
            <a:pPr>
              <a:lnSpc>
                <a:spcPct val="100000"/>
              </a:lnSpc>
              <a:spcBef>
                <a:spcPct val="0"/>
              </a:spcBef>
              <a:buFontTx/>
              <a:buNone/>
              <a:defRPr/>
            </a:pPr>
            <a:r>
              <a:rPr lang="en-US" sz="2736" b="1">
                <a:latin typeface="Calibri" panose="020F0502020204030204" pitchFamily="34" charset="0"/>
                <a:cs typeface="Calibri" panose="020F0502020204030204" pitchFamily="34" charset="0"/>
                <a:sym typeface="Calibri" panose="020F0502020204030204" pitchFamily="34" charset="0"/>
              </a:rPr>
              <a:t>t=t[:2] + (3.1,3.2,3.3,3.4) + t[2:]</a:t>
            </a:r>
            <a:endParaRPr lang="en-US" sz="2128">
              <a:latin typeface="Calibri" panose="020F0502020204030204" pitchFamily="34" charset="0"/>
              <a:cs typeface="Arial" panose="020B0604020202020204" pitchFamily="34" charset="0"/>
            </a:endParaRPr>
          </a:p>
          <a:p>
            <a:pPr>
              <a:lnSpc>
                <a:spcPct val="100000"/>
              </a:lnSpc>
              <a:spcBef>
                <a:spcPct val="0"/>
              </a:spcBef>
              <a:buFontTx/>
              <a:buNone/>
              <a:defRPr/>
            </a:pPr>
            <a:r>
              <a:rPr lang="en-US" sz="2736" b="1">
                <a:latin typeface="Calibri" panose="020F0502020204030204" pitchFamily="34" charset="0"/>
                <a:cs typeface="Calibri" panose="020F0502020204030204" pitchFamily="34" charset="0"/>
                <a:sym typeface="Calibri" panose="020F0502020204030204" pitchFamily="34" charset="0"/>
              </a:rPr>
              <a:t>print(t)</a:t>
            </a:r>
            <a:endParaRPr lang="en-US" sz="2128">
              <a:latin typeface="Calibri" panose="020F0502020204030204" pitchFamily="34" charset="0"/>
              <a:cs typeface="Arial" panose="020B0604020202020204" pitchFamily="34" charset="0"/>
            </a:endParaRPr>
          </a:p>
          <a:p>
            <a:pPr>
              <a:lnSpc>
                <a:spcPct val="100000"/>
              </a:lnSpc>
              <a:spcBef>
                <a:spcPct val="0"/>
              </a:spcBef>
              <a:buFontTx/>
              <a:buNone/>
              <a:defRPr/>
            </a:pPr>
            <a:endParaRPr lang="en-US" sz="2736">
              <a:solidFill>
                <a:schemeClr val="bg2">
                  <a:lumMod val="25000"/>
                </a:schemeClr>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Slide Number Placeholder 2"/>
          <p:cNvSpPr>
            <a:spLocks noGrp="1"/>
          </p:cNvSpPr>
          <p:nvPr>
            <p:ph type="sldNum" sz="quarter" idx="12"/>
          </p:nvPr>
        </p:nvSpPr>
        <p:spPr/>
        <p:txBody>
          <a:bodyPr/>
          <a:lstStyle/>
          <a:p>
            <a:pPr>
              <a:defRPr/>
            </a:pPr>
            <a:fld id="{5952A26B-C8E1-44A2-B1EF-FDE7ECB0D52B}" type="slidenum">
              <a:rPr lang="en-US"/>
              <a:pPr>
                <a:defRPr/>
              </a:pPr>
              <a:t>90</a:t>
            </a:fld>
            <a:endParaRPr lang="en-US"/>
          </a:p>
        </p:txBody>
      </p:sp>
    </p:spTree>
    <p:extLst>
      <p:ext uri="{BB962C8B-B14F-4D97-AF65-F5344CB8AC3E}">
        <p14:creationId xmlns:p14="http://schemas.microsoft.com/office/powerpoint/2010/main" val="1694106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itle 1"/>
          <p:cNvSpPr>
            <a:spLocks noGrp="1"/>
          </p:cNvSpPr>
          <p:nvPr>
            <p:ph type="title"/>
          </p:nvPr>
        </p:nvSpPr>
        <p:spPr>
          <a:xfrm>
            <a:off x="466725" y="273050"/>
            <a:ext cx="7991475" cy="887413"/>
          </a:xfrm>
        </p:spPr>
        <p:txBody>
          <a:bodyPr rtlCol="0">
            <a:normAutofit/>
          </a:bodyPr>
          <a:lstStyle/>
          <a:p>
            <a:pPr eaLnBrk="1" fontAlgn="auto" hangingPunct="1">
              <a:spcAft>
                <a:spcPts val="0"/>
              </a:spcAft>
              <a:defRPr/>
            </a:pPr>
            <a:r>
              <a:rPr lang="en-US" sz="2432">
                <a:solidFill>
                  <a:schemeClr val="tx2">
                    <a:lumMod val="50000"/>
                  </a:schemeClr>
                </a:solidFill>
                <a:latin typeface="+mn-lt"/>
              </a:rPr>
              <a:t>Ex.24. Read the marks of ‘n’ students in a course as a tuple and find the sum, average, highest and lowest.</a:t>
            </a:r>
            <a:endParaRPr lang="en-US">
              <a:solidFill>
                <a:schemeClr val="tx2">
                  <a:lumMod val="50000"/>
                </a:schemeClr>
              </a:solidFill>
              <a:latin typeface="+mn-lt"/>
            </a:endParaRPr>
          </a:p>
        </p:txBody>
      </p:sp>
      <p:sp>
        <p:nvSpPr>
          <p:cNvPr id="3" name="Content Placeholder 2"/>
          <p:cNvSpPr>
            <a:spLocks noGrp="1"/>
          </p:cNvSpPr>
          <p:nvPr>
            <p:ph idx="1"/>
          </p:nvPr>
        </p:nvSpPr>
        <p:spPr>
          <a:xfrm>
            <a:off x="576263" y="1160463"/>
            <a:ext cx="7991475" cy="4095750"/>
          </a:xfrm>
        </p:spPr>
        <p:txBody>
          <a:bodyPr rtlCol="0">
            <a:normAutofit/>
          </a:bodyPr>
          <a:lstStyle/>
          <a:p>
            <a:pPr marL="0" indent="0" eaLnBrk="1" fontAlgn="auto" hangingPunct="1">
              <a:spcAft>
                <a:spcPts val="0"/>
              </a:spcAft>
              <a:buFont typeface="Arial" panose="020B0604020202020204" pitchFamily="34" charset="0"/>
              <a:buNone/>
              <a:defRPr/>
            </a:pPr>
            <a:r>
              <a:rPr lang="en-US" sz="2400"/>
              <a:t>marks  = eval(input("Enter elements in () :"))</a:t>
            </a:r>
          </a:p>
          <a:p>
            <a:pPr marL="0" indent="0" eaLnBrk="1" fontAlgn="auto" hangingPunct="1">
              <a:spcAft>
                <a:spcPts val="0"/>
              </a:spcAft>
              <a:buFont typeface="Arial" panose="020B0604020202020204" pitchFamily="34" charset="0"/>
              <a:buNone/>
              <a:defRPr/>
            </a:pPr>
            <a:r>
              <a:rPr lang="en-US" sz="2400"/>
              <a:t>sum = 0</a:t>
            </a:r>
          </a:p>
          <a:p>
            <a:pPr marL="0" indent="0" eaLnBrk="1" fontAlgn="auto" hangingPunct="1">
              <a:spcAft>
                <a:spcPts val="0"/>
              </a:spcAft>
              <a:buFont typeface="Arial" panose="020B0604020202020204" pitchFamily="34" charset="0"/>
              <a:buNone/>
              <a:defRPr/>
            </a:pPr>
            <a:r>
              <a:rPr lang="en-US" sz="2400"/>
              <a:t>n = </a:t>
            </a:r>
            <a:r>
              <a:rPr lang="en-US" sz="2400" err="1"/>
              <a:t>len</a:t>
            </a:r>
            <a:r>
              <a:rPr lang="en-US" sz="2400"/>
              <a:t>(marks)</a:t>
            </a:r>
          </a:p>
          <a:p>
            <a:pPr marL="0" indent="0" eaLnBrk="1" fontAlgn="auto" hangingPunct="1">
              <a:spcAft>
                <a:spcPts val="0"/>
              </a:spcAft>
              <a:buFont typeface="Arial" panose="020B0604020202020204" pitchFamily="34" charset="0"/>
              <a:buNone/>
              <a:defRPr/>
            </a:pPr>
            <a:r>
              <a:rPr lang="en-US" sz="2400"/>
              <a:t>for </a:t>
            </a:r>
            <a:r>
              <a:rPr lang="en-US" sz="2400" err="1"/>
              <a:t>i</a:t>
            </a:r>
            <a:r>
              <a:rPr lang="en-US" sz="2400"/>
              <a:t> in marks:</a:t>
            </a:r>
          </a:p>
          <a:p>
            <a:pPr marL="0" indent="0" eaLnBrk="1" fontAlgn="auto" hangingPunct="1">
              <a:spcAft>
                <a:spcPts val="0"/>
              </a:spcAft>
              <a:buFont typeface="Arial" panose="020B0604020202020204" pitchFamily="34" charset="0"/>
              <a:buNone/>
              <a:defRPr/>
            </a:pPr>
            <a:r>
              <a:rPr lang="en-US" sz="2400"/>
              <a:t>    sum = sum + </a:t>
            </a:r>
            <a:r>
              <a:rPr lang="en-US" sz="2400" err="1"/>
              <a:t>i</a:t>
            </a:r>
            <a:endParaRPr lang="en-US" sz="2400"/>
          </a:p>
          <a:p>
            <a:pPr marL="0" indent="0" eaLnBrk="1" fontAlgn="auto" hangingPunct="1">
              <a:spcAft>
                <a:spcPts val="0"/>
              </a:spcAft>
              <a:buFont typeface="Arial" panose="020B0604020202020204" pitchFamily="34" charset="0"/>
              <a:buNone/>
              <a:defRPr/>
            </a:pPr>
            <a:r>
              <a:rPr lang="en-US" sz="2400"/>
              <a:t>print("Sum of all marks = ", sum)</a:t>
            </a:r>
          </a:p>
          <a:p>
            <a:pPr marL="0" indent="0" eaLnBrk="1" fontAlgn="auto" hangingPunct="1">
              <a:spcAft>
                <a:spcPts val="0"/>
              </a:spcAft>
              <a:buFont typeface="Arial" panose="020B0604020202020204" pitchFamily="34" charset="0"/>
              <a:buNone/>
              <a:defRPr/>
            </a:pPr>
            <a:r>
              <a:rPr lang="en-US" sz="2400"/>
              <a:t>print("Average of the course = ", sum/n)</a:t>
            </a:r>
          </a:p>
          <a:p>
            <a:pPr marL="0" indent="0" eaLnBrk="1" fontAlgn="auto" hangingPunct="1">
              <a:spcAft>
                <a:spcPts val="0"/>
              </a:spcAft>
              <a:buFont typeface="Arial" panose="020B0604020202020204" pitchFamily="34" charset="0"/>
              <a:buNone/>
              <a:defRPr/>
            </a:pPr>
            <a:r>
              <a:rPr lang="en-US" sz="2400"/>
              <a:t>print("Highest mark = ", max(marks))</a:t>
            </a:r>
          </a:p>
          <a:p>
            <a:pPr marL="0" indent="0" eaLnBrk="1" fontAlgn="auto" hangingPunct="1">
              <a:spcAft>
                <a:spcPts val="0"/>
              </a:spcAft>
              <a:buFont typeface="Arial" panose="020B0604020202020204" pitchFamily="34" charset="0"/>
              <a:buNone/>
              <a:defRPr/>
            </a:pPr>
            <a:r>
              <a:rPr lang="en-US" sz="2400"/>
              <a:t>print("Lowest mark = ", min(marks))</a:t>
            </a:r>
          </a:p>
        </p:txBody>
      </p:sp>
      <p:sp>
        <p:nvSpPr>
          <p:cNvPr id="4" name="Slide Number Placeholder 3"/>
          <p:cNvSpPr>
            <a:spLocks noGrp="1"/>
          </p:cNvSpPr>
          <p:nvPr>
            <p:ph type="sldNum" sz="quarter" idx="12"/>
          </p:nvPr>
        </p:nvSpPr>
        <p:spPr/>
        <p:txBody>
          <a:bodyPr/>
          <a:lstStyle/>
          <a:p>
            <a:pPr>
              <a:defRPr/>
            </a:pPr>
            <a:fld id="{2FFEE54F-E155-408F-A74D-9E2FF6F95D5A}" type="slidenum">
              <a:rPr lang="en-US"/>
              <a:pPr>
                <a:defRPr/>
              </a:pPr>
              <a:t>91</a:t>
            </a:fld>
            <a:endParaRPr lang="en-US"/>
          </a:p>
        </p:txBody>
      </p:sp>
    </p:spTree>
    <p:extLst>
      <p:ext uri="{BB962C8B-B14F-4D97-AF65-F5344CB8AC3E}">
        <p14:creationId xmlns:p14="http://schemas.microsoft.com/office/powerpoint/2010/main" val="23776243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rtlCol="0">
            <a:normAutofit/>
          </a:bodyPr>
          <a:lstStyle/>
          <a:p>
            <a:pPr eaLnBrk="1" fontAlgn="auto" hangingPunct="1">
              <a:lnSpc>
                <a:spcPct val="70000"/>
              </a:lnSpc>
              <a:spcBef>
                <a:spcPts val="1013"/>
              </a:spcBef>
              <a:spcAft>
                <a:spcPts val="0"/>
              </a:spcAft>
              <a:defRPr/>
            </a:pPr>
            <a:r>
              <a:rPr lang="en-US" sz="2400">
                <a:solidFill>
                  <a:schemeClr val="tx2">
                    <a:lumMod val="50000"/>
                  </a:schemeClr>
                </a:solidFill>
                <a:latin typeface="+mn-lt"/>
              </a:rPr>
              <a:t>Ex.25</a:t>
            </a:r>
            <a:r>
              <a:rPr lang="en-US" sz="2800">
                <a:solidFill>
                  <a:schemeClr val="tx2">
                    <a:lumMod val="50000"/>
                  </a:schemeClr>
                </a:solidFill>
                <a:latin typeface="+mn-lt"/>
              </a:rPr>
              <a:t> Create 2 tuples, one is sequence of strings and another is sequence of integers. Concatenate them and print output.</a:t>
            </a:r>
          </a:p>
        </p:txBody>
      </p:sp>
      <p:sp>
        <p:nvSpPr>
          <p:cNvPr id="80899" name="Content Placeholder 2"/>
          <p:cNvSpPr>
            <a:spLocks noGrp="1"/>
          </p:cNvSpPr>
          <p:nvPr>
            <p:ph idx="1"/>
          </p:nvPr>
        </p:nvSpPr>
        <p:spPr/>
        <p:txBody>
          <a:bodyPr/>
          <a:lstStyle/>
          <a:p>
            <a:pPr eaLnBrk="1" hangingPunct="1"/>
            <a:r>
              <a:rPr lang="en-US" sz="2400"/>
              <a:t># Code for concatenating 2 tuples </a:t>
            </a:r>
          </a:p>
          <a:p>
            <a:pPr eaLnBrk="1" hangingPunct="1"/>
            <a:r>
              <a:rPr lang="en-US" sz="2400"/>
              <a:t>tuple1 = (0, 1, 2, 3) </a:t>
            </a:r>
          </a:p>
          <a:p>
            <a:pPr eaLnBrk="1" hangingPunct="1"/>
            <a:r>
              <a:rPr lang="en-US" sz="2400"/>
              <a:t>tuple2 = ('python', ‘</a:t>
            </a:r>
            <a:r>
              <a:rPr lang="en-US" sz="2400" err="1"/>
              <a:t>porgramming</a:t>
            </a:r>
            <a:r>
              <a:rPr lang="en-US" sz="2400"/>
              <a:t>‘, ‘</a:t>
            </a:r>
            <a:r>
              <a:rPr lang="en-US" sz="2400" err="1"/>
              <a:t>psp</a:t>
            </a:r>
            <a:r>
              <a:rPr lang="en-US" sz="2400"/>
              <a:t>’) </a:t>
            </a:r>
          </a:p>
          <a:p>
            <a:pPr eaLnBrk="1" hangingPunct="1"/>
            <a:r>
              <a:rPr lang="en-US" sz="2400"/>
              <a:t># Concatenating above two </a:t>
            </a:r>
          </a:p>
          <a:p>
            <a:pPr eaLnBrk="1" hangingPunct="1"/>
            <a:r>
              <a:rPr lang="en-US" sz="2400"/>
              <a:t>print(tuple1 + tuple2)</a:t>
            </a:r>
          </a:p>
        </p:txBody>
      </p:sp>
      <p:sp>
        <p:nvSpPr>
          <p:cNvPr id="9728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13"/>
              </a:spcBef>
              <a:buFont typeface="Arial" panose="020B0604020202020204" pitchFamily="34" charset="0"/>
              <a:buChar char="•"/>
              <a:defRPr sz="2838">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52906" indent="-289579">
              <a:lnSpc>
                <a:spcPct val="90000"/>
              </a:lnSpc>
              <a:spcBef>
                <a:spcPts val="507"/>
              </a:spcBef>
              <a:buFont typeface="Arial" panose="020B0604020202020204" pitchFamily="34" charset="0"/>
              <a:buChar char="•"/>
              <a:defRPr sz="2432">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58316"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21643"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84969" indent="-231663">
              <a:lnSpc>
                <a:spcPct val="90000"/>
              </a:lnSpc>
              <a:spcBef>
                <a:spcPts val="507"/>
              </a:spcBef>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48296"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3011622"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74949"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938275" indent="-231663" defTabSz="463326" eaLnBrk="0" fontAlgn="base" hangingPunct="0">
              <a:lnSpc>
                <a:spcPct val="90000"/>
              </a:lnSpc>
              <a:spcBef>
                <a:spcPts val="507"/>
              </a:spcBef>
              <a:spcAft>
                <a:spcPct val="0"/>
              </a:spcAft>
              <a:buFont typeface="Arial" panose="020B0604020202020204" pitchFamily="34" charset="0"/>
              <a:buChar char="•"/>
              <a:defRPr sz="2027">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3680F7A7-4E32-48F4-9BA2-23BEFFF294EF}" type="slidenum">
              <a:rPr lang="en-US" sz="1419">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92</a:t>
            </a:fld>
            <a:endParaRPr lang="en-US" sz="1419">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006116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89;p14"/>
          <p:cNvSpPr>
            <a:spLocks noGrp="1"/>
          </p:cNvSpPr>
          <p:nvPr>
            <p:ph idx="1"/>
          </p:nvPr>
        </p:nvSpPr>
        <p:spPr>
          <a:xfrm>
            <a:off x="355600" y="300038"/>
            <a:ext cx="8440738" cy="4514850"/>
          </a:xfrm>
        </p:spPr>
        <p:txBody>
          <a:bodyPr lIns="69490" tIns="34735" rIns="69490" bIns="34735"/>
          <a:lstStyle/>
          <a:p>
            <a:pPr marL="0" indent="0" eaLnBrk="1" hangingPunct="1">
              <a:lnSpc>
                <a:spcPct val="70000"/>
              </a:lnSpc>
              <a:spcBef>
                <a:spcPct val="0"/>
              </a:spcBef>
              <a:buClr>
                <a:srgbClr val="FF0000"/>
              </a:buClr>
              <a:buSzPts val="2400"/>
              <a:buFont typeface="Arial" panose="020B0604020202020204" pitchFamily="34" charset="0"/>
              <a:buNone/>
            </a:pPr>
            <a:r>
              <a:rPr lang="en-US" sz="2600" b="1"/>
              <a:t>Ex.27. </a:t>
            </a:r>
            <a:r>
              <a:rPr lang="en-US" sz="2600"/>
              <a:t>Create a tuple at run time.</a:t>
            </a:r>
          </a:p>
          <a:p>
            <a:pPr marL="0" indent="0" eaLnBrk="1" hangingPunct="1">
              <a:lnSpc>
                <a:spcPct val="70000"/>
              </a:lnSpc>
              <a:spcBef>
                <a:spcPts val="763"/>
              </a:spcBef>
              <a:buClr>
                <a:srgbClr val="000000"/>
              </a:buClr>
              <a:buSzPts val="2400"/>
              <a:buFont typeface="Arial" panose="020B0604020202020204" pitchFamily="34" charset="0"/>
              <a:buNone/>
            </a:pPr>
            <a:r>
              <a:rPr lang="en-US" sz="2400" b="1" u="sng"/>
              <a:t>ANSWER 1:</a:t>
            </a:r>
            <a:endParaRPr lang="en-US" sz="2400"/>
          </a:p>
          <a:p>
            <a:pPr marL="0" indent="0" eaLnBrk="1" hangingPunct="1">
              <a:lnSpc>
                <a:spcPct val="70000"/>
              </a:lnSpc>
              <a:spcBef>
                <a:spcPts val="763"/>
              </a:spcBef>
              <a:buClr>
                <a:srgbClr val="000000"/>
              </a:buClr>
              <a:buSzPts val="2400"/>
              <a:buFont typeface="Arial" panose="020B0604020202020204" pitchFamily="34" charset="0"/>
              <a:buNone/>
            </a:pPr>
            <a:r>
              <a:rPr lang="en-US" sz="2400" b="1"/>
              <a:t>#create a list and convert the list to a tuple</a:t>
            </a:r>
            <a:endParaRPr lang="en-US" sz="2400"/>
          </a:p>
          <a:p>
            <a:pPr marL="0" indent="0" eaLnBrk="1" hangingPunct="1">
              <a:lnSpc>
                <a:spcPct val="70000"/>
              </a:lnSpc>
              <a:spcBef>
                <a:spcPts val="763"/>
              </a:spcBef>
              <a:buClr>
                <a:srgbClr val="000000"/>
              </a:buClr>
              <a:buSzPts val="2400"/>
              <a:buFont typeface="Arial" panose="020B0604020202020204" pitchFamily="34" charset="0"/>
              <a:buNone/>
            </a:pPr>
            <a:r>
              <a:rPr lang="en-US" sz="2400"/>
              <a:t>age = []</a:t>
            </a:r>
          </a:p>
          <a:p>
            <a:pPr marL="0" indent="0" eaLnBrk="1" hangingPunct="1">
              <a:lnSpc>
                <a:spcPct val="70000"/>
              </a:lnSpc>
              <a:spcBef>
                <a:spcPts val="763"/>
              </a:spcBef>
              <a:buClr>
                <a:srgbClr val="000000"/>
              </a:buClr>
              <a:buSzPts val="2400"/>
              <a:buFont typeface="Arial" panose="020B0604020202020204" pitchFamily="34" charset="0"/>
              <a:buNone/>
            </a:pPr>
            <a:r>
              <a:rPr lang="en-US" sz="2400"/>
              <a:t> while (1):</a:t>
            </a:r>
          </a:p>
          <a:p>
            <a:pPr marL="0" indent="0" eaLnBrk="1" hangingPunct="1">
              <a:lnSpc>
                <a:spcPct val="70000"/>
              </a:lnSpc>
              <a:spcBef>
                <a:spcPts val="763"/>
              </a:spcBef>
              <a:buClr>
                <a:srgbClr val="000000"/>
              </a:buClr>
              <a:buSzPts val="2400"/>
              <a:buFont typeface="Arial" panose="020B0604020202020204" pitchFamily="34" charset="0"/>
              <a:buNone/>
            </a:pPr>
            <a:r>
              <a:rPr lang="en-US" sz="2400"/>
              <a:t>    a = </a:t>
            </a:r>
            <a:r>
              <a:rPr lang="en-US" sz="2400" err="1"/>
              <a:t>int</a:t>
            </a:r>
            <a:r>
              <a:rPr lang="en-US" sz="2400"/>
              <a:t>(input("Enter the age of a person"))</a:t>
            </a:r>
          </a:p>
          <a:p>
            <a:pPr marL="0" indent="0" eaLnBrk="1" hangingPunct="1">
              <a:lnSpc>
                <a:spcPct val="70000"/>
              </a:lnSpc>
              <a:spcBef>
                <a:spcPts val="763"/>
              </a:spcBef>
              <a:buClr>
                <a:srgbClr val="000000"/>
              </a:buClr>
              <a:buSzPts val="2400"/>
              <a:buFont typeface="Arial" panose="020B0604020202020204" pitchFamily="34" charset="0"/>
              <a:buNone/>
            </a:pPr>
            <a:r>
              <a:rPr lang="en-US" sz="2400"/>
              <a:t>    if a&lt;0:</a:t>
            </a:r>
          </a:p>
          <a:p>
            <a:pPr marL="0" indent="0" eaLnBrk="1" hangingPunct="1">
              <a:lnSpc>
                <a:spcPct val="70000"/>
              </a:lnSpc>
              <a:spcBef>
                <a:spcPts val="763"/>
              </a:spcBef>
              <a:buClr>
                <a:srgbClr val="000000"/>
              </a:buClr>
              <a:buSzPts val="2400"/>
              <a:buFont typeface="Arial" panose="020B0604020202020204" pitchFamily="34" charset="0"/>
              <a:buNone/>
            </a:pPr>
            <a:r>
              <a:rPr lang="en-US" sz="2400"/>
              <a:t>        break</a:t>
            </a:r>
          </a:p>
          <a:p>
            <a:pPr marL="0" indent="0" eaLnBrk="1" hangingPunct="1">
              <a:lnSpc>
                <a:spcPct val="70000"/>
              </a:lnSpc>
              <a:spcBef>
                <a:spcPts val="763"/>
              </a:spcBef>
              <a:buClr>
                <a:srgbClr val="000000"/>
              </a:buClr>
              <a:buSzPts val="2400"/>
              <a:buFont typeface="Arial" panose="020B0604020202020204" pitchFamily="34" charset="0"/>
              <a:buNone/>
            </a:pPr>
            <a:r>
              <a:rPr lang="en-US" sz="2400"/>
              <a:t>    else:</a:t>
            </a:r>
          </a:p>
          <a:p>
            <a:pPr marL="0" indent="0" eaLnBrk="1" hangingPunct="1">
              <a:lnSpc>
                <a:spcPct val="70000"/>
              </a:lnSpc>
              <a:spcBef>
                <a:spcPts val="763"/>
              </a:spcBef>
              <a:buClr>
                <a:srgbClr val="000000"/>
              </a:buClr>
              <a:buSzPts val="2400"/>
              <a:buFont typeface="Arial" panose="020B0604020202020204" pitchFamily="34" charset="0"/>
              <a:buNone/>
            </a:pPr>
            <a:r>
              <a:rPr lang="en-US" sz="2400"/>
              <a:t>        </a:t>
            </a:r>
            <a:r>
              <a:rPr lang="en-US" sz="2400" err="1"/>
              <a:t>age.append</a:t>
            </a:r>
            <a:r>
              <a:rPr lang="en-US" sz="2400"/>
              <a:t>(a)</a:t>
            </a:r>
          </a:p>
          <a:p>
            <a:pPr marL="0" indent="0" eaLnBrk="1" hangingPunct="1">
              <a:lnSpc>
                <a:spcPct val="70000"/>
              </a:lnSpc>
              <a:spcBef>
                <a:spcPts val="763"/>
              </a:spcBef>
              <a:buClr>
                <a:srgbClr val="000000"/>
              </a:buClr>
              <a:buSzPts val="2400"/>
              <a:buFont typeface="Arial" panose="020B0604020202020204" pitchFamily="34" charset="0"/>
              <a:buNone/>
            </a:pPr>
            <a:r>
              <a:rPr lang="en-US" sz="2400"/>
              <a:t>t = tuple(age)</a:t>
            </a:r>
          </a:p>
          <a:p>
            <a:pPr marL="0" indent="0" eaLnBrk="1" hangingPunct="1">
              <a:lnSpc>
                <a:spcPct val="70000"/>
              </a:lnSpc>
              <a:spcBef>
                <a:spcPts val="763"/>
              </a:spcBef>
              <a:buClr>
                <a:srgbClr val="000000"/>
              </a:buClr>
              <a:buSzPts val="2400"/>
              <a:buFont typeface="Arial" panose="020B0604020202020204" pitchFamily="34" charset="0"/>
              <a:buNone/>
            </a:pPr>
            <a:r>
              <a:rPr lang="en-US" sz="2400"/>
              <a:t>print(t)</a:t>
            </a:r>
          </a:p>
          <a:p>
            <a:pPr marL="0" indent="0" eaLnBrk="1" hangingPunct="1">
              <a:lnSpc>
                <a:spcPct val="70000"/>
              </a:lnSpc>
              <a:spcBef>
                <a:spcPts val="763"/>
              </a:spcBef>
              <a:buClr>
                <a:srgbClr val="000000"/>
              </a:buClr>
              <a:buSzPts val="900"/>
              <a:buFont typeface="Arial" panose="020B0604020202020204" pitchFamily="34" charset="0"/>
              <a:buNone/>
            </a:pPr>
            <a:r>
              <a:rPr lang="en-US" sz="2400"/>
              <a:t> </a:t>
            </a:r>
          </a:p>
          <a:p>
            <a:pPr marL="0" indent="0" eaLnBrk="1" hangingPunct="1">
              <a:lnSpc>
                <a:spcPct val="70000"/>
              </a:lnSpc>
              <a:spcBef>
                <a:spcPts val="763"/>
              </a:spcBef>
              <a:buClr>
                <a:srgbClr val="000000"/>
              </a:buClr>
              <a:buSzPts val="700"/>
              <a:buFont typeface="Arial" panose="020B0604020202020204" pitchFamily="34" charset="0"/>
              <a:buNone/>
            </a:pPr>
            <a:endParaRPr lang="en-US" sz="2400"/>
          </a:p>
        </p:txBody>
      </p:sp>
      <p:sp>
        <p:nvSpPr>
          <p:cNvPr id="3" name="Slide Number Placeholder 2"/>
          <p:cNvSpPr>
            <a:spLocks noGrp="1"/>
          </p:cNvSpPr>
          <p:nvPr>
            <p:ph type="sldNum" sz="quarter" idx="12"/>
          </p:nvPr>
        </p:nvSpPr>
        <p:spPr/>
        <p:txBody>
          <a:bodyPr/>
          <a:lstStyle/>
          <a:p>
            <a:pPr>
              <a:defRPr/>
            </a:pPr>
            <a:fld id="{BF18DDB3-2656-4CEF-A845-F22AC4FC9907}" type="slidenum">
              <a:rPr lang="en-US"/>
              <a:pPr>
                <a:defRPr/>
              </a:pPr>
              <a:t>93</a:t>
            </a:fld>
            <a:endParaRPr lang="en-US"/>
          </a:p>
        </p:txBody>
      </p:sp>
    </p:spTree>
    <p:extLst>
      <p:ext uri="{BB962C8B-B14F-4D97-AF65-F5344CB8AC3E}">
        <p14:creationId xmlns:p14="http://schemas.microsoft.com/office/powerpoint/2010/main" val="432430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Google Shape;94;p15"/>
          <p:cNvSpPr txBox="1">
            <a:spLocks noChangeArrowheads="1"/>
          </p:cNvSpPr>
          <p:nvPr/>
        </p:nvSpPr>
        <p:spPr bwMode="auto">
          <a:xfrm>
            <a:off x="853372" y="284007"/>
            <a:ext cx="7061435" cy="47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490" tIns="34735" rIns="69490" bIns="34735"/>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70000"/>
              </a:lnSpc>
              <a:spcBef>
                <a:spcPts val="763"/>
              </a:spcBef>
              <a:buClr>
                <a:srgbClr val="000000"/>
              </a:buClr>
              <a:buSzPts val="2400"/>
              <a:buFontTx/>
              <a:buNone/>
            </a:pPr>
            <a:r>
              <a:rPr lang="en-US" sz="2400" b="1" u="sng"/>
              <a:t>ANSWER 2:</a:t>
            </a:r>
            <a:endParaRPr lang="en-US" sz="2400"/>
          </a:p>
          <a:p>
            <a:pPr>
              <a:lnSpc>
                <a:spcPct val="100000"/>
              </a:lnSpc>
              <a:spcBef>
                <a:spcPct val="0"/>
              </a:spcBef>
              <a:buFontTx/>
              <a:buNone/>
            </a:pPr>
            <a:r>
              <a:rPr lang="en-US" sz="2400" b="1">
                <a:solidFill>
                  <a:srgbClr val="000000"/>
                </a:solidFill>
                <a:cs typeface="Calibri" panose="020F0502020204030204" pitchFamily="34" charset="0"/>
                <a:sym typeface="Calibri" panose="020F0502020204030204" pitchFamily="34" charset="0"/>
              </a:rPr>
              <a:t>#create an empty tuple and use merge operator</a:t>
            </a:r>
            <a:endParaRPr lang="en-US" sz="2000" b="1"/>
          </a:p>
          <a:p>
            <a:pPr>
              <a:lnSpc>
                <a:spcPct val="100000"/>
              </a:lnSpc>
              <a:spcBef>
                <a:spcPct val="0"/>
              </a:spcBef>
              <a:buFontTx/>
              <a:buNone/>
            </a:pPr>
            <a:r>
              <a:rPr lang="en-US">
                <a:solidFill>
                  <a:srgbClr val="000000"/>
                </a:solidFill>
                <a:cs typeface="Calibri" panose="020F0502020204030204" pitchFamily="34" charset="0"/>
                <a:sym typeface="Calibri" panose="020F0502020204030204" pitchFamily="34" charset="0"/>
              </a:rPr>
              <a:t>t = ()</a:t>
            </a:r>
          </a:p>
          <a:p>
            <a:pPr>
              <a:lnSpc>
                <a:spcPct val="100000"/>
              </a:lnSpc>
              <a:spcBef>
                <a:spcPct val="0"/>
              </a:spcBef>
              <a:buFontTx/>
              <a:buNone/>
            </a:pPr>
            <a:r>
              <a:rPr lang="en-US">
                <a:solidFill>
                  <a:srgbClr val="000000"/>
                </a:solidFill>
                <a:cs typeface="Calibri" panose="020F0502020204030204" pitchFamily="34" charset="0"/>
                <a:sym typeface="Calibri" panose="020F0502020204030204" pitchFamily="34" charset="0"/>
              </a:rPr>
              <a:t>while (1):</a:t>
            </a:r>
          </a:p>
          <a:p>
            <a:pPr>
              <a:lnSpc>
                <a:spcPct val="100000"/>
              </a:lnSpc>
              <a:spcBef>
                <a:spcPct val="0"/>
              </a:spcBef>
              <a:buFontTx/>
              <a:buNone/>
            </a:pPr>
            <a:r>
              <a:rPr lang="en-US">
                <a:solidFill>
                  <a:srgbClr val="000000"/>
                </a:solidFill>
                <a:cs typeface="Calibri" panose="020F0502020204030204" pitchFamily="34" charset="0"/>
                <a:sym typeface="Calibri" panose="020F0502020204030204" pitchFamily="34" charset="0"/>
              </a:rPr>
              <a:t>    a = </a:t>
            </a:r>
            <a:r>
              <a:rPr lang="en-US" err="1">
                <a:solidFill>
                  <a:srgbClr val="000000"/>
                </a:solidFill>
                <a:cs typeface="Calibri" panose="020F0502020204030204" pitchFamily="34" charset="0"/>
                <a:sym typeface="Calibri" panose="020F0502020204030204" pitchFamily="34" charset="0"/>
              </a:rPr>
              <a:t>int</a:t>
            </a:r>
            <a:r>
              <a:rPr lang="en-US">
                <a:solidFill>
                  <a:srgbClr val="000000"/>
                </a:solidFill>
                <a:cs typeface="Calibri" panose="020F0502020204030204" pitchFamily="34" charset="0"/>
                <a:sym typeface="Calibri" panose="020F0502020204030204" pitchFamily="34" charset="0"/>
              </a:rPr>
              <a:t>(input("Enter the age of a person"))</a:t>
            </a:r>
          </a:p>
          <a:p>
            <a:pPr>
              <a:lnSpc>
                <a:spcPct val="100000"/>
              </a:lnSpc>
              <a:spcBef>
                <a:spcPct val="0"/>
              </a:spcBef>
              <a:buFontTx/>
              <a:buNone/>
            </a:pPr>
            <a:r>
              <a:rPr lang="en-US">
                <a:solidFill>
                  <a:srgbClr val="000000"/>
                </a:solidFill>
                <a:cs typeface="Calibri" panose="020F0502020204030204" pitchFamily="34" charset="0"/>
                <a:sym typeface="Calibri" panose="020F0502020204030204" pitchFamily="34" charset="0"/>
              </a:rPr>
              <a:t>    if a&lt;0:</a:t>
            </a:r>
          </a:p>
          <a:p>
            <a:pPr>
              <a:lnSpc>
                <a:spcPct val="100000"/>
              </a:lnSpc>
              <a:spcBef>
                <a:spcPct val="0"/>
              </a:spcBef>
              <a:buFontTx/>
              <a:buNone/>
            </a:pPr>
            <a:r>
              <a:rPr lang="en-US">
                <a:solidFill>
                  <a:srgbClr val="000000"/>
                </a:solidFill>
                <a:cs typeface="Calibri" panose="020F0502020204030204" pitchFamily="34" charset="0"/>
                <a:sym typeface="Calibri" panose="020F0502020204030204" pitchFamily="34" charset="0"/>
              </a:rPr>
              <a:t>        break</a:t>
            </a:r>
          </a:p>
          <a:p>
            <a:pPr>
              <a:lnSpc>
                <a:spcPct val="100000"/>
              </a:lnSpc>
              <a:spcBef>
                <a:spcPct val="0"/>
              </a:spcBef>
              <a:buFontTx/>
              <a:buNone/>
            </a:pPr>
            <a:r>
              <a:rPr lang="en-US">
                <a:solidFill>
                  <a:srgbClr val="000000"/>
                </a:solidFill>
                <a:cs typeface="Calibri" panose="020F0502020204030204" pitchFamily="34" charset="0"/>
                <a:sym typeface="Calibri" panose="020F0502020204030204" pitchFamily="34" charset="0"/>
              </a:rPr>
              <a:t>    else:</a:t>
            </a:r>
          </a:p>
          <a:p>
            <a:pPr>
              <a:lnSpc>
                <a:spcPct val="100000"/>
              </a:lnSpc>
              <a:spcBef>
                <a:spcPct val="0"/>
              </a:spcBef>
              <a:buFontTx/>
              <a:buNone/>
            </a:pPr>
            <a:r>
              <a:rPr lang="en-US">
                <a:solidFill>
                  <a:srgbClr val="000000"/>
                </a:solidFill>
                <a:cs typeface="Calibri" panose="020F0502020204030204" pitchFamily="34" charset="0"/>
                <a:sym typeface="Calibri" panose="020F0502020204030204" pitchFamily="34" charset="0"/>
              </a:rPr>
              <a:t>       t = t + (a,)</a:t>
            </a:r>
          </a:p>
          <a:p>
            <a:pPr>
              <a:lnSpc>
                <a:spcPct val="100000"/>
              </a:lnSpc>
              <a:spcBef>
                <a:spcPct val="0"/>
              </a:spcBef>
              <a:buFontTx/>
              <a:buNone/>
            </a:pPr>
            <a:r>
              <a:rPr lang="en-US" sz="2400">
                <a:solidFill>
                  <a:srgbClr val="000000"/>
                </a:solidFill>
                <a:cs typeface="Calibri" panose="020F0502020204030204" pitchFamily="34" charset="0"/>
                <a:sym typeface="Calibri" panose="020F0502020204030204" pitchFamily="34" charset="0"/>
              </a:rPr>
              <a:t>print(t)</a:t>
            </a:r>
          </a:p>
          <a:p>
            <a:pPr>
              <a:lnSpc>
                <a:spcPct val="100000"/>
              </a:lnSpc>
              <a:spcBef>
                <a:spcPct val="0"/>
              </a:spcBef>
              <a:buFontTx/>
              <a:buNone/>
            </a:pPr>
            <a:endParaRPr lang="en-US" sz="1400">
              <a:solidFill>
                <a:srgbClr val="000000"/>
              </a:solidFill>
              <a:cs typeface="Calibri" panose="020F0502020204030204" pitchFamily="34" charset="0"/>
              <a:sym typeface="Calibri" panose="020F0502020204030204" pitchFamily="34" charset="0"/>
            </a:endParaRPr>
          </a:p>
        </p:txBody>
      </p:sp>
      <p:sp>
        <p:nvSpPr>
          <p:cNvPr id="3" name="Slide Number Placeholder 2"/>
          <p:cNvSpPr>
            <a:spLocks noGrp="1"/>
          </p:cNvSpPr>
          <p:nvPr>
            <p:ph type="sldNum" sz="quarter" idx="12"/>
          </p:nvPr>
        </p:nvSpPr>
        <p:spPr/>
        <p:txBody>
          <a:bodyPr/>
          <a:lstStyle/>
          <a:p>
            <a:pPr>
              <a:defRPr/>
            </a:pPr>
            <a:fld id="{5B73B2EA-1231-484A-85A1-3EA0AAF148AB}" type="slidenum">
              <a:rPr lang="en-US"/>
              <a:pPr>
                <a:defRPr/>
              </a:pPr>
              <a:t>94</a:t>
            </a:fld>
            <a:endParaRPr lang="en-US"/>
          </a:p>
        </p:txBody>
      </p:sp>
    </p:spTree>
    <p:extLst>
      <p:ext uri="{BB962C8B-B14F-4D97-AF65-F5344CB8AC3E}">
        <p14:creationId xmlns:p14="http://schemas.microsoft.com/office/powerpoint/2010/main" val="11974351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0" y="666726"/>
            <a:ext cx="8712968" cy="4555093"/>
          </a:xfrm>
          <a:prstGeom prst="rect">
            <a:avLst/>
          </a:prstGeom>
        </p:spPr>
        <p:txBody>
          <a:bodyPr wrap="square">
            <a:spAutoFit/>
          </a:bodyPr>
          <a:lstStyle/>
          <a:p>
            <a:pPr algn="ctr"/>
            <a:r>
              <a:rPr lang="en-IN" sz="3200" b="1" u="sng">
                <a:latin typeface="euclid_circular_a"/>
              </a:rPr>
              <a:t>SETS</a:t>
            </a:r>
          </a:p>
          <a:p>
            <a:endParaRPr lang="en-IN" b="1" u="sng">
              <a:latin typeface="euclid_circular_a"/>
            </a:endParaRPr>
          </a:p>
          <a:p>
            <a:pPr marL="285750" indent="-285750">
              <a:buFont typeface="Wingdings" panose="05000000000000000000" pitchFamily="2" charset="2"/>
              <a:buChar char="Ø"/>
            </a:pPr>
            <a:r>
              <a:rPr lang="en-IN" sz="2000">
                <a:latin typeface="euclid_circular_a"/>
              </a:rPr>
              <a:t>Sets are used to store multiple items in a single variable.</a:t>
            </a:r>
          </a:p>
          <a:p>
            <a:pPr marL="285750" indent="-285750">
              <a:buFont typeface="Wingdings" panose="05000000000000000000" pitchFamily="2" charset="2"/>
              <a:buChar char="Ø"/>
            </a:pPr>
            <a:endParaRPr lang="en-IN" sz="2000" b="1" u="sng">
              <a:latin typeface="euclid_circular_a"/>
            </a:endParaRPr>
          </a:p>
          <a:p>
            <a:pPr marL="285750" indent="-285750">
              <a:buFont typeface="Wingdings" panose="05000000000000000000" pitchFamily="2" charset="2"/>
              <a:buChar char="Ø"/>
            </a:pPr>
            <a:r>
              <a:rPr lang="en-IN" sz="2000">
                <a:latin typeface="euclid_circular_a"/>
              </a:rPr>
              <a:t>Set is one of 4 built-in data types in Python used to store collections of data, the other 3 are </a:t>
            </a:r>
            <a:r>
              <a:rPr lang="en-IN" sz="2000">
                <a:latin typeface="euclid_circular_a"/>
                <a:hlinkClick r:id="rId2"/>
              </a:rPr>
              <a:t>List</a:t>
            </a:r>
            <a:r>
              <a:rPr lang="en-IN" sz="2000">
                <a:latin typeface="euclid_circular_a"/>
              </a:rPr>
              <a:t>, </a:t>
            </a:r>
            <a:r>
              <a:rPr lang="en-IN" sz="2000">
                <a:latin typeface="euclid_circular_a"/>
                <a:hlinkClick r:id="rId3"/>
              </a:rPr>
              <a:t>Tuple</a:t>
            </a:r>
            <a:r>
              <a:rPr lang="en-IN" sz="2000">
                <a:latin typeface="euclid_circular_a"/>
              </a:rPr>
              <a:t>, and </a:t>
            </a:r>
            <a:r>
              <a:rPr lang="en-IN" sz="2000">
                <a:latin typeface="euclid_circular_a"/>
                <a:hlinkClick r:id="rId4"/>
              </a:rPr>
              <a:t>Dictionary</a:t>
            </a:r>
            <a:endParaRPr lang="en-IN" sz="2000" b="1" u="sng">
              <a:latin typeface="euclid_circular_a"/>
            </a:endParaRPr>
          </a:p>
          <a:p>
            <a:endParaRPr lang="en-IN" sz="2000">
              <a:latin typeface="euclid_circular_a"/>
            </a:endParaRPr>
          </a:p>
          <a:p>
            <a:pPr marL="342900" indent="-342900">
              <a:buFont typeface="Wingdings" panose="05000000000000000000" pitchFamily="2" charset="2"/>
              <a:buChar char="Ø"/>
            </a:pPr>
            <a:r>
              <a:rPr lang="en-IN" sz="2000">
                <a:latin typeface="euclid_circular_a"/>
              </a:rPr>
              <a:t>A set is an unordered collection of items. Every set element is unique (no duplicates) and must be immutable.</a:t>
            </a:r>
          </a:p>
          <a:p>
            <a:endParaRPr lang="en-IN" sz="2000">
              <a:latin typeface="euclid_circular_a"/>
            </a:endParaRPr>
          </a:p>
          <a:p>
            <a:pPr marL="285750" indent="-285750">
              <a:buFont typeface="Wingdings" panose="05000000000000000000" pitchFamily="2" charset="2"/>
              <a:buChar char="Ø"/>
            </a:pPr>
            <a:r>
              <a:rPr lang="en-IN" sz="2000">
                <a:latin typeface="euclid_circular_a"/>
              </a:rPr>
              <a:t>A set itself is mutable. We can add or remove items from it.</a:t>
            </a:r>
          </a:p>
          <a:p>
            <a:endParaRPr lang="en-IN" sz="2000">
              <a:latin typeface="euclid_circular_a"/>
            </a:endParaRPr>
          </a:p>
          <a:p>
            <a:pPr marL="285750" indent="-285750">
              <a:buFont typeface="Wingdings" panose="05000000000000000000" pitchFamily="2" charset="2"/>
              <a:buChar char="Ø"/>
            </a:pPr>
            <a:r>
              <a:rPr lang="en-IN" sz="2000">
                <a:latin typeface="euclid_circular_a"/>
              </a:rPr>
              <a:t>Sets can also be used to perform mathematical set operations like union, intersection, symmetric difference, etc.</a:t>
            </a:r>
            <a:endParaRPr lang="en-IN" sz="2000" b="0" i="0">
              <a:effectLst/>
              <a:latin typeface="euclid_circular_a"/>
            </a:endParaRPr>
          </a:p>
        </p:txBody>
      </p:sp>
    </p:spTree>
    <p:extLst>
      <p:ext uri="{BB962C8B-B14F-4D97-AF65-F5344CB8AC3E}">
        <p14:creationId xmlns:p14="http://schemas.microsoft.com/office/powerpoint/2010/main" val="42741003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3" name="Rectangle 2"/>
          <p:cNvSpPr/>
          <p:nvPr/>
        </p:nvSpPr>
        <p:spPr>
          <a:xfrm>
            <a:off x="0" y="234401"/>
            <a:ext cx="2518638" cy="369332"/>
          </a:xfrm>
          <a:prstGeom prst="rect">
            <a:avLst/>
          </a:prstGeom>
        </p:spPr>
        <p:txBody>
          <a:bodyPr wrap="none">
            <a:spAutoFit/>
          </a:bodyPr>
          <a:lstStyle/>
          <a:p>
            <a:r>
              <a:rPr lang="en-IN" b="1" u="sng">
                <a:solidFill>
                  <a:srgbClr val="25265E"/>
                </a:solidFill>
                <a:latin typeface="euclid_circular_a"/>
              </a:rPr>
              <a:t>Creating Python Sets</a:t>
            </a:r>
            <a:endParaRPr lang="en-IN" b="1" i="0" u="sng">
              <a:solidFill>
                <a:srgbClr val="25265E"/>
              </a:solidFill>
              <a:effectLst/>
              <a:latin typeface="euclid_circular_a"/>
            </a:endParaRPr>
          </a:p>
        </p:txBody>
      </p:sp>
      <p:sp>
        <p:nvSpPr>
          <p:cNvPr id="8" name="Rectangle 7"/>
          <p:cNvSpPr/>
          <p:nvPr/>
        </p:nvSpPr>
        <p:spPr>
          <a:xfrm>
            <a:off x="0" y="2621737"/>
            <a:ext cx="3776996" cy="369332"/>
          </a:xfrm>
          <a:prstGeom prst="rect">
            <a:avLst/>
          </a:prstGeom>
        </p:spPr>
        <p:txBody>
          <a:bodyPr wrap="none">
            <a:spAutoFit/>
          </a:bodyPr>
          <a:lstStyle/>
          <a:p>
            <a:pPr lvl="0" eaLnBrk="0" fontAlgn="base" hangingPunct="0">
              <a:spcBef>
                <a:spcPct val="0"/>
              </a:spcBef>
              <a:spcAft>
                <a:spcPct val="0"/>
              </a:spcAft>
            </a:pPr>
            <a:r>
              <a:rPr lang="en-US" altLang="en-US" b="1" u="sng">
                <a:latin typeface="droid sans mono"/>
              </a:rPr>
              <a:t>Different types of sets in Python</a:t>
            </a:r>
            <a:r>
              <a:rPr lang="en-US" altLang="en-US" b="1" u="sng"/>
              <a:t> </a:t>
            </a:r>
            <a:endParaRPr lang="en-US" altLang="en-US" b="1" u="sng">
              <a:latin typeface="Arial" panose="020B0604020202020204" pitchFamily="34" charset="0"/>
            </a:endParaRPr>
          </a:p>
        </p:txBody>
      </p:sp>
      <p:sp>
        <p:nvSpPr>
          <p:cNvPr id="10" name="Rectangle 9"/>
          <p:cNvSpPr/>
          <p:nvPr/>
        </p:nvSpPr>
        <p:spPr>
          <a:xfrm>
            <a:off x="417001" y="3097348"/>
            <a:ext cx="7920880" cy="2246769"/>
          </a:xfrm>
          <a:prstGeom prst="rect">
            <a:avLst/>
          </a:prstGeom>
        </p:spPr>
        <p:txBody>
          <a:bodyPr wrap="square">
            <a:spAutoFit/>
          </a:bodyPr>
          <a:lstStyle/>
          <a:p>
            <a:pPr lvl="0" eaLnBrk="0" fontAlgn="base" hangingPunct="0">
              <a:spcBef>
                <a:spcPct val="0"/>
              </a:spcBef>
              <a:spcAft>
                <a:spcPct val="0"/>
              </a:spcAft>
            </a:pPr>
            <a:r>
              <a:rPr lang="en-US" altLang="en-US" sz="2000" b="1">
                <a:latin typeface="droid sans mono"/>
              </a:rPr>
              <a:t>set of integers</a:t>
            </a:r>
          </a:p>
          <a:p>
            <a:pPr lvl="0" eaLnBrk="0" fontAlgn="base" hangingPunct="0">
              <a:spcBef>
                <a:spcPct val="0"/>
              </a:spcBef>
              <a:spcAft>
                <a:spcPct val="0"/>
              </a:spcAft>
            </a:pPr>
            <a:r>
              <a:rPr lang="en-US" altLang="en-US" sz="2000">
                <a:latin typeface="droid sans mono"/>
              </a:rPr>
              <a:t>         Ex:        </a:t>
            </a:r>
            <a:r>
              <a:rPr lang="en-US" altLang="en-US" sz="2000" err="1">
                <a:latin typeface="droid sans mono"/>
              </a:rPr>
              <a:t>my_set</a:t>
            </a:r>
            <a:r>
              <a:rPr lang="en-US" altLang="en-US" sz="2000">
                <a:latin typeface="droid sans mono"/>
              </a:rPr>
              <a:t> = {1, 2, 3}</a:t>
            </a:r>
          </a:p>
          <a:p>
            <a:pPr eaLnBrk="0" fontAlgn="base" hangingPunct="0">
              <a:spcBef>
                <a:spcPct val="0"/>
              </a:spcBef>
              <a:spcAft>
                <a:spcPct val="0"/>
              </a:spcAft>
            </a:pPr>
            <a:r>
              <a:rPr lang="en-US" altLang="en-US" sz="2000">
                <a:latin typeface="droid sans mono"/>
              </a:rPr>
              <a:t>                      print(</a:t>
            </a:r>
            <a:r>
              <a:rPr lang="en-US" altLang="en-US" sz="2000" err="1">
                <a:latin typeface="droid sans mono"/>
              </a:rPr>
              <a:t>my_set</a:t>
            </a:r>
            <a:r>
              <a:rPr lang="en-US" altLang="en-US" sz="2000">
                <a:latin typeface="droid sans mono"/>
              </a:rPr>
              <a:t>)                 &gt;&gt;&gt;&gt;&gt;{1, 2, 3}</a:t>
            </a:r>
            <a:r>
              <a:rPr lang="en-US" altLang="en-US" sz="1600"/>
              <a:t> </a:t>
            </a:r>
            <a:endParaRPr lang="en-US" altLang="en-US" sz="4400">
              <a:latin typeface="Arial" panose="020B0604020202020204" pitchFamily="34" charset="0"/>
            </a:endParaRPr>
          </a:p>
          <a:p>
            <a:pPr lvl="0" eaLnBrk="0" fontAlgn="base" hangingPunct="0">
              <a:spcBef>
                <a:spcPct val="0"/>
              </a:spcBef>
              <a:spcAft>
                <a:spcPct val="0"/>
              </a:spcAft>
            </a:pPr>
            <a:r>
              <a:rPr lang="en-US" altLang="en-US" sz="2000">
                <a:latin typeface="droid sans mono"/>
              </a:rPr>
              <a:t> </a:t>
            </a:r>
          </a:p>
          <a:p>
            <a:pPr lvl="0" eaLnBrk="0" fontAlgn="base" hangingPunct="0">
              <a:spcBef>
                <a:spcPct val="0"/>
              </a:spcBef>
              <a:spcAft>
                <a:spcPct val="0"/>
              </a:spcAft>
            </a:pPr>
            <a:r>
              <a:rPr lang="en-US" altLang="en-US" sz="2000" b="1">
                <a:latin typeface="droid sans mono"/>
              </a:rPr>
              <a:t>set of mixed </a:t>
            </a:r>
            <a:r>
              <a:rPr lang="en-US" altLang="en-US" sz="2000" b="1" err="1">
                <a:latin typeface="droid sans mono"/>
              </a:rPr>
              <a:t>datatypes</a:t>
            </a:r>
            <a:r>
              <a:rPr lang="en-US" altLang="en-US" sz="2000" b="1">
                <a:latin typeface="droid sans mono"/>
              </a:rPr>
              <a:t> </a:t>
            </a:r>
          </a:p>
          <a:p>
            <a:pPr lvl="0" eaLnBrk="0" fontAlgn="base" hangingPunct="0">
              <a:spcBef>
                <a:spcPct val="0"/>
              </a:spcBef>
              <a:spcAft>
                <a:spcPct val="0"/>
              </a:spcAft>
            </a:pPr>
            <a:r>
              <a:rPr lang="en-US" altLang="en-US" sz="2000">
                <a:latin typeface="droid sans mono"/>
              </a:rPr>
              <a:t>         Ex:       </a:t>
            </a:r>
            <a:r>
              <a:rPr lang="en-US" altLang="en-US" sz="2000" err="1">
                <a:latin typeface="droid sans mono"/>
              </a:rPr>
              <a:t>my_set</a:t>
            </a:r>
            <a:r>
              <a:rPr lang="en-US" altLang="en-US" sz="2000">
                <a:latin typeface="droid sans mono"/>
              </a:rPr>
              <a:t> = {1.0, "Hello", (1, 2, 3)}</a:t>
            </a:r>
          </a:p>
          <a:p>
            <a:pPr lvl="0" eaLnBrk="0" fontAlgn="base" hangingPunct="0">
              <a:spcBef>
                <a:spcPct val="0"/>
              </a:spcBef>
              <a:spcAft>
                <a:spcPct val="0"/>
              </a:spcAft>
            </a:pPr>
            <a:r>
              <a:rPr lang="en-US" altLang="en-US" sz="2000">
                <a:latin typeface="droid sans mono"/>
              </a:rPr>
              <a:t>                     print(</a:t>
            </a:r>
            <a:r>
              <a:rPr lang="en-US" altLang="en-US" sz="2000" err="1">
                <a:latin typeface="droid sans mono"/>
              </a:rPr>
              <a:t>my_set</a:t>
            </a:r>
            <a:r>
              <a:rPr lang="en-US" altLang="en-US" sz="2000">
                <a:latin typeface="droid sans mono"/>
              </a:rPr>
              <a:t>)</a:t>
            </a:r>
            <a:r>
              <a:rPr lang="en-US" altLang="en-US" sz="2000"/>
              <a:t>                  &gt;&gt;&gt;&gt;&gt;&gt;</a:t>
            </a:r>
            <a:r>
              <a:rPr lang="en-US" altLang="en-US" sz="2000">
                <a:solidFill>
                  <a:srgbClr val="D5D5D5"/>
                </a:solidFill>
                <a:latin typeface="droid sans mono"/>
              </a:rPr>
              <a:t> </a:t>
            </a:r>
            <a:r>
              <a:rPr lang="en-US" altLang="en-US" sz="2000">
                <a:latin typeface="droid sans mono"/>
              </a:rPr>
              <a:t>1.0, (1, 2, 3), 'Hello'}</a:t>
            </a:r>
            <a:r>
              <a:rPr lang="en-US" altLang="en-US" sz="1600"/>
              <a:t> </a:t>
            </a:r>
            <a:endParaRPr lang="en-US" altLang="en-US" sz="2000">
              <a:latin typeface="Arial" panose="020B0604020202020204" pitchFamily="34" charset="0"/>
            </a:endParaRPr>
          </a:p>
        </p:txBody>
      </p:sp>
      <p:sp>
        <p:nvSpPr>
          <p:cNvPr id="11" name="Rectangle 10"/>
          <p:cNvSpPr/>
          <p:nvPr/>
        </p:nvSpPr>
        <p:spPr>
          <a:xfrm>
            <a:off x="356750" y="771681"/>
            <a:ext cx="8820472" cy="1754326"/>
          </a:xfrm>
          <a:prstGeom prst="rect">
            <a:avLst/>
          </a:prstGeom>
        </p:spPr>
        <p:txBody>
          <a:bodyPr wrap="square">
            <a:spAutoFit/>
          </a:bodyPr>
          <a:lstStyle/>
          <a:p>
            <a:pPr marL="285750" indent="-285750">
              <a:buFont typeface="Wingdings" panose="05000000000000000000" pitchFamily="2" charset="2"/>
              <a:buChar char="Ø"/>
            </a:pPr>
            <a:r>
              <a:rPr lang="en-US" altLang="en-US">
                <a:latin typeface="euclid_circular_a"/>
              </a:rPr>
              <a:t>A set is created by placing all the items (elements) inside curly braces { }, separated by comma, or by using the built-in </a:t>
            </a:r>
            <a:r>
              <a:rPr lang="en-US" altLang="en-US" b="1">
                <a:latin typeface="euclid_circular_a"/>
              </a:rPr>
              <a:t>set()</a:t>
            </a:r>
            <a:r>
              <a:rPr lang="en-US" altLang="en-US">
                <a:latin typeface="euclid_circular_a"/>
              </a:rPr>
              <a:t> function. </a:t>
            </a:r>
          </a:p>
          <a:p>
            <a:pPr marL="285750" indent="-285750">
              <a:buFont typeface="Wingdings" panose="05000000000000000000" pitchFamily="2" charset="2"/>
              <a:buChar char="Ø"/>
            </a:pPr>
            <a:endParaRPr lang="en-US" altLang="en-US">
              <a:latin typeface="euclid_circular_a"/>
            </a:endParaRPr>
          </a:p>
          <a:p>
            <a:pPr marL="171450" indent="-171450">
              <a:buFont typeface="Wingdings" panose="05000000000000000000" pitchFamily="2" charset="2"/>
              <a:buChar char="Ø"/>
            </a:pPr>
            <a:r>
              <a:rPr lang="en-IN">
                <a:latin typeface="euclid_circular_a"/>
              </a:rPr>
              <a:t> It can have any number of items and they may be of different types (integer, float, tuple, string etc.). But a set cannot have mutable elements like </a:t>
            </a:r>
            <a:r>
              <a:rPr lang="en-IN" b="1">
                <a:latin typeface="euclid_circular_a"/>
                <a:hlinkClick r:id="rId2"/>
              </a:rPr>
              <a:t>lists</a:t>
            </a:r>
            <a:r>
              <a:rPr lang="en-IN">
                <a:latin typeface="euclid_circular_a"/>
              </a:rPr>
              <a:t>, sets or </a:t>
            </a:r>
            <a:r>
              <a:rPr lang="en-IN" b="1">
                <a:latin typeface="euclid_circular_a"/>
                <a:hlinkClick r:id="rId3"/>
              </a:rPr>
              <a:t>dictionaries</a:t>
            </a:r>
            <a:r>
              <a:rPr lang="en-IN">
                <a:latin typeface="euclid_circular_a"/>
              </a:rPr>
              <a:t> as its elements</a:t>
            </a:r>
          </a:p>
        </p:txBody>
      </p:sp>
    </p:spTree>
    <p:extLst>
      <p:ext uri="{BB962C8B-B14F-4D97-AF65-F5344CB8AC3E}">
        <p14:creationId xmlns:p14="http://schemas.microsoft.com/office/powerpoint/2010/main" val="36608223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4" name="Rectangle 3"/>
          <p:cNvSpPr/>
          <p:nvPr/>
        </p:nvSpPr>
        <p:spPr>
          <a:xfrm>
            <a:off x="179512" y="234678"/>
            <a:ext cx="8568952" cy="5447645"/>
          </a:xfrm>
          <a:prstGeom prst="rect">
            <a:avLst/>
          </a:prstGeom>
        </p:spPr>
        <p:txBody>
          <a:bodyPr wrap="square">
            <a:spAutoFit/>
          </a:bodyPr>
          <a:lstStyle/>
          <a:p>
            <a:pPr lvl="0" eaLnBrk="0" fontAlgn="base" hangingPunct="0">
              <a:spcBef>
                <a:spcPct val="0"/>
              </a:spcBef>
              <a:spcAft>
                <a:spcPct val="0"/>
              </a:spcAft>
            </a:pPr>
            <a:r>
              <a:rPr lang="en-US" altLang="en-US" sz="2400" b="1" u="sng">
                <a:solidFill>
                  <a:srgbClr val="FF0000"/>
                </a:solidFill>
                <a:latin typeface="droid sans mono"/>
              </a:rPr>
              <a:t>set cannot have duplicates</a:t>
            </a:r>
          </a:p>
          <a:p>
            <a:pPr lvl="0" eaLnBrk="0" fontAlgn="base" hangingPunct="0">
              <a:spcBef>
                <a:spcPct val="0"/>
              </a:spcBef>
              <a:spcAft>
                <a:spcPct val="0"/>
              </a:spcAft>
            </a:pPr>
            <a:endParaRPr lang="en-US" altLang="en-US" sz="2000">
              <a:latin typeface="droid sans mono"/>
            </a:endParaRPr>
          </a:p>
          <a:p>
            <a:pPr lvl="0" eaLnBrk="0" fontAlgn="base" hangingPunct="0">
              <a:spcBef>
                <a:spcPct val="0"/>
              </a:spcBef>
              <a:spcAft>
                <a:spcPct val="0"/>
              </a:spcAft>
            </a:pPr>
            <a:r>
              <a:rPr lang="en-US" altLang="en-US" sz="2000">
                <a:latin typeface="droid sans mono"/>
              </a:rPr>
              <a:t>Example:</a:t>
            </a:r>
          </a:p>
          <a:p>
            <a:pPr lvl="0" eaLnBrk="0" fontAlgn="base" hangingPunct="0">
              <a:spcBef>
                <a:spcPct val="0"/>
              </a:spcBef>
              <a:spcAft>
                <a:spcPct val="0"/>
              </a:spcAft>
            </a:pPr>
            <a:r>
              <a:rPr lang="en-US" altLang="en-US" sz="2000">
                <a:latin typeface="droid sans mono"/>
              </a:rPr>
              <a:t>                       </a:t>
            </a:r>
            <a:r>
              <a:rPr lang="en-US" altLang="en-US" sz="2000" err="1">
                <a:latin typeface="droid sans mono"/>
              </a:rPr>
              <a:t>my_set</a:t>
            </a:r>
            <a:r>
              <a:rPr lang="en-US" altLang="en-US" sz="2000">
                <a:latin typeface="droid sans mono"/>
              </a:rPr>
              <a:t> = {1, 2, 3, 4, 3, 2} </a:t>
            </a:r>
          </a:p>
          <a:p>
            <a:pPr lvl="0" eaLnBrk="0" fontAlgn="base" hangingPunct="0">
              <a:spcBef>
                <a:spcPct val="0"/>
              </a:spcBef>
              <a:spcAft>
                <a:spcPct val="0"/>
              </a:spcAft>
            </a:pPr>
            <a:r>
              <a:rPr lang="en-US" altLang="en-US" sz="2000">
                <a:latin typeface="droid sans mono"/>
              </a:rPr>
              <a:t>                       print(</a:t>
            </a:r>
            <a:r>
              <a:rPr lang="en-US" altLang="en-US" sz="2000" err="1">
                <a:latin typeface="droid sans mono"/>
              </a:rPr>
              <a:t>my_set</a:t>
            </a:r>
            <a:r>
              <a:rPr lang="en-US" altLang="en-US" sz="2000">
                <a:latin typeface="droid sans mono"/>
              </a:rPr>
              <a:t>)                                  Output: {1, 2, 3, 4} </a:t>
            </a:r>
          </a:p>
          <a:p>
            <a:pPr lvl="0" eaLnBrk="0" fontAlgn="base" hangingPunct="0">
              <a:spcBef>
                <a:spcPct val="0"/>
              </a:spcBef>
              <a:spcAft>
                <a:spcPct val="0"/>
              </a:spcAft>
            </a:pPr>
            <a:endParaRPr lang="en-US" altLang="en-US" sz="2000" b="1">
              <a:latin typeface="droid sans mono"/>
            </a:endParaRPr>
          </a:p>
          <a:p>
            <a:pPr lvl="0" eaLnBrk="0" fontAlgn="base" hangingPunct="0">
              <a:spcBef>
                <a:spcPct val="0"/>
              </a:spcBef>
              <a:spcAft>
                <a:spcPct val="0"/>
              </a:spcAft>
            </a:pPr>
            <a:r>
              <a:rPr lang="en-US" altLang="en-US" sz="2000" b="1" u="sng">
                <a:latin typeface="droid sans mono"/>
              </a:rPr>
              <a:t>we can create set from a list </a:t>
            </a:r>
          </a:p>
          <a:p>
            <a:pPr lvl="0" eaLnBrk="0" fontAlgn="base" hangingPunct="0">
              <a:spcBef>
                <a:spcPct val="0"/>
              </a:spcBef>
              <a:spcAft>
                <a:spcPct val="0"/>
              </a:spcAft>
            </a:pPr>
            <a:endParaRPr lang="en-US" altLang="en-US" sz="2000" b="1" u="sng">
              <a:latin typeface="droid sans mono"/>
            </a:endParaRPr>
          </a:p>
          <a:p>
            <a:pPr eaLnBrk="0" fontAlgn="base" hangingPunct="0">
              <a:spcBef>
                <a:spcPct val="0"/>
              </a:spcBef>
              <a:spcAft>
                <a:spcPct val="0"/>
              </a:spcAft>
            </a:pPr>
            <a:r>
              <a:rPr lang="en-US" altLang="en-US" sz="2000">
                <a:latin typeface="droid sans mono"/>
              </a:rPr>
              <a:t>Example:</a:t>
            </a:r>
          </a:p>
          <a:p>
            <a:pPr lvl="4" eaLnBrk="0" fontAlgn="base" hangingPunct="0">
              <a:spcBef>
                <a:spcPct val="0"/>
              </a:spcBef>
              <a:spcAft>
                <a:spcPct val="0"/>
              </a:spcAft>
            </a:pPr>
            <a:r>
              <a:rPr lang="en-US" altLang="en-US" sz="2000" err="1">
                <a:latin typeface="droid sans mono"/>
              </a:rPr>
              <a:t>my_set</a:t>
            </a:r>
            <a:r>
              <a:rPr lang="en-US" altLang="en-US" sz="2000">
                <a:latin typeface="droid sans mono"/>
              </a:rPr>
              <a:t> = set([1, 2, 3, 2]) </a:t>
            </a:r>
          </a:p>
          <a:p>
            <a:pPr lvl="4" eaLnBrk="0" fontAlgn="base" hangingPunct="0">
              <a:spcBef>
                <a:spcPct val="0"/>
              </a:spcBef>
              <a:spcAft>
                <a:spcPct val="0"/>
              </a:spcAft>
            </a:pPr>
            <a:r>
              <a:rPr lang="en-US" altLang="en-US" sz="2000">
                <a:latin typeface="droid sans mono"/>
              </a:rPr>
              <a:t>print(</a:t>
            </a:r>
            <a:r>
              <a:rPr lang="en-US" altLang="en-US" sz="2000" err="1">
                <a:latin typeface="droid sans mono"/>
              </a:rPr>
              <a:t>my_set</a:t>
            </a:r>
            <a:r>
              <a:rPr lang="en-US" altLang="en-US" sz="2000">
                <a:latin typeface="droid sans mono"/>
              </a:rPr>
              <a:t>)                                Output: {1, 2, 3} </a:t>
            </a:r>
          </a:p>
          <a:p>
            <a:pPr lvl="0" eaLnBrk="0" fontAlgn="base" hangingPunct="0">
              <a:spcBef>
                <a:spcPct val="0"/>
              </a:spcBef>
              <a:spcAft>
                <a:spcPct val="0"/>
              </a:spcAft>
            </a:pPr>
            <a:endParaRPr lang="en-US" altLang="en-US" sz="2000">
              <a:latin typeface="droid sans mono"/>
            </a:endParaRPr>
          </a:p>
          <a:p>
            <a:pPr lvl="0" eaLnBrk="0" fontAlgn="base" hangingPunct="0">
              <a:spcBef>
                <a:spcPct val="0"/>
              </a:spcBef>
              <a:spcAft>
                <a:spcPct val="0"/>
              </a:spcAft>
            </a:pPr>
            <a:r>
              <a:rPr lang="en-US" altLang="en-US" sz="2000" b="1" u="sng">
                <a:latin typeface="droid sans mono"/>
              </a:rPr>
              <a:t>set cannot have mutable items </a:t>
            </a:r>
            <a:endParaRPr lang="en-US" altLang="en-US" sz="2000">
              <a:latin typeface="droid sans mono"/>
            </a:endParaRPr>
          </a:p>
          <a:p>
            <a:pPr eaLnBrk="0" fontAlgn="base" hangingPunct="0">
              <a:spcBef>
                <a:spcPct val="0"/>
              </a:spcBef>
              <a:spcAft>
                <a:spcPct val="0"/>
              </a:spcAft>
            </a:pPr>
            <a:r>
              <a:rPr lang="en-US" altLang="en-US" sz="2000">
                <a:latin typeface="droid sans mono"/>
              </a:rPr>
              <a:t>Example:    [3, 4] is a mutable list , this will cause an error. </a:t>
            </a:r>
          </a:p>
          <a:p>
            <a:pPr eaLnBrk="0" fontAlgn="base" hangingPunct="0">
              <a:spcBef>
                <a:spcPct val="0"/>
              </a:spcBef>
              <a:spcAft>
                <a:spcPct val="0"/>
              </a:spcAft>
            </a:pPr>
            <a:r>
              <a:rPr lang="en-US" altLang="en-US" sz="2000">
                <a:latin typeface="droid sans mono"/>
              </a:rPr>
              <a:t>                    </a:t>
            </a:r>
            <a:r>
              <a:rPr lang="en-US" altLang="en-US" sz="2000" err="1">
                <a:latin typeface="droid sans mono"/>
              </a:rPr>
              <a:t>my_set</a:t>
            </a:r>
            <a:r>
              <a:rPr lang="en-US" altLang="en-US" sz="2000">
                <a:latin typeface="droid sans mono"/>
              </a:rPr>
              <a:t> = {1, 2, [3, 4]}</a:t>
            </a:r>
            <a:r>
              <a:rPr lang="en-US" altLang="en-US" sz="1600"/>
              <a:t>      </a:t>
            </a:r>
            <a:r>
              <a:rPr lang="en-US" altLang="en-US" b="1" err="1">
                <a:latin typeface="droid sans mono"/>
              </a:rPr>
              <a:t>TypeError</a:t>
            </a:r>
            <a:r>
              <a:rPr lang="en-US" altLang="en-US" b="1">
                <a:latin typeface="droid sans mono"/>
              </a:rPr>
              <a:t>: </a:t>
            </a:r>
            <a:r>
              <a:rPr lang="en-US" altLang="en-US" b="1" err="1">
                <a:latin typeface="droid sans mono"/>
              </a:rPr>
              <a:t>unhashable</a:t>
            </a:r>
            <a:r>
              <a:rPr lang="en-US" altLang="en-US" b="1">
                <a:latin typeface="droid sans mono"/>
              </a:rPr>
              <a:t> type: 'list</a:t>
            </a:r>
            <a:r>
              <a:rPr lang="en-US" altLang="en-US">
                <a:latin typeface="droid sans mono"/>
              </a:rPr>
              <a:t>'</a:t>
            </a:r>
            <a:r>
              <a:rPr lang="en-US" altLang="en-US"/>
              <a:t> </a:t>
            </a:r>
            <a:endParaRPr lang="en-US" altLang="en-US">
              <a:latin typeface="Arial" panose="020B0604020202020204" pitchFamily="34" charset="0"/>
            </a:endParaRPr>
          </a:p>
          <a:p>
            <a:pPr eaLnBrk="0" fontAlgn="base" hangingPunct="0">
              <a:spcBef>
                <a:spcPct val="0"/>
              </a:spcBef>
              <a:spcAft>
                <a:spcPct val="0"/>
              </a:spcAft>
            </a:pPr>
            <a:endParaRPr lang="en-US" altLang="en-US" sz="4400">
              <a:latin typeface="Arial" panose="020B0604020202020204" pitchFamily="34" charset="0"/>
            </a:endParaRPr>
          </a:p>
        </p:txBody>
      </p:sp>
    </p:spTree>
    <p:extLst>
      <p:ext uri="{BB962C8B-B14F-4D97-AF65-F5344CB8AC3E}">
        <p14:creationId xmlns:p14="http://schemas.microsoft.com/office/powerpoint/2010/main" val="33247136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endParaRPr lang="en-US">
              <a:solidFill>
                <a:prstClr val="black">
                  <a:tint val="75000"/>
                </a:prstClr>
              </a:solidFill>
            </a:endParaRPr>
          </a:p>
        </p:txBody>
      </p:sp>
      <p:sp>
        <p:nvSpPr>
          <p:cNvPr id="4" name="Rectangle 3"/>
          <p:cNvSpPr/>
          <p:nvPr/>
        </p:nvSpPr>
        <p:spPr>
          <a:xfrm>
            <a:off x="0" y="229840"/>
            <a:ext cx="3400290" cy="461665"/>
          </a:xfrm>
          <a:prstGeom prst="rect">
            <a:avLst/>
          </a:prstGeom>
        </p:spPr>
        <p:txBody>
          <a:bodyPr wrap="none">
            <a:spAutoFit/>
          </a:bodyPr>
          <a:lstStyle/>
          <a:p>
            <a:r>
              <a:rPr lang="en-IN" sz="2400" b="1" u="sng">
                <a:latin typeface="euclid_circular_a"/>
              </a:rPr>
              <a:t>Creating an empty set</a:t>
            </a:r>
            <a:endParaRPr lang="en-IN" sz="2400" b="1" u="sng"/>
          </a:p>
        </p:txBody>
      </p:sp>
      <p:sp>
        <p:nvSpPr>
          <p:cNvPr id="7" name="Rectangle 4"/>
          <p:cNvSpPr>
            <a:spLocks noChangeArrowheads="1"/>
          </p:cNvSpPr>
          <p:nvPr/>
        </p:nvSpPr>
        <p:spPr bwMode="auto">
          <a:xfrm>
            <a:off x="134910" y="1186753"/>
            <a:ext cx="8828561"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defTabSz="914400">
              <a:buFont typeface="Wingdings" panose="05000000000000000000" pitchFamily="2" charset="2"/>
              <a:buChar char="Ø"/>
            </a:pPr>
            <a:r>
              <a:rPr kumimoji="0" lang="en-US" altLang="en-US" sz="2000" b="0" i="0" u="none" strike="noStrike" cap="none" normalizeH="0" baseline="0">
                <a:ln>
                  <a:noFill/>
                </a:ln>
                <a:solidFill>
                  <a:schemeClr val="tx1"/>
                </a:solidFill>
                <a:effectLst/>
              </a:rPr>
              <a:t>Empty curly braces </a:t>
            </a:r>
            <a:r>
              <a:rPr kumimoji="0" lang="en-US" altLang="en-US" sz="2000" b="0" i="0" u="none" strike="noStrike" cap="none" normalizeH="0" baseline="0">
                <a:ln>
                  <a:noFill/>
                </a:ln>
                <a:solidFill>
                  <a:schemeClr val="tx1"/>
                </a:solidFill>
                <a:effectLst/>
                <a:latin typeface="droid sans mono"/>
              </a:rPr>
              <a:t>{}</a:t>
            </a:r>
            <a:r>
              <a:rPr kumimoji="0" lang="en-US" altLang="en-US" sz="2000" b="0" i="0" u="none" strike="noStrike" cap="none" normalizeH="0" baseline="0">
                <a:ln>
                  <a:noFill/>
                </a:ln>
                <a:solidFill>
                  <a:schemeClr val="tx1"/>
                </a:solidFill>
                <a:effectLst/>
              </a:rPr>
              <a:t> will make an empty dictionary in Python. To make a set without any elements, we use the </a:t>
            </a:r>
            <a:r>
              <a:rPr kumimoji="0" lang="en-US" altLang="en-US" sz="2000" b="0" i="0" u="none" strike="noStrike" cap="none" normalizeH="0" baseline="0">
                <a:ln>
                  <a:noFill/>
                </a:ln>
                <a:solidFill>
                  <a:schemeClr val="tx1"/>
                </a:solidFill>
                <a:effectLst/>
                <a:latin typeface="droid sans mono"/>
              </a:rPr>
              <a:t>set()</a:t>
            </a:r>
            <a:r>
              <a:rPr kumimoji="0" lang="en-US" altLang="en-US" sz="2000" b="0" i="0" u="none" strike="noStrike" cap="none" normalizeH="0" baseline="0">
                <a:ln>
                  <a:noFill/>
                </a:ln>
                <a:solidFill>
                  <a:schemeClr val="tx1"/>
                </a:solidFill>
                <a:effectLst/>
              </a:rPr>
              <a:t> function without any argument.</a:t>
            </a:r>
          </a:p>
          <a:p>
            <a:pPr defTabSz="914400"/>
            <a:endParaRPr kumimoji="0" lang="en-US" altLang="en-US" sz="2000" b="0" i="0" u="none" strike="noStrike" cap="none" normalizeH="0" baseline="0">
              <a:ln>
                <a:noFill/>
              </a:ln>
              <a:solidFill>
                <a:schemeClr val="tx1"/>
              </a:solidFill>
              <a:effectLst/>
            </a:endParaRPr>
          </a:p>
          <a:p>
            <a:pPr marL="285750" indent="-285750" defTabSz="914400">
              <a:buFont typeface="Wingdings" panose="05000000000000000000" pitchFamily="2" charset="2"/>
              <a:buChar char="Ø"/>
            </a:pPr>
            <a:endParaRPr lang="en-US" altLang="en-US" sz="2000"/>
          </a:p>
          <a:p>
            <a:r>
              <a:rPr lang="en-US" altLang="en-US" sz="2000" b="1">
                <a:latin typeface="droid sans mono"/>
              </a:rPr>
              <a:t>Distinguish set and dictionary while creating empty set</a:t>
            </a:r>
          </a:p>
          <a:p>
            <a:r>
              <a:rPr lang="en-US" altLang="en-US" sz="2000" b="1">
                <a:latin typeface="droid sans mono"/>
              </a:rPr>
              <a:t> </a:t>
            </a:r>
            <a:endParaRPr lang="en-US" altLang="en-US" sz="2000">
              <a:latin typeface="droid sans mono"/>
            </a:endParaRPr>
          </a:p>
          <a:p>
            <a:pPr lvl="4"/>
            <a:r>
              <a:rPr lang="en-US" altLang="en-US" sz="2000">
                <a:latin typeface="droid sans mono"/>
              </a:rPr>
              <a:t>S = {}                               # initialize S with {}</a:t>
            </a:r>
          </a:p>
          <a:p>
            <a:pPr lvl="4"/>
            <a:r>
              <a:rPr lang="en-US" altLang="en-US" sz="2000">
                <a:latin typeface="droid sans mono"/>
              </a:rPr>
              <a:t>print(type(S))                   # check data type of S</a:t>
            </a:r>
          </a:p>
          <a:p>
            <a:pPr lvl="4"/>
            <a:r>
              <a:rPr lang="en-US" altLang="en-US" sz="2000">
                <a:latin typeface="droid sans mono"/>
              </a:rPr>
              <a:t> O/P</a:t>
            </a:r>
            <a:r>
              <a:rPr lang="en-US" altLang="en-US" sz="2000">
                <a:solidFill>
                  <a:srgbClr val="FF0000"/>
                </a:solidFill>
                <a:latin typeface="droid sans mono"/>
              </a:rPr>
              <a:t>:  &lt;class '</a:t>
            </a:r>
            <a:r>
              <a:rPr lang="en-US" altLang="en-US" sz="2000" err="1">
                <a:solidFill>
                  <a:srgbClr val="FF0000"/>
                </a:solidFill>
                <a:latin typeface="droid sans mono"/>
              </a:rPr>
              <a:t>dict</a:t>
            </a:r>
            <a:r>
              <a:rPr lang="en-US" altLang="en-US" sz="2000">
                <a:solidFill>
                  <a:srgbClr val="FF0000"/>
                </a:solidFill>
                <a:latin typeface="droid sans mono"/>
              </a:rPr>
              <a:t>'&gt;</a:t>
            </a:r>
            <a:endParaRPr lang="en-US" altLang="en-US" sz="4400">
              <a:solidFill>
                <a:srgbClr val="FF0000"/>
              </a:solidFill>
            </a:endParaRPr>
          </a:p>
          <a:p>
            <a:pPr lvl="4"/>
            <a:endParaRPr lang="en-US" altLang="en-US" sz="2000">
              <a:latin typeface="droid sans mono"/>
            </a:endParaRPr>
          </a:p>
          <a:p>
            <a:pPr lvl="4"/>
            <a:r>
              <a:rPr lang="en-US" altLang="en-US" sz="2000">
                <a:solidFill>
                  <a:srgbClr val="FF0000"/>
                </a:solidFill>
                <a:latin typeface="droid sans mono"/>
              </a:rPr>
              <a:t>S = set()                          # initialize S with set() </a:t>
            </a:r>
          </a:p>
          <a:p>
            <a:pPr lvl="4"/>
            <a:r>
              <a:rPr lang="en-US" altLang="en-US" sz="2000">
                <a:latin typeface="droid sans mono"/>
              </a:rPr>
              <a:t>print(type(S))</a:t>
            </a:r>
            <a:r>
              <a:rPr lang="en-US" altLang="en-US" sz="2000"/>
              <a:t>                   </a:t>
            </a:r>
            <a:r>
              <a:rPr lang="en-US" altLang="en-US" sz="2000">
                <a:latin typeface="droid sans mono"/>
              </a:rPr>
              <a:t># check data type of S </a:t>
            </a:r>
            <a:endParaRPr lang="en-US" altLang="en-US" sz="2000"/>
          </a:p>
          <a:p>
            <a:pPr lvl="0"/>
            <a:r>
              <a:rPr lang="en-US" altLang="en-US" sz="2000"/>
              <a:t>                              </a:t>
            </a:r>
            <a:r>
              <a:rPr lang="en-US" altLang="en-US" sz="2000">
                <a:latin typeface="droid sans mono"/>
              </a:rPr>
              <a:t>O/P:</a:t>
            </a:r>
            <a:r>
              <a:rPr lang="en-US" altLang="en-US" sz="2000"/>
              <a:t>  </a:t>
            </a:r>
            <a:r>
              <a:rPr lang="en-US" altLang="en-US" sz="2000">
                <a:latin typeface="droid sans mono"/>
              </a:rPr>
              <a:t>&lt;class 'set'&gt;</a:t>
            </a:r>
            <a:endParaRPr lang="en-US" altLang="en-US" sz="2000"/>
          </a:p>
        </p:txBody>
      </p:sp>
      <p:sp>
        <p:nvSpPr>
          <p:cNvPr id="8" name="Rectangle 5"/>
          <p:cNvSpPr>
            <a:spLocks noChangeArrowheads="1"/>
          </p:cNvSpPr>
          <p:nvPr/>
        </p:nvSpPr>
        <p:spPr bwMode="auto">
          <a:xfrm>
            <a:off x="-180528" y="1639014"/>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a:br>
              <a:rPr lang="en-US" altLang="en-US">
                <a:latin typeface="Arial" panose="020B0604020202020204" pitchFamily="34" charset="0"/>
              </a:rPr>
            </a:br>
            <a:endParaRPr lang="en-US" altLang="en-US">
              <a:latin typeface="Arial" panose="020B0604020202020204" pitchFamily="34" charset="0"/>
            </a:endParaRPr>
          </a:p>
        </p:txBody>
      </p:sp>
    </p:spTree>
    <p:extLst>
      <p:ext uri="{BB962C8B-B14F-4D97-AF65-F5344CB8AC3E}">
        <p14:creationId xmlns:p14="http://schemas.microsoft.com/office/powerpoint/2010/main" val="6306394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8391" y="237621"/>
            <a:ext cx="6776214" cy="523220"/>
          </a:xfrm>
          <a:prstGeom prst="rect">
            <a:avLst/>
          </a:prstGeom>
        </p:spPr>
        <p:txBody>
          <a:bodyPr wrap="none">
            <a:spAutoFit/>
          </a:bodyPr>
          <a:lstStyle/>
          <a:p>
            <a:r>
              <a:rPr lang="en-IN" sz="2800" b="1">
                <a:solidFill>
                  <a:srgbClr val="25265E"/>
                </a:solidFill>
                <a:latin typeface="euclid_circular_a"/>
              </a:rPr>
              <a:t>Adding elements/items a set in Python</a:t>
            </a:r>
          </a:p>
        </p:txBody>
      </p:sp>
      <p:sp>
        <p:nvSpPr>
          <p:cNvPr id="4" name="Rectangle 1"/>
          <p:cNvSpPr>
            <a:spLocks noChangeArrowheads="1"/>
          </p:cNvSpPr>
          <p:nvPr/>
        </p:nvSpPr>
        <p:spPr bwMode="auto">
          <a:xfrm>
            <a:off x="134911" y="1314797"/>
            <a:ext cx="8574374" cy="307776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defTabSz="914400">
              <a:buFont typeface="Wingdings" panose="05000000000000000000" pitchFamily="2" charset="2"/>
              <a:buChar char="Ø"/>
            </a:pPr>
            <a:r>
              <a:rPr lang="en-US" altLang="en-US" sz="2000" b="1">
                <a:latin typeface="euclid_circular_a"/>
              </a:rPr>
              <a:t>Sets are mutable</a:t>
            </a:r>
            <a:r>
              <a:rPr lang="en-US" altLang="en-US" sz="2000">
                <a:latin typeface="euclid_circular_a"/>
              </a:rPr>
              <a:t>. However, since they are unordered, indexing has no meaning.</a:t>
            </a:r>
          </a:p>
          <a:p>
            <a:pPr defTabSz="914400"/>
            <a:endParaRPr lang="en-US" altLang="en-US" sz="2000"/>
          </a:p>
          <a:p>
            <a:pPr marL="342900" indent="-342900" defTabSz="914400">
              <a:buFont typeface="Wingdings" panose="05000000000000000000" pitchFamily="2" charset="2"/>
              <a:buChar char="Ø"/>
            </a:pPr>
            <a:r>
              <a:rPr lang="en-US" altLang="en-US" sz="2000">
                <a:solidFill>
                  <a:srgbClr val="FF0000"/>
                </a:solidFill>
                <a:latin typeface="euclid_circular_a"/>
              </a:rPr>
              <a:t>We cannot access or change an element of a set using indexing or slicing. </a:t>
            </a:r>
          </a:p>
          <a:p>
            <a:pPr marL="342900" indent="-342900" defTabSz="914400">
              <a:buFont typeface="Wingdings" panose="05000000000000000000" pitchFamily="2" charset="2"/>
              <a:buChar char="Ø"/>
            </a:pPr>
            <a:endParaRPr lang="en-US" altLang="en-US" sz="2000"/>
          </a:p>
          <a:p>
            <a:pPr marL="342900" indent="-342900" defTabSz="914400">
              <a:buFont typeface="Wingdings" panose="05000000000000000000" pitchFamily="2" charset="2"/>
              <a:buChar char="Ø"/>
            </a:pPr>
            <a:r>
              <a:rPr lang="en-US" altLang="en-US" sz="2000">
                <a:latin typeface="euclid_circular_a"/>
              </a:rPr>
              <a:t>We can add a single element using the </a:t>
            </a:r>
            <a:r>
              <a:rPr lang="en-US" altLang="en-US" sz="2000" b="1">
                <a:latin typeface="droid sans mono"/>
              </a:rPr>
              <a:t>add()</a:t>
            </a:r>
            <a:r>
              <a:rPr lang="en-US" altLang="en-US" sz="2000">
                <a:latin typeface="euclid_circular_a"/>
              </a:rPr>
              <a:t> method, and multiple elements using the </a:t>
            </a:r>
            <a:r>
              <a:rPr lang="en-US" altLang="en-US" sz="2000" b="1">
                <a:latin typeface="droid sans mono"/>
              </a:rPr>
              <a:t>update()</a:t>
            </a:r>
            <a:r>
              <a:rPr lang="en-US" altLang="en-US" sz="2000" b="1">
                <a:latin typeface="euclid_circular_a"/>
              </a:rPr>
              <a:t> method</a:t>
            </a:r>
            <a:r>
              <a:rPr lang="en-US" altLang="en-US" sz="2000">
                <a:latin typeface="euclid_circular_a"/>
              </a:rPr>
              <a:t>. The </a:t>
            </a:r>
            <a:r>
              <a:rPr lang="en-US" altLang="en-US" sz="2000">
                <a:latin typeface="droid sans mono"/>
              </a:rPr>
              <a:t>update()</a:t>
            </a:r>
            <a:r>
              <a:rPr lang="en-US" altLang="en-US" sz="2000">
                <a:latin typeface="euclid_circular_a"/>
              </a:rPr>
              <a:t> method can take </a:t>
            </a:r>
            <a:r>
              <a:rPr lang="en-US" altLang="en-US" sz="2000">
                <a:solidFill>
                  <a:srgbClr val="0556F3"/>
                </a:solidFill>
                <a:latin typeface="euclid_circular_a"/>
                <a:hlinkClick r:id="rId2"/>
              </a:rPr>
              <a:t>tuples</a:t>
            </a:r>
            <a:r>
              <a:rPr lang="en-US" altLang="en-US" sz="2000">
                <a:latin typeface="euclid_circular_a"/>
              </a:rPr>
              <a:t>, lists, </a:t>
            </a:r>
            <a:r>
              <a:rPr lang="en-US" altLang="en-US" sz="2000">
                <a:solidFill>
                  <a:srgbClr val="0556F3"/>
                </a:solidFill>
                <a:latin typeface="euclid_circular_a"/>
                <a:hlinkClick r:id="rId3"/>
              </a:rPr>
              <a:t>strings</a:t>
            </a:r>
            <a:r>
              <a:rPr lang="en-US" altLang="en-US" sz="2000">
                <a:latin typeface="euclid_circular_a"/>
              </a:rPr>
              <a:t> or other sets as its argument. (In all cases, duplicates are avoided).</a:t>
            </a:r>
            <a:endParaRPr lang="en-US" altLang="en-US" sz="2000"/>
          </a:p>
        </p:txBody>
      </p:sp>
    </p:spTree>
    <p:extLst>
      <p:ext uri="{BB962C8B-B14F-4D97-AF65-F5344CB8AC3E}">
        <p14:creationId xmlns:p14="http://schemas.microsoft.com/office/powerpoint/2010/main" val="1111441914"/>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3" ma:contentTypeDescription="Create a new document." ma:contentTypeScope="" ma:versionID="ba945bec63ecda06a53b3f5b196922e2">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5fed03f5c54e65bdd100a25f5d763582"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63932-CBA0-44CB-AA84-A435AC40259C}">
  <ds:schemaRefs>
    <ds:schemaRef ds:uri="6aef3fba-21f0-4319-8b84-e9eb757b94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DA2648A-E5A1-484D-B753-7B629FB81CB4}">
  <ds:schemaRefs>
    <ds:schemaRef ds:uri="http://schemas.microsoft.com/sharepoint/v3/contenttype/forms"/>
  </ds:schemaRefs>
</ds:datastoreItem>
</file>

<file path=customXml/itemProps3.xml><?xml version="1.0" encoding="utf-8"?>
<ds:datastoreItem xmlns:ds="http://schemas.openxmlformats.org/officeDocument/2006/customXml" ds:itemID="{0F93FBFC-F2FE-4EEF-8791-DE214D795AD4}"/>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127</Slides>
  <Notes>7</Notes>
  <HiddenSlides>0</HiddenSlides>
  <ScaleCrop>false</ScaleCrop>
  <HeadingPairs>
    <vt:vector size="4" baseType="variant">
      <vt:variant>
        <vt:lpstr>Theme</vt:lpstr>
      </vt:variant>
      <vt:variant>
        <vt:i4>1</vt:i4>
      </vt:variant>
      <vt:variant>
        <vt:lpstr>Slide Titles</vt:lpstr>
      </vt:variant>
      <vt:variant>
        <vt:i4>127</vt:i4>
      </vt:variant>
    </vt:vector>
  </HeadingPairs>
  <TitlesOfParts>
    <vt:vector size="128" baseType="lpstr">
      <vt:lpstr>Office Theme</vt:lpstr>
      <vt:lpstr>MODULE 2  Indexed and Associative Data Structures</vt:lpstr>
      <vt:lpstr>Strings</vt:lpstr>
      <vt:lpstr>How to create a string in Python?</vt:lpstr>
      <vt:lpstr>Escape sequences</vt:lpstr>
      <vt:lpstr>Python String Formatting</vt:lpstr>
      <vt:lpstr>Common escape sequences</vt:lpstr>
      <vt:lpstr>Triple Quotes</vt:lpstr>
      <vt:lpstr>Accessing Strings:</vt:lpstr>
      <vt:lpstr>How to access characters in a string?</vt:lpstr>
      <vt:lpstr>String slicing </vt:lpstr>
      <vt:lpstr>PowerPoint Presentation</vt:lpstr>
      <vt:lpstr>Operators to work with strings.</vt:lpstr>
      <vt:lpstr>How to change or delete a string?</vt:lpstr>
      <vt:lpstr>Operators to work with strings.</vt:lpstr>
      <vt:lpstr>Methods for the str object</vt:lpstr>
      <vt:lpstr>Count, index</vt:lpstr>
      <vt:lpstr>PowerPoint Presentation</vt:lpstr>
      <vt:lpstr>PowerPoint Presentation</vt:lpstr>
      <vt:lpstr>PowerPoint Presentation</vt:lpstr>
      <vt:lpstr>PowerPoint Presentation</vt:lpstr>
      <vt:lpstr>PowerPoint Presentation</vt:lpstr>
      <vt:lpstr>PowerPoint Presentation</vt:lpstr>
      <vt:lpstr>Ex.-1</vt:lpstr>
      <vt:lpstr>Ex.-2  Write a program to print every character of a string entered by user in a new line using loop</vt:lpstr>
      <vt:lpstr>Ex.-3 Write a program to check if the letter 'e' is present in the word 'Umbrella'.</vt:lpstr>
      <vt:lpstr>Finding the Sub-Strings</vt:lpstr>
      <vt:lpstr> implement ex-3 with find() method</vt:lpstr>
      <vt:lpstr>Iterate over characters of a string in Python </vt:lpstr>
      <vt:lpstr>Ex.5 Ask the user to input a string which contains at-least 4 words. Capitalize first letter of each word and display output by merging all capital letters in the string.  Example:  input: “So many books, so little time” Output:SMBSLT</vt:lpstr>
      <vt:lpstr>Ex.6  Program to count vowels, consonant, digits and special characters in string.</vt:lpstr>
      <vt:lpstr>String Formatting Operator</vt:lpstr>
      <vt:lpstr>Ex.-5 Write a program that takes your full name as input and displays the abbreviations of the first and middle names except the last name which is displayed as it is. For example, if your name is Robert Brett Roser, then the output should be R.B.Roser</vt:lpstr>
      <vt:lpstr>some examples for string comparison.</vt:lpstr>
      <vt:lpstr>PowerPoint Presentation</vt:lpstr>
      <vt:lpstr>Swap alphabets in a word. Ex.Hexa- eHax</vt:lpstr>
      <vt:lpstr>PowerPoint Presentation</vt:lpstr>
      <vt:lpstr>How to access elements from a list?</vt:lpstr>
      <vt:lpstr>List Index</vt:lpstr>
      <vt:lpstr>PowerPoint Presentation</vt:lpstr>
      <vt:lpstr>List Slicing</vt:lpstr>
      <vt:lpstr>List Slicing….</vt:lpstr>
      <vt:lpstr>Changing elements in a list</vt:lpstr>
      <vt:lpstr>Adding elements to a list</vt:lpstr>
      <vt:lpstr>Operators on a list</vt:lpstr>
      <vt:lpstr>PowerPoint Presentation</vt:lpstr>
      <vt:lpstr>Insertion into a list</vt:lpstr>
      <vt:lpstr>Deleting from a list</vt:lpstr>
      <vt:lpstr>Deleting from a list</vt:lpstr>
      <vt:lpstr>Sorting a list</vt:lpstr>
      <vt:lpstr>Searching for an element in a list</vt:lpstr>
      <vt:lpstr>PowerPoint Presentation</vt:lpstr>
      <vt:lpstr>List Methods in Python</vt:lpstr>
      <vt:lpstr>PowerPoint Presentation</vt:lpstr>
      <vt:lpstr>PowerPoint Presentation</vt:lpstr>
      <vt:lpstr>Read a list</vt:lpstr>
      <vt:lpstr>decrypt word to numerical. Ex. DAD-414</vt:lpstr>
      <vt:lpstr> List of lists as input </vt:lpstr>
      <vt:lpstr>Ex.9   ITERATING OVER LISTS (SEQUENCES)</vt:lpstr>
      <vt:lpstr>find even nos btwn 1 to 20 and insert in a list then print list</vt:lpstr>
      <vt:lpstr>Read string of numbers separated with comma and find sum</vt:lpstr>
      <vt:lpstr>Ex.10 find the sum of all numbers in a list</vt:lpstr>
      <vt:lpstr>Ex.10</vt:lpstr>
      <vt:lpstr>Ex.12  Read marks of a course and find average </vt:lpstr>
      <vt:lpstr>Ex.13 Read a list of integers. From the input list, store only integers between 1 and 100 in another list.</vt:lpstr>
      <vt:lpstr>PowerPoint Presentation</vt:lpstr>
      <vt:lpstr>Ex.15  Read a list of names. Find how many times the letter 'a' appears in the list</vt:lpstr>
      <vt:lpstr>Ex.16 Read two lists of integers. Display whether both lists are of same length, whether the elements in each list sum up to the same value and whether there are any values that occur in both the lists</vt:lpstr>
      <vt:lpstr>PowerPoint Presentation</vt:lpstr>
      <vt:lpstr>List Comprehension</vt:lpstr>
      <vt:lpstr>PowerPoint Presentation</vt:lpstr>
      <vt:lpstr>Ex.18</vt:lpstr>
      <vt:lpstr>PowerPoint Presentation</vt:lpstr>
      <vt:lpstr>Ex.19</vt:lpstr>
      <vt:lpstr>Nested Lists</vt:lpstr>
      <vt:lpstr>Ex.20 Calculate the class average of the first course</vt:lpstr>
      <vt:lpstr>Tuples</vt:lpstr>
      <vt:lpstr>PowerPoint Presentation</vt:lpstr>
      <vt:lpstr>PowerPoint Presentation</vt:lpstr>
      <vt:lpstr>PowerPoint Presentation</vt:lpstr>
      <vt:lpstr>PowerPoint Presentation</vt:lpstr>
      <vt:lpstr>Basic Tuples Operations</vt:lpstr>
      <vt:lpstr>Indexing and Slicing</vt:lpstr>
      <vt:lpstr>Deleting a Tuple</vt:lpstr>
      <vt:lpstr>Reversing a Tuple</vt:lpstr>
      <vt:lpstr>Unpacking a Tuple in Python</vt:lpstr>
      <vt:lpstr>PowerPoint Presentation</vt:lpstr>
      <vt:lpstr>PowerPoint Presentation</vt:lpstr>
      <vt:lpstr>PowerPoint Presentation</vt:lpstr>
      <vt:lpstr>PowerPoint Presentation</vt:lpstr>
      <vt:lpstr>PowerPoint Presentation</vt:lpstr>
      <vt:lpstr>Ex.24. Read the marks of ‘n’ students in a course as a tuple and find the sum, average, highest and lowest.</vt:lpstr>
      <vt:lpstr>Ex.25 Create 2 tuples, one is sequence of strings and another is sequence of integers. Concatenate them and print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Dictionaries</vt:lpstr>
      <vt:lpstr>Dictionaries</vt:lpstr>
      <vt:lpstr>Accessing Value</vt:lpstr>
      <vt:lpstr>Dictionaries</vt:lpstr>
      <vt:lpstr>Ex.28 </vt:lpstr>
      <vt:lpstr>PowerPoint Presentation</vt:lpstr>
      <vt:lpstr>Ex.29 Given the daily average temperatures of a particular week, Display the average temperature for any day of the week using a dictionary.</vt:lpstr>
      <vt:lpstr>Operations on a Dictionary</vt:lpstr>
      <vt:lpstr>PowerPoint Presentation</vt:lpstr>
      <vt:lpstr>PowerPoint Presentation</vt:lpstr>
      <vt:lpstr>Operations on a Dictionary</vt:lpstr>
      <vt:lpstr>PowerPoint Presentation</vt:lpstr>
      <vt:lpstr>PowerPoint Presentation</vt:lpstr>
      <vt:lpstr>Operations on a Dictionary</vt:lpstr>
      <vt:lpstr>PowerPoint Presentation</vt:lpstr>
      <vt:lpstr>Ex.30 Given an integer number ‘n’, write a program to generate a dictionary with i and square of i, such that i is an integer between 1 and n(both included). The program should then print the dictionary</vt:lpstr>
      <vt:lpstr>Ex.31 Level2</vt:lpstr>
      <vt:lpstr>PowerPoint Presentation</vt:lpstr>
      <vt:lpstr>PowerPoint Presentation</vt:lpstr>
      <vt:lpstr>Ex.33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revision>1</cp:revision>
  <cp:lastPrinted>2018-07-24T06:37:20Z</cp:lastPrinted>
  <dcterms:created xsi:type="dcterms:W3CDTF">2018-06-07T04:06:17Z</dcterms:created>
  <dcterms:modified xsi:type="dcterms:W3CDTF">2021-10-21T05:46:35Z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