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10.xml" ContentType="application/vnd.openxmlformats-officedocument.presentationml.slide+xml"/>
  <Override PartName="/ppt/slides/slide54.xml" ContentType="application/vnd.openxmlformats-officedocument.presentationml.slide+xml"/>
  <Override PartName="/ppt/slides/slide12.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471" r:id="rId2"/>
    <p:sldId id="547" r:id="rId3"/>
    <p:sldId id="548" r:id="rId4"/>
    <p:sldId id="550" r:id="rId5"/>
    <p:sldId id="551" r:id="rId6"/>
    <p:sldId id="552" r:id="rId7"/>
    <p:sldId id="553" r:id="rId8"/>
    <p:sldId id="555" r:id="rId9"/>
    <p:sldId id="671" r:id="rId10"/>
    <p:sldId id="672" r:id="rId11"/>
    <p:sldId id="677" r:id="rId12"/>
    <p:sldId id="679" r:id="rId13"/>
    <p:sldId id="572" r:id="rId14"/>
    <p:sldId id="559" r:id="rId15"/>
    <p:sldId id="560" r:id="rId16"/>
    <p:sldId id="580" r:id="rId17"/>
    <p:sldId id="581" r:id="rId18"/>
    <p:sldId id="582" r:id="rId19"/>
    <p:sldId id="583" r:id="rId20"/>
    <p:sldId id="584" r:id="rId21"/>
    <p:sldId id="585" r:id="rId22"/>
    <p:sldId id="586" r:id="rId23"/>
    <p:sldId id="587" r:id="rId24"/>
    <p:sldId id="588" r:id="rId25"/>
    <p:sldId id="589" r:id="rId26"/>
    <p:sldId id="590" r:id="rId27"/>
    <p:sldId id="591" r:id="rId28"/>
    <p:sldId id="592" r:id="rId29"/>
    <p:sldId id="593" r:id="rId30"/>
    <p:sldId id="595" r:id="rId31"/>
    <p:sldId id="596" r:id="rId32"/>
    <p:sldId id="605" r:id="rId33"/>
    <p:sldId id="607" r:id="rId34"/>
    <p:sldId id="609" r:id="rId35"/>
    <p:sldId id="611" r:id="rId36"/>
    <p:sldId id="613" r:id="rId37"/>
    <p:sldId id="614" r:id="rId38"/>
    <p:sldId id="615" r:id="rId39"/>
    <p:sldId id="616" r:id="rId40"/>
    <p:sldId id="617" r:id="rId41"/>
    <p:sldId id="618" r:id="rId42"/>
    <p:sldId id="619" r:id="rId43"/>
    <p:sldId id="621" r:id="rId44"/>
    <p:sldId id="623" r:id="rId45"/>
    <p:sldId id="624" r:id="rId46"/>
    <p:sldId id="626" r:id="rId47"/>
    <p:sldId id="627" r:id="rId48"/>
    <p:sldId id="628" r:id="rId49"/>
    <p:sldId id="629" r:id="rId50"/>
    <p:sldId id="630" r:id="rId51"/>
    <p:sldId id="631" r:id="rId52"/>
    <p:sldId id="632" r:id="rId53"/>
    <p:sldId id="633" r:id="rId54"/>
    <p:sldId id="634" r:id="rId55"/>
    <p:sldId id="67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93979-1346-467C-A3A9-53EE23BBA654}">
          <p14:sldIdLst>
            <p14:sldId id="471"/>
            <p14:sldId id="547"/>
            <p14:sldId id="548"/>
            <p14:sldId id="550"/>
            <p14:sldId id="551"/>
            <p14:sldId id="552"/>
            <p14:sldId id="553"/>
            <p14:sldId id="555"/>
            <p14:sldId id="671"/>
            <p14:sldId id="672"/>
            <p14:sldId id="677"/>
            <p14:sldId id="679"/>
            <p14:sldId id="572"/>
            <p14:sldId id="559"/>
            <p14:sldId id="560"/>
            <p14:sldId id="580"/>
            <p14:sldId id="581"/>
            <p14:sldId id="582"/>
            <p14:sldId id="583"/>
            <p14:sldId id="584"/>
            <p14:sldId id="585"/>
            <p14:sldId id="586"/>
            <p14:sldId id="587"/>
            <p14:sldId id="588"/>
            <p14:sldId id="589"/>
            <p14:sldId id="590"/>
            <p14:sldId id="591"/>
            <p14:sldId id="592"/>
            <p14:sldId id="593"/>
            <p14:sldId id="595"/>
            <p14:sldId id="596"/>
            <p14:sldId id="605"/>
            <p14:sldId id="607"/>
            <p14:sldId id="609"/>
            <p14:sldId id="611"/>
            <p14:sldId id="613"/>
            <p14:sldId id="614"/>
            <p14:sldId id="615"/>
            <p14:sldId id="616"/>
            <p14:sldId id="617"/>
            <p14:sldId id="618"/>
            <p14:sldId id="619"/>
            <p14:sldId id="621"/>
            <p14:sldId id="623"/>
            <p14:sldId id="624"/>
            <p14:sldId id="626"/>
            <p14:sldId id="627"/>
            <p14:sldId id="628"/>
            <p14:sldId id="629"/>
            <p14:sldId id="630"/>
            <p14:sldId id="631"/>
            <p14:sldId id="632"/>
            <p14:sldId id="633"/>
            <p14:sldId id="634"/>
            <p14:sldId id="6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94434" autoAdjust="0"/>
  </p:normalViewPr>
  <p:slideViewPr>
    <p:cSldViewPr snapToGrid="0">
      <p:cViewPr varScale="1">
        <p:scale>
          <a:sx n="67" d="100"/>
          <a:sy n="67" d="100"/>
        </p:scale>
        <p:origin x="75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F1B3B-B306-4D45-A67D-85F2A56A4CDC}"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163B0-53B0-42D2-A9F9-D67B6219025F}" type="slidenum">
              <a:rPr lang="en-US" smtClean="0"/>
              <a:t>‹#›</a:t>
            </a:fld>
            <a:endParaRPr lang="en-US"/>
          </a:p>
        </p:txBody>
      </p:sp>
    </p:spTree>
    <p:extLst>
      <p:ext uri="{BB962C8B-B14F-4D97-AF65-F5344CB8AC3E}">
        <p14:creationId xmlns:p14="http://schemas.microsoft.com/office/powerpoint/2010/main" val="398782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3025" y="9613900"/>
            <a:ext cx="2971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30" tIns="46465" rIns="92930" bIns="46465"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35C836DE-819C-4E16-A100-3F6419BB4C58}" type="slidenum">
              <a:rPr lang="en-US" altLang="en-US" sz="1200">
                <a:latin typeface="Times New Roman" panose="02020603050405020304" pitchFamily="18" charset="0"/>
              </a:rPr>
              <a:pPr algn="r"/>
              <a:t>55</a:t>
            </a:fld>
            <a:endParaRPr lang="en-US" alt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7591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18AA6201-6C0A-41A0-A7A8-D4322D28CC13}" type="datetime1">
              <a:rPr lang="en-US">
                <a:solidFill>
                  <a:prstClr val="black">
                    <a:tint val="75000"/>
                  </a:prstClr>
                </a:solidFill>
              </a:rPr>
              <a:pPr>
                <a:defRPr/>
              </a:pPr>
              <a:t>10/21/2021</a:t>
            </a:fld>
            <a:endParaRPr lang="en-US">
              <a:solidFill>
                <a:prstClr val="black">
                  <a:tint val="75000"/>
                </a:prstClr>
              </a:solidFill>
            </a:endParaRPr>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a:extLst>
              <a:ext uri="{FF2B5EF4-FFF2-40B4-BE49-F238E27FC236}"/>
            </a:extLst>
          </p:cNvPr>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pPr>
              <a:defRPr/>
            </a:pPr>
            <a:fld id="{E4CB50F8-5155-4DE3-85C9-6A53229912F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21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2B8B53A7-320D-4314-8C9D-647B69376B8D}" type="datetime1">
              <a:rPr lang="en-US">
                <a:solidFill>
                  <a:prstClr val="black">
                    <a:tint val="75000"/>
                  </a:prstClr>
                </a:solidFill>
              </a:rPr>
              <a:pPr>
                <a:defRPr/>
              </a:pPr>
              <a:t>10/21/2021</a:t>
            </a:fld>
            <a:endParaRPr lang="en-US">
              <a:solidFill>
                <a:prstClr val="black">
                  <a:tint val="75000"/>
                </a:prstClr>
              </a:solidFill>
            </a:endParaRPr>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1A6D5356-D1E2-4E06-B917-A98F2D69F716}" type="slidenum">
              <a:rPr lang="en-US"/>
              <a:pPr>
                <a:defRPr/>
              </a:pPr>
              <a:t>‹#›</a:t>
            </a:fld>
            <a:endParaRPr lang="en-US"/>
          </a:p>
        </p:txBody>
      </p:sp>
    </p:spTree>
    <p:extLst>
      <p:ext uri="{BB962C8B-B14F-4D97-AF65-F5344CB8AC3E}">
        <p14:creationId xmlns:p14="http://schemas.microsoft.com/office/powerpoint/2010/main" val="2305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0DA3BB23-D479-4DF6-82B3-47A5CC4F17C6}" type="datetime1">
              <a:rPr lang="en-US">
                <a:solidFill>
                  <a:prstClr val="black">
                    <a:tint val="75000"/>
                  </a:prstClr>
                </a:solidFill>
              </a:rPr>
              <a:pPr>
                <a:defRPr/>
              </a:pPr>
              <a:t>10/21/2021</a:t>
            </a:fld>
            <a:endParaRPr lang="en-US">
              <a:solidFill>
                <a:prstClr val="black">
                  <a:tint val="75000"/>
                </a:prstClr>
              </a:solidFill>
            </a:endParaRPr>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2A5ADF47-D22A-4CDF-8E2F-9816AA8117DC}" type="slidenum">
              <a:rPr lang="en-US"/>
              <a:pPr>
                <a:defRPr/>
              </a:pPr>
              <a:t>‹#›</a:t>
            </a:fld>
            <a:endParaRPr lang="en-US"/>
          </a:p>
        </p:txBody>
      </p:sp>
    </p:spTree>
    <p:extLst>
      <p:ext uri="{BB962C8B-B14F-4D97-AF65-F5344CB8AC3E}">
        <p14:creationId xmlns:p14="http://schemas.microsoft.com/office/powerpoint/2010/main" val="952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6420D92F-E528-45A2-84BF-2357365708EB}" type="datetime1">
              <a:rPr lang="en-US">
                <a:solidFill>
                  <a:prstClr val="black">
                    <a:tint val="75000"/>
                  </a:prstClr>
                </a:solidFill>
              </a:rPr>
              <a:pPr>
                <a:defRPr/>
              </a:pPr>
              <a:t>10/21/2021</a:t>
            </a:fld>
            <a:endParaRPr lang="en-US">
              <a:solidFill>
                <a:prstClr val="black">
                  <a:tint val="75000"/>
                </a:prstClr>
              </a:solidFill>
            </a:endParaRPr>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a:extLst>
              <a:ext uri="{FF2B5EF4-FFF2-40B4-BE49-F238E27FC236}"/>
            </a:extLst>
          </p:cNvPr>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pPr>
              <a:defRPr/>
            </a:pPr>
            <a:fld id="{882D827A-045F-4F8B-BED3-F1EC0FC2FCF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2404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39E5B230-EA38-4665-ADC0-71B3345C5F6E}" type="datetime1">
              <a:rPr lang="en-US">
                <a:solidFill>
                  <a:prstClr val="black">
                    <a:tint val="75000"/>
                  </a:prstClr>
                </a:solidFill>
              </a:rPr>
              <a:pPr>
                <a:defRPr/>
              </a:pPr>
              <a:t>10/21/2021</a:t>
            </a:fld>
            <a:endParaRPr lang="en-US">
              <a:solidFill>
                <a:prstClr val="black">
                  <a:tint val="75000"/>
                </a:prstClr>
              </a:solidFill>
            </a:endParaRPr>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0EE491E9-2B1D-45C6-8F4D-3DE62C53D0EB}" type="slidenum">
              <a:rPr lang="en-US"/>
              <a:pPr>
                <a:defRPr/>
              </a:pPr>
              <a:t>‹#›</a:t>
            </a:fld>
            <a:endParaRPr lang="en-US"/>
          </a:p>
        </p:txBody>
      </p:sp>
    </p:spTree>
    <p:extLst>
      <p:ext uri="{BB962C8B-B14F-4D97-AF65-F5344CB8AC3E}">
        <p14:creationId xmlns:p14="http://schemas.microsoft.com/office/powerpoint/2010/main" val="40217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EB2E8AB0-6A41-4AC8-B2A3-68A06B67AD5F}" type="datetime1">
              <a:rPr lang="en-US">
                <a:solidFill>
                  <a:prstClr val="black">
                    <a:tint val="75000"/>
                  </a:prstClr>
                </a:solidFill>
              </a:rPr>
              <a:pPr>
                <a:defRPr/>
              </a:pPr>
              <a:t>10/21/2021</a:t>
            </a:fld>
            <a:endParaRPr lang="en-US">
              <a:solidFill>
                <a:prstClr val="black">
                  <a:tint val="75000"/>
                </a:prstClr>
              </a:solidFill>
            </a:endParaRPr>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9F17AFDE-F40A-4509-AE29-94F0020A3158}" type="slidenum">
              <a:rPr lang="en-US"/>
              <a:pPr>
                <a:defRPr/>
              </a:pPr>
              <a:t>‹#›</a:t>
            </a:fld>
            <a:endParaRPr lang="en-US"/>
          </a:p>
        </p:txBody>
      </p:sp>
    </p:spTree>
    <p:extLst>
      <p:ext uri="{BB962C8B-B14F-4D97-AF65-F5344CB8AC3E}">
        <p14:creationId xmlns:p14="http://schemas.microsoft.com/office/powerpoint/2010/main" val="361790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A30AEB85-EE21-4F28-9D93-6E28763E6CA1}" type="datetime1">
              <a:rPr lang="en-US">
                <a:solidFill>
                  <a:prstClr val="black">
                    <a:tint val="75000"/>
                  </a:prstClr>
                </a:solidFill>
              </a:rPr>
              <a:pPr>
                <a:defRPr/>
              </a:pPr>
              <a:t>10/21/2021</a:t>
            </a:fld>
            <a:endParaRPr lang="en-US">
              <a:solidFill>
                <a:prstClr val="black">
                  <a:tint val="75000"/>
                </a:prstClr>
              </a:solidFill>
            </a:endParaRPr>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7341EB68-FD2E-411E-B95B-9EC0482F52F3}" type="slidenum">
              <a:rPr lang="en-US"/>
              <a:pPr>
                <a:defRPr/>
              </a:pPr>
              <a:t>‹#›</a:t>
            </a:fld>
            <a:endParaRPr lang="en-US"/>
          </a:p>
        </p:txBody>
      </p:sp>
    </p:spTree>
    <p:extLst>
      <p:ext uri="{BB962C8B-B14F-4D97-AF65-F5344CB8AC3E}">
        <p14:creationId xmlns:p14="http://schemas.microsoft.com/office/powerpoint/2010/main" val="171261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61EB22E0-0A4C-43BB-8A8C-84674D9A7369}" type="datetime1">
              <a:rPr lang="en-US">
                <a:solidFill>
                  <a:prstClr val="black">
                    <a:tint val="75000"/>
                  </a:prstClr>
                </a:solidFill>
              </a:rPr>
              <a:pPr>
                <a:defRPr/>
              </a:pPr>
              <a:t>10/21/2021</a:t>
            </a:fld>
            <a:endParaRPr lang="en-US">
              <a:solidFill>
                <a:prstClr val="black">
                  <a:tint val="75000"/>
                </a:prstClr>
              </a:solidFill>
            </a:endParaRPr>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9EAC4614-64CD-4DB6-9E09-658715B23FED}" type="slidenum">
              <a:rPr lang="en-US"/>
              <a:pPr>
                <a:defRPr/>
              </a:pPr>
              <a:t>‹#›</a:t>
            </a:fld>
            <a:endParaRPr lang="en-US"/>
          </a:p>
        </p:txBody>
      </p:sp>
    </p:spTree>
    <p:extLst>
      <p:ext uri="{BB962C8B-B14F-4D97-AF65-F5344CB8AC3E}">
        <p14:creationId xmlns:p14="http://schemas.microsoft.com/office/powerpoint/2010/main" val="43801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fld id="{F28F74C7-ECFA-481D-979C-1810367CC7C5}" type="datetime1">
              <a:rPr lang="en-US">
                <a:solidFill>
                  <a:prstClr val="black">
                    <a:tint val="75000"/>
                  </a:prstClr>
                </a:solidFill>
              </a:rPr>
              <a:pPr>
                <a:defRPr/>
              </a:pPr>
              <a:t>10/21/2021</a:t>
            </a:fld>
            <a:endParaRPr lang="en-US">
              <a:solidFill>
                <a:prstClr val="black">
                  <a:tint val="75000"/>
                </a:prstClr>
              </a:solidFill>
            </a:endParaRPr>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6D2A2DA5-6117-49B0-9646-4A73369C9556}" type="slidenum">
              <a:rPr lang="en-US"/>
              <a:pPr>
                <a:defRPr/>
              </a:pPr>
              <a:t>‹#›</a:t>
            </a:fld>
            <a:endParaRPr lang="en-US"/>
          </a:p>
        </p:txBody>
      </p:sp>
    </p:spTree>
    <p:extLst>
      <p:ext uri="{BB962C8B-B14F-4D97-AF65-F5344CB8AC3E}">
        <p14:creationId xmlns:p14="http://schemas.microsoft.com/office/powerpoint/2010/main" val="423597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7DFC1D2D-F9B1-4676-95C8-CAAB0578BADA}" type="datetime1">
              <a:rPr lang="en-US">
                <a:solidFill>
                  <a:prstClr val="black">
                    <a:tint val="75000"/>
                  </a:prstClr>
                </a:solidFill>
              </a:rPr>
              <a:pPr>
                <a:defRPr/>
              </a:pPr>
              <a:t>10/21/2021</a:t>
            </a:fld>
            <a:endParaRPr lang="en-US">
              <a:solidFill>
                <a:prstClr val="black">
                  <a:tint val="75000"/>
                </a:prstClr>
              </a:solidFill>
            </a:endParaRPr>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FC95D9AF-2F62-485D-862D-BBE1E5B421D0}" type="slidenum">
              <a:rPr lang="en-US"/>
              <a:pPr>
                <a:defRPr/>
              </a:pPr>
              <a:t>‹#›</a:t>
            </a:fld>
            <a:endParaRPr lang="en-US"/>
          </a:p>
        </p:txBody>
      </p:sp>
    </p:spTree>
    <p:extLst>
      <p:ext uri="{BB962C8B-B14F-4D97-AF65-F5344CB8AC3E}">
        <p14:creationId xmlns:p14="http://schemas.microsoft.com/office/powerpoint/2010/main" val="960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966851A0-4B6C-429C-A547-3DB53B10F2E7}" type="datetime1">
              <a:rPr lang="en-US">
                <a:solidFill>
                  <a:prstClr val="black">
                    <a:tint val="75000"/>
                  </a:prstClr>
                </a:solidFill>
              </a:rPr>
              <a:pPr>
                <a:defRPr/>
              </a:pPr>
              <a:t>10/21/2021</a:t>
            </a:fld>
            <a:endParaRPr lang="en-US">
              <a:solidFill>
                <a:prstClr val="black">
                  <a:tint val="75000"/>
                </a:prstClr>
              </a:solidFill>
            </a:endParaRPr>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6B2E89B0-5AF0-41BE-BCF8-9908C14E1820}" type="slidenum">
              <a:rPr lang="en-US"/>
              <a:pPr>
                <a:defRPr/>
              </a:pPr>
              <a:t>‹#›</a:t>
            </a:fld>
            <a:endParaRPr lang="en-US"/>
          </a:p>
        </p:txBody>
      </p:sp>
    </p:spTree>
    <p:extLst>
      <p:ext uri="{BB962C8B-B14F-4D97-AF65-F5344CB8AC3E}">
        <p14:creationId xmlns:p14="http://schemas.microsoft.com/office/powerpoint/2010/main" val="8981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defTabSz="457200">
              <a:defRPr/>
            </a:pPr>
            <a:fld id="{D8F58730-5AF0-4627-86C6-A9E8465AA91E}" type="datetime1">
              <a:rPr lang="en-US" smtClean="0">
                <a:solidFill>
                  <a:prstClr val="black">
                    <a:tint val="75000"/>
                  </a:prstClr>
                </a:solidFill>
              </a:rPr>
              <a:pPr defTabSz="457200">
                <a:defRPr/>
              </a:pPr>
              <a:t>10/21/2021</a:t>
            </a:fld>
            <a:endParaRPr lang="en-US">
              <a:solidFill>
                <a:prstClr val="black">
                  <a:tint val="75000"/>
                </a:prstClr>
              </a:solidFill>
            </a:endParaRPr>
          </a:p>
        </p:txBody>
      </p:sp>
      <p:sp>
        <p:nvSpPr>
          <p:cNvPr id="5" name="Footer Placeholder 4">
            <a:extLst>
              <a:ext uri="{FF2B5EF4-FFF2-40B4-BE49-F238E27FC236}"/>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defTabSz="457200">
              <a:defRPr/>
            </a:pPr>
            <a:endParaRPr lang="en-US">
              <a:solidFill>
                <a:prstClr val="black">
                  <a:tint val="75000"/>
                </a:prstClr>
              </a:solidFill>
            </a:endParaRPr>
          </a:p>
        </p:txBody>
      </p:sp>
      <p:sp>
        <p:nvSpPr>
          <p:cNvPr id="6" name="Slide Number Placeholder 5">
            <a:extLst>
              <a:ext uri="{FF2B5EF4-FFF2-40B4-BE49-F238E27FC236}"/>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defTabSz="457200" fontAlgn="base">
              <a:spcBef>
                <a:spcPct val="0"/>
              </a:spcBef>
              <a:spcAft>
                <a:spcPct val="0"/>
              </a:spcAft>
              <a:defRPr/>
            </a:pPr>
            <a:fld id="{D5517BA3-8007-43DA-93AD-FF09F12BB036}" type="slidenum">
              <a:rPr lang="en-US" smtClean="0">
                <a:cs typeface="Arial" panose="020B0604020202020204" pitchFamily="34" charset="0"/>
              </a:rPr>
              <a:pPr defTabSz="457200" fontAlgn="base">
                <a:spcBef>
                  <a:spcPct val="0"/>
                </a:spcBef>
                <a:spcAft>
                  <a:spcPct val="0"/>
                </a:spcAft>
                <a:defRPr/>
              </a:pPr>
              <a:t>‹#›</a:t>
            </a:fld>
            <a:endParaRPr lang="en-US">
              <a:cs typeface="Arial" panose="020B0604020202020204" pitchFamily="34" charset="0"/>
            </a:endParaRPr>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76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Module-3</a:t>
            </a:r>
            <a:endParaRPr lang="en-US" dirty="0"/>
          </a:p>
        </p:txBody>
      </p:sp>
      <p:sp>
        <p:nvSpPr>
          <p:cNvPr id="3" name="Content Placeholder 2"/>
          <p:cNvSpPr>
            <a:spLocks noGrp="1"/>
          </p:cNvSpPr>
          <p:nvPr>
            <p:ph idx="1"/>
          </p:nvPr>
        </p:nvSpPr>
        <p:spPr>
          <a:xfrm>
            <a:off x="838200" y="1009934"/>
            <a:ext cx="10515600" cy="4176021"/>
          </a:xfrm>
        </p:spPr>
        <p:txBody>
          <a:bodyPr/>
          <a:lstStyle/>
          <a:p>
            <a:pPr marL="0" indent="0" algn="ctr">
              <a:buNone/>
            </a:pPr>
            <a:r>
              <a:rPr lang="en-US" sz="2400" b="1" dirty="0" smtClean="0"/>
              <a:t> </a:t>
            </a:r>
            <a:r>
              <a:rPr lang="en-US" sz="2400" b="1" dirty="0"/>
              <a:t>Functions, Files and Exception handling 	      </a:t>
            </a:r>
            <a:r>
              <a:rPr lang="en-US" sz="2400" b="1" dirty="0" smtClean="0"/>
              <a:t>  [Application </a:t>
            </a:r>
            <a:r>
              <a:rPr lang="en-US" sz="2400" b="1" dirty="0"/>
              <a:t>Level]</a:t>
            </a:r>
            <a:endParaRPr lang="en-US" sz="2400" dirty="0"/>
          </a:p>
          <a:p>
            <a:pPr marL="0" indent="0" algn="just">
              <a:buNone/>
            </a:pPr>
            <a:endParaRPr lang="en-US" sz="2400" dirty="0" smtClean="0"/>
          </a:p>
          <a:p>
            <a:pPr algn="just"/>
            <a:r>
              <a:rPr lang="en-US" sz="2400" dirty="0" smtClean="0"/>
              <a:t>User </a:t>
            </a:r>
            <a:r>
              <a:rPr lang="en-US" sz="2400" dirty="0"/>
              <a:t>defined </a:t>
            </a:r>
            <a:r>
              <a:rPr lang="en-US" sz="2400" dirty="0" smtClean="0"/>
              <a:t>functions</a:t>
            </a:r>
          </a:p>
          <a:p>
            <a:pPr algn="just"/>
            <a:r>
              <a:rPr lang="en-US" sz="2400" dirty="0" smtClean="0"/>
              <a:t>Recursive functions</a:t>
            </a:r>
          </a:p>
          <a:p>
            <a:pPr algn="just"/>
            <a:r>
              <a:rPr lang="en-US" sz="2400" dirty="0" smtClean="0"/>
              <a:t>File </a:t>
            </a:r>
            <a:r>
              <a:rPr lang="en-US" sz="2400" dirty="0"/>
              <a:t>processing </a:t>
            </a:r>
            <a:endParaRPr lang="en-US" sz="2400" dirty="0" smtClean="0"/>
          </a:p>
          <a:p>
            <a:pPr algn="just"/>
            <a:r>
              <a:rPr lang="en-US" sz="2400" dirty="0" smtClean="0"/>
              <a:t>Exception </a:t>
            </a:r>
            <a:r>
              <a:rPr lang="en-US" sz="2400" dirty="0"/>
              <a:t>handling.</a:t>
            </a:r>
          </a:p>
          <a:p>
            <a:pPr marL="0" indent="0" algn="just">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a:t>
            </a:fld>
            <a:endParaRPr lang="en-US">
              <a:solidFill>
                <a:prstClr val="white"/>
              </a:solidFill>
            </a:endParaRPr>
          </a:p>
        </p:txBody>
      </p:sp>
    </p:spTree>
    <p:extLst>
      <p:ext uri="{BB962C8B-B14F-4D97-AF65-F5344CB8AC3E}">
        <p14:creationId xmlns:p14="http://schemas.microsoft.com/office/powerpoint/2010/main" val="3835053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906"/>
            <a:ext cx="10515600" cy="1082380"/>
          </a:xfrm>
        </p:spPr>
        <p:txBody>
          <a:bodyPr/>
          <a:lstStyle/>
          <a:p>
            <a:pPr marL="0" indent="0">
              <a:defRPr/>
            </a:pPr>
            <a:r>
              <a:rPr lang="en-US" sz="2400" dirty="0" smtClean="0"/>
              <a:t>Ex:6 </a:t>
            </a:r>
            <a:r>
              <a:rPr lang="en-US" sz="2400" dirty="0" smtClean="0"/>
              <a:t>Write </a:t>
            </a:r>
            <a:r>
              <a:rPr lang="en-US" sz="2400" dirty="0"/>
              <a:t>a Python function that takes a list of temperatures  in a given week from Monday to Sunday and returns the highest and lowest temperature in that </a:t>
            </a:r>
            <a:r>
              <a:rPr lang="en-US" sz="2400" dirty="0" smtClean="0"/>
              <a:t>week</a:t>
            </a:r>
            <a:endParaRPr lang="en-US" sz="2400" dirty="0"/>
          </a:p>
        </p:txBody>
      </p:sp>
      <p:sp>
        <p:nvSpPr>
          <p:cNvPr id="3" name="Content Placeholder 2"/>
          <p:cNvSpPr>
            <a:spLocks noGrp="1"/>
          </p:cNvSpPr>
          <p:nvPr>
            <p:ph idx="1"/>
          </p:nvPr>
        </p:nvSpPr>
        <p:spPr>
          <a:xfrm>
            <a:off x="838199" y="1306286"/>
            <a:ext cx="11319933" cy="3879669"/>
          </a:xfrm>
        </p:spPr>
        <p:txBody>
          <a:bodyPr numCol="2"/>
          <a:lstStyle/>
          <a:p>
            <a:pPr marL="0" indent="0">
              <a:buNone/>
              <a:defRPr/>
            </a:pPr>
            <a:endParaRPr lang="en-US" sz="2400" b="1" dirty="0" smtClean="0"/>
          </a:p>
          <a:p>
            <a:pPr marL="0" indent="0">
              <a:buNone/>
              <a:defRPr/>
            </a:pPr>
            <a:r>
              <a:rPr lang="en-US" sz="2400" dirty="0" smtClean="0">
                <a:solidFill>
                  <a:srgbClr val="FF0000"/>
                </a:solidFill>
              </a:rPr>
              <a:t>def </a:t>
            </a:r>
            <a:r>
              <a:rPr lang="en-US" sz="2400" dirty="0" err="1">
                <a:solidFill>
                  <a:srgbClr val="FF0000"/>
                </a:solidFill>
              </a:rPr>
              <a:t>maxmintemp</a:t>
            </a:r>
            <a:r>
              <a:rPr lang="en-US" sz="2400" dirty="0">
                <a:solidFill>
                  <a:srgbClr val="FF0000"/>
                </a:solidFill>
              </a:rPr>
              <a:t>(temps):</a:t>
            </a:r>
          </a:p>
          <a:p>
            <a:pPr marL="0" indent="0">
              <a:buNone/>
              <a:defRPr/>
            </a:pPr>
            <a:r>
              <a:rPr lang="en-US" sz="2400" dirty="0">
                <a:solidFill>
                  <a:srgbClr val="FF0000"/>
                </a:solidFill>
              </a:rPr>
              <a:t>    return(max(temps), min(temps))</a:t>
            </a:r>
          </a:p>
          <a:p>
            <a:pPr marL="0" indent="0">
              <a:buNone/>
              <a:defRPr/>
            </a:pPr>
            <a:r>
              <a:rPr lang="en-US" sz="2400" dirty="0"/>
              <a:t> </a:t>
            </a:r>
            <a:r>
              <a:rPr lang="en-US" sz="2200" dirty="0" smtClean="0"/>
              <a:t>temps </a:t>
            </a:r>
            <a:r>
              <a:rPr lang="en-US" sz="2200" dirty="0"/>
              <a:t>= []</a:t>
            </a:r>
          </a:p>
          <a:p>
            <a:pPr marL="0" indent="0">
              <a:buNone/>
              <a:defRPr/>
            </a:pPr>
            <a:r>
              <a:rPr lang="en-US" sz="2200" dirty="0"/>
              <a:t>while(1):</a:t>
            </a:r>
          </a:p>
          <a:p>
            <a:pPr marL="0" indent="0">
              <a:buNone/>
              <a:defRPr/>
            </a:pPr>
            <a:r>
              <a:rPr lang="en-US" sz="2200" dirty="0"/>
              <a:t>    t = float(input('Enter a temperature'))</a:t>
            </a:r>
          </a:p>
          <a:p>
            <a:pPr marL="0" indent="0">
              <a:buNone/>
              <a:defRPr/>
            </a:pPr>
            <a:r>
              <a:rPr lang="en-US" sz="2200" dirty="0"/>
              <a:t>    if t &gt; 0:</a:t>
            </a:r>
          </a:p>
          <a:p>
            <a:pPr marL="0" indent="0">
              <a:buNone/>
              <a:defRPr/>
            </a:pPr>
            <a:r>
              <a:rPr lang="en-US" sz="2200" dirty="0"/>
              <a:t>        </a:t>
            </a:r>
            <a:r>
              <a:rPr lang="en-US" sz="2200" dirty="0" err="1"/>
              <a:t>temps.append</a:t>
            </a:r>
            <a:r>
              <a:rPr lang="en-US" sz="2200" dirty="0"/>
              <a:t>(t)</a:t>
            </a:r>
          </a:p>
          <a:p>
            <a:pPr marL="0" indent="0">
              <a:buNone/>
              <a:defRPr/>
            </a:pPr>
            <a:r>
              <a:rPr lang="en-US" sz="2200" dirty="0"/>
              <a:t>    else:</a:t>
            </a:r>
          </a:p>
          <a:p>
            <a:pPr marL="0" indent="0">
              <a:buNone/>
              <a:defRPr/>
            </a:pPr>
            <a:r>
              <a:rPr lang="en-US" sz="2200" dirty="0"/>
              <a:t>        break</a:t>
            </a:r>
          </a:p>
          <a:p>
            <a:pPr marL="0" indent="0">
              <a:buNone/>
              <a:defRPr/>
            </a:pPr>
            <a:r>
              <a:rPr lang="en-US" sz="2200" dirty="0" err="1"/>
              <a:t>highlow</a:t>
            </a:r>
            <a:r>
              <a:rPr lang="en-US" sz="2200" dirty="0"/>
              <a:t> = </a:t>
            </a:r>
            <a:r>
              <a:rPr lang="en-US" sz="2200" dirty="0" err="1"/>
              <a:t>maxmintemp</a:t>
            </a:r>
            <a:r>
              <a:rPr lang="en-US" sz="2200" dirty="0"/>
              <a:t>(temps)</a:t>
            </a:r>
          </a:p>
          <a:p>
            <a:pPr marL="0" indent="0">
              <a:buNone/>
              <a:defRPr/>
            </a:pPr>
            <a:r>
              <a:rPr lang="en-US" sz="2200" dirty="0"/>
              <a:t> </a:t>
            </a:r>
          </a:p>
          <a:p>
            <a:pPr marL="0" indent="0">
              <a:buNone/>
              <a:defRPr/>
            </a:pPr>
            <a:r>
              <a:rPr lang="en-US" sz="2200" dirty="0"/>
              <a:t>print('The highest Temperature is',</a:t>
            </a:r>
            <a:r>
              <a:rPr lang="en-US" sz="2200" dirty="0" err="1"/>
              <a:t>highlow</a:t>
            </a:r>
            <a:r>
              <a:rPr lang="en-US" sz="2200" dirty="0"/>
              <a:t>[0])</a:t>
            </a:r>
          </a:p>
          <a:p>
            <a:pPr marL="0" indent="0">
              <a:buNone/>
              <a:defRPr/>
            </a:pPr>
            <a:r>
              <a:rPr lang="en-US" sz="2200" dirty="0"/>
              <a:t>print('The lowest Temperature is',</a:t>
            </a:r>
            <a:r>
              <a:rPr lang="en-US" sz="2200" dirty="0" err="1"/>
              <a:t>highlow</a:t>
            </a:r>
            <a:r>
              <a:rPr lang="en-US" sz="2200" dirty="0"/>
              <a:t>[1])</a:t>
            </a:r>
          </a:p>
          <a:p>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10</a:t>
            </a:fld>
            <a:endParaRPr lang="en-US">
              <a:solidFill>
                <a:prstClr val="white"/>
              </a:solidFill>
            </a:endParaRPr>
          </a:p>
        </p:txBody>
      </p:sp>
    </p:spTree>
    <p:extLst>
      <p:ext uri="{BB962C8B-B14F-4D97-AF65-F5344CB8AC3E}">
        <p14:creationId xmlns:p14="http://schemas.microsoft.com/office/powerpoint/2010/main" val="192451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330063"/>
          </a:xfrm>
        </p:spPr>
        <p:txBody>
          <a:bodyPr/>
          <a:lstStyle/>
          <a:p>
            <a:r>
              <a:rPr lang="en-US" sz="2800" dirty="0" smtClean="0"/>
              <a:t>Ex</a:t>
            </a:r>
            <a:r>
              <a:rPr lang="en-US" sz="2800" dirty="0" smtClean="0"/>
              <a:t>.-7</a:t>
            </a:r>
            <a:endParaRPr lang="en-US" sz="2800" dirty="0"/>
          </a:p>
        </p:txBody>
      </p:sp>
      <p:sp>
        <p:nvSpPr>
          <p:cNvPr id="3" name="Content Placeholder 2"/>
          <p:cNvSpPr>
            <a:spLocks noGrp="1"/>
          </p:cNvSpPr>
          <p:nvPr>
            <p:ph idx="1"/>
          </p:nvPr>
        </p:nvSpPr>
        <p:spPr>
          <a:xfrm>
            <a:off x="838200" y="785812"/>
            <a:ext cx="10515600" cy="4400143"/>
          </a:xfrm>
        </p:spPr>
        <p:txBody>
          <a:bodyPr/>
          <a:lstStyle/>
          <a:p>
            <a:pPr marL="0" indent="0">
              <a:buNone/>
            </a:pPr>
            <a:r>
              <a:rPr lang="en-US" sz="2000" dirty="0" smtClean="0"/>
              <a:t>A company </a:t>
            </a:r>
            <a:r>
              <a:rPr lang="en-US" sz="2000" dirty="0"/>
              <a:t>providing the DA and House rent allowance (HRA) of employee based on the following table. </a:t>
            </a:r>
            <a:r>
              <a:rPr lang="en-US" sz="2000" dirty="0" smtClean="0"/>
              <a:t>Read </a:t>
            </a:r>
            <a:r>
              <a:rPr lang="en-US" sz="2000" dirty="0"/>
              <a:t>the name, basic salary of an </a:t>
            </a:r>
            <a:r>
              <a:rPr lang="en-US" sz="2000" dirty="0" smtClean="0"/>
              <a:t>employee. </a:t>
            </a:r>
            <a:r>
              <a:rPr lang="en-US" sz="2000" dirty="0"/>
              <a:t>Write a </a:t>
            </a:r>
            <a:r>
              <a:rPr lang="en-US" sz="2000" dirty="0" smtClean="0"/>
              <a:t>python function to compute </a:t>
            </a:r>
            <a:r>
              <a:rPr lang="en-US" sz="2000" dirty="0"/>
              <a:t>the gross salary of the employee. (Gross </a:t>
            </a:r>
            <a:r>
              <a:rPr lang="en-US" sz="2000" dirty="0" smtClean="0"/>
              <a:t>Salary=</a:t>
            </a:r>
            <a:r>
              <a:rPr lang="en-US" sz="2000" dirty="0" err="1" smtClean="0"/>
              <a:t>Basic+DA+HRA</a:t>
            </a:r>
            <a:r>
              <a:rPr lang="en-US" sz="2000" dirty="0" smtClean="0"/>
              <a:t>, </a:t>
            </a:r>
            <a:r>
              <a:rPr lang="en-US" sz="2000" dirty="0"/>
              <a:t>D.A = X</a:t>
            </a:r>
            <a:r>
              <a:rPr lang="en-US" sz="2000" dirty="0" smtClean="0"/>
              <a:t>% </a:t>
            </a:r>
            <a:r>
              <a:rPr lang="en-US" sz="2000" dirty="0"/>
              <a:t>of basic pay </a:t>
            </a:r>
            <a:r>
              <a:rPr lang="en-US" sz="2000" dirty="0" smtClean="0"/>
              <a:t>). </a:t>
            </a:r>
          </a:p>
          <a:p>
            <a:pPr marL="0" indent="0">
              <a:buNone/>
            </a:pPr>
            <a:r>
              <a:rPr lang="en-US" sz="2000" b="1" dirty="0" smtClean="0"/>
              <a:t>   Basic </a:t>
            </a:r>
            <a:r>
              <a:rPr lang="en-US" sz="2000" b="1" dirty="0"/>
              <a:t>	</a:t>
            </a:r>
            <a:r>
              <a:rPr lang="en-US" sz="2000" b="1" dirty="0" smtClean="0"/>
              <a:t>	DA </a:t>
            </a:r>
            <a:r>
              <a:rPr lang="en-US" sz="2000" b="1" dirty="0"/>
              <a:t>	HRA </a:t>
            </a:r>
            <a:r>
              <a:rPr lang="en-US" sz="2000" dirty="0"/>
              <a:t>	</a:t>
            </a:r>
            <a:r>
              <a:rPr lang="en-US" sz="2000" dirty="0" smtClean="0"/>
              <a:t>   </a:t>
            </a:r>
            <a:endParaRPr lang="en-US" sz="2000" dirty="0" smtClean="0"/>
          </a:p>
          <a:p>
            <a:r>
              <a:rPr lang="en-US" sz="2000" dirty="0" smtClean="0"/>
              <a:t>1-10000 	50 % 	5%</a:t>
            </a:r>
          </a:p>
          <a:p>
            <a:r>
              <a:rPr lang="en-US" sz="2000" dirty="0" smtClean="0"/>
              <a:t>10001-20000 </a:t>
            </a:r>
            <a:r>
              <a:rPr lang="en-US" sz="2000" dirty="0"/>
              <a:t>	</a:t>
            </a:r>
            <a:r>
              <a:rPr lang="en-US" sz="2000" dirty="0" smtClean="0"/>
              <a:t>50 </a:t>
            </a:r>
            <a:r>
              <a:rPr lang="en-US" sz="2000" dirty="0"/>
              <a:t>% 	10 % 	</a:t>
            </a:r>
            <a:r>
              <a:rPr lang="en-US" sz="2000" dirty="0" smtClean="0"/>
              <a:t>    </a:t>
            </a:r>
            <a:endParaRPr lang="en-US" sz="2000" dirty="0" smtClean="0"/>
          </a:p>
          <a:p>
            <a:r>
              <a:rPr lang="en-US" sz="2000" dirty="0" smtClean="0"/>
              <a:t>20001-30000 </a:t>
            </a:r>
            <a:r>
              <a:rPr lang="en-US" sz="2000" dirty="0" smtClean="0"/>
              <a:t>	60 % 	15 % 	   </a:t>
            </a:r>
            <a:endParaRPr lang="en-US" sz="2000" dirty="0" smtClean="0"/>
          </a:p>
          <a:p>
            <a:r>
              <a:rPr lang="en-US" sz="2000" dirty="0" smtClean="0"/>
              <a:t>Above </a:t>
            </a:r>
            <a:r>
              <a:rPr lang="en-US" sz="2000" dirty="0" smtClean="0"/>
              <a:t>30000 </a:t>
            </a:r>
            <a:r>
              <a:rPr lang="en-US" sz="2000" dirty="0"/>
              <a:t>	</a:t>
            </a:r>
            <a:r>
              <a:rPr lang="en-US" sz="2000" dirty="0" smtClean="0"/>
              <a:t>60 </a:t>
            </a:r>
            <a:r>
              <a:rPr lang="en-US" sz="2000" dirty="0"/>
              <a:t>% 	20 % </a:t>
            </a:r>
            <a:r>
              <a:rPr lang="en-US" sz="2000" dirty="0" smtClean="0"/>
              <a:t> </a:t>
            </a:r>
            <a:r>
              <a:rPr lang="en-US" sz="2000" dirty="0"/>
              <a:t>	</a:t>
            </a:r>
            <a:r>
              <a:rPr lang="en-US" sz="2000" dirty="0" smtClean="0"/>
              <a:t> </a:t>
            </a:r>
            <a:endParaRPr lang="en-US" sz="2000" dirty="0" smtClean="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11</a:t>
            </a:fld>
            <a:endParaRPr lang="en-US">
              <a:solidFill>
                <a:prstClr val="white"/>
              </a:solidFill>
            </a:endParaRPr>
          </a:p>
        </p:txBody>
      </p:sp>
    </p:spTree>
    <p:extLst>
      <p:ext uri="{BB962C8B-B14F-4D97-AF65-F5344CB8AC3E}">
        <p14:creationId xmlns:p14="http://schemas.microsoft.com/office/powerpoint/2010/main" val="2546293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a:t>
            </a:r>
            <a:r>
              <a:rPr lang="en-US" sz="2800" dirty="0" smtClean="0"/>
              <a:t>.-</a:t>
            </a:r>
            <a:r>
              <a:rPr lang="en-US" sz="2800" dirty="0"/>
              <a:t>8</a:t>
            </a:r>
            <a:endParaRPr lang="en-US" sz="2800" dirty="0"/>
          </a:p>
        </p:txBody>
      </p:sp>
      <p:sp>
        <p:nvSpPr>
          <p:cNvPr id="3" name="Content Placeholder 2"/>
          <p:cNvSpPr>
            <a:spLocks noGrp="1"/>
          </p:cNvSpPr>
          <p:nvPr>
            <p:ph idx="1"/>
          </p:nvPr>
        </p:nvSpPr>
        <p:spPr>
          <a:xfrm>
            <a:off x="401471" y="1145245"/>
            <a:ext cx="10515600" cy="4423042"/>
          </a:xfrm>
        </p:spPr>
        <p:txBody>
          <a:bodyPr/>
          <a:lstStyle/>
          <a:p>
            <a:r>
              <a:rPr lang="en-US" sz="2400" dirty="0"/>
              <a:t>Suppose the Raja retail store management now wants to provide discount for all bill amounts as mentioned below. </a:t>
            </a:r>
            <a:r>
              <a:rPr lang="en-US" sz="2400" dirty="0" smtClean="0"/>
              <a:t>Implement a </a:t>
            </a:r>
            <a:r>
              <a:rPr lang="en-US" sz="2400" b="1" dirty="0" smtClean="0"/>
              <a:t>function to calculate </a:t>
            </a:r>
            <a:r>
              <a:rPr lang="en-US" sz="2400" dirty="0" smtClean="0"/>
              <a:t>final </a:t>
            </a:r>
            <a:r>
              <a:rPr lang="en-US" sz="2400" u="sng" dirty="0" smtClean="0"/>
              <a:t>bill amount after discount</a:t>
            </a:r>
            <a:r>
              <a:rPr lang="en-US" sz="2400" dirty="0" smtClean="0"/>
              <a:t>. Refer table </a:t>
            </a:r>
            <a:r>
              <a:rPr lang="en-US" sz="2400" dirty="0"/>
              <a:t>given below: </a:t>
            </a:r>
            <a:endParaRPr lang="en-US" sz="2400" dirty="0" smtClean="0"/>
          </a:p>
          <a:p>
            <a:pPr marL="0" indent="0">
              <a:buNone/>
            </a:pPr>
            <a:r>
              <a:rPr lang="en-US" sz="2400" b="1" dirty="0"/>
              <a:t>Bill Amount </a:t>
            </a:r>
            <a:r>
              <a:rPr lang="en-US" sz="2400" dirty="0"/>
              <a:t>		</a:t>
            </a:r>
            <a:r>
              <a:rPr lang="en-US" sz="2400" b="1" dirty="0" smtClean="0"/>
              <a:t>Discount         </a:t>
            </a:r>
            <a:endParaRPr lang="en-US" sz="2400" b="1" dirty="0" smtClean="0"/>
          </a:p>
          <a:p>
            <a:pPr marL="0" indent="0">
              <a:buNone/>
            </a:pPr>
            <a:r>
              <a:rPr lang="en-US" sz="2400" dirty="0" smtClean="0"/>
              <a:t>&gt;=500 		  10 %	       		</a:t>
            </a:r>
          </a:p>
          <a:p>
            <a:r>
              <a:rPr lang="en-US" sz="2400" dirty="0" smtClean="0"/>
              <a:t>&gt;</a:t>
            </a:r>
            <a:r>
              <a:rPr lang="en-US" sz="2400" dirty="0" smtClean="0"/>
              <a:t>1000		  12%                                     </a:t>
            </a:r>
            <a:endParaRPr lang="en-US" sz="2400" dirty="0" smtClean="0"/>
          </a:p>
          <a:p>
            <a:r>
              <a:rPr lang="en-US" sz="2400" dirty="0" smtClean="0"/>
              <a:t>&gt;</a:t>
            </a:r>
            <a:r>
              <a:rPr lang="en-US" sz="2400" dirty="0" smtClean="0"/>
              <a:t>2000		   15</a:t>
            </a:r>
            <a:r>
              <a:rPr lang="en-US" sz="2400" dirty="0" smtClean="0"/>
              <a:t>%</a:t>
            </a:r>
          </a:p>
          <a:p>
            <a:pPr marL="0" indent="0">
              <a:buNone/>
            </a:pPr>
            <a:endParaRPr lang="en-US" sz="2400" dirty="0" smtClean="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12</a:t>
            </a:fld>
            <a:endParaRPr lang="en-US">
              <a:solidFill>
                <a:prstClr val="white"/>
              </a:solidFill>
            </a:endParaRPr>
          </a:p>
        </p:txBody>
      </p:sp>
    </p:spTree>
    <p:extLst>
      <p:ext uri="{BB962C8B-B14F-4D97-AF65-F5344CB8AC3E}">
        <p14:creationId xmlns:p14="http://schemas.microsoft.com/office/powerpoint/2010/main" val="2823465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465047"/>
          </a:xfrm>
        </p:spPr>
        <p:txBody>
          <a:bodyPr/>
          <a:lstStyle/>
          <a:p>
            <a:r>
              <a:rPr lang="en-US" sz="2800" b="1" dirty="0"/>
              <a:t>Recursive Functions in Python</a:t>
            </a:r>
          </a:p>
        </p:txBody>
      </p:sp>
      <p:sp>
        <p:nvSpPr>
          <p:cNvPr id="3" name="Content Placeholder 2"/>
          <p:cNvSpPr>
            <a:spLocks noGrp="1"/>
          </p:cNvSpPr>
          <p:nvPr>
            <p:ph idx="1"/>
          </p:nvPr>
        </p:nvSpPr>
        <p:spPr>
          <a:xfrm>
            <a:off x="838200" y="777922"/>
            <a:ext cx="10515600" cy="4408034"/>
          </a:xfrm>
        </p:spPr>
        <p:txBody>
          <a:bodyPr/>
          <a:lstStyle/>
          <a:p>
            <a:pPr>
              <a:spcBef>
                <a:spcPts val="0"/>
              </a:spcBef>
            </a:pPr>
            <a:r>
              <a:rPr lang="en-US" sz="2000" dirty="0"/>
              <a:t>A recursive function is a function defined in terms of itself via self-referential expressions.</a:t>
            </a:r>
          </a:p>
          <a:p>
            <a:pPr>
              <a:spcBef>
                <a:spcPts val="0"/>
              </a:spcBef>
            </a:pPr>
            <a:r>
              <a:rPr lang="en-US" sz="2000" dirty="0"/>
              <a:t>This means that the function will continue to call itself and repeat its behavior until some condition is met to return a </a:t>
            </a:r>
            <a:r>
              <a:rPr lang="en-US" sz="2000" dirty="0" smtClean="0"/>
              <a:t>result.</a:t>
            </a:r>
          </a:p>
          <a:p>
            <a:pPr marL="0" indent="0">
              <a:spcBef>
                <a:spcPts val="0"/>
              </a:spcBef>
              <a:buNone/>
            </a:pPr>
            <a:endParaRPr lang="en-US" altLang="nl-NL" sz="2000" b="1" dirty="0" smtClean="0">
              <a:solidFill>
                <a:schemeClr val="tx2"/>
              </a:solidFill>
              <a:cs typeface="Arial" panose="020B0604020202020204" pitchFamily="34" charset="0"/>
            </a:endParaRPr>
          </a:p>
          <a:p>
            <a:pPr marL="0" indent="0">
              <a:spcBef>
                <a:spcPts val="0"/>
              </a:spcBef>
              <a:buNone/>
            </a:pPr>
            <a:r>
              <a:rPr lang="en-US" altLang="nl-NL" sz="2000" b="1" dirty="0" smtClean="0">
                <a:solidFill>
                  <a:schemeClr val="tx2"/>
                </a:solidFill>
                <a:cs typeface="Arial" panose="020B0604020202020204" pitchFamily="34" charset="0"/>
              </a:rPr>
              <a:t>Ex-9</a:t>
            </a:r>
            <a:endParaRPr lang="en-US" altLang="nl-NL" sz="2000" b="1" dirty="0">
              <a:solidFill>
                <a:schemeClr val="tx2"/>
              </a:solidFill>
              <a:cs typeface="Arial" panose="020B0604020202020204" pitchFamily="34" charset="0"/>
            </a:endParaRPr>
          </a:p>
          <a:p>
            <a:pPr marL="0" indent="0">
              <a:spcBef>
                <a:spcPts val="0"/>
              </a:spcBef>
              <a:buNone/>
            </a:pPr>
            <a:r>
              <a:rPr lang="pt-BR" sz="2000" dirty="0" smtClean="0"/>
              <a:t>def </a:t>
            </a:r>
            <a:r>
              <a:rPr lang="pt-BR" sz="2000" dirty="0"/>
              <a:t>factorial_recursive(n):</a:t>
            </a:r>
          </a:p>
          <a:p>
            <a:pPr marL="0" indent="0">
              <a:spcBef>
                <a:spcPts val="0"/>
              </a:spcBef>
              <a:buNone/>
            </a:pPr>
            <a:r>
              <a:rPr lang="pt-BR" sz="2000" dirty="0"/>
              <a:t>    </a:t>
            </a:r>
            <a:r>
              <a:rPr lang="pt-BR" sz="2000" dirty="0" smtClean="0"/>
              <a:t>if </a:t>
            </a:r>
            <a:r>
              <a:rPr lang="pt-BR" sz="2000" dirty="0"/>
              <a:t>n == 1:</a:t>
            </a:r>
          </a:p>
          <a:p>
            <a:pPr marL="0" indent="0">
              <a:spcBef>
                <a:spcPts val="0"/>
              </a:spcBef>
              <a:buNone/>
            </a:pPr>
            <a:r>
              <a:rPr lang="pt-BR" sz="2000" dirty="0"/>
              <a:t>        return 1</a:t>
            </a:r>
          </a:p>
          <a:p>
            <a:pPr marL="0" indent="0">
              <a:spcBef>
                <a:spcPts val="0"/>
              </a:spcBef>
              <a:buNone/>
            </a:pPr>
            <a:r>
              <a:rPr lang="pt-BR" sz="2000" dirty="0" smtClean="0"/>
              <a:t>    </a:t>
            </a:r>
            <a:r>
              <a:rPr lang="pt-BR" sz="2000" dirty="0" smtClean="0"/>
              <a:t>                            </a:t>
            </a:r>
            <a:r>
              <a:rPr lang="pt-BR" sz="1800" i="1" dirty="0" smtClean="0"/>
              <a:t># </a:t>
            </a:r>
            <a:r>
              <a:rPr lang="pt-BR" sz="1800" i="1" dirty="0"/>
              <a:t>Recursive case: n! = n * (n-1)!</a:t>
            </a:r>
          </a:p>
          <a:p>
            <a:pPr marL="0" indent="0">
              <a:spcBef>
                <a:spcPts val="0"/>
              </a:spcBef>
              <a:buNone/>
            </a:pPr>
            <a:r>
              <a:rPr lang="pt-BR" sz="2000" dirty="0"/>
              <a:t>    else:</a:t>
            </a:r>
          </a:p>
          <a:p>
            <a:pPr marL="0" indent="0">
              <a:spcBef>
                <a:spcPts val="0"/>
              </a:spcBef>
              <a:buNone/>
            </a:pPr>
            <a:r>
              <a:rPr lang="pt-BR" sz="2000" dirty="0"/>
              <a:t>        return n * factorial_recursive(n-1)</a:t>
            </a:r>
            <a:endParaRPr lang="en-US" sz="2000" dirty="0"/>
          </a:p>
          <a:p>
            <a:pPr marL="0" indent="0">
              <a:spcBef>
                <a:spcPts val="0"/>
              </a:spcBef>
              <a:buNone/>
            </a:pPr>
            <a:endParaRPr lang="en-US" sz="2000" dirty="0" smtClean="0"/>
          </a:p>
          <a:p>
            <a:pPr marL="0" indent="0">
              <a:spcBef>
                <a:spcPts val="0"/>
              </a:spcBef>
              <a:buNone/>
            </a:pPr>
            <a:r>
              <a:rPr lang="en-US" sz="2000" dirty="0" err="1" smtClean="0"/>
              <a:t>factorial_recursive</a:t>
            </a:r>
            <a:r>
              <a:rPr lang="en-US" sz="2000" dirty="0" smtClean="0"/>
              <a:t>(5</a:t>
            </a:r>
            <a:r>
              <a:rPr lang="en-US" sz="2000" dirty="0"/>
              <a:t>)</a:t>
            </a:r>
          </a:p>
          <a:p>
            <a:pPr marL="0" indent="0">
              <a:spcBef>
                <a:spcPts val="0"/>
              </a:spcBef>
              <a:buNone/>
            </a:pPr>
            <a:endParaRPr lang="en-US" sz="2000" dirty="0" smtClean="0"/>
          </a:p>
          <a:p>
            <a:pPr marL="0" indent="0">
              <a:spcBef>
                <a:spcPts val="0"/>
              </a:spcBef>
              <a:buNone/>
            </a:pPr>
            <a:r>
              <a:rPr lang="en-US" sz="2000" dirty="0" smtClean="0"/>
              <a:t>O/p- </a:t>
            </a:r>
            <a:r>
              <a:rPr lang="en-US" sz="2000" dirty="0" smtClean="0"/>
              <a:t>120</a:t>
            </a:r>
            <a:endParaRPr lang="en-US" sz="2000" dirty="0"/>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13</a:t>
            </a:fld>
            <a:endParaRPr lang="en-US">
              <a:solidFill>
                <a:prstClr val="white"/>
              </a:solidFill>
            </a:endParaRPr>
          </a:p>
        </p:txBody>
      </p:sp>
    </p:spTree>
    <p:extLst>
      <p:ext uri="{BB962C8B-B14F-4D97-AF65-F5344CB8AC3E}">
        <p14:creationId xmlns:p14="http://schemas.microsoft.com/office/powerpoint/2010/main" val="3626696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465047"/>
          </a:xfrm>
        </p:spPr>
        <p:txBody>
          <a:bodyPr/>
          <a:lstStyle/>
          <a:p>
            <a:pPr algn="ctr"/>
            <a:r>
              <a:rPr lang="en-US" sz="3600" dirty="0"/>
              <a:t> Lambda function</a:t>
            </a:r>
          </a:p>
        </p:txBody>
      </p:sp>
      <p:sp>
        <p:nvSpPr>
          <p:cNvPr id="3" name="Content Placeholder 2"/>
          <p:cNvSpPr>
            <a:spLocks noGrp="1"/>
          </p:cNvSpPr>
          <p:nvPr>
            <p:ph idx="1"/>
          </p:nvPr>
        </p:nvSpPr>
        <p:spPr>
          <a:xfrm>
            <a:off x="838200" y="777922"/>
            <a:ext cx="10515600" cy="4408033"/>
          </a:xfrm>
        </p:spPr>
        <p:txBody>
          <a:bodyPr/>
          <a:lstStyle/>
          <a:p>
            <a:pPr algn="just">
              <a:defRPr/>
            </a:pPr>
            <a:r>
              <a:rPr lang="en-US" sz="2000" dirty="0"/>
              <a:t>A lambda function is a small anonymous function.</a:t>
            </a:r>
          </a:p>
          <a:p>
            <a:pPr algn="just">
              <a:defRPr/>
            </a:pPr>
            <a:r>
              <a:rPr lang="en-US" sz="2000" dirty="0"/>
              <a:t>A lambda function can take any number of arguments, but can only have one expression</a:t>
            </a:r>
            <a:r>
              <a:rPr lang="en-US" sz="2000" dirty="0" smtClean="0"/>
              <a:t>.</a:t>
            </a:r>
          </a:p>
          <a:p>
            <a:pPr algn="just">
              <a:defRPr/>
            </a:pPr>
            <a:r>
              <a:rPr lang="en-US" sz="2000" dirty="0"/>
              <a:t>Syntax of Lambda Function in python</a:t>
            </a:r>
          </a:p>
          <a:p>
            <a:pPr marL="0" indent="0" algn="just">
              <a:buNone/>
              <a:defRPr/>
            </a:pPr>
            <a:r>
              <a:rPr lang="en-US" sz="2000" dirty="0" smtClean="0"/>
              <a:t>	lambda </a:t>
            </a:r>
            <a:r>
              <a:rPr lang="en-US" sz="2000" dirty="0"/>
              <a:t>arguments: expression</a:t>
            </a:r>
          </a:p>
          <a:p>
            <a:pPr marL="0" indent="0" algn="just">
              <a:buNone/>
              <a:defRPr/>
            </a:pPr>
            <a:r>
              <a:rPr lang="pt-BR" sz="2400" dirty="0" smtClean="0"/>
              <a:t>Ex.-</a:t>
            </a:r>
            <a:r>
              <a:rPr lang="pt-BR" sz="2400" dirty="0" smtClean="0"/>
              <a:t>10</a:t>
            </a:r>
            <a:endParaRPr lang="pt-BR" sz="2400" dirty="0"/>
          </a:p>
          <a:p>
            <a:pPr marL="0" indent="0" algn="just">
              <a:buNone/>
              <a:defRPr/>
            </a:pPr>
            <a:r>
              <a:rPr lang="pt-BR" sz="2000" dirty="0"/>
              <a:t>x = lambda a, b : a * b</a:t>
            </a:r>
          </a:p>
          <a:p>
            <a:pPr marL="0" indent="0" algn="just">
              <a:buNone/>
              <a:defRPr/>
            </a:pPr>
            <a:r>
              <a:rPr lang="pt-BR" sz="2000" dirty="0"/>
              <a:t>print(x(5, 6))</a:t>
            </a:r>
            <a:endParaRPr lang="en-US" sz="2000" dirty="0"/>
          </a:p>
          <a:p>
            <a:pPr marL="0" indent="0">
              <a:buNone/>
            </a:pPr>
            <a:endParaRPr lang="en-US" sz="2000" dirty="0" smtClean="0"/>
          </a:p>
          <a:p>
            <a:pPr marL="0" indent="0">
              <a:buNone/>
            </a:pPr>
            <a:r>
              <a:rPr lang="en-US" sz="2000" dirty="0" smtClean="0"/>
              <a:t># Try with another example </a:t>
            </a: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14</a:t>
            </a:fld>
            <a:endParaRPr lang="en-US">
              <a:solidFill>
                <a:prstClr val="white"/>
              </a:solidFill>
            </a:endParaRPr>
          </a:p>
        </p:txBody>
      </p:sp>
    </p:spTree>
    <p:extLst>
      <p:ext uri="{BB962C8B-B14F-4D97-AF65-F5344CB8AC3E}">
        <p14:creationId xmlns:p14="http://schemas.microsoft.com/office/powerpoint/2010/main" val="2326543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369513"/>
          </a:xfrm>
        </p:spPr>
        <p:txBody>
          <a:bodyPr/>
          <a:lstStyle/>
          <a:p>
            <a:r>
              <a:rPr lang="en-US" sz="3600" dirty="0"/>
              <a:t>Mutable and Immutable arguments</a:t>
            </a:r>
          </a:p>
        </p:txBody>
      </p:sp>
      <p:sp>
        <p:nvSpPr>
          <p:cNvPr id="3" name="Content Placeholder 2"/>
          <p:cNvSpPr>
            <a:spLocks noGrp="1"/>
          </p:cNvSpPr>
          <p:nvPr>
            <p:ph idx="1"/>
          </p:nvPr>
        </p:nvSpPr>
        <p:spPr>
          <a:xfrm>
            <a:off x="838200" y="777922"/>
            <a:ext cx="10515600" cy="4408033"/>
          </a:xfrm>
        </p:spPr>
        <p:txBody>
          <a:bodyPr numCol="2"/>
          <a:lstStyle/>
          <a:p>
            <a:pPr marL="0" indent="0">
              <a:lnSpc>
                <a:spcPct val="100000"/>
              </a:lnSpc>
              <a:buNone/>
              <a:defRPr/>
            </a:pPr>
            <a:r>
              <a:rPr lang="es-ES" sz="2400" dirty="0" smtClean="0"/>
              <a:t>Ex</a:t>
            </a:r>
            <a:r>
              <a:rPr lang="es-ES" sz="2400" dirty="0" smtClean="0"/>
              <a:t>.-11</a:t>
            </a:r>
            <a:endParaRPr lang="es-ES" sz="2400" dirty="0" smtClean="0"/>
          </a:p>
          <a:p>
            <a:pPr marL="0" indent="0">
              <a:lnSpc>
                <a:spcPct val="100000"/>
              </a:lnSpc>
              <a:buNone/>
              <a:defRPr/>
            </a:pPr>
            <a:r>
              <a:rPr lang="es-ES" sz="2000" dirty="0" err="1" smtClean="0"/>
              <a:t>def</a:t>
            </a:r>
            <a:r>
              <a:rPr lang="es-ES" sz="2000" dirty="0" smtClean="0"/>
              <a:t> </a:t>
            </a:r>
            <a:r>
              <a:rPr lang="es-ES" sz="2000" dirty="0"/>
              <a:t>Test(x, y):    </a:t>
            </a:r>
          </a:p>
          <a:p>
            <a:pPr marL="0" indent="0">
              <a:lnSpc>
                <a:spcPct val="100000"/>
              </a:lnSpc>
              <a:buNone/>
              <a:defRPr/>
            </a:pPr>
            <a:r>
              <a:rPr lang="es-ES" sz="2000" dirty="0"/>
              <a:t>	 x=2    </a:t>
            </a:r>
          </a:p>
          <a:p>
            <a:pPr marL="0" indent="0">
              <a:lnSpc>
                <a:spcPct val="100000"/>
              </a:lnSpc>
              <a:buNone/>
              <a:defRPr/>
            </a:pPr>
            <a:r>
              <a:rPr lang="es-ES" sz="2000" dirty="0"/>
              <a:t>	y[0]=3    </a:t>
            </a:r>
          </a:p>
          <a:p>
            <a:pPr marL="0" indent="0">
              <a:lnSpc>
                <a:spcPct val="100000"/>
              </a:lnSpc>
              <a:buNone/>
              <a:defRPr/>
            </a:pPr>
            <a:r>
              <a:rPr lang="es-ES" sz="2000" dirty="0"/>
              <a:t>x = 1</a:t>
            </a:r>
          </a:p>
          <a:p>
            <a:pPr marL="0" indent="0">
              <a:lnSpc>
                <a:spcPct val="100000"/>
              </a:lnSpc>
              <a:buNone/>
              <a:defRPr/>
            </a:pPr>
            <a:r>
              <a:rPr lang="es-ES" sz="2000" dirty="0"/>
              <a:t>y =[2]</a:t>
            </a:r>
          </a:p>
          <a:p>
            <a:pPr marL="0" indent="0">
              <a:lnSpc>
                <a:spcPct val="100000"/>
              </a:lnSpc>
              <a:buNone/>
              <a:defRPr/>
            </a:pPr>
            <a:r>
              <a:rPr lang="es-ES" sz="2000" dirty="0"/>
              <a:t>Test(x, y) </a:t>
            </a:r>
          </a:p>
          <a:p>
            <a:pPr marL="0" indent="0">
              <a:lnSpc>
                <a:spcPct val="100000"/>
              </a:lnSpc>
              <a:buNone/>
              <a:defRPr/>
            </a:pPr>
            <a:r>
              <a:rPr lang="es-ES" sz="2000" dirty="0" err="1"/>
              <a:t>print</a:t>
            </a:r>
            <a:r>
              <a:rPr lang="es-ES" sz="2000" dirty="0"/>
              <a:t>(</a:t>
            </a:r>
            <a:r>
              <a:rPr lang="es-ES" sz="2000" dirty="0" err="1"/>
              <a:t>x,y</a:t>
            </a:r>
            <a:r>
              <a:rPr lang="es-ES" sz="2000" dirty="0"/>
              <a:t>)</a:t>
            </a:r>
          </a:p>
          <a:p>
            <a:pPr marL="0" indent="0">
              <a:lnSpc>
                <a:spcPct val="100000"/>
              </a:lnSpc>
              <a:buNone/>
              <a:defRPr/>
            </a:pPr>
            <a:r>
              <a:rPr lang="es-ES" sz="2000" dirty="0" smtClean="0">
                <a:solidFill>
                  <a:srgbClr val="FF0000"/>
                </a:solidFill>
              </a:rPr>
              <a:t>Output</a:t>
            </a:r>
            <a:r>
              <a:rPr lang="es-ES" sz="2000" dirty="0">
                <a:solidFill>
                  <a:srgbClr val="FF0000"/>
                </a:solidFill>
              </a:rPr>
              <a:t>:</a:t>
            </a:r>
          </a:p>
          <a:p>
            <a:pPr marL="0" indent="0">
              <a:lnSpc>
                <a:spcPct val="100000"/>
              </a:lnSpc>
              <a:buNone/>
              <a:defRPr/>
            </a:pPr>
            <a:r>
              <a:rPr lang="es-ES" sz="2000" dirty="0"/>
              <a:t> 1 [3]</a:t>
            </a:r>
            <a:endParaRPr lang="en-US" sz="2000" dirty="0"/>
          </a:p>
          <a:p>
            <a:pPr marL="0" indent="0">
              <a:lnSpc>
                <a:spcPct val="100000"/>
              </a:lnSpc>
              <a:buNone/>
            </a:pPr>
            <a:r>
              <a:rPr lang="es-ES" sz="2400" dirty="0" smtClean="0"/>
              <a:t>Ex</a:t>
            </a:r>
            <a:r>
              <a:rPr lang="es-ES" sz="2400" dirty="0" smtClean="0"/>
              <a:t>.-12</a:t>
            </a:r>
            <a:endParaRPr lang="es-ES" sz="2400" dirty="0" smtClean="0"/>
          </a:p>
          <a:p>
            <a:pPr marL="0" indent="0">
              <a:lnSpc>
                <a:spcPct val="100000"/>
              </a:lnSpc>
              <a:buNone/>
            </a:pPr>
            <a:r>
              <a:rPr lang="es-ES" sz="2000" b="1" dirty="0" smtClean="0">
                <a:solidFill>
                  <a:srgbClr val="FF0000"/>
                </a:solidFill>
              </a:rPr>
              <a:t>Try </a:t>
            </a:r>
            <a:r>
              <a:rPr lang="es-ES" sz="2000" b="1" dirty="0" err="1" smtClean="0">
                <a:solidFill>
                  <a:srgbClr val="FF0000"/>
                </a:solidFill>
              </a:rPr>
              <a:t>this</a:t>
            </a:r>
            <a:r>
              <a:rPr lang="es-ES" sz="2000" b="1" dirty="0" smtClean="0">
                <a:solidFill>
                  <a:srgbClr val="FF0000"/>
                </a:solidFill>
              </a:rPr>
              <a:t> and observe </a:t>
            </a:r>
            <a:r>
              <a:rPr lang="es-ES" sz="2000" b="1" dirty="0" smtClean="0">
                <a:solidFill>
                  <a:srgbClr val="FF0000"/>
                </a:solidFill>
              </a:rPr>
              <a:t>output !!</a:t>
            </a:r>
            <a:endParaRPr lang="es-ES" sz="2000" b="1" dirty="0">
              <a:solidFill>
                <a:srgbClr val="FF0000"/>
              </a:solidFill>
            </a:endParaRPr>
          </a:p>
          <a:p>
            <a:pPr marL="0" indent="0">
              <a:lnSpc>
                <a:spcPct val="100000"/>
              </a:lnSpc>
              <a:buNone/>
            </a:pPr>
            <a:r>
              <a:rPr lang="es-ES" sz="2000" dirty="0" err="1" smtClean="0"/>
              <a:t>def</a:t>
            </a:r>
            <a:r>
              <a:rPr lang="es-ES" sz="2000" dirty="0" smtClean="0"/>
              <a:t> </a:t>
            </a:r>
            <a:r>
              <a:rPr lang="es-ES" sz="2000" dirty="0"/>
              <a:t>Test(x, y):    </a:t>
            </a:r>
          </a:p>
          <a:p>
            <a:pPr marL="0" indent="0">
              <a:lnSpc>
                <a:spcPct val="100000"/>
              </a:lnSpc>
              <a:buNone/>
            </a:pPr>
            <a:r>
              <a:rPr lang="es-ES" sz="2000" dirty="0"/>
              <a:t>	 x=2    </a:t>
            </a:r>
          </a:p>
          <a:p>
            <a:pPr marL="0" indent="0">
              <a:lnSpc>
                <a:spcPct val="100000"/>
              </a:lnSpc>
              <a:buNone/>
            </a:pPr>
            <a:r>
              <a:rPr lang="es-ES" sz="2000" dirty="0"/>
              <a:t>	 y[0]=3    </a:t>
            </a:r>
          </a:p>
          <a:p>
            <a:pPr marL="0" indent="0">
              <a:lnSpc>
                <a:spcPct val="100000"/>
              </a:lnSpc>
              <a:buNone/>
            </a:pPr>
            <a:r>
              <a:rPr lang="es-ES" sz="2000" dirty="0"/>
              <a:t>x = 1</a:t>
            </a:r>
          </a:p>
          <a:p>
            <a:pPr marL="0" indent="0">
              <a:lnSpc>
                <a:spcPct val="100000"/>
              </a:lnSpc>
              <a:buNone/>
            </a:pPr>
            <a:r>
              <a:rPr lang="es-ES" sz="2000" dirty="0"/>
              <a:t>y =(2)</a:t>
            </a:r>
          </a:p>
          <a:p>
            <a:pPr marL="0" indent="0">
              <a:lnSpc>
                <a:spcPct val="100000"/>
              </a:lnSpc>
              <a:buNone/>
            </a:pPr>
            <a:r>
              <a:rPr lang="es-ES" sz="2000" dirty="0"/>
              <a:t>Test(x, y) </a:t>
            </a:r>
          </a:p>
          <a:p>
            <a:pPr marL="0" indent="0">
              <a:lnSpc>
                <a:spcPct val="100000"/>
              </a:lnSpc>
              <a:buNone/>
            </a:pPr>
            <a:r>
              <a:rPr lang="es-ES" sz="2000" dirty="0" err="1"/>
              <a:t>print</a:t>
            </a:r>
            <a:r>
              <a:rPr lang="es-ES" sz="2000" dirty="0"/>
              <a:t>(</a:t>
            </a:r>
            <a:r>
              <a:rPr lang="es-ES" sz="2000" dirty="0" err="1"/>
              <a:t>x,y</a:t>
            </a:r>
            <a:r>
              <a:rPr lang="es-ES" sz="2000" dirty="0"/>
              <a:t>)</a:t>
            </a: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15</a:t>
            </a:fld>
            <a:endParaRPr lang="en-US">
              <a:solidFill>
                <a:prstClr val="white"/>
              </a:solidFill>
            </a:endParaRPr>
          </a:p>
        </p:txBody>
      </p:sp>
    </p:spTree>
    <p:extLst>
      <p:ext uri="{BB962C8B-B14F-4D97-AF65-F5344CB8AC3E}">
        <p14:creationId xmlns:p14="http://schemas.microsoft.com/office/powerpoint/2010/main" val="2141126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2209800" y="187326"/>
            <a:ext cx="7772400" cy="682625"/>
          </a:xfrm>
        </p:spPr>
        <p:txBody>
          <a:bodyPr/>
          <a:lstStyle/>
          <a:p>
            <a:r>
              <a:rPr lang="en-US" sz="4400" dirty="0" smtClean="0">
                <a:solidFill>
                  <a:schemeClr val="tx1"/>
                </a:solidFill>
              </a:rPr>
              <a:t>File Handling</a:t>
            </a:r>
          </a:p>
        </p:txBody>
      </p:sp>
      <p:sp>
        <p:nvSpPr>
          <p:cNvPr id="6147" name="Subtitle 2"/>
          <p:cNvSpPr>
            <a:spLocks noGrp="1"/>
          </p:cNvSpPr>
          <p:nvPr>
            <p:ph type="subTitle" idx="1"/>
          </p:nvPr>
        </p:nvSpPr>
        <p:spPr>
          <a:xfrm>
            <a:off x="928688" y="1109664"/>
            <a:ext cx="9544050" cy="3952875"/>
          </a:xfrm>
        </p:spPr>
        <p:txBody>
          <a:bodyPr/>
          <a:lstStyle/>
          <a:p>
            <a:pPr marL="457200" indent="-457200" algn="l">
              <a:buFont typeface="Arial" panose="020B0604020202020204" pitchFamily="34" charset="0"/>
              <a:buChar char="•"/>
            </a:pPr>
            <a:r>
              <a:rPr lang="en-US" sz="2000" dirty="0" smtClean="0"/>
              <a:t>Value stored in a </a:t>
            </a:r>
            <a:r>
              <a:rPr lang="en-US" sz="2000" dirty="0" smtClean="0">
                <a:solidFill>
                  <a:srgbClr val="FF0000"/>
                </a:solidFill>
              </a:rPr>
              <a:t>program variable is lost </a:t>
            </a:r>
            <a:r>
              <a:rPr lang="en-US" sz="2000" dirty="0" smtClean="0"/>
              <a:t>once the program terminates.</a:t>
            </a:r>
          </a:p>
          <a:p>
            <a:pPr marL="457200" indent="-457200" algn="l">
              <a:buFont typeface="Arial" panose="020B0604020202020204" pitchFamily="34" charset="0"/>
              <a:buChar char="•"/>
            </a:pPr>
            <a:r>
              <a:rPr lang="en-US" sz="2000" dirty="0" smtClean="0"/>
              <a:t>Data is stored in a file, if it has to exist between execution of programs </a:t>
            </a:r>
          </a:p>
          <a:p>
            <a:pPr marL="457200" indent="-457200" algn="l">
              <a:buFont typeface="Arial" panose="020B0604020202020204" pitchFamily="34" charset="0"/>
              <a:buChar char="•"/>
            </a:pPr>
            <a:r>
              <a:rPr lang="en-US" sz="2000" dirty="0" smtClean="0"/>
              <a:t>A </a:t>
            </a:r>
            <a:r>
              <a:rPr lang="en-US" sz="2000" dirty="0" smtClean="0">
                <a:solidFill>
                  <a:srgbClr val="FF0000"/>
                </a:solidFill>
              </a:rPr>
              <a:t>text file is a file containing characters, structured as individual lines of text</a:t>
            </a:r>
            <a:r>
              <a:rPr lang="en-US" sz="2000" dirty="0" smtClean="0"/>
              <a:t>. </a:t>
            </a:r>
          </a:p>
          <a:p>
            <a:pPr marL="457200" indent="-457200" algn="l">
              <a:buFont typeface="Arial" panose="020B0604020202020204" pitchFamily="34" charset="0"/>
              <a:buChar char="•"/>
            </a:pPr>
            <a:r>
              <a:rPr lang="en-US" sz="2000" dirty="0" smtClean="0"/>
              <a:t>Apart from all printable characters, it also </a:t>
            </a:r>
            <a:r>
              <a:rPr lang="en-US" sz="2000" dirty="0" smtClean="0">
                <a:solidFill>
                  <a:srgbClr val="FF0000"/>
                </a:solidFill>
              </a:rPr>
              <a:t>includes nonprintable character, \n</a:t>
            </a:r>
            <a:r>
              <a:rPr lang="en-US" sz="2000" dirty="0" smtClean="0"/>
              <a:t>, to denote the end of each text line. </a:t>
            </a:r>
          </a:p>
          <a:p>
            <a:pPr marL="457200" indent="-457200" algn="l">
              <a:buFont typeface="Arial" panose="020B0604020202020204" pitchFamily="34" charset="0"/>
              <a:buChar char="•"/>
            </a:pPr>
            <a:r>
              <a:rPr lang="en-US" sz="2000" dirty="0" smtClean="0"/>
              <a:t>They can be directly </a:t>
            </a:r>
            <a:r>
              <a:rPr lang="en-US" sz="2000" dirty="0" smtClean="0">
                <a:solidFill>
                  <a:srgbClr val="FF0000"/>
                </a:solidFill>
              </a:rPr>
              <a:t>viewed and created using a text editor.</a:t>
            </a:r>
          </a:p>
          <a:p>
            <a:pPr marL="457200" indent="-457200" algn="l">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530233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152650" y="312738"/>
            <a:ext cx="7886700" cy="831850"/>
          </a:xfrm>
        </p:spPr>
        <p:txBody>
          <a:bodyPr/>
          <a:lstStyle/>
          <a:p>
            <a:pPr algn="ctr"/>
            <a:r>
              <a:rPr lang="en-US" sz="3600" dirty="0" smtClean="0"/>
              <a:t>File input and output</a:t>
            </a:r>
          </a:p>
        </p:txBody>
      </p:sp>
      <p:sp>
        <p:nvSpPr>
          <p:cNvPr id="7171" name="Content Placeholder 2"/>
          <p:cNvSpPr>
            <a:spLocks noGrp="1"/>
          </p:cNvSpPr>
          <p:nvPr>
            <p:ph idx="1"/>
          </p:nvPr>
        </p:nvSpPr>
        <p:spPr>
          <a:xfrm>
            <a:off x="1028700" y="1306513"/>
            <a:ext cx="9010650" cy="3879850"/>
          </a:xfrm>
        </p:spPr>
        <p:txBody>
          <a:bodyPr/>
          <a:lstStyle/>
          <a:p>
            <a:pPr algn="just"/>
            <a:r>
              <a:rPr lang="en-US" sz="2000" dirty="0" smtClean="0"/>
              <a:t>Files are non volatile data stored at specific locations in memory. To read or write from/to a file, one first needs to create a reference to the file. This is called the </a:t>
            </a:r>
            <a:r>
              <a:rPr lang="en-US" sz="2000" b="1" dirty="0" smtClean="0"/>
              <a:t>handle to the file.</a:t>
            </a:r>
          </a:p>
          <a:p>
            <a:pPr algn="just"/>
            <a:r>
              <a:rPr lang="en-US" sz="2000" dirty="0" smtClean="0"/>
              <a:t>To read or write to a file one first needs to open it with the python’s built-in function ‘</a:t>
            </a:r>
            <a:r>
              <a:rPr lang="en-US" sz="2000" b="1" dirty="0" smtClean="0"/>
              <a:t>open’ </a:t>
            </a:r>
            <a:r>
              <a:rPr lang="en-US" sz="2000" dirty="0" smtClean="0"/>
              <a:t>that returns a handler to the file. The </a:t>
            </a:r>
            <a:r>
              <a:rPr lang="en-US" sz="2000" u="sng" dirty="0" smtClean="0"/>
              <a:t>handler can then be used to read or write the content of the file.</a:t>
            </a:r>
          </a:p>
          <a:p>
            <a:endParaRPr lang="en-US" sz="2000" dirty="0" smtClean="0"/>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43CFC3F4-F461-483D-82C9-CA9632BACCC3}"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17</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96689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152650" y="312738"/>
            <a:ext cx="7886700" cy="831850"/>
          </a:xfrm>
        </p:spPr>
        <p:txBody>
          <a:bodyPr/>
          <a:lstStyle/>
          <a:p>
            <a:pPr algn="ctr"/>
            <a:r>
              <a:rPr lang="en-US" sz="4000" dirty="0" smtClean="0"/>
              <a:t>File input and output</a:t>
            </a:r>
          </a:p>
        </p:txBody>
      </p:sp>
      <p:sp>
        <p:nvSpPr>
          <p:cNvPr id="81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68A5473-810B-457B-897D-607F64B5A897}"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18</a:t>
            </a:fld>
            <a:endParaRPr lang="en-US" sz="1400">
              <a:solidFill>
                <a:schemeClr val="bg1"/>
              </a:solidFill>
              <a:latin typeface="Calibri" panose="020F0502020204030204" pitchFamily="34" charset="0"/>
              <a:cs typeface="Arial" panose="020B0604020202020204" pitchFamily="34" charset="0"/>
            </a:endParaRPr>
          </a:p>
        </p:txBody>
      </p:sp>
      <p:pic>
        <p:nvPicPr>
          <p:cNvPr id="8196" name="Picture 2" descr="http://sciprolab1.readthedocs.io/en/latest/_images/io_met_fu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9" y="1144589"/>
            <a:ext cx="88042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996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152650" y="312738"/>
            <a:ext cx="7886700" cy="831850"/>
          </a:xfrm>
        </p:spPr>
        <p:txBody>
          <a:bodyPr/>
          <a:lstStyle/>
          <a:p>
            <a:r>
              <a:rPr lang="en-US" sz="3600" dirty="0" smtClean="0"/>
              <a:t>Opening a file</a:t>
            </a:r>
          </a:p>
        </p:txBody>
      </p:sp>
      <p:sp>
        <p:nvSpPr>
          <p:cNvPr id="9219" name="Content Placeholder 2"/>
          <p:cNvSpPr>
            <a:spLocks noGrp="1"/>
          </p:cNvSpPr>
          <p:nvPr>
            <p:ph idx="1"/>
          </p:nvPr>
        </p:nvSpPr>
        <p:spPr>
          <a:xfrm>
            <a:off x="2152650" y="1306513"/>
            <a:ext cx="7886700" cy="3879850"/>
          </a:xfrm>
        </p:spPr>
        <p:txBody>
          <a:bodyPr/>
          <a:lstStyle/>
          <a:p>
            <a:pPr marL="0" indent="0">
              <a:buNone/>
            </a:pPr>
            <a:r>
              <a:rPr lang="en-US" sz="2400" dirty="0" smtClean="0"/>
              <a:t>-All files must be opened before they can be used. </a:t>
            </a:r>
          </a:p>
          <a:p>
            <a:pPr marL="0" indent="0">
              <a:buNone/>
            </a:pPr>
            <a:endParaRPr lang="en-US" sz="2400" dirty="0" smtClean="0"/>
          </a:p>
          <a:p>
            <a:pPr marL="0" indent="0">
              <a:buNone/>
            </a:pPr>
            <a:endParaRPr lang="en-US" sz="2400" dirty="0" smtClean="0"/>
          </a:p>
          <a:p>
            <a:pPr marL="0" indent="0">
              <a:buNone/>
            </a:pPr>
            <a:r>
              <a:rPr lang="en-US" sz="2400" dirty="0" smtClean="0"/>
              <a:t>The standard syntax is:</a:t>
            </a:r>
          </a:p>
          <a:p>
            <a:pPr marL="0" indent="0">
              <a:buNone/>
            </a:pPr>
            <a:endParaRPr lang="en-US" sz="2400" dirty="0" smtClean="0"/>
          </a:p>
          <a:p>
            <a:pPr marL="0" indent="0">
              <a:buNone/>
            </a:pPr>
            <a:r>
              <a:rPr lang="en-US" sz="2400" b="1" dirty="0" err="1" smtClean="0"/>
              <a:t>file_handle</a:t>
            </a:r>
            <a:r>
              <a:rPr lang="en-US" sz="2400" b="1" dirty="0" smtClean="0"/>
              <a:t> = open("</a:t>
            </a:r>
            <a:r>
              <a:rPr lang="en-US" sz="2400" b="1" dirty="0" err="1" smtClean="0"/>
              <a:t>file_name</a:t>
            </a:r>
            <a:r>
              <a:rPr lang="en-US" sz="2400" b="1" dirty="0" smtClean="0"/>
              <a:t>", "</a:t>
            </a:r>
            <a:r>
              <a:rPr lang="en-US" sz="2400" b="1" dirty="0" err="1" smtClean="0"/>
              <a:t>file_mode</a:t>
            </a:r>
            <a:r>
              <a:rPr lang="en-US" sz="2400" b="1" dirty="0" smtClean="0"/>
              <a:t>")</a:t>
            </a:r>
          </a:p>
          <a:p>
            <a:pPr marL="0" indent="0">
              <a:buNone/>
            </a:pPr>
            <a:endParaRPr lang="en-US" sz="2400" dirty="0" smtClean="0"/>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C90067A-ED39-4B36-AFCB-082E32B38AD4}"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19</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56537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FUNCTIONS</a:t>
            </a:r>
          </a:p>
        </p:txBody>
      </p:sp>
      <p:sp>
        <p:nvSpPr>
          <p:cNvPr id="3" name="Content Placeholder 2"/>
          <p:cNvSpPr>
            <a:spLocks noGrp="1"/>
          </p:cNvSpPr>
          <p:nvPr>
            <p:ph idx="1"/>
          </p:nvPr>
        </p:nvSpPr>
        <p:spPr/>
        <p:txBody>
          <a:bodyPr/>
          <a:lstStyle/>
          <a:p>
            <a:pPr marL="457200" indent="-457200">
              <a:defRPr/>
            </a:pPr>
            <a:r>
              <a:rPr lang="en-US" sz="2000" dirty="0"/>
              <a:t>A function is a piece of code in a program. The function performs a specific task. </a:t>
            </a:r>
          </a:p>
          <a:p>
            <a:pPr>
              <a:defRPr/>
            </a:pPr>
            <a:r>
              <a:rPr lang="en-US" sz="2000" dirty="0">
                <a:solidFill>
                  <a:srgbClr val="FF0000"/>
                </a:solidFill>
              </a:rPr>
              <a:t>The advantages of using functions are:</a:t>
            </a:r>
          </a:p>
          <a:p>
            <a:pPr marL="457200" indent="-457200">
              <a:defRPr/>
            </a:pPr>
            <a:r>
              <a:rPr lang="en-US" sz="2000" dirty="0"/>
              <a:t>Reducing duplication of code</a:t>
            </a:r>
          </a:p>
          <a:p>
            <a:pPr marL="457200" indent="-457200">
              <a:defRPr/>
            </a:pPr>
            <a:r>
              <a:rPr lang="en-US" sz="2000" dirty="0"/>
              <a:t>Decomposing complex problems into simpler pieces</a:t>
            </a:r>
          </a:p>
          <a:p>
            <a:pPr marL="457200" indent="-457200">
              <a:defRPr/>
            </a:pPr>
            <a:r>
              <a:rPr lang="en-US" sz="2000" dirty="0"/>
              <a:t>Improving clarity of the code</a:t>
            </a:r>
          </a:p>
          <a:p>
            <a:pPr marL="457200" indent="-457200">
              <a:defRPr/>
            </a:pPr>
            <a:r>
              <a:rPr lang="en-US" sz="2000" dirty="0"/>
              <a:t>Reuse of code</a:t>
            </a:r>
          </a:p>
          <a:p>
            <a:pPr marL="457200" indent="-457200">
              <a:defRPr/>
            </a:pPr>
            <a:r>
              <a:rPr lang="en-US" sz="2000" dirty="0"/>
              <a:t>Information hiding</a:t>
            </a:r>
          </a:p>
          <a:p>
            <a:pPr>
              <a:defRPr/>
            </a:pP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a:t>
            </a:fld>
            <a:endParaRPr lang="en-US">
              <a:solidFill>
                <a:prstClr val="white"/>
              </a:solidFill>
            </a:endParaRPr>
          </a:p>
        </p:txBody>
      </p:sp>
    </p:spTree>
    <p:extLst>
      <p:ext uri="{BB962C8B-B14F-4D97-AF65-F5344CB8AC3E}">
        <p14:creationId xmlns:p14="http://schemas.microsoft.com/office/powerpoint/2010/main" val="1133703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152650" y="312738"/>
            <a:ext cx="7886700" cy="831850"/>
          </a:xfrm>
        </p:spPr>
        <p:txBody>
          <a:bodyPr/>
          <a:lstStyle/>
          <a:p>
            <a:r>
              <a:rPr lang="en-US" sz="3600" dirty="0" smtClean="0"/>
              <a:t>File Mode</a:t>
            </a:r>
          </a:p>
        </p:txBody>
      </p:sp>
      <p:sp>
        <p:nvSpPr>
          <p:cNvPr id="10243" name="Content Placeholder 2"/>
          <p:cNvSpPr>
            <a:spLocks noGrp="1"/>
          </p:cNvSpPr>
          <p:nvPr>
            <p:ph idx="1"/>
          </p:nvPr>
        </p:nvSpPr>
        <p:spPr>
          <a:xfrm>
            <a:off x="1014413" y="1306513"/>
            <a:ext cx="9024937" cy="3879850"/>
          </a:xfrm>
        </p:spPr>
        <p:txBody>
          <a:bodyPr/>
          <a:lstStyle/>
          <a:p>
            <a:r>
              <a:rPr lang="en-US" sz="2200" dirty="0"/>
              <a:t>"r" which is the default and opens the file in read only mode;</a:t>
            </a:r>
          </a:p>
          <a:p>
            <a:r>
              <a:rPr lang="en-US" sz="2200" dirty="0"/>
              <a:t>"w" write only mode. Note that this would overwrite an existing file;</a:t>
            </a:r>
          </a:p>
          <a:p>
            <a:r>
              <a:rPr lang="en-US" sz="2200" dirty="0"/>
              <a:t>"a" append mode (i.e. add information at the end of an existing file or create a new file)</a:t>
            </a:r>
          </a:p>
          <a:p>
            <a:r>
              <a:rPr lang="en-US" sz="2200" dirty="0"/>
              <a:t>"t" text mode. The file will be a text file (this is the default).</a:t>
            </a:r>
          </a:p>
          <a:p>
            <a:r>
              <a:rPr lang="en-US" sz="2200" dirty="0"/>
              <a:t>"b" binary mode. The file will not be a textual file.</a:t>
            </a:r>
          </a:p>
          <a:p>
            <a:r>
              <a:rPr lang="en-US" sz="2200" dirty="0"/>
              <a:t>"x" exclusive creation. This will fail if the file already exists.</a:t>
            </a:r>
          </a:p>
          <a:p>
            <a:r>
              <a:rPr lang="en-US" sz="2200" dirty="0"/>
              <a:t>"+" update mode. The file will be opened with read and write permissions.</a:t>
            </a:r>
          </a:p>
          <a:p>
            <a:endParaRPr lang="en-US" sz="2200" dirty="0"/>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D15303B-8D4D-4EC1-9333-75EB9B2968FA}"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20</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20358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152650" y="312738"/>
            <a:ext cx="7886700" cy="831850"/>
          </a:xfrm>
        </p:spPr>
        <p:txBody>
          <a:bodyPr/>
          <a:lstStyle/>
          <a:p>
            <a:r>
              <a:rPr lang="en-US" sz="3600" dirty="0" smtClean="0"/>
              <a:t>Closing a file</a:t>
            </a:r>
          </a:p>
        </p:txBody>
      </p:sp>
      <p:sp>
        <p:nvSpPr>
          <p:cNvPr id="3" name="Content Placeholder 2"/>
          <p:cNvSpPr>
            <a:spLocks noGrp="1"/>
          </p:cNvSpPr>
          <p:nvPr>
            <p:ph idx="1"/>
          </p:nvPr>
        </p:nvSpPr>
        <p:spPr>
          <a:xfrm>
            <a:off x="2152650" y="1306513"/>
            <a:ext cx="7886700" cy="3879850"/>
          </a:xfrm>
        </p:spPr>
        <p:txBody>
          <a:bodyPr/>
          <a:lstStyle/>
          <a:p>
            <a:pPr>
              <a:defRPr/>
            </a:pPr>
            <a:r>
              <a:rPr lang="en-US" sz="2400" dirty="0" smtClean="0"/>
              <a:t>An opened file always needs to be closed. The basic syntax is:</a:t>
            </a:r>
          </a:p>
          <a:p>
            <a:pPr marL="0" indent="0">
              <a:buNone/>
              <a:defRPr/>
            </a:pPr>
            <a:endParaRPr lang="en-US" sz="2400" dirty="0" smtClean="0"/>
          </a:p>
          <a:p>
            <a:pPr>
              <a:defRPr/>
            </a:pPr>
            <a:r>
              <a:rPr lang="en-US" sz="2400" dirty="0" err="1" smtClean="0"/>
              <a:t>file_handle.close</a:t>
            </a:r>
            <a:r>
              <a:rPr lang="en-US" sz="2400" dirty="0" smtClean="0"/>
              <a:t>()</a:t>
            </a:r>
          </a:p>
          <a:p>
            <a:pPr marL="0" indent="0">
              <a:buNone/>
              <a:defRPr/>
            </a:pPr>
            <a:endParaRPr lang="en-US" sz="2400" dirty="0"/>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E0106AA-34A8-4BA6-B50D-3D7DB2B3AD8C}"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21</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0765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152650" y="312738"/>
            <a:ext cx="7886700" cy="831850"/>
          </a:xfrm>
        </p:spPr>
        <p:txBody>
          <a:bodyPr/>
          <a:lstStyle/>
          <a:p>
            <a:r>
              <a:rPr lang="en-US" sz="3200" dirty="0"/>
              <a:t>Ex </a:t>
            </a:r>
            <a:r>
              <a:rPr lang="en-US" sz="3200" dirty="0" smtClean="0"/>
              <a:t>13</a:t>
            </a:r>
            <a:endParaRPr lang="en-US" sz="3200" dirty="0"/>
          </a:p>
        </p:txBody>
      </p:sp>
      <p:sp>
        <p:nvSpPr>
          <p:cNvPr id="3" name="Content Placeholder 2"/>
          <p:cNvSpPr>
            <a:spLocks noGrp="1"/>
          </p:cNvSpPr>
          <p:nvPr>
            <p:ph idx="1"/>
          </p:nvPr>
        </p:nvSpPr>
        <p:spPr>
          <a:xfrm>
            <a:off x="2152650" y="1306513"/>
            <a:ext cx="7886700" cy="3879850"/>
          </a:xfrm>
        </p:spPr>
        <p:txBody>
          <a:bodyPr/>
          <a:lstStyle/>
          <a:p>
            <a:pPr marL="0" indent="0">
              <a:buNone/>
              <a:defRPr/>
            </a:pPr>
            <a:r>
              <a:rPr lang="en-US" sz="2000" dirty="0" smtClean="0"/>
              <a:t>Suppose you have a text file named as </a:t>
            </a:r>
            <a:r>
              <a:rPr lang="en-US" sz="2000" dirty="0" err="1" smtClean="0"/>
              <a:t>textFile</a:t>
            </a:r>
            <a:r>
              <a:rPr lang="en-US" sz="2000" dirty="0" smtClean="0"/>
              <a:t> and have following content inside it:</a:t>
            </a:r>
          </a:p>
          <a:p>
            <a:pPr marL="0" indent="0">
              <a:buNone/>
              <a:defRPr/>
            </a:pPr>
            <a:endParaRPr lang="en-US" sz="2000" dirty="0" smtClean="0"/>
          </a:p>
          <a:p>
            <a:pPr>
              <a:lnSpc>
                <a:spcPct val="100000"/>
              </a:lnSpc>
              <a:spcBef>
                <a:spcPct val="0"/>
              </a:spcBef>
              <a:buFontTx/>
              <a:buNone/>
              <a:defRPr/>
            </a:pPr>
            <a:r>
              <a:rPr lang="en-US" sz="2000" dirty="0" smtClean="0">
                <a:cs typeface="Arial" panose="020B0604020202020204" pitchFamily="34" charset="0"/>
              </a:rPr>
              <a:t>Hi everybody,</a:t>
            </a:r>
          </a:p>
          <a:p>
            <a:pPr>
              <a:lnSpc>
                <a:spcPct val="100000"/>
              </a:lnSpc>
              <a:spcBef>
                <a:spcPct val="0"/>
              </a:spcBef>
              <a:buFontTx/>
              <a:buNone/>
              <a:defRPr/>
            </a:pPr>
            <a:r>
              <a:rPr lang="en-US" sz="2000" dirty="0" smtClean="0">
                <a:cs typeface="Arial" panose="020B0604020202020204" pitchFamily="34" charset="0"/>
              </a:rPr>
              <a:t>This is my first file</a:t>
            </a:r>
          </a:p>
          <a:p>
            <a:pPr>
              <a:lnSpc>
                <a:spcPct val="100000"/>
              </a:lnSpc>
              <a:spcBef>
                <a:spcPct val="0"/>
              </a:spcBef>
              <a:buFontTx/>
              <a:buNone/>
              <a:defRPr/>
            </a:pPr>
            <a:r>
              <a:rPr lang="en-US" sz="2000" dirty="0" smtClean="0">
                <a:cs typeface="Arial" panose="020B0604020202020204" pitchFamily="34" charset="0"/>
              </a:rPr>
              <a:t>and it contains a total of</a:t>
            </a:r>
          </a:p>
          <a:p>
            <a:pPr>
              <a:lnSpc>
                <a:spcPct val="100000"/>
              </a:lnSpc>
              <a:spcBef>
                <a:spcPct val="0"/>
              </a:spcBef>
              <a:buFontTx/>
              <a:buNone/>
              <a:defRPr/>
            </a:pPr>
            <a:r>
              <a:rPr lang="en-US" sz="2000" dirty="0" smtClean="0">
                <a:cs typeface="Arial" panose="020B0604020202020204" pitchFamily="34" charset="0"/>
              </a:rPr>
              <a:t>four lines!</a:t>
            </a:r>
          </a:p>
          <a:p>
            <a:pPr marL="0" indent="0">
              <a:buNone/>
              <a:defRPr/>
            </a:pPr>
            <a:endParaRPr lang="en-US" sz="2000" dirty="0" smtClean="0"/>
          </a:p>
          <a:p>
            <a:pPr marL="0" indent="0">
              <a:buNone/>
              <a:defRPr/>
            </a:pPr>
            <a:r>
              <a:rPr lang="en-US" sz="2000" dirty="0" smtClean="0"/>
              <a:t># make one file with this content and save name.txt</a:t>
            </a:r>
            <a:endParaRPr lang="en-US" sz="2000" dirty="0" smtClean="0"/>
          </a:p>
          <a:p>
            <a:pPr marL="0" indent="0">
              <a:buNone/>
              <a:defRPr/>
            </a:pPr>
            <a:endParaRPr lang="en-US" sz="2000" dirty="0"/>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0C4D893-7426-4FAF-8DA9-D5CFE45EB78C}"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22</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6435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1817689" y="1241425"/>
            <a:ext cx="7215187" cy="3879850"/>
          </a:xfrm>
        </p:spPr>
        <p:txBody>
          <a:bodyPr/>
          <a:lstStyle/>
          <a:p>
            <a:pPr marL="0" indent="0">
              <a:buNone/>
            </a:pPr>
            <a:r>
              <a:rPr lang="en-US" sz="2400" dirty="0" err="1" smtClean="0"/>
              <a:t>fh</a:t>
            </a:r>
            <a:r>
              <a:rPr lang="en-US" sz="2400" dirty="0" smtClean="0"/>
              <a:t> = </a:t>
            </a:r>
            <a:r>
              <a:rPr lang="en-US" sz="2400" dirty="0" smtClean="0">
                <a:solidFill>
                  <a:srgbClr val="FF0000"/>
                </a:solidFill>
              </a:rPr>
              <a:t>open</a:t>
            </a:r>
            <a:r>
              <a:rPr lang="en-US" sz="2400" dirty="0" smtClean="0"/>
              <a:t>("textFile.txt", "r") #read-only mode</a:t>
            </a:r>
            <a:br>
              <a:rPr lang="en-US" sz="2400" dirty="0" smtClean="0"/>
            </a:br>
            <a:r>
              <a:rPr lang="en-US" sz="2400" dirty="0" smtClean="0"/>
              <a:t>print("--- File content ---")</a:t>
            </a:r>
            <a:br>
              <a:rPr lang="en-US" sz="2400" dirty="0" smtClean="0"/>
            </a:br>
            <a:r>
              <a:rPr lang="en-US" sz="2400" dirty="0" smtClean="0"/>
              <a:t>for line in </a:t>
            </a:r>
            <a:r>
              <a:rPr lang="en-US" sz="2400" dirty="0" err="1" smtClean="0"/>
              <a:t>fh</a:t>
            </a:r>
            <a:r>
              <a:rPr lang="en-US" sz="2400" dirty="0" smtClean="0"/>
              <a:t>:</a:t>
            </a:r>
            <a:br>
              <a:rPr lang="en-US" sz="2400" dirty="0" smtClean="0"/>
            </a:br>
            <a:r>
              <a:rPr lang="en-US" sz="2400" dirty="0" smtClean="0"/>
              <a:t>    print(line, end ="") </a:t>
            </a:r>
          </a:p>
          <a:p>
            <a:pPr marL="0" indent="0">
              <a:buNone/>
            </a:pPr>
            <a:r>
              <a:rPr lang="en-US" sz="2400" dirty="0" smtClean="0"/>
              <a:t>#no need to add a new line</a:t>
            </a:r>
            <a:br>
              <a:rPr lang="en-US" sz="2400" dirty="0" smtClean="0"/>
            </a:br>
            <a:r>
              <a:rPr lang="en-US" sz="2400" dirty="0" err="1" smtClean="0"/>
              <a:t>fh.</a:t>
            </a:r>
            <a:r>
              <a:rPr lang="en-US" sz="2400" dirty="0" err="1" smtClean="0">
                <a:solidFill>
                  <a:srgbClr val="FF0000"/>
                </a:solidFill>
              </a:rPr>
              <a:t>close</a:t>
            </a:r>
            <a:r>
              <a:rPr lang="en-US" sz="2400" dirty="0" smtClean="0"/>
              <a:t>()</a:t>
            </a:r>
            <a:br>
              <a:rPr lang="en-US" sz="2400" dirty="0" smtClean="0"/>
            </a:br>
            <a:r>
              <a:rPr lang="en-US" sz="2400" dirty="0" smtClean="0"/>
              <a:t>print("\n--- File closed ---")</a:t>
            </a:r>
          </a:p>
          <a:p>
            <a:pPr marL="0" indent="0">
              <a:buNone/>
            </a:pPr>
            <a:endParaRPr lang="en-US" sz="2400" dirty="0" smtClean="0"/>
          </a:p>
        </p:txBody>
      </p:sp>
      <p:sp>
        <p:nvSpPr>
          <p:cNvPr id="133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17AB320-7E00-4BF4-B990-A21A894BFA42}"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23</a:t>
            </a:fld>
            <a:endParaRPr lang="en-US" sz="1400">
              <a:solidFill>
                <a:schemeClr val="bg1"/>
              </a:solidFill>
              <a:latin typeface="Calibri" panose="020F0502020204030204" pitchFamily="34" charset="0"/>
              <a:cs typeface="Arial" panose="020B0604020202020204" pitchFamily="34" charset="0"/>
            </a:endParaRPr>
          </a:p>
        </p:txBody>
      </p:sp>
      <p:sp>
        <p:nvSpPr>
          <p:cNvPr id="13316" name="Rectangle 4"/>
          <p:cNvSpPr>
            <a:spLocks noChangeArrowheads="1"/>
          </p:cNvSpPr>
          <p:nvPr/>
        </p:nvSpPr>
        <p:spPr bwMode="auto">
          <a:xfrm>
            <a:off x="8378826" y="3181350"/>
            <a:ext cx="316071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sz="2200" dirty="0">
                <a:cs typeface="Arial" panose="020B0604020202020204" pitchFamily="34" charset="0"/>
              </a:rPr>
              <a:t>--- File content ---</a:t>
            </a:r>
          </a:p>
          <a:p>
            <a:pPr>
              <a:lnSpc>
                <a:spcPct val="100000"/>
              </a:lnSpc>
              <a:spcBef>
                <a:spcPct val="0"/>
              </a:spcBef>
              <a:buFontTx/>
              <a:buNone/>
            </a:pPr>
            <a:r>
              <a:rPr lang="en-US" sz="2200" dirty="0">
                <a:cs typeface="Arial" panose="020B0604020202020204" pitchFamily="34" charset="0"/>
              </a:rPr>
              <a:t>Hi everybody,</a:t>
            </a:r>
          </a:p>
          <a:p>
            <a:pPr>
              <a:lnSpc>
                <a:spcPct val="100000"/>
              </a:lnSpc>
              <a:spcBef>
                <a:spcPct val="0"/>
              </a:spcBef>
              <a:buFontTx/>
              <a:buNone/>
            </a:pPr>
            <a:r>
              <a:rPr lang="en-US" sz="2200" dirty="0">
                <a:cs typeface="Arial" panose="020B0604020202020204" pitchFamily="34" charset="0"/>
              </a:rPr>
              <a:t>This is my first file</a:t>
            </a:r>
          </a:p>
          <a:p>
            <a:pPr>
              <a:lnSpc>
                <a:spcPct val="100000"/>
              </a:lnSpc>
              <a:spcBef>
                <a:spcPct val="0"/>
              </a:spcBef>
              <a:buFontTx/>
              <a:buNone/>
            </a:pPr>
            <a:r>
              <a:rPr lang="en-US" sz="2200" dirty="0">
                <a:cs typeface="Arial" panose="020B0604020202020204" pitchFamily="34" charset="0"/>
              </a:rPr>
              <a:t>and it contains a total of</a:t>
            </a:r>
          </a:p>
          <a:p>
            <a:pPr>
              <a:lnSpc>
                <a:spcPct val="100000"/>
              </a:lnSpc>
              <a:spcBef>
                <a:spcPct val="0"/>
              </a:spcBef>
              <a:buFontTx/>
              <a:buNone/>
            </a:pPr>
            <a:r>
              <a:rPr lang="en-US" sz="2200" dirty="0">
                <a:cs typeface="Arial" panose="020B0604020202020204" pitchFamily="34" charset="0"/>
              </a:rPr>
              <a:t>four lines!</a:t>
            </a:r>
          </a:p>
          <a:p>
            <a:pPr>
              <a:lnSpc>
                <a:spcPct val="100000"/>
              </a:lnSpc>
              <a:spcBef>
                <a:spcPct val="0"/>
              </a:spcBef>
              <a:buFontTx/>
              <a:buNone/>
            </a:pPr>
            <a:r>
              <a:rPr lang="en-US" sz="2200" dirty="0">
                <a:cs typeface="Arial" panose="020B0604020202020204" pitchFamily="34" charset="0"/>
              </a:rPr>
              <a:t>--- File closed ---</a:t>
            </a:r>
          </a:p>
        </p:txBody>
      </p:sp>
    </p:spTree>
    <p:extLst>
      <p:ext uri="{BB962C8B-B14F-4D97-AF65-F5344CB8AC3E}">
        <p14:creationId xmlns:p14="http://schemas.microsoft.com/office/powerpoint/2010/main" val="1304284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1946275" y="107951"/>
            <a:ext cx="9798050" cy="4733925"/>
          </a:xfrm>
        </p:spPr>
        <p:txBody>
          <a:bodyPr/>
          <a:lstStyle/>
          <a:p>
            <a:pPr marL="0" indent="0">
              <a:buNone/>
            </a:pPr>
            <a:r>
              <a:rPr lang="en-US" dirty="0" smtClean="0">
                <a:solidFill>
                  <a:srgbClr val="FF0000"/>
                </a:solidFill>
              </a:rPr>
              <a:t>An alternative way to open and implicitly close the file is by using the </a:t>
            </a:r>
            <a:r>
              <a:rPr lang="en-US" b="1" dirty="0" smtClean="0">
                <a:solidFill>
                  <a:srgbClr val="FF0000"/>
                </a:solidFill>
              </a:rPr>
              <a:t>with</a:t>
            </a:r>
            <a:r>
              <a:rPr lang="en-US" dirty="0" smtClean="0">
                <a:solidFill>
                  <a:srgbClr val="FF0000"/>
                </a:solidFill>
              </a:rPr>
              <a:t> keyword. The basic syntax is:</a:t>
            </a:r>
          </a:p>
          <a:p>
            <a:pPr marL="0" indent="0">
              <a:buNone/>
            </a:pPr>
            <a:r>
              <a:rPr lang="en-US" b="1" dirty="0" smtClean="0"/>
              <a:t>Ex </a:t>
            </a:r>
            <a:r>
              <a:rPr lang="en-US" b="1" dirty="0" smtClean="0"/>
              <a:t>14:</a:t>
            </a:r>
            <a:endParaRPr lang="en-US" b="1" dirty="0" smtClean="0"/>
          </a:p>
          <a:p>
            <a:pPr marL="0" indent="0">
              <a:buNone/>
            </a:pPr>
            <a:r>
              <a:rPr lang="en-US" sz="2400" dirty="0" smtClean="0"/>
              <a:t>print("--- File content ---")</a:t>
            </a:r>
            <a:br>
              <a:rPr lang="en-US" sz="2400" dirty="0" smtClean="0"/>
            </a:br>
            <a:r>
              <a:rPr lang="en-US" sz="2400" dirty="0" smtClean="0"/>
              <a:t/>
            </a:r>
            <a:br>
              <a:rPr lang="en-US" sz="2400" dirty="0" smtClean="0"/>
            </a:br>
            <a:r>
              <a:rPr lang="en-US" sz="2400" dirty="0" smtClean="0">
                <a:solidFill>
                  <a:srgbClr val="FF0000"/>
                </a:solidFill>
              </a:rPr>
              <a:t>with</a:t>
            </a:r>
            <a:r>
              <a:rPr lang="en-US" sz="2400" dirty="0" smtClean="0"/>
              <a:t> open("textFile.txt", "r") as f:</a:t>
            </a:r>
            <a:br>
              <a:rPr lang="en-US" sz="2400" dirty="0" smtClean="0"/>
            </a:br>
            <a:r>
              <a:rPr lang="en-US" sz="2400" dirty="0" smtClean="0"/>
              <a:t>    for line in f:</a:t>
            </a:r>
            <a:br>
              <a:rPr lang="en-US" sz="2400" dirty="0" smtClean="0"/>
            </a:br>
            <a:r>
              <a:rPr lang="en-US" sz="2400" dirty="0" smtClean="0"/>
              <a:t>        print(line, end ="") </a:t>
            </a:r>
          </a:p>
          <a:p>
            <a:pPr marL="0" indent="0">
              <a:buNone/>
            </a:pPr>
            <a:r>
              <a:rPr lang="en-US" sz="2400" dirty="0" smtClean="0"/>
              <a:t> #no need to add a new line</a:t>
            </a:r>
            <a:br>
              <a:rPr lang="en-US" sz="2400" dirty="0" smtClean="0"/>
            </a:br>
            <a:r>
              <a:rPr lang="en-US" sz="2400" dirty="0" smtClean="0"/>
              <a:t/>
            </a:r>
            <a:br>
              <a:rPr lang="en-US" sz="2400" dirty="0" smtClean="0"/>
            </a:br>
            <a:r>
              <a:rPr lang="en-US" sz="2400" dirty="0" smtClean="0"/>
              <a:t>print("\n--- File closed ---")</a:t>
            </a:r>
          </a:p>
          <a:p>
            <a:pPr marL="0" indent="0">
              <a:buNone/>
            </a:pPr>
            <a:endParaRPr lang="en-US" dirty="0" smtClean="0"/>
          </a:p>
          <a:p>
            <a:pPr marL="0" indent="0">
              <a:buNone/>
            </a:pPr>
            <a:endParaRPr lang="en-US" dirty="0" smtClean="0"/>
          </a:p>
          <a:p>
            <a:pPr marL="0" indent="0">
              <a:buNone/>
            </a:pPr>
            <a:endParaRPr lang="en-US" dirty="0" smtClean="0"/>
          </a:p>
        </p:txBody>
      </p:sp>
      <p:sp>
        <p:nvSpPr>
          <p:cNvPr id="143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F339B86-A40A-4516-8B01-E638F0275A58}"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24</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986240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152650" y="63500"/>
            <a:ext cx="7886700" cy="515938"/>
          </a:xfrm>
        </p:spPr>
        <p:txBody>
          <a:bodyPr/>
          <a:lstStyle/>
          <a:p>
            <a:r>
              <a:rPr lang="en-US" sz="3600" dirty="0" smtClean="0"/>
              <a:t>Reading from a file</a:t>
            </a:r>
          </a:p>
        </p:txBody>
      </p:sp>
      <p:sp>
        <p:nvSpPr>
          <p:cNvPr id="3" name="Content Placeholder 2"/>
          <p:cNvSpPr>
            <a:spLocks noGrp="1"/>
          </p:cNvSpPr>
          <p:nvPr>
            <p:ph idx="1"/>
          </p:nvPr>
        </p:nvSpPr>
        <p:spPr>
          <a:xfrm>
            <a:off x="1228725" y="971550"/>
            <a:ext cx="8810625" cy="4214814"/>
          </a:xfrm>
        </p:spPr>
        <p:txBody>
          <a:bodyPr/>
          <a:lstStyle/>
          <a:p>
            <a:pPr marL="0" indent="0" algn="just">
              <a:buNone/>
              <a:defRPr/>
            </a:pPr>
            <a:r>
              <a:rPr lang="en-US" sz="2200" dirty="0"/>
              <a:t>There are several ways for reading a file that has been opened in read mode having file handle </a:t>
            </a:r>
            <a:r>
              <a:rPr lang="en-US" sz="2200" dirty="0" err="1"/>
              <a:t>fh</a:t>
            </a:r>
            <a:r>
              <a:rPr lang="en-US" sz="2200" dirty="0"/>
              <a:t>:</a:t>
            </a:r>
          </a:p>
          <a:p>
            <a:pPr algn="just">
              <a:defRPr/>
            </a:pPr>
            <a:r>
              <a:rPr lang="en-US" sz="2200" dirty="0"/>
              <a:t>content = </a:t>
            </a:r>
            <a:r>
              <a:rPr lang="en-US" sz="2200" dirty="0" err="1"/>
              <a:t>fh.read</a:t>
            </a:r>
            <a:r>
              <a:rPr lang="en-US" sz="2200" dirty="0"/>
              <a:t>() reads the whole file in the content string. Good for small and not structured files.</a:t>
            </a:r>
          </a:p>
          <a:p>
            <a:pPr algn="just">
              <a:defRPr/>
            </a:pPr>
            <a:r>
              <a:rPr lang="en-US" sz="2200" dirty="0"/>
              <a:t>line = </a:t>
            </a:r>
            <a:r>
              <a:rPr lang="en-US" sz="2200" dirty="0" err="1"/>
              <a:t>fh.readline</a:t>
            </a:r>
            <a:r>
              <a:rPr lang="en-US" sz="2200" dirty="0"/>
              <a:t>() reads the file one line at a time storing it in the string line</a:t>
            </a:r>
          </a:p>
          <a:p>
            <a:pPr algn="just">
              <a:defRPr/>
            </a:pPr>
            <a:r>
              <a:rPr lang="en-US" sz="2200" dirty="0"/>
              <a:t>lines = </a:t>
            </a:r>
            <a:r>
              <a:rPr lang="en-US" sz="2200" dirty="0" err="1"/>
              <a:t>fh.readlines</a:t>
            </a:r>
            <a:r>
              <a:rPr lang="en-US" sz="2200" dirty="0"/>
              <a:t>() reads all the lines of the file storing them as a list lines</a:t>
            </a:r>
          </a:p>
          <a:p>
            <a:pPr algn="just">
              <a:defRPr/>
            </a:pPr>
            <a:r>
              <a:rPr lang="en-US" sz="2200" dirty="0"/>
              <a:t>using the iterator:</a:t>
            </a:r>
          </a:p>
          <a:p>
            <a:pPr marL="0" indent="0" algn="just">
              <a:buNone/>
              <a:defRPr/>
            </a:pPr>
            <a:r>
              <a:rPr lang="en-US" sz="2200" dirty="0"/>
              <a:t>        for line in f:</a:t>
            </a:r>
          </a:p>
          <a:p>
            <a:pPr marL="0" indent="0" algn="just">
              <a:buNone/>
              <a:defRPr/>
            </a:pPr>
            <a:r>
              <a:rPr lang="en-US" sz="2200" dirty="0"/>
              <a:t>              #process the information</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D5119A8-1A82-43E1-A733-4AD00FEEA798}"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25</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05542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2152650" y="566738"/>
            <a:ext cx="7886700" cy="5186362"/>
          </a:xfrm>
        </p:spPr>
        <p:txBody>
          <a:bodyPr/>
          <a:lstStyle/>
          <a:p>
            <a:pPr marL="0" indent="0">
              <a:buNone/>
            </a:pPr>
            <a:r>
              <a:rPr lang="en-US" sz="2400" b="1" dirty="0"/>
              <a:t>Ex </a:t>
            </a:r>
            <a:r>
              <a:rPr lang="en-US" sz="2400" b="1" dirty="0" smtClean="0"/>
              <a:t>15</a:t>
            </a:r>
            <a:endParaRPr lang="en-US" sz="2400" b="1" dirty="0"/>
          </a:p>
          <a:p>
            <a:pPr marL="0" indent="0">
              <a:buNone/>
            </a:pPr>
            <a:r>
              <a:rPr lang="en-US" sz="2000" dirty="0" err="1"/>
              <a:t>fh</a:t>
            </a:r>
            <a:r>
              <a:rPr lang="en-US" sz="2000" dirty="0"/>
              <a:t> = open("</a:t>
            </a:r>
            <a:r>
              <a:rPr lang="en-US" sz="2000" dirty="0" err="1"/>
              <a:t>file_samples</a:t>
            </a:r>
            <a:r>
              <a:rPr lang="en-US" sz="2000" dirty="0"/>
              <a:t>/textFile.txt", "r") #read-only mode</a:t>
            </a:r>
          </a:p>
          <a:p>
            <a:pPr marL="0" indent="0">
              <a:buNone/>
            </a:pPr>
            <a:r>
              <a:rPr lang="en-US" sz="2000" dirty="0"/>
              <a:t>content = </a:t>
            </a:r>
            <a:r>
              <a:rPr lang="en-US" sz="2000" dirty="0" err="1"/>
              <a:t>fh.</a:t>
            </a:r>
            <a:r>
              <a:rPr lang="en-US" sz="2000" dirty="0" err="1">
                <a:solidFill>
                  <a:srgbClr val="FF0000"/>
                </a:solidFill>
              </a:rPr>
              <a:t>read</a:t>
            </a:r>
            <a:r>
              <a:rPr lang="en-US" sz="2000" dirty="0"/>
              <a:t>()</a:t>
            </a:r>
          </a:p>
          <a:p>
            <a:pPr marL="0" indent="0">
              <a:buNone/>
            </a:pPr>
            <a:r>
              <a:rPr lang="en-US" sz="2000" dirty="0"/>
              <a:t>print("--- Mode1 (the whole file in a string) ---")</a:t>
            </a:r>
          </a:p>
          <a:p>
            <a:pPr marL="0" indent="0">
              <a:buNone/>
            </a:pPr>
            <a:r>
              <a:rPr lang="en-US" sz="2000" dirty="0"/>
              <a:t>print(content)</a:t>
            </a:r>
          </a:p>
          <a:p>
            <a:pPr marL="0" indent="0">
              <a:buNone/>
            </a:pPr>
            <a:r>
              <a:rPr lang="en-US" sz="2000" dirty="0" err="1"/>
              <a:t>fh.close</a:t>
            </a:r>
            <a:r>
              <a:rPr lang="en-US" sz="2000" dirty="0"/>
              <a:t>()</a:t>
            </a:r>
          </a:p>
          <a:p>
            <a:pPr marL="0" indent="0">
              <a:buNone/>
            </a:pPr>
            <a:r>
              <a:rPr lang="en-US" sz="2000" dirty="0"/>
              <a:t>print("")</a:t>
            </a:r>
          </a:p>
          <a:p>
            <a:pPr marL="0" indent="0">
              <a:buNone/>
            </a:pPr>
            <a:r>
              <a:rPr lang="en-US" sz="2000" dirty="0"/>
              <a:t>print("--- Mode2 (line by line) ---")</a:t>
            </a:r>
          </a:p>
          <a:p>
            <a:pPr marL="0" indent="0">
              <a:buNone/>
            </a:pPr>
            <a:r>
              <a:rPr lang="en-US" sz="2000" dirty="0"/>
              <a:t>with open("</a:t>
            </a:r>
            <a:r>
              <a:rPr lang="en-US" sz="2000" dirty="0" err="1"/>
              <a:t>file_samples</a:t>
            </a:r>
            <a:r>
              <a:rPr lang="en-US" sz="2000" dirty="0"/>
              <a:t>/</a:t>
            </a:r>
            <a:r>
              <a:rPr lang="en-US" sz="2000" dirty="0" err="1"/>
              <a:t>textFile.txt","r</a:t>
            </a:r>
            <a:r>
              <a:rPr lang="en-US" sz="2000" dirty="0"/>
              <a:t>") as f:</a:t>
            </a:r>
          </a:p>
          <a:p>
            <a:pPr marL="0" indent="0">
              <a:buNone/>
            </a:pPr>
            <a:r>
              <a:rPr lang="en-US" sz="2000" dirty="0"/>
              <a:t>    print("Line1: ", </a:t>
            </a:r>
            <a:r>
              <a:rPr lang="en-US" sz="2000" dirty="0" err="1"/>
              <a:t>f.</a:t>
            </a:r>
            <a:r>
              <a:rPr lang="en-US" sz="2000" dirty="0" err="1">
                <a:solidFill>
                  <a:srgbClr val="FF0000"/>
                </a:solidFill>
              </a:rPr>
              <a:t>readline</a:t>
            </a:r>
            <a:r>
              <a:rPr lang="en-US" sz="2000" dirty="0"/>
              <a:t>(), end = "")</a:t>
            </a:r>
          </a:p>
          <a:p>
            <a:pPr marL="0" indent="0">
              <a:buNone/>
            </a:pPr>
            <a:r>
              <a:rPr lang="en-US" sz="2000" dirty="0"/>
              <a:t>    print("Line2: ", </a:t>
            </a:r>
            <a:r>
              <a:rPr lang="en-US" sz="2000" dirty="0" err="1"/>
              <a:t>f.readline</a:t>
            </a:r>
            <a:r>
              <a:rPr lang="en-US" sz="2000" dirty="0"/>
              <a:t>(), end = "")</a:t>
            </a:r>
          </a:p>
          <a:p>
            <a:pPr marL="0" indent="0">
              <a:buNone/>
            </a:pPr>
            <a:r>
              <a:rPr lang="en-US" sz="2000" dirty="0"/>
              <a:t>print("")</a:t>
            </a:r>
          </a:p>
        </p:txBody>
      </p:sp>
      <p:sp>
        <p:nvSpPr>
          <p:cNvPr id="163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7F97FE52-D952-49B3-8645-FFC14DD34119}"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26</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96520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2152650" y="347663"/>
            <a:ext cx="7886700" cy="5022850"/>
          </a:xfrm>
        </p:spPr>
        <p:txBody>
          <a:bodyPr/>
          <a:lstStyle/>
          <a:p>
            <a:pPr marL="0" indent="0">
              <a:buNone/>
            </a:pPr>
            <a:r>
              <a:rPr lang="en-US" sz="2000" dirty="0" smtClean="0"/>
              <a:t>print("--- Mode3 (all lines as a list) ---")</a:t>
            </a:r>
          </a:p>
          <a:p>
            <a:pPr marL="0" indent="0">
              <a:buNone/>
            </a:pPr>
            <a:r>
              <a:rPr lang="en-US" sz="2000" dirty="0" smtClean="0"/>
              <a:t>with open("</a:t>
            </a:r>
            <a:r>
              <a:rPr lang="en-US" sz="2000" dirty="0" err="1" smtClean="0"/>
              <a:t>file_samples</a:t>
            </a:r>
            <a:r>
              <a:rPr lang="en-US" sz="2000" dirty="0" smtClean="0"/>
              <a:t>/</a:t>
            </a:r>
            <a:r>
              <a:rPr lang="en-US" sz="2000" dirty="0" err="1" smtClean="0"/>
              <a:t>textFile.txt","r</a:t>
            </a:r>
            <a:r>
              <a:rPr lang="en-US" sz="2000" dirty="0" smtClean="0"/>
              <a:t>") as f:</a:t>
            </a:r>
          </a:p>
          <a:p>
            <a:pPr marL="0" indent="0">
              <a:buNone/>
            </a:pPr>
            <a:r>
              <a:rPr lang="en-US" sz="2000" dirty="0" smtClean="0"/>
              <a:t>    print(</a:t>
            </a:r>
            <a:r>
              <a:rPr lang="en-US" sz="2000" dirty="0" err="1" smtClean="0"/>
              <a:t>f.</a:t>
            </a:r>
            <a:r>
              <a:rPr lang="en-US" sz="2000" dirty="0" err="1" smtClean="0">
                <a:solidFill>
                  <a:srgbClr val="FF0000"/>
                </a:solidFill>
              </a:rPr>
              <a:t>readlines</a:t>
            </a:r>
            <a:r>
              <a:rPr lang="en-US" sz="2000" dirty="0" smtClean="0"/>
              <a:t>())</a:t>
            </a:r>
          </a:p>
          <a:p>
            <a:pPr marL="0" indent="0">
              <a:buNone/>
            </a:pPr>
            <a:r>
              <a:rPr lang="en-US" sz="2000" dirty="0" smtClean="0"/>
              <a:t>print("")</a:t>
            </a:r>
          </a:p>
          <a:p>
            <a:pPr marL="0" indent="0">
              <a:buNone/>
            </a:pPr>
            <a:r>
              <a:rPr lang="en-US" sz="2000" dirty="0" smtClean="0"/>
              <a:t>print("--- Mode4 (as a stream) ---")</a:t>
            </a:r>
          </a:p>
          <a:p>
            <a:pPr marL="0" indent="0">
              <a:buNone/>
            </a:pPr>
            <a:r>
              <a:rPr lang="en-US" sz="2000" dirty="0" smtClean="0"/>
              <a:t>with open("</a:t>
            </a:r>
            <a:r>
              <a:rPr lang="en-US" sz="2000" dirty="0" err="1" smtClean="0"/>
              <a:t>file_samples</a:t>
            </a:r>
            <a:r>
              <a:rPr lang="en-US" sz="2000" dirty="0" smtClean="0"/>
              <a:t>/</a:t>
            </a:r>
            <a:r>
              <a:rPr lang="en-US" sz="2000" dirty="0" err="1" smtClean="0"/>
              <a:t>textFile.txt","r</a:t>
            </a:r>
            <a:r>
              <a:rPr lang="en-US" sz="2000" dirty="0" smtClean="0"/>
              <a:t>") as f:</a:t>
            </a:r>
          </a:p>
          <a:p>
            <a:pPr marL="0" indent="0">
              <a:buNone/>
            </a:pPr>
            <a:r>
              <a:rPr lang="en-US" sz="2000" dirty="0" smtClean="0"/>
              <a:t>    for line in f:</a:t>
            </a:r>
          </a:p>
          <a:p>
            <a:pPr marL="0" indent="0">
              <a:buNone/>
            </a:pPr>
            <a:r>
              <a:rPr lang="en-US" sz="2000" dirty="0" smtClean="0"/>
              <a:t>        print(line, end = "")</a:t>
            </a:r>
          </a:p>
          <a:p>
            <a:pPr marL="0" indent="0">
              <a:buNone/>
            </a:pPr>
            <a:endParaRPr lang="en-US" sz="2000" dirty="0" smtClean="0"/>
          </a:p>
        </p:txBody>
      </p:sp>
      <p:sp>
        <p:nvSpPr>
          <p:cNvPr id="174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7730948-4ED6-481F-8D3A-FD923DBB4CA3}"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27</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78367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2755900" y="1"/>
            <a:ext cx="7886700" cy="5241925"/>
          </a:xfrm>
        </p:spPr>
        <p:txBody>
          <a:bodyPr/>
          <a:lstStyle/>
          <a:p>
            <a:pPr marL="0" indent="0">
              <a:buNone/>
            </a:pPr>
            <a:r>
              <a:rPr lang="en-US" sz="1600" dirty="0" smtClean="0"/>
              <a:t>--- Mode1 (the whole file in a string) ---</a:t>
            </a:r>
          </a:p>
          <a:p>
            <a:pPr marL="0" indent="0">
              <a:buNone/>
            </a:pPr>
            <a:r>
              <a:rPr lang="en-US" sz="1600" dirty="0" smtClean="0"/>
              <a:t>Hi everybody,</a:t>
            </a:r>
          </a:p>
          <a:p>
            <a:pPr marL="0" indent="0">
              <a:buNone/>
            </a:pPr>
            <a:r>
              <a:rPr lang="en-US" sz="1600" dirty="0" smtClean="0"/>
              <a:t>This </a:t>
            </a:r>
            <a:r>
              <a:rPr lang="en-US" sz="1600" dirty="0"/>
              <a:t>is my first file</a:t>
            </a:r>
          </a:p>
          <a:p>
            <a:pPr marL="0" indent="0">
              <a:buNone/>
            </a:pPr>
            <a:r>
              <a:rPr lang="en-US" sz="1600" dirty="0"/>
              <a:t>and it contains a total of</a:t>
            </a:r>
          </a:p>
          <a:p>
            <a:pPr marL="0" indent="0">
              <a:buNone/>
            </a:pPr>
            <a:r>
              <a:rPr lang="en-US" sz="1600" dirty="0"/>
              <a:t>four lines!</a:t>
            </a:r>
          </a:p>
          <a:p>
            <a:pPr marL="0" indent="0">
              <a:buNone/>
            </a:pPr>
            <a:r>
              <a:rPr lang="en-US" sz="1600" dirty="0"/>
              <a:t>--- Mode2 (line by line) ---</a:t>
            </a:r>
          </a:p>
          <a:p>
            <a:pPr marL="0" indent="0">
              <a:buNone/>
            </a:pPr>
            <a:r>
              <a:rPr lang="en-US" sz="1600" dirty="0"/>
              <a:t>Line1:  Hi everybody,</a:t>
            </a:r>
          </a:p>
          <a:p>
            <a:pPr marL="0" indent="0">
              <a:buNone/>
            </a:pPr>
            <a:r>
              <a:rPr lang="en-US" sz="1600" dirty="0"/>
              <a:t>Line2:  This is my first file</a:t>
            </a:r>
          </a:p>
          <a:p>
            <a:pPr marL="0" indent="0">
              <a:buNone/>
            </a:pPr>
            <a:r>
              <a:rPr lang="en-US" sz="1600" dirty="0"/>
              <a:t>--- Mode3 (all lines as a list) ---</a:t>
            </a:r>
          </a:p>
          <a:p>
            <a:pPr marL="0" indent="0">
              <a:buNone/>
            </a:pPr>
            <a:r>
              <a:rPr lang="en-US" sz="1600" dirty="0"/>
              <a:t>['Hi everybody,\n', 'This is my first file\n', 'and it contains a total of\n', 'four lines!']</a:t>
            </a:r>
          </a:p>
          <a:p>
            <a:pPr marL="0" indent="0">
              <a:buNone/>
            </a:pPr>
            <a:r>
              <a:rPr lang="en-US" sz="1600" dirty="0"/>
              <a:t>--- Mode4 (as a stream) ---</a:t>
            </a:r>
          </a:p>
          <a:p>
            <a:pPr marL="0" indent="0">
              <a:buNone/>
            </a:pPr>
            <a:r>
              <a:rPr lang="en-US" sz="1600" dirty="0"/>
              <a:t>Hi everybody,</a:t>
            </a:r>
          </a:p>
          <a:p>
            <a:pPr marL="0" indent="0">
              <a:buNone/>
            </a:pPr>
            <a:r>
              <a:rPr lang="en-US" sz="1600" dirty="0"/>
              <a:t>This is my first file</a:t>
            </a:r>
          </a:p>
          <a:p>
            <a:pPr marL="0" indent="0">
              <a:buNone/>
            </a:pPr>
            <a:r>
              <a:rPr lang="en-US" sz="1600" dirty="0"/>
              <a:t>and it contains a total of</a:t>
            </a:r>
          </a:p>
          <a:p>
            <a:pPr marL="0" indent="0">
              <a:buNone/>
            </a:pPr>
            <a:r>
              <a:rPr lang="en-US" sz="1600" dirty="0"/>
              <a:t>four lines!</a:t>
            </a:r>
          </a:p>
        </p:txBody>
      </p:sp>
      <p:sp>
        <p:nvSpPr>
          <p:cNvPr id="184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CB343036-39EB-4375-B694-F1574539433F}"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28</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92147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152650" y="312738"/>
            <a:ext cx="7886700" cy="831850"/>
          </a:xfrm>
        </p:spPr>
        <p:txBody>
          <a:bodyPr/>
          <a:lstStyle/>
          <a:p>
            <a:r>
              <a:rPr lang="en-US" sz="3200" dirty="0" smtClean="0"/>
              <a:t>Writing to a file</a:t>
            </a:r>
          </a:p>
        </p:txBody>
      </p:sp>
      <p:sp>
        <p:nvSpPr>
          <p:cNvPr id="19459" name="Content Placeholder 2"/>
          <p:cNvSpPr>
            <a:spLocks noGrp="1"/>
          </p:cNvSpPr>
          <p:nvPr>
            <p:ph idx="1"/>
          </p:nvPr>
        </p:nvSpPr>
        <p:spPr>
          <a:xfrm>
            <a:off x="957263" y="1306513"/>
            <a:ext cx="9082087" cy="3879850"/>
          </a:xfrm>
        </p:spPr>
        <p:txBody>
          <a:bodyPr/>
          <a:lstStyle/>
          <a:p>
            <a:pPr marL="0" indent="0" algn="just">
              <a:buNone/>
            </a:pPr>
            <a:r>
              <a:rPr lang="en-US" sz="2000" dirty="0" smtClean="0"/>
              <a:t>To write some data to a file it must first be opened in write mode (i.e. “w”) or append mode (“a”, “+”). The actual writing can be performed by the method ‘write’ that has the following basic syntax:</a:t>
            </a:r>
          </a:p>
          <a:p>
            <a:pPr marL="0" indent="0">
              <a:buNone/>
            </a:pPr>
            <a:endParaRPr lang="en-US" sz="2000" dirty="0" smtClean="0"/>
          </a:p>
          <a:p>
            <a:pPr marL="0" indent="0">
              <a:buNone/>
            </a:pPr>
            <a:r>
              <a:rPr lang="en-US" sz="2000" dirty="0" err="1" smtClean="0"/>
              <a:t>file_handle.</a:t>
            </a:r>
            <a:r>
              <a:rPr lang="en-US" sz="2000" dirty="0" err="1" smtClean="0">
                <a:solidFill>
                  <a:srgbClr val="FF0000"/>
                </a:solidFill>
              </a:rPr>
              <a:t>write</a:t>
            </a:r>
            <a:r>
              <a:rPr lang="en-US" sz="2000" dirty="0" smtClean="0"/>
              <a:t>(</a:t>
            </a:r>
            <a:r>
              <a:rPr lang="en-US" sz="2000" dirty="0" err="1" smtClean="0"/>
              <a:t>data_to_be_written</a:t>
            </a:r>
            <a:r>
              <a:rPr lang="en-US" sz="2000" dirty="0" smtClean="0"/>
              <a:t>)</a:t>
            </a:r>
          </a:p>
          <a:p>
            <a:pPr marL="0" indent="0">
              <a:buNone/>
            </a:pPr>
            <a:endParaRPr lang="en-US" sz="2000" dirty="0"/>
          </a:p>
          <a:p>
            <a:pPr>
              <a:defRPr/>
            </a:pPr>
            <a:r>
              <a:rPr lang="en-US" sz="2000" dirty="0"/>
              <a:t>The write method does not add a newline character to the output string written into the file. </a:t>
            </a:r>
          </a:p>
          <a:p>
            <a:pPr>
              <a:defRPr/>
            </a:pPr>
            <a:r>
              <a:rPr lang="en-US" sz="2000" dirty="0"/>
              <a:t>So a newline character will be written to the file, only if it is a part of the string being written.</a:t>
            </a:r>
          </a:p>
          <a:p>
            <a:pPr marL="0" indent="0">
              <a:buNone/>
            </a:pPr>
            <a:endParaRPr lang="en-US" sz="2000" dirty="0" smtClean="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2F8E8B14-6D41-4B7C-B104-C6598688BC92}"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29</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92759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505991"/>
          </a:xfrm>
        </p:spPr>
        <p:txBody>
          <a:bodyPr/>
          <a:lstStyle/>
          <a:p>
            <a:r>
              <a:rPr lang="en-US" sz="3200" dirty="0"/>
              <a:t>Syntax of Function</a:t>
            </a:r>
          </a:p>
        </p:txBody>
      </p:sp>
      <p:sp>
        <p:nvSpPr>
          <p:cNvPr id="3" name="Content Placeholder 2"/>
          <p:cNvSpPr>
            <a:spLocks noGrp="1"/>
          </p:cNvSpPr>
          <p:nvPr>
            <p:ph idx="1"/>
          </p:nvPr>
        </p:nvSpPr>
        <p:spPr>
          <a:xfrm>
            <a:off x="838199" y="914400"/>
            <a:ext cx="10748749" cy="4271555"/>
          </a:xfrm>
        </p:spPr>
        <p:txBody>
          <a:bodyPr/>
          <a:lstStyle/>
          <a:p>
            <a:pPr marL="0" indent="0">
              <a:buNone/>
            </a:pPr>
            <a:r>
              <a:rPr lang="en-US" sz="2000" dirty="0" err="1">
                <a:solidFill>
                  <a:srgbClr val="FF0000"/>
                </a:solidFill>
              </a:rPr>
              <a:t>def</a:t>
            </a:r>
            <a:r>
              <a:rPr lang="en-US" sz="2000" dirty="0"/>
              <a:t> </a:t>
            </a:r>
            <a:r>
              <a:rPr lang="en-US" sz="2000" dirty="0" err="1" smtClean="0"/>
              <a:t>function_name</a:t>
            </a:r>
            <a:r>
              <a:rPr lang="en-US" sz="2000" dirty="0" smtClean="0"/>
              <a:t> (</a:t>
            </a:r>
            <a:r>
              <a:rPr lang="en-US" sz="2000" dirty="0"/>
              <a:t>parameters):</a:t>
            </a:r>
          </a:p>
          <a:p>
            <a:pPr marL="0" indent="0">
              <a:buNone/>
            </a:pPr>
            <a:r>
              <a:rPr lang="en-US" sz="2000" dirty="0"/>
              <a:t>	</a:t>
            </a:r>
            <a:r>
              <a:rPr lang="en-US" sz="2000" dirty="0" smtClean="0"/>
              <a:t>statement(s</a:t>
            </a:r>
            <a:r>
              <a:rPr lang="en-US" sz="2000" dirty="0"/>
              <a:t>)</a:t>
            </a:r>
          </a:p>
          <a:p>
            <a:pPr marL="0" indent="0" algn="just">
              <a:buNone/>
            </a:pPr>
            <a:endParaRPr lang="en-US" sz="2000" dirty="0" smtClean="0"/>
          </a:p>
          <a:p>
            <a:pPr marL="0" indent="0" algn="just">
              <a:buNone/>
            </a:pPr>
            <a:r>
              <a:rPr lang="en-US" sz="2000" dirty="0" smtClean="0"/>
              <a:t>There </a:t>
            </a:r>
            <a:r>
              <a:rPr lang="en-US" sz="2000" dirty="0"/>
              <a:t>are two basic types of functions. Built-in functions and user defined ones. </a:t>
            </a:r>
          </a:p>
          <a:p>
            <a:pPr marL="0" indent="0" algn="just">
              <a:buNone/>
            </a:pPr>
            <a:r>
              <a:rPr lang="en-US" sz="2000" dirty="0"/>
              <a:t>The built-in functions are part of the Python language. </a:t>
            </a:r>
          </a:p>
          <a:p>
            <a:pPr marL="0" indent="0" algn="just">
              <a:buNone/>
            </a:pPr>
            <a:r>
              <a:rPr lang="en-US" sz="2000" dirty="0"/>
              <a:t>Examples are: min(),max(), </a:t>
            </a:r>
            <a:r>
              <a:rPr lang="en-US" sz="2000" dirty="0" err="1"/>
              <a:t>len</a:t>
            </a:r>
            <a:r>
              <a:rPr lang="en-US" sz="2000" dirty="0"/>
              <a:t>() or abs(). </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a:t>
            </a:fld>
            <a:endParaRPr lang="en-US">
              <a:solidFill>
                <a:prstClr val="white"/>
              </a:solidFill>
            </a:endParaRPr>
          </a:p>
        </p:txBody>
      </p:sp>
    </p:spTree>
    <p:extLst>
      <p:ext uri="{BB962C8B-B14F-4D97-AF65-F5344CB8AC3E}">
        <p14:creationId xmlns:p14="http://schemas.microsoft.com/office/powerpoint/2010/main" val="35386747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52650" y="312738"/>
            <a:ext cx="7886700" cy="831850"/>
          </a:xfrm>
        </p:spPr>
        <p:txBody>
          <a:bodyPr/>
          <a:lstStyle/>
          <a:p>
            <a:r>
              <a:rPr lang="en-US" sz="3600" dirty="0" smtClean="0"/>
              <a:t>Writing to a text files</a:t>
            </a:r>
          </a:p>
        </p:txBody>
      </p:sp>
      <p:sp>
        <p:nvSpPr>
          <p:cNvPr id="21507" name="Content Placeholder 2"/>
          <p:cNvSpPr>
            <a:spLocks noGrp="1"/>
          </p:cNvSpPr>
          <p:nvPr>
            <p:ph idx="1"/>
          </p:nvPr>
        </p:nvSpPr>
        <p:spPr>
          <a:xfrm>
            <a:off x="2152650" y="1306513"/>
            <a:ext cx="7886700" cy="3879850"/>
          </a:xfrm>
        </p:spPr>
        <p:txBody>
          <a:bodyPr/>
          <a:lstStyle/>
          <a:p>
            <a:pPr marL="0" indent="0">
              <a:buNone/>
            </a:pPr>
            <a:r>
              <a:rPr lang="en-US" sz="2400" b="1" dirty="0" smtClean="0"/>
              <a:t>Ex 4</a:t>
            </a:r>
          </a:p>
          <a:p>
            <a:pPr marL="0" indent="0">
              <a:buNone/>
            </a:pPr>
            <a:r>
              <a:rPr lang="en-US" sz="2400" dirty="0" err="1" smtClean="0"/>
              <a:t>fileptr</a:t>
            </a:r>
            <a:r>
              <a:rPr lang="en-US" sz="2400" dirty="0" smtClean="0"/>
              <a:t> = open("</a:t>
            </a:r>
            <a:r>
              <a:rPr lang="en-US" sz="2400" dirty="0" err="1" smtClean="0"/>
              <a:t>file.txt",“w</a:t>
            </a:r>
            <a:r>
              <a:rPr lang="en-US" sz="2400" dirty="0" smtClean="0"/>
              <a:t>");   </a:t>
            </a:r>
          </a:p>
          <a:p>
            <a:pPr marL="0" indent="0">
              <a:buNone/>
            </a:pPr>
            <a:r>
              <a:rPr lang="en-US" sz="2400" dirty="0" err="1" smtClean="0"/>
              <a:t>fileptr.</a:t>
            </a:r>
            <a:r>
              <a:rPr lang="en-US" sz="2400" dirty="0" err="1" smtClean="0">
                <a:solidFill>
                  <a:srgbClr val="FF0000"/>
                </a:solidFill>
              </a:rPr>
              <a:t>write</a:t>
            </a:r>
            <a:r>
              <a:rPr lang="en-US" sz="2400" dirty="0" smtClean="0"/>
              <a:t>("Python is the modern day language\</a:t>
            </a:r>
            <a:r>
              <a:rPr lang="en-US" sz="2400" dirty="0" err="1" smtClean="0"/>
              <a:t>nI</a:t>
            </a:r>
            <a:r>
              <a:rPr lang="en-US" sz="2400" dirty="0" smtClean="0"/>
              <a:t> like learning python\</a:t>
            </a:r>
            <a:r>
              <a:rPr lang="en-US" sz="2400" dirty="0" err="1" smtClean="0"/>
              <a:t>nIt</a:t>
            </a:r>
            <a:r>
              <a:rPr lang="en-US" sz="2400" dirty="0" smtClean="0"/>
              <a:t> is a trending language")</a:t>
            </a:r>
          </a:p>
          <a:p>
            <a:pPr marL="0" indent="0">
              <a:buNone/>
            </a:pPr>
            <a:r>
              <a:rPr lang="en-US" sz="2400" dirty="0" err="1" smtClean="0"/>
              <a:t>fileptr.close</a:t>
            </a:r>
            <a:r>
              <a:rPr lang="en-US" sz="2400" dirty="0" smtClean="0"/>
              <a:t>() </a:t>
            </a:r>
          </a:p>
          <a:p>
            <a:pPr marL="0" indent="0">
              <a:buNone/>
            </a:pPr>
            <a:endParaRPr lang="en-US" sz="2400" dirty="0" smtClean="0"/>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040FFED6-D240-46C4-BD4D-3CA45BB98C16}"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30</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68856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52650" y="312738"/>
            <a:ext cx="7886700" cy="831850"/>
          </a:xfrm>
        </p:spPr>
        <p:txBody>
          <a:bodyPr/>
          <a:lstStyle/>
          <a:p>
            <a:r>
              <a:rPr lang="en-US" sz="3600" dirty="0" smtClean="0"/>
              <a:t>Appending Data</a:t>
            </a:r>
          </a:p>
        </p:txBody>
      </p:sp>
      <p:sp>
        <p:nvSpPr>
          <p:cNvPr id="3" name="Content Placeholder 2"/>
          <p:cNvSpPr>
            <a:spLocks noGrp="1"/>
          </p:cNvSpPr>
          <p:nvPr>
            <p:ph idx="1"/>
          </p:nvPr>
        </p:nvSpPr>
        <p:spPr>
          <a:xfrm>
            <a:off x="2152650" y="1306513"/>
            <a:ext cx="7886700" cy="3879850"/>
          </a:xfrm>
        </p:spPr>
        <p:txBody>
          <a:bodyPr/>
          <a:lstStyle/>
          <a:p>
            <a:pPr>
              <a:defRPr/>
            </a:pPr>
            <a:r>
              <a:rPr lang="en-US" sz="2400" dirty="0" smtClean="0"/>
              <a:t>The append ‘a’ mode of a file is used to append data to the end of an existing file.</a:t>
            </a:r>
          </a:p>
          <a:p>
            <a:pPr marL="0" indent="0">
              <a:buNone/>
              <a:defRPr/>
            </a:pPr>
            <a:r>
              <a:rPr lang="en-US" sz="2400" b="1" dirty="0" smtClean="0"/>
              <a:t>Ex 5:</a:t>
            </a:r>
          </a:p>
          <a:p>
            <a:pPr marL="0" indent="0">
              <a:buNone/>
              <a:defRPr/>
            </a:pPr>
            <a:r>
              <a:rPr lang="en-US" sz="2400" dirty="0" err="1" smtClean="0"/>
              <a:t>fileptr</a:t>
            </a:r>
            <a:r>
              <a:rPr lang="en-US" sz="2400" dirty="0" smtClean="0"/>
              <a:t> = open("</a:t>
            </a:r>
            <a:r>
              <a:rPr lang="en-US" sz="2400" dirty="0" err="1" smtClean="0"/>
              <a:t>file.txt",“a</a:t>
            </a:r>
            <a:r>
              <a:rPr lang="en-US" sz="2400" dirty="0" smtClean="0"/>
              <a:t>");   </a:t>
            </a:r>
          </a:p>
          <a:p>
            <a:pPr marL="0" indent="0">
              <a:buNone/>
              <a:defRPr/>
            </a:pPr>
            <a:r>
              <a:rPr lang="en-US" sz="2400" dirty="0" err="1" smtClean="0"/>
              <a:t>fileptr.write</a:t>
            </a:r>
            <a:r>
              <a:rPr lang="en-US" sz="2400" dirty="0" smtClean="0"/>
              <a:t>("Python is the Powerful language") </a:t>
            </a:r>
          </a:p>
          <a:p>
            <a:pPr marL="0" indent="0">
              <a:buNone/>
              <a:defRPr/>
            </a:pPr>
            <a:endParaRPr lang="en-US" sz="2400" dirty="0"/>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2B03096-ED8A-4429-BA1E-92B4D24B8E0F}"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31</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9552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152650" y="312738"/>
            <a:ext cx="7886700" cy="831850"/>
          </a:xfrm>
        </p:spPr>
        <p:txBody>
          <a:bodyPr/>
          <a:lstStyle/>
          <a:p>
            <a:r>
              <a:rPr lang="en-US" sz="3200" dirty="0" smtClean="0"/>
              <a:t>Level2: Programming </a:t>
            </a:r>
            <a:r>
              <a:rPr lang="en-US" sz="3200" dirty="0" smtClean="0"/>
              <a:t>Exercises</a:t>
            </a:r>
          </a:p>
        </p:txBody>
      </p:sp>
      <p:sp>
        <p:nvSpPr>
          <p:cNvPr id="3" name="Content Placeholder 2"/>
          <p:cNvSpPr>
            <a:spLocks noGrp="1"/>
          </p:cNvSpPr>
          <p:nvPr>
            <p:ph idx="1"/>
          </p:nvPr>
        </p:nvSpPr>
        <p:spPr>
          <a:xfrm>
            <a:off x="2152650" y="1306513"/>
            <a:ext cx="7886700" cy="3879850"/>
          </a:xfrm>
        </p:spPr>
        <p:txBody>
          <a:bodyPr/>
          <a:lstStyle/>
          <a:p>
            <a:pPr marL="0" indent="0">
              <a:buNone/>
              <a:defRPr/>
            </a:pPr>
            <a:r>
              <a:rPr lang="en-US" sz="2400" b="1" dirty="0" smtClean="0"/>
              <a:t>Ex </a:t>
            </a:r>
            <a:r>
              <a:rPr lang="en-US" sz="2400" b="1" dirty="0" smtClean="0"/>
              <a:t>16:</a:t>
            </a:r>
            <a:endParaRPr lang="en-US" sz="2400" b="1" dirty="0" smtClean="0"/>
          </a:p>
          <a:p>
            <a:pPr>
              <a:defRPr/>
            </a:pPr>
            <a:r>
              <a:rPr lang="en-US" sz="2400" dirty="0" smtClean="0">
                <a:solidFill>
                  <a:srgbClr val="FF0000"/>
                </a:solidFill>
              </a:rPr>
              <a:t>Write </a:t>
            </a:r>
            <a:r>
              <a:rPr lang="en-US" sz="2400" dirty="0">
                <a:solidFill>
                  <a:srgbClr val="FF0000"/>
                </a:solidFill>
              </a:rPr>
              <a:t>a Python script that copies the contents of a file into another file</a:t>
            </a:r>
          </a:p>
          <a:p>
            <a:pPr marL="0" indent="0">
              <a:buNone/>
              <a:defRPr/>
            </a:pPr>
            <a:r>
              <a:rPr lang="en-US" sz="2400" dirty="0" smtClean="0">
                <a:solidFill>
                  <a:srgbClr val="FF0000"/>
                </a:solidFill>
              </a:rPr>
              <a:t>#  </a:t>
            </a:r>
            <a:r>
              <a:rPr lang="en-US" sz="2400" dirty="0">
                <a:solidFill>
                  <a:srgbClr val="FF0000"/>
                </a:solidFill>
              </a:rPr>
              <a:t>copy the contents of a file called input.txt </a:t>
            </a:r>
          </a:p>
          <a:p>
            <a:pPr marL="0" indent="0">
              <a:buNone/>
              <a:defRPr/>
            </a:pPr>
            <a:r>
              <a:rPr lang="en-US" sz="2400" dirty="0" smtClean="0">
                <a:solidFill>
                  <a:srgbClr val="FF0000"/>
                </a:solidFill>
              </a:rPr>
              <a:t> to </a:t>
            </a:r>
            <a:r>
              <a:rPr lang="en-US" sz="2400" dirty="0">
                <a:solidFill>
                  <a:srgbClr val="FF0000"/>
                </a:solidFill>
              </a:rPr>
              <a:t>a file called </a:t>
            </a:r>
            <a:r>
              <a:rPr lang="en-US" sz="2400" dirty="0" smtClean="0">
                <a:solidFill>
                  <a:srgbClr val="FF0000"/>
                </a:solidFill>
              </a:rPr>
              <a:t>out.txt </a:t>
            </a:r>
          </a:p>
          <a:p>
            <a:pPr marL="0" indent="0">
              <a:buNone/>
              <a:defRPr/>
            </a:pPr>
            <a:r>
              <a:rPr lang="en-US" sz="2400" b="1" dirty="0"/>
              <a:t>input.txt</a:t>
            </a:r>
            <a:r>
              <a:rPr lang="en-US" sz="2400" dirty="0"/>
              <a:t> </a:t>
            </a:r>
          </a:p>
          <a:p>
            <a:pPr marL="0" indent="0">
              <a:buNone/>
              <a:defRPr/>
            </a:pPr>
            <a:r>
              <a:rPr lang="en-US" sz="2400" dirty="0"/>
              <a:t>Line one\n</a:t>
            </a:r>
          </a:p>
          <a:p>
            <a:pPr marL="0" indent="0">
              <a:buNone/>
              <a:defRPr/>
            </a:pPr>
            <a:r>
              <a:rPr lang="en-US" sz="2400" dirty="0"/>
              <a:t>Line Two\n</a:t>
            </a:r>
          </a:p>
          <a:p>
            <a:pPr marL="0" indent="0">
              <a:buNone/>
              <a:defRPr/>
            </a:pPr>
            <a:r>
              <a:rPr lang="en-US" sz="2400" dirty="0"/>
              <a:t>Line Three\n</a:t>
            </a:r>
          </a:p>
          <a:p>
            <a:pPr marL="0" indent="0">
              <a:buNone/>
              <a:defRPr/>
            </a:pPr>
            <a:endParaRPr lang="en-US" sz="2400" dirty="0"/>
          </a:p>
        </p:txBody>
      </p:sp>
    </p:spTree>
    <p:extLst>
      <p:ext uri="{BB962C8B-B14F-4D97-AF65-F5344CB8AC3E}">
        <p14:creationId xmlns:p14="http://schemas.microsoft.com/office/powerpoint/2010/main" val="2142328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463" y="471488"/>
            <a:ext cx="8229600" cy="4525962"/>
          </a:xfrm>
        </p:spPr>
        <p:txBody>
          <a:bodyPr>
            <a:noAutofit/>
          </a:bodyPr>
          <a:lstStyle/>
          <a:p>
            <a:pPr marL="0" indent="0">
              <a:buNone/>
              <a:defRPr/>
            </a:pPr>
            <a:r>
              <a:rPr lang="en-US" sz="2400" dirty="0" err="1"/>
              <a:t>infp</a:t>
            </a:r>
            <a:r>
              <a:rPr lang="en-US" sz="2400" dirty="0"/>
              <a:t> = open('input.txt', 'r')</a:t>
            </a:r>
          </a:p>
          <a:p>
            <a:pPr marL="0" indent="0">
              <a:buNone/>
              <a:defRPr/>
            </a:pPr>
            <a:r>
              <a:rPr lang="en-US" sz="2400" dirty="0" err="1"/>
              <a:t>outfp</a:t>
            </a:r>
            <a:r>
              <a:rPr lang="en-US" sz="2400" dirty="0"/>
              <a:t> = open('output.txt', 'w')</a:t>
            </a:r>
          </a:p>
          <a:p>
            <a:pPr marL="0" indent="0">
              <a:buNone/>
              <a:defRPr/>
            </a:pPr>
            <a:r>
              <a:rPr lang="en-US" sz="2400" dirty="0" smtClean="0"/>
              <a:t>line </a:t>
            </a:r>
            <a:r>
              <a:rPr lang="en-US" sz="2400" dirty="0"/>
              <a:t>= </a:t>
            </a:r>
            <a:r>
              <a:rPr lang="en-US" sz="2400" dirty="0" err="1"/>
              <a:t>infp.readline</a:t>
            </a:r>
            <a:r>
              <a:rPr lang="en-US" sz="2400" dirty="0"/>
              <a:t>()</a:t>
            </a:r>
          </a:p>
          <a:p>
            <a:pPr marL="0" indent="0">
              <a:buNone/>
              <a:defRPr/>
            </a:pPr>
            <a:r>
              <a:rPr lang="en-US" sz="2400" dirty="0" smtClean="0"/>
              <a:t>while(line </a:t>
            </a:r>
            <a:r>
              <a:rPr lang="en-US" sz="2400" dirty="0"/>
              <a:t>!= </a:t>
            </a:r>
            <a:r>
              <a:rPr lang="en-US" sz="2400" dirty="0" smtClean="0"/>
              <a:t>‘’):</a:t>
            </a:r>
            <a:endParaRPr lang="en-US" sz="2400" dirty="0"/>
          </a:p>
          <a:p>
            <a:pPr marL="0" indent="0">
              <a:buNone/>
              <a:defRPr/>
            </a:pPr>
            <a:r>
              <a:rPr lang="en-US" sz="2400" dirty="0"/>
              <a:t>    </a:t>
            </a:r>
            <a:r>
              <a:rPr lang="en-US" sz="2400" dirty="0" err="1"/>
              <a:t>outfp.write</a:t>
            </a:r>
            <a:r>
              <a:rPr lang="en-US" sz="2400" dirty="0"/>
              <a:t>(line)</a:t>
            </a:r>
          </a:p>
          <a:p>
            <a:pPr marL="0" indent="0">
              <a:buNone/>
              <a:defRPr/>
            </a:pPr>
            <a:r>
              <a:rPr lang="en-US" sz="2400" dirty="0"/>
              <a:t>    line = </a:t>
            </a:r>
            <a:r>
              <a:rPr lang="en-US" sz="2400" dirty="0" err="1"/>
              <a:t>infp.readline</a:t>
            </a:r>
            <a:r>
              <a:rPr lang="en-US" sz="2400" dirty="0"/>
              <a:t>()</a:t>
            </a:r>
          </a:p>
          <a:p>
            <a:pPr marL="0" indent="0">
              <a:buNone/>
              <a:defRPr/>
            </a:pPr>
            <a:r>
              <a:rPr lang="en-US" sz="2400" dirty="0" err="1" smtClean="0"/>
              <a:t>infp.close</a:t>
            </a:r>
            <a:r>
              <a:rPr lang="en-US" sz="2400" dirty="0" smtClean="0"/>
              <a:t>()</a:t>
            </a:r>
          </a:p>
          <a:p>
            <a:pPr marL="0" indent="0">
              <a:buNone/>
              <a:defRPr/>
            </a:pPr>
            <a:r>
              <a:rPr lang="en-US" sz="2400" dirty="0" err="1" smtClean="0"/>
              <a:t>outfp.close</a:t>
            </a:r>
            <a:r>
              <a:rPr lang="en-US" sz="2400" dirty="0"/>
              <a:t>()</a:t>
            </a:r>
          </a:p>
          <a:p>
            <a:pPr>
              <a:defRPr/>
            </a:pPr>
            <a:endParaRPr lang="en-US" sz="2400" dirty="0"/>
          </a:p>
        </p:txBody>
      </p:sp>
      <p:sp>
        <p:nvSpPr>
          <p:cNvPr id="4" name="Content Placeholder 2"/>
          <p:cNvSpPr txBox="1">
            <a:spLocks/>
          </p:cNvSpPr>
          <p:nvPr/>
        </p:nvSpPr>
        <p:spPr bwMode="auto">
          <a:xfrm>
            <a:off x="7500938" y="3143249"/>
            <a:ext cx="2538412"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400" b="1" dirty="0" smtClean="0"/>
              <a:t>output.txt</a:t>
            </a:r>
          </a:p>
          <a:p>
            <a:pPr marL="0" indent="0">
              <a:buFont typeface="Arial" panose="020B0604020202020204" pitchFamily="34" charset="0"/>
              <a:buNone/>
              <a:defRPr/>
            </a:pPr>
            <a:r>
              <a:rPr lang="en-US" sz="2400" dirty="0" smtClean="0"/>
              <a:t>Line one</a:t>
            </a:r>
          </a:p>
          <a:p>
            <a:pPr marL="0" indent="0">
              <a:buFont typeface="Arial" panose="020B0604020202020204" pitchFamily="34" charset="0"/>
              <a:buNone/>
              <a:defRPr/>
            </a:pPr>
            <a:r>
              <a:rPr lang="en-US" sz="2400" dirty="0" smtClean="0"/>
              <a:t>Line Two</a:t>
            </a:r>
          </a:p>
          <a:p>
            <a:pPr marL="0" indent="0">
              <a:buFont typeface="Arial" panose="020B0604020202020204" pitchFamily="34" charset="0"/>
              <a:buNone/>
              <a:defRPr/>
            </a:pPr>
            <a:r>
              <a:rPr lang="en-US" sz="2400" dirty="0" smtClean="0"/>
              <a:t>Line Three</a:t>
            </a:r>
          </a:p>
          <a:p>
            <a:pPr>
              <a:defRPr/>
            </a:pPr>
            <a:endParaRPr lang="en-US" sz="2400" dirty="0"/>
          </a:p>
        </p:txBody>
      </p:sp>
    </p:spTree>
    <p:extLst>
      <p:ext uri="{BB962C8B-B14F-4D97-AF65-F5344CB8AC3E}">
        <p14:creationId xmlns:p14="http://schemas.microsoft.com/office/powerpoint/2010/main" val="1639246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64793" y="0"/>
            <a:ext cx="7886700" cy="491319"/>
          </a:xfrm>
        </p:spPr>
        <p:txBody>
          <a:bodyPr/>
          <a:lstStyle/>
          <a:p>
            <a:r>
              <a:rPr lang="en-US" sz="3600" dirty="0" smtClean="0"/>
              <a:t>Ex </a:t>
            </a:r>
            <a:r>
              <a:rPr lang="en-US" sz="3600" dirty="0" smtClean="0"/>
              <a:t>17</a:t>
            </a:r>
            <a:endParaRPr lang="en-US" sz="3600" dirty="0" smtClean="0"/>
          </a:p>
        </p:txBody>
      </p:sp>
      <p:sp>
        <p:nvSpPr>
          <p:cNvPr id="35843" name="Content Placeholder 2"/>
          <p:cNvSpPr>
            <a:spLocks noGrp="1"/>
          </p:cNvSpPr>
          <p:nvPr>
            <p:ph idx="1"/>
          </p:nvPr>
        </p:nvSpPr>
        <p:spPr>
          <a:xfrm>
            <a:off x="364793" y="491319"/>
            <a:ext cx="11372282" cy="5459768"/>
          </a:xfrm>
        </p:spPr>
        <p:txBody>
          <a:bodyPr/>
          <a:lstStyle/>
          <a:p>
            <a:pPr>
              <a:defRPr/>
            </a:pPr>
            <a:r>
              <a:rPr lang="en-US" sz="2400" u="sng" dirty="0">
                <a:solidFill>
                  <a:srgbClr val="FF0000"/>
                </a:solidFill>
              </a:rPr>
              <a:t>Write a Python program to print the number of words in each line of a text file</a:t>
            </a:r>
            <a:r>
              <a:rPr lang="en-US" sz="2400" u="sng" dirty="0" smtClean="0">
                <a:solidFill>
                  <a:srgbClr val="FF0000"/>
                </a:solidFill>
              </a:rPr>
              <a:t>.</a:t>
            </a:r>
          </a:p>
          <a:p>
            <a:pPr marL="0" indent="0">
              <a:buNone/>
            </a:pPr>
            <a:r>
              <a:rPr lang="en-US" sz="2000" dirty="0" err="1"/>
              <a:t>empty_str</a:t>
            </a:r>
            <a:r>
              <a:rPr lang="en-US" sz="2000" dirty="0"/>
              <a:t> = ''</a:t>
            </a:r>
          </a:p>
          <a:p>
            <a:pPr marL="0" indent="0">
              <a:buNone/>
            </a:pPr>
            <a:r>
              <a:rPr lang="en-US" sz="2000" dirty="0" err="1"/>
              <a:t>inpf</a:t>
            </a:r>
            <a:r>
              <a:rPr lang="en-US" sz="2000" dirty="0"/>
              <a:t> = open('input1.txt', 'r')</a:t>
            </a:r>
          </a:p>
          <a:p>
            <a:pPr marL="0" indent="0">
              <a:buNone/>
            </a:pPr>
            <a:r>
              <a:rPr lang="en-US" sz="2000" dirty="0"/>
              <a:t>line = </a:t>
            </a:r>
            <a:r>
              <a:rPr lang="en-US" sz="2000" dirty="0" err="1"/>
              <a:t>inpf.readline</a:t>
            </a:r>
            <a:r>
              <a:rPr lang="en-US" sz="2000" dirty="0"/>
              <a:t>()</a:t>
            </a:r>
          </a:p>
          <a:p>
            <a:pPr marL="0" indent="0">
              <a:buNone/>
            </a:pPr>
            <a:r>
              <a:rPr lang="en-US" sz="2000" dirty="0"/>
              <a:t>while line != </a:t>
            </a:r>
            <a:r>
              <a:rPr lang="en-US" sz="2000" dirty="0" err="1"/>
              <a:t>empty_str</a:t>
            </a:r>
            <a:r>
              <a:rPr lang="en-US" sz="2000" dirty="0"/>
              <a:t>:</a:t>
            </a:r>
          </a:p>
          <a:p>
            <a:pPr marL="0" indent="0">
              <a:buNone/>
            </a:pPr>
            <a:r>
              <a:rPr lang="en-US" sz="2000" dirty="0"/>
              <a:t>    print(line)</a:t>
            </a:r>
          </a:p>
          <a:p>
            <a:pPr marL="0" indent="0">
              <a:buNone/>
            </a:pPr>
            <a:r>
              <a:rPr lang="en-US" sz="2000" dirty="0"/>
              <a:t>    </a:t>
            </a:r>
            <a:r>
              <a:rPr lang="en-US" sz="2000" dirty="0" err="1"/>
              <a:t>nwords</a:t>
            </a:r>
            <a:r>
              <a:rPr lang="en-US" sz="2000" dirty="0"/>
              <a:t> = 0</a:t>
            </a:r>
          </a:p>
          <a:p>
            <a:pPr marL="0" indent="0">
              <a:buNone/>
            </a:pPr>
            <a:r>
              <a:rPr lang="en-US" sz="2000" dirty="0"/>
              <a:t>    for </a:t>
            </a:r>
            <a:r>
              <a:rPr lang="en-US" sz="2000" dirty="0" err="1"/>
              <a:t>i</a:t>
            </a:r>
            <a:r>
              <a:rPr lang="en-US" sz="2000" dirty="0"/>
              <a:t> in range(0,len(line)):</a:t>
            </a:r>
          </a:p>
          <a:p>
            <a:pPr marL="0" indent="0">
              <a:buNone/>
            </a:pPr>
            <a:r>
              <a:rPr lang="en-US" sz="2000" dirty="0"/>
              <a:t>        if line[</a:t>
            </a:r>
            <a:r>
              <a:rPr lang="en-US" sz="2000" dirty="0" err="1"/>
              <a:t>i</a:t>
            </a:r>
            <a:r>
              <a:rPr lang="en-US" sz="2000" dirty="0"/>
              <a:t>] == ' ':</a:t>
            </a:r>
          </a:p>
          <a:p>
            <a:pPr marL="0" indent="0">
              <a:buNone/>
            </a:pPr>
            <a:r>
              <a:rPr lang="en-US" sz="2000" dirty="0"/>
              <a:t>            </a:t>
            </a:r>
            <a:r>
              <a:rPr lang="en-US" sz="2000" dirty="0" err="1"/>
              <a:t>nwords</a:t>
            </a:r>
            <a:r>
              <a:rPr lang="en-US" sz="2000" dirty="0"/>
              <a:t> = </a:t>
            </a:r>
            <a:r>
              <a:rPr lang="en-US" sz="2000" dirty="0" err="1"/>
              <a:t>nwords</a:t>
            </a:r>
            <a:r>
              <a:rPr lang="en-US" sz="2000" dirty="0"/>
              <a:t> + 1</a:t>
            </a:r>
          </a:p>
          <a:p>
            <a:pPr marL="0" indent="0">
              <a:buNone/>
            </a:pPr>
            <a:r>
              <a:rPr lang="en-US" sz="2000" dirty="0"/>
              <a:t>     </a:t>
            </a:r>
            <a:r>
              <a:rPr lang="en-US" sz="2000" dirty="0" err="1"/>
              <a:t>nwords</a:t>
            </a:r>
            <a:r>
              <a:rPr lang="en-US" sz="2000" dirty="0"/>
              <a:t> = </a:t>
            </a:r>
            <a:r>
              <a:rPr lang="en-US" sz="2000" dirty="0" err="1"/>
              <a:t>nwords</a:t>
            </a:r>
            <a:r>
              <a:rPr lang="en-US" sz="2000" dirty="0"/>
              <a:t> + 1</a:t>
            </a:r>
          </a:p>
          <a:p>
            <a:pPr marL="0" indent="0">
              <a:buNone/>
            </a:pPr>
            <a:r>
              <a:rPr lang="en-US" sz="2000" dirty="0"/>
              <a:t>     print('No. of words is ', </a:t>
            </a:r>
            <a:r>
              <a:rPr lang="en-US" sz="2000" dirty="0" err="1"/>
              <a:t>nwords</a:t>
            </a:r>
            <a:r>
              <a:rPr lang="en-US" sz="2000" dirty="0"/>
              <a:t>)</a:t>
            </a:r>
          </a:p>
          <a:p>
            <a:pPr marL="0" indent="0">
              <a:buNone/>
            </a:pPr>
            <a:r>
              <a:rPr lang="en-US" sz="2000" dirty="0"/>
              <a:t>      line = </a:t>
            </a:r>
            <a:r>
              <a:rPr lang="en-US" sz="2000" dirty="0" err="1"/>
              <a:t>inpf.readline</a:t>
            </a:r>
            <a:r>
              <a:rPr lang="en-US" sz="2000" dirty="0"/>
              <a:t>()</a:t>
            </a:r>
          </a:p>
          <a:p>
            <a:pPr marL="0" indent="0">
              <a:buNone/>
              <a:defRPr/>
            </a:pPr>
            <a:endParaRPr lang="en-US" sz="2400" u="sng" dirty="0">
              <a:solidFill>
                <a:srgbClr val="FF0000"/>
              </a:solidFill>
            </a:endParaRPr>
          </a:p>
        </p:txBody>
      </p:sp>
    </p:spTree>
    <p:extLst>
      <p:ext uri="{BB962C8B-B14F-4D97-AF65-F5344CB8AC3E}">
        <p14:creationId xmlns:p14="http://schemas.microsoft.com/office/powerpoint/2010/main" val="382256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84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8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8229600" cy="533400"/>
          </a:xfrm>
        </p:spPr>
        <p:txBody>
          <a:bodyPr>
            <a:noAutofit/>
          </a:bodyPr>
          <a:lstStyle/>
          <a:p>
            <a:pPr>
              <a:defRPr/>
            </a:pPr>
            <a:r>
              <a:rPr lang="en-US" sz="3200" dirty="0" smtClean="0"/>
              <a:t>Ex </a:t>
            </a:r>
            <a:r>
              <a:rPr lang="en-US" sz="3200" dirty="0" smtClean="0"/>
              <a:t>18</a:t>
            </a:r>
            <a:endParaRPr lang="en-US" sz="3200" dirty="0"/>
          </a:p>
        </p:txBody>
      </p:sp>
      <p:sp>
        <p:nvSpPr>
          <p:cNvPr id="37891" name="Content Placeholder 2"/>
          <p:cNvSpPr>
            <a:spLocks noGrp="1"/>
          </p:cNvSpPr>
          <p:nvPr>
            <p:ph idx="1"/>
          </p:nvPr>
        </p:nvSpPr>
        <p:spPr>
          <a:xfrm>
            <a:off x="1600200" y="685800"/>
            <a:ext cx="8839200" cy="4186238"/>
          </a:xfrm>
        </p:spPr>
        <p:txBody>
          <a:bodyPr/>
          <a:lstStyle/>
          <a:p>
            <a:pPr marL="0" indent="0">
              <a:buNone/>
            </a:pPr>
            <a:r>
              <a:rPr lang="en-US" sz="2400" dirty="0">
                <a:solidFill>
                  <a:srgbClr val="FF0000"/>
                </a:solidFill>
              </a:rPr>
              <a:t>Write a Python program to read a text file and print only those lines that begin with ‘From’</a:t>
            </a:r>
          </a:p>
          <a:p>
            <a:pPr marL="0" indent="0">
              <a:buNone/>
            </a:pPr>
            <a:endParaRPr lang="en-US" sz="2400" dirty="0"/>
          </a:p>
          <a:p>
            <a:pPr marL="0" indent="0">
              <a:buNone/>
            </a:pPr>
            <a:r>
              <a:rPr lang="en-US" sz="2400" dirty="0" err="1"/>
              <a:t>infp</a:t>
            </a:r>
            <a:r>
              <a:rPr lang="en-US" sz="2400" dirty="0"/>
              <a:t> = open('input1.txt','r')</a:t>
            </a:r>
          </a:p>
          <a:p>
            <a:pPr marL="0" indent="0">
              <a:buNone/>
            </a:pPr>
            <a:r>
              <a:rPr lang="en-US" sz="2400" dirty="0"/>
              <a:t>for line in </a:t>
            </a:r>
            <a:r>
              <a:rPr lang="en-US" sz="2400" dirty="0" err="1"/>
              <a:t>infp</a:t>
            </a:r>
            <a:r>
              <a:rPr lang="en-US" sz="2400" dirty="0"/>
              <a:t>:</a:t>
            </a:r>
          </a:p>
          <a:p>
            <a:pPr marL="0" indent="0">
              <a:buNone/>
            </a:pPr>
            <a:r>
              <a:rPr lang="en-US" sz="2400" dirty="0"/>
              <a:t>    line = </a:t>
            </a:r>
            <a:r>
              <a:rPr lang="en-US" sz="2400" dirty="0" err="1"/>
              <a:t>line.lstrip</a:t>
            </a:r>
            <a:r>
              <a:rPr lang="en-US" sz="2400" dirty="0"/>
              <a:t>() </a:t>
            </a:r>
          </a:p>
          <a:p>
            <a:pPr marL="0" indent="0">
              <a:buNone/>
            </a:pPr>
            <a:r>
              <a:rPr lang="en-US" sz="2400" dirty="0"/>
              <a:t>    if </a:t>
            </a:r>
            <a:r>
              <a:rPr lang="en-US" sz="2400" dirty="0" err="1"/>
              <a:t>line.startswith</a:t>
            </a:r>
            <a:r>
              <a:rPr lang="en-US" sz="2400" dirty="0"/>
              <a:t>('From'):</a:t>
            </a:r>
          </a:p>
          <a:p>
            <a:pPr marL="0" indent="0">
              <a:buNone/>
            </a:pPr>
            <a:r>
              <a:rPr lang="en-US" sz="2400" dirty="0"/>
              <a:t>        print(line)</a:t>
            </a:r>
          </a:p>
        </p:txBody>
      </p:sp>
    </p:spTree>
    <p:extLst>
      <p:ext uri="{BB962C8B-B14F-4D97-AF65-F5344CB8AC3E}">
        <p14:creationId xmlns:p14="http://schemas.microsoft.com/office/powerpoint/2010/main" val="2131980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152650" y="312738"/>
            <a:ext cx="7886700" cy="831850"/>
          </a:xfrm>
        </p:spPr>
        <p:txBody>
          <a:bodyPr/>
          <a:lstStyle/>
          <a:p>
            <a:pPr algn="ctr"/>
            <a:r>
              <a:rPr lang="en-US" dirty="0"/>
              <a:t>Errors and exceptions</a:t>
            </a:r>
          </a:p>
        </p:txBody>
      </p:sp>
      <p:sp>
        <p:nvSpPr>
          <p:cNvPr id="39939" name="Content Placeholder 2"/>
          <p:cNvSpPr>
            <a:spLocks noGrp="1"/>
          </p:cNvSpPr>
          <p:nvPr>
            <p:ph idx="1"/>
          </p:nvPr>
        </p:nvSpPr>
        <p:spPr>
          <a:xfrm>
            <a:off x="1028700" y="1306513"/>
            <a:ext cx="9010650" cy="3471862"/>
          </a:xfrm>
        </p:spPr>
        <p:txBody>
          <a:bodyPr/>
          <a:lstStyle/>
          <a:p>
            <a:pPr algn="just"/>
            <a:r>
              <a:rPr lang="en-US" sz="2400" dirty="0"/>
              <a:t>Errors or mistakes in a program are often referred to as bugs. They are almost always the fault of the programmer. The process of finding and eliminating errors is called debugging. Errors can be classified into three major groups:</a:t>
            </a:r>
          </a:p>
          <a:p>
            <a:r>
              <a:rPr lang="en-US" sz="2400" dirty="0"/>
              <a:t>Syntax errors</a:t>
            </a:r>
          </a:p>
          <a:p>
            <a:r>
              <a:rPr lang="en-US" sz="2400" dirty="0"/>
              <a:t>Runtime errors</a:t>
            </a:r>
          </a:p>
          <a:p>
            <a:r>
              <a:rPr lang="en-US" sz="2400" dirty="0"/>
              <a:t>Logical errors</a:t>
            </a:r>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53D11B3-A9BD-4D67-A02F-0AF0398D284B}"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36</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4248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152650" y="312739"/>
            <a:ext cx="7886700" cy="407987"/>
          </a:xfrm>
        </p:spPr>
        <p:txBody>
          <a:bodyPr/>
          <a:lstStyle/>
          <a:p>
            <a:r>
              <a:rPr lang="en-US" sz="3200" dirty="0" smtClean="0"/>
              <a:t>Syntax errors</a:t>
            </a:r>
          </a:p>
        </p:txBody>
      </p:sp>
      <p:sp>
        <p:nvSpPr>
          <p:cNvPr id="3" name="Content Placeholder 2"/>
          <p:cNvSpPr>
            <a:spLocks noGrp="1"/>
          </p:cNvSpPr>
          <p:nvPr>
            <p:ph idx="1"/>
          </p:nvPr>
        </p:nvSpPr>
        <p:spPr>
          <a:xfrm>
            <a:off x="1157288" y="939801"/>
            <a:ext cx="9485312" cy="4246563"/>
          </a:xfrm>
        </p:spPr>
        <p:txBody>
          <a:bodyPr/>
          <a:lstStyle/>
          <a:p>
            <a:pPr algn="just">
              <a:defRPr/>
            </a:pPr>
            <a:r>
              <a:rPr lang="en-US" sz="2000" dirty="0"/>
              <a:t>Syntax errors are mistakes in the use of the Python language, and are analogous to spelling or grammar mistakes in a language like English:</a:t>
            </a:r>
          </a:p>
          <a:p>
            <a:pPr algn="just">
              <a:defRPr/>
            </a:pPr>
            <a:r>
              <a:rPr lang="en-US" sz="2000" dirty="0"/>
              <a:t> Common Python syntax errors include:</a:t>
            </a:r>
          </a:p>
          <a:p>
            <a:pPr marL="0" indent="0">
              <a:buNone/>
              <a:defRPr/>
            </a:pPr>
            <a:r>
              <a:rPr lang="en-US" sz="2000" dirty="0"/>
              <a:t>	leaving out a keyword</a:t>
            </a:r>
          </a:p>
          <a:p>
            <a:pPr marL="0" indent="0">
              <a:buNone/>
              <a:defRPr/>
            </a:pPr>
            <a:r>
              <a:rPr lang="en-US" sz="2000" dirty="0"/>
              <a:t>	putting a keyword in the wrong place</a:t>
            </a:r>
          </a:p>
          <a:p>
            <a:pPr marL="0" indent="0">
              <a:buNone/>
              <a:defRPr/>
            </a:pPr>
            <a:r>
              <a:rPr lang="en-US" sz="2000" dirty="0"/>
              <a:t>	leaving out a symbol, such as a colon, comma or brackets</a:t>
            </a:r>
          </a:p>
          <a:p>
            <a:pPr marL="457200" lvl="1" indent="0">
              <a:buNone/>
              <a:defRPr/>
            </a:pPr>
            <a:r>
              <a:rPr lang="en-US" sz="1800" dirty="0"/>
              <a:t>	</a:t>
            </a:r>
            <a:r>
              <a:rPr lang="en-US" sz="2000" dirty="0" smtClean="0"/>
              <a:t>misspelling a keyword</a:t>
            </a:r>
          </a:p>
          <a:p>
            <a:pPr marL="0" indent="0">
              <a:buNone/>
              <a:defRPr/>
            </a:pPr>
            <a:r>
              <a:rPr lang="en-US" sz="2000" dirty="0"/>
              <a:t>	incorrect indentation</a:t>
            </a:r>
          </a:p>
          <a:p>
            <a:pPr marL="0" indent="0">
              <a:buNone/>
              <a:defRPr/>
            </a:pPr>
            <a:r>
              <a:rPr lang="en-US" sz="2000" dirty="0"/>
              <a:t>	empty block</a:t>
            </a:r>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71AA328-A85C-4D62-958D-5BE36DA4FC9C}"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37</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4500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2152651" y="385763"/>
            <a:ext cx="8321675" cy="4800601"/>
          </a:xfrm>
        </p:spPr>
        <p:txBody>
          <a:bodyPr/>
          <a:lstStyle/>
          <a:p>
            <a:pPr marL="0" indent="0">
              <a:buNone/>
            </a:pPr>
            <a:r>
              <a:rPr lang="en-US" dirty="0" smtClean="0">
                <a:solidFill>
                  <a:srgbClr val="FF0000"/>
                </a:solidFill>
              </a:rPr>
              <a:t>Here are some examples of syntax errors in Python:</a:t>
            </a:r>
          </a:p>
          <a:p>
            <a:pPr marL="0" indent="0">
              <a:buNone/>
            </a:pPr>
            <a:r>
              <a:rPr lang="en-US" sz="2400" dirty="0" err="1"/>
              <a:t>myfunction</a:t>
            </a:r>
            <a:r>
              <a:rPr lang="en-US" sz="2400" dirty="0"/>
              <a:t>(x, y):</a:t>
            </a:r>
          </a:p>
          <a:p>
            <a:pPr marL="0" indent="0">
              <a:buNone/>
            </a:pPr>
            <a:r>
              <a:rPr lang="en-US" sz="2400" dirty="0"/>
              <a:t>    return x + y</a:t>
            </a:r>
          </a:p>
          <a:p>
            <a:pPr marL="0" indent="0">
              <a:buNone/>
            </a:pPr>
            <a:r>
              <a:rPr lang="en-US" sz="2400" dirty="0" smtClean="0"/>
              <a:t>else</a:t>
            </a:r>
            <a:r>
              <a:rPr lang="en-US" sz="2400" dirty="0"/>
              <a:t>:</a:t>
            </a:r>
          </a:p>
          <a:p>
            <a:pPr marL="0" indent="0">
              <a:buNone/>
            </a:pPr>
            <a:r>
              <a:rPr lang="en-US" sz="2400" dirty="0"/>
              <a:t>    print("Hello!")</a:t>
            </a:r>
          </a:p>
          <a:p>
            <a:pPr marL="0" indent="0">
              <a:buNone/>
            </a:pPr>
            <a:endParaRPr lang="en-US" sz="2400" dirty="0"/>
          </a:p>
          <a:p>
            <a:pPr marL="0" indent="0">
              <a:buNone/>
            </a:pPr>
            <a:r>
              <a:rPr lang="en-US" sz="2400" dirty="0"/>
              <a:t>if mark &gt;= 50</a:t>
            </a:r>
          </a:p>
          <a:p>
            <a:pPr marL="0" indent="0">
              <a:buNone/>
            </a:pPr>
            <a:r>
              <a:rPr lang="en-US" sz="2400" dirty="0"/>
              <a:t>    print("You passed!")</a:t>
            </a:r>
          </a:p>
          <a:p>
            <a:pPr marL="0" indent="0">
              <a:buNone/>
            </a:pPr>
            <a:r>
              <a:rPr lang="en-US" sz="2400" dirty="0"/>
              <a:t>if flag:</a:t>
            </a:r>
          </a:p>
          <a:p>
            <a:pPr marL="0" indent="0">
              <a:buNone/>
            </a:pPr>
            <a:r>
              <a:rPr lang="en-US" sz="2400" dirty="0"/>
              <a:t>print("Flag is set!")</a:t>
            </a:r>
          </a:p>
        </p:txBody>
      </p:sp>
      <p:sp>
        <p:nvSpPr>
          <p:cNvPr id="419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C1E727D-801A-43EB-9F3E-2972B2FFA3E0}"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38</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87586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2152650" y="469901"/>
            <a:ext cx="7886700" cy="3878263"/>
          </a:xfrm>
        </p:spPr>
        <p:txBody>
          <a:bodyPr/>
          <a:lstStyle/>
          <a:p>
            <a:r>
              <a:rPr lang="en-US" sz="2000" dirty="0"/>
              <a:t>Missing </a:t>
            </a:r>
            <a:r>
              <a:rPr lang="en-US" sz="2000" dirty="0" err="1"/>
              <a:t>def</a:t>
            </a:r>
            <a:r>
              <a:rPr lang="en-US" sz="2000" dirty="0"/>
              <a:t> keyword in function definition</a:t>
            </a:r>
          </a:p>
          <a:p>
            <a:r>
              <a:rPr lang="en-US" sz="2000" dirty="0"/>
              <a:t>else clause without an if</a:t>
            </a:r>
          </a:p>
          <a:p>
            <a:r>
              <a:rPr lang="en-US" sz="2000" dirty="0"/>
              <a:t>Missing colon after if condition</a:t>
            </a:r>
          </a:p>
          <a:p>
            <a:r>
              <a:rPr lang="en-US" sz="2000" dirty="0"/>
              <a:t>Spelling mistake (“</a:t>
            </a:r>
            <a:r>
              <a:rPr lang="en-US" sz="2000" dirty="0" err="1"/>
              <a:t>esle</a:t>
            </a:r>
            <a:r>
              <a:rPr lang="en-US" sz="2000" dirty="0"/>
              <a:t>”)</a:t>
            </a:r>
          </a:p>
          <a:p>
            <a:r>
              <a:rPr lang="en-US" sz="2000" dirty="0"/>
              <a:t>The if block is empty because the print statement is not indented correctly</a:t>
            </a:r>
          </a:p>
        </p:txBody>
      </p:sp>
      <p:sp>
        <p:nvSpPr>
          <p:cNvPr id="430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97C1D7FD-007B-415A-A5C6-E3480FF3A519}"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39</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2194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Definition</a:t>
            </a:r>
            <a:endParaRPr lang="en-US" sz="3600" dirty="0"/>
          </a:p>
        </p:txBody>
      </p:sp>
      <p:sp>
        <p:nvSpPr>
          <p:cNvPr id="3" name="Content Placeholder 2"/>
          <p:cNvSpPr>
            <a:spLocks noGrp="1"/>
          </p:cNvSpPr>
          <p:nvPr>
            <p:ph idx="1"/>
          </p:nvPr>
        </p:nvSpPr>
        <p:spPr>
          <a:xfrm>
            <a:off x="838200" y="1306286"/>
            <a:ext cx="10763250" cy="3879669"/>
          </a:xfrm>
        </p:spPr>
        <p:txBody>
          <a:bodyPr/>
          <a:lstStyle/>
          <a:p>
            <a:pPr marL="0" indent="0">
              <a:buNone/>
              <a:defRPr/>
            </a:pPr>
            <a:r>
              <a:rPr lang="en-US" sz="2000" dirty="0">
                <a:solidFill>
                  <a:srgbClr val="FF0000"/>
                </a:solidFill>
              </a:rPr>
              <a:t>Here are simple rules to define a function in Python:</a:t>
            </a:r>
          </a:p>
          <a:p>
            <a:pPr algn="just">
              <a:defRPr/>
            </a:pPr>
            <a:r>
              <a:rPr lang="en-US" sz="2000" dirty="0"/>
              <a:t>Function blocks begin with the keyword </a:t>
            </a:r>
            <a:r>
              <a:rPr lang="en-US" sz="2000" dirty="0">
                <a:solidFill>
                  <a:srgbClr val="FF0000"/>
                </a:solidFill>
              </a:rPr>
              <a:t>def</a:t>
            </a:r>
            <a:r>
              <a:rPr lang="en-US" sz="2000" dirty="0"/>
              <a:t> followed by the </a:t>
            </a:r>
            <a:r>
              <a:rPr lang="en-US" sz="2000" dirty="0">
                <a:solidFill>
                  <a:srgbClr val="FF0000"/>
                </a:solidFill>
              </a:rPr>
              <a:t>function name </a:t>
            </a:r>
            <a:r>
              <a:rPr lang="en-US" sz="2000" dirty="0"/>
              <a:t>and </a:t>
            </a:r>
            <a:r>
              <a:rPr lang="en-US" sz="2000" dirty="0">
                <a:solidFill>
                  <a:srgbClr val="FF0000"/>
                </a:solidFill>
              </a:rPr>
              <a:t>parentheses ( ).</a:t>
            </a:r>
          </a:p>
          <a:p>
            <a:pPr algn="just">
              <a:defRPr/>
            </a:pPr>
            <a:r>
              <a:rPr lang="en-US" sz="2000" dirty="0"/>
              <a:t>Any </a:t>
            </a:r>
            <a:r>
              <a:rPr lang="en-US" sz="2000" dirty="0">
                <a:solidFill>
                  <a:srgbClr val="FF0000"/>
                </a:solidFill>
              </a:rPr>
              <a:t>input</a:t>
            </a:r>
            <a:r>
              <a:rPr lang="en-US" sz="2000" dirty="0"/>
              <a:t> parameters or arguments should be placed within these parentheses. You can also define parameters inside these parentheses.</a:t>
            </a:r>
          </a:p>
          <a:p>
            <a:pPr algn="just">
              <a:defRPr/>
            </a:pPr>
            <a:r>
              <a:rPr lang="en-US" sz="2000" dirty="0"/>
              <a:t>The code block within every function starts with a </a:t>
            </a:r>
            <a:r>
              <a:rPr lang="en-US" sz="2000" dirty="0">
                <a:solidFill>
                  <a:srgbClr val="FF0000"/>
                </a:solidFill>
              </a:rPr>
              <a:t>colon : and is indented.</a:t>
            </a:r>
          </a:p>
          <a:p>
            <a:pPr algn="just">
              <a:defRPr/>
            </a:pPr>
            <a:r>
              <a:rPr lang="en-US" sz="2000" dirty="0"/>
              <a:t>The statement </a:t>
            </a:r>
            <a:r>
              <a:rPr lang="en-US" sz="2000" u="sng" dirty="0"/>
              <a:t>return [expression] exits a function</a:t>
            </a:r>
            <a:r>
              <a:rPr lang="en-US" sz="2000" dirty="0"/>
              <a:t>, optionally passing back an expression to the caller. A return statement with no arguments is the same as return None.</a:t>
            </a:r>
          </a:p>
          <a:p>
            <a:pPr>
              <a:defRPr/>
            </a:pP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a:t>
            </a:fld>
            <a:endParaRPr lang="en-US">
              <a:solidFill>
                <a:prstClr val="white"/>
              </a:solidFill>
            </a:endParaRPr>
          </a:p>
        </p:txBody>
      </p:sp>
    </p:spTree>
    <p:extLst>
      <p:ext uri="{BB962C8B-B14F-4D97-AF65-F5344CB8AC3E}">
        <p14:creationId xmlns:p14="http://schemas.microsoft.com/office/powerpoint/2010/main" val="33366596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152650" y="261937"/>
            <a:ext cx="7886700" cy="407988"/>
          </a:xfrm>
        </p:spPr>
        <p:txBody>
          <a:bodyPr/>
          <a:lstStyle/>
          <a:p>
            <a:r>
              <a:rPr lang="en-US" sz="3600" dirty="0" smtClean="0"/>
              <a:t>Runtime errors</a:t>
            </a:r>
          </a:p>
        </p:txBody>
      </p:sp>
      <p:sp>
        <p:nvSpPr>
          <p:cNvPr id="3" name="Content Placeholder 2"/>
          <p:cNvSpPr>
            <a:spLocks noGrp="1"/>
          </p:cNvSpPr>
          <p:nvPr>
            <p:ph idx="1"/>
          </p:nvPr>
        </p:nvSpPr>
        <p:spPr>
          <a:xfrm>
            <a:off x="657225" y="669925"/>
            <a:ext cx="9382125" cy="4516438"/>
          </a:xfrm>
        </p:spPr>
        <p:txBody>
          <a:bodyPr/>
          <a:lstStyle/>
          <a:p>
            <a:pPr algn="just">
              <a:defRPr/>
            </a:pPr>
            <a:r>
              <a:rPr lang="en-US" sz="2000" dirty="0"/>
              <a:t>If a program is syntactically correct – that is, free of syntax errors – it will be run by the Python interpreter. However, the program may exit unexpectedly during execution if it encounters a runtime error</a:t>
            </a:r>
          </a:p>
          <a:p>
            <a:pPr marL="0" indent="0" algn="just">
              <a:buNone/>
              <a:defRPr/>
            </a:pPr>
            <a:r>
              <a:rPr lang="en-US" sz="2000" dirty="0">
                <a:solidFill>
                  <a:srgbClr val="FF0000"/>
                </a:solidFill>
              </a:rPr>
              <a:t>Some examples of Python runtime errors:</a:t>
            </a:r>
          </a:p>
          <a:p>
            <a:pPr algn="just">
              <a:defRPr/>
            </a:pPr>
            <a:r>
              <a:rPr lang="en-US" sz="2000" dirty="0"/>
              <a:t>division by zero    a/b</a:t>
            </a:r>
          </a:p>
          <a:p>
            <a:pPr algn="just">
              <a:defRPr/>
            </a:pPr>
            <a:r>
              <a:rPr lang="en-US" sz="2000" dirty="0"/>
              <a:t>performing an operation on incompatible types</a:t>
            </a:r>
          </a:p>
          <a:p>
            <a:pPr algn="just">
              <a:defRPr/>
            </a:pPr>
            <a:r>
              <a:rPr lang="en-US" sz="2000" dirty="0"/>
              <a:t>using an identifier which has not been defined</a:t>
            </a:r>
          </a:p>
          <a:p>
            <a:pPr algn="just">
              <a:defRPr/>
            </a:pPr>
            <a:r>
              <a:rPr lang="en-US" sz="2000" dirty="0"/>
              <a:t>accessing a list element, dictionary value or object attribute which doesn’t exist</a:t>
            </a:r>
          </a:p>
          <a:p>
            <a:pPr algn="just">
              <a:defRPr/>
            </a:pPr>
            <a:r>
              <a:rPr lang="en-US" sz="2000" dirty="0"/>
              <a:t>trying to access a file which doesn’t exist</a:t>
            </a:r>
          </a:p>
          <a:p>
            <a:pPr algn="just">
              <a:defRPr/>
            </a:pPr>
            <a:endParaRPr lang="en-US" sz="2000" dirty="0"/>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3FBD53ED-2882-4DB2-AFDE-A1E063C47A80}"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40</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46747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152650" y="206375"/>
            <a:ext cx="7886700" cy="488950"/>
          </a:xfrm>
        </p:spPr>
        <p:txBody>
          <a:bodyPr/>
          <a:lstStyle/>
          <a:p>
            <a:r>
              <a:rPr lang="en-US" sz="3600" dirty="0" smtClean="0"/>
              <a:t>Logical errors</a:t>
            </a:r>
          </a:p>
        </p:txBody>
      </p:sp>
      <p:sp>
        <p:nvSpPr>
          <p:cNvPr id="3" name="Content Placeholder 2"/>
          <p:cNvSpPr>
            <a:spLocks noGrp="1"/>
          </p:cNvSpPr>
          <p:nvPr>
            <p:ph idx="1"/>
          </p:nvPr>
        </p:nvSpPr>
        <p:spPr>
          <a:xfrm>
            <a:off x="1485900" y="785813"/>
            <a:ext cx="9156700" cy="4400550"/>
          </a:xfrm>
        </p:spPr>
        <p:txBody>
          <a:bodyPr/>
          <a:lstStyle/>
          <a:p>
            <a:pPr algn="just">
              <a:defRPr/>
            </a:pPr>
            <a:r>
              <a:rPr lang="en-US" sz="2000" dirty="0"/>
              <a:t>Logical errors are the most difficult to fix. They occur when the program runs without crashing, but produces an incorrect result. The error is caused by a mistake in the program’s logic. You won’t get an error message, because no syntax or runtime error has occurred. </a:t>
            </a:r>
          </a:p>
          <a:p>
            <a:pPr marL="0" indent="0" algn="just">
              <a:buNone/>
              <a:defRPr/>
            </a:pPr>
            <a:r>
              <a:rPr lang="en-US" sz="2000" dirty="0">
                <a:solidFill>
                  <a:srgbClr val="FF0000"/>
                </a:solidFill>
              </a:rPr>
              <a:t>Some examples of Python logical  errors</a:t>
            </a:r>
          </a:p>
          <a:p>
            <a:pPr algn="just">
              <a:defRPr/>
            </a:pPr>
            <a:r>
              <a:rPr lang="en-US" sz="2000" dirty="0"/>
              <a:t>using the wrong variable name</a:t>
            </a:r>
          </a:p>
          <a:p>
            <a:pPr algn="just">
              <a:defRPr/>
            </a:pPr>
            <a:r>
              <a:rPr lang="en-US" sz="2000" dirty="0"/>
              <a:t>indenting a block to the wrong level</a:t>
            </a:r>
          </a:p>
          <a:p>
            <a:pPr algn="just">
              <a:defRPr/>
            </a:pPr>
            <a:r>
              <a:rPr lang="en-US" sz="2000" dirty="0"/>
              <a:t>using integer division instead of floating-point division</a:t>
            </a:r>
          </a:p>
          <a:p>
            <a:pPr algn="just">
              <a:defRPr/>
            </a:pPr>
            <a:r>
              <a:rPr lang="en-US" sz="2000" dirty="0"/>
              <a:t>getting operator precedence wrong</a:t>
            </a:r>
          </a:p>
          <a:p>
            <a:pPr algn="just">
              <a:defRPr/>
            </a:pPr>
            <a:r>
              <a:rPr lang="en-US" sz="2000" dirty="0"/>
              <a:t>making a mistake in a Boolean expression</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869DE72F-7AF8-49F0-BC26-5FDB7B85A960}"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41</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36865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225" y="300038"/>
            <a:ext cx="9766301" cy="4886325"/>
          </a:xfrm>
        </p:spPr>
        <p:txBody>
          <a:bodyPr/>
          <a:lstStyle/>
          <a:p>
            <a:pPr marL="0" indent="0">
              <a:buNone/>
              <a:defRPr/>
            </a:pPr>
            <a:r>
              <a:rPr lang="en-US" sz="2400" dirty="0" smtClean="0">
                <a:solidFill>
                  <a:srgbClr val="FF0000"/>
                </a:solidFill>
              </a:rPr>
              <a:t> Find </a:t>
            </a:r>
            <a:r>
              <a:rPr lang="en-US" sz="2400" dirty="0">
                <a:solidFill>
                  <a:srgbClr val="FF0000"/>
                </a:solidFill>
              </a:rPr>
              <a:t>potential sources of runtime errors in this code snippet:</a:t>
            </a:r>
          </a:p>
          <a:p>
            <a:pPr marL="0" indent="0">
              <a:buNone/>
              <a:defRPr/>
            </a:pPr>
            <a:endParaRPr lang="en-US" sz="2400" dirty="0"/>
          </a:p>
          <a:p>
            <a:pPr marL="0" indent="0">
              <a:buNone/>
              <a:defRPr/>
            </a:pPr>
            <a:r>
              <a:rPr lang="en-US" sz="2400" dirty="0"/>
              <a:t>dividend = float(input("Please enter the dividend: "))</a:t>
            </a:r>
          </a:p>
          <a:p>
            <a:pPr marL="0" indent="0">
              <a:buNone/>
              <a:defRPr/>
            </a:pPr>
            <a:r>
              <a:rPr lang="en-US" sz="2400" dirty="0"/>
              <a:t>divisor = float(input("Please enter the divisor: "))</a:t>
            </a:r>
          </a:p>
          <a:p>
            <a:pPr marL="0" indent="0">
              <a:buNone/>
              <a:defRPr/>
            </a:pPr>
            <a:r>
              <a:rPr lang="en-US" sz="2400" dirty="0"/>
              <a:t>quotient = dividend / divisor</a:t>
            </a:r>
          </a:p>
          <a:p>
            <a:pPr marL="0" indent="0">
              <a:buNone/>
              <a:defRPr/>
            </a:pPr>
            <a:r>
              <a:rPr lang="en-US" sz="2400" dirty="0" err="1"/>
              <a:t>quotient_rounded</a:t>
            </a:r>
            <a:r>
              <a:rPr lang="en-US" sz="2400" dirty="0"/>
              <a:t> = </a:t>
            </a:r>
            <a:r>
              <a:rPr lang="en-US" sz="2400" dirty="0" err="1" smtClean="0"/>
              <a:t>math.sqrt</a:t>
            </a:r>
            <a:r>
              <a:rPr lang="en-US" sz="2400" dirty="0" smtClean="0"/>
              <a:t>(quotient)</a:t>
            </a:r>
          </a:p>
          <a:p>
            <a:pPr marL="0" indent="0">
              <a:buNone/>
              <a:defRPr/>
            </a:pPr>
            <a:endParaRPr lang="en-US" sz="2400" dirty="0"/>
          </a:p>
          <a:p>
            <a:r>
              <a:rPr lang="en-US" sz="2400" dirty="0"/>
              <a:t>The values entered by the user may not be valid integers or floating-point numbers.</a:t>
            </a:r>
          </a:p>
          <a:p>
            <a:r>
              <a:rPr lang="en-US" sz="2400" dirty="0"/>
              <a:t>The user may enter zero for the divisor.</a:t>
            </a:r>
          </a:p>
          <a:p>
            <a:r>
              <a:rPr lang="en-US" sz="2400" dirty="0"/>
              <a:t>If the math library hasn’t been imported, </a:t>
            </a:r>
            <a:r>
              <a:rPr lang="en-US" sz="2400" dirty="0" err="1"/>
              <a:t>math.sqrt</a:t>
            </a:r>
            <a:r>
              <a:rPr lang="en-US" sz="2400" dirty="0"/>
              <a:t> is undefined.</a:t>
            </a:r>
          </a:p>
          <a:p>
            <a:pPr marL="0" indent="0">
              <a:buNone/>
              <a:defRPr/>
            </a:pPr>
            <a:endParaRPr lang="en-US" sz="2400" dirty="0"/>
          </a:p>
        </p:txBody>
      </p:sp>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D90D7B75-64AE-4123-A462-827BD99187D2}"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42</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615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514350" y="300038"/>
            <a:ext cx="9525000" cy="4886325"/>
          </a:xfrm>
        </p:spPr>
        <p:txBody>
          <a:bodyPr/>
          <a:lstStyle/>
          <a:p>
            <a:pPr marL="0" indent="0">
              <a:buNone/>
            </a:pPr>
            <a:r>
              <a:rPr lang="en-US" sz="2000" dirty="0" smtClean="0">
                <a:solidFill>
                  <a:srgbClr val="FF0000"/>
                </a:solidFill>
              </a:rPr>
              <a:t>Find potential sources of runtime errors in this code snippet:</a:t>
            </a:r>
          </a:p>
          <a:p>
            <a:pPr marL="0" indent="0">
              <a:buNone/>
            </a:pPr>
            <a:endParaRPr lang="en-US" sz="2000" dirty="0" smtClean="0"/>
          </a:p>
          <a:p>
            <a:pPr marL="0" indent="0">
              <a:buNone/>
            </a:pPr>
            <a:r>
              <a:rPr lang="en-US" sz="2000" dirty="0" smtClean="0"/>
              <a:t>for x in range(a, b):</a:t>
            </a:r>
          </a:p>
          <a:p>
            <a:pPr marL="0" indent="0">
              <a:buNone/>
            </a:pPr>
            <a:r>
              <a:rPr lang="en-US" sz="2000" dirty="0" smtClean="0"/>
              <a:t>    print("(%f, %f, %f)" % </a:t>
            </a:r>
            <a:r>
              <a:rPr lang="en-US" sz="2000" dirty="0" err="1" smtClean="0"/>
              <a:t>my_list</a:t>
            </a:r>
            <a:r>
              <a:rPr lang="en-US" sz="2000" dirty="0" smtClean="0"/>
              <a:t>[x</a:t>
            </a:r>
            <a:r>
              <a:rPr lang="en-US" sz="2000" dirty="0" smtClean="0"/>
              <a:t>])</a:t>
            </a:r>
          </a:p>
          <a:p>
            <a:pPr marL="0" indent="0">
              <a:buNone/>
            </a:pPr>
            <a:endParaRPr lang="en-US" sz="2000" dirty="0" smtClean="0"/>
          </a:p>
          <a:p>
            <a:r>
              <a:rPr lang="en-US" sz="2000" dirty="0"/>
              <a:t>a, b and </a:t>
            </a:r>
            <a:r>
              <a:rPr lang="en-US" sz="2000" dirty="0" err="1"/>
              <a:t>my_list</a:t>
            </a:r>
            <a:r>
              <a:rPr lang="en-US" sz="2000" dirty="0"/>
              <a:t> need to be defined before this snippet.</a:t>
            </a:r>
          </a:p>
          <a:p>
            <a:pPr algn="just"/>
            <a:r>
              <a:rPr lang="en-US" sz="2000" dirty="0"/>
              <a:t>The attempt to access the list element with index x may fail during one of the loop iterations if the range from a to b exceeds the size of </a:t>
            </a:r>
            <a:r>
              <a:rPr lang="en-US" sz="2000" dirty="0" err="1"/>
              <a:t>my_list</a:t>
            </a:r>
            <a:r>
              <a:rPr lang="en-US" sz="2000" dirty="0"/>
              <a:t>.</a:t>
            </a:r>
          </a:p>
          <a:p>
            <a:pPr algn="just"/>
            <a:r>
              <a:rPr lang="en-US" sz="2000" dirty="0"/>
              <a:t>The string formatting operation inside the print statement expects </a:t>
            </a:r>
            <a:r>
              <a:rPr lang="en-US" sz="2000" dirty="0" err="1"/>
              <a:t>my_list</a:t>
            </a:r>
            <a:r>
              <a:rPr lang="en-US" sz="2000" dirty="0"/>
              <a:t>[x] to be a tuple with three numbers. If it has too many or too few elements, or isn’t a tuple at all, the attempt to format the string will fail.</a:t>
            </a:r>
          </a:p>
          <a:p>
            <a:pPr marL="0" indent="0">
              <a:buNone/>
            </a:pPr>
            <a:endParaRPr lang="en-US" sz="2000" dirty="0" smtClean="0"/>
          </a:p>
        </p:txBody>
      </p:sp>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8A27897-67A7-4C1B-8131-273C8288ECAC}"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43</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5225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152650" y="312738"/>
            <a:ext cx="7886700" cy="831850"/>
          </a:xfrm>
        </p:spPr>
        <p:txBody>
          <a:bodyPr/>
          <a:lstStyle/>
          <a:p>
            <a:pPr algn="ctr"/>
            <a:r>
              <a:rPr lang="en-US" dirty="0" smtClean="0"/>
              <a:t>Handling exceptions</a:t>
            </a:r>
          </a:p>
        </p:txBody>
      </p:sp>
      <p:sp>
        <p:nvSpPr>
          <p:cNvPr id="50179" name="Content Placeholder 2"/>
          <p:cNvSpPr>
            <a:spLocks noGrp="1"/>
          </p:cNvSpPr>
          <p:nvPr>
            <p:ph idx="1"/>
          </p:nvPr>
        </p:nvSpPr>
        <p:spPr>
          <a:xfrm>
            <a:off x="1143000" y="1306513"/>
            <a:ext cx="8896350" cy="1965325"/>
          </a:xfrm>
        </p:spPr>
        <p:txBody>
          <a:bodyPr/>
          <a:lstStyle/>
          <a:p>
            <a:pPr algn="just"/>
            <a:r>
              <a:rPr lang="en-US" sz="2000" dirty="0" smtClean="0"/>
              <a:t>All the runtime errors that we have encountered are called exceptions in Python </a:t>
            </a:r>
          </a:p>
          <a:p>
            <a:pPr algn="just"/>
            <a:r>
              <a:rPr lang="en-US" sz="2000" dirty="0" smtClean="0"/>
              <a:t> Python uses them to indicate that something exceptional has occurred, and that your program cannot continue unless it is handled. All exceptions are subclasses of the </a:t>
            </a:r>
            <a:r>
              <a:rPr lang="en-US" sz="2000" b="1" dirty="0" smtClean="0">
                <a:solidFill>
                  <a:srgbClr val="FF0000"/>
                </a:solidFill>
              </a:rPr>
              <a:t>Exception</a:t>
            </a:r>
            <a:r>
              <a:rPr lang="en-US" sz="2000" dirty="0" smtClean="0"/>
              <a:t> class </a:t>
            </a:r>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6E51260-3413-425C-AD65-2F4F3A094066}"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44</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91265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763"/>
            <a:ext cx="8229600" cy="487362"/>
          </a:xfrm>
        </p:spPr>
        <p:txBody>
          <a:bodyPr>
            <a:normAutofit fontScale="90000"/>
          </a:bodyPr>
          <a:lstStyle/>
          <a:p>
            <a:pPr>
              <a:defRPr/>
            </a:pPr>
            <a:r>
              <a:rPr lang="en-US" dirty="0" smtClean="0"/>
              <a:t>Pre-defined Exceptions</a:t>
            </a:r>
            <a:endParaRPr lang="en-US" dirty="0"/>
          </a:p>
        </p:txBody>
      </p:sp>
      <p:graphicFrame>
        <p:nvGraphicFramePr>
          <p:cNvPr id="4" name="Content Placeholder 3"/>
          <p:cNvGraphicFramePr>
            <a:graphicFrameLocks noGrp="1"/>
          </p:cNvGraphicFramePr>
          <p:nvPr>
            <p:ph idx="1"/>
          </p:nvPr>
        </p:nvGraphicFramePr>
        <p:xfrm>
          <a:off x="1676400" y="503239"/>
          <a:ext cx="8623300" cy="5565777"/>
        </p:xfrm>
        <a:graphic>
          <a:graphicData uri="http://schemas.openxmlformats.org/drawingml/2006/table">
            <a:tbl>
              <a:tblPr firstRow="1" firstCol="1" bandRow="1">
                <a:tableStyleId>{5C22544A-7EE6-4342-B048-85BDC9FD1C3A}</a:tableStyleId>
              </a:tblPr>
              <a:tblGrid>
                <a:gridCol w="1280023"/>
                <a:gridCol w="2021085"/>
                <a:gridCol w="5322192"/>
              </a:tblGrid>
              <a:tr h="471579">
                <a:tc>
                  <a:txBody>
                    <a:bodyPr/>
                    <a:lstStyle/>
                    <a:p>
                      <a:pPr marL="0" marR="0">
                        <a:lnSpc>
                          <a:spcPct val="115000"/>
                        </a:lnSpc>
                        <a:spcBef>
                          <a:spcPts val="0"/>
                        </a:spcBef>
                        <a:spcAft>
                          <a:spcPts val="0"/>
                        </a:spcAft>
                      </a:pPr>
                      <a:r>
                        <a:rPr lang="en-US" sz="2000" dirty="0">
                          <a:effectLst/>
                        </a:rPr>
                        <a:t>S. No</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a:effectLst/>
                        </a:rPr>
                        <a:t>Exception</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a:effectLst/>
                        </a:rPr>
                        <a:t>Meaning</a:t>
                      </a:r>
                      <a:endParaRPr lang="en-US" sz="2000" dirty="0">
                        <a:effectLst/>
                        <a:latin typeface="Calibri"/>
                        <a:ea typeface="Calibri"/>
                        <a:cs typeface="Times New Roman"/>
                      </a:endParaRPr>
                    </a:p>
                  </a:txBody>
                  <a:tcPr marL="68579" marR="68579" marT="0" marB="0"/>
                </a:tc>
              </a:tr>
              <a:tr h="729807">
                <a:tc>
                  <a:txBody>
                    <a:bodyPr/>
                    <a:lstStyle/>
                    <a:p>
                      <a:pPr marL="0" marR="0">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err="1">
                          <a:effectLst/>
                        </a:rPr>
                        <a:t>ImportError</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a:effectLst/>
                        </a:rPr>
                        <a:t>Raised when an </a:t>
                      </a:r>
                      <a:r>
                        <a:rPr lang="en-US" sz="2000" dirty="0" smtClean="0">
                          <a:effectLst/>
                        </a:rPr>
                        <a:t>import module</a:t>
                      </a:r>
                      <a:r>
                        <a:rPr lang="en-US" sz="2000" baseline="0" dirty="0" smtClean="0">
                          <a:effectLst/>
                        </a:rPr>
                        <a:t> is not found.</a:t>
                      </a:r>
                      <a:endParaRPr lang="en-US" sz="2000" dirty="0">
                        <a:effectLst/>
                        <a:latin typeface="Calibri"/>
                        <a:ea typeface="Calibri"/>
                        <a:cs typeface="Times New Roman"/>
                      </a:endParaRPr>
                    </a:p>
                  </a:txBody>
                  <a:tcPr marL="68579" marR="68579" marT="0" marB="0"/>
                </a:tc>
              </a:tr>
              <a:tr h="742330">
                <a:tc>
                  <a:txBody>
                    <a:bodyPr/>
                    <a:lstStyle/>
                    <a:p>
                      <a:pPr marL="0" marR="0">
                        <a:lnSpc>
                          <a:spcPct val="115000"/>
                        </a:lnSpc>
                        <a:spcBef>
                          <a:spcPts val="0"/>
                        </a:spcBef>
                        <a:spcAft>
                          <a:spcPts val="0"/>
                        </a:spcAft>
                      </a:pPr>
                      <a:r>
                        <a:rPr lang="en-US" sz="2000">
                          <a:effectLst/>
                        </a:rPr>
                        <a:t>2</a:t>
                      </a:r>
                      <a:endParaRPr lang="en-US" sz="200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err="1">
                          <a:effectLst/>
                        </a:rPr>
                        <a:t>IndexError</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a:effectLst/>
                        </a:rPr>
                        <a:t>Raised when </a:t>
                      </a:r>
                      <a:r>
                        <a:rPr lang="en-US" sz="2000" dirty="0" smtClean="0">
                          <a:effectLst/>
                        </a:rPr>
                        <a:t>index</a:t>
                      </a:r>
                      <a:r>
                        <a:rPr lang="en-US" sz="2000" baseline="0" dirty="0" smtClean="0">
                          <a:effectLst/>
                        </a:rPr>
                        <a:t> of a </a:t>
                      </a:r>
                      <a:r>
                        <a:rPr lang="en-US" sz="2000" dirty="0" smtClean="0">
                          <a:effectLst/>
                        </a:rPr>
                        <a:t>sequenc</a:t>
                      </a:r>
                      <a:r>
                        <a:rPr lang="en-US" sz="2000" baseline="0" dirty="0" smtClean="0">
                          <a:effectLst/>
                        </a:rPr>
                        <a:t>e </a:t>
                      </a:r>
                      <a:r>
                        <a:rPr lang="en-US" sz="2000" dirty="0" smtClean="0">
                          <a:effectLst/>
                        </a:rPr>
                        <a:t>is </a:t>
                      </a:r>
                      <a:r>
                        <a:rPr lang="en-US" sz="2000" dirty="0">
                          <a:effectLst/>
                        </a:rPr>
                        <a:t>out of </a:t>
                      </a:r>
                      <a:r>
                        <a:rPr lang="en-US" sz="2000" dirty="0" smtClean="0">
                          <a:effectLst/>
                        </a:rPr>
                        <a:t>range.</a:t>
                      </a:r>
                      <a:endParaRPr lang="en-US" sz="2000" dirty="0">
                        <a:effectLst/>
                        <a:latin typeface="Calibri"/>
                        <a:ea typeface="Calibri"/>
                        <a:cs typeface="Times New Roman"/>
                      </a:endParaRPr>
                    </a:p>
                  </a:txBody>
                  <a:tcPr marL="68579" marR="68579" marT="0" marB="0"/>
                </a:tc>
              </a:tr>
              <a:tr h="742330">
                <a:tc>
                  <a:txBody>
                    <a:bodyPr/>
                    <a:lstStyle/>
                    <a:p>
                      <a:pPr marL="0" marR="0">
                        <a:lnSpc>
                          <a:spcPct val="115000"/>
                        </a:lnSpc>
                        <a:spcBef>
                          <a:spcPts val="0"/>
                        </a:spcBef>
                        <a:spcAft>
                          <a:spcPts val="0"/>
                        </a:spcAft>
                      </a:pPr>
                      <a:r>
                        <a:rPr lang="en-US" sz="2000">
                          <a:effectLst/>
                        </a:rPr>
                        <a:t>3</a:t>
                      </a:r>
                      <a:endParaRPr lang="en-US" sz="200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err="1">
                          <a:effectLst/>
                        </a:rPr>
                        <a:t>NameError</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a:effectLst/>
                        </a:rPr>
                        <a:t>Raised when a </a:t>
                      </a:r>
                      <a:r>
                        <a:rPr lang="en-US" sz="2000" dirty="0" smtClean="0">
                          <a:effectLst/>
                        </a:rPr>
                        <a:t>variable is not found in local </a:t>
                      </a:r>
                      <a:r>
                        <a:rPr lang="en-US" sz="2000" dirty="0">
                          <a:effectLst/>
                        </a:rPr>
                        <a:t>or </a:t>
                      </a:r>
                      <a:r>
                        <a:rPr lang="en-US" sz="2000" dirty="0" smtClean="0">
                          <a:effectLst/>
                        </a:rPr>
                        <a:t>global</a:t>
                      </a:r>
                      <a:r>
                        <a:rPr lang="en-US" sz="2000" baseline="0" dirty="0" smtClean="0">
                          <a:effectLst/>
                        </a:rPr>
                        <a:t> scope.</a:t>
                      </a:r>
                      <a:endParaRPr lang="en-US" sz="2000" dirty="0">
                        <a:effectLst/>
                        <a:latin typeface="Calibri"/>
                        <a:ea typeface="Calibri"/>
                        <a:cs typeface="Times New Roman"/>
                      </a:endParaRPr>
                    </a:p>
                  </a:txBody>
                  <a:tcPr marL="68579" marR="68579" marT="0" marB="0"/>
                </a:tc>
              </a:tr>
              <a:tr h="934677">
                <a:tc>
                  <a:txBody>
                    <a:bodyPr/>
                    <a:lstStyle/>
                    <a:p>
                      <a:pPr marL="0" marR="0">
                        <a:lnSpc>
                          <a:spcPct val="115000"/>
                        </a:lnSpc>
                        <a:spcBef>
                          <a:spcPts val="0"/>
                        </a:spcBef>
                        <a:spcAft>
                          <a:spcPts val="0"/>
                        </a:spcAft>
                      </a:pPr>
                      <a:r>
                        <a:rPr lang="en-US" sz="2000">
                          <a:effectLst/>
                        </a:rPr>
                        <a:t>4</a:t>
                      </a:r>
                      <a:endParaRPr lang="en-US" sz="200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err="1">
                          <a:effectLst/>
                        </a:rPr>
                        <a:t>TypeError</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b="0" i="0" kern="1200" dirty="0" smtClean="0">
                          <a:solidFill>
                            <a:schemeClr val="dk1"/>
                          </a:solidFill>
                          <a:effectLst/>
                          <a:latin typeface="+mn-lt"/>
                          <a:ea typeface="+mn-ea"/>
                          <a:cs typeface="+mn-cs"/>
                        </a:rPr>
                        <a:t>Raised when a function or operation is applied to an object of incorrect type.</a:t>
                      </a:r>
                      <a:endParaRPr lang="en-US" sz="2800" b="0" dirty="0">
                        <a:effectLst/>
                        <a:latin typeface="Calibri"/>
                        <a:ea typeface="Calibri"/>
                        <a:cs typeface="Times New Roman"/>
                      </a:endParaRPr>
                    </a:p>
                  </a:txBody>
                  <a:tcPr marL="68579" marR="68579" marT="0" marB="0"/>
                </a:tc>
              </a:tr>
              <a:tr h="972527">
                <a:tc>
                  <a:txBody>
                    <a:bodyPr/>
                    <a:lstStyle/>
                    <a:p>
                      <a:pPr marL="0" marR="0">
                        <a:lnSpc>
                          <a:spcPct val="115000"/>
                        </a:lnSpc>
                        <a:spcBef>
                          <a:spcPts val="0"/>
                        </a:spcBef>
                        <a:spcAft>
                          <a:spcPts val="0"/>
                        </a:spcAft>
                      </a:pPr>
                      <a:r>
                        <a:rPr lang="en-US" sz="2000">
                          <a:effectLst/>
                        </a:rPr>
                        <a:t>5</a:t>
                      </a:r>
                      <a:endParaRPr lang="en-US" sz="200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err="1">
                          <a:effectLst/>
                        </a:rPr>
                        <a:t>ValueError</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b="0" i="0" kern="1200" dirty="0" smtClean="0">
                          <a:solidFill>
                            <a:schemeClr val="dk1"/>
                          </a:solidFill>
                          <a:effectLst/>
                          <a:latin typeface="+mn-lt"/>
                          <a:ea typeface="+mn-ea"/>
                          <a:cs typeface="+mn-cs"/>
                        </a:rPr>
                        <a:t>Raised when a function gets argument of correct type but improper value.</a:t>
                      </a:r>
                      <a:endParaRPr lang="en-US" sz="2800" dirty="0">
                        <a:effectLst/>
                        <a:latin typeface="Calibri"/>
                        <a:ea typeface="Calibri"/>
                        <a:cs typeface="Times New Roman"/>
                      </a:endParaRPr>
                    </a:p>
                  </a:txBody>
                  <a:tcPr marL="68579" marR="68579" marT="0" marB="0"/>
                </a:tc>
              </a:tr>
              <a:tr h="972527">
                <a:tc>
                  <a:txBody>
                    <a:bodyPr/>
                    <a:lstStyle/>
                    <a:p>
                      <a:pPr marL="0" marR="0">
                        <a:lnSpc>
                          <a:spcPct val="115000"/>
                        </a:lnSpc>
                        <a:spcBef>
                          <a:spcPts val="0"/>
                        </a:spcBef>
                        <a:spcAft>
                          <a:spcPts val="0"/>
                        </a:spcAft>
                      </a:pPr>
                      <a:r>
                        <a:rPr lang="en-US" sz="2000">
                          <a:effectLst/>
                        </a:rPr>
                        <a:t>6</a:t>
                      </a:r>
                      <a:endParaRPr lang="en-US" sz="200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err="1">
                          <a:effectLst/>
                        </a:rPr>
                        <a:t>IOError</a:t>
                      </a:r>
                      <a:endParaRPr lang="en-US" sz="2000" dirty="0">
                        <a:effectLst/>
                        <a:latin typeface="Calibri"/>
                        <a:ea typeface="Calibri"/>
                        <a:cs typeface="Times New Roman"/>
                      </a:endParaRPr>
                    </a:p>
                  </a:txBody>
                  <a:tcPr marL="68579" marR="68579" marT="0" marB="0"/>
                </a:tc>
                <a:tc>
                  <a:txBody>
                    <a:bodyPr/>
                    <a:lstStyle/>
                    <a:p>
                      <a:pPr marL="0" marR="0">
                        <a:lnSpc>
                          <a:spcPct val="115000"/>
                        </a:lnSpc>
                        <a:spcBef>
                          <a:spcPts val="0"/>
                        </a:spcBef>
                        <a:spcAft>
                          <a:spcPts val="0"/>
                        </a:spcAft>
                      </a:pPr>
                      <a:r>
                        <a:rPr lang="en-US" sz="2000" dirty="0">
                          <a:effectLst/>
                        </a:rPr>
                        <a:t>Raised when an input/output operation fails (</a:t>
                      </a:r>
                      <a:r>
                        <a:rPr lang="en-US" sz="2000" dirty="0" err="1">
                          <a:effectLst/>
                        </a:rPr>
                        <a:t>eg</a:t>
                      </a:r>
                      <a:r>
                        <a:rPr lang="en-US" sz="2000" dirty="0">
                          <a:effectLst/>
                        </a:rPr>
                        <a:t> “file not found”)</a:t>
                      </a:r>
                      <a:endParaRPr lang="en-US" sz="2000" dirty="0">
                        <a:effectLst/>
                        <a:latin typeface="Calibri"/>
                        <a:ea typeface="Calibri"/>
                        <a:cs typeface="Times New Roman"/>
                      </a:endParaRPr>
                    </a:p>
                  </a:txBody>
                  <a:tcPr marL="68579" marR="68579" marT="0" marB="0"/>
                </a:tc>
              </a:tr>
            </a:tbl>
          </a:graphicData>
        </a:graphic>
      </p:graphicFrame>
    </p:spTree>
    <p:extLst>
      <p:ext uri="{BB962C8B-B14F-4D97-AF65-F5344CB8AC3E}">
        <p14:creationId xmlns:p14="http://schemas.microsoft.com/office/powerpoint/2010/main" val="310945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6950" y="125414"/>
            <a:ext cx="8229600" cy="334962"/>
          </a:xfrm>
        </p:spPr>
        <p:txBody>
          <a:bodyPr>
            <a:noAutofit/>
          </a:bodyPr>
          <a:lstStyle/>
          <a:p>
            <a:pPr>
              <a:defRPr/>
            </a:pPr>
            <a:r>
              <a:rPr lang="en-US" sz="3200" dirty="0"/>
              <a:t>Exceptions by Pre-defined Functions</a:t>
            </a:r>
          </a:p>
        </p:txBody>
      </p:sp>
      <p:sp>
        <p:nvSpPr>
          <p:cNvPr id="3" name="Content Placeholder 2"/>
          <p:cNvSpPr>
            <a:spLocks noGrp="1"/>
          </p:cNvSpPr>
          <p:nvPr>
            <p:ph idx="1"/>
          </p:nvPr>
        </p:nvSpPr>
        <p:spPr>
          <a:xfrm>
            <a:off x="1025526" y="460376"/>
            <a:ext cx="8170862" cy="5108575"/>
          </a:xfrm>
        </p:spPr>
        <p:txBody>
          <a:bodyPr>
            <a:noAutofit/>
          </a:bodyPr>
          <a:lstStyle/>
          <a:p>
            <a:pPr marL="0" indent="0">
              <a:buNone/>
              <a:defRPr/>
            </a:pPr>
            <a:r>
              <a:rPr lang="en-US" sz="2200" b="1" dirty="0"/>
              <a:t>Ex </a:t>
            </a:r>
            <a:r>
              <a:rPr lang="en-US" sz="2200" b="1" dirty="0" smtClean="0"/>
              <a:t>19:</a:t>
            </a:r>
            <a:endParaRPr lang="en-US" sz="2200" dirty="0"/>
          </a:p>
          <a:p>
            <a:pPr marL="0" indent="0">
              <a:buNone/>
              <a:defRPr/>
            </a:pPr>
            <a:r>
              <a:rPr lang="en-US" sz="2200" dirty="0"/>
              <a:t>import math</a:t>
            </a:r>
          </a:p>
          <a:p>
            <a:pPr marL="0" indent="0">
              <a:buNone/>
              <a:defRPr/>
            </a:pPr>
            <a:r>
              <a:rPr lang="en-US" sz="2200" dirty="0" err="1"/>
              <a:t>num</a:t>
            </a:r>
            <a:r>
              <a:rPr lang="en-US" sz="2200" dirty="0"/>
              <a:t> = </a:t>
            </a:r>
            <a:r>
              <a:rPr lang="en-US" sz="2200" dirty="0" err="1"/>
              <a:t>int</a:t>
            </a:r>
            <a:r>
              <a:rPr lang="en-US" sz="2200" dirty="0"/>
              <a:t>(input('Enter a number'))</a:t>
            </a:r>
          </a:p>
          <a:p>
            <a:pPr marL="0" indent="0">
              <a:buNone/>
              <a:defRPr/>
            </a:pPr>
            <a:r>
              <a:rPr lang="en-US" sz="2200" dirty="0"/>
              <a:t>print('The factorial of {0} is {1}'.format(</a:t>
            </a:r>
            <a:r>
              <a:rPr lang="en-US" sz="2200" dirty="0" err="1"/>
              <a:t>num</a:t>
            </a:r>
            <a:r>
              <a:rPr lang="en-US" sz="2200" dirty="0"/>
              <a:t>, </a:t>
            </a:r>
            <a:r>
              <a:rPr lang="en-US" sz="2200" dirty="0" err="1"/>
              <a:t>math.factorial</a:t>
            </a:r>
            <a:r>
              <a:rPr lang="en-US" sz="2200" dirty="0"/>
              <a:t>(</a:t>
            </a:r>
            <a:r>
              <a:rPr lang="en-US" sz="2200" dirty="0" err="1"/>
              <a:t>num</a:t>
            </a:r>
            <a:r>
              <a:rPr lang="en-US" sz="2200" dirty="0"/>
              <a:t>)))</a:t>
            </a:r>
          </a:p>
          <a:p>
            <a:pPr marL="0" indent="0">
              <a:buNone/>
              <a:defRPr/>
            </a:pPr>
            <a:r>
              <a:rPr lang="en-US" sz="2000" b="1" u="sng" dirty="0" smtClean="0"/>
              <a:t>When running </a:t>
            </a:r>
            <a:r>
              <a:rPr lang="en-US" sz="2000" b="1" u="sng" dirty="0"/>
              <a:t>the program</a:t>
            </a:r>
            <a:endParaRPr lang="en-US" sz="2000" dirty="0"/>
          </a:p>
          <a:p>
            <a:pPr>
              <a:defRPr/>
            </a:pPr>
            <a:r>
              <a:rPr lang="en-US" sz="2200" dirty="0"/>
              <a:t>Enter a number  -6</a:t>
            </a:r>
          </a:p>
          <a:p>
            <a:pPr>
              <a:defRPr/>
            </a:pPr>
            <a:r>
              <a:rPr lang="en-US" sz="2200" dirty="0" err="1"/>
              <a:t>Traceback</a:t>
            </a:r>
            <a:r>
              <a:rPr lang="en-US" sz="2200" dirty="0"/>
              <a:t> (most recent call last):</a:t>
            </a:r>
          </a:p>
          <a:p>
            <a:pPr>
              <a:defRPr/>
            </a:pPr>
            <a:r>
              <a:rPr lang="en-US" sz="2200" dirty="0"/>
              <a:t>  File "C:/Desktop/Python</a:t>
            </a:r>
          </a:p>
          <a:p>
            <a:pPr marL="0" indent="0">
              <a:buNone/>
              <a:defRPr/>
            </a:pPr>
            <a:r>
              <a:rPr lang="en-US" sz="2200" dirty="0"/>
              <a:t>        </a:t>
            </a:r>
            <a:r>
              <a:rPr lang="en-US" sz="2200" dirty="0" err="1"/>
              <a:t>pgms</a:t>
            </a:r>
            <a:r>
              <a:rPr lang="en-US" sz="2200" dirty="0"/>
              <a:t>/factexcept.py", line 4, in &lt;module&gt;</a:t>
            </a:r>
          </a:p>
          <a:p>
            <a:pPr>
              <a:defRPr/>
            </a:pPr>
            <a:r>
              <a:rPr lang="en-US" sz="2200" dirty="0"/>
              <a:t>    print('The factorial of {0} is {1}'.format(</a:t>
            </a:r>
            <a:r>
              <a:rPr lang="en-US" sz="2200" dirty="0" err="1"/>
              <a:t>num</a:t>
            </a:r>
            <a:r>
              <a:rPr lang="en-US" sz="2200" dirty="0"/>
              <a:t>, </a:t>
            </a:r>
            <a:r>
              <a:rPr lang="en-US" sz="2200" dirty="0" err="1"/>
              <a:t>math.factorial</a:t>
            </a:r>
            <a:r>
              <a:rPr lang="en-US" sz="2200" dirty="0"/>
              <a:t>(</a:t>
            </a:r>
            <a:r>
              <a:rPr lang="en-US" sz="2200" dirty="0" err="1"/>
              <a:t>num</a:t>
            </a:r>
            <a:r>
              <a:rPr lang="en-US" sz="2200" dirty="0"/>
              <a:t>)))</a:t>
            </a:r>
          </a:p>
          <a:p>
            <a:pPr>
              <a:defRPr/>
            </a:pPr>
            <a:r>
              <a:rPr lang="en-US" sz="2000" b="1" dirty="0" err="1">
                <a:solidFill>
                  <a:srgbClr val="FF0000"/>
                </a:solidFill>
              </a:rPr>
              <a:t>ValueError</a:t>
            </a:r>
            <a:r>
              <a:rPr lang="en-US" sz="2000" b="1" dirty="0">
                <a:solidFill>
                  <a:srgbClr val="FF0000"/>
                </a:solidFill>
              </a:rPr>
              <a:t>: factorial() not defined for negative values</a:t>
            </a:r>
          </a:p>
          <a:p>
            <a:pPr>
              <a:defRPr/>
            </a:pPr>
            <a:endParaRPr lang="en-US" sz="2200" dirty="0"/>
          </a:p>
        </p:txBody>
      </p:sp>
    </p:spTree>
    <p:extLst>
      <p:ext uri="{BB962C8B-B14F-4D97-AF65-F5344CB8AC3E}">
        <p14:creationId xmlns:p14="http://schemas.microsoft.com/office/powerpoint/2010/main" val="20496623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1038" y="403225"/>
            <a:ext cx="8412162" cy="5011738"/>
          </a:xfrm>
        </p:spPr>
        <p:txBody>
          <a:bodyPr>
            <a:normAutofit/>
          </a:bodyPr>
          <a:lstStyle/>
          <a:p>
            <a:pPr marL="0" indent="0">
              <a:buNone/>
              <a:defRPr/>
            </a:pPr>
            <a:r>
              <a:rPr lang="en-US" sz="2000" dirty="0" smtClean="0"/>
              <a:t>Ex:20</a:t>
            </a:r>
            <a:endParaRPr lang="en-US" sz="2000" dirty="0" smtClean="0"/>
          </a:p>
          <a:p>
            <a:pPr marL="0" indent="0">
              <a:buNone/>
              <a:defRPr/>
            </a:pPr>
            <a:endParaRPr lang="en-US" sz="2000" dirty="0"/>
          </a:p>
          <a:p>
            <a:pPr marL="0" indent="0">
              <a:buNone/>
              <a:defRPr/>
            </a:pPr>
            <a:r>
              <a:rPr lang="en-US" sz="2000" dirty="0" smtClean="0"/>
              <a:t>import </a:t>
            </a:r>
            <a:r>
              <a:rPr lang="en-US" sz="2000" dirty="0"/>
              <a:t>math</a:t>
            </a:r>
          </a:p>
          <a:p>
            <a:pPr marL="0" indent="0">
              <a:buNone/>
              <a:defRPr/>
            </a:pPr>
            <a:r>
              <a:rPr lang="en-US" sz="2000" dirty="0" err="1"/>
              <a:t>num</a:t>
            </a:r>
            <a:r>
              <a:rPr lang="en-US" sz="2000" dirty="0"/>
              <a:t> = </a:t>
            </a:r>
            <a:r>
              <a:rPr lang="en-US" sz="2000" dirty="0" err="1"/>
              <a:t>int</a:t>
            </a:r>
            <a:r>
              <a:rPr lang="en-US" sz="2000" dirty="0"/>
              <a:t>(input('Enter a number'))</a:t>
            </a:r>
          </a:p>
          <a:p>
            <a:pPr marL="0" indent="0">
              <a:buNone/>
              <a:defRPr/>
            </a:pPr>
            <a:r>
              <a:rPr lang="en-US" sz="2000" dirty="0">
                <a:solidFill>
                  <a:srgbClr val="FF0000"/>
                </a:solidFill>
              </a:rPr>
              <a:t>try:</a:t>
            </a:r>
          </a:p>
          <a:p>
            <a:pPr marL="0" indent="0">
              <a:buNone/>
              <a:defRPr/>
            </a:pPr>
            <a:r>
              <a:rPr lang="en-US" sz="2000" dirty="0"/>
              <a:t>   print('The factorial of {0} is {1}'.format(</a:t>
            </a:r>
            <a:r>
              <a:rPr lang="en-US" sz="2000" dirty="0" err="1"/>
              <a:t>num</a:t>
            </a:r>
            <a:r>
              <a:rPr lang="en-US" sz="2000" dirty="0"/>
              <a:t>, </a:t>
            </a:r>
            <a:r>
              <a:rPr lang="en-US" sz="2000" dirty="0" err="1"/>
              <a:t>math.factorial</a:t>
            </a:r>
            <a:r>
              <a:rPr lang="en-US" sz="2000" dirty="0"/>
              <a:t>(</a:t>
            </a:r>
            <a:r>
              <a:rPr lang="en-US" sz="2000" dirty="0" err="1"/>
              <a:t>num</a:t>
            </a:r>
            <a:r>
              <a:rPr lang="en-US" sz="2000" dirty="0"/>
              <a:t>)))</a:t>
            </a:r>
          </a:p>
          <a:p>
            <a:pPr marL="0" indent="0">
              <a:buNone/>
              <a:defRPr/>
            </a:pPr>
            <a:r>
              <a:rPr lang="en-US" sz="2000" dirty="0">
                <a:solidFill>
                  <a:srgbClr val="FF0000"/>
                </a:solidFill>
              </a:rPr>
              <a:t>except </a:t>
            </a:r>
            <a:r>
              <a:rPr lang="en-US" sz="2000" dirty="0" err="1">
                <a:solidFill>
                  <a:srgbClr val="FF0000"/>
                </a:solidFill>
              </a:rPr>
              <a:t>ValueError</a:t>
            </a:r>
            <a:r>
              <a:rPr lang="en-US" sz="2000" dirty="0">
                <a:solidFill>
                  <a:srgbClr val="FF0000"/>
                </a:solidFill>
              </a:rPr>
              <a:t>:</a:t>
            </a:r>
          </a:p>
          <a:p>
            <a:pPr marL="0" indent="0">
              <a:buNone/>
              <a:defRPr/>
            </a:pPr>
            <a:r>
              <a:rPr lang="en-US" sz="2000" dirty="0"/>
              <a:t>    print('Cannot compute factorial for negative number')</a:t>
            </a:r>
          </a:p>
          <a:p>
            <a:pPr marL="0" indent="0">
              <a:buNone/>
              <a:defRPr/>
            </a:pPr>
            <a:endParaRPr lang="en-US" sz="2000" u="sng" dirty="0" smtClean="0"/>
          </a:p>
          <a:p>
            <a:pPr marL="0" indent="0">
              <a:buNone/>
              <a:defRPr/>
            </a:pPr>
            <a:r>
              <a:rPr lang="en-US" sz="2000" u="sng" dirty="0" smtClean="0"/>
              <a:t>Output</a:t>
            </a:r>
            <a:r>
              <a:rPr lang="en-US" sz="2000" u="sng" dirty="0"/>
              <a:t>:</a:t>
            </a:r>
          </a:p>
          <a:p>
            <a:pPr marL="0" indent="0">
              <a:buNone/>
              <a:defRPr/>
            </a:pPr>
            <a:r>
              <a:rPr lang="en-US" sz="2000" dirty="0"/>
              <a:t>Enter a number -5</a:t>
            </a:r>
          </a:p>
          <a:p>
            <a:pPr marL="0" indent="0">
              <a:buNone/>
              <a:defRPr/>
            </a:pPr>
            <a:r>
              <a:rPr lang="en-US" sz="2000" dirty="0"/>
              <a:t>Cannot compute factorial for negative number</a:t>
            </a:r>
          </a:p>
          <a:p>
            <a:pPr>
              <a:defRPr/>
            </a:pPr>
            <a:endParaRPr lang="en-US" sz="2000" dirty="0"/>
          </a:p>
        </p:txBody>
      </p:sp>
    </p:spTree>
    <p:extLst>
      <p:ext uri="{BB962C8B-B14F-4D97-AF65-F5344CB8AC3E}">
        <p14:creationId xmlns:p14="http://schemas.microsoft.com/office/powerpoint/2010/main" val="26256664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1575" y="320676"/>
            <a:ext cx="9021763" cy="5427663"/>
          </a:xfrm>
        </p:spPr>
        <p:txBody>
          <a:bodyPr>
            <a:normAutofit/>
          </a:bodyPr>
          <a:lstStyle/>
          <a:p>
            <a:pPr marL="0" indent="0">
              <a:buNone/>
              <a:defRPr/>
            </a:pPr>
            <a:r>
              <a:rPr lang="en-US" sz="2000" dirty="0"/>
              <a:t>The program can be recovered from the exception as shown below</a:t>
            </a:r>
            <a:r>
              <a:rPr lang="en-US" sz="2000" dirty="0" smtClean="0"/>
              <a:t>:</a:t>
            </a:r>
          </a:p>
          <a:p>
            <a:pPr marL="0" indent="0">
              <a:buNone/>
              <a:defRPr/>
            </a:pPr>
            <a:r>
              <a:rPr lang="en-US" sz="2000" dirty="0"/>
              <a:t> </a:t>
            </a:r>
            <a:r>
              <a:rPr lang="en-US" sz="2000" b="1" dirty="0" smtClean="0"/>
              <a:t>Ex </a:t>
            </a:r>
            <a:r>
              <a:rPr lang="en-US" sz="2000" b="1" dirty="0" smtClean="0"/>
              <a:t>21</a:t>
            </a:r>
            <a:r>
              <a:rPr lang="en-US" sz="2000" b="1" dirty="0" smtClean="0"/>
              <a:t>:</a:t>
            </a:r>
            <a:endParaRPr lang="en-US" sz="2000" dirty="0"/>
          </a:p>
          <a:p>
            <a:pPr marL="0" indent="0">
              <a:buNone/>
              <a:defRPr/>
            </a:pPr>
            <a:r>
              <a:rPr lang="en-US" sz="2000" dirty="0"/>
              <a:t>import math</a:t>
            </a:r>
          </a:p>
          <a:p>
            <a:pPr marL="0" indent="0">
              <a:buNone/>
              <a:defRPr/>
            </a:pPr>
            <a:r>
              <a:rPr lang="en-US" sz="2000" dirty="0"/>
              <a:t> </a:t>
            </a:r>
            <a:r>
              <a:rPr lang="en-US" sz="2000" dirty="0" err="1" smtClean="0"/>
              <a:t>num</a:t>
            </a:r>
            <a:r>
              <a:rPr lang="en-US" sz="2000" dirty="0" smtClean="0"/>
              <a:t> </a:t>
            </a:r>
            <a:r>
              <a:rPr lang="en-US" sz="2000" dirty="0"/>
              <a:t>= </a:t>
            </a:r>
            <a:r>
              <a:rPr lang="en-US" sz="2000" dirty="0" err="1"/>
              <a:t>int</a:t>
            </a:r>
            <a:r>
              <a:rPr lang="en-US" sz="2000" dirty="0"/>
              <a:t>(input('Enter a number'))</a:t>
            </a:r>
          </a:p>
          <a:p>
            <a:pPr marL="0" indent="0">
              <a:buNone/>
              <a:defRPr/>
            </a:pPr>
            <a:r>
              <a:rPr lang="en-US" sz="2000" dirty="0" err="1"/>
              <a:t>valid_inp</a:t>
            </a:r>
            <a:r>
              <a:rPr lang="en-US" sz="2000" dirty="0"/>
              <a:t> = False</a:t>
            </a:r>
          </a:p>
          <a:p>
            <a:pPr marL="0" indent="0">
              <a:buNone/>
              <a:defRPr/>
            </a:pPr>
            <a:r>
              <a:rPr lang="en-US" sz="2000" dirty="0" smtClean="0"/>
              <a:t>while </a:t>
            </a:r>
            <a:r>
              <a:rPr lang="en-US" sz="2000" dirty="0"/>
              <a:t>not </a:t>
            </a:r>
            <a:r>
              <a:rPr lang="en-US" sz="2000" dirty="0" err="1"/>
              <a:t>valid_inp</a:t>
            </a:r>
            <a:r>
              <a:rPr lang="en-US" sz="2000" dirty="0"/>
              <a:t>:</a:t>
            </a:r>
          </a:p>
          <a:p>
            <a:pPr marL="0" indent="0">
              <a:buNone/>
              <a:defRPr/>
            </a:pPr>
            <a:r>
              <a:rPr lang="en-US" sz="2000" dirty="0"/>
              <a:t>    try:</a:t>
            </a:r>
          </a:p>
          <a:p>
            <a:pPr marL="0" indent="0">
              <a:buNone/>
              <a:defRPr/>
            </a:pPr>
            <a:r>
              <a:rPr lang="en-US" sz="2000" dirty="0"/>
              <a:t>        print('The factorial of {0} is {1}'.format(</a:t>
            </a:r>
            <a:r>
              <a:rPr lang="en-US" sz="2000" dirty="0" err="1"/>
              <a:t>num</a:t>
            </a:r>
            <a:r>
              <a:rPr lang="en-US" sz="2000" dirty="0"/>
              <a:t>, </a:t>
            </a:r>
            <a:r>
              <a:rPr lang="en-US" sz="2000" dirty="0" err="1"/>
              <a:t>math.factorial</a:t>
            </a:r>
            <a:r>
              <a:rPr lang="en-US" sz="2000" dirty="0"/>
              <a:t>(</a:t>
            </a:r>
            <a:r>
              <a:rPr lang="en-US" sz="2000" dirty="0" err="1"/>
              <a:t>num</a:t>
            </a:r>
            <a:r>
              <a:rPr lang="en-US" sz="2000" dirty="0"/>
              <a:t>)))</a:t>
            </a:r>
          </a:p>
          <a:p>
            <a:pPr marL="0" indent="0">
              <a:buNone/>
              <a:defRPr/>
            </a:pPr>
            <a:r>
              <a:rPr lang="en-US" sz="2000" dirty="0"/>
              <a:t>        </a:t>
            </a:r>
            <a:r>
              <a:rPr lang="en-US" sz="2000" dirty="0" err="1"/>
              <a:t>valid_inp</a:t>
            </a:r>
            <a:r>
              <a:rPr lang="en-US" sz="2000" dirty="0"/>
              <a:t> = True</a:t>
            </a:r>
          </a:p>
          <a:p>
            <a:pPr marL="0" indent="0">
              <a:buNone/>
              <a:defRPr/>
            </a:pPr>
            <a:r>
              <a:rPr lang="en-US" sz="2000" dirty="0"/>
              <a:t>    </a:t>
            </a:r>
            <a:r>
              <a:rPr lang="en-US" sz="2000" dirty="0" smtClean="0"/>
              <a:t>except </a:t>
            </a:r>
            <a:r>
              <a:rPr lang="en-US" sz="2000" dirty="0" err="1"/>
              <a:t>ValueError</a:t>
            </a:r>
            <a:r>
              <a:rPr lang="en-US" sz="2000" dirty="0"/>
              <a:t>:</a:t>
            </a:r>
          </a:p>
          <a:p>
            <a:pPr marL="0" indent="0">
              <a:buNone/>
              <a:defRPr/>
            </a:pPr>
            <a:r>
              <a:rPr lang="en-US" sz="2000" dirty="0"/>
              <a:t>        print('Cannot compute factorial for negative number')</a:t>
            </a:r>
          </a:p>
          <a:p>
            <a:pPr marL="0" indent="0">
              <a:buNone/>
              <a:defRPr/>
            </a:pPr>
            <a:r>
              <a:rPr lang="en-US" sz="2000" dirty="0"/>
              <a:t>        </a:t>
            </a:r>
            <a:r>
              <a:rPr lang="en-US" sz="2000" dirty="0" err="1"/>
              <a:t>num</a:t>
            </a:r>
            <a:r>
              <a:rPr lang="en-US" sz="2000" dirty="0"/>
              <a:t> = </a:t>
            </a:r>
            <a:r>
              <a:rPr lang="en-US" sz="2000" dirty="0" err="1"/>
              <a:t>int</a:t>
            </a:r>
            <a:r>
              <a:rPr lang="en-US" sz="2000" dirty="0"/>
              <a:t>(input('Please RE-ENTER</a:t>
            </a:r>
            <a:r>
              <a:rPr lang="en-US" sz="2000" dirty="0" smtClean="0"/>
              <a:t>'))</a:t>
            </a:r>
            <a:endParaRPr lang="en-US" sz="2000" dirty="0"/>
          </a:p>
        </p:txBody>
      </p:sp>
    </p:spTree>
    <p:extLst>
      <p:ext uri="{BB962C8B-B14F-4D97-AF65-F5344CB8AC3E}">
        <p14:creationId xmlns:p14="http://schemas.microsoft.com/office/powerpoint/2010/main" val="1072456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2217738" y="-12700"/>
            <a:ext cx="7886700" cy="831850"/>
          </a:xfrm>
        </p:spPr>
        <p:txBody>
          <a:bodyPr/>
          <a:lstStyle/>
          <a:p>
            <a:r>
              <a:rPr lang="en-US" sz="3200" dirty="0"/>
              <a:t>Multiple except Block</a:t>
            </a:r>
          </a:p>
        </p:txBody>
      </p:sp>
      <p:sp>
        <p:nvSpPr>
          <p:cNvPr id="56323" name="Content Placeholder 2"/>
          <p:cNvSpPr>
            <a:spLocks noGrp="1"/>
          </p:cNvSpPr>
          <p:nvPr>
            <p:ph idx="1"/>
          </p:nvPr>
        </p:nvSpPr>
        <p:spPr>
          <a:xfrm>
            <a:off x="1401763" y="819150"/>
            <a:ext cx="8488363" cy="4830763"/>
          </a:xfrm>
        </p:spPr>
        <p:txBody>
          <a:bodyPr/>
          <a:lstStyle/>
          <a:p>
            <a:pPr marL="0" indent="0">
              <a:buNone/>
            </a:pPr>
            <a:r>
              <a:rPr lang="en-US" sz="2000" b="1" dirty="0"/>
              <a:t>Ex </a:t>
            </a:r>
            <a:r>
              <a:rPr lang="en-US" sz="2000" b="1" dirty="0" smtClean="0"/>
              <a:t>21:</a:t>
            </a:r>
            <a:endParaRPr lang="en-US" sz="2000" b="1" dirty="0"/>
          </a:p>
          <a:p>
            <a:pPr marL="0" indent="0">
              <a:buNone/>
            </a:pPr>
            <a:r>
              <a:rPr lang="en-US" sz="2000" dirty="0"/>
              <a:t>try:</a:t>
            </a:r>
          </a:p>
          <a:p>
            <a:pPr marL="0" indent="0">
              <a:buNone/>
            </a:pPr>
            <a:r>
              <a:rPr lang="en-US" sz="2000" dirty="0"/>
              <a:t>    dividend = </a:t>
            </a:r>
            <a:r>
              <a:rPr lang="en-US" sz="2000" dirty="0" err="1"/>
              <a:t>int</a:t>
            </a:r>
            <a:r>
              <a:rPr lang="en-US" sz="2000" dirty="0"/>
              <a:t>(input("Please enter the dividend: "))</a:t>
            </a:r>
          </a:p>
          <a:p>
            <a:pPr marL="0" indent="0">
              <a:buNone/>
            </a:pPr>
            <a:r>
              <a:rPr lang="en-US" sz="2000" dirty="0"/>
              <a:t>    divisor = </a:t>
            </a:r>
            <a:r>
              <a:rPr lang="en-US" sz="2000" dirty="0" err="1"/>
              <a:t>int</a:t>
            </a:r>
            <a:r>
              <a:rPr lang="en-US" sz="2000" dirty="0"/>
              <a:t>(input("Please enter the divisor: "))</a:t>
            </a:r>
          </a:p>
          <a:p>
            <a:pPr marL="0" indent="0">
              <a:buNone/>
            </a:pPr>
            <a:r>
              <a:rPr lang="en-US" sz="2000" dirty="0"/>
              <a:t>    print("%d / %d = %f" % (dividend, divisor, dividend/divisor))</a:t>
            </a:r>
          </a:p>
          <a:p>
            <a:pPr marL="0" indent="0">
              <a:buNone/>
            </a:pPr>
            <a:r>
              <a:rPr lang="en-US" sz="2000" dirty="0"/>
              <a:t>except </a:t>
            </a:r>
            <a:r>
              <a:rPr lang="en-US" sz="2000" dirty="0" err="1"/>
              <a:t>ValueError</a:t>
            </a:r>
            <a:r>
              <a:rPr lang="en-US" sz="2000" dirty="0"/>
              <a:t>:</a:t>
            </a:r>
          </a:p>
          <a:p>
            <a:pPr marL="0" indent="0">
              <a:buNone/>
            </a:pPr>
            <a:r>
              <a:rPr lang="en-US" sz="2000" dirty="0"/>
              <a:t>    print("The divisor and dividend have to be numbers!")</a:t>
            </a:r>
          </a:p>
          <a:p>
            <a:pPr marL="0" indent="0">
              <a:buNone/>
            </a:pPr>
            <a:r>
              <a:rPr lang="en-US" sz="2000" dirty="0"/>
              <a:t>except </a:t>
            </a:r>
            <a:r>
              <a:rPr lang="en-US" sz="2000" dirty="0" err="1"/>
              <a:t>ZeroDivisionError</a:t>
            </a:r>
            <a:r>
              <a:rPr lang="en-US" sz="2000" dirty="0"/>
              <a:t>:</a:t>
            </a:r>
          </a:p>
          <a:p>
            <a:pPr marL="0" indent="0">
              <a:buNone/>
            </a:pPr>
            <a:r>
              <a:rPr lang="en-US" sz="2000" dirty="0"/>
              <a:t>    print("The dividend may not be zero!")</a:t>
            </a:r>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5A981D80-5A8E-4765-A785-7BF967ED9775}"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49</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29865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t>
            </a:r>
            <a:r>
              <a:rPr lang="en-US" sz="3600" dirty="0"/>
              <a:t>1</a:t>
            </a:r>
          </a:p>
        </p:txBody>
      </p:sp>
      <p:sp>
        <p:nvSpPr>
          <p:cNvPr id="3" name="Content Placeholder 2"/>
          <p:cNvSpPr>
            <a:spLocks noGrp="1"/>
          </p:cNvSpPr>
          <p:nvPr>
            <p:ph idx="1"/>
          </p:nvPr>
        </p:nvSpPr>
        <p:spPr/>
        <p:txBody>
          <a:bodyPr/>
          <a:lstStyle/>
          <a:p>
            <a:pPr>
              <a:lnSpc>
                <a:spcPct val="100000"/>
              </a:lnSpc>
              <a:spcBef>
                <a:spcPct val="0"/>
              </a:spcBef>
              <a:buFontTx/>
              <a:buNone/>
            </a:pPr>
            <a:r>
              <a:rPr lang="en-US" sz="2400" dirty="0">
                <a:cs typeface="Arial" panose="020B0604020202020204" pitchFamily="34" charset="0"/>
              </a:rPr>
              <a:t>def </a:t>
            </a:r>
            <a:r>
              <a:rPr lang="en-US" sz="2400" dirty="0" err="1">
                <a:cs typeface="Arial" panose="020B0604020202020204" pitchFamily="34" charset="0"/>
              </a:rPr>
              <a:t>displayHello</a:t>
            </a:r>
            <a:r>
              <a:rPr lang="en-US" sz="2400" dirty="0">
                <a:cs typeface="Arial" panose="020B0604020202020204" pitchFamily="34" charset="0"/>
              </a:rPr>
              <a:t>():</a:t>
            </a:r>
          </a:p>
          <a:p>
            <a:pPr>
              <a:lnSpc>
                <a:spcPct val="100000"/>
              </a:lnSpc>
              <a:spcBef>
                <a:spcPct val="0"/>
              </a:spcBef>
              <a:buFontTx/>
              <a:buNone/>
            </a:pPr>
            <a:r>
              <a:rPr lang="en-US" sz="2400" dirty="0">
                <a:cs typeface="Arial" panose="020B0604020202020204" pitchFamily="34" charset="0"/>
              </a:rPr>
              <a:t>     print(‘***********************’)</a:t>
            </a:r>
          </a:p>
          <a:p>
            <a:pPr>
              <a:lnSpc>
                <a:spcPct val="100000"/>
              </a:lnSpc>
              <a:spcBef>
                <a:spcPct val="0"/>
              </a:spcBef>
              <a:buFontTx/>
              <a:buNone/>
            </a:pPr>
            <a:r>
              <a:rPr lang="en-US" sz="2400" dirty="0">
                <a:cs typeface="Arial" panose="020B0604020202020204" pitchFamily="34" charset="0"/>
              </a:rPr>
              <a:t>     print(‘Hello World’)</a:t>
            </a:r>
          </a:p>
          <a:p>
            <a:pPr>
              <a:lnSpc>
                <a:spcPct val="100000"/>
              </a:lnSpc>
              <a:spcBef>
                <a:spcPct val="0"/>
              </a:spcBef>
              <a:buFontTx/>
              <a:buNone/>
            </a:pPr>
            <a:r>
              <a:rPr lang="en-US" sz="2400" dirty="0">
                <a:cs typeface="Arial" panose="020B0604020202020204" pitchFamily="34" charset="0"/>
              </a:rPr>
              <a:t>     print(‘**********************’)</a:t>
            </a:r>
          </a:p>
          <a:p>
            <a:pPr>
              <a:lnSpc>
                <a:spcPct val="100000"/>
              </a:lnSpc>
              <a:spcBef>
                <a:spcPct val="0"/>
              </a:spcBef>
              <a:buFontTx/>
              <a:buNone/>
            </a:pPr>
            <a:r>
              <a:rPr lang="en-US" sz="2400" dirty="0">
                <a:cs typeface="Arial" panose="020B0604020202020204" pitchFamily="34" charset="0"/>
              </a:rPr>
              <a:t> </a:t>
            </a:r>
          </a:p>
          <a:p>
            <a:pPr>
              <a:lnSpc>
                <a:spcPct val="100000"/>
              </a:lnSpc>
              <a:spcBef>
                <a:spcPct val="0"/>
              </a:spcBef>
              <a:buNone/>
            </a:pPr>
            <a:r>
              <a:rPr lang="en-US" sz="2400" dirty="0" err="1" smtClean="0">
                <a:cs typeface="Arial" panose="020B0604020202020204" pitchFamily="34" charset="0"/>
              </a:rPr>
              <a:t>displayHello</a:t>
            </a:r>
            <a:r>
              <a:rPr lang="en-US" sz="2400" dirty="0" smtClean="0">
                <a:cs typeface="Arial" panose="020B0604020202020204" pitchFamily="34" charset="0"/>
              </a:rPr>
              <a:t>()   </a:t>
            </a:r>
            <a:r>
              <a:rPr lang="en-US" sz="2400" i="1" dirty="0" smtClean="0">
                <a:cs typeface="Arial" panose="020B0604020202020204" pitchFamily="34" charset="0"/>
              </a:rPr>
              <a:t>#</a:t>
            </a:r>
            <a:r>
              <a:rPr lang="en-US" sz="2400" i="1" dirty="0">
                <a:cs typeface="Arial" panose="020B0604020202020204" pitchFamily="34" charset="0"/>
              </a:rPr>
              <a:t>function </a:t>
            </a:r>
            <a:r>
              <a:rPr lang="en-US" sz="2400" i="1" dirty="0" smtClean="0">
                <a:cs typeface="Arial" panose="020B0604020202020204" pitchFamily="34" charset="0"/>
              </a:rPr>
              <a:t>call , program starts here</a:t>
            </a:r>
            <a:endParaRPr lang="en-US" sz="2400" i="1" dirty="0">
              <a:cs typeface="Arial" panose="020B0604020202020204" pitchFamily="34" charset="0"/>
            </a:endParaRPr>
          </a:p>
          <a:p>
            <a:pPr>
              <a:lnSpc>
                <a:spcPct val="100000"/>
              </a:lnSpc>
              <a:spcBef>
                <a:spcPct val="0"/>
              </a:spcBef>
              <a:buFontTx/>
              <a:buNone/>
            </a:pPr>
            <a:endParaRPr lang="en-US" sz="2400" dirty="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a:t>
            </a:fld>
            <a:endParaRPr lang="en-US">
              <a:solidFill>
                <a:prstClr val="white"/>
              </a:solidFill>
            </a:endParaRPr>
          </a:p>
        </p:txBody>
      </p:sp>
    </p:spTree>
    <p:extLst>
      <p:ext uri="{BB962C8B-B14F-4D97-AF65-F5344CB8AC3E}">
        <p14:creationId xmlns:p14="http://schemas.microsoft.com/office/powerpoint/2010/main" val="5895213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152650" y="0"/>
            <a:ext cx="7886700" cy="420688"/>
          </a:xfrm>
        </p:spPr>
        <p:txBody>
          <a:bodyPr/>
          <a:lstStyle/>
          <a:p>
            <a:r>
              <a:rPr lang="en-US" sz="3200" dirty="0"/>
              <a:t>The else and finally statements</a:t>
            </a:r>
          </a:p>
        </p:txBody>
      </p:sp>
      <p:sp>
        <p:nvSpPr>
          <p:cNvPr id="57347" name="Content Placeholder 2"/>
          <p:cNvSpPr>
            <a:spLocks noGrp="1"/>
          </p:cNvSpPr>
          <p:nvPr>
            <p:ph idx="1"/>
          </p:nvPr>
        </p:nvSpPr>
        <p:spPr>
          <a:xfrm>
            <a:off x="1423987" y="420688"/>
            <a:ext cx="7886700" cy="4911725"/>
          </a:xfrm>
        </p:spPr>
        <p:txBody>
          <a:bodyPr/>
          <a:lstStyle/>
          <a:p>
            <a:pPr marL="0" indent="0" algn="just">
              <a:buNone/>
            </a:pPr>
            <a:r>
              <a:rPr lang="en-US" sz="2000" dirty="0"/>
              <a:t>There are two other clauses that we can add to a try-except block: else and finally. else will be executed only if the try clause doesn’t raise an exception:</a:t>
            </a:r>
          </a:p>
          <a:p>
            <a:pPr marL="0" indent="0" algn="just">
              <a:buNone/>
            </a:pPr>
            <a:r>
              <a:rPr lang="en-US" sz="2000" b="1" dirty="0"/>
              <a:t>Ex </a:t>
            </a:r>
            <a:r>
              <a:rPr lang="en-US" sz="2000" b="1" dirty="0" smtClean="0"/>
              <a:t>22</a:t>
            </a:r>
            <a:endParaRPr lang="en-US" sz="2000" b="1" dirty="0"/>
          </a:p>
          <a:p>
            <a:pPr marL="0" indent="0" algn="just">
              <a:buNone/>
            </a:pPr>
            <a:r>
              <a:rPr lang="en-US" sz="2000" dirty="0"/>
              <a:t>try:</a:t>
            </a:r>
          </a:p>
          <a:p>
            <a:pPr marL="0" indent="0" algn="just">
              <a:buNone/>
            </a:pPr>
            <a:r>
              <a:rPr lang="en-US" sz="2000" dirty="0"/>
              <a:t>    age = </a:t>
            </a:r>
            <a:r>
              <a:rPr lang="en-US" sz="2000" dirty="0" err="1"/>
              <a:t>int</a:t>
            </a:r>
            <a:r>
              <a:rPr lang="en-US" sz="2000" dirty="0"/>
              <a:t>(input("Please enter your age: "))</a:t>
            </a:r>
          </a:p>
          <a:p>
            <a:pPr marL="0" indent="0" algn="just">
              <a:buNone/>
            </a:pPr>
            <a:r>
              <a:rPr lang="en-US" sz="2000" dirty="0"/>
              <a:t>except </a:t>
            </a:r>
            <a:r>
              <a:rPr lang="en-US" sz="2000" dirty="0" err="1"/>
              <a:t>ValueError</a:t>
            </a:r>
            <a:r>
              <a:rPr lang="en-US" sz="2000" dirty="0"/>
              <a:t>:</a:t>
            </a:r>
          </a:p>
          <a:p>
            <a:pPr marL="0" indent="0" algn="just">
              <a:buNone/>
            </a:pPr>
            <a:r>
              <a:rPr lang="en-US" sz="2000" dirty="0"/>
              <a:t>    print("Hey, that wasn't a number!")</a:t>
            </a:r>
          </a:p>
          <a:p>
            <a:pPr marL="0" indent="0" algn="just">
              <a:buNone/>
            </a:pPr>
            <a:r>
              <a:rPr lang="en-US" sz="2000" dirty="0"/>
              <a:t>else:</a:t>
            </a:r>
          </a:p>
          <a:p>
            <a:pPr marL="0" indent="0" algn="just">
              <a:buNone/>
            </a:pPr>
            <a:r>
              <a:rPr lang="en-US" sz="2000" dirty="0"/>
              <a:t>    print("I see that you are %d years old." % age)</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70B6CFF-EEA4-4870-9AB9-B4BD266F82E2}"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50</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7045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1774826" y="546100"/>
            <a:ext cx="8593137" cy="4514850"/>
          </a:xfrm>
        </p:spPr>
        <p:txBody>
          <a:bodyPr/>
          <a:lstStyle/>
          <a:p>
            <a:pPr marL="0" indent="0">
              <a:buNone/>
            </a:pPr>
            <a:r>
              <a:rPr lang="en-US" sz="2400" b="1" dirty="0" smtClean="0"/>
              <a:t>Ex </a:t>
            </a:r>
            <a:r>
              <a:rPr lang="en-US" sz="2400" b="1" dirty="0" smtClean="0"/>
              <a:t>23</a:t>
            </a:r>
            <a:r>
              <a:rPr lang="en-US" sz="2400" b="1" dirty="0" smtClean="0"/>
              <a:t>: predict which print executes first</a:t>
            </a:r>
            <a:endParaRPr lang="en-US" sz="2400" b="1" dirty="0" smtClean="0"/>
          </a:p>
          <a:p>
            <a:pPr marL="0" indent="0">
              <a:buNone/>
            </a:pPr>
            <a:r>
              <a:rPr lang="en-US" sz="2400" dirty="0" smtClean="0"/>
              <a:t>try:</a:t>
            </a:r>
          </a:p>
          <a:p>
            <a:pPr marL="0" indent="0">
              <a:buNone/>
            </a:pPr>
            <a:r>
              <a:rPr lang="en-US" sz="2400" dirty="0" smtClean="0"/>
              <a:t>    age = </a:t>
            </a:r>
            <a:r>
              <a:rPr lang="en-US" sz="2400" dirty="0" err="1" smtClean="0"/>
              <a:t>int</a:t>
            </a:r>
            <a:r>
              <a:rPr lang="en-US" sz="2400" dirty="0" smtClean="0"/>
              <a:t>(input("Please enter your age: "))</a:t>
            </a:r>
          </a:p>
          <a:p>
            <a:pPr marL="0" indent="0">
              <a:buNone/>
            </a:pPr>
            <a:r>
              <a:rPr lang="en-US" sz="2400" dirty="0" smtClean="0"/>
              <a:t>except </a:t>
            </a:r>
            <a:r>
              <a:rPr lang="en-US" sz="2400" dirty="0" err="1" smtClean="0"/>
              <a:t>ValueError</a:t>
            </a:r>
            <a:r>
              <a:rPr lang="en-US" sz="2400" dirty="0" smtClean="0"/>
              <a:t>:</a:t>
            </a:r>
          </a:p>
          <a:p>
            <a:pPr marL="0" indent="0">
              <a:buNone/>
            </a:pPr>
            <a:r>
              <a:rPr lang="en-US" sz="2400" dirty="0" smtClean="0"/>
              <a:t>    print("Hey, that wasn't a number!")</a:t>
            </a:r>
          </a:p>
          <a:p>
            <a:pPr marL="0" indent="0">
              <a:buNone/>
            </a:pPr>
            <a:r>
              <a:rPr lang="en-US" sz="2400" dirty="0" smtClean="0"/>
              <a:t>else:</a:t>
            </a:r>
          </a:p>
          <a:p>
            <a:pPr marL="0" indent="0">
              <a:buNone/>
            </a:pPr>
            <a:r>
              <a:rPr lang="en-US" sz="2400" dirty="0" smtClean="0"/>
              <a:t>    print("I see that you are %d years old." % age)</a:t>
            </a:r>
          </a:p>
          <a:p>
            <a:pPr marL="0" indent="0">
              <a:buNone/>
            </a:pPr>
            <a:r>
              <a:rPr lang="en-US" sz="2400" dirty="0" smtClean="0"/>
              <a:t>finally:</a:t>
            </a:r>
          </a:p>
          <a:p>
            <a:pPr marL="0" indent="0">
              <a:buNone/>
            </a:pPr>
            <a:r>
              <a:rPr lang="en-US" sz="2400" dirty="0" smtClean="0"/>
              <a:t>    print("It was really nice talking to you.  Goodbye!")</a:t>
            </a:r>
          </a:p>
        </p:txBody>
      </p:sp>
      <p:sp>
        <p:nvSpPr>
          <p:cNvPr id="583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F6442866-AFEC-42ED-8278-526B805178C0}"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51</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659972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152650" y="312738"/>
            <a:ext cx="7886700" cy="831850"/>
          </a:xfrm>
        </p:spPr>
        <p:txBody>
          <a:bodyPr/>
          <a:lstStyle/>
          <a:p>
            <a:r>
              <a:rPr lang="en-US" sz="3600" dirty="0" smtClean="0"/>
              <a:t>Ex </a:t>
            </a:r>
            <a:r>
              <a:rPr lang="en-US" sz="3600" dirty="0" smtClean="0"/>
              <a:t>24:</a:t>
            </a:r>
            <a:endParaRPr lang="en-US" sz="3600" dirty="0" smtClean="0"/>
          </a:p>
        </p:txBody>
      </p:sp>
      <p:sp>
        <p:nvSpPr>
          <p:cNvPr id="3" name="Content Placeholder 2"/>
          <p:cNvSpPr>
            <a:spLocks noGrp="1"/>
          </p:cNvSpPr>
          <p:nvPr>
            <p:ph idx="1"/>
          </p:nvPr>
        </p:nvSpPr>
        <p:spPr>
          <a:xfrm>
            <a:off x="1214438" y="1306513"/>
            <a:ext cx="8824912" cy="3879850"/>
          </a:xfrm>
        </p:spPr>
        <p:txBody>
          <a:bodyPr/>
          <a:lstStyle/>
          <a:p>
            <a:pPr marL="0" indent="0" algn="just">
              <a:buNone/>
              <a:defRPr/>
            </a:pPr>
            <a:r>
              <a:rPr lang="en-US" sz="2000" dirty="0"/>
              <a:t>Add a try-except statement to the body of this function which handles a possible </a:t>
            </a:r>
            <a:r>
              <a:rPr lang="en-US" sz="2000" dirty="0" err="1"/>
              <a:t>IndexError</a:t>
            </a:r>
            <a:r>
              <a:rPr lang="en-US" sz="2000" dirty="0"/>
              <a:t>, which could occur if the index provided exceeds the length of the list. Print an error message if this happens:</a:t>
            </a:r>
          </a:p>
          <a:p>
            <a:pPr algn="just">
              <a:defRPr/>
            </a:pPr>
            <a:endParaRPr lang="en-US" sz="2000" dirty="0"/>
          </a:p>
          <a:p>
            <a:pPr marL="0" indent="0" algn="just">
              <a:buNone/>
              <a:defRPr/>
            </a:pPr>
            <a:r>
              <a:rPr lang="en-US" sz="2000" dirty="0" err="1"/>
              <a:t>def</a:t>
            </a:r>
            <a:r>
              <a:rPr lang="en-US" sz="2000" dirty="0"/>
              <a:t> </a:t>
            </a:r>
            <a:r>
              <a:rPr lang="en-US" sz="2000" dirty="0" err="1"/>
              <a:t>print_list_element</a:t>
            </a:r>
            <a:r>
              <a:rPr lang="en-US" sz="2000" dirty="0"/>
              <a:t>(</a:t>
            </a:r>
            <a:r>
              <a:rPr lang="en-US" sz="2000" dirty="0" err="1"/>
              <a:t>thelist</a:t>
            </a:r>
            <a:r>
              <a:rPr lang="en-US" sz="2000" dirty="0"/>
              <a:t>, index):</a:t>
            </a:r>
          </a:p>
          <a:p>
            <a:pPr marL="0" indent="0" algn="just">
              <a:buNone/>
              <a:defRPr/>
            </a:pPr>
            <a:r>
              <a:rPr lang="en-US" sz="2000" dirty="0"/>
              <a:t>    print(</a:t>
            </a:r>
            <a:r>
              <a:rPr lang="en-US" sz="2000" dirty="0" err="1"/>
              <a:t>thelist</a:t>
            </a:r>
            <a:r>
              <a:rPr lang="en-US" sz="2000" dirty="0"/>
              <a:t>[index])</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CC8FFF1-62C9-4AB7-860C-810ACFE642F7}"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52</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42800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152650" y="312738"/>
            <a:ext cx="7886700" cy="831850"/>
          </a:xfrm>
        </p:spPr>
        <p:txBody>
          <a:bodyPr/>
          <a:lstStyle/>
          <a:p>
            <a:r>
              <a:rPr lang="en-US" sz="3200" dirty="0" smtClean="0"/>
              <a:t>Answer to Ex </a:t>
            </a:r>
            <a:r>
              <a:rPr lang="en-US" sz="3200" dirty="0" smtClean="0"/>
              <a:t>24</a:t>
            </a:r>
            <a:endParaRPr lang="en-US" sz="3200" dirty="0" smtClean="0"/>
          </a:p>
        </p:txBody>
      </p:sp>
      <p:sp>
        <p:nvSpPr>
          <p:cNvPr id="60419" name="Content Placeholder 2"/>
          <p:cNvSpPr>
            <a:spLocks noGrp="1"/>
          </p:cNvSpPr>
          <p:nvPr>
            <p:ph idx="1"/>
          </p:nvPr>
        </p:nvSpPr>
        <p:spPr>
          <a:xfrm>
            <a:off x="2152650" y="1306513"/>
            <a:ext cx="7886700" cy="3879850"/>
          </a:xfrm>
        </p:spPr>
        <p:txBody>
          <a:bodyPr/>
          <a:lstStyle/>
          <a:p>
            <a:pPr marL="0" indent="0">
              <a:buNone/>
            </a:pPr>
            <a:r>
              <a:rPr lang="en-US" sz="2000" dirty="0" err="1"/>
              <a:t>def</a:t>
            </a:r>
            <a:r>
              <a:rPr lang="en-US" sz="2000" dirty="0"/>
              <a:t> </a:t>
            </a:r>
            <a:r>
              <a:rPr lang="en-US" sz="2000" dirty="0" err="1"/>
              <a:t>print_list_element</a:t>
            </a:r>
            <a:r>
              <a:rPr lang="en-US" sz="2000" dirty="0"/>
              <a:t>(</a:t>
            </a:r>
            <a:r>
              <a:rPr lang="en-US" sz="2000" dirty="0" err="1"/>
              <a:t>thelist</a:t>
            </a:r>
            <a:r>
              <a:rPr lang="en-US" sz="2000" dirty="0"/>
              <a:t>, index):</a:t>
            </a:r>
          </a:p>
          <a:p>
            <a:pPr marL="0" indent="0">
              <a:buNone/>
            </a:pPr>
            <a:r>
              <a:rPr lang="en-US" sz="2000" dirty="0"/>
              <a:t>    try:</a:t>
            </a:r>
          </a:p>
          <a:p>
            <a:pPr marL="0" indent="0">
              <a:buNone/>
            </a:pPr>
            <a:r>
              <a:rPr lang="en-US" sz="2000" dirty="0"/>
              <a:t>        print(</a:t>
            </a:r>
            <a:r>
              <a:rPr lang="en-US" sz="2000" dirty="0" err="1"/>
              <a:t>thelist</a:t>
            </a:r>
            <a:r>
              <a:rPr lang="en-US" sz="2000" dirty="0"/>
              <a:t>[index])</a:t>
            </a:r>
          </a:p>
          <a:p>
            <a:pPr marL="0" indent="0">
              <a:buNone/>
            </a:pPr>
            <a:r>
              <a:rPr lang="en-US" sz="2000" dirty="0"/>
              <a:t>    except </a:t>
            </a:r>
            <a:r>
              <a:rPr lang="en-US" sz="2000" dirty="0" err="1"/>
              <a:t>IndexError</a:t>
            </a:r>
            <a:r>
              <a:rPr lang="en-US" sz="2000" dirty="0"/>
              <a:t>:</a:t>
            </a:r>
          </a:p>
          <a:p>
            <a:pPr marL="0" indent="0">
              <a:buNone/>
            </a:pPr>
            <a:r>
              <a:rPr lang="en-US" sz="2000" dirty="0"/>
              <a:t>        print("The list has no element at index %d." % index)</a:t>
            </a: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6238BC6A-9ABF-4C58-81BE-675DFB99301C}"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53</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36204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269332" y="63500"/>
            <a:ext cx="7886700" cy="506413"/>
          </a:xfrm>
        </p:spPr>
        <p:txBody>
          <a:bodyPr/>
          <a:lstStyle/>
          <a:p>
            <a:r>
              <a:rPr lang="en-US" sz="3600" dirty="0"/>
              <a:t>Raising exceptions</a:t>
            </a:r>
          </a:p>
        </p:txBody>
      </p:sp>
      <p:sp>
        <p:nvSpPr>
          <p:cNvPr id="61443" name="Content Placeholder 2"/>
          <p:cNvSpPr>
            <a:spLocks noGrp="1"/>
          </p:cNvSpPr>
          <p:nvPr>
            <p:ph idx="1"/>
          </p:nvPr>
        </p:nvSpPr>
        <p:spPr>
          <a:xfrm>
            <a:off x="1100139" y="569913"/>
            <a:ext cx="9374188" cy="4881562"/>
          </a:xfrm>
        </p:spPr>
        <p:txBody>
          <a:bodyPr/>
          <a:lstStyle/>
          <a:p>
            <a:pPr marL="0" indent="0">
              <a:buNone/>
            </a:pPr>
            <a:r>
              <a:rPr lang="en-US" sz="2000" dirty="0"/>
              <a:t>We can raise exceptions ourselves using the raise statement:</a:t>
            </a:r>
          </a:p>
          <a:p>
            <a:pPr marL="0" indent="0">
              <a:buNone/>
            </a:pPr>
            <a:r>
              <a:rPr lang="en-US" sz="2000" b="1" dirty="0"/>
              <a:t>Ex </a:t>
            </a:r>
            <a:r>
              <a:rPr lang="en-US" sz="2000" b="1" dirty="0" smtClean="0"/>
              <a:t>25:</a:t>
            </a:r>
            <a:endParaRPr lang="en-US" sz="2000" b="1" dirty="0"/>
          </a:p>
          <a:p>
            <a:pPr marL="0" indent="0">
              <a:buNone/>
            </a:pPr>
            <a:r>
              <a:rPr lang="en-US" sz="2000" dirty="0"/>
              <a:t>try:</a:t>
            </a:r>
          </a:p>
          <a:p>
            <a:pPr marL="0" indent="0">
              <a:buNone/>
            </a:pPr>
            <a:r>
              <a:rPr lang="en-US" sz="2000" dirty="0"/>
              <a:t>    age = </a:t>
            </a:r>
            <a:r>
              <a:rPr lang="en-US" sz="2000" dirty="0" err="1"/>
              <a:t>int</a:t>
            </a:r>
            <a:r>
              <a:rPr lang="en-US" sz="2000" dirty="0"/>
              <a:t>(input("Please enter your age: "))</a:t>
            </a:r>
          </a:p>
          <a:p>
            <a:pPr marL="0" indent="0">
              <a:buNone/>
            </a:pPr>
            <a:r>
              <a:rPr lang="en-US" sz="2000" dirty="0"/>
              <a:t>    if age &lt; 0:</a:t>
            </a:r>
          </a:p>
          <a:p>
            <a:pPr marL="0" indent="0">
              <a:buNone/>
            </a:pPr>
            <a:r>
              <a:rPr lang="en-US" sz="2000" dirty="0"/>
              <a:t>        raise </a:t>
            </a:r>
            <a:r>
              <a:rPr lang="en-US" sz="2000" dirty="0" err="1"/>
              <a:t>ValueError</a:t>
            </a:r>
            <a:r>
              <a:rPr lang="en-US" sz="2000" dirty="0"/>
              <a:t>("%d is not a valid age. Age must be positive or zero.")</a:t>
            </a:r>
          </a:p>
          <a:p>
            <a:pPr marL="0" indent="0">
              <a:buNone/>
            </a:pPr>
            <a:r>
              <a:rPr lang="en-US" sz="2000" dirty="0"/>
              <a:t>except </a:t>
            </a:r>
            <a:r>
              <a:rPr lang="en-US" sz="2000" dirty="0" err="1"/>
              <a:t>ValueError</a:t>
            </a:r>
            <a:r>
              <a:rPr lang="en-US" sz="2000" dirty="0"/>
              <a:t> as err:</a:t>
            </a:r>
          </a:p>
          <a:p>
            <a:pPr marL="0" indent="0">
              <a:buNone/>
            </a:pPr>
            <a:r>
              <a:rPr lang="en-US" sz="2000" dirty="0"/>
              <a:t>    print("You entered incorrect age input: %s" % err)</a:t>
            </a:r>
          </a:p>
          <a:p>
            <a:pPr marL="0" indent="0">
              <a:buNone/>
            </a:pPr>
            <a:r>
              <a:rPr lang="en-US" sz="2000" dirty="0"/>
              <a:t>else:</a:t>
            </a:r>
          </a:p>
          <a:p>
            <a:pPr marL="0" indent="0">
              <a:buNone/>
            </a:pPr>
            <a:r>
              <a:rPr lang="en-US" sz="2000" dirty="0"/>
              <a:t>    print("I see that you are %d years old." % age)</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fld id="{BFEDE8B0-AD4A-4ECA-9EC5-B657AB630B61}" type="slidenum">
              <a:rPr lang="en-US" sz="1400">
                <a:solidFill>
                  <a:schemeClr val="bg1"/>
                </a:solidFill>
                <a:latin typeface="Calibri" panose="020F0502020204030204" pitchFamily="34" charset="0"/>
                <a:cs typeface="Arial" panose="020B0604020202020204" pitchFamily="34" charset="0"/>
              </a:rPr>
              <a:pPr>
                <a:lnSpc>
                  <a:spcPct val="100000"/>
                </a:lnSpc>
                <a:spcBef>
                  <a:spcPct val="0"/>
                </a:spcBef>
                <a:buFontTx/>
                <a:buNone/>
              </a:pPr>
              <a:t>54</a:t>
            </a:fld>
            <a:endParaRPr lang="en-US" sz="1400">
              <a:solidFill>
                <a:schemeClr val="bg1"/>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05044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txBox="1">
            <a:spLocks noGrp="1"/>
          </p:cNvSpPr>
          <p:nvPr/>
        </p:nvSpPr>
        <p:spPr bwMode="auto">
          <a:xfrm>
            <a:off x="758190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r" eaLnBrk="1" hangingPunct="1">
              <a:lnSpc>
                <a:spcPct val="100000"/>
              </a:lnSpc>
              <a:spcBef>
                <a:spcPct val="0"/>
              </a:spcBef>
              <a:buFontTx/>
              <a:buNone/>
            </a:pPr>
            <a:fld id="{C33A5CF2-1D90-4D3F-B6A7-C59A38803A5C}" type="slidenum">
              <a:rPr lang="en-US" altLang="en-US" sz="1400">
                <a:latin typeface="Times New Roman" panose="02020603050405020304" pitchFamily="18" charset="0"/>
                <a:cs typeface="Arial" panose="020B0604020202020204" pitchFamily="34" charset="0"/>
              </a:rPr>
              <a:pPr algn="r" eaLnBrk="1" hangingPunct="1">
                <a:lnSpc>
                  <a:spcPct val="100000"/>
                </a:lnSpc>
                <a:spcBef>
                  <a:spcPct val="0"/>
                </a:spcBef>
                <a:buFontTx/>
                <a:buNone/>
              </a:pPr>
              <a:t>55</a:t>
            </a:fld>
            <a:endParaRPr lang="en-US" altLang="en-US" sz="1400">
              <a:latin typeface="Times New Roman" panose="02020603050405020304" pitchFamily="18" charset="0"/>
              <a:cs typeface="Arial" panose="020B0604020202020204" pitchFamily="34" charset="0"/>
            </a:endParaRPr>
          </a:p>
        </p:txBody>
      </p:sp>
      <p:sp>
        <p:nvSpPr>
          <p:cNvPr id="49156" name="Rectangle 3"/>
          <p:cNvSpPr>
            <a:spLocks noGrp="1" noChangeArrowheads="1"/>
          </p:cNvSpPr>
          <p:nvPr>
            <p:ph type="title" idx="4294967295"/>
          </p:nvPr>
        </p:nvSpPr>
        <p:spPr>
          <a:xfrm>
            <a:off x="1524000" y="0"/>
            <a:ext cx="6858000" cy="685800"/>
          </a:xfrm>
        </p:spPr>
        <p:txBody>
          <a:bodyPr>
            <a:normAutofit fontScale="90000"/>
          </a:bodyPr>
          <a:lstStyle/>
          <a:p>
            <a:pPr eaLnBrk="1" hangingPunct="1">
              <a:defRPr/>
            </a:pPr>
            <a:r>
              <a:rPr lang="en-US" sz="3600" dirty="0">
                <a:solidFill>
                  <a:srgbClr val="FF0000"/>
                </a:solidFill>
              </a:rPr>
              <a:t> </a:t>
            </a:r>
            <a:r>
              <a:rPr lang="en-US" dirty="0" smtClean="0">
                <a:solidFill>
                  <a:srgbClr val="FF0000"/>
                </a:solidFill>
                <a:latin typeface="Calibri" panose="020F0502020204030204" pitchFamily="34" charset="0"/>
              </a:rPr>
              <a:t> </a:t>
            </a:r>
            <a:endParaRPr lang="en-US" sz="3600" dirty="0">
              <a:solidFill>
                <a:srgbClr val="FF0000"/>
              </a:solidFill>
              <a:latin typeface="Calibri" panose="020F0502020204030204" pitchFamily="34" charset="0"/>
            </a:endParaRPr>
          </a:p>
        </p:txBody>
      </p:sp>
      <p:sp>
        <p:nvSpPr>
          <p:cNvPr id="98308" name="Subtitle 2"/>
          <p:cNvSpPr txBox="1">
            <a:spLocks/>
          </p:cNvSpPr>
          <p:nvPr/>
        </p:nvSpPr>
        <p:spPr bwMode="auto">
          <a:xfrm>
            <a:off x="2039939" y="2540001"/>
            <a:ext cx="799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buNone/>
            </a:pPr>
            <a:r>
              <a:rPr lang="en-US" altLang="en-US" sz="5400" b="1">
                <a:solidFill>
                  <a:srgbClr val="002060"/>
                </a:solidFill>
                <a:latin typeface="Tahoma" panose="020B0604030504040204" pitchFamily="34" charset="0"/>
                <a:cs typeface="Tahoma" panose="020B0604030504040204" pitchFamily="34" charset="0"/>
              </a:rPr>
              <a:t>Thank You</a:t>
            </a:r>
            <a:endParaRPr lang="en-IN" altLang="en-US" sz="5400">
              <a:solidFill>
                <a:srgbClr val="00206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7264715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355865"/>
          </a:xfrm>
        </p:spPr>
        <p:txBody>
          <a:bodyPr/>
          <a:lstStyle/>
          <a:p>
            <a:r>
              <a:rPr lang="en-US" sz="2400" dirty="0"/>
              <a:t>PARMETERS AND ARGUMENTS IN FUNCTION</a:t>
            </a:r>
          </a:p>
        </p:txBody>
      </p:sp>
      <p:sp>
        <p:nvSpPr>
          <p:cNvPr id="3" name="Content Placeholder 2"/>
          <p:cNvSpPr>
            <a:spLocks noGrp="1"/>
          </p:cNvSpPr>
          <p:nvPr>
            <p:ph idx="1"/>
          </p:nvPr>
        </p:nvSpPr>
        <p:spPr>
          <a:xfrm>
            <a:off x="838200" y="668740"/>
            <a:ext cx="10515600" cy="4790364"/>
          </a:xfrm>
        </p:spPr>
        <p:txBody>
          <a:bodyPr/>
          <a:lstStyle/>
          <a:p>
            <a:pPr algn="just">
              <a:buNone/>
            </a:pPr>
            <a:r>
              <a:rPr lang="en-US" sz="2400" dirty="0"/>
              <a:t>Parameters are used to give inputs to function. They are specified with a pair of parenthesis in the functions definition. </a:t>
            </a:r>
          </a:p>
          <a:p>
            <a:pPr algn="just">
              <a:buNone/>
            </a:pPr>
            <a:r>
              <a:rPr lang="en-US" sz="2400" dirty="0"/>
              <a:t>Arguments are values actually passed to functions when it is calling it. It will appear in function call. </a:t>
            </a:r>
          </a:p>
          <a:p>
            <a:pPr eaLnBrk="1" hangingPunct="1">
              <a:lnSpc>
                <a:spcPct val="120000"/>
              </a:lnSpc>
              <a:spcBef>
                <a:spcPct val="0"/>
              </a:spcBef>
              <a:buFontTx/>
              <a:buNone/>
            </a:pPr>
            <a:r>
              <a:rPr lang="en-US" altLang="nl-NL" b="1" dirty="0" smtClean="0">
                <a:solidFill>
                  <a:schemeClr val="tx2"/>
                </a:solidFill>
                <a:cs typeface="Arial" panose="020B0604020202020204" pitchFamily="34" charset="0"/>
              </a:rPr>
              <a:t>Ex-2</a:t>
            </a:r>
          </a:p>
          <a:p>
            <a:pPr eaLnBrk="1" hangingPunct="1">
              <a:lnSpc>
                <a:spcPct val="120000"/>
              </a:lnSpc>
              <a:spcBef>
                <a:spcPct val="0"/>
              </a:spcBef>
              <a:buFontTx/>
              <a:buNone/>
            </a:pPr>
            <a:r>
              <a:rPr lang="en-US" altLang="nl-NL" sz="2400" dirty="0" smtClean="0">
                <a:cs typeface="Arial" panose="020B0604020202020204" pitchFamily="34" charset="0"/>
              </a:rPr>
              <a:t>def </a:t>
            </a:r>
            <a:r>
              <a:rPr lang="en-US" altLang="nl-NL" sz="2400" dirty="0" err="1">
                <a:cs typeface="Arial" panose="020B0604020202020204" pitchFamily="34" charset="0"/>
              </a:rPr>
              <a:t>my_func</a:t>
            </a:r>
            <a:r>
              <a:rPr lang="en-US" altLang="nl-NL" sz="2400" dirty="0">
                <a:cs typeface="Arial" panose="020B0604020202020204" pitchFamily="34" charset="0"/>
              </a:rPr>
              <a:t>(x, y, z):</a:t>
            </a:r>
          </a:p>
          <a:p>
            <a:pPr eaLnBrk="1" hangingPunct="1">
              <a:lnSpc>
                <a:spcPct val="120000"/>
              </a:lnSpc>
              <a:spcBef>
                <a:spcPct val="0"/>
              </a:spcBef>
              <a:buFontTx/>
              <a:buNone/>
            </a:pPr>
            <a:r>
              <a:rPr lang="en-US" altLang="nl-NL" sz="2400" dirty="0">
                <a:cs typeface="Arial" panose="020B0604020202020204" pitchFamily="34" charset="0"/>
              </a:rPr>
              <a:t>    </a:t>
            </a:r>
            <a:r>
              <a:rPr lang="en-US" altLang="nl-NL" sz="2400" dirty="0" smtClean="0">
                <a:cs typeface="Arial" panose="020B0604020202020204" pitchFamily="34" charset="0"/>
              </a:rPr>
              <a:t> a </a:t>
            </a:r>
            <a:r>
              <a:rPr lang="en-US" altLang="nl-NL" sz="2400" dirty="0">
                <a:cs typeface="Arial" panose="020B0604020202020204" pitchFamily="34" charset="0"/>
              </a:rPr>
              <a:t>= x + y</a:t>
            </a:r>
          </a:p>
          <a:p>
            <a:pPr eaLnBrk="1" hangingPunct="1">
              <a:lnSpc>
                <a:spcPct val="120000"/>
              </a:lnSpc>
              <a:spcBef>
                <a:spcPct val="0"/>
              </a:spcBef>
              <a:buFontTx/>
              <a:buNone/>
            </a:pPr>
            <a:r>
              <a:rPr lang="en-US" altLang="nl-NL" sz="2400" dirty="0">
                <a:cs typeface="Arial" panose="020B0604020202020204" pitchFamily="34" charset="0"/>
              </a:rPr>
              <a:t>    </a:t>
            </a:r>
            <a:r>
              <a:rPr lang="en-US" altLang="nl-NL" sz="2400" dirty="0" smtClean="0">
                <a:cs typeface="Arial" panose="020B0604020202020204" pitchFamily="34" charset="0"/>
              </a:rPr>
              <a:t> b </a:t>
            </a:r>
            <a:r>
              <a:rPr lang="en-US" altLang="nl-NL" sz="2400" dirty="0">
                <a:cs typeface="Arial" panose="020B0604020202020204" pitchFamily="34" charset="0"/>
              </a:rPr>
              <a:t>= a * z</a:t>
            </a:r>
          </a:p>
          <a:p>
            <a:pPr eaLnBrk="1" hangingPunct="1">
              <a:lnSpc>
                <a:spcPct val="120000"/>
              </a:lnSpc>
              <a:spcBef>
                <a:spcPct val="0"/>
              </a:spcBef>
              <a:buFontTx/>
              <a:buNone/>
            </a:pPr>
            <a:r>
              <a:rPr lang="en-US" altLang="nl-NL" sz="2400" dirty="0">
                <a:cs typeface="Arial" panose="020B0604020202020204" pitchFamily="34" charset="0"/>
              </a:rPr>
              <a:t>    </a:t>
            </a:r>
            <a:r>
              <a:rPr lang="en-US" altLang="nl-NL" sz="2400" dirty="0" smtClean="0">
                <a:cs typeface="Arial" panose="020B0604020202020204" pitchFamily="34" charset="0"/>
              </a:rPr>
              <a:t> return </a:t>
            </a:r>
            <a:r>
              <a:rPr lang="en-US" altLang="nl-NL" sz="2400" dirty="0">
                <a:cs typeface="Arial" panose="020B0604020202020204" pitchFamily="34" charset="0"/>
              </a:rPr>
              <a:t>b</a:t>
            </a:r>
          </a:p>
          <a:p>
            <a:pPr eaLnBrk="1" hangingPunct="1">
              <a:lnSpc>
                <a:spcPct val="120000"/>
              </a:lnSpc>
              <a:spcBef>
                <a:spcPct val="0"/>
              </a:spcBef>
              <a:buFontTx/>
              <a:buNone/>
            </a:pPr>
            <a:r>
              <a:rPr lang="en-US" altLang="nl-NL" sz="2400" dirty="0">
                <a:cs typeface="Arial" panose="020B0604020202020204" pitchFamily="34" charset="0"/>
              </a:rPr>
              <a:t>print(</a:t>
            </a:r>
            <a:r>
              <a:rPr lang="en-US" altLang="nl-NL" sz="2400" dirty="0" err="1">
                <a:cs typeface="Arial" panose="020B0604020202020204" pitchFamily="34" charset="0"/>
              </a:rPr>
              <a:t>my_func</a:t>
            </a:r>
            <a:r>
              <a:rPr lang="en-US" altLang="nl-NL" sz="2400" dirty="0">
                <a:cs typeface="Arial" panose="020B0604020202020204" pitchFamily="34" charset="0"/>
              </a:rPr>
              <a:t>(10,20,30))</a:t>
            </a:r>
          </a:p>
          <a:p>
            <a:pPr eaLnBrk="1" hangingPunct="1">
              <a:lnSpc>
                <a:spcPct val="120000"/>
              </a:lnSpc>
              <a:spcBef>
                <a:spcPct val="0"/>
              </a:spcBef>
              <a:buFontTx/>
              <a:buNone/>
            </a:pPr>
            <a:r>
              <a:rPr lang="nl-NL" altLang="nl-NL" sz="2400" dirty="0">
                <a:cs typeface="Arial" panose="020B0604020202020204" pitchFamily="34" charset="0"/>
              </a:rPr>
              <a:t>print(my_func(10.3,20.4,30))</a:t>
            </a:r>
          </a:p>
          <a:p>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a:t>
            </a:fld>
            <a:endParaRPr lang="en-US">
              <a:solidFill>
                <a:prstClr val="white"/>
              </a:solidFill>
            </a:endParaRPr>
          </a:p>
        </p:txBody>
      </p:sp>
      <p:sp>
        <p:nvSpPr>
          <p:cNvPr id="5" name="Rectangle 4"/>
          <p:cNvSpPr>
            <a:spLocks noChangeArrowheads="1"/>
          </p:cNvSpPr>
          <p:nvPr/>
        </p:nvSpPr>
        <p:spPr bwMode="auto">
          <a:xfrm>
            <a:off x="7078378" y="2273964"/>
            <a:ext cx="4275421" cy="2936188"/>
          </a:xfrm>
          <a:prstGeom prst="rect">
            <a:avLst/>
          </a:prstGeom>
          <a:solidFill>
            <a:schemeClr val="bg1"/>
          </a:solidFill>
          <a:ln w="9525" algn="ctr">
            <a:solidFill>
              <a:schemeClr val="tx1"/>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eaLnBrk="1" hangingPunct="1">
              <a:lnSpc>
                <a:spcPct val="120000"/>
              </a:lnSpc>
              <a:spcBef>
                <a:spcPct val="0"/>
              </a:spcBef>
              <a:buFontTx/>
              <a:buNone/>
            </a:pPr>
            <a:r>
              <a:rPr lang="en-US" altLang="nl-NL" sz="2200" dirty="0" smtClean="0">
                <a:solidFill>
                  <a:srgbClr val="FF0000"/>
                </a:solidFill>
                <a:cs typeface="Arial" panose="020B0604020202020204" pitchFamily="34" charset="0"/>
              </a:rPr>
              <a:t>#wrong. Find why</a:t>
            </a:r>
          </a:p>
          <a:p>
            <a:pPr eaLnBrk="1" hangingPunct="1">
              <a:lnSpc>
                <a:spcPct val="120000"/>
              </a:lnSpc>
              <a:spcBef>
                <a:spcPct val="0"/>
              </a:spcBef>
              <a:buFontTx/>
              <a:buNone/>
            </a:pPr>
            <a:r>
              <a:rPr lang="en-US" altLang="nl-NL" sz="2200" dirty="0" smtClean="0">
                <a:cs typeface="Arial" panose="020B0604020202020204" pitchFamily="34" charset="0"/>
              </a:rPr>
              <a:t>def </a:t>
            </a:r>
            <a:r>
              <a:rPr lang="en-US" altLang="nl-NL" sz="2200" dirty="0" err="1">
                <a:cs typeface="Arial" panose="020B0604020202020204" pitchFamily="34" charset="0"/>
              </a:rPr>
              <a:t>my_func</a:t>
            </a:r>
            <a:r>
              <a:rPr lang="en-US" altLang="nl-NL" sz="2200" dirty="0">
                <a:cs typeface="Arial" panose="020B0604020202020204" pitchFamily="34" charset="0"/>
              </a:rPr>
              <a:t>(x, y, z</a:t>
            </a:r>
            <a:r>
              <a:rPr lang="en-US" altLang="nl-NL" sz="2200" dirty="0" smtClean="0">
                <a:cs typeface="Arial" panose="020B0604020202020204" pitchFamily="34" charset="0"/>
              </a:rPr>
              <a:t>):</a:t>
            </a:r>
          </a:p>
          <a:p>
            <a:pPr eaLnBrk="1" hangingPunct="1">
              <a:lnSpc>
                <a:spcPct val="120000"/>
              </a:lnSpc>
              <a:spcBef>
                <a:spcPct val="0"/>
              </a:spcBef>
              <a:buFontTx/>
              <a:buNone/>
            </a:pPr>
            <a:r>
              <a:rPr lang="en-US" altLang="nl-NL" sz="2200" dirty="0" smtClean="0">
                <a:cs typeface="Arial" panose="020B0604020202020204" pitchFamily="34" charset="0"/>
              </a:rPr>
              <a:t>a </a:t>
            </a:r>
            <a:r>
              <a:rPr lang="en-US" altLang="nl-NL" sz="2200" dirty="0">
                <a:cs typeface="Arial" panose="020B0604020202020204" pitchFamily="34" charset="0"/>
              </a:rPr>
              <a:t>= x + y</a:t>
            </a:r>
          </a:p>
          <a:p>
            <a:pPr eaLnBrk="1" hangingPunct="1">
              <a:lnSpc>
                <a:spcPct val="120000"/>
              </a:lnSpc>
              <a:spcBef>
                <a:spcPct val="0"/>
              </a:spcBef>
              <a:buFontTx/>
              <a:buNone/>
            </a:pPr>
            <a:r>
              <a:rPr lang="en-US" altLang="nl-NL" sz="2200" dirty="0" smtClean="0">
                <a:cs typeface="Arial" panose="020B0604020202020204" pitchFamily="34" charset="0"/>
              </a:rPr>
              <a:t>b </a:t>
            </a:r>
            <a:r>
              <a:rPr lang="en-US" altLang="nl-NL" sz="2200" dirty="0">
                <a:cs typeface="Arial" panose="020B0604020202020204" pitchFamily="34" charset="0"/>
              </a:rPr>
              <a:t>= a * z</a:t>
            </a:r>
          </a:p>
          <a:p>
            <a:pPr eaLnBrk="1" hangingPunct="1">
              <a:lnSpc>
                <a:spcPct val="120000"/>
              </a:lnSpc>
              <a:spcBef>
                <a:spcPct val="0"/>
              </a:spcBef>
              <a:buFontTx/>
              <a:buNone/>
            </a:pPr>
            <a:r>
              <a:rPr lang="en-US" altLang="nl-NL" sz="2200" dirty="0" smtClean="0">
                <a:cs typeface="Arial" panose="020B0604020202020204" pitchFamily="34" charset="0"/>
              </a:rPr>
              <a:t>return </a:t>
            </a:r>
            <a:r>
              <a:rPr lang="en-US" altLang="nl-NL" sz="2200" dirty="0">
                <a:cs typeface="Arial" panose="020B0604020202020204" pitchFamily="34" charset="0"/>
              </a:rPr>
              <a:t>b</a:t>
            </a:r>
          </a:p>
          <a:p>
            <a:pPr eaLnBrk="1" hangingPunct="1">
              <a:lnSpc>
                <a:spcPct val="120000"/>
              </a:lnSpc>
              <a:spcBef>
                <a:spcPct val="0"/>
              </a:spcBef>
              <a:buFontTx/>
              <a:buNone/>
            </a:pPr>
            <a:r>
              <a:rPr lang="en-US" altLang="nl-NL" sz="2200" dirty="0">
                <a:cs typeface="Arial" panose="020B0604020202020204" pitchFamily="34" charset="0"/>
              </a:rPr>
              <a:t>print(</a:t>
            </a:r>
            <a:r>
              <a:rPr lang="en-US" altLang="nl-NL" sz="2200" dirty="0" err="1">
                <a:cs typeface="Arial" panose="020B0604020202020204" pitchFamily="34" charset="0"/>
              </a:rPr>
              <a:t>my_func</a:t>
            </a:r>
            <a:r>
              <a:rPr lang="en-US" altLang="nl-NL" sz="2200" dirty="0">
                <a:cs typeface="Arial" panose="020B0604020202020204" pitchFamily="34" charset="0"/>
              </a:rPr>
              <a:t>(10,20,30))</a:t>
            </a:r>
          </a:p>
          <a:p>
            <a:pPr eaLnBrk="1" hangingPunct="1">
              <a:lnSpc>
                <a:spcPct val="120000"/>
              </a:lnSpc>
              <a:spcBef>
                <a:spcPct val="0"/>
              </a:spcBef>
              <a:buFontTx/>
              <a:buNone/>
            </a:pPr>
            <a:r>
              <a:rPr lang="nl-NL" altLang="nl-NL" sz="2200" dirty="0">
                <a:cs typeface="Arial" panose="020B0604020202020204" pitchFamily="34" charset="0"/>
              </a:rPr>
              <a:t>print(my_func(10.3,20.4,30))</a:t>
            </a:r>
          </a:p>
        </p:txBody>
      </p:sp>
    </p:spTree>
    <p:extLst>
      <p:ext uri="{BB962C8B-B14F-4D97-AF65-F5344CB8AC3E}">
        <p14:creationId xmlns:p14="http://schemas.microsoft.com/office/powerpoint/2010/main" val="1525920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451400"/>
          </a:xfrm>
        </p:spPr>
        <p:txBody>
          <a:bodyPr/>
          <a:lstStyle/>
          <a:p>
            <a:r>
              <a:rPr lang="en-US" sz="3200" dirty="0"/>
              <a:t>A</a:t>
            </a:r>
            <a:r>
              <a:rPr lang="en-US" sz="3200" dirty="0" smtClean="0"/>
              <a:t>rguments</a:t>
            </a:r>
            <a:endParaRPr lang="en-US" sz="3200" dirty="0"/>
          </a:p>
        </p:txBody>
      </p:sp>
      <p:sp>
        <p:nvSpPr>
          <p:cNvPr id="3" name="Content Placeholder 2"/>
          <p:cNvSpPr>
            <a:spLocks noGrp="1"/>
          </p:cNvSpPr>
          <p:nvPr>
            <p:ph idx="1"/>
          </p:nvPr>
        </p:nvSpPr>
        <p:spPr>
          <a:xfrm>
            <a:off x="838200" y="764275"/>
            <a:ext cx="10515600" cy="4421680"/>
          </a:xfrm>
        </p:spPr>
        <p:txBody>
          <a:bodyPr/>
          <a:lstStyle/>
          <a:p>
            <a:pPr marL="0" indent="0" algn="just">
              <a:buNone/>
            </a:pPr>
            <a:r>
              <a:rPr lang="en-US" sz="2400" dirty="0"/>
              <a:t>Arguments can be passed to functions following the order in which they appear in the function definition.</a:t>
            </a:r>
          </a:p>
          <a:p>
            <a:pPr marL="0" indent="0">
              <a:buNone/>
            </a:pPr>
            <a:r>
              <a:rPr lang="en-US" altLang="nl-NL" sz="2400" b="1" dirty="0" smtClean="0">
                <a:solidFill>
                  <a:schemeClr val="tx2"/>
                </a:solidFill>
                <a:cs typeface="Arial" panose="020B0604020202020204" pitchFamily="34" charset="0"/>
              </a:rPr>
              <a:t>Ex-3</a:t>
            </a:r>
            <a:endParaRPr lang="en-US" sz="2400" dirty="0" smtClean="0"/>
          </a:p>
          <a:p>
            <a:pPr marL="0" indent="0">
              <a:buNone/>
            </a:pPr>
            <a:r>
              <a:rPr lang="en-US" sz="2400" dirty="0" err="1" smtClean="0"/>
              <a:t>def</a:t>
            </a:r>
            <a:r>
              <a:rPr lang="en-US" sz="2400" dirty="0" smtClean="0"/>
              <a:t> </a:t>
            </a:r>
            <a:r>
              <a:rPr lang="en-US" sz="2400" dirty="0" err="1"/>
              <a:t>print_parameters</a:t>
            </a:r>
            <a:r>
              <a:rPr lang="en-US" sz="2400" dirty="0"/>
              <a:t>(</a:t>
            </a:r>
            <a:r>
              <a:rPr lang="en-US" sz="2400" dirty="0" err="1"/>
              <a:t>a,b,c,d</a:t>
            </a:r>
            <a:r>
              <a:rPr lang="en-US" sz="2400" dirty="0"/>
              <a:t>):</a:t>
            </a:r>
          </a:p>
          <a:p>
            <a:pPr marL="0" indent="0">
              <a:buNone/>
            </a:pPr>
            <a:r>
              <a:rPr lang="en-US" sz="2400" dirty="0"/>
              <a:t>    </a:t>
            </a:r>
            <a:r>
              <a:rPr lang="en-US" sz="2400" dirty="0" smtClean="0"/>
              <a:t>	print</a:t>
            </a:r>
            <a:r>
              <a:rPr lang="en-US" sz="2400" dirty="0"/>
              <a:t>("1st </a:t>
            </a:r>
            <a:r>
              <a:rPr lang="en-US" sz="2400" dirty="0" err="1"/>
              <a:t>param</a:t>
            </a:r>
            <a:r>
              <a:rPr lang="en-US" sz="2400" dirty="0"/>
              <a:t>:", a)</a:t>
            </a:r>
          </a:p>
          <a:p>
            <a:pPr marL="0" indent="0">
              <a:buNone/>
            </a:pPr>
            <a:r>
              <a:rPr lang="en-US" sz="2400" dirty="0"/>
              <a:t>    </a:t>
            </a:r>
            <a:r>
              <a:rPr lang="en-US" sz="2400" dirty="0" smtClean="0"/>
              <a:t>	print</a:t>
            </a:r>
            <a:r>
              <a:rPr lang="en-US" sz="2400" dirty="0"/>
              <a:t>("2nd </a:t>
            </a:r>
            <a:r>
              <a:rPr lang="en-US" sz="2400" dirty="0" err="1"/>
              <a:t>param</a:t>
            </a:r>
            <a:r>
              <a:rPr lang="en-US" sz="2400" dirty="0"/>
              <a:t>:", b)</a:t>
            </a:r>
          </a:p>
          <a:p>
            <a:pPr marL="0" indent="0">
              <a:buNone/>
            </a:pPr>
            <a:r>
              <a:rPr lang="en-US" sz="2400" dirty="0"/>
              <a:t>    </a:t>
            </a:r>
            <a:r>
              <a:rPr lang="en-US" sz="2400" dirty="0" smtClean="0"/>
              <a:t>	print</a:t>
            </a:r>
            <a:r>
              <a:rPr lang="en-US" sz="2400" dirty="0"/>
              <a:t>("3rd </a:t>
            </a:r>
            <a:r>
              <a:rPr lang="en-US" sz="2400" dirty="0" err="1"/>
              <a:t>param</a:t>
            </a:r>
            <a:r>
              <a:rPr lang="en-US" sz="2400" dirty="0"/>
              <a:t>:", c)</a:t>
            </a:r>
          </a:p>
          <a:p>
            <a:pPr marL="0" indent="0">
              <a:buNone/>
            </a:pPr>
            <a:r>
              <a:rPr lang="en-US" sz="2400" dirty="0"/>
              <a:t>    </a:t>
            </a:r>
            <a:r>
              <a:rPr lang="en-US" sz="2400" dirty="0" smtClean="0"/>
              <a:t>	print</a:t>
            </a:r>
            <a:r>
              <a:rPr lang="en-US" sz="2400" dirty="0"/>
              <a:t>("4th </a:t>
            </a:r>
            <a:r>
              <a:rPr lang="en-US" sz="2400" dirty="0" err="1"/>
              <a:t>param</a:t>
            </a:r>
            <a:r>
              <a:rPr lang="en-US" sz="2400" dirty="0"/>
              <a:t>:", d)</a:t>
            </a:r>
          </a:p>
          <a:p>
            <a:pPr marL="0" indent="0">
              <a:buNone/>
            </a:pPr>
            <a:r>
              <a:rPr lang="en-US" sz="2400" dirty="0" err="1"/>
              <a:t>print_parameters</a:t>
            </a:r>
            <a:r>
              <a:rPr lang="en-US" sz="2400" dirty="0"/>
              <a:t>("A", "B", "C", "D")</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7</a:t>
            </a:fld>
            <a:endParaRPr lang="en-US">
              <a:solidFill>
                <a:prstClr val="white"/>
              </a:solidFill>
            </a:endParaRPr>
          </a:p>
        </p:txBody>
      </p:sp>
      <p:sp>
        <p:nvSpPr>
          <p:cNvPr id="5" name="Rectangle 4"/>
          <p:cNvSpPr>
            <a:spLocks noChangeArrowheads="1"/>
          </p:cNvSpPr>
          <p:nvPr/>
        </p:nvSpPr>
        <p:spPr bwMode="auto">
          <a:xfrm>
            <a:off x="8206846" y="2975115"/>
            <a:ext cx="257968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en-US" sz="2400" dirty="0">
                <a:solidFill>
                  <a:srgbClr val="FF0000"/>
                </a:solidFill>
                <a:cs typeface="Arial" panose="020B0604020202020204" pitchFamily="34" charset="0"/>
              </a:rPr>
              <a:t>Output</a:t>
            </a:r>
          </a:p>
          <a:p>
            <a:pPr>
              <a:lnSpc>
                <a:spcPct val="100000"/>
              </a:lnSpc>
              <a:spcBef>
                <a:spcPct val="0"/>
              </a:spcBef>
              <a:buFontTx/>
              <a:buNone/>
            </a:pPr>
            <a:r>
              <a:rPr lang="en-US" sz="2400" dirty="0">
                <a:cs typeface="Arial" panose="020B0604020202020204" pitchFamily="34" charset="0"/>
              </a:rPr>
              <a:t>1st </a:t>
            </a:r>
            <a:r>
              <a:rPr lang="en-US" sz="2400" dirty="0" err="1">
                <a:cs typeface="Arial" panose="020B0604020202020204" pitchFamily="34" charset="0"/>
              </a:rPr>
              <a:t>param</a:t>
            </a:r>
            <a:r>
              <a:rPr lang="en-US" sz="2400" dirty="0">
                <a:cs typeface="Arial" panose="020B0604020202020204" pitchFamily="34" charset="0"/>
              </a:rPr>
              <a:t>: A</a:t>
            </a:r>
          </a:p>
          <a:p>
            <a:pPr>
              <a:lnSpc>
                <a:spcPct val="100000"/>
              </a:lnSpc>
              <a:spcBef>
                <a:spcPct val="0"/>
              </a:spcBef>
              <a:buFontTx/>
              <a:buNone/>
            </a:pPr>
            <a:r>
              <a:rPr lang="en-US" sz="2400" dirty="0">
                <a:cs typeface="Arial" panose="020B0604020202020204" pitchFamily="34" charset="0"/>
              </a:rPr>
              <a:t>2nd </a:t>
            </a:r>
            <a:r>
              <a:rPr lang="en-US" sz="2400" dirty="0" err="1">
                <a:cs typeface="Arial" panose="020B0604020202020204" pitchFamily="34" charset="0"/>
              </a:rPr>
              <a:t>param</a:t>
            </a:r>
            <a:r>
              <a:rPr lang="en-US" sz="2400" dirty="0">
                <a:cs typeface="Arial" panose="020B0604020202020204" pitchFamily="34" charset="0"/>
              </a:rPr>
              <a:t>: B</a:t>
            </a:r>
          </a:p>
          <a:p>
            <a:pPr>
              <a:lnSpc>
                <a:spcPct val="100000"/>
              </a:lnSpc>
              <a:spcBef>
                <a:spcPct val="0"/>
              </a:spcBef>
              <a:buFontTx/>
              <a:buNone/>
            </a:pPr>
            <a:r>
              <a:rPr lang="en-US" sz="2400" dirty="0">
                <a:cs typeface="Arial" panose="020B0604020202020204" pitchFamily="34" charset="0"/>
              </a:rPr>
              <a:t>3rd </a:t>
            </a:r>
            <a:r>
              <a:rPr lang="en-US" sz="2400" dirty="0" err="1">
                <a:cs typeface="Arial" panose="020B0604020202020204" pitchFamily="34" charset="0"/>
              </a:rPr>
              <a:t>param</a:t>
            </a:r>
            <a:r>
              <a:rPr lang="en-US" sz="2400" dirty="0">
                <a:cs typeface="Arial" panose="020B0604020202020204" pitchFamily="34" charset="0"/>
              </a:rPr>
              <a:t>: C</a:t>
            </a:r>
          </a:p>
          <a:p>
            <a:pPr>
              <a:lnSpc>
                <a:spcPct val="100000"/>
              </a:lnSpc>
              <a:spcBef>
                <a:spcPct val="0"/>
              </a:spcBef>
              <a:buFontTx/>
              <a:buNone/>
            </a:pPr>
            <a:r>
              <a:rPr lang="en-US" sz="2400" dirty="0">
                <a:cs typeface="Arial" panose="020B0604020202020204" pitchFamily="34" charset="0"/>
              </a:rPr>
              <a:t>4th </a:t>
            </a:r>
            <a:r>
              <a:rPr lang="en-US" sz="2400" dirty="0" err="1">
                <a:cs typeface="Arial" panose="020B0604020202020204" pitchFamily="34" charset="0"/>
              </a:rPr>
              <a:t>param</a:t>
            </a:r>
            <a:r>
              <a:rPr lang="en-US" sz="2400" dirty="0">
                <a:cs typeface="Arial" panose="020B0604020202020204" pitchFamily="34" charset="0"/>
              </a:rPr>
              <a:t>: D</a:t>
            </a:r>
          </a:p>
        </p:txBody>
      </p:sp>
    </p:spTree>
    <p:extLst>
      <p:ext uri="{BB962C8B-B14F-4D97-AF65-F5344CB8AC3E}">
        <p14:creationId xmlns:p14="http://schemas.microsoft.com/office/powerpoint/2010/main" val="265478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683413"/>
          </a:xfrm>
        </p:spPr>
        <p:txBody>
          <a:bodyPr/>
          <a:lstStyle/>
          <a:p>
            <a:r>
              <a:rPr lang="en-US" sz="3200" dirty="0"/>
              <a:t>Specifying default values</a:t>
            </a:r>
          </a:p>
        </p:txBody>
      </p:sp>
      <p:sp>
        <p:nvSpPr>
          <p:cNvPr id="3" name="Content Placeholder 2"/>
          <p:cNvSpPr>
            <a:spLocks noGrp="1"/>
          </p:cNvSpPr>
          <p:nvPr>
            <p:ph idx="1"/>
          </p:nvPr>
        </p:nvSpPr>
        <p:spPr>
          <a:xfrm>
            <a:off x="838200" y="1035313"/>
            <a:ext cx="10515600" cy="4189668"/>
          </a:xfrm>
        </p:spPr>
        <p:txBody>
          <a:bodyPr/>
          <a:lstStyle/>
          <a:p>
            <a:pPr marL="0" indent="0" algn="just">
              <a:buNone/>
            </a:pPr>
            <a:r>
              <a:rPr lang="en-US" sz="2000" dirty="0" smtClean="0"/>
              <a:t>During the definition of a function it is possible to specify default values. </a:t>
            </a:r>
          </a:p>
          <a:p>
            <a:pPr marL="0" indent="0">
              <a:buNone/>
            </a:pPr>
            <a:r>
              <a:rPr lang="en-US" altLang="nl-NL" sz="2000" b="1" dirty="0" smtClean="0">
                <a:solidFill>
                  <a:schemeClr val="tx2"/>
                </a:solidFill>
                <a:cs typeface="Arial" panose="020B0604020202020204" pitchFamily="34" charset="0"/>
              </a:rPr>
              <a:t>Ex-4</a:t>
            </a:r>
            <a:endParaRPr lang="en-US" sz="2000" dirty="0" smtClean="0"/>
          </a:p>
          <a:p>
            <a:pPr marL="0" indent="0">
              <a:buNone/>
            </a:pPr>
            <a:r>
              <a:rPr lang="en-US" sz="2000" dirty="0" err="1" smtClean="0"/>
              <a:t>def</a:t>
            </a:r>
            <a:r>
              <a:rPr lang="en-US" sz="2000" dirty="0" smtClean="0"/>
              <a:t> </a:t>
            </a:r>
            <a:r>
              <a:rPr lang="en-US" sz="2000" b="1" dirty="0" err="1" smtClean="0"/>
              <a:t>print_parameters</a:t>
            </a:r>
            <a:r>
              <a:rPr lang="en-US" sz="2000" dirty="0" smtClean="0"/>
              <a:t>(a="</a:t>
            </a:r>
            <a:r>
              <a:rPr lang="en-US" sz="2000" dirty="0" err="1" smtClean="0"/>
              <a:t>defaultA</a:t>
            </a:r>
            <a:r>
              <a:rPr lang="en-US" sz="2000" dirty="0" smtClean="0"/>
              <a:t>", b="</a:t>
            </a:r>
            <a:r>
              <a:rPr lang="en-US" sz="2000" dirty="0" err="1" smtClean="0"/>
              <a:t>defaultB</a:t>
            </a:r>
            <a:r>
              <a:rPr lang="en-US" sz="2000" dirty="0" smtClean="0"/>
              <a:t>",c="</a:t>
            </a:r>
            <a:r>
              <a:rPr lang="en-US" sz="2000" dirty="0" err="1" smtClean="0"/>
              <a:t>defaultC</a:t>
            </a:r>
            <a:r>
              <a:rPr lang="en-US" sz="2000" dirty="0" smtClean="0"/>
              <a:t>"):</a:t>
            </a:r>
          </a:p>
          <a:p>
            <a:pPr marL="0" indent="0">
              <a:buNone/>
            </a:pPr>
            <a:r>
              <a:rPr lang="en-US" sz="2000" dirty="0" smtClean="0"/>
              <a:t>    print("a:",a)</a:t>
            </a:r>
          </a:p>
          <a:p>
            <a:pPr marL="0" indent="0">
              <a:buNone/>
            </a:pPr>
            <a:r>
              <a:rPr lang="en-US" sz="2000" dirty="0" smtClean="0"/>
              <a:t>    print("b:",b)</a:t>
            </a:r>
          </a:p>
          <a:p>
            <a:pPr marL="0" indent="0">
              <a:buNone/>
            </a:pPr>
            <a:r>
              <a:rPr lang="en-US" sz="2000" dirty="0" smtClean="0"/>
              <a:t>    print("c:",c)</a:t>
            </a:r>
          </a:p>
          <a:p>
            <a:pPr marL="0" indent="0">
              <a:buNone/>
            </a:pPr>
            <a:r>
              <a:rPr lang="en-US" sz="2000" b="1" dirty="0" err="1" smtClean="0"/>
              <a:t>print_parameters</a:t>
            </a:r>
            <a:r>
              <a:rPr lang="en-US" sz="2000" dirty="0" smtClean="0"/>
              <a:t>("</a:t>
            </a:r>
            <a:r>
              <a:rPr lang="en-US" sz="2000" dirty="0" err="1" smtClean="0"/>
              <a:t>param_A</a:t>
            </a:r>
            <a:r>
              <a:rPr lang="en-US" sz="2000" dirty="0" smtClean="0"/>
              <a:t>")</a:t>
            </a:r>
          </a:p>
          <a:p>
            <a:pPr marL="0" indent="0">
              <a:buNone/>
            </a:pPr>
            <a:endParaRPr lang="en-US" sz="2000" dirty="0" smtClean="0"/>
          </a:p>
          <a:p>
            <a:pPr marL="0" indent="0">
              <a:buNone/>
            </a:pPr>
            <a:endParaRPr lang="en-US" sz="2000" dirty="0"/>
          </a:p>
          <a:p>
            <a:pPr marL="0" indent="0">
              <a:buNone/>
            </a:pPr>
            <a:r>
              <a:rPr lang="en-US" sz="2000" dirty="0" smtClean="0"/>
              <a:t># Try another example with integer/float values</a:t>
            </a: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8</a:t>
            </a:fld>
            <a:endParaRPr lang="en-US">
              <a:solidFill>
                <a:prstClr val="white"/>
              </a:solidFill>
            </a:endParaRPr>
          </a:p>
        </p:txBody>
      </p:sp>
      <p:sp>
        <p:nvSpPr>
          <p:cNvPr id="5" name="Rectangle 4"/>
          <p:cNvSpPr>
            <a:spLocks noChangeArrowheads="1"/>
          </p:cNvSpPr>
          <p:nvPr/>
        </p:nvSpPr>
        <p:spPr bwMode="auto">
          <a:xfrm>
            <a:off x="8364254" y="3656531"/>
            <a:ext cx="26066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nSpc>
                <a:spcPct val="100000"/>
              </a:lnSpc>
              <a:spcBef>
                <a:spcPct val="0"/>
              </a:spcBef>
              <a:buFontTx/>
              <a:buNone/>
            </a:pPr>
            <a:r>
              <a:rPr lang="pt-BR" sz="2400" dirty="0">
                <a:solidFill>
                  <a:srgbClr val="FF0000"/>
                </a:solidFill>
                <a:cs typeface="Arial" panose="020B0604020202020204" pitchFamily="34" charset="0"/>
              </a:rPr>
              <a:t>Output</a:t>
            </a:r>
          </a:p>
          <a:p>
            <a:pPr>
              <a:lnSpc>
                <a:spcPct val="100000"/>
              </a:lnSpc>
              <a:spcBef>
                <a:spcPct val="0"/>
              </a:spcBef>
              <a:buFontTx/>
              <a:buNone/>
            </a:pPr>
            <a:r>
              <a:rPr lang="pt-BR" sz="2400" dirty="0">
                <a:cs typeface="Arial" panose="020B0604020202020204" pitchFamily="34" charset="0"/>
              </a:rPr>
              <a:t>a: param_A</a:t>
            </a:r>
          </a:p>
          <a:p>
            <a:pPr>
              <a:lnSpc>
                <a:spcPct val="100000"/>
              </a:lnSpc>
              <a:spcBef>
                <a:spcPct val="0"/>
              </a:spcBef>
              <a:buFontTx/>
              <a:buNone/>
            </a:pPr>
            <a:r>
              <a:rPr lang="pt-BR" sz="2400" dirty="0">
                <a:cs typeface="Arial" panose="020B0604020202020204" pitchFamily="34" charset="0"/>
              </a:rPr>
              <a:t>b: defaultB</a:t>
            </a:r>
          </a:p>
          <a:p>
            <a:pPr>
              <a:lnSpc>
                <a:spcPct val="100000"/>
              </a:lnSpc>
              <a:spcBef>
                <a:spcPct val="0"/>
              </a:spcBef>
              <a:buFontTx/>
              <a:buNone/>
            </a:pPr>
            <a:r>
              <a:rPr lang="pt-BR" sz="2400" dirty="0">
                <a:cs typeface="Arial" panose="020B0604020202020204" pitchFamily="34" charset="0"/>
              </a:rPr>
              <a:t>c: defaultC</a:t>
            </a:r>
          </a:p>
        </p:txBody>
      </p:sp>
    </p:spTree>
    <p:extLst>
      <p:ext uri="{BB962C8B-B14F-4D97-AF65-F5344CB8AC3E}">
        <p14:creationId xmlns:p14="http://schemas.microsoft.com/office/powerpoint/2010/main" val="147970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46" y="218364"/>
            <a:ext cx="11600597" cy="4967591"/>
          </a:xfrm>
        </p:spPr>
        <p:txBody>
          <a:bodyPr numCol="2"/>
          <a:lstStyle/>
          <a:p>
            <a:pPr marL="0" indent="0">
              <a:buNone/>
              <a:defRPr/>
            </a:pPr>
            <a:r>
              <a:rPr lang="es-ES" sz="2400" dirty="0"/>
              <a:t>Ex</a:t>
            </a:r>
            <a:r>
              <a:rPr lang="es-ES" sz="2400" dirty="0" smtClean="0"/>
              <a:t>.-5</a:t>
            </a:r>
            <a:endParaRPr lang="en-US" sz="2400" b="1" dirty="0" smtClean="0">
              <a:solidFill>
                <a:srgbClr val="FF0000"/>
              </a:solidFill>
            </a:endParaRPr>
          </a:p>
          <a:p>
            <a:pPr marL="0" indent="0">
              <a:buNone/>
              <a:defRPr/>
            </a:pPr>
            <a:r>
              <a:rPr lang="en-US" sz="2000" b="1" dirty="0" smtClean="0">
                <a:solidFill>
                  <a:srgbClr val="FF0000"/>
                </a:solidFill>
              </a:rPr>
              <a:t>Find </a:t>
            </a:r>
            <a:r>
              <a:rPr lang="en-US" sz="2000" b="1" dirty="0">
                <a:solidFill>
                  <a:srgbClr val="FF0000"/>
                </a:solidFill>
              </a:rPr>
              <a:t>the factorial of a given number using a function</a:t>
            </a:r>
          </a:p>
          <a:p>
            <a:pPr marL="0" indent="0">
              <a:buNone/>
              <a:defRPr/>
            </a:pPr>
            <a:r>
              <a:rPr lang="en-US" sz="2000" i="1" dirty="0"/>
              <a:t># function to find the factorial of a given number n</a:t>
            </a:r>
          </a:p>
          <a:p>
            <a:pPr marL="0" indent="0">
              <a:spcBef>
                <a:spcPts val="0"/>
              </a:spcBef>
              <a:buNone/>
              <a:defRPr/>
            </a:pPr>
            <a:r>
              <a:rPr lang="en-US" sz="2400" dirty="0"/>
              <a:t> </a:t>
            </a:r>
            <a:endParaRPr lang="en-US" sz="2400" dirty="0" smtClean="0"/>
          </a:p>
          <a:p>
            <a:pPr marL="0" indent="0">
              <a:spcBef>
                <a:spcPts val="0"/>
              </a:spcBef>
              <a:buNone/>
              <a:defRPr/>
            </a:pPr>
            <a:endParaRPr lang="en-US" sz="2400" dirty="0"/>
          </a:p>
          <a:p>
            <a:pPr marL="0" indent="0">
              <a:spcBef>
                <a:spcPts val="0"/>
              </a:spcBef>
              <a:buNone/>
              <a:defRPr/>
            </a:pPr>
            <a:endParaRPr lang="en-US" sz="2400" dirty="0" smtClean="0"/>
          </a:p>
          <a:p>
            <a:pPr marL="0" indent="0">
              <a:spcBef>
                <a:spcPts val="0"/>
              </a:spcBef>
              <a:buNone/>
              <a:defRPr/>
            </a:pPr>
            <a:endParaRPr lang="en-US" sz="2400" dirty="0"/>
          </a:p>
          <a:p>
            <a:pPr marL="0" indent="0">
              <a:spcBef>
                <a:spcPts val="0"/>
              </a:spcBef>
              <a:buNone/>
              <a:defRPr/>
            </a:pPr>
            <a:endParaRPr lang="en-US" sz="2400" dirty="0" smtClean="0"/>
          </a:p>
          <a:p>
            <a:pPr marL="0" indent="0">
              <a:spcBef>
                <a:spcPts val="0"/>
              </a:spcBef>
              <a:buNone/>
              <a:defRPr/>
            </a:pPr>
            <a:endParaRPr lang="en-US" sz="2400" dirty="0"/>
          </a:p>
          <a:p>
            <a:pPr marL="0" indent="0">
              <a:spcBef>
                <a:spcPts val="0"/>
              </a:spcBef>
              <a:buNone/>
              <a:defRPr/>
            </a:pPr>
            <a:endParaRPr lang="en-US" sz="2400" dirty="0" smtClean="0"/>
          </a:p>
          <a:p>
            <a:pPr marL="0" indent="0">
              <a:spcBef>
                <a:spcPts val="0"/>
              </a:spcBef>
              <a:buNone/>
              <a:defRPr/>
            </a:pPr>
            <a:endParaRPr lang="en-US" sz="2400" dirty="0"/>
          </a:p>
          <a:p>
            <a:pPr marL="0" indent="0">
              <a:spcBef>
                <a:spcPts val="0"/>
              </a:spcBef>
              <a:buNone/>
              <a:defRPr/>
            </a:pPr>
            <a:endParaRPr lang="en-US" sz="2400" dirty="0" smtClean="0"/>
          </a:p>
          <a:p>
            <a:pPr marL="0" indent="0">
              <a:spcBef>
                <a:spcPts val="0"/>
              </a:spcBef>
              <a:buNone/>
              <a:defRPr/>
            </a:pPr>
            <a:endParaRPr lang="en-US" sz="2400" dirty="0"/>
          </a:p>
          <a:p>
            <a:pPr marL="0" indent="0">
              <a:spcBef>
                <a:spcPts val="0"/>
              </a:spcBef>
              <a:buNone/>
              <a:defRPr/>
            </a:pPr>
            <a:endParaRPr lang="en-US" sz="2400" dirty="0" smtClean="0"/>
          </a:p>
          <a:p>
            <a:pPr marL="0" indent="0">
              <a:spcBef>
                <a:spcPts val="0"/>
              </a:spcBef>
              <a:buNone/>
              <a:defRPr/>
            </a:pPr>
            <a:endParaRPr lang="en-US" sz="2400" dirty="0" smtClean="0"/>
          </a:p>
          <a:p>
            <a:pPr marL="0" indent="0">
              <a:spcBef>
                <a:spcPts val="0"/>
              </a:spcBef>
              <a:buNone/>
              <a:defRPr/>
            </a:pPr>
            <a:endParaRPr lang="en-US" sz="2000" dirty="0" smtClean="0"/>
          </a:p>
          <a:p>
            <a:pPr marL="0" indent="0">
              <a:spcBef>
                <a:spcPts val="0"/>
              </a:spcBef>
              <a:buNone/>
              <a:defRPr/>
            </a:pPr>
            <a:r>
              <a:rPr lang="en-US" sz="2000" dirty="0" err="1" smtClean="0"/>
              <a:t>def</a:t>
            </a:r>
            <a:r>
              <a:rPr lang="en-US" sz="2000" dirty="0" smtClean="0"/>
              <a:t> </a:t>
            </a:r>
            <a:r>
              <a:rPr lang="en-US" sz="2000" dirty="0"/>
              <a:t>fact(n):</a:t>
            </a:r>
          </a:p>
          <a:p>
            <a:pPr marL="0" indent="0">
              <a:spcBef>
                <a:spcPts val="0"/>
              </a:spcBef>
              <a:buNone/>
              <a:defRPr/>
            </a:pPr>
            <a:r>
              <a:rPr lang="en-US" sz="2000" dirty="0"/>
              <a:t>    if n == 0 or n == 1:</a:t>
            </a:r>
          </a:p>
          <a:p>
            <a:pPr marL="0" indent="0">
              <a:spcBef>
                <a:spcPts val="0"/>
              </a:spcBef>
              <a:buNone/>
              <a:defRPr/>
            </a:pPr>
            <a:r>
              <a:rPr lang="en-US" sz="2000" dirty="0"/>
              <a:t>        return(1)</a:t>
            </a:r>
          </a:p>
          <a:p>
            <a:pPr marL="0" indent="0">
              <a:spcBef>
                <a:spcPts val="0"/>
              </a:spcBef>
              <a:buNone/>
              <a:defRPr/>
            </a:pPr>
            <a:r>
              <a:rPr lang="en-US" sz="2000" dirty="0"/>
              <a:t>    else:</a:t>
            </a:r>
          </a:p>
          <a:p>
            <a:pPr marL="0" indent="0">
              <a:spcBef>
                <a:spcPts val="0"/>
              </a:spcBef>
              <a:buNone/>
              <a:defRPr/>
            </a:pPr>
            <a:r>
              <a:rPr lang="en-US" sz="2000" dirty="0"/>
              <a:t>        fact = 1</a:t>
            </a:r>
          </a:p>
          <a:p>
            <a:pPr marL="0" indent="0">
              <a:spcBef>
                <a:spcPts val="0"/>
              </a:spcBef>
              <a:buNone/>
              <a:defRPr/>
            </a:pPr>
            <a:r>
              <a:rPr lang="en-US" sz="2000" dirty="0"/>
              <a:t>        for </a:t>
            </a:r>
            <a:r>
              <a:rPr lang="en-US" sz="2000" dirty="0" err="1"/>
              <a:t>i</a:t>
            </a:r>
            <a:r>
              <a:rPr lang="en-US" sz="2000" dirty="0"/>
              <a:t> in range(1,n+1):</a:t>
            </a:r>
          </a:p>
          <a:p>
            <a:pPr marL="0" indent="0">
              <a:spcBef>
                <a:spcPts val="0"/>
              </a:spcBef>
              <a:buNone/>
              <a:defRPr/>
            </a:pPr>
            <a:r>
              <a:rPr lang="en-US" sz="2000" dirty="0"/>
              <a:t>              fact = fact * </a:t>
            </a:r>
            <a:r>
              <a:rPr lang="en-US" sz="2000" dirty="0" err="1"/>
              <a:t>i</a:t>
            </a:r>
            <a:endParaRPr lang="en-US" sz="2000" dirty="0"/>
          </a:p>
          <a:p>
            <a:pPr marL="0" indent="0">
              <a:spcBef>
                <a:spcPts val="0"/>
              </a:spcBef>
              <a:buNone/>
              <a:defRPr/>
            </a:pPr>
            <a:r>
              <a:rPr lang="en-US" sz="2000" dirty="0"/>
              <a:t>        return(fact)</a:t>
            </a:r>
          </a:p>
          <a:p>
            <a:pPr marL="0" indent="0">
              <a:spcBef>
                <a:spcPts val="0"/>
              </a:spcBef>
              <a:buNone/>
              <a:defRPr/>
            </a:pPr>
            <a:r>
              <a:rPr lang="en-US" sz="2000" dirty="0" err="1"/>
              <a:t>num</a:t>
            </a:r>
            <a:r>
              <a:rPr lang="en-US" sz="2000" dirty="0"/>
              <a:t> = </a:t>
            </a:r>
            <a:r>
              <a:rPr lang="en-US" sz="2000" dirty="0" err="1"/>
              <a:t>int</a:t>
            </a:r>
            <a:r>
              <a:rPr lang="en-US" sz="2000" dirty="0"/>
              <a:t>(input('Enter a number'))</a:t>
            </a:r>
          </a:p>
          <a:p>
            <a:pPr marL="0" indent="0">
              <a:spcBef>
                <a:spcPts val="0"/>
              </a:spcBef>
              <a:buNone/>
              <a:defRPr/>
            </a:pPr>
            <a:r>
              <a:rPr lang="en-US" sz="2000" dirty="0"/>
              <a:t>print('Factorial of {0} is {1}'.format(</a:t>
            </a:r>
            <a:r>
              <a:rPr lang="en-US" sz="2000" dirty="0" err="1"/>
              <a:t>num,fact</a:t>
            </a:r>
            <a:r>
              <a:rPr lang="en-US" sz="2000" dirty="0"/>
              <a:t>(</a:t>
            </a:r>
            <a:r>
              <a:rPr lang="en-US" sz="2000" dirty="0" err="1"/>
              <a:t>num</a:t>
            </a:r>
            <a:r>
              <a:rPr lang="en-US" sz="2000" dirty="0"/>
              <a:t>)))</a:t>
            </a:r>
          </a:p>
          <a:p>
            <a:pPr>
              <a:defRPr/>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9</a:t>
            </a:fld>
            <a:endParaRPr lang="en-US">
              <a:solidFill>
                <a:prstClr val="white"/>
              </a:solidFill>
            </a:endParaRPr>
          </a:p>
        </p:txBody>
      </p:sp>
    </p:spTree>
    <p:extLst>
      <p:ext uri="{BB962C8B-B14F-4D97-AF65-F5344CB8AC3E}">
        <p14:creationId xmlns:p14="http://schemas.microsoft.com/office/powerpoint/2010/main" val="153824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9" end="1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0" end="2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1" end="2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2" end="2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3" end="2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4" end="2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3" ma:contentTypeDescription="Create a new document." ma:contentTypeScope="" ma:versionID="ba945bec63ecda06a53b3f5b196922e2">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5fed03f5c54e65bdd100a25f5d763582"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BB5C0F-4211-45FD-8900-B3ECF627A9D6}"/>
</file>

<file path=customXml/itemProps2.xml><?xml version="1.0" encoding="utf-8"?>
<ds:datastoreItem xmlns:ds="http://schemas.openxmlformats.org/officeDocument/2006/customXml" ds:itemID="{FC9CD27D-93E4-48B7-96B9-3293DFF24EBC}"/>
</file>

<file path=customXml/itemProps3.xml><?xml version="1.0" encoding="utf-8"?>
<ds:datastoreItem xmlns:ds="http://schemas.openxmlformats.org/officeDocument/2006/customXml" ds:itemID="{8B0B111E-9353-4708-9B3F-64C98AE936C0}"/>
</file>

<file path=docProps/app.xml><?xml version="1.0" encoding="utf-8"?>
<Properties xmlns="http://schemas.openxmlformats.org/officeDocument/2006/extended-properties" xmlns:vt="http://schemas.openxmlformats.org/officeDocument/2006/docPropsVTypes">
  <Template>Ion Boardroom</Template>
  <TotalTime>7688</TotalTime>
  <Words>3079</Words>
  <Application>Microsoft Office PowerPoint</Application>
  <PresentationFormat>Widescreen</PresentationFormat>
  <Paragraphs>557</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Cambria</vt:lpstr>
      <vt:lpstr>Tahoma</vt:lpstr>
      <vt:lpstr>Times New Roman</vt:lpstr>
      <vt:lpstr>1_Office Theme</vt:lpstr>
      <vt:lpstr>Module-3</vt:lpstr>
      <vt:lpstr>FUNCTIONS</vt:lpstr>
      <vt:lpstr>Syntax of Function</vt:lpstr>
      <vt:lpstr>Definition</vt:lpstr>
      <vt:lpstr>Ex.-1</vt:lpstr>
      <vt:lpstr>PARMETERS AND ARGUMENTS IN FUNCTION</vt:lpstr>
      <vt:lpstr>Arguments</vt:lpstr>
      <vt:lpstr>Specifying default values</vt:lpstr>
      <vt:lpstr>PowerPoint Presentation</vt:lpstr>
      <vt:lpstr>Ex:6 Write a Python function that takes a list of temperatures  in a given week from Monday to Sunday and returns the highest and lowest temperature in that week</vt:lpstr>
      <vt:lpstr>Ex.-7</vt:lpstr>
      <vt:lpstr>Ex.-8</vt:lpstr>
      <vt:lpstr>Recursive Functions in Python</vt:lpstr>
      <vt:lpstr> Lambda function</vt:lpstr>
      <vt:lpstr>Mutable and Immutable arguments</vt:lpstr>
      <vt:lpstr>File Handling</vt:lpstr>
      <vt:lpstr>File input and output</vt:lpstr>
      <vt:lpstr>File input and output</vt:lpstr>
      <vt:lpstr>Opening a file</vt:lpstr>
      <vt:lpstr>File Mode</vt:lpstr>
      <vt:lpstr>Closing a file</vt:lpstr>
      <vt:lpstr>Ex 13</vt:lpstr>
      <vt:lpstr>PowerPoint Presentation</vt:lpstr>
      <vt:lpstr>PowerPoint Presentation</vt:lpstr>
      <vt:lpstr>Reading from a file</vt:lpstr>
      <vt:lpstr>PowerPoint Presentation</vt:lpstr>
      <vt:lpstr>PowerPoint Presentation</vt:lpstr>
      <vt:lpstr>PowerPoint Presentation</vt:lpstr>
      <vt:lpstr>Writing to a file</vt:lpstr>
      <vt:lpstr>Writing to a text files</vt:lpstr>
      <vt:lpstr>Appending Data</vt:lpstr>
      <vt:lpstr>Level2: Programming Exercises</vt:lpstr>
      <vt:lpstr>PowerPoint Presentation</vt:lpstr>
      <vt:lpstr>Ex 17</vt:lpstr>
      <vt:lpstr>Ex 18</vt:lpstr>
      <vt:lpstr>Errors and exceptions</vt:lpstr>
      <vt:lpstr>Syntax errors</vt:lpstr>
      <vt:lpstr>PowerPoint Presentation</vt:lpstr>
      <vt:lpstr>PowerPoint Presentation</vt:lpstr>
      <vt:lpstr>Runtime errors</vt:lpstr>
      <vt:lpstr>Logical errors</vt:lpstr>
      <vt:lpstr>PowerPoint Presentation</vt:lpstr>
      <vt:lpstr>PowerPoint Presentation</vt:lpstr>
      <vt:lpstr>Handling exceptions</vt:lpstr>
      <vt:lpstr>Pre-defined Exceptions</vt:lpstr>
      <vt:lpstr>Exceptions by Pre-defined Functions</vt:lpstr>
      <vt:lpstr>PowerPoint Presentation</vt:lpstr>
      <vt:lpstr>PowerPoint Presentation</vt:lpstr>
      <vt:lpstr>Multiple except Block</vt:lpstr>
      <vt:lpstr>The else and finally statements</vt:lpstr>
      <vt:lpstr>PowerPoint Presentation</vt:lpstr>
      <vt:lpstr>Ex 24:</vt:lpstr>
      <vt:lpstr>Answer to Ex 24</vt:lpstr>
      <vt:lpstr>Raising exceptions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Windows User</dc:creator>
  <cp:lastModifiedBy>Windows User</cp:lastModifiedBy>
  <cp:revision>679</cp:revision>
  <dcterms:created xsi:type="dcterms:W3CDTF">2018-07-31T07:35:09Z</dcterms:created>
  <dcterms:modified xsi:type="dcterms:W3CDTF">2021-10-21T10:56:57Z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