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517" r:id="rId2"/>
    <p:sldId id="746" r:id="rId3"/>
    <p:sldId id="740" r:id="rId4"/>
    <p:sldId id="738" r:id="rId5"/>
    <p:sldId id="739" r:id="rId6"/>
    <p:sldId id="741" r:id="rId7"/>
    <p:sldId id="742" r:id="rId8"/>
    <p:sldId id="749" r:id="rId9"/>
    <p:sldId id="750" r:id="rId10"/>
    <p:sldId id="744" r:id="rId11"/>
    <p:sldId id="737" r:id="rId12"/>
    <p:sldId id="754" r:id="rId13"/>
    <p:sldId id="762" r:id="rId14"/>
    <p:sldId id="763" r:id="rId15"/>
    <p:sldId id="764" r:id="rId16"/>
    <p:sldId id="745" r:id="rId17"/>
    <p:sldId id="755" r:id="rId18"/>
    <p:sldId id="727" r:id="rId19"/>
    <p:sldId id="728" r:id="rId20"/>
    <p:sldId id="726" r:id="rId21"/>
    <p:sldId id="734" r:id="rId22"/>
    <p:sldId id="767" r:id="rId23"/>
    <p:sldId id="753" r:id="rId24"/>
    <p:sldId id="766" r:id="rId25"/>
    <p:sldId id="747" r:id="rId26"/>
    <p:sldId id="76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AB2"/>
    <a:srgbClr val="DB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08" autoAdjust="0"/>
    <p:restoredTop sz="94434" autoAdjust="0"/>
  </p:normalViewPr>
  <p:slideViewPr>
    <p:cSldViewPr>
      <p:cViewPr varScale="1">
        <p:scale>
          <a:sx n="74" d="100"/>
          <a:sy n="74" d="100"/>
        </p:scale>
        <p:origin x="1200" y="7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655DAA-3414-4970-9761-2CE8D049DA13}" type="datetimeFigureOut">
              <a:rPr lang="en-US" smtClean="0"/>
              <a:t>8/16/2021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5E5867-C057-4CE9-9BEB-7ECE55770496}" type="slidenum">
              <a:rPr lang="en-US" smtClean="0"/>
              <a:t>‹#›</a:t>
            </a:fld>
            <a:endParaRPr lang="en-US"/>
          </a:p>
        </p:txBody>
      </p:sp>
    </p:spTree>
    <p:extLst>
      <p:ext uri="{BB962C8B-B14F-4D97-AF65-F5344CB8AC3E}">
        <p14:creationId xmlns:p14="http://schemas.microsoft.com/office/powerpoint/2010/main" val="754069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53B18-AD40-4032-9896-8403F91B1C8C}" type="datetimeFigureOut">
              <a:rPr lang="en-IN" smtClean="0"/>
              <a:t>16-08-2021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6B68BD-A4EF-42CB-8544-972796AE5780}" type="slidenum">
              <a:rPr lang="en-IN" smtClean="0"/>
              <a:t>‹#›</a:t>
            </a:fld>
            <a:endParaRPr lang="en-IN"/>
          </a:p>
        </p:txBody>
      </p:sp>
    </p:spTree>
    <p:extLst>
      <p:ext uri="{BB962C8B-B14F-4D97-AF65-F5344CB8AC3E}">
        <p14:creationId xmlns:p14="http://schemas.microsoft.com/office/powerpoint/2010/main" val="3570858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B68BD-A4EF-42CB-8544-972796AE5780}" type="slidenum">
              <a:rPr lang="en-IN" smtClean="0"/>
              <a:t>1</a:t>
            </a:fld>
            <a:endParaRPr lang="en-IN"/>
          </a:p>
        </p:txBody>
      </p:sp>
    </p:spTree>
    <p:extLst>
      <p:ext uri="{BB962C8B-B14F-4D97-AF65-F5344CB8AC3E}">
        <p14:creationId xmlns:p14="http://schemas.microsoft.com/office/powerpoint/2010/main" val="95690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88268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E8102-6CFF-4749-B8A0-2E9A62DB89E1}" type="slidenum">
              <a:rPr lang="en-US"/>
              <a:pPr/>
              <a:t>11</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9846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descr="j presidencyuniversitylogom.png"/>
          <p:cNvPicPr>
            <a:picLocks noChangeAspect="1"/>
          </p:cNvPicPr>
          <p:nvPr userDrawn="1"/>
        </p:nvPicPr>
        <p:blipFill>
          <a:blip r:embed="rId2" cstate="print"/>
          <a:stretch>
            <a:fillRect/>
          </a:stretch>
        </p:blipFill>
        <p:spPr>
          <a:xfrm>
            <a:off x="152400" y="1412776"/>
            <a:ext cx="4445565" cy="3390686"/>
          </a:xfrm>
          <a:prstGeom prst="rect">
            <a:avLst/>
          </a:prstGeom>
        </p:spPr>
      </p:pic>
      <p:sp>
        <p:nvSpPr>
          <p:cNvPr id="10" name="TextBox 9"/>
          <p:cNvSpPr txBox="1"/>
          <p:nvPr userDrawn="1"/>
        </p:nvSpPr>
        <p:spPr>
          <a:xfrm>
            <a:off x="152400" y="4765576"/>
            <a:ext cx="3565913" cy="369332"/>
          </a:xfrm>
          <a:prstGeom prst="rect">
            <a:avLst/>
          </a:prstGeom>
          <a:noFill/>
        </p:spPr>
        <p:txBody>
          <a:bodyPr wrap="none" rtlCol="0">
            <a:spAutoFit/>
          </a:bodyPr>
          <a:lstStyle/>
          <a:p>
            <a:r>
              <a:rPr lang="en-US" dirty="0" smtClean="0">
                <a:solidFill>
                  <a:schemeClr val="accent2"/>
                </a:solidFill>
              </a:rPr>
              <a:t>Presidency University,</a:t>
            </a:r>
            <a:r>
              <a:rPr lang="en-US" baseline="0" dirty="0" smtClean="0">
                <a:solidFill>
                  <a:schemeClr val="accent2"/>
                </a:solidFill>
              </a:rPr>
              <a:t> </a:t>
            </a:r>
            <a:r>
              <a:rPr lang="en-US" baseline="0" dirty="0" err="1" smtClean="0">
                <a:solidFill>
                  <a:schemeClr val="accent2"/>
                </a:solidFill>
              </a:rPr>
              <a:t>Bengaluru</a:t>
            </a:r>
            <a:endParaRPr lang="en-US" dirty="0">
              <a:solidFill>
                <a:schemeClr val="accent2"/>
              </a:solidFill>
            </a:endParaRPr>
          </a:p>
        </p:txBody>
      </p:sp>
    </p:spTree>
    <p:extLst>
      <p:ext uri="{BB962C8B-B14F-4D97-AF65-F5344CB8AC3E}">
        <p14:creationId xmlns:p14="http://schemas.microsoft.com/office/powerpoint/2010/main" val="3628873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3276600" y="6596063"/>
            <a:ext cx="5867400" cy="261937"/>
          </a:xfrm>
          <a:prstGeom prst="rect">
            <a:avLst/>
          </a:prstGeom>
          <a:noFill/>
        </p:spPr>
        <p:txBody>
          <a:bodyPr>
            <a:spAutoFit/>
          </a:bodyPr>
          <a:lstStyle/>
          <a:p>
            <a:pPr algn="r">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4" name="Group 16"/>
          <p:cNvGrpSpPr>
            <a:grpSpLocks/>
          </p:cNvGrpSpPr>
          <p:nvPr userDrawn="1"/>
        </p:nvGrpSpPr>
        <p:grpSpPr bwMode="auto">
          <a:xfrm>
            <a:off x="0" y="868363"/>
            <a:ext cx="9144000" cy="46037"/>
            <a:chOff x="1905000" y="6553200"/>
            <a:chExt cx="7010400" cy="45719"/>
          </a:xfrm>
        </p:grpSpPr>
        <p:sp>
          <p:nvSpPr>
            <p:cNvPr id="5" name="Rectangle 4"/>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8" name="Group 16"/>
          <p:cNvGrpSpPr>
            <a:grpSpLocks/>
          </p:cNvGrpSpPr>
          <p:nvPr userDrawn="1"/>
        </p:nvGrpSpPr>
        <p:grpSpPr bwMode="auto">
          <a:xfrm>
            <a:off x="0" y="6583363"/>
            <a:ext cx="9144000" cy="46037"/>
            <a:chOff x="1905000" y="6553200"/>
            <a:chExt cx="7010400" cy="45719"/>
          </a:xfrm>
        </p:grpSpPr>
        <p:sp>
          <p:nvSpPr>
            <p:cNvPr id="9" name="Rectangle 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 name="Rectangle 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 name="Rectangle 1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pic>
        <p:nvPicPr>
          <p:cNvPr id="12" name="Picture 11" descr="j presidencyuniversitylogom.png"/>
          <p:cNvPicPr>
            <a:picLocks noChangeAspect="1"/>
          </p:cNvPicPr>
          <p:nvPr userDrawn="1"/>
        </p:nvPicPr>
        <p:blipFill>
          <a:blip r:embed="rId2" cstate="print"/>
          <a:stretch>
            <a:fillRect/>
          </a:stretch>
        </p:blipFill>
        <p:spPr>
          <a:xfrm>
            <a:off x="8001000" y="24540"/>
            <a:ext cx="1066800" cy="813660"/>
          </a:xfrm>
          <a:prstGeom prst="rect">
            <a:avLst/>
          </a:prstGeom>
        </p:spPr>
      </p:pic>
    </p:spTree>
    <p:extLst>
      <p:ext uri="{BB962C8B-B14F-4D97-AF65-F5344CB8AC3E}">
        <p14:creationId xmlns:p14="http://schemas.microsoft.com/office/powerpoint/2010/main" val="2562774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extBox 1"/>
          <p:cNvSpPr txBox="1"/>
          <p:nvPr userDrawn="1"/>
        </p:nvSpPr>
        <p:spPr>
          <a:xfrm>
            <a:off x="3276600" y="6596063"/>
            <a:ext cx="5867400" cy="261937"/>
          </a:xfrm>
          <a:prstGeom prst="rect">
            <a:avLst/>
          </a:prstGeom>
          <a:noFill/>
        </p:spPr>
        <p:txBody>
          <a:bodyPr>
            <a:spAutoFit/>
          </a:bodyPr>
          <a:lstStyle/>
          <a:p>
            <a:pPr algn="r">
              <a:defRPr/>
            </a:pPr>
            <a:r>
              <a:rPr lang="en-US" sz="1100" dirty="0" smtClean="0">
                <a:solidFill>
                  <a:srgbClr val="101141"/>
                </a:solidFill>
                <a:latin typeface="Arial"/>
                <a:cs typeface="Arial"/>
              </a:rPr>
              <a:t>Presidency University, </a:t>
            </a:r>
            <a:r>
              <a:rPr lang="en-US" sz="1100" dirty="0" err="1" smtClean="0">
                <a:solidFill>
                  <a:srgbClr val="101141"/>
                </a:solidFill>
                <a:latin typeface="Arial"/>
                <a:cs typeface="Arial"/>
              </a:rPr>
              <a:t>Bengaluru</a:t>
            </a:r>
            <a:endParaRPr lang="en-US" sz="1100" dirty="0">
              <a:solidFill>
                <a:srgbClr val="101141"/>
              </a:solidFill>
              <a:latin typeface="Arial"/>
              <a:cs typeface="Arial"/>
            </a:endParaRPr>
          </a:p>
        </p:txBody>
      </p:sp>
      <p:grpSp>
        <p:nvGrpSpPr>
          <p:cNvPr id="12" name="Group 16"/>
          <p:cNvGrpSpPr>
            <a:grpSpLocks/>
          </p:cNvGrpSpPr>
          <p:nvPr userDrawn="1"/>
        </p:nvGrpSpPr>
        <p:grpSpPr bwMode="auto">
          <a:xfrm>
            <a:off x="0" y="868363"/>
            <a:ext cx="9144000" cy="46037"/>
            <a:chOff x="1905000" y="6553200"/>
            <a:chExt cx="7010400" cy="45719"/>
          </a:xfrm>
        </p:grpSpPr>
        <p:sp>
          <p:nvSpPr>
            <p:cNvPr id="13" name="Rectangle 12"/>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Rectangle 13"/>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 name="Rectangle 14"/>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16" name="Group 16"/>
          <p:cNvGrpSpPr>
            <a:grpSpLocks/>
          </p:cNvGrpSpPr>
          <p:nvPr userDrawn="1"/>
        </p:nvGrpSpPr>
        <p:grpSpPr bwMode="auto">
          <a:xfrm>
            <a:off x="0" y="6583363"/>
            <a:ext cx="9144000" cy="46037"/>
            <a:chOff x="1905000" y="6553200"/>
            <a:chExt cx="7010400" cy="45719"/>
          </a:xfrm>
        </p:grpSpPr>
        <p:sp>
          <p:nvSpPr>
            <p:cNvPr id="17" name="Rectangle 16"/>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 name="Rectangle 17"/>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 name="Rectangle 18"/>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pic>
        <p:nvPicPr>
          <p:cNvPr id="20" name="Picture 19" descr="j presidencyuniversitylogom.png"/>
          <p:cNvPicPr>
            <a:picLocks noChangeAspect="1"/>
          </p:cNvPicPr>
          <p:nvPr userDrawn="1"/>
        </p:nvPicPr>
        <p:blipFill>
          <a:blip r:embed="rId2" cstate="print"/>
          <a:stretch>
            <a:fillRect/>
          </a:stretch>
        </p:blipFill>
        <p:spPr>
          <a:xfrm>
            <a:off x="8001000" y="24540"/>
            <a:ext cx="1066800" cy="813660"/>
          </a:xfrm>
          <a:prstGeom prst="rect">
            <a:avLst/>
          </a:prstGeom>
        </p:spPr>
      </p:pic>
    </p:spTree>
    <p:extLst>
      <p:ext uri="{BB962C8B-B14F-4D97-AF65-F5344CB8AC3E}">
        <p14:creationId xmlns:p14="http://schemas.microsoft.com/office/powerpoint/2010/main" val="3103504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ogo-tran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9512" y="5937078"/>
            <a:ext cx="914399" cy="838198"/>
          </a:xfrm>
          <a:prstGeom prst="rect">
            <a:avLst/>
          </a:prstGeom>
          <a:noFill/>
          <a:ln>
            <a:noFill/>
          </a:ln>
        </p:spPr>
      </p:pic>
      <p:sp>
        <p:nvSpPr>
          <p:cNvPr id="8" name="Subtitle 2"/>
          <p:cNvSpPr txBox="1">
            <a:spLocks/>
          </p:cNvSpPr>
          <p:nvPr userDrawn="1"/>
        </p:nvSpPr>
        <p:spPr>
          <a:xfrm>
            <a:off x="1259632" y="6268889"/>
            <a:ext cx="7772400" cy="40047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PRESIDENCY UNIVERSITY , Bengaluru </a:t>
            </a:r>
            <a:r>
              <a:rPr kumimoji="0" lang="en-IN" sz="1400" b="1" i="0" u="none" strike="noStrike" kern="1200" cap="none" spc="0" normalizeH="0" baseline="0" noProof="0" dirty="0">
                <a:ln>
                  <a:noFill/>
                </a:ln>
                <a:solidFill>
                  <a:sysClr val="windowText" lastClr="000000">
                    <a:tint val="75000"/>
                  </a:sysClr>
                </a:solidFill>
                <a:effectLst/>
                <a:uLnTx/>
                <a:uFillTx/>
                <a:latin typeface="Calibri"/>
                <a:ea typeface="+mn-ea"/>
                <a:cs typeface="+mn-cs"/>
              </a:rPr>
              <a:t>560 </a:t>
            </a: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064,</a:t>
            </a:r>
            <a:r>
              <a:rPr kumimoji="0" lang="en-IN" sz="1400" b="1" i="0" u="none" strike="noStrike" kern="1200" cap="none" spc="0" normalizeH="0" baseline="0" noProof="0" dirty="0">
                <a:ln>
                  <a:noFill/>
                </a:ln>
                <a:solidFill>
                  <a:sysClr val="windowText" lastClr="000000">
                    <a:tint val="75000"/>
                  </a:sysClr>
                </a:solidFill>
                <a:effectLst/>
                <a:uLnTx/>
                <a:uFillTx/>
                <a:latin typeface="Calibri"/>
                <a:ea typeface="+mn-ea"/>
                <a:cs typeface="+mn-cs"/>
              </a:rPr>
              <a:t> </a:t>
            </a: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Karnataka</a:t>
            </a:r>
            <a:r>
              <a:rPr kumimoji="0" lang="en-IN" sz="1400" b="1" i="0" u="none" strike="noStrike" kern="1200" cap="none" spc="0" normalizeH="0" baseline="0" noProof="0" dirty="0">
                <a:ln>
                  <a:noFill/>
                </a:ln>
                <a:solidFill>
                  <a:sysClr val="windowText" lastClr="000000">
                    <a:tint val="75000"/>
                  </a:sysClr>
                </a:solidFill>
                <a:effectLst/>
                <a:uLnTx/>
                <a:uFillTx/>
                <a:latin typeface="Calibri"/>
                <a:ea typeface="+mn-ea"/>
                <a:cs typeface="+mn-cs"/>
              </a:rPr>
              <a:t> , </a:t>
            </a: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India.</a:t>
            </a:r>
            <a:endParaRPr kumimoji="0" lang="en-IN" sz="1400" b="0" i="0" u="none" strike="noStrike" kern="1200" cap="none" spc="0" normalizeH="0" baseline="0" noProof="0" dirty="0">
              <a:ln>
                <a:noFill/>
              </a:ln>
              <a:solidFill>
                <a:sysClr val="windowText" lastClr="000000">
                  <a:tint val="75000"/>
                </a:sysClr>
              </a:solidFill>
              <a:effectLst/>
              <a:uLnTx/>
              <a:uFillTx/>
              <a:latin typeface="Calibri"/>
              <a:ea typeface="+mn-ea"/>
              <a:cs typeface="+mn-cs"/>
            </a:endParaRPr>
          </a:p>
        </p:txBody>
      </p:sp>
      <p:sp>
        <p:nvSpPr>
          <p:cNvPr id="5" name="Title 1"/>
          <p:cNvSpPr>
            <a:spLocks noGrp="1"/>
          </p:cNvSpPr>
          <p:nvPr>
            <p:ph type="title"/>
          </p:nvPr>
        </p:nvSpPr>
        <p:spPr>
          <a:xfrm>
            <a:off x="457200" y="274638"/>
            <a:ext cx="8229600" cy="1143000"/>
          </a:xfrm>
        </p:spPr>
        <p:txBody>
          <a:bodyPr/>
          <a:lstStyle/>
          <a:p>
            <a:r>
              <a:rPr lang="en-US" dirty="0" smtClean="0"/>
              <a:t>Click to edit Master title style</a:t>
            </a:r>
            <a:endParaRPr lang="en-IN" dirty="0"/>
          </a:p>
        </p:txBody>
      </p:sp>
      <p:sp>
        <p:nvSpPr>
          <p:cNvPr id="6" name="Content Placeholder 2"/>
          <p:cNvSpPr>
            <a:spLocks noGrp="1"/>
          </p:cNvSpPr>
          <p:nvPr>
            <p:ph idx="1"/>
          </p:nvPr>
        </p:nvSpPr>
        <p:spPr>
          <a:xfrm>
            <a:off x="457200" y="1600200"/>
            <a:ext cx="8229600" cy="42770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364331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logo-tran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9512" y="5937078"/>
            <a:ext cx="914399" cy="838198"/>
          </a:xfrm>
          <a:prstGeom prst="rect">
            <a:avLst/>
          </a:prstGeom>
          <a:noFill/>
          <a:ln>
            <a:noFill/>
          </a:ln>
        </p:spPr>
      </p:pic>
      <p:sp>
        <p:nvSpPr>
          <p:cNvPr id="8" name="Subtitle 2"/>
          <p:cNvSpPr txBox="1">
            <a:spLocks/>
          </p:cNvSpPr>
          <p:nvPr userDrawn="1"/>
        </p:nvSpPr>
        <p:spPr>
          <a:xfrm>
            <a:off x="1259632" y="6268889"/>
            <a:ext cx="7772400" cy="40047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 typeface="Arial" pitchFamily="34" charset="0"/>
              <a:buNone/>
              <a:tabLst/>
              <a:defRPr/>
            </a:pP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PRESIDENCY UNIVERSITY , Bengaluru </a:t>
            </a:r>
            <a:r>
              <a:rPr kumimoji="0" lang="en-IN" sz="1400" b="1" i="0" u="none" strike="noStrike" kern="1200" cap="none" spc="0" normalizeH="0" baseline="0" noProof="0" dirty="0">
                <a:ln>
                  <a:noFill/>
                </a:ln>
                <a:solidFill>
                  <a:sysClr val="windowText" lastClr="000000">
                    <a:tint val="75000"/>
                  </a:sysClr>
                </a:solidFill>
                <a:effectLst/>
                <a:uLnTx/>
                <a:uFillTx/>
                <a:latin typeface="Calibri"/>
                <a:ea typeface="+mn-ea"/>
                <a:cs typeface="+mn-cs"/>
              </a:rPr>
              <a:t>560 </a:t>
            </a: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064,</a:t>
            </a:r>
            <a:r>
              <a:rPr kumimoji="0" lang="en-IN" sz="1400" b="1" i="0" u="none" strike="noStrike" kern="1200" cap="none" spc="0" normalizeH="0" baseline="0" noProof="0" dirty="0">
                <a:ln>
                  <a:noFill/>
                </a:ln>
                <a:solidFill>
                  <a:sysClr val="windowText" lastClr="000000">
                    <a:tint val="75000"/>
                  </a:sysClr>
                </a:solidFill>
                <a:effectLst/>
                <a:uLnTx/>
                <a:uFillTx/>
                <a:latin typeface="Calibri"/>
                <a:ea typeface="+mn-ea"/>
                <a:cs typeface="+mn-cs"/>
              </a:rPr>
              <a:t> </a:t>
            </a: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Karnataka</a:t>
            </a:r>
            <a:r>
              <a:rPr kumimoji="0" lang="en-IN" sz="1400" b="1" i="0" u="none" strike="noStrike" kern="1200" cap="none" spc="0" normalizeH="0" baseline="0" noProof="0" dirty="0">
                <a:ln>
                  <a:noFill/>
                </a:ln>
                <a:solidFill>
                  <a:sysClr val="windowText" lastClr="000000">
                    <a:tint val="75000"/>
                  </a:sysClr>
                </a:solidFill>
                <a:effectLst/>
                <a:uLnTx/>
                <a:uFillTx/>
                <a:latin typeface="Calibri"/>
                <a:ea typeface="+mn-ea"/>
                <a:cs typeface="+mn-cs"/>
              </a:rPr>
              <a:t> , </a:t>
            </a:r>
            <a:r>
              <a:rPr kumimoji="0" lang="en-IN" sz="1400" b="1"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India.</a:t>
            </a:r>
            <a:endParaRPr kumimoji="0" lang="en-IN" sz="1400" b="0" i="0" u="none" strike="noStrike" kern="1200" cap="none" spc="0" normalizeH="0" baseline="0" noProof="0" dirty="0">
              <a:ln>
                <a:noFill/>
              </a:ln>
              <a:solidFill>
                <a:sysClr val="windowText" lastClr="000000">
                  <a:tint val="75000"/>
                </a:sysClr>
              </a:solidFill>
              <a:effectLst/>
              <a:uLnTx/>
              <a:uFillTx/>
              <a:latin typeface="Calibri"/>
              <a:ea typeface="+mn-ea"/>
              <a:cs typeface="+mn-cs"/>
            </a:endParaRPr>
          </a:p>
        </p:txBody>
      </p:sp>
      <p:sp>
        <p:nvSpPr>
          <p:cNvPr id="5" name="Title 1"/>
          <p:cNvSpPr>
            <a:spLocks noGrp="1"/>
          </p:cNvSpPr>
          <p:nvPr>
            <p:ph type="title"/>
          </p:nvPr>
        </p:nvSpPr>
        <p:spPr>
          <a:xfrm>
            <a:off x="457200" y="274638"/>
            <a:ext cx="8229600" cy="1143000"/>
          </a:xfrm>
        </p:spPr>
        <p:txBody>
          <a:bodyPr/>
          <a:lstStyle/>
          <a:p>
            <a:r>
              <a:rPr lang="en-US" dirty="0" smtClean="0"/>
              <a:t>Click to edit Master title style</a:t>
            </a:r>
            <a:endParaRPr lang="en-IN" dirty="0"/>
          </a:p>
        </p:txBody>
      </p:sp>
      <p:sp>
        <p:nvSpPr>
          <p:cNvPr id="6" name="Content Placeholder 2"/>
          <p:cNvSpPr>
            <a:spLocks noGrp="1"/>
          </p:cNvSpPr>
          <p:nvPr>
            <p:ph idx="1"/>
          </p:nvPr>
        </p:nvSpPr>
        <p:spPr>
          <a:xfrm>
            <a:off x="457200" y="1600200"/>
            <a:ext cx="8229600" cy="42770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573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62050" y="6243638"/>
            <a:ext cx="1905000" cy="457200"/>
          </a:xfrm>
          <a:prstGeom prst="rect">
            <a:avLst/>
          </a:prstGeom>
        </p:spPr>
        <p:txBody>
          <a:bodyPr/>
          <a:lstStyle>
            <a:lvl1pPr>
              <a:defRPr/>
            </a:lvl1pPr>
          </a:lstStyle>
          <a:p>
            <a:endParaRPr lang="en-AU"/>
          </a:p>
        </p:txBody>
      </p:sp>
      <p:sp>
        <p:nvSpPr>
          <p:cNvPr id="5" name="Footer Placeholder 4"/>
          <p:cNvSpPr>
            <a:spLocks noGrp="1"/>
          </p:cNvSpPr>
          <p:nvPr>
            <p:ph type="ftr" sz="quarter" idx="11"/>
          </p:nvPr>
        </p:nvSpPr>
        <p:spPr>
          <a:xfrm>
            <a:off x="3657600" y="6243638"/>
            <a:ext cx="2895600" cy="457200"/>
          </a:xfrm>
          <a:prstGeom prst="rect">
            <a:avLst/>
          </a:prstGeom>
        </p:spPr>
        <p:txBody>
          <a:bodyPr/>
          <a:lstStyle>
            <a:lvl1pPr>
              <a:defRPr/>
            </a:lvl1pPr>
          </a:lstStyle>
          <a:p>
            <a:endParaRPr lang="en-AU"/>
          </a:p>
        </p:txBody>
      </p:sp>
      <p:sp>
        <p:nvSpPr>
          <p:cNvPr id="6" name="Slide Number Placeholder 5"/>
          <p:cNvSpPr>
            <a:spLocks noGrp="1"/>
          </p:cNvSpPr>
          <p:nvPr>
            <p:ph type="sldNum" sz="quarter" idx="12"/>
          </p:nvPr>
        </p:nvSpPr>
        <p:spPr>
          <a:xfrm>
            <a:off x="7042150" y="6243638"/>
            <a:ext cx="1905000" cy="457200"/>
          </a:xfrm>
          <a:prstGeom prst="rect">
            <a:avLst/>
          </a:prstGeom>
        </p:spPr>
        <p:txBody>
          <a:bodyPr/>
          <a:lstStyle>
            <a:lvl1pPr>
              <a:defRPr/>
            </a:lvl1pPr>
          </a:lstStyle>
          <a:p>
            <a:fld id="{ADBD19D6-986D-4C72-88D5-EC7E84DD689A}" type="slidenum">
              <a:rPr lang="en-AU"/>
              <a:pPr/>
              <a:t>‹#›</a:t>
            </a:fld>
            <a:endParaRPr lang="en-AU"/>
          </a:p>
        </p:txBody>
      </p:sp>
    </p:spTree>
    <p:extLst>
      <p:ext uri="{BB962C8B-B14F-4D97-AF65-F5344CB8AC3E}">
        <p14:creationId xmlns:p14="http://schemas.microsoft.com/office/powerpoint/2010/main" val="29684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685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147888"/>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147888"/>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81488"/>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324600"/>
            <a:ext cx="1905000" cy="457200"/>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3124200" y="63246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6324600"/>
            <a:ext cx="1905000" cy="457200"/>
          </a:xfrm>
          <a:prstGeom prst="rect">
            <a:avLst/>
          </a:prstGeom>
        </p:spPr>
        <p:txBody>
          <a:bodyPr/>
          <a:lstStyle>
            <a:lvl1pPr>
              <a:defRPr/>
            </a:lvl1pPr>
          </a:lstStyle>
          <a:p>
            <a:fld id="{E4D593DB-43D4-4650-BC1B-175027A3705D}" type="slidenum">
              <a:rPr lang="en-US"/>
              <a:pPr/>
              <a:t>‹#›</a:t>
            </a:fld>
            <a:endParaRPr lang="en-US"/>
          </a:p>
        </p:txBody>
      </p:sp>
    </p:spTree>
    <p:extLst>
      <p:ext uri="{BB962C8B-B14F-4D97-AF65-F5344CB8AC3E}">
        <p14:creationId xmlns:p14="http://schemas.microsoft.com/office/powerpoint/2010/main" val="181099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Tree>
    <p:extLst>
      <p:ext uri="{BB962C8B-B14F-4D97-AF65-F5344CB8AC3E}">
        <p14:creationId xmlns:p14="http://schemas.microsoft.com/office/powerpoint/2010/main" val="2319475996"/>
      </p:ext>
    </p:extLst>
  </p:cSld>
  <p:clrMapOvr>
    <a:masterClrMapping/>
  </p:clrMapOvr>
  <p:transition>
    <p:wipe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9314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 id="2147483657" r:id="rId6"/>
    <p:sldLayoutId id="2147483658" r:id="rId7"/>
    <p:sldLayoutId id="2147483659"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deed.co.in/jobs?q=Data+Structure+Algorithm&amp;l=" TargetMode="External"/><Relationship Id="rId2" Type="http://schemas.openxmlformats.org/officeDocument/2006/relationships/hyperlink" Target="https://www.naukri.com/data-structures-and-algorithms-job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635896" y="2337048"/>
            <a:ext cx="5609456" cy="1524000"/>
          </a:xfrm>
        </p:spPr>
        <p:txBody>
          <a:bodyPr>
            <a:noAutofit/>
          </a:bodyPr>
          <a:lstStyle/>
          <a:p>
            <a:r>
              <a:rPr lang="en-US" sz="3200" dirty="0" smtClean="0">
                <a:solidFill>
                  <a:srgbClr val="C00000"/>
                </a:solidFill>
              </a:rPr>
              <a:t>Data </a:t>
            </a:r>
            <a:r>
              <a:rPr lang="en-US" sz="3200" dirty="0" smtClean="0">
                <a:solidFill>
                  <a:srgbClr val="C00000"/>
                </a:solidFill>
              </a:rPr>
              <a:t>Structures</a:t>
            </a:r>
            <a:r>
              <a:rPr lang="en-US" sz="3200" dirty="0" smtClean="0">
                <a:solidFill>
                  <a:srgbClr val="C00000"/>
                </a:solidFill>
              </a:rPr>
              <a:t/>
            </a:r>
            <a:br>
              <a:rPr lang="en-US" sz="3200" dirty="0" smtClean="0">
                <a:solidFill>
                  <a:srgbClr val="C00000"/>
                </a:solidFill>
              </a:rPr>
            </a:br>
            <a:endParaRPr lang="en-US" sz="3200" dirty="0">
              <a:solidFill>
                <a:srgbClr val="C00000"/>
              </a:solidFill>
            </a:endParaRPr>
          </a:p>
        </p:txBody>
      </p:sp>
    </p:spTree>
    <p:extLst>
      <p:ext uri="{BB962C8B-B14F-4D97-AF65-F5344CB8AC3E}">
        <p14:creationId xmlns:p14="http://schemas.microsoft.com/office/powerpoint/2010/main" val="2292469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52400" y="2514600"/>
            <a:ext cx="4374932" cy="1493042"/>
          </a:xfrm>
          <a:prstGeom prst="round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solidFill>
                <a:prstClr val="black"/>
              </a:solidFill>
              <a:latin typeface="Cambria"/>
            </a:endParaRPr>
          </a:p>
        </p:txBody>
      </p:sp>
      <p:sp>
        <p:nvSpPr>
          <p:cNvPr id="74" name="Rounded Rectangle 6"/>
          <p:cNvSpPr>
            <a:spLocks noChangeArrowheads="1"/>
          </p:cNvSpPr>
          <p:nvPr/>
        </p:nvSpPr>
        <p:spPr bwMode="auto">
          <a:xfrm>
            <a:off x="178158" y="4396892"/>
            <a:ext cx="4056996" cy="2026444"/>
          </a:xfrm>
          <a:prstGeom prst="roundRect">
            <a:avLst>
              <a:gd name="adj" fmla="val 2250"/>
            </a:avLst>
          </a:prstGeom>
          <a:solidFill>
            <a:schemeClr val="bg1"/>
          </a:solidFill>
          <a:ln w="22225" algn="ctr">
            <a:solidFill>
              <a:srgbClr val="035642"/>
            </a:solidFill>
            <a:round/>
            <a:headEnd/>
            <a:tailEnd/>
          </a:ln>
          <a:extLst/>
        </p:spPr>
        <p:txBody>
          <a:bodyPr lIns="0" tIns="0" rIns="0" bIns="0"/>
          <a:lstStyle/>
          <a:p>
            <a:pPr>
              <a:lnSpc>
                <a:spcPct val="107000"/>
              </a:lnSpc>
            </a:pPr>
            <a:endParaRPr lang="en-US" sz="1400" b="1">
              <a:solidFill>
                <a:prstClr val="black"/>
              </a:solidFill>
              <a:latin typeface="Verdana" pitchFamily="34" charset="0"/>
            </a:endParaRPr>
          </a:p>
        </p:txBody>
      </p:sp>
      <p:sp>
        <p:nvSpPr>
          <p:cNvPr id="61" name="Oval 60"/>
          <p:cNvSpPr/>
          <p:nvPr/>
        </p:nvSpPr>
        <p:spPr bwMode="auto">
          <a:xfrm>
            <a:off x="72008" y="964704"/>
            <a:ext cx="3347864" cy="1294309"/>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0" name="Rectangle 24"/>
          <p:cNvSpPr>
            <a:spLocks noChangeArrowheads="1"/>
          </p:cNvSpPr>
          <p:nvPr/>
        </p:nvSpPr>
        <p:spPr bwMode="auto">
          <a:xfrm>
            <a:off x="-612576" y="1081152"/>
            <a:ext cx="5032176" cy="1123712"/>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6000" b="1" dirty="0">
                <a:solidFill>
                  <a:srgbClr val="C0504D">
                    <a:lumMod val="75000"/>
                  </a:srgbClr>
                </a:solidFill>
                <a:latin typeface="Cambria" pitchFamily="18" charset="0"/>
              </a:rPr>
              <a:t>DATA</a:t>
            </a:r>
            <a:endParaRPr lang="en-US" sz="6000" dirty="0">
              <a:solidFill>
                <a:srgbClr val="C0504D">
                  <a:lumMod val="75000"/>
                </a:srgbClr>
              </a:solidFill>
              <a:latin typeface="Cambria" pitchFamily="18" charset="0"/>
            </a:endParaRPr>
          </a:p>
        </p:txBody>
      </p:sp>
      <p:sp>
        <p:nvSpPr>
          <p:cNvPr id="49" name="Rectangle 48"/>
          <p:cNvSpPr/>
          <p:nvPr/>
        </p:nvSpPr>
        <p:spPr>
          <a:xfrm>
            <a:off x="178160" y="4396892"/>
            <a:ext cx="4056995" cy="457200"/>
          </a:xfrm>
          <a:prstGeom prst="rect">
            <a:avLst/>
          </a:prstGeom>
          <a:solidFill>
            <a:srgbClr val="1970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white"/>
                </a:solidFill>
                <a:latin typeface="Cambria" pitchFamily="18" charset="0"/>
              </a:rPr>
              <a:t>The </a:t>
            </a:r>
            <a:r>
              <a:rPr lang="en-US" sz="2000" b="1" dirty="0" smtClean="0">
                <a:solidFill>
                  <a:prstClr val="white"/>
                </a:solidFill>
                <a:latin typeface="Cambria" pitchFamily="18" charset="0"/>
              </a:rPr>
              <a:t>S, R and M </a:t>
            </a:r>
            <a:r>
              <a:rPr lang="en-US" sz="2000" b="1" dirty="0">
                <a:solidFill>
                  <a:prstClr val="white"/>
                </a:solidFill>
                <a:latin typeface="Cambria" pitchFamily="18" charset="0"/>
              </a:rPr>
              <a:t>of </a:t>
            </a:r>
            <a:r>
              <a:rPr lang="en-US" sz="2000" b="1" dirty="0" smtClean="0">
                <a:solidFill>
                  <a:prstClr val="white"/>
                </a:solidFill>
                <a:latin typeface="Cambria" pitchFamily="18" charset="0"/>
              </a:rPr>
              <a:t> </a:t>
            </a:r>
            <a:r>
              <a:rPr lang="en-US" sz="2000" b="1" dirty="0">
                <a:solidFill>
                  <a:prstClr val="white"/>
                </a:solidFill>
                <a:latin typeface="Cambria" pitchFamily="18" charset="0"/>
              </a:rPr>
              <a:t>Data</a:t>
            </a:r>
          </a:p>
        </p:txBody>
      </p:sp>
      <p:grpSp>
        <p:nvGrpSpPr>
          <p:cNvPr id="6" name="Group 5"/>
          <p:cNvGrpSpPr/>
          <p:nvPr/>
        </p:nvGrpSpPr>
        <p:grpSpPr>
          <a:xfrm>
            <a:off x="238626" y="4975536"/>
            <a:ext cx="1476668" cy="1295400"/>
            <a:chOff x="4343400" y="5181600"/>
            <a:chExt cx="1642204" cy="1413122"/>
          </a:xfrm>
        </p:grpSpPr>
        <p:sp>
          <p:nvSpPr>
            <p:cNvPr id="69" name="Oval 68"/>
            <p:cNvSpPr/>
            <p:nvPr/>
          </p:nvSpPr>
          <p:spPr bwMode="auto">
            <a:xfrm>
              <a:off x="4343400" y="5181600"/>
              <a:ext cx="1642204" cy="1413122"/>
            </a:xfrm>
            <a:prstGeom prst="ellipse">
              <a:avLst/>
            </a:prstGeom>
            <a:solidFill>
              <a:schemeClr val="accent6">
                <a:lumMod val="20000"/>
                <a:lumOff val="8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66" name="Rectangle 24"/>
            <p:cNvSpPr>
              <a:spLocks noChangeArrowheads="1"/>
            </p:cNvSpPr>
            <p:nvPr/>
          </p:nvSpPr>
          <p:spPr bwMode="auto">
            <a:xfrm>
              <a:off x="4343400" y="5618648"/>
              <a:ext cx="1508919" cy="482903"/>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000" dirty="0" smtClean="0">
                  <a:solidFill>
                    <a:srgbClr val="19705D"/>
                  </a:solidFill>
                  <a:latin typeface="Cambria" pitchFamily="18" charset="0"/>
                </a:rPr>
                <a:t>Store</a:t>
              </a:r>
              <a:endParaRPr lang="en-US" sz="2000" dirty="0">
                <a:solidFill>
                  <a:srgbClr val="19705D"/>
                </a:solidFill>
                <a:latin typeface="Cambria" pitchFamily="18" charset="0"/>
              </a:endParaRPr>
            </a:p>
          </p:txBody>
        </p:sp>
      </p:grpSp>
      <p:grpSp>
        <p:nvGrpSpPr>
          <p:cNvPr id="7" name="Group 6"/>
          <p:cNvGrpSpPr/>
          <p:nvPr/>
        </p:nvGrpSpPr>
        <p:grpSpPr>
          <a:xfrm>
            <a:off x="1244958" y="4975536"/>
            <a:ext cx="1476668" cy="1295400"/>
            <a:chOff x="5715000" y="5181600"/>
            <a:chExt cx="1642204" cy="1413122"/>
          </a:xfrm>
        </p:grpSpPr>
        <p:sp>
          <p:nvSpPr>
            <p:cNvPr id="70" name="Oval 69"/>
            <p:cNvSpPr/>
            <p:nvPr/>
          </p:nvSpPr>
          <p:spPr bwMode="auto">
            <a:xfrm>
              <a:off x="5715000" y="5181600"/>
              <a:ext cx="1642204" cy="1413122"/>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71" name="Rectangle 24"/>
            <p:cNvSpPr>
              <a:spLocks noChangeArrowheads="1"/>
            </p:cNvSpPr>
            <p:nvPr/>
          </p:nvSpPr>
          <p:spPr bwMode="auto">
            <a:xfrm>
              <a:off x="5791200" y="5618648"/>
              <a:ext cx="1508919" cy="482903"/>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000" dirty="0" smtClean="0">
                  <a:solidFill>
                    <a:srgbClr val="19705D"/>
                  </a:solidFill>
                  <a:latin typeface="Cambria" pitchFamily="18" charset="0"/>
                </a:rPr>
                <a:t>Retrieve</a:t>
              </a:r>
              <a:endParaRPr lang="en-US" sz="2000" dirty="0">
                <a:solidFill>
                  <a:srgbClr val="19705D"/>
                </a:solidFill>
                <a:latin typeface="Cambria" pitchFamily="18" charset="0"/>
              </a:endParaRPr>
            </a:p>
          </p:txBody>
        </p:sp>
      </p:grpSp>
      <p:grpSp>
        <p:nvGrpSpPr>
          <p:cNvPr id="8" name="Group 7"/>
          <p:cNvGrpSpPr/>
          <p:nvPr/>
        </p:nvGrpSpPr>
        <p:grpSpPr>
          <a:xfrm>
            <a:off x="2464158" y="4975536"/>
            <a:ext cx="1752600" cy="1295400"/>
            <a:chOff x="7120796" y="5181600"/>
            <a:chExt cx="1642204" cy="1413122"/>
          </a:xfrm>
        </p:grpSpPr>
        <p:sp>
          <p:nvSpPr>
            <p:cNvPr id="72" name="Oval 71"/>
            <p:cNvSpPr/>
            <p:nvPr/>
          </p:nvSpPr>
          <p:spPr bwMode="auto">
            <a:xfrm>
              <a:off x="7120796" y="5181600"/>
              <a:ext cx="1642204" cy="1413122"/>
            </a:xfrm>
            <a:prstGeom prst="ellipse">
              <a:avLst/>
            </a:prstGeom>
            <a:solidFill>
              <a:schemeClr val="accent3">
                <a:lumMod val="40000"/>
                <a:lumOff val="60000"/>
              </a:schemeClr>
            </a:solidFill>
            <a:ln>
              <a:noFill/>
            </a:ln>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73" name="Rectangle 24"/>
            <p:cNvSpPr>
              <a:spLocks noChangeArrowheads="1"/>
            </p:cNvSpPr>
            <p:nvPr/>
          </p:nvSpPr>
          <p:spPr bwMode="auto">
            <a:xfrm>
              <a:off x="7196996" y="5618648"/>
              <a:ext cx="1508919" cy="854367"/>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000" dirty="0" smtClean="0">
                  <a:solidFill>
                    <a:srgbClr val="19705D"/>
                  </a:solidFill>
                  <a:latin typeface="Cambria" pitchFamily="18" charset="0"/>
                </a:rPr>
                <a:t>Manipulate</a:t>
              </a:r>
              <a:endParaRPr lang="en-US" sz="2000" dirty="0">
                <a:solidFill>
                  <a:srgbClr val="19705D"/>
                </a:solidFill>
                <a:latin typeface="Cambria" pitchFamily="18" charset="0"/>
              </a:endParaRPr>
            </a:p>
          </p:txBody>
        </p:sp>
      </p:grpSp>
      <p:sp>
        <p:nvSpPr>
          <p:cNvPr id="9" name="AutoShape 2" descr="http://upload.wikimedia.org/wikipedia/commons/6/60/Simple_Globe.svg"/>
          <p:cNvSpPr>
            <a:spLocks noChangeAspect="1" noChangeArrowheads="1"/>
          </p:cNvSpPr>
          <p:nvPr/>
        </p:nvSpPr>
        <p:spPr bwMode="auto">
          <a:xfrm>
            <a:off x="155575" y="-1798638"/>
            <a:ext cx="3752850" cy="3752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AutoShape 4" descr="http://upload.wikimedia.org/wikipedia/commons/6/60/Simple_Globe.svg"/>
          <p:cNvSpPr>
            <a:spLocks noChangeAspect="1" noChangeArrowheads="1"/>
          </p:cNvSpPr>
          <p:nvPr/>
        </p:nvSpPr>
        <p:spPr bwMode="auto">
          <a:xfrm>
            <a:off x="307976" y="-1646238"/>
            <a:ext cx="3752850" cy="3752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AutoShape 6" descr="http://upload.wikimedia.org/wikipedia/commons/6/60/Simple_Globe.svg"/>
          <p:cNvSpPr>
            <a:spLocks noChangeAspect="1" noChangeArrowheads="1"/>
          </p:cNvSpPr>
          <p:nvPr/>
        </p:nvSpPr>
        <p:spPr bwMode="auto">
          <a:xfrm>
            <a:off x="460375" y="-1493838"/>
            <a:ext cx="3752850" cy="3752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2056" name="Picture 8" descr="https://cdn2.iconfinder.com/data/icons/pop-tab-bar-svg-icons-2/512/earth_world_globe_internet-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43200"/>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24"/>
          <p:cNvSpPr>
            <a:spLocks noChangeArrowheads="1"/>
          </p:cNvSpPr>
          <p:nvPr/>
        </p:nvSpPr>
        <p:spPr bwMode="auto">
          <a:xfrm>
            <a:off x="-304800" y="2362200"/>
            <a:ext cx="1859100" cy="122586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6600" b="1" dirty="0">
                <a:solidFill>
                  <a:prstClr val="black">
                    <a:lumMod val="65000"/>
                    <a:lumOff val="35000"/>
                  </a:prstClr>
                </a:solidFill>
                <a:latin typeface="Cambria" pitchFamily="18" charset="0"/>
              </a:rPr>
              <a:t>90</a:t>
            </a:r>
          </a:p>
        </p:txBody>
      </p:sp>
      <p:sp>
        <p:nvSpPr>
          <p:cNvPr id="79" name="Rectangle 24"/>
          <p:cNvSpPr>
            <a:spLocks noChangeArrowheads="1"/>
          </p:cNvSpPr>
          <p:nvPr/>
        </p:nvSpPr>
        <p:spPr bwMode="auto">
          <a:xfrm>
            <a:off x="914400" y="2743200"/>
            <a:ext cx="609600" cy="510778"/>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2400" b="1" dirty="0">
                <a:solidFill>
                  <a:prstClr val="black">
                    <a:lumMod val="65000"/>
                    <a:lumOff val="35000"/>
                  </a:prstClr>
                </a:solidFill>
                <a:latin typeface="Cambria" pitchFamily="18" charset="0"/>
              </a:rPr>
              <a:t>%</a:t>
            </a:r>
          </a:p>
        </p:txBody>
      </p:sp>
      <p:sp>
        <p:nvSpPr>
          <p:cNvPr id="83" name="Rectangle 24"/>
          <p:cNvSpPr>
            <a:spLocks noChangeArrowheads="1"/>
          </p:cNvSpPr>
          <p:nvPr/>
        </p:nvSpPr>
        <p:spPr bwMode="auto">
          <a:xfrm>
            <a:off x="2438400" y="2743200"/>
            <a:ext cx="2286000" cy="1191816"/>
          </a:xfrm>
          <a:prstGeom prst="round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lgn="ctr"/>
            <a:r>
              <a:rPr lang="en-US" sz="1600" dirty="0">
                <a:solidFill>
                  <a:srgbClr val="19705D"/>
                </a:solidFill>
                <a:latin typeface="Cambria" pitchFamily="18" charset="0"/>
              </a:rPr>
              <a:t>OF THE WORLD’S DATA WAS GENERATED IN THE </a:t>
            </a:r>
          </a:p>
          <a:p>
            <a:pPr marL="0" lvl="1" algn="ctr"/>
            <a:r>
              <a:rPr lang="en-US" sz="1600" b="1" dirty="0">
                <a:solidFill>
                  <a:srgbClr val="19705D"/>
                </a:solidFill>
                <a:latin typeface="Cambria" pitchFamily="18" charset="0"/>
              </a:rPr>
              <a:t>LAST TWO YEARS</a:t>
            </a:r>
          </a:p>
        </p:txBody>
      </p:sp>
      <p:cxnSp>
        <p:nvCxnSpPr>
          <p:cNvPr id="84" name="Straight Connector 83"/>
          <p:cNvCxnSpPr/>
          <p:nvPr/>
        </p:nvCxnSpPr>
        <p:spPr>
          <a:xfrm>
            <a:off x="457200" y="3276600"/>
            <a:ext cx="0" cy="387668"/>
          </a:xfrm>
          <a:prstGeom prst="line">
            <a:avLst/>
          </a:prstGeom>
          <a:ln w="25400">
            <a:solidFill>
              <a:srgbClr val="19705D"/>
            </a:solidFill>
          </a:ln>
        </p:spPr>
        <p:style>
          <a:lnRef idx="1">
            <a:schemeClr val="accent1"/>
          </a:lnRef>
          <a:fillRef idx="0">
            <a:schemeClr val="accent1"/>
          </a:fillRef>
          <a:effectRef idx="0">
            <a:schemeClr val="accent1"/>
          </a:effectRef>
          <a:fontRef idx="minor">
            <a:schemeClr val="tx1"/>
          </a:fontRef>
        </p:style>
      </p:cxnSp>
      <p:cxnSp>
        <p:nvCxnSpPr>
          <p:cNvPr id="2050" name="Straight Arrow Connector 2049"/>
          <p:cNvCxnSpPr/>
          <p:nvPr/>
        </p:nvCxnSpPr>
        <p:spPr>
          <a:xfrm>
            <a:off x="457200" y="3657600"/>
            <a:ext cx="944700" cy="6668"/>
          </a:xfrm>
          <a:prstGeom prst="straightConnector1">
            <a:avLst/>
          </a:prstGeom>
          <a:ln>
            <a:solidFill>
              <a:srgbClr val="19705D"/>
            </a:solidFill>
            <a:tailEnd type="arrow"/>
          </a:ln>
        </p:spPr>
        <p:style>
          <a:lnRef idx="2">
            <a:schemeClr val="accent1"/>
          </a:lnRef>
          <a:fillRef idx="0">
            <a:schemeClr val="accent1"/>
          </a:fillRef>
          <a:effectRef idx="1">
            <a:schemeClr val="accent1"/>
          </a:effectRef>
          <a:fontRef idx="minor">
            <a:schemeClr val="tx1"/>
          </a:fontRef>
        </p:style>
      </p:cxnSp>
      <p:sp>
        <p:nvSpPr>
          <p:cNvPr id="42" name="Title 4"/>
          <p:cNvSpPr txBox="1">
            <a:spLocks/>
          </p:cNvSpPr>
          <p:nvPr/>
        </p:nvSpPr>
        <p:spPr>
          <a:xfrm>
            <a:off x="2590243" y="128860"/>
            <a:ext cx="6935713" cy="564606"/>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3600" b="1" dirty="0" smtClean="0">
                <a:solidFill>
                  <a:srgbClr val="C00000"/>
                </a:solidFill>
                <a:latin typeface="Cambria" pitchFamily="18" charset="0"/>
              </a:rPr>
              <a:t>Data Everywhere!</a:t>
            </a:r>
            <a:endParaRPr lang="en-US" sz="3600" b="1" dirty="0">
              <a:solidFill>
                <a:srgbClr val="C00000"/>
              </a:solidFill>
              <a:latin typeface="Cambria" pitchFamily="18" charset="0"/>
            </a:endParaRPr>
          </a:p>
        </p:txBody>
      </p:sp>
      <p:sp>
        <p:nvSpPr>
          <p:cNvPr id="44" name="Slide Number Placeholder 5"/>
          <p:cNvSpPr txBox="1">
            <a:spLocks/>
          </p:cNvSpPr>
          <p:nvPr/>
        </p:nvSpPr>
        <p:spPr bwMode="auto">
          <a:xfrm>
            <a:off x="6781800" y="6569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fontAlgn="base">
              <a:spcBef>
                <a:spcPct val="0"/>
              </a:spcBef>
              <a:spcAft>
                <a:spcPct val="0"/>
              </a:spcAft>
            </a:pPr>
            <a:fld id="{32EE22E6-FFC1-4060-9C3E-3A80B68EF4C6}" type="slidenum">
              <a:rPr lang="en-US" sz="1100">
                <a:solidFill>
                  <a:prstClr val="black"/>
                </a:solidFill>
                <a:latin typeface="Cambria" pitchFamily="18" charset="0"/>
                <a:ea typeface="MS PGothic" pitchFamily="34" charset="-128"/>
              </a:rPr>
              <a:pPr algn="r" fontAlgn="base">
                <a:spcBef>
                  <a:spcPct val="0"/>
                </a:spcBef>
                <a:spcAft>
                  <a:spcPct val="0"/>
                </a:spcAft>
              </a:pPr>
              <a:t>10</a:t>
            </a:fld>
            <a:endParaRPr lang="en-US" sz="1100">
              <a:solidFill>
                <a:prstClr val="black"/>
              </a:solidFill>
              <a:latin typeface="Cambria" pitchFamily="18" charset="0"/>
              <a:ea typeface="MS PGothic" pitchFamily="34" charset="-128"/>
            </a:endParaRPr>
          </a:p>
        </p:txBody>
      </p:sp>
      <p:sp>
        <p:nvSpPr>
          <p:cNvPr id="45" name="Rounded Rectangle 44"/>
          <p:cNvSpPr/>
          <p:nvPr/>
        </p:nvSpPr>
        <p:spPr>
          <a:xfrm>
            <a:off x="5105400" y="914400"/>
            <a:ext cx="1524000" cy="9906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solidFill>
                  <a:schemeClr val="bg1"/>
                </a:solidFill>
                <a:latin typeface="Cambria"/>
              </a:rPr>
              <a:t>Data Generated in one flight from NY to London:</a:t>
            </a:r>
          </a:p>
          <a:p>
            <a:pPr algn="ctr"/>
            <a:endParaRPr lang="en-US" sz="1000" dirty="0" smtClean="0">
              <a:latin typeface="Cambria"/>
            </a:endParaRPr>
          </a:p>
        </p:txBody>
      </p:sp>
      <p:sp>
        <p:nvSpPr>
          <p:cNvPr id="46" name="Rounded Rectangle 45"/>
          <p:cNvSpPr/>
          <p:nvPr/>
        </p:nvSpPr>
        <p:spPr>
          <a:xfrm>
            <a:off x="7239000" y="914400"/>
            <a:ext cx="1524000" cy="9906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050" dirty="0" smtClean="0">
                <a:solidFill>
                  <a:schemeClr val="bg1"/>
                </a:solidFill>
              </a:rPr>
              <a:t>Google Searches Per second:</a:t>
            </a:r>
          </a:p>
          <a:p>
            <a:pPr lvl="0"/>
            <a:r>
              <a:rPr lang="en-US" sz="1050" dirty="0" smtClean="0">
                <a:solidFill>
                  <a:schemeClr val="bg1"/>
                </a:solidFill>
              </a:rPr>
              <a:t>40000</a:t>
            </a:r>
            <a:endParaRPr lang="en-US" sz="1050" dirty="0">
              <a:solidFill>
                <a:schemeClr val="bg1"/>
              </a:solidFill>
            </a:endParaRPr>
          </a:p>
        </p:txBody>
      </p:sp>
      <p:sp>
        <p:nvSpPr>
          <p:cNvPr id="47" name="Rounded Rectangle 46"/>
          <p:cNvSpPr/>
          <p:nvPr/>
        </p:nvSpPr>
        <p:spPr>
          <a:xfrm>
            <a:off x="5181600" y="2057400"/>
            <a:ext cx="1447800" cy="9906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050" dirty="0" err="1" smtClean="0">
                <a:solidFill>
                  <a:schemeClr val="bg1"/>
                </a:solidFill>
              </a:rPr>
              <a:t>Numbr</a:t>
            </a:r>
            <a:r>
              <a:rPr lang="en-US" sz="1050" dirty="0" smtClean="0">
                <a:solidFill>
                  <a:schemeClr val="bg1"/>
                </a:solidFill>
              </a:rPr>
              <a:t> of tweets per day on twitter:</a:t>
            </a:r>
          </a:p>
          <a:p>
            <a:pPr lvl="0"/>
            <a:r>
              <a:rPr lang="en-US" sz="1050" dirty="0" smtClean="0">
                <a:solidFill>
                  <a:schemeClr val="bg1"/>
                </a:solidFill>
              </a:rPr>
              <a:t>400 Million</a:t>
            </a:r>
          </a:p>
        </p:txBody>
      </p:sp>
      <p:sp>
        <p:nvSpPr>
          <p:cNvPr id="48" name="Rounded Rectangle 47"/>
          <p:cNvSpPr/>
          <p:nvPr/>
        </p:nvSpPr>
        <p:spPr>
          <a:xfrm>
            <a:off x="7315200" y="2057400"/>
            <a:ext cx="1447800" cy="10668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050" dirty="0" smtClean="0">
                <a:solidFill>
                  <a:schemeClr val="bg1"/>
                </a:solidFill>
              </a:rPr>
              <a:t>No of </a:t>
            </a:r>
            <a:r>
              <a:rPr lang="en-US" sz="1050" dirty="0" err="1" smtClean="0">
                <a:solidFill>
                  <a:schemeClr val="bg1"/>
                </a:solidFill>
              </a:rPr>
              <a:t>Youtube</a:t>
            </a:r>
            <a:r>
              <a:rPr lang="en-US" sz="1050" dirty="0" smtClean="0">
                <a:solidFill>
                  <a:schemeClr val="bg1"/>
                </a:solidFill>
              </a:rPr>
              <a:t> videos watched per second:</a:t>
            </a:r>
          </a:p>
          <a:p>
            <a:pPr lvl="0"/>
            <a:r>
              <a:rPr lang="en-US" sz="1050" dirty="0" smtClean="0">
                <a:solidFill>
                  <a:schemeClr val="bg1"/>
                </a:solidFill>
              </a:rPr>
              <a:t>41,46,600</a:t>
            </a:r>
            <a:endParaRPr lang="en-US" sz="1050" dirty="0">
              <a:solidFill>
                <a:schemeClr val="bg1"/>
              </a:solidFill>
            </a:endParaRPr>
          </a:p>
        </p:txBody>
      </p:sp>
      <p:sp>
        <p:nvSpPr>
          <p:cNvPr id="50" name="Rounded Rectangle 49"/>
          <p:cNvSpPr/>
          <p:nvPr/>
        </p:nvSpPr>
        <p:spPr>
          <a:xfrm>
            <a:off x="5181600" y="3276600"/>
            <a:ext cx="1524000" cy="10668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050" dirty="0" smtClean="0">
                <a:solidFill>
                  <a:schemeClr val="bg1"/>
                </a:solidFill>
              </a:rPr>
              <a:t>No of photos uploaded per day in </a:t>
            </a:r>
            <a:r>
              <a:rPr lang="en-US" sz="1050" dirty="0" err="1" smtClean="0">
                <a:solidFill>
                  <a:schemeClr val="bg1"/>
                </a:solidFill>
              </a:rPr>
              <a:t>facebook</a:t>
            </a:r>
            <a:r>
              <a:rPr lang="en-US" sz="1050" dirty="0" smtClean="0">
                <a:solidFill>
                  <a:schemeClr val="bg1"/>
                </a:solidFill>
              </a:rPr>
              <a:t>:</a:t>
            </a:r>
          </a:p>
          <a:p>
            <a:pPr lvl="0"/>
            <a:r>
              <a:rPr lang="en-US" sz="1050" dirty="0" smtClean="0">
                <a:solidFill>
                  <a:schemeClr val="bg1"/>
                </a:solidFill>
              </a:rPr>
              <a:t>300 million</a:t>
            </a:r>
            <a:endParaRPr lang="en-US" sz="1050" dirty="0">
              <a:solidFill>
                <a:schemeClr val="bg1"/>
              </a:solidFill>
            </a:endParaRPr>
          </a:p>
        </p:txBody>
      </p:sp>
      <p:sp>
        <p:nvSpPr>
          <p:cNvPr id="51" name="Rounded Rectangle 50"/>
          <p:cNvSpPr/>
          <p:nvPr/>
        </p:nvSpPr>
        <p:spPr>
          <a:xfrm>
            <a:off x="7391400" y="3352800"/>
            <a:ext cx="1447800" cy="9906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050" dirty="0" smtClean="0">
                <a:solidFill>
                  <a:schemeClr val="bg1"/>
                </a:solidFill>
              </a:rPr>
              <a:t>No of trips in </a:t>
            </a:r>
            <a:r>
              <a:rPr lang="en-US" sz="1050" dirty="0" err="1" smtClean="0">
                <a:solidFill>
                  <a:schemeClr val="bg1"/>
                </a:solidFill>
              </a:rPr>
              <a:t>Uber</a:t>
            </a:r>
            <a:r>
              <a:rPr lang="en-US" sz="1050" dirty="0" smtClean="0">
                <a:solidFill>
                  <a:schemeClr val="bg1"/>
                </a:solidFill>
              </a:rPr>
              <a:t> every  </a:t>
            </a:r>
            <a:r>
              <a:rPr lang="en-US" sz="1050" dirty="0" err="1" smtClean="0">
                <a:solidFill>
                  <a:schemeClr val="bg1"/>
                </a:solidFill>
              </a:rPr>
              <a:t>mniute</a:t>
            </a:r>
            <a:r>
              <a:rPr lang="en-US" sz="1050" dirty="0" smtClean="0">
                <a:solidFill>
                  <a:schemeClr val="bg1"/>
                </a:solidFill>
              </a:rPr>
              <a:t>:</a:t>
            </a:r>
          </a:p>
          <a:p>
            <a:pPr lvl="0"/>
            <a:r>
              <a:rPr lang="en-US" sz="1050" dirty="0" smtClean="0">
                <a:solidFill>
                  <a:schemeClr val="bg1"/>
                </a:solidFill>
              </a:rPr>
              <a:t>45,788</a:t>
            </a:r>
            <a:endParaRPr lang="en-US" sz="1050" dirty="0">
              <a:solidFill>
                <a:schemeClr val="bg1"/>
              </a:solidFill>
            </a:endParaRPr>
          </a:p>
        </p:txBody>
      </p:sp>
      <p:sp>
        <p:nvSpPr>
          <p:cNvPr id="52" name="Rounded Rectangle 51"/>
          <p:cNvSpPr/>
          <p:nvPr/>
        </p:nvSpPr>
        <p:spPr>
          <a:xfrm>
            <a:off x="5257800" y="4572000"/>
            <a:ext cx="1524000" cy="12192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200" dirty="0" smtClean="0">
                <a:solidFill>
                  <a:schemeClr val="bg1"/>
                </a:solidFill>
              </a:rPr>
              <a:t>N</a:t>
            </a:r>
            <a:r>
              <a:rPr lang="en-US" sz="1050" dirty="0" smtClean="0">
                <a:solidFill>
                  <a:schemeClr val="bg1"/>
                </a:solidFill>
              </a:rPr>
              <a:t>o of photos and videos shared on </a:t>
            </a:r>
            <a:r>
              <a:rPr lang="en-US" sz="1050" dirty="0" err="1" smtClean="0">
                <a:solidFill>
                  <a:schemeClr val="bg1"/>
                </a:solidFill>
              </a:rPr>
              <a:t>instagram</a:t>
            </a:r>
            <a:r>
              <a:rPr lang="en-US" sz="1050" dirty="0" smtClean="0">
                <a:solidFill>
                  <a:schemeClr val="bg1"/>
                </a:solidFill>
              </a:rPr>
              <a:t> everyday:</a:t>
            </a:r>
          </a:p>
          <a:p>
            <a:pPr lvl="0"/>
            <a:r>
              <a:rPr lang="en-US" sz="1050" dirty="0" smtClean="0">
                <a:solidFill>
                  <a:schemeClr val="bg1"/>
                </a:solidFill>
              </a:rPr>
              <a:t>95 million</a:t>
            </a:r>
            <a:endParaRPr lang="en-US" sz="1050" dirty="0">
              <a:solidFill>
                <a:schemeClr val="bg1"/>
              </a:solidFill>
            </a:endParaRPr>
          </a:p>
        </p:txBody>
      </p:sp>
      <p:sp>
        <p:nvSpPr>
          <p:cNvPr id="53" name="Rounded Rectangle 52"/>
          <p:cNvSpPr/>
          <p:nvPr/>
        </p:nvSpPr>
        <p:spPr>
          <a:xfrm>
            <a:off x="7543800" y="4495800"/>
            <a:ext cx="1371600" cy="1219200"/>
          </a:xfrm>
          <a:prstGeom prst="roundRect">
            <a:avLst/>
          </a:prstGeom>
          <a:solidFill>
            <a:srgbClr val="035642"/>
          </a:solidFill>
          <a:ln>
            <a:noFill/>
          </a:ln>
          <a:effectLst>
            <a:innerShdw blurRad="114300">
              <a:prstClr val="black"/>
            </a:innerShdw>
          </a:effectLst>
          <a:scene3d>
            <a:camera prst="orthographicFront"/>
            <a:lightRig rig="threePt" dir="t"/>
          </a:scene3d>
          <a:sp3d>
            <a:bevelT/>
            <a:bevelB/>
          </a:sp3d>
        </p:spPr>
        <p:style>
          <a:lnRef idx="1">
            <a:schemeClr val="dk1"/>
          </a:lnRef>
          <a:fillRef idx="2">
            <a:schemeClr val="dk1"/>
          </a:fillRef>
          <a:effectRef idx="1">
            <a:schemeClr val="dk1"/>
          </a:effectRef>
          <a:fontRef idx="minor">
            <a:schemeClr val="dk1"/>
          </a:fontRef>
        </p:style>
        <p:txBody>
          <a:bodyPr rtlCol="0" anchor="ctr"/>
          <a:lstStyle/>
          <a:p>
            <a:pPr lvl="0"/>
            <a:r>
              <a:rPr lang="en-US" sz="1100" dirty="0" smtClean="0">
                <a:solidFill>
                  <a:schemeClr val="bg1"/>
                </a:solidFill>
              </a:rPr>
              <a:t>Number of likes in </a:t>
            </a:r>
            <a:r>
              <a:rPr lang="en-US" sz="1100" dirty="0" err="1" smtClean="0">
                <a:solidFill>
                  <a:schemeClr val="bg1"/>
                </a:solidFill>
              </a:rPr>
              <a:t>facebook</a:t>
            </a:r>
            <a:r>
              <a:rPr lang="en-US" sz="1100" dirty="0" smtClean="0">
                <a:solidFill>
                  <a:schemeClr val="bg1"/>
                </a:solidFill>
              </a:rPr>
              <a:t> each day:</a:t>
            </a:r>
          </a:p>
          <a:p>
            <a:pPr lvl="0"/>
            <a:r>
              <a:rPr lang="en-US" sz="1100" dirty="0" smtClean="0">
                <a:solidFill>
                  <a:schemeClr val="bg1"/>
                </a:solidFill>
              </a:rPr>
              <a:t>3.5 billion</a:t>
            </a:r>
            <a:endParaRPr lang="en-US" sz="1100" dirty="0">
              <a:solidFill>
                <a:schemeClr val="bg1"/>
              </a:solidFill>
            </a:endParaRPr>
          </a:p>
        </p:txBody>
      </p:sp>
    </p:spTree>
    <p:custDataLst>
      <p:tags r:id="rId1"/>
    </p:custDataLst>
    <p:extLst>
      <p:ext uri="{BB962C8B-B14F-4D97-AF65-F5344CB8AC3E}">
        <p14:creationId xmlns:p14="http://schemas.microsoft.com/office/powerpoint/2010/main" val="70080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500"/>
                                        <p:tgtEl>
                                          <p:spTgt spid="8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56"/>
                                        </p:tgtEl>
                                        <p:attrNameLst>
                                          <p:attrName>style.visibility</p:attrName>
                                        </p:attrNameLst>
                                      </p:cBhvr>
                                      <p:to>
                                        <p:strVal val="visible"/>
                                      </p:to>
                                    </p:set>
                                    <p:animEffect transition="in" filter="fade">
                                      <p:cBhvr>
                                        <p:cTn id="35" dur="500"/>
                                        <p:tgtEl>
                                          <p:spTgt spid="205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4" grpId="0" animBg="1"/>
      <p:bldP spid="40" grpId="0"/>
      <p:bldP spid="49" grpId="0" animBg="1"/>
      <p:bldP spid="76" grpId="0"/>
      <p:bldP spid="79"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323528" y="116632"/>
            <a:ext cx="7772400" cy="648072"/>
          </a:xfrm>
        </p:spPr>
        <p:txBody>
          <a:bodyPr>
            <a:normAutofit/>
          </a:bodyPr>
          <a:lstStyle/>
          <a:p>
            <a:r>
              <a:rPr lang="en-US" sz="2400" dirty="0">
                <a:solidFill>
                  <a:srgbClr val="C00000"/>
                </a:solidFill>
              </a:rPr>
              <a:t>How long does it take took to scan 8 billion pages (</a:t>
            </a:r>
            <a:r>
              <a:rPr lang="en-US" sz="2400" dirty="0" err="1">
                <a:solidFill>
                  <a:srgbClr val="C00000"/>
                </a:solidFill>
              </a:rPr>
              <a:t>google</a:t>
            </a:r>
            <a:r>
              <a:rPr lang="en-US" sz="2400" dirty="0">
                <a:solidFill>
                  <a:srgbClr val="C00000"/>
                </a:solidFill>
              </a:rPr>
              <a:t>)?</a:t>
            </a:r>
          </a:p>
        </p:txBody>
      </p:sp>
      <p:sp>
        <p:nvSpPr>
          <p:cNvPr id="132099" name="Rectangle 3"/>
          <p:cNvSpPr>
            <a:spLocks noGrp="1" noChangeArrowheads="1"/>
          </p:cNvSpPr>
          <p:nvPr>
            <p:ph type="body" sz="half" idx="4294967295"/>
          </p:nvPr>
        </p:nvSpPr>
        <p:spPr>
          <a:xfrm>
            <a:off x="356899" y="1196752"/>
            <a:ext cx="7848600" cy="4114800"/>
          </a:xfrm>
        </p:spPr>
        <p:txBody>
          <a:bodyPr>
            <a:normAutofit lnSpcReduction="10000"/>
          </a:bodyPr>
          <a:lstStyle/>
          <a:p>
            <a:r>
              <a:rPr lang="en-US" dirty="0"/>
              <a:t>Now you are searching  the word </a:t>
            </a:r>
            <a:r>
              <a:rPr lang="en-US" dirty="0" smtClean="0"/>
              <a:t>“</a:t>
            </a:r>
            <a:r>
              <a:rPr lang="en-US" sz="2400" i="1" dirty="0" smtClean="0">
                <a:solidFill>
                  <a:srgbClr val="FF0000"/>
                </a:solidFill>
              </a:rPr>
              <a:t>Presidency</a:t>
            </a:r>
            <a:r>
              <a:rPr lang="en-US" sz="2400" dirty="0" smtClean="0"/>
              <a:t>”!</a:t>
            </a:r>
            <a:endParaRPr lang="en-US" dirty="0"/>
          </a:p>
          <a:p>
            <a:r>
              <a:rPr lang="en-US" dirty="0"/>
              <a:t>Google index 8 billion pages.</a:t>
            </a:r>
          </a:p>
          <a:p>
            <a:pPr lvl="1"/>
            <a:r>
              <a:rPr lang="en-US" dirty="0"/>
              <a:t>Assume each page has 100 words (which is a humble number)</a:t>
            </a:r>
          </a:p>
          <a:p>
            <a:pPr lvl="1"/>
            <a:r>
              <a:rPr lang="en-US" dirty="0"/>
              <a:t>Each word has 10 letters, each letter is one byte</a:t>
            </a:r>
          </a:p>
          <a:p>
            <a:r>
              <a:rPr lang="en-US" dirty="0"/>
              <a:t>It takes around 21 hours to perform </a:t>
            </a:r>
            <a:r>
              <a:rPr lang="en-US"/>
              <a:t>a </a:t>
            </a:r>
            <a:r>
              <a:rPr lang="en-US" smtClean="0"/>
              <a:t>linear </a:t>
            </a:r>
            <a:r>
              <a:rPr lang="en-US" dirty="0"/>
              <a:t>scan of 8 billion pages!</a:t>
            </a:r>
          </a:p>
          <a:p>
            <a:r>
              <a:rPr lang="en-US" sz="2400" dirty="0">
                <a:solidFill>
                  <a:srgbClr val="FF3300"/>
                </a:solidFill>
              </a:rPr>
              <a:t>Word Wide Wait!</a:t>
            </a:r>
            <a:endParaRPr lang="en-US" dirty="0">
              <a:solidFill>
                <a:srgbClr val="FF3300"/>
              </a:solidFill>
            </a:endParaRPr>
          </a:p>
          <a:p>
            <a:endParaRPr lang="en-US" sz="2400" dirty="0">
              <a:solidFill>
                <a:srgbClr val="FF3300"/>
              </a:solidFill>
            </a:endParaRPr>
          </a:p>
        </p:txBody>
      </p:sp>
      <p:pic>
        <p:nvPicPr>
          <p:cNvPr id="132100" name="Picture 4" descr="MCj03325300000[1]"/>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6012160" y="4365104"/>
            <a:ext cx="2667000" cy="171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434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additive="base">
                                        <p:cTn id="7" dur="500" fill="hold"/>
                                        <p:tgtEl>
                                          <p:spTgt spid="132100"/>
                                        </p:tgtEl>
                                        <p:attrNameLst>
                                          <p:attrName>ppt_x</p:attrName>
                                        </p:attrNameLst>
                                      </p:cBhvr>
                                      <p:tavLst>
                                        <p:tav tm="0">
                                          <p:val>
                                            <p:strVal val="1+#ppt_w/2"/>
                                          </p:val>
                                        </p:tav>
                                        <p:tav tm="100000">
                                          <p:val>
                                            <p:strVal val="#ppt_x"/>
                                          </p:val>
                                        </p:tav>
                                      </p:tavLst>
                                    </p:anim>
                                    <p:anim calcmode="lin" valueType="num">
                                      <p:cBhvr additive="base">
                                        <p:cTn id="8"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9979" y="274004"/>
            <a:ext cx="6288325" cy="461665"/>
          </a:xfrm>
          <a:prstGeom prst="rect">
            <a:avLst/>
          </a:prstGeom>
          <a:noFill/>
        </p:spPr>
        <p:txBody>
          <a:bodyPr wrap="none" rtlCol="0">
            <a:spAutoFit/>
          </a:bodyPr>
          <a:lstStyle/>
          <a:p>
            <a:r>
              <a:rPr lang="en-US" sz="2400" dirty="0" smtClean="0">
                <a:solidFill>
                  <a:srgbClr val="C00000"/>
                </a:solidFill>
              </a:rPr>
              <a:t>Search for Bus number 502 in Majestic Bus Stand</a:t>
            </a:r>
            <a:endParaRPr lang="en-US" sz="2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09947916"/>
              </p:ext>
            </p:extLst>
          </p:nvPr>
        </p:nvGraphicFramePr>
        <p:xfrm>
          <a:off x="4278" y="1412776"/>
          <a:ext cx="9186378" cy="228283"/>
        </p:xfrm>
        <a:graphic>
          <a:graphicData uri="http://schemas.openxmlformats.org/drawingml/2006/table">
            <a:tbl>
              <a:tblPr firstRow="1" firstCol="1" bandRow="1">
                <a:tableStyleId>{5C22544A-7EE6-4342-B048-85BDC9FD1C3A}</a:tableStyleId>
              </a:tblPr>
              <a:tblGrid>
                <a:gridCol w="428507"/>
                <a:gridCol w="428507"/>
                <a:gridCol w="460051"/>
                <a:gridCol w="428507"/>
                <a:gridCol w="460051"/>
                <a:gridCol w="429187"/>
                <a:gridCol w="429187"/>
                <a:gridCol w="429187"/>
                <a:gridCol w="429187"/>
                <a:gridCol w="428507"/>
                <a:gridCol w="460051"/>
                <a:gridCol w="428507"/>
                <a:gridCol w="428507"/>
                <a:gridCol w="428507"/>
                <a:gridCol w="460051"/>
                <a:gridCol w="428507"/>
                <a:gridCol w="428507"/>
                <a:gridCol w="428507"/>
                <a:gridCol w="428507"/>
                <a:gridCol w="448310"/>
                <a:gridCol w="467539"/>
              </a:tblGrid>
              <a:tr h="0">
                <a:tc>
                  <a:txBody>
                    <a:bodyPr/>
                    <a:lstStyle/>
                    <a:p>
                      <a:pPr marL="0" marR="0" algn="ctr">
                        <a:lnSpc>
                          <a:spcPct val="107000"/>
                        </a:lnSpc>
                        <a:spcBef>
                          <a:spcPts val="0"/>
                        </a:spcBef>
                        <a:spcAft>
                          <a:spcPts val="0"/>
                        </a:spcAft>
                      </a:pPr>
                      <a:r>
                        <a:rPr lang="en-US" sz="1400" dirty="0">
                          <a:solidFill>
                            <a:schemeClr val="tx1"/>
                          </a:solidFill>
                          <a:effectLst/>
                        </a:rPr>
                        <a:t>203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201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204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202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3923928" y="980728"/>
            <a:ext cx="1308500" cy="369332"/>
          </a:xfrm>
          <a:prstGeom prst="rect">
            <a:avLst/>
          </a:prstGeom>
          <a:noFill/>
        </p:spPr>
        <p:txBody>
          <a:bodyPr wrap="none" rtlCol="0">
            <a:spAutoFit/>
          </a:bodyPr>
          <a:lstStyle/>
          <a:p>
            <a:r>
              <a:rPr lang="en-US" b="1" dirty="0" smtClean="0"/>
              <a:t>First Option</a:t>
            </a:r>
            <a:endParaRPr lang="en-US" b="1" dirty="0"/>
          </a:p>
        </p:txBody>
      </p:sp>
    </p:spTree>
    <p:extLst>
      <p:ext uri="{BB962C8B-B14F-4D97-AF65-F5344CB8AC3E}">
        <p14:creationId xmlns:p14="http://schemas.microsoft.com/office/powerpoint/2010/main" val="2525636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9979" y="274004"/>
            <a:ext cx="6288325" cy="461665"/>
          </a:xfrm>
          <a:prstGeom prst="rect">
            <a:avLst/>
          </a:prstGeom>
          <a:noFill/>
        </p:spPr>
        <p:txBody>
          <a:bodyPr wrap="none" rtlCol="0">
            <a:spAutoFit/>
          </a:bodyPr>
          <a:lstStyle/>
          <a:p>
            <a:r>
              <a:rPr lang="en-US" sz="2400" dirty="0" smtClean="0">
                <a:solidFill>
                  <a:srgbClr val="C00000"/>
                </a:solidFill>
              </a:rPr>
              <a:t>Search for Bus number 502 in Majestic Bus Stand</a:t>
            </a:r>
            <a:endParaRPr lang="en-US" sz="24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26780398"/>
              </p:ext>
            </p:extLst>
          </p:nvPr>
        </p:nvGraphicFramePr>
        <p:xfrm>
          <a:off x="107504" y="2348880"/>
          <a:ext cx="8964183" cy="228283"/>
        </p:xfrm>
        <a:graphic>
          <a:graphicData uri="http://schemas.openxmlformats.org/drawingml/2006/table">
            <a:tbl>
              <a:tblPr firstRow="1" firstCol="1" bandRow="1">
                <a:tableStyleId>{5C22544A-7EE6-4342-B048-85BDC9FD1C3A}</a:tableStyleId>
              </a:tblPr>
              <a:tblGrid>
                <a:gridCol w="453156"/>
                <a:gridCol w="452477"/>
                <a:gridCol w="413131"/>
                <a:gridCol w="453834"/>
                <a:gridCol w="453156"/>
                <a:gridCol w="453156"/>
                <a:gridCol w="453156"/>
                <a:gridCol w="453156"/>
                <a:gridCol w="452477"/>
                <a:gridCol w="431447"/>
                <a:gridCol w="452477"/>
                <a:gridCol w="452477"/>
                <a:gridCol w="452477"/>
                <a:gridCol w="424664"/>
                <a:gridCol w="452477"/>
                <a:gridCol w="452477"/>
                <a:gridCol w="444337"/>
                <a:gridCol w="448310"/>
                <a:gridCol w="448310"/>
                <a:gridCol w="467031"/>
              </a:tblGrid>
              <a:tr h="0">
                <a:tc>
                  <a:txBody>
                    <a:bodyPr/>
                    <a:lstStyle/>
                    <a:p>
                      <a:pPr marL="0" marR="0">
                        <a:lnSpc>
                          <a:spcPct val="107000"/>
                        </a:lnSpc>
                        <a:spcBef>
                          <a:spcPts val="0"/>
                        </a:spcBef>
                        <a:spcAft>
                          <a:spcPts val="0"/>
                        </a:spcAft>
                      </a:pPr>
                      <a:r>
                        <a:rPr lang="en-US" sz="1400" dirty="0">
                          <a:solidFill>
                            <a:schemeClr val="tx1"/>
                          </a:solidFill>
                          <a:effectLst/>
                        </a:rPr>
                        <a:t>101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102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103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104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201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202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203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dirty="0">
                          <a:solidFill>
                            <a:schemeClr val="tx1"/>
                          </a:solidFill>
                          <a:effectLst/>
                        </a:rPr>
                        <a:t>204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501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502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503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dirty="0">
                          <a:solidFill>
                            <a:schemeClr val="tx1"/>
                          </a:solidFill>
                          <a:effectLst/>
                        </a:rPr>
                        <a:t>504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953291" y="1840178"/>
            <a:ext cx="1588448" cy="369332"/>
          </a:xfrm>
          <a:prstGeom prst="rect">
            <a:avLst/>
          </a:prstGeom>
          <a:noFill/>
        </p:spPr>
        <p:txBody>
          <a:bodyPr wrap="none" rtlCol="0">
            <a:spAutoFit/>
          </a:bodyPr>
          <a:lstStyle/>
          <a:p>
            <a:r>
              <a:rPr lang="en-US" b="1" dirty="0" smtClean="0"/>
              <a:t>Second Option</a:t>
            </a:r>
            <a:endParaRPr lang="en-US" b="1" dirty="0"/>
          </a:p>
        </p:txBody>
      </p:sp>
    </p:spTree>
    <p:extLst>
      <p:ext uri="{BB962C8B-B14F-4D97-AF65-F5344CB8AC3E}">
        <p14:creationId xmlns:p14="http://schemas.microsoft.com/office/powerpoint/2010/main" val="3839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9979" y="274004"/>
            <a:ext cx="6288325" cy="461665"/>
          </a:xfrm>
          <a:prstGeom prst="rect">
            <a:avLst/>
          </a:prstGeom>
          <a:noFill/>
        </p:spPr>
        <p:txBody>
          <a:bodyPr wrap="none" rtlCol="0">
            <a:spAutoFit/>
          </a:bodyPr>
          <a:lstStyle/>
          <a:p>
            <a:r>
              <a:rPr lang="en-US" sz="2400" dirty="0" smtClean="0">
                <a:solidFill>
                  <a:srgbClr val="C00000"/>
                </a:solidFill>
              </a:rPr>
              <a:t>Search for Bus number 502 in Majestic Bus Stand</a:t>
            </a:r>
            <a:endParaRPr lang="en-US" sz="2400" dirty="0">
              <a:solidFill>
                <a:srgbClr val="C00000"/>
              </a:solidFill>
            </a:endParaRPr>
          </a:p>
        </p:txBody>
      </p:sp>
      <p:sp>
        <p:nvSpPr>
          <p:cNvPr id="8" name="TextBox 7"/>
          <p:cNvSpPr txBox="1"/>
          <p:nvPr/>
        </p:nvSpPr>
        <p:spPr>
          <a:xfrm>
            <a:off x="3923928" y="1556792"/>
            <a:ext cx="1394421" cy="369332"/>
          </a:xfrm>
          <a:prstGeom prst="rect">
            <a:avLst/>
          </a:prstGeom>
          <a:noFill/>
        </p:spPr>
        <p:txBody>
          <a:bodyPr wrap="none" rtlCol="0">
            <a:spAutoFit/>
          </a:bodyPr>
          <a:lstStyle/>
          <a:p>
            <a:r>
              <a:rPr lang="en-US" b="1" dirty="0" smtClean="0"/>
              <a:t>Third Option</a:t>
            </a:r>
            <a:endParaRPr lang="en-US" b="1" dirty="0"/>
          </a:p>
        </p:txBody>
      </p:sp>
      <p:pic>
        <p:nvPicPr>
          <p:cNvPr id="5" name="Picture 4"/>
          <p:cNvPicPr>
            <a:picLocks noChangeAspect="1"/>
          </p:cNvPicPr>
          <p:nvPr/>
        </p:nvPicPr>
        <p:blipFill>
          <a:blip r:embed="rId2"/>
          <a:stretch>
            <a:fillRect/>
          </a:stretch>
        </p:blipFill>
        <p:spPr>
          <a:xfrm>
            <a:off x="1195166" y="2348880"/>
            <a:ext cx="6457950" cy="3228975"/>
          </a:xfrm>
          <a:prstGeom prst="rect">
            <a:avLst/>
          </a:prstGeom>
        </p:spPr>
      </p:pic>
    </p:spTree>
    <p:extLst>
      <p:ext uri="{BB962C8B-B14F-4D97-AF65-F5344CB8AC3E}">
        <p14:creationId xmlns:p14="http://schemas.microsoft.com/office/powerpoint/2010/main" val="1382022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9979" y="274004"/>
            <a:ext cx="6288325" cy="461665"/>
          </a:xfrm>
          <a:prstGeom prst="rect">
            <a:avLst/>
          </a:prstGeom>
          <a:noFill/>
        </p:spPr>
        <p:txBody>
          <a:bodyPr wrap="none" rtlCol="0">
            <a:spAutoFit/>
          </a:bodyPr>
          <a:lstStyle/>
          <a:p>
            <a:r>
              <a:rPr lang="en-US" sz="2400" dirty="0" smtClean="0">
                <a:solidFill>
                  <a:srgbClr val="C00000"/>
                </a:solidFill>
              </a:rPr>
              <a:t>Search for Bus number 502 in Majestic Bus Stand</a:t>
            </a:r>
            <a:endParaRPr lang="en-US" sz="2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09947916"/>
              </p:ext>
            </p:extLst>
          </p:nvPr>
        </p:nvGraphicFramePr>
        <p:xfrm>
          <a:off x="4278" y="1412776"/>
          <a:ext cx="9186378" cy="228283"/>
        </p:xfrm>
        <a:graphic>
          <a:graphicData uri="http://schemas.openxmlformats.org/drawingml/2006/table">
            <a:tbl>
              <a:tblPr firstRow="1" firstCol="1" bandRow="1">
                <a:tableStyleId>{5C22544A-7EE6-4342-B048-85BDC9FD1C3A}</a:tableStyleId>
              </a:tblPr>
              <a:tblGrid>
                <a:gridCol w="428507"/>
                <a:gridCol w="428507"/>
                <a:gridCol w="460051"/>
                <a:gridCol w="428507"/>
                <a:gridCol w="460051"/>
                <a:gridCol w="429187"/>
                <a:gridCol w="429187"/>
                <a:gridCol w="429187"/>
                <a:gridCol w="429187"/>
                <a:gridCol w="428507"/>
                <a:gridCol w="460051"/>
                <a:gridCol w="428507"/>
                <a:gridCol w="428507"/>
                <a:gridCol w="428507"/>
                <a:gridCol w="460051"/>
                <a:gridCol w="428507"/>
                <a:gridCol w="428507"/>
                <a:gridCol w="428507"/>
                <a:gridCol w="428507"/>
                <a:gridCol w="448310"/>
                <a:gridCol w="467539"/>
              </a:tblGrid>
              <a:tr h="0">
                <a:tc>
                  <a:txBody>
                    <a:bodyPr/>
                    <a:lstStyle/>
                    <a:p>
                      <a:pPr marL="0" marR="0" algn="ctr">
                        <a:lnSpc>
                          <a:spcPct val="107000"/>
                        </a:lnSpc>
                        <a:spcBef>
                          <a:spcPts val="0"/>
                        </a:spcBef>
                        <a:spcAft>
                          <a:spcPts val="0"/>
                        </a:spcAft>
                      </a:pPr>
                      <a:r>
                        <a:rPr lang="en-US" sz="1400" dirty="0">
                          <a:solidFill>
                            <a:schemeClr val="tx1"/>
                          </a:solidFill>
                          <a:effectLst/>
                        </a:rPr>
                        <a:t>203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201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204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202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304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403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104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503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26780398"/>
              </p:ext>
            </p:extLst>
          </p:nvPr>
        </p:nvGraphicFramePr>
        <p:xfrm>
          <a:off x="107504" y="2348880"/>
          <a:ext cx="8964183" cy="228283"/>
        </p:xfrm>
        <a:graphic>
          <a:graphicData uri="http://schemas.openxmlformats.org/drawingml/2006/table">
            <a:tbl>
              <a:tblPr firstRow="1" firstCol="1" bandRow="1">
                <a:tableStyleId>{5C22544A-7EE6-4342-B048-85BDC9FD1C3A}</a:tableStyleId>
              </a:tblPr>
              <a:tblGrid>
                <a:gridCol w="453156"/>
                <a:gridCol w="452477"/>
                <a:gridCol w="413131"/>
                <a:gridCol w="453834"/>
                <a:gridCol w="453156"/>
                <a:gridCol w="453156"/>
                <a:gridCol w="453156"/>
                <a:gridCol w="453156"/>
                <a:gridCol w="452477"/>
                <a:gridCol w="431447"/>
                <a:gridCol w="452477"/>
                <a:gridCol w="452477"/>
                <a:gridCol w="452477"/>
                <a:gridCol w="424664"/>
                <a:gridCol w="452477"/>
                <a:gridCol w="452477"/>
                <a:gridCol w="444337"/>
                <a:gridCol w="448310"/>
                <a:gridCol w="448310"/>
                <a:gridCol w="467031"/>
              </a:tblGrid>
              <a:tr h="0">
                <a:tc>
                  <a:txBody>
                    <a:bodyPr/>
                    <a:lstStyle/>
                    <a:p>
                      <a:pPr marL="0" marR="0">
                        <a:lnSpc>
                          <a:spcPct val="107000"/>
                        </a:lnSpc>
                        <a:spcBef>
                          <a:spcPts val="0"/>
                        </a:spcBef>
                        <a:spcAft>
                          <a:spcPts val="0"/>
                        </a:spcAft>
                      </a:pPr>
                      <a:r>
                        <a:rPr lang="en-US" sz="1400" dirty="0">
                          <a:solidFill>
                            <a:schemeClr val="tx1"/>
                          </a:solidFill>
                          <a:effectLst/>
                        </a:rPr>
                        <a:t>101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102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103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104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201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202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203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dirty="0">
                          <a:solidFill>
                            <a:schemeClr val="tx1"/>
                          </a:solidFill>
                          <a:effectLst/>
                        </a:rPr>
                        <a:t>204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304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404</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501</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502</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a:solidFill>
                            <a:schemeClr val="tx1"/>
                          </a:solidFill>
                          <a:effectLst/>
                        </a:rPr>
                        <a:t>503</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400" dirty="0">
                          <a:solidFill>
                            <a:schemeClr val="tx1"/>
                          </a:solidFill>
                          <a:effectLst/>
                        </a:rPr>
                        <a:t>504</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3923928" y="980728"/>
            <a:ext cx="1308500" cy="369332"/>
          </a:xfrm>
          <a:prstGeom prst="rect">
            <a:avLst/>
          </a:prstGeom>
          <a:noFill/>
        </p:spPr>
        <p:txBody>
          <a:bodyPr wrap="none" rtlCol="0">
            <a:spAutoFit/>
          </a:bodyPr>
          <a:lstStyle/>
          <a:p>
            <a:r>
              <a:rPr lang="en-US" b="1" dirty="0" smtClean="0"/>
              <a:t>First Option</a:t>
            </a:r>
            <a:endParaRPr lang="en-US" b="1" dirty="0"/>
          </a:p>
        </p:txBody>
      </p:sp>
      <p:sp>
        <p:nvSpPr>
          <p:cNvPr id="7" name="TextBox 6"/>
          <p:cNvSpPr txBox="1"/>
          <p:nvPr/>
        </p:nvSpPr>
        <p:spPr>
          <a:xfrm>
            <a:off x="3953291" y="1840178"/>
            <a:ext cx="1588448" cy="369332"/>
          </a:xfrm>
          <a:prstGeom prst="rect">
            <a:avLst/>
          </a:prstGeom>
          <a:noFill/>
        </p:spPr>
        <p:txBody>
          <a:bodyPr wrap="none" rtlCol="0">
            <a:spAutoFit/>
          </a:bodyPr>
          <a:lstStyle/>
          <a:p>
            <a:r>
              <a:rPr lang="en-US" b="1" dirty="0" smtClean="0"/>
              <a:t>Second Option</a:t>
            </a:r>
            <a:endParaRPr lang="en-US" b="1" dirty="0"/>
          </a:p>
        </p:txBody>
      </p:sp>
      <p:sp>
        <p:nvSpPr>
          <p:cNvPr id="8" name="TextBox 7"/>
          <p:cNvSpPr txBox="1"/>
          <p:nvPr/>
        </p:nvSpPr>
        <p:spPr>
          <a:xfrm>
            <a:off x="2654185" y="2884294"/>
            <a:ext cx="1394421" cy="369332"/>
          </a:xfrm>
          <a:prstGeom prst="rect">
            <a:avLst/>
          </a:prstGeom>
          <a:noFill/>
        </p:spPr>
        <p:txBody>
          <a:bodyPr wrap="none" rtlCol="0">
            <a:spAutoFit/>
          </a:bodyPr>
          <a:lstStyle/>
          <a:p>
            <a:r>
              <a:rPr lang="en-US" b="1" dirty="0" smtClean="0"/>
              <a:t>Third Option</a:t>
            </a:r>
            <a:endParaRPr lang="en-US" b="1" dirty="0"/>
          </a:p>
        </p:txBody>
      </p:sp>
      <p:pic>
        <p:nvPicPr>
          <p:cNvPr id="5" name="Picture 4"/>
          <p:cNvPicPr>
            <a:picLocks noChangeAspect="1"/>
          </p:cNvPicPr>
          <p:nvPr/>
        </p:nvPicPr>
        <p:blipFill>
          <a:blip r:embed="rId2"/>
          <a:stretch>
            <a:fillRect/>
          </a:stretch>
        </p:blipFill>
        <p:spPr>
          <a:xfrm>
            <a:off x="1195166" y="3253626"/>
            <a:ext cx="6457950" cy="3228975"/>
          </a:xfrm>
          <a:prstGeom prst="rect">
            <a:avLst/>
          </a:prstGeom>
        </p:spPr>
      </p:pic>
    </p:spTree>
    <p:extLst>
      <p:ext uri="{BB962C8B-B14F-4D97-AF65-F5344CB8AC3E}">
        <p14:creationId xmlns:p14="http://schemas.microsoft.com/office/powerpoint/2010/main" val="2813550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339752" y="188640"/>
            <a:ext cx="6935713" cy="5646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rgbClr val="C00000"/>
                </a:solidFill>
                <a:latin typeface="Cambria" pitchFamily="18" charset="0"/>
              </a:rPr>
              <a:t>What is Data Structure?</a:t>
            </a:r>
            <a:endParaRPr lang="en-US" sz="2400" b="1" dirty="0">
              <a:solidFill>
                <a:srgbClr val="C00000"/>
              </a:solidFill>
              <a:latin typeface="Cambria" pitchFamily="18" charset="0"/>
            </a:endParaRPr>
          </a:p>
        </p:txBody>
      </p:sp>
      <p:sp>
        <p:nvSpPr>
          <p:cNvPr id="3" name="Rectangle 2"/>
          <p:cNvSpPr/>
          <p:nvPr/>
        </p:nvSpPr>
        <p:spPr>
          <a:xfrm>
            <a:off x="-27957" y="4612698"/>
            <a:ext cx="9144000" cy="400110"/>
          </a:xfrm>
          <a:prstGeom prst="rect">
            <a:avLst/>
          </a:prstGeom>
          <a:solidFill>
            <a:schemeClr val="accent6">
              <a:lumMod val="75000"/>
            </a:schemeClr>
          </a:solidFill>
        </p:spPr>
        <p:txBody>
          <a:bodyPr wrap="square">
            <a:spAutoFit/>
          </a:bodyPr>
          <a:lstStyle/>
          <a:p>
            <a:pPr algn="ctr"/>
            <a:r>
              <a:rPr lang="en-US" sz="2000" b="1" dirty="0">
                <a:solidFill>
                  <a:prstClr val="white"/>
                </a:solidFill>
                <a:latin typeface="Cambria" pitchFamily="18" charset="0"/>
              </a:rPr>
              <a:t>Data on its own is useless unless you can make sense of it!</a:t>
            </a:r>
          </a:p>
        </p:txBody>
      </p:sp>
      <p:pic>
        <p:nvPicPr>
          <p:cNvPr id="5" name="Picture 2" descr="http://pivotpoint.io/media/article/business%20analytics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43" y="1009053"/>
            <a:ext cx="6265269" cy="3550566"/>
          </a:xfrm>
          <a:prstGeom prst="rect">
            <a:avLst/>
          </a:prstGeom>
          <a:noFill/>
          <a:ln>
            <a:solidFill>
              <a:schemeClr val="accent6">
                <a:lumMod val="75000"/>
              </a:schemeClr>
            </a:solidFill>
          </a:ln>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179513" y="5157192"/>
            <a:ext cx="8936530" cy="136050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000000"/>
                </a:solidFill>
                <a:latin typeface="Cambria" pitchFamily="18" charset="0"/>
                <a:ea typeface="Calibri" panose="020F0502020204030204" pitchFamily="34" charset="0"/>
                <a:cs typeface="Times New Roman" panose="02020603050405020304" pitchFamily="18" charset="0"/>
              </a:rPr>
              <a:t>WHAT IS </a:t>
            </a:r>
            <a:r>
              <a:rPr lang="en-US" b="1" dirty="0" smtClean="0">
                <a:solidFill>
                  <a:srgbClr val="000000"/>
                </a:solidFill>
                <a:latin typeface="Cambria" pitchFamily="18" charset="0"/>
                <a:ea typeface="Calibri" panose="020F0502020204030204" pitchFamily="34" charset="0"/>
                <a:cs typeface="Times New Roman" panose="02020603050405020304" pitchFamily="18" charset="0"/>
              </a:rPr>
              <a:t>Data Structure?</a:t>
            </a:r>
            <a:endParaRPr lang="en-US" b="1" dirty="0">
              <a:solidFill>
                <a:srgbClr val="000000"/>
              </a:solidFill>
              <a:latin typeface="Cambria" pitchFamily="18" charset="0"/>
              <a:ea typeface="Calibri" panose="020F0502020204030204" pitchFamily="34" charset="0"/>
              <a:cs typeface="Times New Roman" panose="02020603050405020304" pitchFamily="18" charset="0"/>
            </a:endParaRPr>
          </a:p>
          <a:p>
            <a:pPr algn="ctr">
              <a:defRPr/>
            </a:pPr>
            <a:r>
              <a:rPr lang="en-US" dirty="0">
                <a:solidFill>
                  <a:srgbClr val="000000"/>
                </a:solidFill>
                <a:latin typeface="Cambria" pitchFamily="18" charset="0"/>
                <a:ea typeface="Calibri" panose="020F0502020204030204" pitchFamily="34" charset="0"/>
                <a:cs typeface="Times New Roman" panose="02020603050405020304" pitchFamily="18" charset="0"/>
              </a:rPr>
              <a:t>The scientific process of transforming data into insight for making better decisions, offering new opportunities for a competitive advantage</a:t>
            </a:r>
            <a:endParaRPr lang="en-US" dirty="0">
              <a:solidFill>
                <a:prstClr val="white"/>
              </a:solidFill>
              <a:latin typeface="Cambria" pitchFamily="18" charset="0"/>
            </a:endParaRPr>
          </a:p>
        </p:txBody>
      </p:sp>
    </p:spTree>
    <p:extLst>
      <p:ext uri="{BB962C8B-B14F-4D97-AF65-F5344CB8AC3E}">
        <p14:creationId xmlns:p14="http://schemas.microsoft.com/office/powerpoint/2010/main" val="1691555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67" y="1052736"/>
            <a:ext cx="8964488" cy="1433149"/>
          </a:xfrm>
          <a:prstGeom prst="rect">
            <a:avLst/>
          </a:prstGeom>
        </p:spPr>
        <p:txBody>
          <a:bodyPr wrap="square">
            <a:spAutoFit/>
          </a:bodyPr>
          <a:lstStyle/>
          <a:p>
            <a:pPr algn="just">
              <a:lnSpc>
                <a:spcPct val="107000"/>
              </a:lnSpc>
              <a:spcAft>
                <a:spcPts val="800"/>
              </a:spcAft>
            </a:pPr>
            <a:r>
              <a:rPr lang="en-US" sz="2000" b="1" dirty="0" smtClean="0">
                <a:solidFill>
                  <a:srgbClr val="0070C0"/>
                </a:solidFill>
              </a:rPr>
              <a:t>Wikipedia: </a:t>
            </a:r>
            <a:r>
              <a:rPr lang="en-US"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In</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computer science</a:t>
            </a: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 </a:t>
            </a:r>
            <a:r>
              <a:rPr lang="en-US" sz="2000" b="1" dirty="0">
                <a:latin typeface="Times New Roman" panose="02020603050405020304" pitchFamily="18" charset="0"/>
                <a:ea typeface="Calibri" panose="020F0502020204030204" pitchFamily="34" charset="0"/>
                <a:cs typeface="Times New Roman" panose="02020603050405020304" pitchFamily="18" charset="0"/>
              </a:rPr>
              <a:t>data structure</a:t>
            </a:r>
            <a:r>
              <a:rPr lang="en-US" sz="2000" dirty="0">
                <a:latin typeface="Times New Roman" panose="02020603050405020304" pitchFamily="18" charset="0"/>
                <a:ea typeface="Calibri" panose="020F0502020204030204" pitchFamily="34" charset="0"/>
                <a:cs typeface="Times New Roman" panose="02020603050405020304" pitchFamily="18" charset="0"/>
              </a:rPr>
              <a:t> is a data organization, management, and storage format that enables </a:t>
            </a:r>
            <a:r>
              <a:rPr lang="en-US" b="1" dirty="0">
                <a:latin typeface="Calibri" panose="020F0502020204030204" pitchFamily="34" charset="0"/>
                <a:ea typeface="Calibri" panose="020F0502020204030204" pitchFamily="34" charset="0"/>
                <a:cs typeface="Times New Roman" panose="02020603050405020304" pitchFamily="18" charset="0"/>
              </a:rPr>
              <a:t>efficient</a:t>
            </a:r>
            <a:r>
              <a:rPr lang="en-US" b="1" dirty="0">
                <a:solidFill>
                  <a:srgbClr val="222222"/>
                </a:solidFill>
                <a:latin typeface="Calibri" panose="020F0502020204030204" pitchFamily="34" charset="0"/>
                <a:ea typeface="Calibri" panose="020F0502020204030204" pitchFamily="34" charset="0"/>
                <a:cs typeface="Times New Roman" panose="02020603050405020304" pitchFamily="18" charset="0"/>
              </a:rPr>
              <a:t> access and modification.</a:t>
            </a: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More </a:t>
            </a:r>
            <a:r>
              <a:rPr lang="en-US" dirty="0">
                <a:latin typeface="Calibri" panose="020F0502020204030204" pitchFamily="34" charset="0"/>
                <a:ea typeface="Calibri" panose="020F0502020204030204" pitchFamily="34" charset="0"/>
                <a:cs typeface="Times New Roman" panose="02020603050405020304" pitchFamily="18" charset="0"/>
              </a:rPr>
              <a:t>precisely, a data structure is a collection of data values</a:t>
            </a:r>
            <a:r>
              <a:rPr lang="en-US" dirty="0">
                <a:solidFill>
                  <a:srgbClr val="222222"/>
                </a:solidFill>
                <a:latin typeface="Calibri" panose="020F0502020204030204" pitchFamily="34" charset="0"/>
                <a:ea typeface="Calibri" panose="020F0502020204030204" pitchFamily="34" charset="0"/>
                <a:cs typeface="Times New Roman" panose="02020603050405020304" pitchFamily="18" charset="0"/>
              </a:rPr>
              <a:t>, the relationships among them, and the functions or operations that can be applied to the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30316" y="2780928"/>
            <a:ext cx="8631722" cy="954107"/>
          </a:xfrm>
          <a:prstGeom prst="rect">
            <a:avLst/>
          </a:prstGeom>
          <a:noFill/>
        </p:spPr>
        <p:txBody>
          <a:bodyPr wrap="none" rtlCol="0">
            <a:spAutoFit/>
          </a:bodyPr>
          <a:lstStyle/>
          <a:p>
            <a:pPr algn="ctr"/>
            <a:r>
              <a:rPr lang="en-US" sz="2000" b="1" dirty="0" smtClean="0">
                <a:solidFill>
                  <a:srgbClr val="FF0000"/>
                </a:solidFill>
              </a:rPr>
              <a:t>Data Structure= Related Data + Operations</a:t>
            </a:r>
          </a:p>
          <a:p>
            <a:endParaRPr lang="en-US" dirty="0"/>
          </a:p>
          <a:p>
            <a:r>
              <a:rPr lang="en-US" dirty="0" smtClean="0"/>
              <a:t>Operation include, Storing, Searching, Deleting, Updating, Comparing, Analyzing, Sorting…</a:t>
            </a:r>
            <a:endParaRPr lang="en-US" dirty="0"/>
          </a:p>
        </p:txBody>
      </p:sp>
      <p:sp>
        <p:nvSpPr>
          <p:cNvPr id="5" name="Title 4"/>
          <p:cNvSpPr txBox="1">
            <a:spLocks/>
          </p:cNvSpPr>
          <p:nvPr/>
        </p:nvSpPr>
        <p:spPr>
          <a:xfrm>
            <a:off x="1331640" y="188640"/>
            <a:ext cx="5538535" cy="56460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rgbClr val="C00000"/>
                </a:solidFill>
                <a:latin typeface="Cambria" pitchFamily="18" charset="0"/>
              </a:rPr>
              <a:t>What is Data Structure? Make it simple</a:t>
            </a:r>
            <a:endParaRPr lang="en-US" sz="2400" b="1" dirty="0">
              <a:solidFill>
                <a:srgbClr val="C00000"/>
              </a:solidFill>
              <a:latin typeface="Cambria" pitchFamily="18" charset="0"/>
            </a:endParaRPr>
          </a:p>
        </p:txBody>
      </p:sp>
    </p:spTree>
    <p:extLst>
      <p:ext uri="{BB962C8B-B14F-4D97-AF65-F5344CB8AC3E}">
        <p14:creationId xmlns:p14="http://schemas.microsoft.com/office/powerpoint/2010/main" val="2002417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4808" y="116632"/>
            <a:ext cx="8229600" cy="864096"/>
          </a:xfrm>
        </p:spPr>
        <p:txBody>
          <a:bodyPr>
            <a:normAutofit/>
          </a:bodyPr>
          <a:lstStyle/>
          <a:p>
            <a:r>
              <a:rPr lang="en-AU" sz="3600" b="1" dirty="0">
                <a:solidFill>
                  <a:srgbClr val="C00000"/>
                </a:solidFill>
                <a:latin typeface="Times New Roman" panose="02020603050405020304" pitchFamily="18" charset="0"/>
                <a:cs typeface="Times New Roman" panose="02020603050405020304" pitchFamily="18" charset="0"/>
              </a:rPr>
              <a:t>Classification of Data Structure</a:t>
            </a:r>
          </a:p>
        </p:txBody>
      </p:sp>
      <p:sp>
        <p:nvSpPr>
          <p:cNvPr id="13316" name="Rectangle 4"/>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dirty="0">
                <a:latin typeface="Times New Roman" panose="02020603050405020304" pitchFamily="18" charset="0"/>
              </a:rPr>
              <a:t>Data structure</a:t>
            </a:r>
          </a:p>
        </p:txBody>
      </p:sp>
      <p:sp>
        <p:nvSpPr>
          <p:cNvPr id="13317" name="Line 5"/>
          <p:cNvSpPr>
            <a:spLocks noChangeShapeType="1"/>
          </p:cNvSpPr>
          <p:nvPr/>
        </p:nvSpPr>
        <p:spPr bwMode="auto">
          <a:xfrm>
            <a:off x="4643438" y="24209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2555875" y="2708275"/>
            <a:ext cx="4032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2555875" y="27082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6588125" y="27082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Rectangle 10"/>
          <p:cNvSpPr>
            <a:spLocks noChangeArrowheads="1"/>
          </p:cNvSpPr>
          <p:nvPr/>
        </p:nvSpPr>
        <p:spPr bwMode="auto">
          <a:xfrm>
            <a:off x="1116013"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Primitive DS</a:t>
            </a:r>
          </a:p>
        </p:txBody>
      </p:sp>
      <p:sp>
        <p:nvSpPr>
          <p:cNvPr id="13323" name="Rectangle 11"/>
          <p:cNvSpPr>
            <a:spLocks noChangeArrowheads="1"/>
          </p:cNvSpPr>
          <p:nvPr/>
        </p:nvSpPr>
        <p:spPr bwMode="auto">
          <a:xfrm>
            <a:off x="5076825" y="3068638"/>
            <a:ext cx="30956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Non-Primitive DS</a:t>
            </a:r>
          </a:p>
        </p:txBody>
      </p:sp>
      <p:sp>
        <p:nvSpPr>
          <p:cNvPr id="13324" name="Rectangle 12"/>
          <p:cNvSpPr>
            <a:spLocks noChangeArrowheads="1"/>
          </p:cNvSpPr>
          <p:nvPr/>
        </p:nvSpPr>
        <p:spPr bwMode="auto">
          <a:xfrm>
            <a:off x="179388" y="4940300"/>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Integer</a:t>
            </a:r>
          </a:p>
        </p:txBody>
      </p:sp>
      <p:sp>
        <p:nvSpPr>
          <p:cNvPr id="13325" name="Rectangle 13"/>
          <p:cNvSpPr>
            <a:spLocks noChangeArrowheads="1"/>
          </p:cNvSpPr>
          <p:nvPr/>
        </p:nvSpPr>
        <p:spPr bwMode="auto">
          <a:xfrm>
            <a:off x="1547813" y="4940300"/>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Float</a:t>
            </a:r>
          </a:p>
        </p:txBody>
      </p:sp>
      <p:sp>
        <p:nvSpPr>
          <p:cNvPr id="13326" name="Rectangle 14"/>
          <p:cNvSpPr>
            <a:spLocks noChangeArrowheads="1"/>
          </p:cNvSpPr>
          <p:nvPr/>
        </p:nvSpPr>
        <p:spPr bwMode="auto">
          <a:xfrm>
            <a:off x="3132138" y="4940300"/>
            <a:ext cx="16557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Character</a:t>
            </a:r>
          </a:p>
        </p:txBody>
      </p:sp>
      <p:sp>
        <p:nvSpPr>
          <p:cNvPr id="13327" name="Rectangle 15"/>
          <p:cNvSpPr>
            <a:spLocks noChangeArrowheads="1"/>
          </p:cNvSpPr>
          <p:nvPr/>
        </p:nvSpPr>
        <p:spPr bwMode="auto">
          <a:xfrm>
            <a:off x="5076825" y="4940300"/>
            <a:ext cx="1655763"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Pointer</a:t>
            </a:r>
          </a:p>
        </p:txBody>
      </p:sp>
      <p:sp>
        <p:nvSpPr>
          <p:cNvPr id="13328" name="Line 16"/>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17"/>
          <p:cNvSpPr>
            <a:spLocks noChangeShapeType="1"/>
          </p:cNvSpPr>
          <p:nvPr/>
        </p:nvSpPr>
        <p:spPr bwMode="auto">
          <a:xfrm>
            <a:off x="827088" y="4365625"/>
            <a:ext cx="4968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Line 18"/>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1" name="Line 19"/>
          <p:cNvSpPr>
            <a:spLocks noChangeShapeType="1"/>
          </p:cNvSpPr>
          <p:nvPr/>
        </p:nvSpPr>
        <p:spPr bwMode="auto">
          <a:xfrm>
            <a:off x="205105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p:cNvSpPr>
            <a:spLocks noChangeShapeType="1"/>
          </p:cNvSpPr>
          <p:nvPr/>
        </p:nvSpPr>
        <p:spPr bwMode="auto">
          <a:xfrm>
            <a:off x="392430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Line 21"/>
          <p:cNvSpPr>
            <a:spLocks noChangeShapeType="1"/>
          </p:cNvSpPr>
          <p:nvPr/>
        </p:nvSpPr>
        <p:spPr bwMode="auto">
          <a:xfrm>
            <a:off x="579596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Line 22"/>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23"/>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24"/>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25"/>
          <p:cNvSpPr>
            <a:spLocks noChangeShapeType="1"/>
          </p:cNvSpPr>
          <p:nvPr/>
        </p:nvSpPr>
        <p:spPr bwMode="auto">
          <a:xfrm>
            <a:off x="2051050"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26"/>
          <p:cNvSpPr>
            <a:spLocks noChangeShapeType="1"/>
          </p:cNvSpPr>
          <p:nvPr/>
        </p:nvSpPr>
        <p:spPr bwMode="auto">
          <a:xfrm>
            <a:off x="827088"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9" name="Line 27"/>
          <p:cNvSpPr>
            <a:spLocks noChangeShapeType="1"/>
          </p:cNvSpPr>
          <p:nvPr/>
        </p:nvSpPr>
        <p:spPr bwMode="auto">
          <a:xfrm>
            <a:off x="2555875" y="3644900"/>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Rectangle 28"/>
          <p:cNvSpPr>
            <a:spLocks noChangeArrowheads="1"/>
          </p:cNvSpPr>
          <p:nvPr/>
        </p:nvSpPr>
        <p:spPr bwMode="auto">
          <a:xfrm>
            <a:off x="1547813"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Float</a:t>
            </a:r>
          </a:p>
        </p:txBody>
      </p:sp>
      <p:sp>
        <p:nvSpPr>
          <p:cNvPr id="13341" name="Line 29"/>
          <p:cNvSpPr>
            <a:spLocks noChangeShapeType="1"/>
          </p:cNvSpPr>
          <p:nvPr/>
        </p:nvSpPr>
        <p:spPr bwMode="auto">
          <a:xfrm>
            <a:off x="2051050"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30"/>
          <p:cNvSpPr>
            <a:spLocks noChangeShapeType="1"/>
          </p:cNvSpPr>
          <p:nvPr/>
        </p:nvSpPr>
        <p:spPr bwMode="auto">
          <a:xfrm>
            <a:off x="827088" y="436721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3" name="Line 31"/>
          <p:cNvSpPr>
            <a:spLocks noChangeShapeType="1"/>
          </p:cNvSpPr>
          <p:nvPr/>
        </p:nvSpPr>
        <p:spPr bwMode="auto">
          <a:xfrm>
            <a:off x="2555875" y="3646488"/>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4" name="Rectangle 32"/>
          <p:cNvSpPr>
            <a:spLocks noChangeArrowheads="1"/>
          </p:cNvSpPr>
          <p:nvPr/>
        </p:nvSpPr>
        <p:spPr bwMode="auto">
          <a:xfrm>
            <a:off x="179388" y="4941888"/>
            <a:ext cx="1223962"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Integer</a:t>
            </a:r>
          </a:p>
        </p:txBody>
      </p:sp>
      <p:sp>
        <p:nvSpPr>
          <p:cNvPr id="13345" name="Rectangle 33"/>
          <p:cNvSpPr>
            <a:spLocks noChangeArrowheads="1"/>
          </p:cNvSpPr>
          <p:nvPr/>
        </p:nvSpPr>
        <p:spPr bwMode="auto">
          <a:xfrm>
            <a:off x="1547813" y="4943475"/>
            <a:ext cx="12239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Float</a:t>
            </a:r>
          </a:p>
        </p:txBody>
      </p:sp>
      <p:sp>
        <p:nvSpPr>
          <p:cNvPr id="13346" name="Line 34"/>
          <p:cNvSpPr>
            <a:spLocks noChangeShapeType="1"/>
          </p:cNvSpPr>
          <p:nvPr/>
        </p:nvSpPr>
        <p:spPr bwMode="auto">
          <a:xfrm>
            <a:off x="2051050" y="43688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7" name="Line 35"/>
          <p:cNvSpPr>
            <a:spLocks noChangeShapeType="1"/>
          </p:cNvSpPr>
          <p:nvPr/>
        </p:nvSpPr>
        <p:spPr bwMode="auto">
          <a:xfrm>
            <a:off x="827088" y="43688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8" name="Line 36"/>
          <p:cNvSpPr>
            <a:spLocks noChangeShapeType="1"/>
          </p:cNvSpPr>
          <p:nvPr/>
        </p:nvSpPr>
        <p:spPr bwMode="auto">
          <a:xfrm>
            <a:off x="2555875" y="3648075"/>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35213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4808" y="-27384"/>
            <a:ext cx="8229600" cy="1143000"/>
          </a:xfrm>
        </p:spPr>
        <p:txBody>
          <a:bodyPr/>
          <a:lstStyle/>
          <a:p>
            <a:r>
              <a:rPr lang="en-AU" sz="4000" b="1" dirty="0">
                <a:solidFill>
                  <a:srgbClr val="C00000"/>
                </a:solidFill>
                <a:latin typeface="Times New Roman" panose="02020603050405020304" pitchFamily="18" charset="0"/>
                <a:cs typeface="Times New Roman" panose="02020603050405020304" pitchFamily="18" charset="0"/>
              </a:rPr>
              <a:t>Classification of Data Structure</a:t>
            </a:r>
          </a:p>
        </p:txBody>
      </p:sp>
      <p:sp>
        <p:nvSpPr>
          <p:cNvPr id="14340" name="Rectangle 4"/>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Non-Primitive DS</a:t>
            </a:r>
          </a:p>
        </p:txBody>
      </p:sp>
      <p:sp>
        <p:nvSpPr>
          <p:cNvPr id="14341" name="Rectangle 5"/>
          <p:cNvSpPr>
            <a:spLocks noChangeArrowheads="1"/>
          </p:cNvSpPr>
          <p:nvPr/>
        </p:nvSpPr>
        <p:spPr bwMode="auto">
          <a:xfrm>
            <a:off x="1116013" y="3213100"/>
            <a:ext cx="18716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Linear List</a:t>
            </a:r>
          </a:p>
        </p:txBody>
      </p:sp>
      <p:sp>
        <p:nvSpPr>
          <p:cNvPr id="14342" name="Rectangle 6"/>
          <p:cNvSpPr>
            <a:spLocks noChangeArrowheads="1"/>
          </p:cNvSpPr>
          <p:nvPr/>
        </p:nvSpPr>
        <p:spPr bwMode="auto">
          <a:xfrm>
            <a:off x="5435600" y="3141663"/>
            <a:ext cx="2736850" cy="574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Non-Linear List</a:t>
            </a:r>
          </a:p>
        </p:txBody>
      </p:sp>
      <p:sp>
        <p:nvSpPr>
          <p:cNvPr id="14343" name="Line 7"/>
          <p:cNvSpPr>
            <a:spLocks noChangeShapeType="1"/>
          </p:cNvSpPr>
          <p:nvPr/>
        </p:nvSpPr>
        <p:spPr bwMode="auto">
          <a:xfrm>
            <a:off x="7019925" y="278130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Line 8"/>
          <p:cNvSpPr>
            <a:spLocks noChangeShapeType="1"/>
          </p:cNvSpPr>
          <p:nvPr/>
        </p:nvSpPr>
        <p:spPr bwMode="auto">
          <a:xfrm>
            <a:off x="2124075" y="27813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9"/>
          <p:cNvSpPr>
            <a:spLocks noChangeShapeType="1"/>
          </p:cNvSpPr>
          <p:nvPr/>
        </p:nvSpPr>
        <p:spPr bwMode="auto">
          <a:xfrm>
            <a:off x="45720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p:cNvSpPr>
            <a:spLocks noChangeShapeType="1"/>
          </p:cNvSpPr>
          <p:nvPr/>
        </p:nvSpPr>
        <p:spPr bwMode="auto">
          <a:xfrm>
            <a:off x="2124075" y="2781300"/>
            <a:ext cx="4895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Rectangle 11"/>
          <p:cNvSpPr>
            <a:spLocks noChangeArrowheads="1"/>
          </p:cNvSpPr>
          <p:nvPr/>
        </p:nvSpPr>
        <p:spPr bwMode="auto">
          <a:xfrm>
            <a:off x="179388" y="4941888"/>
            <a:ext cx="1079500"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dirty="0">
                <a:latin typeface="Times New Roman" panose="02020603050405020304" pitchFamily="18" charset="0"/>
              </a:rPr>
              <a:t>Array</a:t>
            </a:r>
          </a:p>
        </p:txBody>
      </p:sp>
      <p:sp>
        <p:nvSpPr>
          <p:cNvPr id="14348" name="Rectangle 12"/>
          <p:cNvSpPr>
            <a:spLocks noChangeArrowheads="1"/>
          </p:cNvSpPr>
          <p:nvPr/>
        </p:nvSpPr>
        <p:spPr bwMode="auto">
          <a:xfrm>
            <a:off x="827088" y="5734050"/>
            <a:ext cx="1512887"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Link List</a:t>
            </a:r>
          </a:p>
        </p:txBody>
      </p:sp>
      <p:sp>
        <p:nvSpPr>
          <p:cNvPr id="14349" name="Rectangle 13"/>
          <p:cNvSpPr>
            <a:spLocks noChangeArrowheads="1"/>
          </p:cNvSpPr>
          <p:nvPr/>
        </p:nvSpPr>
        <p:spPr bwMode="auto">
          <a:xfrm>
            <a:off x="2555875" y="5734050"/>
            <a:ext cx="10795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Stack</a:t>
            </a:r>
          </a:p>
        </p:txBody>
      </p:sp>
      <p:sp>
        <p:nvSpPr>
          <p:cNvPr id="14350" name="Rectangle 14"/>
          <p:cNvSpPr>
            <a:spLocks noChangeArrowheads="1"/>
          </p:cNvSpPr>
          <p:nvPr/>
        </p:nvSpPr>
        <p:spPr bwMode="auto">
          <a:xfrm>
            <a:off x="3563938" y="4941888"/>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Queue</a:t>
            </a:r>
          </a:p>
        </p:txBody>
      </p:sp>
      <p:sp>
        <p:nvSpPr>
          <p:cNvPr id="14351" name="Line 15"/>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a:off x="1692275"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8"/>
          <p:cNvSpPr>
            <a:spLocks noChangeShapeType="1"/>
          </p:cNvSpPr>
          <p:nvPr/>
        </p:nvSpPr>
        <p:spPr bwMode="auto">
          <a:xfrm>
            <a:off x="3132138"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9"/>
          <p:cNvSpPr>
            <a:spLocks noChangeShapeType="1"/>
          </p:cNvSpPr>
          <p:nvPr/>
        </p:nvSpPr>
        <p:spPr bwMode="auto">
          <a:xfrm>
            <a:off x="68421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0"/>
          <p:cNvSpPr>
            <a:spLocks noChangeShapeType="1"/>
          </p:cNvSpPr>
          <p:nvPr/>
        </p:nvSpPr>
        <p:spPr bwMode="auto">
          <a:xfrm>
            <a:off x="4067175"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1"/>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2"/>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23"/>
          <p:cNvSpPr>
            <a:spLocks noChangeShapeType="1"/>
          </p:cNvSpPr>
          <p:nvPr/>
        </p:nvSpPr>
        <p:spPr bwMode="auto">
          <a:xfrm>
            <a:off x="5940425" y="4292600"/>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24"/>
          <p:cNvSpPr>
            <a:spLocks noChangeShapeType="1"/>
          </p:cNvSpPr>
          <p:nvPr/>
        </p:nvSpPr>
        <p:spPr bwMode="auto">
          <a:xfrm>
            <a:off x="7019925" y="37163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25"/>
          <p:cNvSpPr>
            <a:spLocks noChangeShapeType="1"/>
          </p:cNvSpPr>
          <p:nvPr/>
        </p:nvSpPr>
        <p:spPr bwMode="auto">
          <a:xfrm>
            <a:off x="5940425"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26"/>
          <p:cNvSpPr>
            <a:spLocks noChangeShapeType="1"/>
          </p:cNvSpPr>
          <p:nvPr/>
        </p:nvSpPr>
        <p:spPr bwMode="auto">
          <a:xfrm>
            <a:off x="8101013"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3" name="Rectangle 27"/>
          <p:cNvSpPr>
            <a:spLocks noChangeArrowheads="1"/>
          </p:cNvSpPr>
          <p:nvPr/>
        </p:nvSpPr>
        <p:spPr bwMode="auto">
          <a:xfrm>
            <a:off x="5508625"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Graph</a:t>
            </a:r>
          </a:p>
        </p:txBody>
      </p:sp>
      <p:sp>
        <p:nvSpPr>
          <p:cNvPr id="14364" name="Rectangle 28"/>
          <p:cNvSpPr>
            <a:spLocks noChangeArrowheads="1"/>
          </p:cNvSpPr>
          <p:nvPr/>
        </p:nvSpPr>
        <p:spPr bwMode="auto">
          <a:xfrm>
            <a:off x="7524750"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3200">
                <a:latin typeface="Times New Roman" panose="02020603050405020304" pitchFamily="18" charset="0"/>
              </a:rPr>
              <a:t>Trees</a:t>
            </a:r>
          </a:p>
        </p:txBody>
      </p:sp>
    </p:spTree>
    <p:extLst>
      <p:ext uri="{BB962C8B-B14F-4D97-AF65-F5344CB8AC3E}">
        <p14:creationId xmlns:p14="http://schemas.microsoft.com/office/powerpoint/2010/main" val="1653782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3808" y="2276872"/>
            <a:ext cx="2515146" cy="2962283"/>
          </a:xfrm>
          <a:prstGeom prst="rect">
            <a:avLst/>
          </a:prstGeom>
        </p:spPr>
      </p:pic>
      <p:sp>
        <p:nvSpPr>
          <p:cNvPr id="3" name="Oval Callout 2"/>
          <p:cNvSpPr/>
          <p:nvPr/>
        </p:nvSpPr>
        <p:spPr>
          <a:xfrm rot="2329988">
            <a:off x="4863991" y="1928976"/>
            <a:ext cx="4254249" cy="15121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 does it run out of Memory</a:t>
            </a:r>
            <a:endParaRPr lang="en-US" dirty="0"/>
          </a:p>
        </p:txBody>
      </p:sp>
      <p:sp>
        <p:nvSpPr>
          <p:cNvPr id="4" name="Oval Callout 3"/>
          <p:cNvSpPr/>
          <p:nvPr/>
        </p:nvSpPr>
        <p:spPr>
          <a:xfrm rot="17456061">
            <a:off x="-182397" y="2319724"/>
            <a:ext cx="4103490" cy="12964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 my Program is Slow</a:t>
            </a:r>
            <a:endParaRPr lang="en-US" dirty="0"/>
          </a:p>
        </p:txBody>
      </p:sp>
      <p:sp>
        <p:nvSpPr>
          <p:cNvPr id="5" name="TextBox 4"/>
          <p:cNvSpPr txBox="1"/>
          <p:nvPr/>
        </p:nvSpPr>
        <p:spPr>
          <a:xfrm>
            <a:off x="503549" y="188640"/>
            <a:ext cx="7668851" cy="584775"/>
          </a:xfrm>
          <a:prstGeom prst="rect">
            <a:avLst/>
          </a:prstGeom>
          <a:noFill/>
        </p:spPr>
        <p:txBody>
          <a:bodyPr wrap="square" rtlCol="0">
            <a:spAutoFit/>
          </a:bodyPr>
          <a:lstStyle/>
          <a:p>
            <a:r>
              <a:rPr lang="en-US" sz="3200" dirty="0" smtClean="0">
                <a:solidFill>
                  <a:srgbClr val="C00000"/>
                </a:solidFill>
              </a:rPr>
              <a:t>I know Programming, What is the Problem</a:t>
            </a:r>
            <a:endParaRPr lang="en-US" sz="3200" dirty="0">
              <a:solidFill>
                <a:srgbClr val="C00000"/>
              </a:solidFill>
            </a:endParaRPr>
          </a:p>
        </p:txBody>
      </p:sp>
      <p:sp>
        <p:nvSpPr>
          <p:cNvPr id="6" name="TextBox 5"/>
          <p:cNvSpPr txBox="1"/>
          <p:nvPr/>
        </p:nvSpPr>
        <p:spPr>
          <a:xfrm>
            <a:off x="3410262" y="5231350"/>
            <a:ext cx="1665794" cy="400110"/>
          </a:xfrm>
          <a:prstGeom prst="rect">
            <a:avLst/>
          </a:prstGeom>
          <a:noFill/>
        </p:spPr>
        <p:txBody>
          <a:bodyPr wrap="square" rtlCol="0">
            <a:spAutoFit/>
          </a:bodyPr>
          <a:lstStyle/>
          <a:p>
            <a:pPr algn="ctr"/>
            <a:r>
              <a:rPr lang="en-US" sz="2000" b="1" dirty="0" smtClean="0">
                <a:solidFill>
                  <a:srgbClr val="FF0000"/>
                </a:solidFill>
              </a:rPr>
              <a:t>Programmer</a:t>
            </a:r>
            <a:endParaRPr lang="en-US" sz="2000" b="1" dirty="0">
              <a:solidFill>
                <a:srgbClr val="FF0000"/>
              </a:solidFill>
            </a:endParaRPr>
          </a:p>
        </p:txBody>
      </p:sp>
    </p:spTree>
    <p:extLst>
      <p:ext uri="{BB962C8B-B14F-4D97-AF65-F5344CB8AC3E}">
        <p14:creationId xmlns:p14="http://schemas.microsoft.com/office/powerpoint/2010/main" val="2861830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1999" y="197768"/>
            <a:ext cx="8226425" cy="56693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4000" dirty="0" smtClean="0">
                <a:solidFill>
                  <a:srgbClr val="C00000"/>
                </a:solidFill>
              </a:rPr>
              <a:t>Common Data Structures</a:t>
            </a:r>
            <a:endParaRPr lang="en-US" altLang="zh-TW" sz="4000" dirty="0">
              <a:solidFill>
                <a:srgbClr val="C00000"/>
              </a:solidFill>
            </a:endParaRPr>
          </a:p>
        </p:txBody>
      </p:sp>
      <p:sp>
        <p:nvSpPr>
          <p:cNvPr id="3" name="Rectangle 3"/>
          <p:cNvSpPr txBox="1">
            <a:spLocks noChangeArrowheads="1"/>
          </p:cNvSpPr>
          <p:nvPr/>
        </p:nvSpPr>
        <p:spPr>
          <a:xfrm>
            <a:off x="455613" y="1598613"/>
            <a:ext cx="8226425" cy="44973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TW" dirty="0" smtClean="0"/>
              <a:t>List (Array, Linked List)</a:t>
            </a:r>
          </a:p>
          <a:p>
            <a:pPr>
              <a:lnSpc>
                <a:spcPct val="90000"/>
              </a:lnSpc>
            </a:pPr>
            <a:r>
              <a:rPr lang="en-US" altLang="zh-TW" dirty="0" smtClean="0"/>
              <a:t>Stack</a:t>
            </a:r>
          </a:p>
          <a:p>
            <a:pPr>
              <a:lnSpc>
                <a:spcPct val="90000"/>
              </a:lnSpc>
            </a:pPr>
            <a:r>
              <a:rPr lang="en-US" altLang="zh-TW" dirty="0" smtClean="0"/>
              <a:t>Queue</a:t>
            </a:r>
          </a:p>
          <a:p>
            <a:pPr>
              <a:lnSpc>
                <a:spcPct val="90000"/>
              </a:lnSpc>
            </a:pPr>
            <a:r>
              <a:rPr lang="en-US" altLang="zh-TW" dirty="0" smtClean="0"/>
              <a:t>Tree</a:t>
            </a:r>
          </a:p>
          <a:p>
            <a:pPr>
              <a:lnSpc>
                <a:spcPct val="90000"/>
              </a:lnSpc>
            </a:pPr>
            <a:r>
              <a:rPr lang="en-US" altLang="zh-TW" dirty="0" smtClean="0"/>
              <a:t>Heap</a:t>
            </a:r>
          </a:p>
          <a:p>
            <a:pPr>
              <a:lnSpc>
                <a:spcPct val="90000"/>
              </a:lnSpc>
            </a:pPr>
            <a:r>
              <a:rPr lang="en-US" altLang="zh-TW" dirty="0" smtClean="0"/>
              <a:t>Hash Table</a:t>
            </a:r>
          </a:p>
          <a:p>
            <a:pPr>
              <a:lnSpc>
                <a:spcPct val="90000"/>
              </a:lnSpc>
            </a:pPr>
            <a:r>
              <a:rPr lang="en-US" altLang="zh-TW" dirty="0" smtClean="0"/>
              <a:t>Priority Queue</a:t>
            </a:r>
            <a:endParaRPr lang="en-US" altLang="zh-TW" dirty="0"/>
          </a:p>
        </p:txBody>
      </p:sp>
    </p:spTree>
    <p:extLst>
      <p:ext uri="{BB962C8B-B14F-4D97-AF65-F5344CB8AC3E}">
        <p14:creationId xmlns:p14="http://schemas.microsoft.com/office/powerpoint/2010/main" val="3885898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500"/>
                                        <p:tgtEl>
                                          <p:spTgt spid="3">
                                            <p:txEl>
                                              <p:pRg st="5" end="5"/>
                                            </p:txEl>
                                          </p:spTgt>
                                        </p:tgtEl>
                                      </p:cBhvr>
                                    </p:animEffect>
                                    <p:anim calcmode="lin" valueType="num">
                                      <p:cBhvr>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anim calcmode="lin" valueType="num">
                                      <p:cBhvr>
                                        <p:cTn id="5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a:xfrm>
            <a:off x="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364">
              <a:defRPr sz="2250">
                <a:solidFill>
                  <a:schemeClr val="tx1"/>
                </a:solidFill>
                <a:latin typeface="Times New Roman" panose="02020603050405020304" pitchFamily="18" charset="0"/>
                <a:ea typeface="ＭＳ Ｐゴシック" panose="020B0600070205080204" pitchFamily="34" charset="-128"/>
              </a:defRPr>
            </a:lvl1pPr>
            <a:lvl2pPr marL="35560992" indent="-35132367" defTabSz="906364">
              <a:defRPr sz="2250">
                <a:solidFill>
                  <a:schemeClr val="tx1"/>
                </a:solidFill>
                <a:latin typeface="Times New Roman" panose="02020603050405020304" pitchFamily="18" charset="0"/>
                <a:ea typeface="ＭＳ Ｐゴシック" panose="020B0600070205080204" pitchFamily="34" charset="-128"/>
              </a:defRPr>
            </a:lvl2pPr>
            <a:lvl3pPr>
              <a:defRPr sz="2250">
                <a:solidFill>
                  <a:schemeClr val="tx1"/>
                </a:solidFill>
                <a:latin typeface="Times New Roman" panose="02020603050405020304" pitchFamily="18" charset="0"/>
                <a:ea typeface="ＭＳ Ｐゴシック" panose="020B0600070205080204" pitchFamily="34" charset="-128"/>
              </a:defRPr>
            </a:lvl3pPr>
            <a:lvl4pPr>
              <a:defRPr sz="2250">
                <a:solidFill>
                  <a:schemeClr val="tx1"/>
                </a:solidFill>
                <a:latin typeface="Times New Roman" panose="02020603050405020304" pitchFamily="18" charset="0"/>
                <a:ea typeface="ＭＳ Ｐゴシック" panose="020B0600070205080204" pitchFamily="34" charset="-128"/>
              </a:defRPr>
            </a:lvl4pPr>
            <a:lvl5pPr>
              <a:defRPr sz="2250">
                <a:solidFill>
                  <a:schemeClr val="tx1"/>
                </a:solidFill>
                <a:latin typeface="Times New Roman" panose="02020603050405020304" pitchFamily="18" charset="0"/>
                <a:ea typeface="ＭＳ Ｐゴシック" panose="020B0600070205080204" pitchFamily="34" charset="-128"/>
              </a:defRPr>
            </a:lvl5pPr>
            <a:lvl6pPr marL="428625" eaLnBrk="0" fontAlgn="base" hangingPunct="0">
              <a:spcBef>
                <a:spcPct val="0"/>
              </a:spcBef>
              <a:spcAft>
                <a:spcPct val="0"/>
              </a:spcAft>
              <a:defRPr sz="2250">
                <a:solidFill>
                  <a:schemeClr val="tx1"/>
                </a:solidFill>
                <a:latin typeface="Times New Roman" panose="02020603050405020304" pitchFamily="18" charset="0"/>
                <a:ea typeface="ＭＳ Ｐゴシック" panose="020B0600070205080204" pitchFamily="34" charset="-128"/>
              </a:defRPr>
            </a:lvl6pPr>
            <a:lvl7pPr marL="857250" eaLnBrk="0" fontAlgn="base" hangingPunct="0">
              <a:spcBef>
                <a:spcPct val="0"/>
              </a:spcBef>
              <a:spcAft>
                <a:spcPct val="0"/>
              </a:spcAft>
              <a:defRPr sz="2250">
                <a:solidFill>
                  <a:schemeClr val="tx1"/>
                </a:solidFill>
                <a:latin typeface="Times New Roman" panose="02020603050405020304" pitchFamily="18" charset="0"/>
                <a:ea typeface="ＭＳ Ｐゴシック" panose="020B0600070205080204" pitchFamily="34" charset="-128"/>
              </a:defRPr>
            </a:lvl7pPr>
            <a:lvl8pPr marL="1285875" eaLnBrk="0" fontAlgn="base" hangingPunct="0">
              <a:spcBef>
                <a:spcPct val="0"/>
              </a:spcBef>
              <a:spcAft>
                <a:spcPct val="0"/>
              </a:spcAft>
              <a:defRPr sz="2250">
                <a:solidFill>
                  <a:schemeClr val="tx1"/>
                </a:solidFill>
                <a:latin typeface="Times New Roman" panose="02020603050405020304" pitchFamily="18" charset="0"/>
                <a:ea typeface="ＭＳ Ｐゴシック" panose="020B0600070205080204" pitchFamily="34" charset="-128"/>
              </a:defRPr>
            </a:lvl8pPr>
            <a:lvl9pPr marL="1714500" eaLnBrk="0" fontAlgn="base" hangingPunct="0">
              <a:spcBef>
                <a:spcPct val="0"/>
              </a:spcBef>
              <a:spcAft>
                <a:spcPct val="0"/>
              </a:spcAft>
              <a:defRPr sz="2250">
                <a:solidFill>
                  <a:schemeClr val="tx1"/>
                </a:solidFill>
                <a:latin typeface="Times New Roman" panose="02020603050405020304" pitchFamily="18" charset="0"/>
                <a:ea typeface="ＭＳ Ｐゴシック" panose="020B0600070205080204" pitchFamily="34" charset="-128"/>
              </a:defRPr>
            </a:lvl9pPr>
          </a:lstStyle>
          <a:p>
            <a:fld id="{56C3BD48-B609-43CD-B2BC-35E9795CA974}" type="slidenum">
              <a:rPr lang="en-US" sz="1406">
                <a:latin typeface="Arial" panose="020B0604020202020204" pitchFamily="34" charset="0"/>
              </a:rPr>
              <a:pPr/>
              <a:t>21</a:t>
            </a:fld>
            <a:endParaRPr lang="en-US" sz="1406">
              <a:latin typeface="Arial" panose="020B0604020202020204" pitchFamily="34" charset="0"/>
            </a:endParaRPr>
          </a:p>
        </p:txBody>
      </p:sp>
      <p:sp>
        <p:nvSpPr>
          <p:cNvPr id="119810" name="Rectangle 2"/>
          <p:cNvSpPr>
            <a:spLocks noGrp="1" noChangeArrowheads="1"/>
          </p:cNvSpPr>
          <p:nvPr>
            <p:ph type="title" idx="4294967295"/>
          </p:nvPr>
        </p:nvSpPr>
        <p:spPr>
          <a:xfrm>
            <a:off x="0" y="61912"/>
            <a:ext cx="8229600" cy="1143000"/>
          </a:xfrm>
        </p:spPr>
        <p:txBody>
          <a:bodyPr>
            <a:noAutofit/>
          </a:bodyPr>
          <a:lstStyle/>
          <a:p>
            <a:r>
              <a:rPr lang="en-US" sz="2800" dirty="0" smtClean="0">
                <a:effectLst>
                  <a:outerShdw blurRad="38100" dist="38100" dir="2700000" algn="tl">
                    <a:srgbClr val="C0C0C0"/>
                  </a:outerShdw>
                </a:effectLst>
                <a:latin typeface="Comic Sans MS" panose="030F0702030302020204" pitchFamily="66" charset="0"/>
              </a:rPr>
              <a:t>Why Study Algorithms and Data Structures?</a:t>
            </a:r>
          </a:p>
        </p:txBody>
      </p:sp>
      <p:sp>
        <p:nvSpPr>
          <p:cNvPr id="29700" name="Rectangle 3"/>
          <p:cNvSpPr>
            <a:spLocks noGrp="1" noChangeArrowheads="1"/>
          </p:cNvSpPr>
          <p:nvPr>
            <p:ph type="body" idx="4294967295"/>
          </p:nvPr>
        </p:nvSpPr>
        <p:spPr>
          <a:xfrm>
            <a:off x="293688" y="857250"/>
            <a:ext cx="8850312" cy="5619750"/>
          </a:xfrm>
        </p:spPr>
        <p:txBody>
          <a:bodyPr/>
          <a:lstStyle/>
          <a:p>
            <a:r>
              <a:rPr lang="en-US" sz="2250">
                <a:solidFill>
                  <a:srgbClr val="000000"/>
                </a:solidFill>
                <a:latin typeface="Comic Sans MS" panose="030F0702030302020204" pitchFamily="66" charset="0"/>
              </a:rPr>
              <a:t>World domination</a:t>
            </a:r>
          </a:p>
        </p:txBody>
      </p:sp>
      <p:pic>
        <p:nvPicPr>
          <p:cNvPr id="29701" name="Picture 1" descr="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 y="857250"/>
            <a:ext cx="7929563" cy="612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744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6286"/>
            <a:ext cx="9144000" cy="4112954"/>
          </a:xfrm>
          <a:prstGeom prst="rect">
            <a:avLst/>
          </a:prstGeom>
        </p:spPr>
      </p:pic>
      <p:sp>
        <p:nvSpPr>
          <p:cNvPr id="3" name="TextBox 2"/>
          <p:cNvSpPr txBox="1"/>
          <p:nvPr/>
        </p:nvSpPr>
        <p:spPr>
          <a:xfrm>
            <a:off x="755576" y="260648"/>
            <a:ext cx="6984776" cy="461665"/>
          </a:xfrm>
          <a:prstGeom prst="rect">
            <a:avLst/>
          </a:prstGeom>
          <a:noFill/>
        </p:spPr>
        <p:txBody>
          <a:bodyPr wrap="square" rtlCol="0">
            <a:spAutoFit/>
          </a:bodyPr>
          <a:lstStyle/>
          <a:p>
            <a:r>
              <a:rPr lang="en-US" sz="2400" dirty="0" smtClean="0">
                <a:solidFill>
                  <a:srgbClr val="FF0000"/>
                </a:solidFill>
              </a:rPr>
              <a:t>Job Descriptions on Data </a:t>
            </a:r>
            <a:r>
              <a:rPr lang="en-US" sz="2400" dirty="0">
                <a:solidFill>
                  <a:srgbClr val="FF0000"/>
                </a:solidFill>
              </a:rPr>
              <a:t>Structures </a:t>
            </a:r>
            <a:r>
              <a:rPr lang="en-US" sz="2400" dirty="0" smtClean="0">
                <a:solidFill>
                  <a:srgbClr val="FF0000"/>
                </a:solidFill>
              </a:rPr>
              <a:t>:    </a:t>
            </a:r>
            <a:r>
              <a:rPr lang="en-US" sz="2400" dirty="0" smtClean="0">
                <a:solidFill>
                  <a:srgbClr val="002060"/>
                </a:solidFill>
              </a:rPr>
              <a:t>August 2020</a:t>
            </a:r>
            <a:endParaRPr lang="en-US" sz="2400" dirty="0">
              <a:solidFill>
                <a:srgbClr val="002060"/>
              </a:solidFill>
            </a:endParaRPr>
          </a:p>
        </p:txBody>
      </p:sp>
    </p:spTree>
    <p:extLst>
      <p:ext uri="{BB962C8B-B14F-4D97-AF65-F5344CB8AC3E}">
        <p14:creationId xmlns:p14="http://schemas.microsoft.com/office/powerpoint/2010/main" val="1828465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567" y="133472"/>
            <a:ext cx="6379695" cy="523220"/>
          </a:xfrm>
          <a:prstGeom prst="rect">
            <a:avLst/>
          </a:prstGeom>
          <a:noFill/>
        </p:spPr>
        <p:txBody>
          <a:bodyPr wrap="none" rtlCol="0">
            <a:spAutoFit/>
          </a:bodyPr>
          <a:lstStyle/>
          <a:p>
            <a:r>
              <a:rPr lang="en-US" sz="2800" b="1" dirty="0" smtClean="0">
                <a:solidFill>
                  <a:srgbClr val="C00000"/>
                </a:solidFill>
              </a:rPr>
              <a:t>Job Description: National Security Agency</a:t>
            </a:r>
            <a:endParaRPr lang="en-US" sz="2800" b="1" dirty="0">
              <a:solidFill>
                <a:srgbClr val="C00000"/>
              </a:solidFill>
            </a:endParaRPr>
          </a:p>
        </p:txBody>
      </p:sp>
      <p:sp>
        <p:nvSpPr>
          <p:cNvPr id="3" name="Rectangle 2"/>
          <p:cNvSpPr/>
          <p:nvPr/>
        </p:nvSpPr>
        <p:spPr>
          <a:xfrm>
            <a:off x="149342" y="3398587"/>
            <a:ext cx="8712968" cy="3104055"/>
          </a:xfrm>
          <a:prstGeom prst="rect">
            <a:avLst/>
          </a:prstGeom>
        </p:spPr>
        <p:txBody>
          <a:bodyPr wrap="square">
            <a:spAutoFit/>
          </a:bodyPr>
          <a:lstStyle/>
          <a:p>
            <a:pPr>
              <a:lnSpc>
                <a:spcPct val="107000"/>
              </a:lnSpc>
              <a:spcAft>
                <a:spcPts val="800"/>
              </a:spcAft>
            </a:pP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As a Computer Scientist, other responsibilities may include: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using principles, techniques, procedures, and tools to architect and facilitate the development of hardware solutions</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applying software engineering principles to design and/or develop software applications</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developing methods and applications for tools to exploit and analyze computer systems and network vulnerabilities</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FF0000"/>
                </a:solidFill>
                <a:latin typeface="Arial" panose="020B0604020202020204" pitchFamily="34" charset="0"/>
                <a:ea typeface="Calibri" panose="020F0502020204030204" pitchFamily="34" charset="0"/>
                <a:cs typeface="Times New Roman" panose="02020603050405020304" pitchFamily="18" charset="0"/>
              </a:rPr>
              <a:t>- </a:t>
            </a:r>
            <a:r>
              <a:rPr lang="en-US" sz="2000" dirty="0">
                <a:solidFill>
                  <a:srgbClr val="FF0000"/>
                </a:solidFill>
                <a:latin typeface="Arial" panose="020B0604020202020204" pitchFamily="34" charset="0"/>
                <a:ea typeface="Calibri" panose="020F0502020204030204" pitchFamily="34" charset="0"/>
                <a:cs typeface="Times New Roman" panose="02020603050405020304" pitchFamily="18" charset="0"/>
              </a:rPr>
              <a:t>designing and optimizing algorithms, data structures, modeling, and analytics to solve real-world scientific problems</a:t>
            </a:r>
            <a:r>
              <a:rPr lang="en-US" sz="2000" dirty="0">
                <a:solidFill>
                  <a:srgbClr val="5D677A"/>
                </a:solidFill>
                <a:latin typeface="Arial" panose="020B0604020202020204" pitchFamily="34" charset="0"/>
                <a:ea typeface="Calibri" panose="020F0502020204030204" pitchFamily="34" charset="0"/>
                <a:cs typeface="Times New Roman" panose="02020603050405020304" pitchFamily="18" charset="0"/>
              </a:rPr>
              <a:t/>
            </a:r>
            <a:br>
              <a:rPr lang="en-US" sz="20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b="1" dirty="0">
                <a:solidFill>
                  <a:srgbClr val="5D677A"/>
                </a:solidFill>
                <a:latin typeface="Arial" panose="020B0604020202020204" pitchFamily="34" charset="0"/>
                <a:ea typeface="Calibri" panose="020F0502020204030204" pitchFamily="34" charset="0"/>
                <a:cs typeface="Times New Roman" panose="02020603050405020304" pitchFamily="18" charset="0"/>
              </a:rPr>
              <a:t>Pay, Benefits, &amp; Work </a:t>
            </a:r>
            <a:r>
              <a:rPr lang="en-US" sz="1200" b="1" dirty="0" err="1">
                <a:solidFill>
                  <a:srgbClr val="5D677A"/>
                </a:solidFill>
                <a:latin typeface="Arial" panose="020B0604020202020204" pitchFamily="34" charset="0"/>
                <a:ea typeface="Calibri" panose="020F0502020204030204" pitchFamily="34" charset="0"/>
                <a:cs typeface="Times New Roman" panose="02020603050405020304" pitchFamily="18" charset="0"/>
              </a:rPr>
              <a:t>Schedule</a:t>
            </a:r>
            <a:r>
              <a:rPr lang="en-US" sz="1200" dirty="0" err="1">
                <a:solidFill>
                  <a:srgbClr val="5D677A"/>
                </a:solidFill>
                <a:latin typeface="Arial" panose="020B0604020202020204" pitchFamily="34" charset="0"/>
                <a:ea typeface="Calibri" panose="020F0502020204030204" pitchFamily="34" charset="0"/>
                <a:cs typeface="Times New Roman" panose="02020603050405020304" pitchFamily="18" charset="0"/>
              </a:rPr>
              <a:t>On</a:t>
            </a: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-the job training, Internal NSA courses, and external training will be made available based on the need and experience of the selectee.</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Monday - Friday, with basic 8hr/day work requirements between 0600 and 1800 (flexible).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b="1" dirty="0">
                <a:solidFill>
                  <a:srgbClr val="5D677A"/>
                </a:solidFill>
                <a:latin typeface="Arial" panose="020B0604020202020204" pitchFamily="34" charset="0"/>
                <a:ea typeface="Calibri" panose="020F0502020204030204" pitchFamily="34" charset="0"/>
              </a:rPr>
              <a:t>Mandatory Qualification </a:t>
            </a:r>
            <a:r>
              <a:rPr lang="en-US" sz="1200" b="1" dirty="0" err="1">
                <a:solidFill>
                  <a:srgbClr val="5D677A"/>
                </a:solidFill>
                <a:latin typeface="Arial" panose="020B0604020202020204" pitchFamily="34" charset="0"/>
                <a:ea typeface="Calibri" panose="020F0502020204030204" pitchFamily="34" charset="0"/>
              </a:rPr>
              <a:t>Reqs</a:t>
            </a:r>
            <a:r>
              <a:rPr lang="en-US" sz="1200" dirty="0" err="1">
                <a:solidFill>
                  <a:srgbClr val="5D677A"/>
                </a:solidFill>
                <a:latin typeface="Arial" panose="020B0604020202020204" pitchFamily="34" charset="0"/>
                <a:ea typeface="Calibri" panose="020F0502020204030204" pitchFamily="34" charset="0"/>
              </a:rPr>
              <a:t>Salary</a:t>
            </a:r>
            <a:r>
              <a:rPr lang="en-US" sz="1200" dirty="0">
                <a:solidFill>
                  <a:srgbClr val="5D677A"/>
                </a:solidFill>
                <a:latin typeface="Arial" panose="020B0604020202020204" pitchFamily="34" charset="0"/>
                <a:ea typeface="Calibri" panose="020F0502020204030204" pitchFamily="34" charset="0"/>
              </a:rPr>
              <a:t> Range: $70,519 - $87,868 (Entry/Developmental)</a:t>
            </a:r>
            <a:br>
              <a:rPr lang="en-US" sz="1200" dirty="0">
                <a:solidFill>
                  <a:srgbClr val="5D677A"/>
                </a:solidFill>
                <a:latin typeface="Arial" panose="020B0604020202020204" pitchFamily="34" charset="0"/>
                <a:ea typeface="Calibri" panose="020F0502020204030204" pitchFamily="34" charset="0"/>
              </a:rPr>
            </a:br>
            <a:endParaRPr lang="en-US" sz="1200" dirty="0"/>
          </a:p>
        </p:txBody>
      </p:sp>
      <p:sp>
        <p:nvSpPr>
          <p:cNvPr id="4" name="Rectangle 3"/>
          <p:cNvSpPr/>
          <p:nvPr/>
        </p:nvSpPr>
        <p:spPr>
          <a:xfrm>
            <a:off x="401370" y="1124744"/>
            <a:ext cx="8208912" cy="1860959"/>
          </a:xfrm>
          <a:prstGeom prst="rect">
            <a:avLst/>
          </a:prstGeom>
        </p:spPr>
        <p:txBody>
          <a:bodyPr wrap="square">
            <a:spAutoFit/>
          </a:bodyPr>
          <a:lstStyle/>
          <a:p>
            <a:pPr algn="just">
              <a:lnSpc>
                <a:spcPct val="107000"/>
              </a:lnSpc>
              <a:spcAft>
                <a:spcPts val="800"/>
              </a:spcAft>
            </a:pP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NSA is in search of Computer Science professionals to solve complex problems, test innovative approaches and research new solutions to storing, manipulating, and presenting information. We are looking for you to apply your computer science expertise to projects that seek to create new standards for the transformation of information. If you want to develop technologies and tools and be a part of cutting edge innovations ' join our team of experts! Help protect national security interests as part of the world's most advanced team of computer science professionals!</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a:r>
            <a:b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br>
            <a:r>
              <a:rPr lang="en-US" sz="1200" b="1" dirty="0">
                <a:solidFill>
                  <a:srgbClr val="5D677A"/>
                </a:solidFill>
                <a:latin typeface="Arial" panose="020B0604020202020204" pitchFamily="34" charset="0"/>
                <a:ea typeface="Calibri" panose="020F0502020204030204" pitchFamily="34" charset="0"/>
                <a:cs typeface="Times New Roman" panose="02020603050405020304" pitchFamily="18" charset="0"/>
              </a:rPr>
              <a:t>DCIPS </a:t>
            </a:r>
            <a:r>
              <a:rPr lang="en-US" sz="1200" b="1" dirty="0" err="1">
                <a:solidFill>
                  <a:srgbClr val="5D677A"/>
                </a:solidFill>
                <a:latin typeface="Arial" panose="020B0604020202020204" pitchFamily="34" charset="0"/>
                <a:ea typeface="Calibri" panose="020F0502020204030204" pitchFamily="34" charset="0"/>
                <a:cs typeface="Times New Roman" panose="02020603050405020304" pitchFamily="18" charset="0"/>
              </a:rPr>
              <a:t>Disclaimer</a:t>
            </a:r>
            <a:r>
              <a:rPr lang="en-US" sz="1200" dirty="0" err="1">
                <a:solidFill>
                  <a:srgbClr val="5D677A"/>
                </a:solidFill>
                <a:latin typeface="Arial" panose="020B0604020202020204" pitchFamily="34" charset="0"/>
                <a:ea typeface="Calibri" panose="020F0502020204030204" pitchFamily="34" charset="0"/>
                <a:cs typeface="Times New Roman" panose="02020603050405020304" pitchFamily="18" charset="0"/>
              </a:rPr>
              <a:t>The</a:t>
            </a: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National Security Agency (NSA) is part of the </a:t>
            </a:r>
            <a:r>
              <a:rPr lang="en-US" sz="1200" dirty="0" err="1">
                <a:solidFill>
                  <a:srgbClr val="5D677A"/>
                </a:solidFill>
                <a:latin typeface="Arial" panose="020B0604020202020204" pitchFamily="34" charset="0"/>
                <a:ea typeface="Calibri" panose="020F0502020204030204" pitchFamily="34" charset="0"/>
                <a:cs typeface="Times New Roman" panose="02020603050405020304" pitchFamily="18" charset="0"/>
              </a:rPr>
              <a:t>DoD</a:t>
            </a:r>
            <a:r>
              <a:rPr lang="en-US" sz="1200" dirty="0">
                <a:solidFill>
                  <a:srgbClr val="5D677A"/>
                </a:solidFill>
                <a:latin typeface="Arial" panose="020B0604020202020204" pitchFamily="34" charset="0"/>
                <a:ea typeface="Calibri" panose="020F0502020204030204" pitchFamily="34" charset="0"/>
                <a:cs typeface="Times New Roman" panose="02020603050405020304" pitchFamily="18" charset="0"/>
              </a:rPr>
              <a:t> Intelligence Community Defense Civilian Intelligence Personnel System (DCIPS). All positions in the NSA are in the Excepted Services under 10 United States Codes (USC) 1601 appointment authority.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7706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484784"/>
            <a:ext cx="6984776" cy="400110"/>
          </a:xfrm>
          <a:prstGeom prst="rect">
            <a:avLst/>
          </a:prstGeom>
        </p:spPr>
        <p:txBody>
          <a:bodyPr wrap="square">
            <a:spAutoFit/>
          </a:bodyPr>
          <a:lstStyle/>
          <a:p>
            <a:r>
              <a:rPr lang="en-US" dirty="0">
                <a:hlinkClick r:id="rId2"/>
              </a:rPr>
              <a:t>https://</a:t>
            </a:r>
            <a:r>
              <a:rPr lang="en-US" sz="2000" dirty="0">
                <a:hlinkClick r:id="rId2"/>
              </a:rPr>
              <a:t>www.naukri.com/data-structures-and-algorithms-jobs</a:t>
            </a:r>
            <a:endParaRPr lang="en-US" dirty="0"/>
          </a:p>
        </p:txBody>
      </p:sp>
      <p:sp>
        <p:nvSpPr>
          <p:cNvPr id="5" name="Rectangle 4"/>
          <p:cNvSpPr/>
          <p:nvPr/>
        </p:nvSpPr>
        <p:spPr>
          <a:xfrm>
            <a:off x="827584" y="2492896"/>
            <a:ext cx="6462464" cy="400110"/>
          </a:xfrm>
          <a:prstGeom prst="rect">
            <a:avLst/>
          </a:prstGeom>
        </p:spPr>
        <p:txBody>
          <a:bodyPr wrap="square">
            <a:spAutoFit/>
          </a:bodyPr>
          <a:lstStyle/>
          <a:p>
            <a:r>
              <a:rPr lang="en-US" sz="2000" dirty="0">
                <a:hlinkClick r:id="rId3"/>
              </a:rPr>
              <a:t>https</a:t>
            </a:r>
            <a:r>
              <a:rPr lang="en-US" dirty="0">
                <a:hlinkClick r:id="rId3"/>
              </a:rPr>
              <a:t>://www.indeed.co.in/jobs?q=Data+Structure+Algorithm&amp;l=</a:t>
            </a:r>
            <a:endParaRPr lang="en-US" dirty="0"/>
          </a:p>
        </p:txBody>
      </p:sp>
      <p:sp>
        <p:nvSpPr>
          <p:cNvPr id="6" name="TextBox 5"/>
          <p:cNvSpPr txBox="1"/>
          <p:nvPr/>
        </p:nvSpPr>
        <p:spPr>
          <a:xfrm>
            <a:off x="971600" y="332656"/>
            <a:ext cx="4968552" cy="461665"/>
          </a:xfrm>
          <a:prstGeom prst="rect">
            <a:avLst/>
          </a:prstGeom>
          <a:noFill/>
        </p:spPr>
        <p:txBody>
          <a:bodyPr wrap="square" rtlCol="0">
            <a:spAutoFit/>
          </a:bodyPr>
          <a:lstStyle/>
          <a:p>
            <a:r>
              <a:rPr lang="en-US" sz="2400" dirty="0" smtClean="0">
                <a:solidFill>
                  <a:srgbClr val="C00000"/>
                </a:solidFill>
              </a:rPr>
              <a:t>Jobs on Data Structures</a:t>
            </a:r>
            <a:endParaRPr lang="en-US" sz="2400" dirty="0">
              <a:solidFill>
                <a:srgbClr val="C00000"/>
              </a:solidFill>
            </a:endParaRPr>
          </a:p>
        </p:txBody>
      </p:sp>
    </p:spTree>
    <p:extLst>
      <p:ext uri="{BB962C8B-B14F-4D97-AF65-F5344CB8AC3E}">
        <p14:creationId xmlns:p14="http://schemas.microsoft.com/office/powerpoint/2010/main" val="2828627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512" y="1340768"/>
            <a:ext cx="8750838" cy="4320479"/>
          </a:xfrm>
          <a:prstGeom prst="rect">
            <a:avLst/>
          </a:prstGeom>
        </p:spPr>
      </p:pic>
    </p:spTree>
    <p:extLst>
      <p:ext uri="{BB962C8B-B14F-4D97-AF65-F5344CB8AC3E}">
        <p14:creationId xmlns:p14="http://schemas.microsoft.com/office/powerpoint/2010/main" val="219076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713002"/>
            <a:ext cx="8064896" cy="707886"/>
          </a:xfrm>
          <a:prstGeom prst="rect">
            <a:avLst/>
          </a:prstGeom>
          <a:noFill/>
        </p:spPr>
        <p:txBody>
          <a:bodyPr wrap="square" rtlCol="0">
            <a:spAutoFit/>
          </a:bodyPr>
          <a:lstStyle/>
          <a:p>
            <a:r>
              <a:rPr lang="en-US" sz="2000" dirty="0">
                <a:solidFill>
                  <a:srgbClr val="C00000"/>
                </a:solidFill>
                <a:ea typeface="Arial Unicode MS" panose="020B0604020202020204" pitchFamily="34" charset="-128"/>
                <a:cs typeface="Arial Unicode MS" panose="020B0604020202020204" pitchFamily="34" charset="-128"/>
              </a:rPr>
              <a:t>"The only way to learn a new programming language is by writing programs in it." - </a:t>
            </a:r>
            <a:r>
              <a:rPr lang="en-US" sz="2000" i="1" dirty="0">
                <a:solidFill>
                  <a:srgbClr val="C00000"/>
                </a:solidFill>
                <a:ea typeface="Arial Unicode MS" panose="020B0604020202020204" pitchFamily="34" charset="-128"/>
                <a:cs typeface="Arial Unicode MS" panose="020B0604020202020204" pitchFamily="34" charset="-128"/>
              </a:rPr>
              <a:t>Dennis Ritchie</a:t>
            </a:r>
            <a:endParaRPr lang="en-US" sz="2000" dirty="0">
              <a:solidFill>
                <a:srgbClr val="C00000"/>
              </a:solidFill>
              <a:ea typeface="Arial Unicode MS" panose="020B0604020202020204" pitchFamily="34" charset="-128"/>
              <a:cs typeface="Arial Unicode MS" panose="020B0604020202020204" pitchFamily="34" charset="-128"/>
            </a:endParaRPr>
          </a:p>
        </p:txBody>
      </p:sp>
      <p:sp>
        <p:nvSpPr>
          <p:cNvPr id="4" name="TextBox 3"/>
          <p:cNvSpPr txBox="1"/>
          <p:nvPr/>
        </p:nvSpPr>
        <p:spPr>
          <a:xfrm>
            <a:off x="562244" y="2924944"/>
            <a:ext cx="7704856" cy="707886"/>
          </a:xfrm>
          <a:prstGeom prst="rect">
            <a:avLst/>
          </a:prstGeom>
          <a:noFill/>
        </p:spPr>
        <p:txBody>
          <a:bodyPr wrap="square" rtlCol="0">
            <a:spAutoFit/>
          </a:bodyPr>
          <a:lstStyle/>
          <a:p>
            <a:r>
              <a:rPr lang="en-US" sz="2000" dirty="0">
                <a:solidFill>
                  <a:srgbClr val="C00000"/>
                </a:solidFill>
              </a:rPr>
              <a:t>Walking on water and developing software from a specification are easy if both are frozen. </a:t>
            </a:r>
            <a:r>
              <a:rPr lang="en-US" sz="2000" dirty="0" smtClean="0">
                <a:solidFill>
                  <a:srgbClr val="C00000"/>
                </a:solidFill>
              </a:rPr>
              <a:t>- </a:t>
            </a:r>
            <a:r>
              <a:rPr lang="en-US" sz="2000" i="1" dirty="0" smtClean="0">
                <a:solidFill>
                  <a:srgbClr val="C00000"/>
                </a:solidFill>
              </a:rPr>
              <a:t>Edward </a:t>
            </a:r>
            <a:r>
              <a:rPr lang="en-US" sz="2000" i="1" dirty="0">
                <a:solidFill>
                  <a:srgbClr val="C00000"/>
                </a:solidFill>
              </a:rPr>
              <a:t>V </a:t>
            </a:r>
            <a:r>
              <a:rPr lang="en-US" sz="2000" i="1" dirty="0" err="1" smtClean="0">
                <a:solidFill>
                  <a:srgbClr val="C00000"/>
                </a:solidFill>
              </a:rPr>
              <a:t>Berard</a:t>
            </a:r>
            <a:endParaRPr lang="en-US" sz="2000" i="1" dirty="0">
              <a:solidFill>
                <a:srgbClr val="C00000"/>
              </a:solidFill>
            </a:endParaRPr>
          </a:p>
        </p:txBody>
      </p:sp>
      <p:sp>
        <p:nvSpPr>
          <p:cNvPr id="6" name="TextBox 5"/>
          <p:cNvSpPr txBox="1"/>
          <p:nvPr/>
        </p:nvSpPr>
        <p:spPr>
          <a:xfrm>
            <a:off x="611560" y="4089266"/>
            <a:ext cx="7704856" cy="400110"/>
          </a:xfrm>
          <a:prstGeom prst="rect">
            <a:avLst/>
          </a:prstGeom>
          <a:noFill/>
        </p:spPr>
        <p:txBody>
          <a:bodyPr wrap="square" rtlCol="0">
            <a:spAutoFit/>
          </a:bodyPr>
          <a:lstStyle/>
          <a:p>
            <a:r>
              <a:rPr lang="en-US" sz="2000" dirty="0">
                <a:solidFill>
                  <a:srgbClr val="C00000"/>
                </a:solidFill>
              </a:rPr>
              <a:t>We cannot learn without </a:t>
            </a:r>
            <a:r>
              <a:rPr lang="en-US" sz="2000" dirty="0" smtClean="0">
                <a:solidFill>
                  <a:srgbClr val="C00000"/>
                </a:solidFill>
              </a:rPr>
              <a:t>pain. - </a:t>
            </a:r>
            <a:r>
              <a:rPr lang="en-US" sz="2000" i="1" dirty="0" smtClean="0">
                <a:solidFill>
                  <a:srgbClr val="C00000"/>
                </a:solidFill>
              </a:rPr>
              <a:t>Aristotle</a:t>
            </a:r>
            <a:endParaRPr lang="en-US" sz="2000" i="1" dirty="0">
              <a:solidFill>
                <a:srgbClr val="C00000"/>
              </a:solidFill>
            </a:endParaRPr>
          </a:p>
        </p:txBody>
      </p:sp>
      <p:sp>
        <p:nvSpPr>
          <p:cNvPr id="7" name="TextBox 6"/>
          <p:cNvSpPr txBox="1"/>
          <p:nvPr/>
        </p:nvSpPr>
        <p:spPr>
          <a:xfrm>
            <a:off x="606789" y="4926834"/>
            <a:ext cx="7704856" cy="707886"/>
          </a:xfrm>
          <a:prstGeom prst="rect">
            <a:avLst/>
          </a:prstGeom>
          <a:noFill/>
        </p:spPr>
        <p:txBody>
          <a:bodyPr wrap="square" rtlCol="0">
            <a:spAutoFit/>
          </a:bodyPr>
          <a:lstStyle/>
          <a:p>
            <a:r>
              <a:rPr lang="en-US" sz="2000" dirty="0">
                <a:solidFill>
                  <a:srgbClr val="C00000"/>
                </a:solidFill>
              </a:rPr>
              <a:t>A person who never made a mistake never tried anything new.</a:t>
            </a:r>
          </a:p>
          <a:p>
            <a:r>
              <a:rPr lang="en-US" sz="2000" dirty="0" smtClean="0">
                <a:solidFill>
                  <a:srgbClr val="C00000"/>
                </a:solidFill>
              </a:rPr>
              <a:t>- Albert </a:t>
            </a:r>
            <a:r>
              <a:rPr lang="en-US" sz="2000" i="1" dirty="0" smtClean="0">
                <a:solidFill>
                  <a:srgbClr val="C00000"/>
                </a:solidFill>
              </a:rPr>
              <a:t>Einstein</a:t>
            </a:r>
            <a:endParaRPr lang="en-US" sz="2000" i="1" dirty="0">
              <a:solidFill>
                <a:srgbClr val="C00000"/>
              </a:solidFill>
            </a:endParaRPr>
          </a:p>
        </p:txBody>
      </p:sp>
    </p:spTree>
    <p:extLst>
      <p:ext uri="{BB962C8B-B14F-4D97-AF65-F5344CB8AC3E}">
        <p14:creationId xmlns:p14="http://schemas.microsoft.com/office/powerpoint/2010/main" val="2185980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7677" y="4077072"/>
            <a:ext cx="4731873" cy="830997"/>
          </a:xfrm>
          <a:prstGeom prst="rect">
            <a:avLst/>
          </a:prstGeom>
          <a:noFill/>
        </p:spPr>
        <p:txBody>
          <a:bodyPr wrap="none" rtlCol="0">
            <a:spAutoFit/>
          </a:bodyPr>
          <a:lstStyle/>
          <a:p>
            <a:r>
              <a:rPr lang="en-US" sz="4800" dirty="0" smtClean="0">
                <a:solidFill>
                  <a:schemeClr val="tx2">
                    <a:lumMod val="60000"/>
                    <a:lumOff val="40000"/>
                  </a:schemeClr>
                </a:solidFill>
              </a:rPr>
              <a:t>Selecting The Best</a:t>
            </a:r>
            <a:endParaRPr lang="en-US" sz="4800" dirty="0">
              <a:solidFill>
                <a:schemeClr val="tx2">
                  <a:lumMod val="60000"/>
                  <a:lumOff val="40000"/>
                </a:schemeClr>
              </a:solidFill>
            </a:endParaRPr>
          </a:p>
        </p:txBody>
      </p:sp>
      <p:sp>
        <p:nvSpPr>
          <p:cNvPr id="3" name="TextBox 2"/>
          <p:cNvSpPr txBox="1"/>
          <p:nvPr/>
        </p:nvSpPr>
        <p:spPr>
          <a:xfrm>
            <a:off x="1767250" y="1450805"/>
            <a:ext cx="5380319" cy="707886"/>
          </a:xfrm>
          <a:prstGeom prst="rect">
            <a:avLst/>
          </a:prstGeom>
          <a:noFill/>
        </p:spPr>
        <p:txBody>
          <a:bodyPr wrap="none" rtlCol="0">
            <a:spAutoFit/>
          </a:bodyPr>
          <a:lstStyle/>
          <a:p>
            <a:r>
              <a:rPr lang="en-US" sz="4000" dirty="0" smtClean="0">
                <a:solidFill>
                  <a:schemeClr val="tx2">
                    <a:lumMod val="60000"/>
                    <a:lumOff val="40000"/>
                  </a:schemeClr>
                </a:solidFill>
              </a:rPr>
              <a:t>Towards Problem Solving</a:t>
            </a:r>
            <a:endParaRPr lang="en-US" sz="4000" dirty="0">
              <a:solidFill>
                <a:schemeClr val="tx2">
                  <a:lumMod val="60000"/>
                  <a:lumOff val="40000"/>
                </a:schemeClr>
              </a:solidFill>
            </a:endParaRPr>
          </a:p>
        </p:txBody>
      </p:sp>
      <p:sp>
        <p:nvSpPr>
          <p:cNvPr id="4" name="Rectangle 3"/>
          <p:cNvSpPr/>
          <p:nvPr/>
        </p:nvSpPr>
        <p:spPr>
          <a:xfrm>
            <a:off x="4196345" y="2938442"/>
            <a:ext cx="654538" cy="584775"/>
          </a:xfrm>
          <a:prstGeom prst="rect">
            <a:avLst/>
          </a:prstGeom>
        </p:spPr>
        <p:txBody>
          <a:bodyPr wrap="none">
            <a:spAutoFit/>
          </a:bodyPr>
          <a:lstStyle/>
          <a:p>
            <a:r>
              <a:rPr lang="en-US" sz="3200" b="1" dirty="0" smtClean="0">
                <a:solidFill>
                  <a:srgbClr val="FF0000"/>
                </a:solidFill>
              </a:rPr>
              <a:t>TO</a:t>
            </a:r>
            <a:endParaRPr lang="en-US" sz="3200" b="1" dirty="0">
              <a:solidFill>
                <a:srgbClr val="FF0000"/>
              </a:solidFill>
            </a:endParaRPr>
          </a:p>
        </p:txBody>
      </p:sp>
    </p:spTree>
    <p:extLst>
      <p:ext uri="{BB962C8B-B14F-4D97-AF65-F5344CB8AC3E}">
        <p14:creationId xmlns:p14="http://schemas.microsoft.com/office/powerpoint/2010/main" val="3711082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ype of ty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81" y="3420512"/>
            <a:ext cx="2751225" cy="1116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ype of tyre ry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743" y="4666452"/>
            <a:ext cx="180020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ype of tyre ry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463" y="5134984"/>
            <a:ext cx="1309460" cy="13094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ype of tyre ry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8147" y="5397260"/>
            <a:ext cx="2145531" cy="10693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bullock cart tyr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550" y="1052736"/>
            <a:ext cx="1751180" cy="14009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stretch>
            <a:fillRect/>
          </a:stretch>
        </p:blipFill>
        <p:spPr>
          <a:xfrm>
            <a:off x="3776391" y="1052736"/>
            <a:ext cx="1409700" cy="1419225"/>
          </a:xfrm>
          <a:prstGeom prst="rect">
            <a:avLst/>
          </a:prstGeom>
        </p:spPr>
      </p:pic>
      <p:pic>
        <p:nvPicPr>
          <p:cNvPr id="6" name="Picture 5"/>
          <p:cNvPicPr>
            <a:picLocks noChangeAspect="1"/>
          </p:cNvPicPr>
          <p:nvPr/>
        </p:nvPicPr>
        <p:blipFill>
          <a:blip r:embed="rId8"/>
          <a:stretch>
            <a:fillRect/>
          </a:stretch>
        </p:blipFill>
        <p:spPr>
          <a:xfrm>
            <a:off x="5428136" y="1038229"/>
            <a:ext cx="1330011" cy="1778689"/>
          </a:xfrm>
          <a:prstGeom prst="rect">
            <a:avLst/>
          </a:prstGeom>
        </p:spPr>
      </p:pic>
      <p:sp>
        <p:nvSpPr>
          <p:cNvPr id="7" name="TextBox 6"/>
          <p:cNvSpPr txBox="1"/>
          <p:nvPr/>
        </p:nvSpPr>
        <p:spPr>
          <a:xfrm>
            <a:off x="539155" y="2481594"/>
            <a:ext cx="745653" cy="369332"/>
          </a:xfrm>
          <a:prstGeom prst="rect">
            <a:avLst/>
          </a:prstGeom>
          <a:noFill/>
        </p:spPr>
        <p:txBody>
          <a:bodyPr wrap="none" rtlCol="0">
            <a:spAutoFit/>
          </a:bodyPr>
          <a:lstStyle/>
          <a:p>
            <a:r>
              <a:rPr lang="en-US" dirty="0" smtClean="0"/>
              <a:t>Wood</a:t>
            </a:r>
            <a:endParaRPr lang="en-US" dirty="0"/>
          </a:p>
        </p:txBody>
      </p:sp>
      <p:sp>
        <p:nvSpPr>
          <p:cNvPr id="8" name="TextBox 7"/>
          <p:cNvSpPr txBox="1"/>
          <p:nvPr/>
        </p:nvSpPr>
        <p:spPr>
          <a:xfrm>
            <a:off x="2455248" y="2690691"/>
            <a:ext cx="781624" cy="369332"/>
          </a:xfrm>
          <a:prstGeom prst="rect">
            <a:avLst/>
          </a:prstGeom>
          <a:noFill/>
        </p:spPr>
        <p:txBody>
          <a:bodyPr wrap="none" rtlCol="0">
            <a:spAutoFit/>
          </a:bodyPr>
          <a:lstStyle/>
          <a:p>
            <a:r>
              <a:rPr lang="en-US" dirty="0" smtClean="0"/>
              <a:t>Plastic</a:t>
            </a:r>
            <a:endParaRPr lang="en-US" dirty="0"/>
          </a:p>
        </p:txBody>
      </p:sp>
      <p:sp>
        <p:nvSpPr>
          <p:cNvPr id="9" name="TextBox 8"/>
          <p:cNvSpPr txBox="1"/>
          <p:nvPr/>
        </p:nvSpPr>
        <p:spPr>
          <a:xfrm>
            <a:off x="4025381" y="2505763"/>
            <a:ext cx="562462" cy="369332"/>
          </a:xfrm>
          <a:prstGeom prst="rect">
            <a:avLst/>
          </a:prstGeom>
          <a:noFill/>
        </p:spPr>
        <p:txBody>
          <a:bodyPr wrap="none" rtlCol="0">
            <a:spAutoFit/>
          </a:bodyPr>
          <a:lstStyle/>
          <a:p>
            <a:r>
              <a:rPr lang="en-US" dirty="0" smtClean="0"/>
              <a:t>Iron</a:t>
            </a:r>
            <a:endParaRPr lang="en-US" dirty="0"/>
          </a:p>
        </p:txBody>
      </p:sp>
      <p:sp>
        <p:nvSpPr>
          <p:cNvPr id="20" name="TextBox 19"/>
          <p:cNvSpPr txBox="1"/>
          <p:nvPr/>
        </p:nvSpPr>
        <p:spPr>
          <a:xfrm>
            <a:off x="5779478" y="2841087"/>
            <a:ext cx="562462" cy="369332"/>
          </a:xfrm>
          <a:prstGeom prst="rect">
            <a:avLst/>
          </a:prstGeom>
          <a:noFill/>
        </p:spPr>
        <p:txBody>
          <a:bodyPr wrap="none" rtlCol="0">
            <a:spAutoFit/>
          </a:bodyPr>
          <a:lstStyle/>
          <a:p>
            <a:r>
              <a:rPr lang="en-US" dirty="0" smtClean="0"/>
              <a:t>Iron</a:t>
            </a:r>
            <a:endParaRPr lang="en-US" dirty="0"/>
          </a:p>
        </p:txBody>
      </p:sp>
      <p:pic>
        <p:nvPicPr>
          <p:cNvPr id="10" name="Picture 9"/>
          <p:cNvPicPr>
            <a:picLocks noChangeAspect="1"/>
          </p:cNvPicPr>
          <p:nvPr/>
        </p:nvPicPr>
        <p:blipFill>
          <a:blip r:embed="rId9"/>
          <a:stretch>
            <a:fillRect/>
          </a:stretch>
        </p:blipFill>
        <p:spPr>
          <a:xfrm>
            <a:off x="2126923" y="952500"/>
            <a:ext cx="1438275" cy="1752600"/>
          </a:xfrm>
          <a:prstGeom prst="rect">
            <a:avLst/>
          </a:prstGeom>
        </p:spPr>
      </p:pic>
      <p:pic>
        <p:nvPicPr>
          <p:cNvPr id="1048" name="Picture 24" descr="Image result for tyr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1389" y="972908"/>
            <a:ext cx="1176784" cy="18368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514406" y="2930190"/>
            <a:ext cx="870751" cy="369332"/>
          </a:xfrm>
          <a:prstGeom prst="rect">
            <a:avLst/>
          </a:prstGeom>
          <a:noFill/>
        </p:spPr>
        <p:txBody>
          <a:bodyPr wrap="none" rtlCol="0">
            <a:spAutoFit/>
          </a:bodyPr>
          <a:lstStyle/>
          <a:p>
            <a:r>
              <a:rPr lang="en-US" dirty="0" smtClean="0"/>
              <a:t>Rubber</a:t>
            </a:r>
            <a:endParaRPr lang="en-US" dirty="0"/>
          </a:p>
        </p:txBody>
      </p:sp>
      <p:sp>
        <p:nvSpPr>
          <p:cNvPr id="12" name="TextBox 11"/>
          <p:cNvSpPr txBox="1"/>
          <p:nvPr/>
        </p:nvSpPr>
        <p:spPr>
          <a:xfrm>
            <a:off x="1855831" y="86799"/>
            <a:ext cx="3663823" cy="707886"/>
          </a:xfrm>
          <a:prstGeom prst="rect">
            <a:avLst/>
          </a:prstGeom>
          <a:noFill/>
        </p:spPr>
        <p:txBody>
          <a:bodyPr wrap="none" rtlCol="0">
            <a:spAutoFit/>
          </a:bodyPr>
          <a:lstStyle/>
          <a:p>
            <a:r>
              <a:rPr lang="en-US" sz="4000" b="1" dirty="0" smtClean="0">
                <a:solidFill>
                  <a:srgbClr val="C00000"/>
                </a:solidFill>
              </a:rPr>
              <a:t>Designing a </a:t>
            </a:r>
            <a:r>
              <a:rPr lang="en-US" sz="4000" b="1" dirty="0" err="1" smtClean="0">
                <a:solidFill>
                  <a:srgbClr val="C00000"/>
                </a:solidFill>
              </a:rPr>
              <a:t>Tyre</a:t>
            </a:r>
            <a:endParaRPr lang="en-US" sz="4000" b="1" dirty="0">
              <a:solidFill>
                <a:srgbClr val="C00000"/>
              </a:solidFill>
            </a:endParaRPr>
          </a:p>
        </p:txBody>
      </p:sp>
    </p:spTree>
    <p:extLst>
      <p:ext uri="{BB962C8B-B14F-4D97-AF65-F5344CB8AC3E}">
        <p14:creationId xmlns:p14="http://schemas.microsoft.com/office/powerpoint/2010/main" val="291487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18138" y="4187486"/>
            <a:ext cx="3168352" cy="2148919"/>
          </a:xfrm>
          <a:prstGeom prst="rect">
            <a:avLst/>
          </a:prstGeom>
        </p:spPr>
      </p:pic>
      <p:pic>
        <p:nvPicPr>
          <p:cNvPr id="3" name="Picture 2"/>
          <p:cNvPicPr>
            <a:picLocks noChangeAspect="1"/>
          </p:cNvPicPr>
          <p:nvPr/>
        </p:nvPicPr>
        <p:blipFill>
          <a:blip r:embed="rId3"/>
          <a:stretch>
            <a:fillRect/>
          </a:stretch>
        </p:blipFill>
        <p:spPr>
          <a:xfrm>
            <a:off x="485690" y="4261030"/>
            <a:ext cx="4032448" cy="2041281"/>
          </a:xfrm>
          <a:prstGeom prst="rect">
            <a:avLst/>
          </a:prstGeom>
        </p:spPr>
      </p:pic>
      <p:pic>
        <p:nvPicPr>
          <p:cNvPr id="4" name="Picture 3"/>
          <p:cNvPicPr>
            <a:picLocks noChangeAspect="1"/>
          </p:cNvPicPr>
          <p:nvPr/>
        </p:nvPicPr>
        <p:blipFill>
          <a:blip r:embed="rId4"/>
          <a:stretch>
            <a:fillRect/>
          </a:stretch>
        </p:blipFill>
        <p:spPr>
          <a:xfrm>
            <a:off x="2051720" y="1013604"/>
            <a:ext cx="4156012" cy="3026732"/>
          </a:xfrm>
          <a:prstGeom prst="rect">
            <a:avLst/>
          </a:prstGeom>
        </p:spPr>
      </p:pic>
      <p:sp>
        <p:nvSpPr>
          <p:cNvPr id="7" name="TextBox 6"/>
          <p:cNvSpPr txBox="1"/>
          <p:nvPr/>
        </p:nvSpPr>
        <p:spPr>
          <a:xfrm>
            <a:off x="1855831" y="86799"/>
            <a:ext cx="3840154" cy="707886"/>
          </a:xfrm>
          <a:prstGeom prst="rect">
            <a:avLst/>
          </a:prstGeom>
          <a:noFill/>
        </p:spPr>
        <p:txBody>
          <a:bodyPr wrap="none" rtlCol="0">
            <a:spAutoFit/>
          </a:bodyPr>
          <a:lstStyle/>
          <a:p>
            <a:r>
              <a:rPr lang="en-US" sz="4000" b="1" dirty="0" smtClean="0">
                <a:solidFill>
                  <a:srgbClr val="C00000"/>
                </a:solidFill>
              </a:rPr>
              <a:t>Selection of </a:t>
            </a:r>
            <a:r>
              <a:rPr lang="en-US" sz="4000" b="1" dirty="0" err="1" smtClean="0">
                <a:solidFill>
                  <a:srgbClr val="C00000"/>
                </a:solidFill>
              </a:rPr>
              <a:t>Tyre</a:t>
            </a:r>
            <a:endParaRPr lang="en-US" sz="4000" b="1" dirty="0">
              <a:solidFill>
                <a:srgbClr val="C00000"/>
              </a:solidFill>
            </a:endParaRPr>
          </a:p>
        </p:txBody>
      </p:sp>
    </p:spTree>
    <p:extLst>
      <p:ext uri="{BB962C8B-B14F-4D97-AF65-F5344CB8AC3E}">
        <p14:creationId xmlns:p14="http://schemas.microsoft.com/office/powerpoint/2010/main" val="2219880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914400" y="1295400"/>
            <a:ext cx="5181600" cy="5167280"/>
            <a:chOff x="2637294" y="2118102"/>
            <a:chExt cx="3054459" cy="3046017"/>
          </a:xfrm>
        </p:grpSpPr>
        <p:pic>
          <p:nvPicPr>
            <p:cNvPr id="4" name="Picture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8891" y="2942786"/>
              <a:ext cx="1400613" cy="1400613"/>
            </a:xfrm>
            <a:prstGeom prst="rect">
              <a:avLst/>
            </a:prstGeom>
            <a:effectLst/>
          </p:spPr>
        </p:pic>
        <p:pic>
          <p:nvPicPr>
            <p:cNvPr id="5" name="Picture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1140" y="2942786"/>
              <a:ext cx="1400613" cy="1400613"/>
            </a:xfrm>
            <a:prstGeom prst="rect">
              <a:avLst/>
            </a:prstGeom>
            <a:effectLst/>
          </p:spPr>
        </p:pic>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2118102"/>
              <a:ext cx="1400613" cy="1400613"/>
            </a:xfrm>
            <a:prstGeom prst="rect">
              <a:avLst/>
            </a:prstGeom>
            <a:effectLst/>
          </p:spPr>
        </p:pic>
        <p:pic>
          <p:nvPicPr>
            <p:cNvPr id="9" name="Picture 8"/>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3757740"/>
              <a:ext cx="1400613" cy="1400613"/>
            </a:xfrm>
            <a:prstGeom prst="rect">
              <a:avLst/>
            </a:prstGeom>
            <a:effectLst/>
          </p:spPr>
        </p:pic>
        <p:pic>
          <p:nvPicPr>
            <p:cNvPr id="12" name="Picture 1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2118102"/>
              <a:ext cx="1400613" cy="1400613"/>
            </a:xfrm>
            <a:prstGeom prst="rect">
              <a:avLst/>
            </a:prstGeom>
            <a:effectLst/>
          </p:spPr>
        </p:pic>
        <p:pic>
          <p:nvPicPr>
            <p:cNvPr id="13" name="Picture 12"/>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2118102"/>
              <a:ext cx="1400613" cy="1400613"/>
            </a:xfrm>
            <a:prstGeom prst="rect">
              <a:avLst/>
            </a:prstGeom>
            <a:effectLst/>
          </p:spPr>
        </p:pic>
        <p:pic>
          <p:nvPicPr>
            <p:cNvPr id="14" name="Picture 1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3755757"/>
              <a:ext cx="1400613" cy="1400613"/>
            </a:xfrm>
            <a:prstGeom prst="rect">
              <a:avLst/>
            </a:prstGeom>
            <a:effectLst/>
          </p:spPr>
        </p:pic>
        <p:pic>
          <p:nvPicPr>
            <p:cNvPr id="15" name="Picture 14"/>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3763506"/>
              <a:ext cx="1400613" cy="1400613"/>
            </a:xfrm>
            <a:prstGeom prst="rect">
              <a:avLst/>
            </a:prstGeom>
            <a:effectLst/>
          </p:spPr>
        </p:pic>
      </p:grpSp>
      <p:pic>
        <p:nvPicPr>
          <p:cNvPr id="10" name="Picture 9"/>
          <p:cNvPicPr>
            <a:picLocks noChangeAspect="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812280" y="692696"/>
            <a:ext cx="2331720" cy="2331720"/>
          </a:xfrm>
          <a:prstGeom prst="rect">
            <a:avLst/>
          </a:prstGeom>
          <a:effectLst/>
        </p:spPr>
      </p:pic>
      <p:sp>
        <p:nvSpPr>
          <p:cNvPr id="2" name="TextBox 1"/>
          <p:cNvSpPr txBox="1"/>
          <p:nvPr/>
        </p:nvSpPr>
        <p:spPr>
          <a:xfrm>
            <a:off x="1825642" y="124296"/>
            <a:ext cx="4269182" cy="769441"/>
          </a:xfrm>
          <a:prstGeom prst="rect">
            <a:avLst/>
          </a:prstGeom>
          <a:noFill/>
        </p:spPr>
        <p:txBody>
          <a:bodyPr wrap="none" rtlCol="0">
            <a:spAutoFit/>
          </a:bodyPr>
          <a:lstStyle/>
          <a:p>
            <a:r>
              <a:rPr lang="en-US" sz="4400" dirty="0" smtClean="0">
                <a:solidFill>
                  <a:srgbClr val="C00000"/>
                </a:solidFill>
              </a:rPr>
              <a:t>Selecting the Best</a:t>
            </a:r>
            <a:endParaRPr lang="en-US" sz="4400" dirty="0">
              <a:solidFill>
                <a:srgbClr val="C00000"/>
              </a:solidFill>
            </a:endParaRPr>
          </a:p>
        </p:txBody>
      </p:sp>
      <p:pic>
        <p:nvPicPr>
          <p:cNvPr id="18" name="Picture 17"/>
          <p:cNvPicPr>
            <a:picLocks noChangeAspect="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rot="5400000">
            <a:off x="6948264" y="3284984"/>
            <a:ext cx="2331720" cy="2331720"/>
          </a:xfrm>
          <a:prstGeom prst="rect">
            <a:avLst/>
          </a:prstGeom>
          <a:effectLst/>
        </p:spPr>
      </p:pic>
    </p:spTree>
    <p:extLst>
      <p:ext uri="{BB962C8B-B14F-4D97-AF65-F5344CB8AC3E}">
        <p14:creationId xmlns:p14="http://schemas.microsoft.com/office/powerpoint/2010/main" val="76701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903312" y="1288828"/>
            <a:ext cx="5181600" cy="5167280"/>
            <a:chOff x="2637294" y="2118102"/>
            <a:chExt cx="3054459" cy="3046017"/>
          </a:xfrm>
        </p:grpSpPr>
        <p:pic>
          <p:nvPicPr>
            <p:cNvPr id="4" name="Picture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8891" y="2942786"/>
              <a:ext cx="1400613" cy="1400613"/>
            </a:xfrm>
            <a:prstGeom prst="rect">
              <a:avLst/>
            </a:prstGeom>
            <a:effectLst/>
          </p:spPr>
        </p:pic>
        <p:pic>
          <p:nvPicPr>
            <p:cNvPr id="5" name="Picture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1140" y="2942786"/>
              <a:ext cx="1400613" cy="1400613"/>
            </a:xfrm>
            <a:prstGeom prst="rect">
              <a:avLst/>
            </a:prstGeom>
            <a:effectLst/>
          </p:spPr>
        </p:pic>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2118102"/>
              <a:ext cx="1400613" cy="1400613"/>
            </a:xfrm>
            <a:prstGeom prst="rect">
              <a:avLst/>
            </a:prstGeom>
            <a:effectLst/>
          </p:spPr>
        </p:pic>
        <p:pic>
          <p:nvPicPr>
            <p:cNvPr id="9" name="Picture 8"/>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3757740"/>
              <a:ext cx="1400613" cy="1400613"/>
            </a:xfrm>
            <a:prstGeom prst="rect">
              <a:avLst/>
            </a:prstGeom>
            <a:effectLst/>
          </p:spPr>
        </p:pic>
        <p:pic>
          <p:nvPicPr>
            <p:cNvPr id="12" name="Picture 1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2118102"/>
              <a:ext cx="1400613" cy="1400613"/>
            </a:xfrm>
            <a:prstGeom prst="rect">
              <a:avLst/>
            </a:prstGeom>
            <a:effectLst/>
          </p:spPr>
        </p:pic>
        <p:pic>
          <p:nvPicPr>
            <p:cNvPr id="13" name="Picture 12"/>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2118102"/>
              <a:ext cx="1400613" cy="1400613"/>
            </a:xfrm>
            <a:prstGeom prst="rect">
              <a:avLst/>
            </a:prstGeom>
            <a:effectLst/>
          </p:spPr>
        </p:pic>
        <p:pic>
          <p:nvPicPr>
            <p:cNvPr id="14" name="Picture 1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3755757"/>
              <a:ext cx="1400613" cy="1400613"/>
            </a:xfrm>
            <a:prstGeom prst="rect">
              <a:avLst/>
            </a:prstGeom>
            <a:effectLst/>
          </p:spPr>
        </p:pic>
        <p:pic>
          <p:nvPicPr>
            <p:cNvPr id="15" name="Picture 14"/>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3763506"/>
              <a:ext cx="1400613" cy="1400613"/>
            </a:xfrm>
            <a:prstGeom prst="rect">
              <a:avLst/>
            </a:prstGeom>
            <a:effectLst/>
          </p:spPr>
        </p:pic>
      </p:grpSp>
      <p:pic>
        <p:nvPicPr>
          <p:cNvPr id="10" name="Picture 9"/>
          <p:cNvPicPr>
            <a:picLocks noChangeAspect="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530401" y="3501008"/>
            <a:ext cx="2331720" cy="2331720"/>
          </a:xfrm>
          <a:prstGeom prst="rect">
            <a:avLst/>
          </a:prstGeom>
          <a:effectLst/>
        </p:spPr>
      </p:pic>
      <p:sp>
        <p:nvSpPr>
          <p:cNvPr id="2" name="TextBox 1"/>
          <p:cNvSpPr txBox="1"/>
          <p:nvPr/>
        </p:nvSpPr>
        <p:spPr>
          <a:xfrm>
            <a:off x="2777662" y="151653"/>
            <a:ext cx="1882310" cy="769441"/>
          </a:xfrm>
          <a:prstGeom prst="rect">
            <a:avLst/>
          </a:prstGeom>
          <a:noFill/>
        </p:spPr>
        <p:txBody>
          <a:bodyPr wrap="none" rtlCol="0">
            <a:spAutoFit/>
          </a:bodyPr>
          <a:lstStyle/>
          <a:p>
            <a:r>
              <a:rPr lang="en-US" sz="4400" dirty="0" smtClean="0">
                <a:solidFill>
                  <a:srgbClr val="C00000"/>
                </a:solidFill>
              </a:rPr>
              <a:t>Best Fit</a:t>
            </a:r>
            <a:endParaRPr lang="en-US" sz="4400" dirty="0">
              <a:solidFill>
                <a:srgbClr val="C00000"/>
              </a:solidFill>
            </a:endParaRPr>
          </a:p>
        </p:txBody>
      </p:sp>
      <p:pic>
        <p:nvPicPr>
          <p:cNvPr id="17" name="Picture 16"/>
          <p:cNvPicPr>
            <a:picLocks noChangeAspect="1"/>
          </p:cNvPicPr>
          <p:nvPr/>
        </p:nvPicPr>
        <p:blipFill>
          <a:blip r:embed="rId5"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7231854" y="1556792"/>
            <a:ext cx="1492571" cy="1492571"/>
          </a:xfrm>
          <a:prstGeom prst="rect">
            <a:avLst/>
          </a:prstGeom>
          <a:effectLst/>
        </p:spPr>
      </p:pic>
    </p:spTree>
    <p:extLst>
      <p:ext uri="{BB962C8B-B14F-4D97-AF65-F5344CB8AC3E}">
        <p14:creationId xmlns:p14="http://schemas.microsoft.com/office/powerpoint/2010/main" val="1992470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903312" y="1288828"/>
            <a:ext cx="5181600" cy="5167280"/>
            <a:chOff x="2637294" y="2118102"/>
            <a:chExt cx="3054459" cy="3046017"/>
          </a:xfrm>
        </p:grpSpPr>
        <p:pic>
          <p:nvPicPr>
            <p:cNvPr id="4" name="Picture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8891" y="2942786"/>
              <a:ext cx="1400613" cy="1400613"/>
            </a:xfrm>
            <a:prstGeom prst="rect">
              <a:avLst/>
            </a:prstGeom>
            <a:effectLst/>
          </p:spPr>
        </p:pic>
        <p:pic>
          <p:nvPicPr>
            <p:cNvPr id="5" name="Picture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1140" y="2942786"/>
              <a:ext cx="1400613" cy="1400613"/>
            </a:xfrm>
            <a:prstGeom prst="rect">
              <a:avLst/>
            </a:prstGeom>
            <a:effectLst/>
          </p:spPr>
        </p:pic>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2118102"/>
              <a:ext cx="1400613" cy="1400613"/>
            </a:xfrm>
            <a:prstGeom prst="rect">
              <a:avLst/>
            </a:prstGeom>
            <a:effectLst/>
          </p:spPr>
        </p:pic>
        <p:pic>
          <p:nvPicPr>
            <p:cNvPr id="9" name="Picture 8"/>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3757740"/>
              <a:ext cx="1400613" cy="1400613"/>
            </a:xfrm>
            <a:prstGeom prst="rect">
              <a:avLst/>
            </a:prstGeom>
            <a:effectLst/>
          </p:spPr>
        </p:pic>
        <p:pic>
          <p:nvPicPr>
            <p:cNvPr id="12" name="Picture 1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2118102"/>
              <a:ext cx="1400613" cy="1400613"/>
            </a:xfrm>
            <a:prstGeom prst="rect">
              <a:avLst/>
            </a:prstGeom>
            <a:effectLst/>
          </p:spPr>
        </p:pic>
        <p:pic>
          <p:nvPicPr>
            <p:cNvPr id="13" name="Picture 12"/>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2118102"/>
              <a:ext cx="1400613" cy="1400613"/>
            </a:xfrm>
            <a:prstGeom prst="rect">
              <a:avLst/>
            </a:prstGeom>
            <a:effectLst/>
          </p:spPr>
        </p:pic>
        <p:pic>
          <p:nvPicPr>
            <p:cNvPr id="14" name="Picture 1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3755757"/>
              <a:ext cx="1400613" cy="1400613"/>
            </a:xfrm>
            <a:prstGeom prst="rect">
              <a:avLst/>
            </a:prstGeom>
            <a:effectLst/>
          </p:spPr>
        </p:pic>
        <p:pic>
          <p:nvPicPr>
            <p:cNvPr id="15" name="Picture 14"/>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3763506"/>
              <a:ext cx="1400613" cy="1400613"/>
            </a:xfrm>
            <a:prstGeom prst="rect">
              <a:avLst/>
            </a:prstGeom>
            <a:effectLst/>
          </p:spPr>
        </p:pic>
      </p:grpSp>
      <p:pic>
        <p:nvPicPr>
          <p:cNvPr id="10" name="Picture 9"/>
          <p:cNvPicPr>
            <a:picLocks noChangeAspect="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530401" y="3501008"/>
            <a:ext cx="2331720" cy="2331720"/>
          </a:xfrm>
          <a:prstGeom prst="rect">
            <a:avLst/>
          </a:prstGeom>
          <a:effectLst/>
        </p:spPr>
      </p:pic>
      <p:sp>
        <p:nvSpPr>
          <p:cNvPr id="2" name="TextBox 1"/>
          <p:cNvSpPr txBox="1"/>
          <p:nvPr/>
        </p:nvSpPr>
        <p:spPr>
          <a:xfrm>
            <a:off x="2777662" y="151653"/>
            <a:ext cx="1882310" cy="769441"/>
          </a:xfrm>
          <a:prstGeom prst="rect">
            <a:avLst/>
          </a:prstGeom>
          <a:noFill/>
        </p:spPr>
        <p:txBody>
          <a:bodyPr wrap="none" rtlCol="0">
            <a:spAutoFit/>
          </a:bodyPr>
          <a:lstStyle/>
          <a:p>
            <a:r>
              <a:rPr lang="en-US" sz="4400" dirty="0" smtClean="0">
                <a:solidFill>
                  <a:srgbClr val="C00000"/>
                </a:solidFill>
              </a:rPr>
              <a:t>Best Fit</a:t>
            </a:r>
            <a:endParaRPr lang="en-US" sz="4400" dirty="0">
              <a:solidFill>
                <a:srgbClr val="C00000"/>
              </a:solidFill>
            </a:endParaRPr>
          </a:p>
        </p:txBody>
      </p:sp>
      <p:pic>
        <p:nvPicPr>
          <p:cNvPr id="17" name="Picture 16"/>
          <p:cNvPicPr>
            <a:picLocks noChangeAspect="1"/>
          </p:cNvPicPr>
          <p:nvPr/>
        </p:nvPicPr>
        <p:blipFill>
          <a:blip r:embed="rId5"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2763609" y="2868402"/>
            <a:ext cx="1492571" cy="1492571"/>
          </a:xfrm>
          <a:prstGeom prst="rect">
            <a:avLst/>
          </a:prstGeom>
          <a:effectLst/>
        </p:spPr>
      </p:pic>
    </p:spTree>
    <p:extLst>
      <p:ext uri="{BB962C8B-B14F-4D97-AF65-F5344CB8AC3E}">
        <p14:creationId xmlns:p14="http://schemas.microsoft.com/office/powerpoint/2010/main" val="3523374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903312" y="1288828"/>
            <a:ext cx="5181600" cy="5167280"/>
            <a:chOff x="2637294" y="2118102"/>
            <a:chExt cx="3054459" cy="3046017"/>
          </a:xfrm>
        </p:grpSpPr>
        <p:pic>
          <p:nvPicPr>
            <p:cNvPr id="4" name="Picture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8891" y="2942786"/>
              <a:ext cx="1400613" cy="1400613"/>
            </a:xfrm>
            <a:prstGeom prst="rect">
              <a:avLst/>
            </a:prstGeom>
            <a:effectLst/>
          </p:spPr>
        </p:pic>
        <p:pic>
          <p:nvPicPr>
            <p:cNvPr id="5" name="Picture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1140" y="2942786"/>
              <a:ext cx="1400613" cy="1400613"/>
            </a:xfrm>
            <a:prstGeom prst="rect">
              <a:avLst/>
            </a:prstGeom>
            <a:effectLst/>
          </p:spPr>
        </p:pic>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2118102"/>
              <a:ext cx="1400613" cy="1400613"/>
            </a:xfrm>
            <a:prstGeom prst="rect">
              <a:avLst/>
            </a:prstGeom>
            <a:effectLst/>
          </p:spPr>
        </p:pic>
        <p:pic>
          <p:nvPicPr>
            <p:cNvPr id="9" name="Picture 8"/>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6455" y="3757740"/>
              <a:ext cx="1400613" cy="1400613"/>
            </a:xfrm>
            <a:prstGeom prst="rect">
              <a:avLst/>
            </a:prstGeom>
            <a:effectLst/>
          </p:spPr>
        </p:pic>
        <p:pic>
          <p:nvPicPr>
            <p:cNvPr id="12" name="Picture 1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2118102"/>
              <a:ext cx="1400613" cy="1400613"/>
            </a:xfrm>
            <a:prstGeom prst="rect">
              <a:avLst/>
            </a:prstGeom>
            <a:effectLst/>
          </p:spPr>
        </p:pic>
        <p:pic>
          <p:nvPicPr>
            <p:cNvPr id="13" name="Picture 12"/>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2118102"/>
              <a:ext cx="1400613" cy="1400613"/>
            </a:xfrm>
            <a:prstGeom prst="rect">
              <a:avLst/>
            </a:prstGeom>
            <a:effectLst/>
          </p:spPr>
        </p:pic>
        <p:pic>
          <p:nvPicPr>
            <p:cNvPr id="14" name="Picture 1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294" y="3755757"/>
              <a:ext cx="1400613" cy="1400613"/>
            </a:xfrm>
            <a:prstGeom prst="rect">
              <a:avLst/>
            </a:prstGeom>
            <a:effectLst/>
          </p:spPr>
        </p:pic>
        <p:pic>
          <p:nvPicPr>
            <p:cNvPr id="15" name="Picture 14"/>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0447" y="3763506"/>
              <a:ext cx="1400613" cy="1400613"/>
            </a:xfrm>
            <a:prstGeom prst="rect">
              <a:avLst/>
            </a:prstGeom>
            <a:effectLst/>
          </p:spPr>
        </p:pic>
      </p:grpSp>
      <p:pic>
        <p:nvPicPr>
          <p:cNvPr id="10" name="Picture 9"/>
          <p:cNvPicPr>
            <a:picLocks noChangeAspect="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2318840" y="2700036"/>
            <a:ext cx="2331720" cy="2331720"/>
          </a:xfrm>
          <a:prstGeom prst="rect">
            <a:avLst/>
          </a:prstGeom>
          <a:effectLst/>
        </p:spPr>
      </p:pic>
      <p:sp>
        <p:nvSpPr>
          <p:cNvPr id="2" name="TextBox 1"/>
          <p:cNvSpPr txBox="1"/>
          <p:nvPr/>
        </p:nvSpPr>
        <p:spPr>
          <a:xfrm>
            <a:off x="2777662" y="151653"/>
            <a:ext cx="1882310" cy="769441"/>
          </a:xfrm>
          <a:prstGeom prst="rect">
            <a:avLst/>
          </a:prstGeom>
          <a:noFill/>
        </p:spPr>
        <p:txBody>
          <a:bodyPr wrap="none" rtlCol="0">
            <a:spAutoFit/>
          </a:bodyPr>
          <a:lstStyle/>
          <a:p>
            <a:r>
              <a:rPr lang="en-US" sz="4400" dirty="0" smtClean="0">
                <a:solidFill>
                  <a:srgbClr val="C00000"/>
                </a:solidFill>
              </a:rPr>
              <a:t>Best Fit</a:t>
            </a:r>
            <a:endParaRPr lang="en-US" sz="4400" dirty="0">
              <a:solidFill>
                <a:srgbClr val="C00000"/>
              </a:solidFill>
            </a:endParaRPr>
          </a:p>
        </p:txBody>
      </p:sp>
      <p:pic>
        <p:nvPicPr>
          <p:cNvPr id="17" name="Picture 16"/>
          <p:cNvPicPr>
            <a:picLocks noChangeAspect="1"/>
          </p:cNvPicPr>
          <p:nvPr/>
        </p:nvPicPr>
        <p:blipFill>
          <a:blip r:embed="rId5"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7231854" y="1556792"/>
            <a:ext cx="1492571" cy="1492571"/>
          </a:xfrm>
          <a:prstGeom prst="rect">
            <a:avLst/>
          </a:prstGeom>
          <a:effectLst/>
        </p:spPr>
      </p:pic>
    </p:spTree>
    <p:extLst>
      <p:ext uri="{BB962C8B-B14F-4D97-AF65-F5344CB8AC3E}">
        <p14:creationId xmlns:p14="http://schemas.microsoft.com/office/powerpoint/2010/main" val="2230550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B328C73E7140409F9D68422500558E" ma:contentTypeVersion="0" ma:contentTypeDescription="Create a new document." ma:contentTypeScope="" ma:versionID="db94705ab831ea30b470cd93f1dbb26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2A9729-10AF-4A49-A5E3-53702F87B8A3}"/>
</file>

<file path=customXml/itemProps2.xml><?xml version="1.0" encoding="utf-8"?>
<ds:datastoreItem xmlns:ds="http://schemas.openxmlformats.org/officeDocument/2006/customXml" ds:itemID="{D4A83761-E33E-4F00-905D-8366EA3BA50E}"/>
</file>

<file path=customXml/itemProps3.xml><?xml version="1.0" encoding="utf-8"?>
<ds:datastoreItem xmlns:ds="http://schemas.openxmlformats.org/officeDocument/2006/customXml" ds:itemID="{74CB497C-CB83-40F3-B069-41DB8AB2D20C}"/>
</file>

<file path=docProps/app.xml><?xml version="1.0" encoding="utf-8"?>
<Properties xmlns="http://schemas.openxmlformats.org/officeDocument/2006/extended-properties" xmlns:vt="http://schemas.openxmlformats.org/officeDocument/2006/docPropsVTypes">
  <TotalTime>29592</TotalTime>
  <Words>692</Words>
  <Application>Microsoft Office PowerPoint</Application>
  <PresentationFormat>On-screen Show (4:3)</PresentationFormat>
  <Paragraphs>203</Paragraphs>
  <Slides>26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 Unicode MS</vt:lpstr>
      <vt:lpstr>MS PGothic</vt:lpstr>
      <vt:lpstr>MS PGothic</vt:lpstr>
      <vt:lpstr>Arial</vt:lpstr>
      <vt:lpstr>Calibri</vt:lpstr>
      <vt:lpstr>Cambria</vt:lpstr>
      <vt:lpstr>Comic Sans MS</vt:lpstr>
      <vt:lpstr>新細明體</vt:lpstr>
      <vt:lpstr>Times New Roman</vt:lpstr>
      <vt:lpstr>Verdana</vt:lpstr>
      <vt:lpstr>Office Theme</vt:lpstr>
      <vt:lpstr>Data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long does it take took to scan 8 billion pages (google)?</vt:lpstr>
      <vt:lpstr>PowerPoint Presentation</vt:lpstr>
      <vt:lpstr>PowerPoint Presentation</vt:lpstr>
      <vt:lpstr>PowerPoint Presentation</vt:lpstr>
      <vt:lpstr>PowerPoint Presentation</vt:lpstr>
      <vt:lpstr>PowerPoint Presentation</vt:lpstr>
      <vt:lpstr>PowerPoint Presentation</vt:lpstr>
      <vt:lpstr>Classification of Data Structure</vt:lpstr>
      <vt:lpstr>Classification of Data Structure</vt:lpstr>
      <vt:lpstr>PowerPoint Presentation</vt:lpstr>
      <vt:lpstr>Why Study Algorithms and Data Structures?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Windows User</cp:lastModifiedBy>
  <cp:revision>593</cp:revision>
  <dcterms:created xsi:type="dcterms:W3CDTF">2016-08-07T06:42:46Z</dcterms:created>
  <dcterms:modified xsi:type="dcterms:W3CDTF">2021-08-16T05:09:14Z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0x01010036B328C73E7140409F9D68422500558E</vt:lpwstr>
  </property>
</Properties>
</file>