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7" r:id="rId2"/>
    <p:sldId id="746" r:id="rId3"/>
    <p:sldId id="740" r:id="rId4"/>
    <p:sldId id="830" r:id="rId5"/>
    <p:sldId id="831" r:id="rId6"/>
    <p:sldId id="833" r:id="rId7"/>
    <p:sldId id="834" r:id="rId8"/>
    <p:sldId id="835" r:id="rId9"/>
    <p:sldId id="836" r:id="rId10"/>
    <p:sldId id="837" r:id="rId11"/>
    <p:sldId id="838" r:id="rId12"/>
    <p:sldId id="839" r:id="rId13"/>
    <p:sldId id="840" r:id="rId14"/>
    <p:sldId id="841" r:id="rId15"/>
    <p:sldId id="84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CC"/>
    <a:srgbClr val="B4BAB2"/>
    <a:srgbClr val="DB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5DAA-3414-4970-9761-2CE8D049DA1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E5867-C057-4CE9-9BEB-7ECE5577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53B18-AD40-4032-9896-8403F91B1C8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68BD-A4EF-42CB-8544-972796AE5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5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B68BD-A4EF-42CB-8544-972796AE57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0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412776"/>
            <a:ext cx="4445565" cy="33906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52400" y="4765576"/>
            <a:ext cx="35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Presidency University,</a:t>
            </a:r>
            <a:r>
              <a:rPr lang="en-US" baseline="0" dirty="0" smtClean="0">
                <a:solidFill>
                  <a:schemeClr val="accent2"/>
                </a:solidFill>
              </a:rPr>
              <a:t> </a:t>
            </a:r>
            <a:r>
              <a:rPr lang="en-US" baseline="0" dirty="0" err="1" smtClean="0">
                <a:solidFill>
                  <a:schemeClr val="accent2"/>
                </a:solidFill>
              </a:rPr>
              <a:t>Bengaluru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868363"/>
            <a:ext cx="91440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16"/>
          <p:cNvGrpSpPr>
            <a:grpSpLocks/>
          </p:cNvGrpSpPr>
          <p:nvPr userDrawn="1"/>
        </p:nvGrpSpPr>
        <p:grpSpPr bwMode="auto">
          <a:xfrm>
            <a:off x="0" y="6583363"/>
            <a:ext cx="9144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24540"/>
            <a:ext cx="10668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6"/>
          <p:cNvGrpSpPr>
            <a:grpSpLocks/>
          </p:cNvGrpSpPr>
          <p:nvPr userDrawn="1"/>
        </p:nvGrpSpPr>
        <p:grpSpPr bwMode="auto">
          <a:xfrm>
            <a:off x="0" y="868363"/>
            <a:ext cx="9144000" cy="46037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0" y="6583363"/>
            <a:ext cx="9144000" cy="46037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20" name="Picture 19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24540"/>
            <a:ext cx="10668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trans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37078"/>
            <a:ext cx="914399" cy="8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259632" y="6268889"/>
            <a:ext cx="7772400" cy="40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PRESIDENCY UNIVERSITY , Bengaluru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560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064,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Karnataka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,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India.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3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trans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37078"/>
            <a:ext cx="914399" cy="8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259632" y="6268889"/>
            <a:ext cx="7772400" cy="40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PRESIDENCY UNIVERSITY , Bengaluru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560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064,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Karnataka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,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India.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BD19D6-986D-4C72-88D5-EC7E84DD689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1478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814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D593DB-43D4-4650-BC1B-175027A370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1947599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1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ee-traversals-inorder-preorder-and-postorder/" TargetMode="External"/><Relationship Id="rId2" Type="http://schemas.openxmlformats.org/officeDocument/2006/relationships/hyperlink" Target="http://quiz.geeksforgeeks.org/c-program-for-tower-of-hano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epth-first-traversal-for-a-grap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851920" y="3140968"/>
            <a:ext cx="5609456" cy="1524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Data Structures 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smtClean="0">
                <a:solidFill>
                  <a:srgbClr val="C00000"/>
                </a:solidFill>
              </a:rPr>
              <a:t/>
            </a:r>
            <a:br>
              <a:rPr lang="en-US" sz="320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Recursion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7504" y="980728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Towers of Hanoi is a well-known children’s game, played with three poles (known as left, center and right poles or towers) and number of different sized disks. (that is disks with different radii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 smtClean="0"/>
              <a:t>Initially</a:t>
            </a:r>
            <a:r>
              <a:rPr lang="en-US" sz="2000" dirty="0"/>
              <a:t>, the disks are stacked on the left most pole in the order of decreasing order, </a:t>
            </a:r>
            <a:r>
              <a:rPr lang="en-US" sz="2000" dirty="0" err="1"/>
              <a:t>ie</a:t>
            </a:r>
            <a:r>
              <a:rPr lang="en-US" sz="2000" dirty="0"/>
              <a:t>., the largest disk on the bottom and smallest disk on the top. (</a:t>
            </a:r>
            <a:r>
              <a:rPr lang="en-US" sz="2000" dirty="0">
                <a:solidFill>
                  <a:srgbClr val="00B050"/>
                </a:solidFill>
              </a:rPr>
              <a:t>see the figure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Towers of Hanoi</a:t>
            </a:r>
            <a:endParaRPr lang="en-US" sz="2400" b="1" dirty="0">
              <a:solidFill>
                <a:srgbClr val="FF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80928"/>
            <a:ext cx="7992887" cy="33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2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9512" y="980728"/>
            <a:ext cx="86832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objective of the game is to transfer the disks from the leftmost pole to the rightmost pole. </a:t>
            </a:r>
          </a:p>
          <a:p>
            <a:endParaRPr lang="en-US" sz="2000" dirty="0"/>
          </a:p>
          <a:p>
            <a:r>
              <a:rPr lang="en-US" sz="2000" u="sng" dirty="0"/>
              <a:t>The following points to be remembered while playing the game: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In each move larger disk should not be placed on the top of a smaller disk. 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Only one disk may be moved at a time, and each disk must always be placed around on of the poles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r>
              <a:rPr lang="en-US" sz="2000" dirty="0"/>
              <a:t>The problem can be solved in the following recursive manner.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Move top n-1 disks from left pole to center pole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Move the</a:t>
            </a:r>
            <a:r>
              <a:rPr lang="hi-IN" sz="2000" dirty="0" smtClean="0"/>
              <a:t> </a:t>
            </a:r>
            <a:r>
              <a:rPr lang="en-US" sz="2000" dirty="0" smtClean="0"/>
              <a:t>n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disk (largest disk) to the right pole.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Move </a:t>
            </a:r>
            <a:r>
              <a:rPr lang="en-US" sz="2000" dirty="0"/>
              <a:t>n-1 disks on the center pole to right pole.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solidFill>
                  <a:srgbClr val="FF00FF"/>
                </a:solidFill>
              </a:rPr>
              <a:t>How to play </a:t>
            </a:r>
            <a:r>
              <a:rPr lang="en-US" sz="2400" b="1" dirty="0" smtClean="0">
                <a:solidFill>
                  <a:srgbClr val="FF00FF"/>
                </a:solidFill>
              </a:rPr>
              <a:t>Towers of Hanoi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9512" y="980728"/>
            <a:ext cx="868326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 demo of towers of </a:t>
            </a:r>
            <a:r>
              <a:rPr lang="en-US" sz="2000" dirty="0" err="1"/>
              <a:t>hanoi</a:t>
            </a:r>
            <a:r>
              <a:rPr lang="en-US" sz="2000" dirty="0"/>
              <a:t> game - using recursion</a:t>
            </a:r>
          </a:p>
          <a:p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void transfer(</a:t>
            </a:r>
            <a:r>
              <a:rPr lang="en-US" sz="2000" dirty="0" err="1"/>
              <a:t>int</a:t>
            </a:r>
            <a:r>
              <a:rPr lang="en-US" sz="2000" dirty="0"/>
              <a:t> n, char from, char to, char temp)</a:t>
            </a:r>
          </a:p>
          <a:p>
            <a:r>
              <a:rPr lang="en-US" sz="2000" dirty="0"/>
              <a:t>/* here n = number of disks, from = origin, to = destination, temp = temporary storage */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  if(n&gt;0)</a:t>
            </a:r>
          </a:p>
          <a:p>
            <a:r>
              <a:rPr lang="en-US" sz="2000" dirty="0"/>
              <a:t>       {</a:t>
            </a:r>
          </a:p>
          <a:p>
            <a:r>
              <a:rPr lang="en-US" sz="2000" dirty="0"/>
              <a:t>             /* move n-1 disks from origin to temporary pole  */</a:t>
            </a:r>
          </a:p>
          <a:p>
            <a:r>
              <a:rPr lang="en-US" sz="2000" dirty="0"/>
              <a:t>          transfer(n-1,from,temp,to);</a:t>
            </a:r>
          </a:p>
          <a:p>
            <a:r>
              <a:rPr lang="en-US" sz="2000" dirty="0"/>
              <a:t>            /* move n </a:t>
            </a:r>
            <a:r>
              <a:rPr lang="en-US" sz="2000" dirty="0" err="1"/>
              <a:t>th</a:t>
            </a:r>
            <a:r>
              <a:rPr lang="en-US" sz="2000" dirty="0"/>
              <a:t>  disk from origin to destination  */          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printf</a:t>
            </a:r>
            <a:r>
              <a:rPr lang="en-US" sz="2000" dirty="0"/>
              <a:t>("move  disk %d from %c to %c pole\n",</a:t>
            </a:r>
            <a:r>
              <a:rPr lang="en-US" sz="2000" dirty="0" err="1"/>
              <a:t>n,from,to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/* move n-1 disks from temporary to destination pole  */          </a:t>
            </a:r>
          </a:p>
          <a:p>
            <a:r>
              <a:rPr lang="en-US" sz="2000" dirty="0"/>
              <a:t>          transfer(n-1,temp,to,from);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return;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solidFill>
                  <a:srgbClr val="FF00FF"/>
                </a:solidFill>
              </a:rPr>
              <a:t>Implementation of T</a:t>
            </a:r>
            <a:r>
              <a:rPr lang="en-US" sz="2400" b="1" dirty="0" err="1" smtClean="0">
                <a:solidFill>
                  <a:srgbClr val="FF00FF"/>
                </a:solidFill>
              </a:rPr>
              <a:t>owers</a:t>
            </a:r>
            <a:r>
              <a:rPr lang="en-US" sz="2400" b="1" dirty="0" smtClean="0">
                <a:solidFill>
                  <a:srgbClr val="FF00FF"/>
                </a:solidFill>
              </a:rPr>
              <a:t> of Hanoi</a:t>
            </a:r>
            <a:r>
              <a:rPr lang="hi-IN" sz="2400" b="1" dirty="0">
                <a:solidFill>
                  <a:srgbClr val="FF00FF"/>
                </a:solidFill>
              </a:rPr>
              <a:t> </a:t>
            </a:r>
            <a:r>
              <a:rPr lang="hi-IN" sz="2400" b="1" dirty="0" smtClean="0">
                <a:solidFill>
                  <a:srgbClr val="FF00FF"/>
                </a:solidFill>
              </a:rPr>
              <a:t>using C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9512" y="980728"/>
            <a:ext cx="86832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n;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("how many disks \n");</a:t>
            </a:r>
          </a:p>
          <a:p>
            <a:r>
              <a:rPr lang="en-US" sz="2000" dirty="0"/>
              <a:t>   scanf("%</a:t>
            </a:r>
            <a:r>
              <a:rPr lang="en-US" sz="2000" dirty="0" err="1"/>
              <a:t>d",&amp;n</a:t>
            </a:r>
            <a:r>
              <a:rPr lang="en-US" sz="2000" dirty="0"/>
              <a:t>);</a:t>
            </a:r>
          </a:p>
          <a:p>
            <a:endParaRPr lang="hi-IN" sz="2000" dirty="0" smtClean="0"/>
          </a:p>
          <a:p>
            <a:r>
              <a:rPr lang="en-US" sz="2000" dirty="0" smtClean="0"/>
              <a:t>       </a:t>
            </a:r>
            <a:r>
              <a:rPr lang="en-US" sz="2000" dirty="0"/>
              <a:t>/* The below function call actual parameters are specified as character </a:t>
            </a:r>
            <a:r>
              <a:rPr lang="hi-IN" sz="2000" dirty="0" smtClean="0"/>
              <a:t>  </a:t>
            </a:r>
          </a:p>
          <a:p>
            <a:r>
              <a:rPr lang="hi-IN" sz="2000" dirty="0"/>
              <a:t> </a:t>
            </a:r>
            <a:r>
              <a:rPr lang="hi-IN" sz="2000" dirty="0" smtClean="0"/>
              <a:t>    </a:t>
            </a:r>
            <a:r>
              <a:rPr lang="en-US" sz="2000" dirty="0" smtClean="0"/>
              <a:t>constants</a:t>
            </a:r>
            <a:r>
              <a:rPr lang="en-US" sz="2000" dirty="0"/>
              <a:t>. </a:t>
            </a:r>
          </a:p>
          <a:p>
            <a:r>
              <a:rPr lang="en-US" sz="2000" dirty="0"/>
              <a:t>       </a:t>
            </a:r>
            <a:r>
              <a:rPr lang="hi-IN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function call also specifies the transfer all n disks from the leftmost </a:t>
            </a:r>
            <a:endParaRPr lang="hi-IN" sz="2000" dirty="0" smtClean="0"/>
          </a:p>
          <a:p>
            <a:r>
              <a:rPr lang="hi-IN" sz="2000" dirty="0"/>
              <a:t> </a:t>
            </a:r>
            <a:r>
              <a:rPr lang="hi-IN" sz="2000" dirty="0" smtClean="0"/>
              <a:t>   </a:t>
            </a:r>
            <a:r>
              <a:rPr lang="en-US" sz="2000" dirty="0" smtClean="0"/>
              <a:t>pole(origin)</a:t>
            </a:r>
            <a:r>
              <a:rPr lang="hi-IN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rightmost pole (destination), using the center pole for </a:t>
            </a:r>
            <a:endParaRPr lang="hi-IN" sz="2000" dirty="0" smtClean="0"/>
          </a:p>
          <a:p>
            <a:r>
              <a:rPr lang="hi-IN" sz="2000" dirty="0"/>
              <a:t> </a:t>
            </a:r>
            <a:r>
              <a:rPr lang="hi-IN" sz="2000" dirty="0" smtClean="0"/>
              <a:t>   </a:t>
            </a:r>
            <a:r>
              <a:rPr lang="en-US" sz="2000" dirty="0" smtClean="0"/>
              <a:t>temporary </a:t>
            </a:r>
            <a:r>
              <a:rPr lang="en-US" sz="2000" dirty="0"/>
              <a:t>storage */</a:t>
            </a:r>
          </a:p>
          <a:p>
            <a:endParaRPr lang="hi-IN" sz="2000" dirty="0" smtClean="0"/>
          </a:p>
          <a:p>
            <a:r>
              <a:rPr lang="en-US" sz="2000" dirty="0" smtClean="0"/>
              <a:t>   transfer( </a:t>
            </a:r>
            <a:r>
              <a:rPr lang="en-US" sz="2000" dirty="0" err="1" smtClean="0"/>
              <a:t>n,</a:t>
            </a:r>
            <a:r>
              <a:rPr lang="en-US" sz="2000" dirty="0" err="1"/>
              <a:t>'L','R','C</a:t>
            </a:r>
            <a:r>
              <a:rPr lang="en-US" sz="2000" dirty="0" smtClean="0"/>
              <a:t>');</a:t>
            </a:r>
            <a:r>
              <a:rPr lang="hi-IN" sz="2000" dirty="0" smtClean="0"/>
              <a:t>  // function call</a:t>
            </a:r>
            <a:endParaRPr lang="en-US" sz="2000" dirty="0"/>
          </a:p>
          <a:p>
            <a:r>
              <a:rPr lang="hi-IN" sz="2000" dirty="0" smtClean="0"/>
              <a:t> return;</a:t>
            </a:r>
            <a:r>
              <a:rPr lang="en-US" sz="2000" dirty="0" smtClean="0"/>
              <a:t> </a:t>
            </a:r>
            <a:endParaRPr lang="hi-IN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solidFill>
                  <a:srgbClr val="FF00FF"/>
                </a:solidFill>
              </a:rPr>
              <a:t>Implementation of T</a:t>
            </a:r>
            <a:r>
              <a:rPr lang="en-US" sz="2400" b="1" dirty="0" err="1" smtClean="0">
                <a:solidFill>
                  <a:srgbClr val="FF00FF"/>
                </a:solidFill>
              </a:rPr>
              <a:t>owers</a:t>
            </a:r>
            <a:r>
              <a:rPr lang="en-US" sz="2400" b="1" dirty="0" smtClean="0">
                <a:solidFill>
                  <a:srgbClr val="FF00FF"/>
                </a:solidFill>
              </a:rPr>
              <a:t> of Hanoi</a:t>
            </a:r>
            <a:r>
              <a:rPr lang="hi-IN" sz="2400" b="1" dirty="0">
                <a:solidFill>
                  <a:srgbClr val="FF00FF"/>
                </a:solidFill>
              </a:rPr>
              <a:t> </a:t>
            </a:r>
            <a:r>
              <a:rPr lang="hi-IN" sz="2400" b="1" dirty="0" smtClean="0">
                <a:solidFill>
                  <a:srgbClr val="FF00FF"/>
                </a:solidFill>
              </a:rPr>
              <a:t>using C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9512" y="980728"/>
            <a:ext cx="8683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fibonacci series, </a:t>
            </a:r>
            <a:r>
              <a:rPr lang="en-US" sz="2000" dirty="0" smtClean="0"/>
              <a:t>current number/ term </a:t>
            </a:r>
            <a:r>
              <a:rPr lang="en-US" sz="2000" dirty="0"/>
              <a:t>is the sum of previous two </a:t>
            </a:r>
            <a:r>
              <a:rPr lang="en-US" sz="2000" dirty="0" smtClean="0"/>
              <a:t>numbers, </a:t>
            </a:r>
            <a:r>
              <a:rPr lang="en-US" sz="2000" dirty="0"/>
              <a:t>for example 0, 1, 1, 2, 3, 5, 8, 13, 21, 34, 55 etc.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first two numbers of fibonacci series are 0 and 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// fibonacci series without recursion//                      	t1	t2	t3</a:t>
            </a:r>
          </a:p>
          <a:p>
            <a:r>
              <a:rPr lang="en-US" sz="2000" dirty="0" smtClean="0"/>
              <a:t>#</a:t>
            </a:r>
            <a:r>
              <a:rPr lang="en-US" sz="2000" dirty="0"/>
              <a:t>include&lt;</a:t>
            </a:r>
            <a:r>
              <a:rPr lang="en-US" sz="2000" dirty="0" err="1"/>
              <a:t>stdio.h</a:t>
            </a:r>
            <a:r>
              <a:rPr lang="en-US" sz="2000" dirty="0"/>
              <a:t>&gt;    </a:t>
            </a:r>
            <a:r>
              <a:rPr lang="en-US" sz="2000" dirty="0" smtClean="0"/>
              <a:t>//			   	0	1	1</a:t>
            </a:r>
            <a:endParaRPr lang="en-US" sz="2000" dirty="0"/>
          </a:p>
          <a:p>
            <a:r>
              <a:rPr lang="en-US" sz="2000" dirty="0"/>
              <a:t>void main()    </a:t>
            </a:r>
            <a:r>
              <a:rPr lang="en-US" sz="2000" dirty="0" smtClean="0"/>
              <a:t>		//			1	1	2</a:t>
            </a:r>
            <a:endParaRPr lang="en-US" sz="2000" dirty="0"/>
          </a:p>
          <a:p>
            <a:r>
              <a:rPr lang="en-US" sz="2000" dirty="0"/>
              <a:t>{   </a:t>
            </a:r>
            <a:r>
              <a:rPr lang="en-US" sz="2000" dirty="0" smtClean="0"/>
              <a:t>			//			1	2	3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t1=0,t2=1,t3,term,n;    </a:t>
            </a:r>
            <a:r>
              <a:rPr lang="en-US" sz="2000" dirty="0" smtClean="0"/>
              <a:t>//			2	3	5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("how many terms \n");    </a:t>
            </a:r>
          </a:p>
          <a:p>
            <a:r>
              <a:rPr lang="en-US" sz="2000" dirty="0"/>
              <a:t> scanf("%</a:t>
            </a:r>
            <a:r>
              <a:rPr lang="en-US" sz="2000" dirty="0" err="1"/>
              <a:t>d",&amp;n</a:t>
            </a:r>
            <a:r>
              <a:rPr lang="en-US" sz="2000" dirty="0"/>
              <a:t>);  </a:t>
            </a:r>
            <a:r>
              <a:rPr lang="en-US" sz="2000" dirty="0" smtClean="0"/>
              <a:t>//10 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("%d\</a:t>
            </a:r>
            <a:r>
              <a:rPr lang="en-US" sz="2000" dirty="0" err="1"/>
              <a:t>t%d</a:t>
            </a:r>
            <a:r>
              <a:rPr lang="en-US" sz="2000" dirty="0"/>
              <a:t>\t",t1,t2);  //printing first two terms, 0 and 1    </a:t>
            </a:r>
          </a:p>
          <a:p>
            <a:r>
              <a:rPr lang="en-US" sz="2000" dirty="0"/>
              <a:t> for(term=3;term&lt;=</a:t>
            </a:r>
            <a:r>
              <a:rPr lang="en-US" sz="2000" dirty="0" err="1"/>
              <a:t>n;term</a:t>
            </a:r>
            <a:r>
              <a:rPr lang="en-US" sz="2000" dirty="0"/>
              <a:t>++)// we have to print from 3rd term   </a:t>
            </a:r>
          </a:p>
          <a:p>
            <a:r>
              <a:rPr lang="en-US" sz="2000" dirty="0"/>
              <a:t> {    </a:t>
            </a:r>
          </a:p>
          <a:p>
            <a:r>
              <a:rPr lang="en-US" sz="2000" dirty="0"/>
              <a:t>  t3=t1+t2; // current term is sum of two previous terms 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 %d\t",t3);    </a:t>
            </a:r>
          </a:p>
          <a:p>
            <a:r>
              <a:rPr lang="en-US" sz="2000" dirty="0"/>
              <a:t>  t1=t2;    </a:t>
            </a:r>
          </a:p>
          <a:p>
            <a:r>
              <a:rPr lang="en-US" sz="2000" dirty="0"/>
              <a:t>  t2=t3;    </a:t>
            </a:r>
          </a:p>
          <a:p>
            <a:r>
              <a:rPr lang="en-US" sz="2000" dirty="0"/>
              <a:t> }  </a:t>
            </a:r>
            <a:r>
              <a:rPr lang="en-US" sz="2000" dirty="0" smtClean="0"/>
              <a:t>  </a:t>
            </a:r>
            <a:r>
              <a:rPr lang="en-US" sz="2000" dirty="0"/>
              <a:t>return;  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Fibonacci numbers / series</a:t>
            </a:r>
            <a:endParaRPr lang="en-US" sz="2400" b="1" dirty="0">
              <a:solidFill>
                <a:srgbClr val="FF00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84168" y="2348880"/>
            <a:ext cx="5040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969415" y="2372603"/>
            <a:ext cx="5040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9512" y="980728"/>
            <a:ext cx="868326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if ( n == 0 )</a:t>
            </a:r>
          </a:p>
          <a:p>
            <a:r>
              <a:rPr lang="en-US" dirty="0"/>
              <a:t>      return 0;</a:t>
            </a:r>
          </a:p>
          <a:p>
            <a:r>
              <a:rPr lang="en-US" dirty="0"/>
              <a:t>   else if ( n == 1 )</a:t>
            </a:r>
          </a:p>
          <a:p>
            <a:r>
              <a:rPr lang="en-US" dirty="0"/>
              <a:t>      return 1;</a:t>
            </a:r>
          </a:p>
          <a:p>
            <a:r>
              <a:rPr lang="en-US" dirty="0"/>
              <a:t>   </a:t>
            </a:r>
            <a:r>
              <a:rPr lang="en-US" dirty="0" smtClean="0"/>
              <a:t>else                                                                </a:t>
            </a:r>
            <a:endParaRPr lang="en-US" dirty="0"/>
          </a:p>
          <a:p>
            <a:r>
              <a:rPr lang="en-US" dirty="0"/>
              <a:t>      return (fibonacci(n-1) + fibonacci(n-2) );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void main()</a:t>
            </a:r>
          </a:p>
          <a:p>
            <a:r>
              <a:rPr lang="en-US" dirty="0" smtClean="0"/>
              <a:t>{  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</a:t>
            </a:r>
            <a:r>
              <a:rPr lang="en-US" dirty="0"/>
              <a:t> = 0, term;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("how many terms \n");</a:t>
            </a:r>
          </a:p>
          <a:p>
            <a:r>
              <a:rPr lang="en-US" dirty="0"/>
              <a:t>   scanf("%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("fibonacci series\n");</a:t>
            </a:r>
          </a:p>
          <a:p>
            <a:r>
              <a:rPr lang="en-US" dirty="0"/>
              <a:t>   for (term=1;term&lt;= n ;term++ </a:t>
            </a:r>
            <a:r>
              <a:rPr lang="en-US" dirty="0" smtClean="0"/>
              <a:t>) //   10 times  </a:t>
            </a:r>
            <a:r>
              <a:rPr lang="en-US" dirty="0" err="1" smtClean="0"/>
              <a:t>i</a:t>
            </a:r>
            <a:r>
              <a:rPr lang="en-US" dirty="0" smtClean="0"/>
              <a:t>=0      1   2    3</a:t>
            </a:r>
            <a:endParaRPr lang="en-US" dirty="0"/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("%d\t</a:t>
            </a:r>
            <a:r>
              <a:rPr lang="en-US" dirty="0" smtClean="0"/>
              <a:t>", </a:t>
            </a:r>
            <a:r>
              <a:rPr lang="en-US" dirty="0" err="1" smtClean="0"/>
              <a:t>fibonacci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                 // 0    1      1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r>
              <a:rPr lang="en-US" dirty="0"/>
              <a:t>   </a:t>
            </a:r>
            <a:r>
              <a:rPr lang="en-US" dirty="0" smtClean="0"/>
              <a:t>}    </a:t>
            </a:r>
            <a:r>
              <a:rPr lang="en-US" dirty="0"/>
              <a:t>return </a:t>
            </a:r>
            <a:r>
              <a:rPr lang="en-US" dirty="0" smtClean="0"/>
              <a:t>; }</a:t>
            </a:r>
            <a:endParaRPr lang="en-US" dirty="0"/>
          </a:p>
          <a:p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Fibonacci numbers /series using recursion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549" y="188640"/>
            <a:ext cx="766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Contents 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719" y="1124744"/>
            <a:ext cx="73448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FF"/>
                </a:solidFill>
              </a:rPr>
              <a:t>Recursion: </a:t>
            </a:r>
            <a:endParaRPr lang="en-US" sz="3200" b="1" dirty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Introduction &amp; definition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Role of stack in recursion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Advantages &amp; disadvantages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Types of recursion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Examples of recursion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Towers of Hanoi game using recursion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FF"/>
                </a:solidFill>
              </a:rPr>
              <a:t>Fibonacci Series</a:t>
            </a: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FF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Introduction :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7544" y="1492638"/>
            <a:ext cx="828092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 smtClean="0"/>
              <a:t>Definition: </a:t>
            </a:r>
          </a:p>
          <a:p>
            <a:pPr lvl="0" algn="just"/>
            <a:r>
              <a:rPr lang="en-US" sz="2000" dirty="0" smtClean="0"/>
              <a:t>Recursion </a:t>
            </a:r>
            <a:r>
              <a:rPr lang="en-US" sz="2000" dirty="0"/>
              <a:t>is a process in which a </a:t>
            </a:r>
            <a:r>
              <a:rPr lang="en-US" sz="2000" u="sng" dirty="0"/>
              <a:t>function calls itself </a:t>
            </a:r>
            <a:r>
              <a:rPr lang="en-US" sz="2000" dirty="0"/>
              <a:t>(directly or indirectly</a:t>
            </a:r>
            <a:r>
              <a:rPr lang="en-US" sz="2000" dirty="0" smtClean="0"/>
              <a:t>), and the function is called as recursive function.</a:t>
            </a:r>
          </a:p>
          <a:p>
            <a:pPr algn="just"/>
            <a:r>
              <a:rPr lang="en-US" sz="2000" dirty="0"/>
              <a:t>While writing a recursive </a:t>
            </a:r>
            <a:r>
              <a:rPr lang="en-US" sz="2000" dirty="0" smtClean="0"/>
              <a:t>function, </a:t>
            </a:r>
            <a:r>
              <a:rPr lang="en-US" sz="2000" dirty="0"/>
              <a:t>we should take care of two things to avoid infinite loop. They 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a) Base case: </a:t>
            </a:r>
            <a:r>
              <a:rPr lang="en-US" sz="2000" dirty="0"/>
              <a:t>Base case tells when the recursion has to stop</a:t>
            </a:r>
            <a:r>
              <a:rPr lang="en-US" sz="2000" dirty="0" smtClean="0"/>
              <a:t>. It is also known as  </a:t>
            </a:r>
            <a:r>
              <a:rPr lang="en-US" sz="2000" dirty="0"/>
              <a:t>stopping </a:t>
            </a:r>
            <a:r>
              <a:rPr lang="en-US" sz="2000" dirty="0" smtClean="0"/>
              <a:t>case or terminating condition.</a:t>
            </a:r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b) After </a:t>
            </a:r>
            <a:r>
              <a:rPr lang="en-US" sz="2000" dirty="0"/>
              <a:t>every call of the recursive function, the control should come closer to the base case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>
                <a:solidFill>
                  <a:srgbClr val="00B050"/>
                </a:solidFill>
              </a:rPr>
              <a:t>Note</a:t>
            </a:r>
            <a:r>
              <a:rPr lang="en-US" sz="2000" dirty="0" smtClean="0">
                <a:solidFill>
                  <a:srgbClr val="00B050"/>
                </a:solidFill>
              </a:rPr>
              <a:t> : </a:t>
            </a:r>
            <a:r>
              <a:rPr lang="en-US" sz="2000" dirty="0">
                <a:solidFill>
                  <a:srgbClr val="00B050"/>
                </a:solidFill>
              </a:rPr>
              <a:t>Without base case your function will never terminate and stack overflow problem may </a:t>
            </a:r>
            <a:r>
              <a:rPr lang="en-US" sz="2000" dirty="0" smtClean="0">
                <a:solidFill>
                  <a:srgbClr val="00B050"/>
                </a:solidFill>
              </a:rPr>
              <a:t>arise(run </a:t>
            </a:r>
            <a:r>
              <a:rPr lang="en-US" sz="2000" dirty="0">
                <a:solidFill>
                  <a:srgbClr val="00B050"/>
                </a:solidFill>
              </a:rPr>
              <a:t>out of memory to hold items in the stack.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endParaRPr lang="en-US" sz="2000" dirty="0">
              <a:solidFill>
                <a:srgbClr val="00B050"/>
              </a:solidFill>
            </a:endParaRP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Note</a:t>
            </a:r>
            <a:r>
              <a:rPr lang="en-US" sz="2000" dirty="0" smtClean="0">
                <a:solidFill>
                  <a:srgbClr val="00B050"/>
                </a:solidFill>
              </a:rPr>
              <a:t> : </a:t>
            </a:r>
            <a:r>
              <a:rPr lang="en-US" sz="2000" dirty="0">
                <a:solidFill>
                  <a:srgbClr val="00B050"/>
                </a:solidFill>
              </a:rPr>
              <a:t>Recursion is one way to decompose a task into smaller subtasks</a:t>
            </a:r>
            <a:r>
              <a:rPr lang="en-US" sz="2000" dirty="0" smtClean="0">
                <a:solidFill>
                  <a:srgbClr val="00B050"/>
                </a:solidFill>
              </a:rPr>
              <a:t>. </a:t>
            </a:r>
            <a:r>
              <a:rPr lang="en-US" sz="2000" dirty="0">
                <a:solidFill>
                  <a:srgbClr val="00B050"/>
                </a:solidFill>
              </a:rPr>
              <a:t>A recursive function is one that </a:t>
            </a:r>
            <a:r>
              <a:rPr lang="en-US" sz="2000" u="sng" dirty="0">
                <a:solidFill>
                  <a:srgbClr val="00B050"/>
                </a:solidFill>
              </a:rPr>
              <a:t>knows the answer to a specific case</a:t>
            </a:r>
            <a:r>
              <a:rPr lang="en-US" sz="2000" dirty="0">
                <a:solidFill>
                  <a:srgbClr val="00B050"/>
                </a:solidFill>
              </a:rPr>
              <a:t>; in all other cases, the function calls itself </a:t>
            </a:r>
            <a:r>
              <a:rPr lang="en-US" sz="2000" dirty="0" smtClean="0">
                <a:solidFill>
                  <a:srgbClr val="00B050"/>
                </a:solidFill>
              </a:rPr>
              <a:t>again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</a:rPr>
              <a:t>In simple words “Recursion </a:t>
            </a:r>
            <a:r>
              <a:rPr lang="en-US" sz="2000" dirty="0">
                <a:solidFill>
                  <a:srgbClr val="00B050"/>
                </a:solidFill>
              </a:rPr>
              <a:t>is a process in which the problem is specified in terms of </a:t>
            </a:r>
            <a:r>
              <a:rPr lang="en-US" sz="2000" dirty="0" smtClean="0">
                <a:solidFill>
                  <a:srgbClr val="00B050"/>
                </a:solidFill>
              </a:rPr>
              <a:t>itself”</a:t>
            </a:r>
          </a:p>
          <a:p>
            <a:pPr lvl="0"/>
            <a:endParaRPr lang="en-US" sz="2000" dirty="0">
              <a:solidFill>
                <a:srgbClr val="00B050"/>
              </a:solidFill>
            </a:endParaRPr>
          </a:p>
          <a:p>
            <a:pPr algn="just">
              <a:spcBef>
                <a:spcPct val="20000"/>
              </a:spcBef>
            </a:pPr>
            <a:endParaRPr lang="en-US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097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What is a Recursion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Role of the stack in Recursion: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dirty="0" smtClean="0"/>
              <a:t>When </a:t>
            </a:r>
            <a:r>
              <a:rPr lang="en-US" sz="2000" dirty="0"/>
              <a:t>the recursive program is executed, the recursive function calls are not evaluated immediately. They are placed on a stack until the </a:t>
            </a:r>
            <a:r>
              <a:rPr lang="en-US" sz="2000" dirty="0" smtClean="0"/>
              <a:t>base case/ terminating </a:t>
            </a:r>
            <a:r>
              <a:rPr lang="en-US" sz="2000" dirty="0"/>
              <a:t>condition is encountered. After satisfying the terminating condition the function calls are </a:t>
            </a:r>
            <a:r>
              <a:rPr lang="en-US" sz="2000" dirty="0" smtClean="0"/>
              <a:t>exe8cuted </a:t>
            </a:r>
            <a:r>
              <a:rPr lang="en-US" sz="2000" dirty="0"/>
              <a:t>in reverse order, because the data structure stack is involved</a:t>
            </a:r>
            <a:r>
              <a:rPr lang="en-US" sz="2000" dirty="0" smtClean="0"/>
              <a:t>.</a:t>
            </a:r>
          </a:p>
          <a:p>
            <a:pPr algn="just" fontAlgn="base"/>
            <a:endParaRPr lang="en-US" sz="2000" dirty="0">
              <a:solidFill>
                <a:srgbClr val="00B050"/>
              </a:solidFill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/>
              <a:t>Whenever a function is called, its activation record will be maintained inside of the stack</a:t>
            </a:r>
            <a:r>
              <a:rPr lang="en-US" sz="2000" dirty="0" smtClean="0"/>
              <a:t>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Activation </a:t>
            </a:r>
            <a:r>
              <a:rPr lang="en-US" sz="2000" dirty="0"/>
              <a:t>record consists of local </a:t>
            </a:r>
            <a:r>
              <a:rPr lang="en-US" sz="2000" dirty="0" smtClean="0"/>
              <a:t>variables </a:t>
            </a:r>
            <a:r>
              <a:rPr lang="en-US" sz="2000" dirty="0"/>
              <a:t>of the function, </a:t>
            </a:r>
            <a:r>
              <a:rPr lang="en-US" sz="2000" dirty="0" smtClean="0"/>
              <a:t>parameters </a:t>
            </a:r>
            <a:r>
              <a:rPr lang="en-US" sz="2000" dirty="0"/>
              <a:t>of the function and </a:t>
            </a:r>
            <a:r>
              <a:rPr lang="en-US" sz="2000" dirty="0" smtClean="0"/>
              <a:t> return </a:t>
            </a:r>
            <a:r>
              <a:rPr lang="en-US" sz="2000" dirty="0"/>
              <a:t>address of the caller</a:t>
            </a:r>
            <a:r>
              <a:rPr lang="en-US" sz="2000" dirty="0" smtClean="0"/>
              <a:t>.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These activation records of all the functions used in the program (even for main() function also) stored / pushed into the stack. 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When control is exited from a particular function, then corresponding activation record is popped out / removed from the stack.</a:t>
            </a: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27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8280920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b="1" dirty="0"/>
              <a:t>Advantages</a:t>
            </a:r>
            <a:r>
              <a:rPr lang="en-US" sz="2000" dirty="0"/>
              <a:t> :</a:t>
            </a:r>
          </a:p>
          <a:p>
            <a:pPr marL="342900" indent="-342900" fontAlgn="base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Recursion reduces the length of the code</a:t>
            </a:r>
          </a:p>
          <a:p>
            <a:pPr marL="342900" indent="-342900" fontAlgn="base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Using recursion, certain problems can be solved quite easily. Examples of such problems are </a:t>
            </a:r>
            <a:r>
              <a:rPr lang="en-US" sz="2000" dirty="0">
                <a:hlinkClick r:id="rId2"/>
              </a:rPr>
              <a:t>Towers of Hanoi (TOH)</a:t>
            </a:r>
            <a:r>
              <a:rPr lang="en-US" sz="2000" dirty="0"/>
              <a:t>, </a:t>
            </a:r>
            <a:r>
              <a:rPr lang="en-US" sz="2000" dirty="0" err="1">
                <a:hlinkClick r:id="rId3"/>
              </a:rPr>
              <a:t>Inorder</a:t>
            </a:r>
            <a:r>
              <a:rPr lang="en-US" sz="2000" dirty="0">
                <a:hlinkClick r:id="rId3"/>
              </a:rPr>
              <a:t>/Preorder/</a:t>
            </a:r>
            <a:r>
              <a:rPr lang="en-US" sz="2000" dirty="0" err="1">
                <a:hlinkClick r:id="rId3"/>
              </a:rPr>
              <a:t>Postorder</a:t>
            </a:r>
            <a:r>
              <a:rPr lang="en-US" sz="2000" dirty="0">
                <a:hlinkClick r:id="rId3"/>
              </a:rPr>
              <a:t> Tree Traversals</a:t>
            </a:r>
            <a:r>
              <a:rPr lang="en-US" sz="2000" dirty="0"/>
              <a:t>, </a:t>
            </a:r>
            <a:r>
              <a:rPr lang="en-US" sz="2000" dirty="0">
                <a:hlinkClick r:id="rId4"/>
              </a:rPr>
              <a:t>DFS of Graph</a:t>
            </a:r>
            <a:r>
              <a:rPr lang="en-US" sz="2000" dirty="0"/>
              <a:t>, etc.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Through Recursion one can Solve problems in easy way while its iterative solution is very big and complex.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200" b="1" dirty="0" smtClean="0"/>
              <a:t>Disadvantages</a:t>
            </a:r>
            <a:r>
              <a:rPr lang="en-US" sz="2200" dirty="0" smtClean="0"/>
              <a:t> :</a:t>
            </a:r>
            <a:endParaRPr lang="en-US" sz="2200" dirty="0"/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Recursive solution is always logical and it is very difficult to trace.(debug and understand</a:t>
            </a:r>
            <a:r>
              <a:rPr lang="en-US" sz="2000" dirty="0" smtClean="0"/>
              <a:t>).</a:t>
            </a:r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/>
              <a:t>Recursion uses more memory, because </a:t>
            </a:r>
            <a:r>
              <a:rPr lang="en-US" sz="2000" dirty="0"/>
              <a:t>the function has to add to the stack with each recursive call and keep the values there until the call is </a:t>
            </a:r>
            <a:r>
              <a:rPr lang="en-US" sz="2000" dirty="0" smtClean="0"/>
              <a:t>finished.</a:t>
            </a:r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/>
              <a:t>Recursion </a:t>
            </a:r>
            <a:r>
              <a:rPr lang="en-US" sz="2000" dirty="0"/>
              <a:t>uses more processor </a:t>
            </a:r>
            <a:r>
              <a:rPr lang="en-US" sz="2000" dirty="0" smtClean="0"/>
              <a:t>time than iteration.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Advantages &amp; disadvantages of Recursion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sz="2000" b="1" dirty="0" smtClean="0"/>
              <a:t>Recursion </a:t>
            </a:r>
            <a:r>
              <a:rPr lang="en-US" sz="2000" b="1" dirty="0"/>
              <a:t>can be classified into two types as: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Direct recursion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sz="2000" dirty="0"/>
              <a:t>     A function calls itself is known as direct recursion</a:t>
            </a:r>
            <a:r>
              <a:rPr lang="en-US" sz="2000" dirty="0" smtClean="0"/>
              <a:t>.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/>
              <a:t>Example : Factorial of a given number 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2. Indirect recursion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     If the function f1 calls another function f2 and f2 calls f1 then it is indirect   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    recursion (or mutual recursion</a:t>
            </a:r>
            <a:r>
              <a:rPr lang="en-US" sz="2000" dirty="0" smtClean="0"/>
              <a:t>).</a:t>
            </a:r>
          </a:p>
          <a:p>
            <a:pPr>
              <a:spcBef>
                <a:spcPct val="20000"/>
              </a:spcBef>
            </a:pPr>
            <a:r>
              <a:rPr lang="en-US" sz="2000" dirty="0" smtClean="0"/>
              <a:t>Example : add 1 to odd number, subtract 1 from even number program</a:t>
            </a: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sz="2000" b="1" dirty="0" smtClean="0"/>
              <a:t>	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Types of Recursion : Direct &amp; Indirect Recursion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82809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/>
              <a:t>// </a:t>
            </a:r>
            <a:r>
              <a:rPr lang="en-US" sz="2000" dirty="0" smtClean="0"/>
              <a:t>demo of direct recursion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// program </a:t>
            </a:r>
            <a:r>
              <a:rPr lang="en-US" sz="2000" dirty="0"/>
              <a:t>to find factorial of a number using recursion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 smtClean="0"/>
              <a:t>&gt;  //                   1!=   answer is 1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factorial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n) //          2!  = 2 x (2-1)! =&gt; 2 x 1!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 smtClean="0"/>
              <a:t>{    		//     3! = 3 x 2!  = 3 x 2 x 1!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  if(n==1)  // base </a:t>
            </a:r>
            <a:r>
              <a:rPr lang="en-US" sz="2000" dirty="0" smtClean="0"/>
              <a:t>case  //  some </a:t>
            </a:r>
            <a:r>
              <a:rPr lang="en-US" sz="2000" dirty="0" err="1" smtClean="0"/>
              <a:t>mem</a:t>
            </a:r>
            <a:r>
              <a:rPr lang="en-US" sz="2000" dirty="0" smtClean="0"/>
              <a:t> locations STACK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   return(1);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 else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  </a:t>
            </a:r>
            <a:r>
              <a:rPr lang="en-US" sz="2000" dirty="0" smtClean="0"/>
              <a:t>return(n*</a:t>
            </a:r>
            <a:r>
              <a:rPr lang="en-US" sz="2000" dirty="0" smtClean="0">
                <a:solidFill>
                  <a:srgbClr val="FF0000"/>
                </a:solidFill>
              </a:rPr>
              <a:t>factorial</a:t>
            </a:r>
            <a:r>
              <a:rPr lang="en-US" sz="2000" dirty="0" smtClean="0"/>
              <a:t>(n-1));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}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void main()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{						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n,result</a:t>
            </a:r>
            <a:r>
              <a:rPr lang="en-US" sz="2000" dirty="0" smtClean="0"/>
              <a:t>;			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  </a:t>
            </a:r>
            <a:r>
              <a:rPr lang="en-US" sz="2000" dirty="0"/>
              <a:t>scanf("%</a:t>
            </a:r>
            <a:r>
              <a:rPr lang="en-US" sz="2000" dirty="0" err="1"/>
              <a:t>d",&amp;n</a:t>
            </a:r>
            <a:r>
              <a:rPr lang="en-US" sz="2000" dirty="0"/>
              <a:t>);	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  result=factorial(n);	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("%d factorial is %d \n",</a:t>
            </a:r>
            <a:r>
              <a:rPr lang="en-US" sz="2000" dirty="0" err="1"/>
              <a:t>n,result</a:t>
            </a:r>
            <a:r>
              <a:rPr lang="en-US" sz="2000" dirty="0"/>
              <a:t>);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}		</a:t>
            </a:r>
            <a:r>
              <a:rPr lang="en-US" sz="2000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5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84249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/>
              <a:t>// </a:t>
            </a:r>
            <a:r>
              <a:rPr lang="en-US" sz="2000" dirty="0"/>
              <a:t>demo of indirect recursion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/* WAP </a:t>
            </a:r>
            <a:r>
              <a:rPr lang="en-US" sz="2000" dirty="0"/>
              <a:t>to print numbers from </a:t>
            </a:r>
            <a:r>
              <a:rPr lang="en-US" sz="2000" dirty="0" smtClean="0"/>
              <a:t>1 to </a:t>
            </a:r>
            <a:r>
              <a:rPr lang="en-US" sz="2000" dirty="0"/>
              <a:t>10 in such a way that when number is odd, add 1 and when number is even, subtract 1.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Output : 2 1 </a:t>
            </a:r>
            <a:r>
              <a:rPr lang="en-US" sz="2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/>
              <a:t> </a:t>
            </a:r>
            <a:r>
              <a:rPr lang="en-US" sz="2000" dirty="0"/>
              <a:t>3 6 5 8 7 10 9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odd () function handles odd numbers, when odd number is encountered it adds 1 and print that number on the screen.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Even() function handles even numbers, when even number is encountered it subtracts 1 and print that number on the screen.*/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void </a:t>
            </a:r>
            <a:r>
              <a:rPr lang="en-US" sz="2000" dirty="0"/>
              <a:t>even</a:t>
            </a:r>
            <a:r>
              <a:rPr lang="en-US" sz="2000" dirty="0" smtClean="0"/>
              <a:t>();</a:t>
            </a:r>
          </a:p>
          <a:p>
            <a:r>
              <a:rPr lang="en-US" sz="2000" dirty="0"/>
              <a:t>void odd();  // prototypes</a:t>
            </a:r>
          </a:p>
          <a:p>
            <a:pPr>
              <a:spcAft>
                <a:spcPts val="0"/>
              </a:spcAft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n=1</a:t>
            </a:r>
            <a:r>
              <a:rPr lang="en-US" sz="2000" dirty="0" smtClean="0"/>
              <a:t>;  // global variable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void main()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{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  odd();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332656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      2         3         4       5         6      7   8    9      10</a:t>
            </a:r>
          </a:p>
          <a:p>
            <a:r>
              <a:rPr lang="en-US" dirty="0" smtClean="0"/>
              <a:t>1+1     2-1      3+1    4-1    5+1    6-1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1226" y="980728"/>
            <a:ext cx="83952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void </a:t>
            </a:r>
            <a:r>
              <a:rPr lang="en-US" dirty="0"/>
              <a:t>odd()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 if(n&lt;=10</a:t>
            </a:r>
            <a:r>
              <a:rPr lang="en-US" dirty="0" smtClean="0"/>
              <a:t>)     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    {</a:t>
            </a:r>
          </a:p>
          <a:p>
            <a:pPr>
              <a:spcAft>
                <a:spcPts val="0"/>
              </a:spcAft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("%d\t",n+1</a:t>
            </a:r>
            <a:r>
              <a:rPr lang="en-US" dirty="0" smtClean="0"/>
              <a:t>);  //2      4        6     8     10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/>
              <a:t>        n</a:t>
            </a:r>
            <a:r>
              <a:rPr lang="en-US" dirty="0"/>
              <a:t>++;</a:t>
            </a:r>
          </a:p>
          <a:p>
            <a:pPr>
              <a:spcAft>
                <a:spcPts val="0"/>
              </a:spcAft>
            </a:pPr>
            <a:r>
              <a:rPr lang="en-US" dirty="0"/>
              <a:t>        even();</a:t>
            </a:r>
          </a:p>
          <a:p>
            <a:pPr>
              <a:spcAft>
                <a:spcPts val="0"/>
              </a:spcAft>
            </a:pPr>
            <a:r>
              <a:rPr lang="en-US" dirty="0"/>
              <a:t>     }</a:t>
            </a:r>
          </a:p>
          <a:p>
            <a:pPr>
              <a:spcAft>
                <a:spcPts val="0"/>
              </a:spcAft>
            </a:pPr>
            <a:r>
              <a:rPr lang="en-US" dirty="0"/>
              <a:t>  return;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Aft>
                <a:spcPts val="0"/>
              </a:spcAft>
            </a:pPr>
            <a:r>
              <a:rPr lang="en-US" dirty="0"/>
              <a:t>void even()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    if(n&lt;=10)</a:t>
            </a:r>
          </a:p>
          <a:p>
            <a:pPr>
              <a:spcAft>
                <a:spcPts val="0"/>
              </a:spcAft>
            </a:pPr>
            <a:r>
              <a:rPr lang="en-US" dirty="0"/>
              <a:t>       {</a:t>
            </a:r>
          </a:p>
          <a:p>
            <a:pPr>
              <a:spcAft>
                <a:spcPts val="0"/>
              </a:spcAft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("%d\t",</a:t>
            </a:r>
            <a:r>
              <a:rPr lang="en-US" dirty="0" smtClean="0">
                <a:solidFill>
                  <a:srgbClr val="FF0000"/>
                </a:solidFill>
              </a:rPr>
              <a:t>n-1); </a:t>
            </a:r>
            <a:r>
              <a:rPr lang="en-US" dirty="0" smtClean="0"/>
              <a:t>//  1      3       5      7       9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        n++;</a:t>
            </a:r>
          </a:p>
          <a:p>
            <a:pPr>
              <a:spcAft>
                <a:spcPts val="0"/>
              </a:spcAft>
            </a:pPr>
            <a:r>
              <a:rPr lang="en-US" dirty="0"/>
              <a:t>        odd();</a:t>
            </a:r>
          </a:p>
          <a:p>
            <a:pPr>
              <a:spcAft>
                <a:spcPts val="0"/>
              </a:spcAft>
            </a:pPr>
            <a:r>
              <a:rPr lang="en-US" dirty="0"/>
              <a:t>     }</a:t>
            </a:r>
          </a:p>
          <a:p>
            <a:pPr>
              <a:spcAft>
                <a:spcPts val="0"/>
              </a:spcAft>
            </a:pPr>
            <a:r>
              <a:rPr lang="en-US" dirty="0"/>
              <a:t>  return;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328C73E7140409F9D68422500558E" ma:contentTypeVersion="0" ma:contentTypeDescription="Create a new document." ma:contentTypeScope="" ma:versionID="db94705ab831ea30b470cd93f1dbb2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325DED-3C21-408C-AF9C-4D44E7351C08}"/>
</file>

<file path=customXml/itemProps2.xml><?xml version="1.0" encoding="utf-8"?>
<ds:datastoreItem xmlns:ds="http://schemas.openxmlformats.org/officeDocument/2006/customXml" ds:itemID="{09BD0EFF-E0AB-46C8-8D39-8C4FF81ED05B}"/>
</file>

<file path=customXml/itemProps3.xml><?xml version="1.0" encoding="utf-8"?>
<ds:datastoreItem xmlns:ds="http://schemas.openxmlformats.org/officeDocument/2006/customXml" ds:itemID="{B91FAC04-EFC4-4609-89FB-71EC0819A180}"/>
</file>

<file path=docProps/app.xml><?xml version="1.0" encoding="utf-8"?>
<Properties xmlns="http://schemas.openxmlformats.org/officeDocument/2006/extended-properties" xmlns:vt="http://schemas.openxmlformats.org/officeDocument/2006/docPropsVTypes">
  <TotalTime>32738</TotalTime>
  <Words>1264</Words>
  <Application>Microsoft Office PowerPoint</Application>
  <PresentationFormat>On-screen Show (4:3)</PresentationFormat>
  <Paragraphs>193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Mangal</vt:lpstr>
      <vt:lpstr>Wingdings</vt:lpstr>
      <vt:lpstr>Office Theme</vt:lpstr>
      <vt:lpstr>Data Structures    Recursion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Windows User</cp:lastModifiedBy>
  <cp:revision>846</cp:revision>
  <dcterms:created xsi:type="dcterms:W3CDTF">2016-08-07T06:42:46Z</dcterms:created>
  <dcterms:modified xsi:type="dcterms:W3CDTF">2021-08-16T05:19:28Z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0x01010036B328C73E7140409F9D68422500558E</vt:lpwstr>
  </property>
</Properties>
</file>