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17" r:id="rId2"/>
    <p:sldId id="746" r:id="rId3"/>
    <p:sldId id="740" r:id="rId4"/>
    <p:sldId id="811" r:id="rId5"/>
    <p:sldId id="813" r:id="rId6"/>
    <p:sldId id="812" r:id="rId7"/>
    <p:sldId id="814" r:id="rId8"/>
    <p:sldId id="747" r:id="rId9"/>
    <p:sldId id="800" r:id="rId10"/>
    <p:sldId id="801" r:id="rId11"/>
    <p:sldId id="768" r:id="rId12"/>
    <p:sldId id="769" r:id="rId13"/>
    <p:sldId id="766" r:id="rId14"/>
    <p:sldId id="799" r:id="rId15"/>
    <p:sldId id="816" r:id="rId16"/>
    <p:sldId id="817" r:id="rId17"/>
    <p:sldId id="809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CC"/>
    <a:srgbClr val="B4BAB2"/>
    <a:srgbClr val="DB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434" autoAdjust="0"/>
  </p:normalViewPr>
  <p:slideViewPr>
    <p:cSldViewPr>
      <p:cViewPr varScale="1">
        <p:scale>
          <a:sx n="74" d="100"/>
          <a:sy n="74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5DAA-3414-4970-9761-2CE8D049DA1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E5867-C057-4CE9-9BEB-7ECE55770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53B18-AD40-4032-9896-8403F91B1C8C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68BD-A4EF-42CB-8544-972796AE5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5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B68BD-A4EF-42CB-8544-972796AE57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412776"/>
            <a:ext cx="4445565" cy="339068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2400" y="4765576"/>
            <a:ext cx="356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Presidency University,</a:t>
            </a:r>
            <a:r>
              <a:rPr lang="en-US" baseline="0" dirty="0" smtClean="0">
                <a:solidFill>
                  <a:schemeClr val="accent2"/>
                </a:solidFill>
              </a:rPr>
              <a:t> </a:t>
            </a:r>
            <a:r>
              <a:rPr lang="en-US" baseline="0" dirty="0" err="1" smtClean="0">
                <a:solidFill>
                  <a:schemeClr val="accent2"/>
                </a:solidFill>
              </a:rPr>
              <a:t>Bengaluru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8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2" name="Picture 11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Presidency University,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Bengaluru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6"/>
          <p:cNvGrpSpPr>
            <a:grpSpLocks/>
          </p:cNvGrpSpPr>
          <p:nvPr userDrawn="1"/>
        </p:nvGrpSpPr>
        <p:grpSpPr bwMode="auto">
          <a:xfrm>
            <a:off x="0" y="868363"/>
            <a:ext cx="9144000" cy="46037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0" y="6583363"/>
            <a:ext cx="9144000" cy="46037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359" y="6553200"/>
              <a:ext cx="232828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35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7120" y="6553200"/>
              <a:ext cx="232828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20" name="Picture 19" descr="j presidencyuniversitylogo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01000" y="24540"/>
            <a:ext cx="1066800" cy="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3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trans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37078"/>
            <a:ext cx="914399" cy="8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1259632" y="6268889"/>
            <a:ext cx="7772400" cy="40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PRESIDENCY UNIVERSITY , Bengaluru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560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064,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Karnataka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, 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BD19D6-986D-4C72-88D5-EC7E84DD689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1478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81488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D593DB-43D4-4650-BC1B-175027A370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9475996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1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851920" y="3140968"/>
            <a:ext cx="5609456" cy="1524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Data Structures 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Pointers</a:t>
            </a: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737" y="105273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You cannot multiply or divide pointers.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You cannot add or subtract two pointers.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You cannot apply bitwise operators to them.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You cannot add or subtract type float or double to or from pointers.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6737" y="2420888"/>
            <a:ext cx="741682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FF"/>
                </a:solidFill>
              </a:rPr>
              <a:t>Pointer Comparison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You can compare two pointers in a relational expression,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Example 1)</a:t>
            </a:r>
          </a:p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if(p&lt;q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	 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printf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(“p points to lower memory than q n”);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u="sng" dirty="0" smtClean="0"/>
          </a:p>
          <a:p>
            <a:r>
              <a:rPr lang="en-US" u="sng" dirty="0" smtClean="0"/>
              <a:t>Example </a:t>
            </a:r>
            <a:r>
              <a:rPr lang="en-US" u="sng" dirty="0"/>
              <a:t>2)</a:t>
            </a:r>
            <a:r>
              <a:rPr lang="en-US" dirty="0"/>
              <a:t> A pointer can be compared with NULL value.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*p1=NULL;</a:t>
            </a:r>
          </a:p>
          <a:p>
            <a:r>
              <a:rPr lang="en-US" dirty="0"/>
              <a:t>	if(p1= =NULL)</a:t>
            </a:r>
          </a:p>
          <a:p>
            <a:r>
              <a:rPr lang="en-US" dirty="0"/>
              <a:t>         		</a:t>
            </a:r>
            <a:r>
              <a:rPr lang="en-US" dirty="0" err="1"/>
              <a:t>printf</a:t>
            </a:r>
            <a:r>
              <a:rPr lang="en-US" dirty="0"/>
              <a:t>(“p1 points to nothing  \n”);</a:t>
            </a: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u="sng" dirty="0" smtClean="0">
                <a:solidFill>
                  <a:srgbClr val="3B3835"/>
                </a:solidFill>
                <a:latin typeface="Helvetica Neue"/>
              </a:rPr>
              <a:t>Note :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 Pointer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comparison are useful only when two pointers point to a common object such as an array.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342819"/>
            <a:ext cx="2372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rgbClr val="FF00FF"/>
                </a:solidFill>
              </a:rPr>
              <a:t>Arithmetic Rules </a:t>
            </a:r>
          </a:p>
        </p:txBody>
      </p:sp>
    </p:spTree>
    <p:extLst>
      <p:ext uri="{BB962C8B-B14F-4D97-AF65-F5344CB8AC3E}">
        <p14:creationId xmlns:p14="http://schemas.microsoft.com/office/powerpoint/2010/main" val="287033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9906000" y="6248400"/>
            <a:ext cx="533400" cy="45720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643949BB-8FB4-40A2-A735-1D358B1C7EEC}" type="slidenum">
              <a:rPr lang="en-US" altLang="en-US" sz="16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67744" y="164325"/>
            <a:ext cx="4248472" cy="59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Pointer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714" y="1052736"/>
            <a:ext cx="8915400" cy="31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5000"/>
              </a:lnSpc>
              <a:spcBef>
                <a:spcPct val="0"/>
              </a:spcBef>
            </a:pPr>
            <a:r>
              <a:rPr lang="en-US" altLang="en-US" sz="2200" dirty="0"/>
              <a:t>Like other variables, pointer variables can appear in expressions</a:t>
            </a:r>
          </a:p>
          <a:p>
            <a:pPr marL="0"/>
            <a:r>
              <a:rPr lang="en-US" altLang="en-US" sz="2400" dirty="0"/>
              <a:t>What are allowed in C?</a:t>
            </a:r>
          </a:p>
          <a:p>
            <a:pPr marL="0" lvl="1"/>
            <a:r>
              <a:rPr lang="en-US" altLang="en-US" sz="2200" dirty="0"/>
              <a:t>Add an integer to a pointer</a:t>
            </a:r>
          </a:p>
          <a:p>
            <a:pPr marL="0" lvl="1"/>
            <a:r>
              <a:rPr lang="en-US" altLang="en-US" sz="2200" dirty="0"/>
              <a:t>Subtract an integer from a pointer</a:t>
            </a:r>
          </a:p>
          <a:p>
            <a:pPr marL="0" lvl="1"/>
            <a:r>
              <a:rPr lang="en-US" altLang="en-US" sz="2200" dirty="0"/>
              <a:t>Subtract one pointer from another (related)</a:t>
            </a:r>
          </a:p>
          <a:p>
            <a:pPr marL="0" lvl="2"/>
            <a:r>
              <a:rPr lang="en-US" altLang="en-US" sz="2200" dirty="0"/>
              <a:t>If p1 and p2 are both pointers to the same array, then  p2 – p1 gives the number of elements between p1 and p2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058400" y="6400800"/>
            <a:ext cx="533400" cy="45720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C86E2F2C-9A08-45AE-9340-1342DA627EA3}" type="slidenum">
              <a:rPr lang="en-US" altLang="en-US" sz="16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4066128"/>
            <a:ext cx="8915400" cy="257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What are not allowed?</a:t>
            </a:r>
          </a:p>
          <a:p>
            <a:pPr marL="0" lvl="1"/>
            <a:r>
              <a:rPr lang="en-US" altLang="en-US" sz="2000" dirty="0"/>
              <a:t>Adding two pointers.</a:t>
            </a:r>
          </a:p>
          <a:p>
            <a:pPr marL="0" lvl="2">
              <a:buFont typeface="Arial" pitchFamily="34" charset="0"/>
              <a:buNone/>
            </a:pPr>
            <a:r>
              <a:rPr lang="en-US" altLang="en-US" sz="2000" dirty="0"/>
              <a:t>   p1 = p1 + p2;</a:t>
            </a:r>
          </a:p>
          <a:p>
            <a:pPr marL="0" lvl="1"/>
            <a:r>
              <a:rPr lang="en-US" altLang="en-US" sz="2000" dirty="0"/>
              <a:t>Multiply / divide a pointer in an expression</a:t>
            </a:r>
          </a:p>
          <a:p>
            <a:pPr marL="0" lvl="2">
              <a:buFont typeface="Arial" pitchFamily="34" charset="0"/>
              <a:buNone/>
            </a:pPr>
            <a:r>
              <a:rPr lang="en-US" altLang="en-US" sz="2000" dirty="0"/>
              <a:t>  p1 = p2 / 5;</a:t>
            </a:r>
          </a:p>
          <a:p>
            <a:pPr marL="0" lvl="2">
              <a:buFont typeface="Arial" pitchFamily="34" charset="0"/>
              <a:buNone/>
            </a:pPr>
            <a:r>
              <a:rPr lang="en-US" altLang="en-US" sz="2000" dirty="0"/>
              <a:t> p1 = p1 – p2 * 10;</a:t>
            </a:r>
          </a:p>
          <a:p>
            <a:pPr marL="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1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9906000" y="6248400"/>
            <a:ext cx="533400" cy="457200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EF72CD2-915A-49AF-A98F-A9E4357A35B5}" type="slidenum">
              <a:rPr lang="en-US" altLang="en-US" sz="16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en-US" sz="1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35741"/>
            <a:ext cx="2088232" cy="628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Scale Factor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1520" y="963882"/>
            <a:ext cx="864096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000" dirty="0" smtClean="0"/>
              <a:t>We have seen that an integer value can be added to or subtracted from a pointer variable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2000" dirty="0" smtClean="0">
                <a:solidFill>
                  <a:srgbClr val="0000FF"/>
                </a:solidFill>
              </a:rPr>
              <a:t>  *p1, *p2;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en-US" sz="2000" dirty="0" smtClean="0">
                <a:solidFill>
                  <a:srgbClr val="0000FF"/>
                </a:solidFill>
              </a:rPr>
              <a:t> 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dirty="0" smtClean="0">
                <a:solidFill>
                  <a:srgbClr val="0000FF"/>
                </a:solidFill>
              </a:rPr>
              <a:t>, j;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     :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p1 = p1 + 1;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p2 = p1 + j;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p2++;</a:t>
            </a:r>
          </a:p>
          <a:p>
            <a:pPr lvl="2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p2 = p2 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–</a:t>
            </a:r>
            <a:r>
              <a:rPr lang="en-US" altLang="en-US" sz="2000" dirty="0" smtClean="0">
                <a:solidFill>
                  <a:srgbClr val="0000FF"/>
                </a:solidFill>
              </a:rPr>
              <a:t> (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i</a:t>
            </a:r>
            <a:r>
              <a:rPr lang="en-US" altLang="en-US" sz="2000" dirty="0" smtClean="0">
                <a:solidFill>
                  <a:srgbClr val="0000FF"/>
                </a:solidFill>
              </a:rPr>
              <a:t> + j);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altLang="en-US" sz="2000" dirty="0" smtClean="0">
              <a:solidFill>
                <a:srgbClr val="0000FF"/>
              </a:solidFill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altLang="en-US" sz="20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000" dirty="0" smtClean="0"/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en-US" sz="2000" dirty="0"/>
              <a:t>I</a:t>
            </a:r>
            <a:r>
              <a:rPr lang="en-US" altLang="en-US" sz="2000" dirty="0" smtClean="0"/>
              <a:t>n reality, it is not the integer value which is added/subtracted, but rather the </a:t>
            </a:r>
            <a:r>
              <a:rPr lang="en-US" altLang="en-US" sz="2000" dirty="0" smtClean="0">
                <a:solidFill>
                  <a:srgbClr val="0000FF"/>
                </a:solidFill>
              </a:rPr>
              <a:t>scale factor (offset value)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times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0000FF"/>
                </a:solidFill>
              </a:rPr>
              <a:t>the value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23928" y="1788871"/>
            <a:ext cx="5220072" cy="3008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sz="2200" u="sng" dirty="0" smtClean="0"/>
              <a:t>Data Type</a:t>
            </a:r>
            <a:r>
              <a:rPr lang="en-US" sz="2200" dirty="0" smtClean="0"/>
              <a:t>        </a:t>
            </a:r>
            <a:r>
              <a:rPr lang="en-US" sz="2200" u="sng" dirty="0" smtClean="0"/>
              <a:t>Scale Factor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200" dirty="0" smtClean="0"/>
              <a:t>          </a:t>
            </a:r>
            <a:r>
              <a:rPr lang="en-US" sz="2200" dirty="0" smtClean="0">
                <a:solidFill>
                  <a:srgbClr val="0000FF"/>
                </a:solidFill>
              </a:rPr>
              <a:t>char                     1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          </a:t>
            </a:r>
            <a:r>
              <a:rPr lang="en-US" sz="2200" dirty="0" err="1" smtClean="0">
                <a:solidFill>
                  <a:srgbClr val="0000FF"/>
                </a:solidFill>
              </a:rPr>
              <a:t>int</a:t>
            </a:r>
            <a:r>
              <a:rPr lang="en-US" sz="2200" dirty="0" smtClean="0">
                <a:solidFill>
                  <a:srgbClr val="0000FF"/>
                </a:solidFill>
              </a:rPr>
              <a:t>                        4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          float                     4</a:t>
            </a:r>
          </a:p>
          <a:p>
            <a:pPr lvl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          double                 8</a:t>
            </a:r>
          </a:p>
          <a:p>
            <a:pPr lvl="1">
              <a:defRPr/>
            </a:pPr>
            <a:endParaRPr lang="en-US" sz="220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200" dirty="0" smtClean="0"/>
              <a:t>If </a:t>
            </a:r>
            <a:r>
              <a:rPr lang="en-US" sz="2200" dirty="0" smtClean="0">
                <a:solidFill>
                  <a:srgbClr val="0000FF"/>
                </a:solidFill>
              </a:rPr>
              <a:t>p1</a:t>
            </a:r>
            <a:r>
              <a:rPr lang="en-US" sz="2200" dirty="0" smtClean="0"/>
              <a:t> is an integer pointer, then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dirty="0" smtClean="0"/>
              <a:t>                  </a:t>
            </a:r>
            <a:r>
              <a:rPr lang="en-US" sz="2200" dirty="0" smtClean="0">
                <a:solidFill>
                  <a:srgbClr val="0000FF"/>
                </a:solidFill>
              </a:rPr>
              <a:t>p1++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dirty="0" smtClean="0"/>
              <a:t>    will increment the value of </a:t>
            </a:r>
            <a:r>
              <a:rPr lang="en-US" sz="2200" dirty="0" smtClean="0">
                <a:solidFill>
                  <a:srgbClr val="0000FF"/>
                </a:solidFill>
              </a:rPr>
              <a:t>p1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by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4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156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77730" y="-2901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More Examples of Using Pointers in Expressions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056723"/>
            <a:ext cx="8915400" cy="284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 smtClean="0"/>
              <a:t>If p1 and p2 are two pointers, the following statements are valid: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</a:t>
            </a:r>
            <a:r>
              <a:rPr lang="en-US" altLang="en-US" sz="1800" dirty="0" smtClean="0">
                <a:solidFill>
                  <a:srgbClr val="0000FF"/>
                </a:solidFill>
              </a:rPr>
              <a:t>sum = *p1 + *p2;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      prod = *p1 * *p2;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      prod = (*p1) * (*p2);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      *p1 = *p1 + 2;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      x = *p1 / *p2 + 5;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 smtClean="0"/>
              <a:t>Note that this </a:t>
            </a:r>
            <a:r>
              <a:rPr lang="en-US" altLang="en-US" sz="1800" dirty="0" smtClean="0">
                <a:solidFill>
                  <a:srgbClr val="0000FF"/>
                </a:solidFill>
              </a:rPr>
              <a:t>unary *</a:t>
            </a:r>
            <a:r>
              <a:rPr lang="en-US" altLang="en-US" sz="1800" dirty="0" smtClean="0"/>
              <a:t> has higher precedence than all arithmetic/relational/logical operators</a:t>
            </a:r>
            <a:endParaRPr lang="en-US" altLang="en-US" sz="1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0108" y="1825534"/>
            <a:ext cx="3035300" cy="92075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urier New" panose="02070309020205020404" pitchFamily="49" charset="0"/>
              </a:rPr>
              <a:t>*p1</a:t>
            </a:r>
            <a:r>
              <a:rPr lang="en-US" altLang="en-US"/>
              <a:t> can appear on </a:t>
            </a:r>
          </a:p>
          <a:p>
            <a:pPr algn="ctr" eaLnBrk="1" hangingPunct="1"/>
            <a:r>
              <a:rPr lang="en-US" altLang="en-US"/>
              <a:t>the left hand side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706763" y="2173017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58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052736"/>
            <a:ext cx="806489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B3835"/>
                </a:solidFill>
              </a:rPr>
              <a:t>Pointers </a:t>
            </a:r>
            <a:r>
              <a:rPr lang="en-US" sz="2000" dirty="0">
                <a:solidFill>
                  <a:srgbClr val="3B3835"/>
                </a:solidFill>
              </a:rPr>
              <a:t>are used in situations when passing actual values is difficult or not desired. </a:t>
            </a:r>
            <a:endParaRPr lang="en-US" sz="2000" dirty="0" smtClean="0">
              <a:solidFill>
                <a:srgbClr val="3B3835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Passing arguments to the function by address (by reference)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B3835"/>
                </a:solidFill>
              </a:rPr>
              <a:t>To </a:t>
            </a:r>
            <a:r>
              <a:rPr lang="en-US" sz="2000" dirty="0">
                <a:solidFill>
                  <a:srgbClr val="3B3835"/>
                </a:solidFill>
              </a:rPr>
              <a:t>return more than one value from a function. </a:t>
            </a:r>
            <a:endParaRPr lang="en-US" sz="2000" dirty="0" smtClean="0">
              <a:solidFill>
                <a:srgbClr val="3B3835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Compiler </a:t>
            </a:r>
            <a:r>
              <a:rPr lang="en-US" sz="2000" dirty="0"/>
              <a:t>internally uses pointers to access array elements.</a:t>
            </a:r>
            <a:endParaRPr lang="en-US" sz="2000" dirty="0" smtClean="0">
              <a:solidFill>
                <a:srgbClr val="3B3835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Program </a:t>
            </a:r>
            <a:r>
              <a:rPr lang="en-US" sz="2000" dirty="0"/>
              <a:t>using pointer runs faster due to direct </a:t>
            </a:r>
            <a:r>
              <a:rPr lang="en-US" sz="2000" dirty="0" smtClean="0"/>
              <a:t>accessing with </a:t>
            </a:r>
            <a:r>
              <a:rPr lang="en-US" sz="2000" dirty="0"/>
              <a:t>memory</a:t>
            </a:r>
            <a:r>
              <a:rPr lang="en-US" sz="2000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B3835"/>
                </a:solidFill>
              </a:rPr>
              <a:t>To </a:t>
            </a:r>
            <a:r>
              <a:rPr lang="en-US" sz="2000" dirty="0">
                <a:solidFill>
                  <a:srgbClr val="3B3835"/>
                </a:solidFill>
              </a:rPr>
              <a:t>allocate memory </a:t>
            </a:r>
            <a:r>
              <a:rPr lang="en-US" sz="2000" dirty="0" smtClean="0">
                <a:solidFill>
                  <a:srgbClr val="3B3835"/>
                </a:solidFill>
              </a:rPr>
              <a:t>dynamically and </a:t>
            </a:r>
            <a:r>
              <a:rPr lang="en-US" sz="2000" dirty="0">
                <a:solidFill>
                  <a:srgbClr val="3B3835"/>
                </a:solidFill>
              </a:rPr>
              <a:t>access </a:t>
            </a:r>
            <a:r>
              <a:rPr lang="en-US" sz="2000" dirty="0" smtClean="0">
                <a:solidFill>
                  <a:srgbClr val="3B3835"/>
                </a:solidFill>
              </a:rPr>
              <a:t>it (Dynamic </a:t>
            </a:r>
            <a:r>
              <a:rPr lang="en-US" sz="2000" dirty="0">
                <a:solidFill>
                  <a:srgbClr val="3B3835"/>
                </a:solidFill>
              </a:rPr>
              <a:t>memory Allocation</a:t>
            </a:r>
            <a:r>
              <a:rPr lang="en-US" sz="2000" dirty="0" smtClean="0">
                <a:solidFill>
                  <a:srgbClr val="3B3835"/>
                </a:solidFill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B3835"/>
                </a:solidFill>
              </a:rPr>
              <a:t>To implement data structures such as linked </a:t>
            </a:r>
            <a:r>
              <a:rPr lang="en-US" sz="2000" dirty="0">
                <a:solidFill>
                  <a:srgbClr val="3B3835"/>
                </a:solidFill>
              </a:rPr>
              <a:t>lists, trees </a:t>
            </a:r>
            <a:r>
              <a:rPr lang="en-US" sz="2000" dirty="0" smtClean="0">
                <a:solidFill>
                  <a:srgbClr val="3B3835"/>
                </a:solidFill>
              </a:rPr>
              <a:t>and graphs.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3B3835"/>
                </a:solidFill>
              </a:rPr>
              <a:t>Enables us to access a variable that is defined outside the function</a:t>
            </a:r>
          </a:p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419" y="322589"/>
            <a:ext cx="254056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300" b="1" dirty="0">
                <a:solidFill>
                  <a:srgbClr val="FF00FF"/>
                </a:solidFill>
              </a:rPr>
              <a:t>Benefits of pointer </a:t>
            </a:r>
          </a:p>
        </p:txBody>
      </p:sp>
    </p:spTree>
    <p:extLst>
      <p:ext uri="{BB962C8B-B14F-4D97-AF65-F5344CB8AC3E}">
        <p14:creationId xmlns:p14="http://schemas.microsoft.com/office/powerpoint/2010/main" val="18615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87129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478" indent="-285750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Pointers </a:t>
            </a:r>
            <a:r>
              <a:rPr lang="en-US" dirty="0">
                <a:solidFill>
                  <a:prstClr val="black"/>
                </a:solidFill>
              </a:rPr>
              <a:t>defined to be of a specific data type can not hold the address of any other type of variable. </a:t>
            </a:r>
            <a:endParaRPr lang="en-US" dirty="0" smtClean="0">
              <a:solidFill>
                <a:prstClr val="black"/>
              </a:solidFill>
            </a:endParaRPr>
          </a:p>
          <a:p>
            <a:pPr marL="395478" indent="-285750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That is float pointer variable can store the address of float variable and so on.</a:t>
            </a:r>
          </a:p>
          <a:p>
            <a:pPr marL="395478" indent="-285750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But what if, we want a generic pointer which can store address of integer, address of float and so on?. The solution lies in use of void pointer.</a:t>
            </a:r>
          </a:p>
          <a:p>
            <a:pPr marL="395478" indent="-285750" algn="just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Void pointer is a special type of pointer which can store address of variable of any data type.</a:t>
            </a: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 smtClean="0">
                <a:solidFill>
                  <a:prstClr val="black"/>
                </a:solidFill>
              </a:rPr>
              <a:t>C </a:t>
            </a:r>
            <a:r>
              <a:rPr lang="en-US" dirty="0">
                <a:solidFill>
                  <a:prstClr val="black"/>
                </a:solidFill>
              </a:rPr>
              <a:t>reserved word ‘void’ helps </a:t>
            </a:r>
            <a:r>
              <a:rPr lang="en-US" dirty="0" smtClean="0">
                <a:solidFill>
                  <a:prstClr val="black"/>
                </a:solidFill>
              </a:rPr>
              <a:t>declare </a:t>
            </a:r>
            <a:r>
              <a:rPr lang="en-US" dirty="0">
                <a:solidFill>
                  <a:prstClr val="black"/>
                </a:solidFill>
              </a:rPr>
              <a:t>a pointer without associating a type.</a:t>
            </a: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			        Ex:       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</a:t>
            </a:r>
            <a:r>
              <a:rPr lang="en-US" dirty="0" err="1">
                <a:solidFill>
                  <a:prstClr val="black"/>
                </a:solidFill>
              </a:rPr>
              <a:t>iptr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=25; </a:t>
            </a: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				      </a:t>
            </a:r>
            <a:r>
              <a:rPr lang="en-US" dirty="0" err="1" smtClean="0">
                <a:solidFill>
                  <a:prstClr val="black"/>
                </a:solidFill>
              </a:rPr>
              <a:t>iptr</a:t>
            </a:r>
            <a:r>
              <a:rPr lang="en-US" dirty="0" smtClean="0">
                <a:solidFill>
                  <a:prstClr val="black"/>
                </a:solidFill>
              </a:rPr>
              <a:t>=&amp;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; // valid</a:t>
            </a:r>
            <a:endParaRPr lang="en-US" dirty="0">
              <a:solidFill>
                <a:prstClr val="black"/>
              </a:solidFill>
            </a:endParaRP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				    void *</a:t>
            </a:r>
            <a:r>
              <a:rPr lang="en-US" dirty="0" err="1">
                <a:solidFill>
                  <a:prstClr val="black"/>
                </a:solidFill>
              </a:rPr>
              <a:t>vptr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 smtClean="0">
                <a:solidFill>
                  <a:prstClr val="black"/>
                </a:solidFill>
              </a:rPr>
              <a:t> // declaration of void pointer</a:t>
            </a:r>
            <a:endParaRPr lang="en-US" dirty="0">
              <a:solidFill>
                <a:prstClr val="black"/>
              </a:solidFill>
            </a:endParaRP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				    </a:t>
            </a:r>
            <a:r>
              <a:rPr lang="en-US" dirty="0" smtClean="0">
                <a:solidFill>
                  <a:prstClr val="black"/>
                </a:solidFill>
              </a:rPr>
              <a:t>char 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r>
              <a:rPr lang="en-US" dirty="0" smtClean="0">
                <a:solidFill>
                  <a:prstClr val="black"/>
                </a:solidFill>
              </a:rPr>
              <a:t>=‘A’;</a:t>
            </a:r>
            <a:endParaRPr lang="en-US" dirty="0">
              <a:solidFill>
                <a:prstClr val="black"/>
              </a:solidFill>
            </a:endParaRP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		       	    </a:t>
            </a:r>
            <a:r>
              <a:rPr lang="en-US" dirty="0" err="1">
                <a:solidFill>
                  <a:prstClr val="black"/>
                </a:solidFill>
              </a:rPr>
              <a:t>iptr</a:t>
            </a:r>
            <a:r>
              <a:rPr lang="en-US" dirty="0">
                <a:solidFill>
                  <a:prstClr val="black"/>
                </a:solidFill>
              </a:rPr>
              <a:t> = &amp;</a:t>
            </a:r>
            <a:r>
              <a:rPr lang="en-US" dirty="0" err="1">
                <a:solidFill>
                  <a:prstClr val="black"/>
                </a:solidFill>
              </a:rPr>
              <a:t>ch</a:t>
            </a:r>
            <a:r>
              <a:rPr lang="en-US" dirty="0">
                <a:solidFill>
                  <a:prstClr val="black"/>
                </a:solidFill>
              </a:rPr>
              <a:t>; /* In-valid */</a:t>
            </a: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			       	    </a:t>
            </a:r>
            <a:r>
              <a:rPr lang="en-US" dirty="0" err="1">
                <a:solidFill>
                  <a:prstClr val="black"/>
                </a:solidFill>
              </a:rPr>
              <a:t>vptr</a:t>
            </a:r>
            <a:r>
              <a:rPr lang="en-US" dirty="0">
                <a:solidFill>
                  <a:prstClr val="black"/>
                </a:solidFill>
              </a:rPr>
              <a:t> = &amp;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;   /* Valid </a:t>
            </a:r>
            <a:r>
              <a:rPr lang="en-US" dirty="0" smtClean="0">
                <a:solidFill>
                  <a:prstClr val="black"/>
                </a:solidFill>
              </a:rPr>
              <a:t>*/</a:t>
            </a:r>
          </a:p>
          <a:p>
            <a:pPr marL="365760" indent="-256032" algn="just">
              <a:buFont typeface="Wingdings 3"/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                                   </a:t>
            </a:r>
            <a:r>
              <a:rPr lang="en-US" dirty="0" err="1" smtClean="0">
                <a:solidFill>
                  <a:prstClr val="black"/>
                </a:solidFill>
              </a:rPr>
              <a:t>vptr</a:t>
            </a:r>
            <a:r>
              <a:rPr lang="en-US" dirty="0" smtClean="0">
                <a:solidFill>
                  <a:prstClr val="black"/>
                </a:solidFill>
              </a:rPr>
              <a:t>=&amp;</a:t>
            </a:r>
            <a:r>
              <a:rPr lang="en-US" dirty="0" err="1" smtClean="0">
                <a:solidFill>
                  <a:prstClr val="black"/>
                </a:solidFill>
              </a:rPr>
              <a:t>ch</a:t>
            </a:r>
            <a:r>
              <a:rPr lang="en-US" dirty="0" smtClean="0">
                <a:solidFill>
                  <a:prstClr val="black"/>
                </a:solidFill>
              </a:rPr>
              <a:t>; // valid</a:t>
            </a:r>
          </a:p>
          <a:p>
            <a:pPr marL="365760" indent="-256032" algn="just">
              <a:buFont typeface="Wingdings 3"/>
              <a:buNone/>
              <a:defRPr/>
            </a:pPr>
            <a:endParaRPr lang="en-US" sz="1600" dirty="0">
              <a:solidFill>
                <a:srgbClr val="3B3835"/>
              </a:solidFill>
              <a:latin typeface="Helvetica Neue"/>
            </a:endParaRPr>
          </a:p>
          <a:p>
            <a:pPr marL="365760" indent="-256032">
              <a:defRPr/>
            </a:pPr>
            <a:r>
              <a:rPr lang="en-US" b="1" u="sng" dirty="0">
                <a:solidFill>
                  <a:srgbClr val="0070C0"/>
                </a:solidFill>
              </a:rPr>
              <a:t>Note :</a:t>
            </a:r>
            <a:r>
              <a:rPr lang="en-US" dirty="0">
                <a:solidFill>
                  <a:srgbClr val="0070C0"/>
                </a:solidFill>
              </a:rPr>
              <a:t> When it is required to access value of variable (address of which stored in void pointer), we need type casting. (see below example)</a:t>
            </a:r>
          </a:p>
          <a:p>
            <a:pPr marL="365760" indent="-256032">
              <a:buFont typeface="Wingdings 3"/>
              <a:buNone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870" y="260648"/>
            <a:ext cx="390869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300" b="1" dirty="0">
                <a:solidFill>
                  <a:srgbClr val="FF00FF"/>
                </a:solidFill>
              </a:rPr>
              <a:t>void pointers / generic pointer</a:t>
            </a:r>
          </a:p>
        </p:txBody>
      </p:sp>
    </p:spTree>
    <p:extLst>
      <p:ext uri="{BB962C8B-B14F-4D97-AF65-F5344CB8AC3E}">
        <p14:creationId xmlns:p14="http://schemas.microsoft.com/office/powerpoint/2010/main" val="10927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789040"/>
            <a:ext cx="763284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300" b="1" dirty="0">
                <a:solidFill>
                  <a:srgbClr val="FF00FF"/>
                </a:solidFill>
              </a:rPr>
              <a:t>Pointer Conversions </a:t>
            </a: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One type of pointer can be converted to another type of pointer.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sz="1600" dirty="0" err="1">
                <a:solidFill>
                  <a:srgbClr val="3B3835"/>
                </a:solidFill>
                <a:latin typeface="Helvetica Neue"/>
              </a:rPr>
              <a:t>int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 main()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{ </a:t>
            </a: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double 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x=100.1, y;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err="1" smtClean="0">
                <a:solidFill>
                  <a:srgbClr val="3B3835"/>
                </a:solidFill>
                <a:latin typeface="Helvetica Neue"/>
              </a:rPr>
              <a:t>int</a:t>
            </a:r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*p;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p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= (</a:t>
            </a:r>
            <a:r>
              <a:rPr lang="en-US" sz="1600" dirty="0" err="1">
                <a:solidFill>
                  <a:srgbClr val="3B3835"/>
                </a:solidFill>
                <a:latin typeface="Helvetica Neue"/>
              </a:rPr>
              <a:t>int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 *) &amp;x; //explicit type conversion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y</a:t>
            </a:r>
            <a:r>
              <a:rPr lang="en-US" sz="1600" dirty="0">
                <a:solidFill>
                  <a:srgbClr val="3B3835"/>
                </a:solidFill>
                <a:latin typeface="Helvetica Neue"/>
              </a:rPr>
              <a:t>= *p; </a:t>
            </a:r>
            <a:endParaRPr lang="en-US" sz="1600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sz="1600" dirty="0" smtClean="0">
                <a:solidFill>
                  <a:srgbClr val="3B3835"/>
                </a:solidFill>
                <a:latin typeface="Helvetica Neue"/>
              </a:rPr>
              <a:t>}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870" y="260648"/>
            <a:ext cx="390869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300" b="1" dirty="0">
                <a:solidFill>
                  <a:srgbClr val="FF00FF"/>
                </a:solidFill>
              </a:rPr>
              <a:t>void pointers / generic pointer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052736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#include&lt;</a:t>
            </a:r>
            <a:r>
              <a:rPr lang="en-US" dirty="0" err="1">
                <a:solidFill>
                  <a:prstClr val="black"/>
                </a:solidFill>
              </a:rPr>
              <a:t>stdio.h</a:t>
            </a:r>
            <a:r>
              <a:rPr lang="en-US" dirty="0">
                <a:solidFill>
                  <a:prstClr val="black"/>
                </a:solidFill>
              </a:rPr>
              <a:t>&gt; </a:t>
            </a:r>
          </a:p>
          <a:p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main() </a:t>
            </a:r>
          </a:p>
          <a:p>
            <a:r>
              <a:rPr lang="en-US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a = 10; </a:t>
            </a:r>
            <a:r>
              <a:rPr lang="en-US" dirty="0" smtClean="0">
                <a:solidFill>
                  <a:prstClr val="black"/>
                </a:solidFill>
              </a:rPr>
              <a:t>   float </a:t>
            </a:r>
            <a:r>
              <a:rPr lang="en-US" dirty="0" err="1" smtClean="0">
                <a:solidFill>
                  <a:prstClr val="black"/>
                </a:solidFill>
              </a:rPr>
              <a:t>avg</a:t>
            </a:r>
            <a:r>
              <a:rPr lang="en-US" dirty="0" smtClean="0">
                <a:solidFill>
                  <a:prstClr val="black"/>
                </a:solidFill>
              </a:rPr>
              <a:t>=85.66;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   void *</a:t>
            </a:r>
            <a:r>
              <a:rPr lang="en-US" dirty="0" err="1">
                <a:solidFill>
                  <a:prstClr val="black"/>
                </a:solidFill>
              </a:rPr>
              <a:t>ptr</a:t>
            </a:r>
            <a:r>
              <a:rPr lang="en-US" dirty="0">
                <a:solidFill>
                  <a:prstClr val="black"/>
                </a:solidFill>
              </a:rPr>
              <a:t> = &amp;a; </a:t>
            </a:r>
          </a:p>
          <a:p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printf</a:t>
            </a:r>
            <a:r>
              <a:rPr lang="en-US" dirty="0">
                <a:solidFill>
                  <a:prstClr val="black"/>
                </a:solidFill>
              </a:rPr>
              <a:t>("%d", </a:t>
            </a:r>
            <a:r>
              <a:rPr lang="en-US" dirty="0" smtClean="0">
                <a:solidFill>
                  <a:prstClr val="black"/>
                </a:solidFill>
              </a:rPr>
              <a:t>*(</a:t>
            </a:r>
            <a:r>
              <a:rPr lang="en-US" dirty="0" err="1" smtClean="0">
                <a:solidFill>
                  <a:prstClr val="black"/>
                </a:solidFill>
              </a:rPr>
              <a:t>int</a:t>
            </a:r>
            <a:r>
              <a:rPr lang="en-US" dirty="0" smtClean="0">
                <a:solidFill>
                  <a:prstClr val="black"/>
                </a:solidFill>
              </a:rPr>
              <a:t> *)</a:t>
            </a:r>
            <a:r>
              <a:rPr lang="en-US" dirty="0" err="1" smtClean="0">
                <a:solidFill>
                  <a:prstClr val="black"/>
                </a:solidFill>
              </a:rPr>
              <a:t>ptr</a:t>
            </a:r>
            <a:r>
              <a:rPr lang="en-US" dirty="0">
                <a:solidFill>
                  <a:prstClr val="black"/>
                </a:solidFill>
              </a:rPr>
              <a:t>); 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 err="1" smtClean="0">
                <a:solidFill>
                  <a:prstClr val="black"/>
                </a:solidFill>
              </a:rPr>
              <a:t>ptr</a:t>
            </a:r>
            <a:r>
              <a:rPr lang="en-US" dirty="0" smtClean="0">
                <a:solidFill>
                  <a:prstClr val="black"/>
                </a:solidFill>
              </a:rPr>
              <a:t>=&amp;</a:t>
            </a:r>
            <a:r>
              <a:rPr lang="en-US" dirty="0" err="1" smtClean="0">
                <a:solidFill>
                  <a:prstClr val="black"/>
                </a:solidFill>
              </a:rPr>
              <a:t>avg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dirty="0" err="1" smtClean="0">
                <a:solidFill>
                  <a:prstClr val="black"/>
                </a:solidFill>
              </a:rPr>
              <a:t>printf</a:t>
            </a:r>
            <a:r>
              <a:rPr lang="en-US" dirty="0" smtClean="0">
                <a:solidFill>
                  <a:prstClr val="black"/>
                </a:solidFill>
              </a:rPr>
              <a:t>("%f", *(</a:t>
            </a:r>
            <a:r>
              <a:rPr lang="en-US" dirty="0">
                <a:solidFill>
                  <a:prstClr val="black"/>
                </a:solidFill>
              </a:rPr>
              <a:t>float *) </a:t>
            </a:r>
            <a:r>
              <a:rPr lang="en-US" dirty="0" err="1">
                <a:solidFill>
                  <a:prstClr val="black"/>
                </a:solidFill>
              </a:rPr>
              <a:t>ptr</a:t>
            </a:r>
            <a:r>
              <a:rPr lang="en-US" dirty="0">
                <a:solidFill>
                  <a:prstClr val="black"/>
                </a:solidFill>
              </a:rPr>
              <a:t>); </a:t>
            </a:r>
          </a:p>
          <a:p>
            <a:r>
              <a:rPr lang="en-US" dirty="0">
                <a:solidFill>
                  <a:prstClr val="black"/>
                </a:solidFill>
              </a:rPr>
              <a:t>    return 0; </a:t>
            </a:r>
          </a:p>
          <a:p>
            <a:r>
              <a:rPr lang="en-US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07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903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Pointers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Arrays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Pointers and Functions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Pointers </a:t>
            </a:r>
            <a:r>
              <a:rPr lang="en-US" sz="2400" b="1" dirty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Structures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052736"/>
            <a:ext cx="878497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When an array is declared, compiler allocates sufficient amount of memory to contain </a:t>
            </a:r>
            <a:r>
              <a:rPr lang="en-US" dirty="0" smtClean="0">
                <a:solidFill>
                  <a:srgbClr val="333333"/>
                </a:solidFill>
                <a:latin typeface="noto sans"/>
              </a:rPr>
              <a:t>/ store all 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the elements of the array. </a:t>
            </a:r>
            <a:r>
              <a:rPr lang="en-US" dirty="0" smtClean="0">
                <a:solidFill>
                  <a:srgbClr val="333333"/>
                </a:solidFill>
                <a:latin typeface="noto sans"/>
              </a:rPr>
              <a:t>Base 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address </a:t>
            </a:r>
            <a:r>
              <a:rPr lang="en-US" dirty="0" err="1">
                <a:solidFill>
                  <a:srgbClr val="333333"/>
                </a:solidFill>
                <a:latin typeface="noto sans"/>
              </a:rPr>
              <a:t>i.e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 address of the first element of the array is also allocated by the compiler.</a:t>
            </a:r>
            <a:endParaRPr lang="en-US" sz="1050" dirty="0">
              <a:solidFill>
                <a:prstClr val="black"/>
              </a:solidFill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Suppose we declare an array </a:t>
            </a:r>
            <a:r>
              <a:rPr lang="en-US" dirty="0" err="1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,</a:t>
            </a:r>
            <a:endParaRPr lang="en-US" sz="1200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 = { 1, 2, 3, 4, 5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en-US" sz="1050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Assuming that the base address of </a:t>
            </a:r>
            <a:r>
              <a:rPr lang="en-US" sz="2000" dirty="0" err="1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 is 1000 and each integer requires two bytes, the five elements will be stored as </a:t>
            </a:r>
            <a:r>
              <a:rPr lang="en-US" dirty="0" smtClean="0">
                <a:solidFill>
                  <a:srgbClr val="333333"/>
                </a:solidFill>
                <a:latin typeface="noto sans"/>
              </a:rPr>
              <a:t>follows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333333"/>
              </a:solidFill>
              <a:latin typeface="noto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333333"/>
              </a:solidFill>
              <a:latin typeface="noto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333333"/>
              </a:solidFill>
              <a:latin typeface="noto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rgbClr val="333333"/>
                </a:solidFill>
                <a:latin typeface="noto sans"/>
              </a:rPr>
              <a:t> is equal to </a:t>
            </a:r>
            <a:r>
              <a:rPr lang="en-US" sz="2000" dirty="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 err="1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2000" dirty="0">
                <a:solidFill>
                  <a:srgbClr val="333333"/>
                </a:solidFill>
                <a:latin typeface="noto sans"/>
              </a:rPr>
              <a:t> by </a:t>
            </a:r>
            <a:r>
              <a:rPr lang="en-US" sz="2000" dirty="0" smtClean="0">
                <a:solidFill>
                  <a:srgbClr val="333333"/>
                </a:solidFill>
                <a:latin typeface="noto sans"/>
              </a:rPr>
              <a:t>default, which specifies base address or starting address of the array.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noto sans"/>
              </a:rPr>
              <a:t>We </a:t>
            </a:r>
            <a:r>
              <a:rPr lang="en-US" dirty="0">
                <a:solidFill>
                  <a:srgbClr val="FF0000"/>
                </a:solidFill>
                <a:latin typeface="noto sans"/>
              </a:rPr>
              <a:t>can </a:t>
            </a:r>
            <a:r>
              <a:rPr lang="en-US" dirty="0" smtClean="0">
                <a:solidFill>
                  <a:srgbClr val="FF0000"/>
                </a:solidFill>
                <a:latin typeface="noto sans"/>
              </a:rPr>
              <a:t>declare </a:t>
            </a:r>
            <a:r>
              <a:rPr lang="en-US" dirty="0">
                <a:solidFill>
                  <a:srgbClr val="FF0000"/>
                </a:solidFill>
                <a:latin typeface="noto sans"/>
              </a:rPr>
              <a:t>a pointer of type 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noto sans"/>
              </a:rPr>
              <a:t> to point to the array 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noto sans"/>
              </a:rPr>
              <a:t>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*p; 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base address of the array in pointer 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or, 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//both the statements are equivalent.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26064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Pointers and Arrays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38546"/>
              </p:ext>
            </p:extLst>
          </p:nvPr>
        </p:nvGraphicFramePr>
        <p:xfrm>
          <a:off x="1375048" y="3284984"/>
          <a:ext cx="4421088" cy="1108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848"/>
                <a:gridCol w="736848"/>
                <a:gridCol w="736848"/>
                <a:gridCol w="736848"/>
                <a:gridCol w="736848"/>
                <a:gridCol w="736848"/>
              </a:tblGrid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element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arr[0]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arr[1]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arr[2]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arr[3]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arr[4]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address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1000,01,02,03,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1004,05,06,07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1008,09,0A,0B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100C,0D,0E,0F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1010,11,12,13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noto sans"/>
              </a:rPr>
              <a:t>Now we can access every element of the array </a:t>
            </a:r>
            <a:r>
              <a:rPr lang="en-US" sz="2000" dirty="0" err="1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200" dirty="0">
                <a:solidFill>
                  <a:srgbClr val="333333"/>
                </a:solidFill>
                <a:latin typeface="noto sans"/>
              </a:rPr>
              <a:t> 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using </a:t>
            </a:r>
            <a:r>
              <a:rPr lang="en-US" sz="2000" dirty="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 to move from one element to </a:t>
            </a:r>
            <a:r>
              <a:rPr lang="en-US" dirty="0" smtClean="0">
                <a:solidFill>
                  <a:srgbClr val="333333"/>
                </a:solidFill>
                <a:latin typeface="noto sans"/>
              </a:rPr>
              <a:t>another within the array.</a:t>
            </a:r>
            <a:endParaRPr lang="en-US" sz="1050" dirty="0">
              <a:solidFill>
                <a:prstClr val="black"/>
              </a:solidFill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noto sans"/>
              </a:rPr>
              <a:t>we </a:t>
            </a:r>
            <a:r>
              <a:rPr lang="en-US" dirty="0">
                <a:latin typeface="noto sans"/>
              </a:rPr>
              <a:t>can use a pointer to point to an array, and then we can use that pointer to access the array elements. Lets have an example</a:t>
            </a:r>
            <a:r>
              <a:rPr lang="en-US" dirty="0" smtClean="0">
                <a:latin typeface="noto sans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Pointer to an Array: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{1, 2, 3, 4, 5};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//array declared and initialized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same as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*p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333333"/>
                </a:solidFill>
                <a:latin typeface="noto sans"/>
              </a:rPr>
              <a:t>NOTE</a:t>
            </a:r>
            <a:r>
              <a:rPr lang="en-US" b="1" dirty="0">
                <a:solidFill>
                  <a:srgbClr val="333333"/>
                </a:solidFill>
                <a:latin typeface="noto sans"/>
              </a:rPr>
              <a:t>: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 You cannot decrement a pointer once incremented. </a:t>
            </a:r>
            <a:r>
              <a:rPr lang="en-US" sz="2000" dirty="0">
                <a:solidFill>
                  <a:srgbClr val="C725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p--</a:t>
            </a:r>
            <a:r>
              <a:rPr lang="en-US" dirty="0">
                <a:solidFill>
                  <a:srgbClr val="333333"/>
                </a:solidFill>
                <a:latin typeface="noto sans"/>
              </a:rPr>
              <a:t> won't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293605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Pointers and </a:t>
            </a:r>
            <a:r>
              <a:rPr lang="en-US" sz="2000" b="1" dirty="0" smtClean="0">
                <a:solidFill>
                  <a:srgbClr val="FF0000"/>
                </a:solidFill>
              </a:rPr>
              <a:t>Arrays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3549" y="188640"/>
            <a:ext cx="766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FF"/>
                </a:solidFill>
              </a:rPr>
              <a:t>Contents 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44886"/>
            <a:ext cx="73448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FF"/>
                </a:solidFill>
              </a:rPr>
              <a:t>Pointers: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Understanding Pointers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FF"/>
                </a:solidFill>
              </a:rPr>
              <a:t>Declaring Pointer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Initialization  </a:t>
            </a:r>
            <a:r>
              <a:rPr lang="en-US" sz="2000" dirty="0">
                <a:solidFill>
                  <a:srgbClr val="FF00FF"/>
                </a:solidFill>
              </a:rPr>
              <a:t>of Pointer Variables</a:t>
            </a:r>
            <a:endParaRPr lang="en-US" sz="2000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Accessing </a:t>
            </a:r>
            <a:r>
              <a:rPr lang="en-US" sz="2000" dirty="0">
                <a:solidFill>
                  <a:srgbClr val="FF00FF"/>
                </a:solidFill>
              </a:rPr>
              <a:t>the Address of a </a:t>
            </a:r>
            <a:r>
              <a:rPr lang="en-US" sz="2000" dirty="0" smtClean="0">
                <a:solidFill>
                  <a:srgbClr val="FF00FF"/>
                </a:solidFill>
              </a:rPr>
              <a:t>Variable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Accessing </a:t>
            </a:r>
            <a:r>
              <a:rPr lang="en-US" sz="2000" dirty="0">
                <a:solidFill>
                  <a:srgbClr val="FF00FF"/>
                </a:solidFill>
              </a:rPr>
              <a:t>a Variable through </a:t>
            </a:r>
            <a:r>
              <a:rPr lang="en-US" sz="2000" dirty="0" smtClean="0">
                <a:solidFill>
                  <a:srgbClr val="FF00FF"/>
                </a:solidFill>
              </a:rPr>
              <a:t>its Pointer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FF"/>
                </a:solidFill>
              </a:rPr>
              <a:t>Value of the </a:t>
            </a:r>
            <a:r>
              <a:rPr lang="en-US" sz="2000" dirty="0" smtClean="0">
                <a:solidFill>
                  <a:srgbClr val="FF00FF"/>
                </a:solidFill>
              </a:rPr>
              <a:t>pointer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FF"/>
                </a:solidFill>
              </a:rPr>
              <a:t>Pointer Arithmetic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FF"/>
                </a:solidFill>
              </a:rPr>
              <a:t>The NULL </a:t>
            </a:r>
            <a:r>
              <a:rPr lang="en-US" sz="2000" dirty="0" smtClean="0">
                <a:solidFill>
                  <a:srgbClr val="FF00FF"/>
                </a:solidFill>
              </a:rPr>
              <a:t>Pointer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Void pointer / generic pointer</a:t>
            </a:r>
            <a:endParaRPr lang="en-US" sz="2000" dirty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Benefits </a:t>
            </a:r>
            <a:r>
              <a:rPr lang="en-US" sz="2000" dirty="0">
                <a:solidFill>
                  <a:srgbClr val="FF00FF"/>
                </a:solidFill>
              </a:rPr>
              <a:t>of pointer </a:t>
            </a:r>
            <a:endParaRPr lang="en-US" sz="2000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Function returning pointer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Passing array of structures to the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Structures and </a:t>
            </a:r>
            <a:r>
              <a:rPr lang="en-US" sz="2000" dirty="0" smtClean="0">
                <a:solidFill>
                  <a:srgbClr val="FF00FF"/>
                </a:solidFill>
              </a:rPr>
              <a:t>pointers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FF"/>
                </a:solidFill>
              </a:rPr>
              <a:t>Self referential structures</a:t>
            </a:r>
            <a:endParaRPr lang="en-US" sz="2000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FF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365104"/>
            <a:ext cx="64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noto sans"/>
              </a:rPr>
              <a:t>The generalized form for using pointer with an </a:t>
            </a:r>
            <a:r>
              <a:rPr lang="en-US" sz="2000" dirty="0" smtClean="0">
                <a:solidFill>
                  <a:srgbClr val="FF0000"/>
                </a:solidFill>
                <a:latin typeface="noto sans"/>
              </a:rPr>
              <a:t>array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0000"/>
              </a:solidFill>
              <a:latin typeface="noto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7030A0"/>
                </a:solidFill>
                <a:latin typeface="noto sans"/>
              </a:rPr>
              <a:t>&amp;</a:t>
            </a:r>
            <a:r>
              <a:rPr lang="en-US" sz="2000" dirty="0">
                <a:solidFill>
                  <a:srgbClr val="7030A0"/>
                </a:solidFill>
                <a:latin typeface="noto sans"/>
              </a:rPr>
              <a:t>x[</a:t>
            </a:r>
            <a:r>
              <a:rPr lang="en-US" sz="2000" dirty="0" err="1">
                <a:solidFill>
                  <a:srgbClr val="7030A0"/>
                </a:solidFill>
                <a:latin typeface="noto sans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noto sans"/>
              </a:rPr>
              <a:t>] is equivalent to </a:t>
            </a:r>
            <a:r>
              <a:rPr lang="en-US" sz="2000" dirty="0" err="1">
                <a:solidFill>
                  <a:srgbClr val="7030A0"/>
                </a:solidFill>
                <a:latin typeface="noto sans"/>
              </a:rPr>
              <a:t>x+i</a:t>
            </a:r>
            <a:r>
              <a:rPr lang="en-US" sz="2000" dirty="0">
                <a:solidFill>
                  <a:srgbClr val="7030A0"/>
                </a:solidFill>
                <a:latin typeface="noto sans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noto sans"/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  <a:latin typeface="noto sans"/>
              </a:rPr>
              <a:t>scanf</a:t>
            </a:r>
            <a:endParaRPr lang="en-US" sz="2000" dirty="0">
              <a:solidFill>
                <a:srgbClr val="7030A0"/>
              </a:solidFill>
              <a:latin typeface="noto san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7030A0"/>
                </a:solidFill>
                <a:latin typeface="noto sans"/>
              </a:rPr>
              <a:t>*(</a:t>
            </a:r>
            <a:r>
              <a:rPr lang="en-US" sz="2000" dirty="0" err="1" smtClean="0">
                <a:solidFill>
                  <a:srgbClr val="7030A0"/>
                </a:solidFill>
                <a:latin typeface="noto sans"/>
              </a:rPr>
              <a:t>x+i</a:t>
            </a:r>
            <a:r>
              <a:rPr lang="en-US" sz="2000" dirty="0">
                <a:solidFill>
                  <a:srgbClr val="7030A0"/>
                </a:solidFill>
                <a:latin typeface="noto sans"/>
              </a:rPr>
              <a:t>) is equivalent to</a:t>
            </a:r>
            <a:r>
              <a:rPr lang="en-US" sz="2000" dirty="0" smtClean="0">
                <a:solidFill>
                  <a:srgbClr val="7030A0"/>
                </a:solidFill>
                <a:latin typeface="noto sans"/>
              </a:rPr>
              <a:t> x[</a:t>
            </a:r>
            <a:r>
              <a:rPr lang="en-US" sz="2000" dirty="0" err="1" smtClean="0">
                <a:solidFill>
                  <a:srgbClr val="7030A0"/>
                </a:solidFill>
                <a:latin typeface="noto sans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noto sans"/>
              </a:rPr>
              <a:t>] </a:t>
            </a:r>
            <a:r>
              <a:rPr lang="en-US" sz="2000" dirty="0" smtClean="0">
                <a:solidFill>
                  <a:srgbClr val="7030A0"/>
                </a:solidFill>
                <a:latin typeface="noto sans"/>
              </a:rPr>
              <a:t>      </a:t>
            </a:r>
            <a:r>
              <a:rPr lang="en-US" sz="2000" dirty="0" err="1" smtClean="0">
                <a:solidFill>
                  <a:srgbClr val="7030A0"/>
                </a:solidFill>
                <a:latin typeface="noto sans"/>
              </a:rPr>
              <a:t>printf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6064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Pointers and </a:t>
            </a:r>
            <a:r>
              <a:rPr lang="en-US" b="1" dirty="0" smtClean="0">
                <a:solidFill>
                  <a:srgbClr val="FF0000"/>
                </a:solidFill>
              </a:rPr>
              <a:t>Arrays…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Replacing the </a:t>
            </a:r>
            <a:r>
              <a:rPr lang="en-US" sz="2000" dirty="0" err="1"/>
              <a:t>printf</a:t>
            </a:r>
            <a:r>
              <a:rPr lang="en-US" sz="2000" dirty="0"/>
              <a:t>("%d",*p); statement of above example, with below mentioned statements. Lets see what will be the result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printf</a:t>
            </a:r>
            <a:r>
              <a:rPr lang="en-US" sz="2000" dirty="0"/>
              <a:t>("%d",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 // prints the array, by incrementing index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("%d",[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  <a:r>
              <a:rPr lang="en-US" sz="2000" dirty="0" err="1"/>
              <a:t>arr</a:t>
            </a:r>
            <a:r>
              <a:rPr lang="en-US" sz="2000" dirty="0"/>
              <a:t>); // this will also print elements of array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("%d",</a:t>
            </a:r>
            <a:r>
              <a:rPr lang="en-US" sz="2000" dirty="0" err="1"/>
              <a:t>arr+i</a:t>
            </a:r>
            <a:r>
              <a:rPr lang="en-US" sz="2000" dirty="0"/>
              <a:t>); // this will print address of all the array elements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("%d",*(</a:t>
            </a:r>
            <a:r>
              <a:rPr lang="en-US" sz="2000" dirty="0" err="1"/>
              <a:t>arr+i</a:t>
            </a:r>
            <a:r>
              <a:rPr lang="en-US" sz="2000" dirty="0"/>
              <a:t>)); // will print value of array elements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("%d",*</a:t>
            </a:r>
            <a:r>
              <a:rPr lang="en-US" sz="2000" dirty="0" err="1"/>
              <a:t>arr</a:t>
            </a:r>
            <a:r>
              <a:rPr lang="en-US" sz="2000" dirty="0"/>
              <a:t>); // will print value of </a:t>
            </a:r>
            <a:r>
              <a:rPr lang="en-US" sz="2000" dirty="0" err="1"/>
              <a:t>arr</a:t>
            </a:r>
            <a:r>
              <a:rPr lang="en-US" sz="2000" dirty="0"/>
              <a:t>[0] only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++; // compile time error, we cannot change base address of the array</a:t>
            </a:r>
          </a:p>
        </p:txBody>
      </p:sp>
    </p:spTree>
    <p:extLst>
      <p:ext uri="{BB962C8B-B14F-4D97-AF65-F5344CB8AC3E}">
        <p14:creationId xmlns:p14="http://schemas.microsoft.com/office/powerpoint/2010/main" val="22753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375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Example </a:t>
            </a:r>
            <a:r>
              <a:rPr lang="en-US" b="1" dirty="0" smtClean="0">
                <a:solidFill>
                  <a:srgbClr val="25265E"/>
                </a:solidFill>
                <a:latin typeface="euclid_circular_a"/>
              </a:rPr>
              <a:t>: 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Pointers and </a:t>
            </a:r>
            <a:r>
              <a:rPr lang="en-US" b="1" dirty="0" smtClean="0">
                <a:solidFill>
                  <a:srgbClr val="25265E"/>
                </a:solidFill>
                <a:latin typeface="euclid_circular_a"/>
              </a:rPr>
              <a:t>Arrays…</a:t>
            </a:r>
            <a:endParaRPr lang="en-US" b="1" dirty="0">
              <a:solidFill>
                <a:srgbClr val="25265E"/>
              </a:solidFill>
              <a:latin typeface="euclid_circular_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0" y="1124744"/>
            <a:ext cx="4140912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// sum of array elements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#include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&lt;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stdio.h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&gt;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 main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()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{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int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, x[6], sum = 0;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("Enter 6 numbers: 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\n"); 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for(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= 0;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 &lt; 6; ++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)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{ 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//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Equivalent to 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scanf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("%d", &amp;x[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]);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scanf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("%d",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x+i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);   // &amp;x[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]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// Equivalent to sum += x[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]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sum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+= *(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x+i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); 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 // x[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]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}</a:t>
            </a: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(“array elements are \n”);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for(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= 0;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 &lt; 6; ++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i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) 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 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("%d\t", *(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x+i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));</a:t>
            </a:r>
            <a:endParaRPr lang="en-US" dirty="0">
              <a:solidFill>
                <a:srgbClr val="25265E"/>
              </a:solidFill>
              <a:latin typeface="Droid Sans Mono"/>
            </a:endParaRPr>
          </a:p>
          <a:p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(“\n Sum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= %d", sum);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return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0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;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}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9512" y="1124744"/>
            <a:ext cx="4896544" cy="424731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265E"/>
                </a:solidFill>
                <a:latin typeface="Droid Sans Mono"/>
              </a:rPr>
              <a:t>#include &lt;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stdio.h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&gt;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int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main()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{ </a:t>
            </a: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int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x[5] = {1, 2, 3, 4, 5};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int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*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ptr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;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// 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ptr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 is assigned the address of the 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3</a:t>
            </a:r>
            <a:r>
              <a:rPr lang="en-US" baseline="30000" dirty="0" smtClean="0">
                <a:solidFill>
                  <a:srgbClr val="25265E"/>
                </a:solidFill>
                <a:latin typeface="Droid Sans Mono"/>
              </a:rPr>
              <a:t>rd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elemt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ptr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= &amp;x[2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];</a:t>
            </a: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("*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ptr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 = %d \n", *</a:t>
            </a:r>
            <a:r>
              <a:rPr lang="en-US" dirty="0" err="1">
                <a:solidFill>
                  <a:srgbClr val="25265E"/>
                </a:solidFill>
                <a:latin typeface="Droid Sans Mono"/>
              </a:rPr>
              <a:t>ptr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); // 3 </a:t>
            </a:r>
            <a:endParaRPr lang="en-US" dirty="0" smtClean="0">
              <a:solidFill>
                <a:srgbClr val="25265E"/>
              </a:solidFill>
              <a:latin typeface="Droid Sans Mono"/>
            </a:endParaRP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("*(ptr+1) = %d \n", *(ptr+1)); // 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4</a:t>
            </a:r>
          </a:p>
          <a:p>
            <a:r>
              <a:rPr lang="en-US" dirty="0" err="1" smtClean="0">
                <a:solidFill>
                  <a:srgbClr val="25265E"/>
                </a:solidFill>
                <a:latin typeface="Droid Sans Mono"/>
              </a:rPr>
              <a:t>printf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("*(ptr-1) = %d", *(ptr-1)); // 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2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return </a:t>
            </a:r>
            <a:r>
              <a:rPr lang="en-US" dirty="0">
                <a:solidFill>
                  <a:srgbClr val="25265E"/>
                </a:solidFill>
                <a:latin typeface="Droid Sans Mono"/>
              </a:rPr>
              <a:t>0</a:t>
            </a:r>
            <a:r>
              <a:rPr lang="en-US" dirty="0" smtClean="0">
                <a:solidFill>
                  <a:srgbClr val="25265E"/>
                </a:solidFill>
                <a:latin typeface="Droid Sans Mono"/>
              </a:rPr>
              <a:t>;</a:t>
            </a:r>
          </a:p>
          <a:p>
            <a:r>
              <a:rPr lang="en-US" dirty="0" smtClean="0">
                <a:solidFill>
                  <a:srgbClr val="25265E"/>
                </a:solidFill>
                <a:latin typeface="Droid Sans Mono"/>
              </a:rPr>
              <a:t>}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Pointer as function arguments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Pointer as a function parameter is used to hold addresses of arguments passed during function call. This is also known as </a:t>
            </a:r>
            <a:r>
              <a:rPr lang="en-US" sz="2000" b="1" dirty="0"/>
              <a:t>call by address or call by reference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dirty="0"/>
              <a:t>a function is called by reference any change made to the formal parameter will effect the actual parameter (original variable).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          </a:t>
            </a:r>
            <a:r>
              <a:rPr lang="en-US" sz="2000" dirty="0"/>
              <a:t>The format of function declaration is :</a:t>
            </a:r>
          </a:p>
          <a:p>
            <a:r>
              <a:rPr lang="en-US" sz="2000" dirty="0"/>
              <a:t>                     Data type    function name(</a:t>
            </a:r>
            <a:r>
              <a:rPr lang="en-US" sz="2000" dirty="0" err="1"/>
              <a:t>datatype</a:t>
            </a:r>
            <a:r>
              <a:rPr lang="en-US" sz="2000" dirty="0"/>
              <a:t> *arg1, </a:t>
            </a:r>
            <a:r>
              <a:rPr lang="en-US" sz="2000" dirty="0" err="1"/>
              <a:t>datatype</a:t>
            </a:r>
            <a:r>
              <a:rPr lang="en-US" sz="2000" dirty="0"/>
              <a:t>*arg2,…)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Here formal parameters are pointer variables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     The format of function call is: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                   </a:t>
            </a:r>
            <a:r>
              <a:rPr lang="en-US" sz="2000" dirty="0"/>
              <a:t>function name(&amp;arg1,&amp;arg2,…);</a:t>
            </a:r>
          </a:p>
          <a:p>
            <a:r>
              <a:rPr lang="af-ZA" sz="2000" dirty="0" smtClean="0">
                <a:solidFill>
                  <a:srgbClr val="0070C0"/>
                </a:solidFill>
              </a:rPr>
              <a:t>Here actual </a:t>
            </a:r>
            <a:r>
              <a:rPr lang="af-ZA" sz="2000" dirty="0">
                <a:solidFill>
                  <a:srgbClr val="0070C0"/>
                </a:solidFill>
              </a:rPr>
              <a:t>parameters are address of the variables.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672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584" y="188640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Passing pointer to function: Pass by reference.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Program to swap two numbers: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void swap(</a:t>
            </a:r>
            <a:r>
              <a:rPr lang="en-US" sz="2000" dirty="0" err="1" smtClean="0"/>
              <a:t>int</a:t>
            </a:r>
            <a:r>
              <a:rPr lang="en-US" sz="2000" dirty="0" smtClean="0"/>
              <a:t> *,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*); </a:t>
            </a:r>
            <a:r>
              <a:rPr lang="en-US" sz="2000" dirty="0"/>
              <a:t>// </a:t>
            </a:r>
            <a:r>
              <a:rPr lang="en-US" sz="2000" dirty="0" smtClean="0"/>
              <a:t>prototype</a:t>
            </a:r>
          </a:p>
          <a:p>
            <a:r>
              <a:rPr lang="en-US" sz="2000" dirty="0" smtClean="0"/>
              <a:t>void main</a:t>
            </a:r>
            <a:r>
              <a:rPr lang="en-US" sz="2000" dirty="0"/>
              <a:t>() </a:t>
            </a:r>
          </a:p>
          <a:p>
            <a:r>
              <a:rPr lang="en-US" sz="2000" dirty="0"/>
              <a:t>{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the value of a and b");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d%d</a:t>
            </a:r>
            <a:r>
              <a:rPr lang="en-US" sz="2000" dirty="0"/>
              <a:t>",&amp;</a:t>
            </a:r>
            <a:r>
              <a:rPr lang="en-US" sz="2000" dirty="0" err="1"/>
              <a:t>a,&amp;b</a:t>
            </a:r>
            <a:r>
              <a:rPr lang="en-US" sz="2000" dirty="0" smtClean="0"/>
              <a:t>);  // actual parameters are address of variables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("The Value of a and b before swapping\n");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("a=%d, b=%d\n",</a:t>
            </a:r>
            <a:r>
              <a:rPr lang="en-US" sz="2000" dirty="0" err="1"/>
              <a:t>a,b</a:t>
            </a:r>
            <a:r>
              <a:rPr lang="en-US" sz="2000" dirty="0"/>
              <a:t>); </a:t>
            </a:r>
          </a:p>
          <a:p>
            <a:r>
              <a:rPr lang="en-US" sz="2000" dirty="0"/>
              <a:t>  swap(&amp;</a:t>
            </a:r>
            <a:r>
              <a:rPr lang="en-US" sz="2000" dirty="0" err="1"/>
              <a:t>a,&amp;b</a:t>
            </a:r>
            <a:r>
              <a:rPr lang="en-US" sz="2000" dirty="0"/>
              <a:t>);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("The Value of a and b after swapping\n");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("a=%d, b=%d\n",</a:t>
            </a:r>
            <a:r>
              <a:rPr lang="en-US" sz="2000" dirty="0" err="1"/>
              <a:t>a,b</a:t>
            </a:r>
            <a:r>
              <a:rPr lang="en-US" sz="2000" dirty="0"/>
              <a:t>);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/>
              <a:t>void swap(</a:t>
            </a:r>
            <a:r>
              <a:rPr lang="en-US" sz="2000" dirty="0" err="1"/>
              <a:t>int</a:t>
            </a:r>
            <a:r>
              <a:rPr lang="en-US" sz="2000" dirty="0"/>
              <a:t> *m, </a:t>
            </a:r>
            <a:r>
              <a:rPr lang="en-US" sz="2000" dirty="0" err="1"/>
              <a:t>int</a:t>
            </a:r>
            <a:r>
              <a:rPr lang="en-US" sz="2000" dirty="0"/>
              <a:t> *n) // formal parameters are pointers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temp; </a:t>
            </a:r>
          </a:p>
          <a:p>
            <a:r>
              <a:rPr lang="en-US" sz="2000" dirty="0"/>
              <a:t> temp=*m; </a:t>
            </a:r>
          </a:p>
          <a:p>
            <a:r>
              <a:rPr lang="en-US" sz="2000" dirty="0"/>
              <a:t> *m=*n; </a:t>
            </a:r>
          </a:p>
          <a:p>
            <a:r>
              <a:rPr lang="en-US" sz="2000" dirty="0"/>
              <a:t> *n=temp;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93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function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returning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2474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28342"/>
            <a:ext cx="655272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   *biggest(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*n1, </a:t>
            </a:r>
            <a:r>
              <a:rPr lang="en-US" sz="2000" dirty="0" err="1"/>
              <a:t>int</a:t>
            </a:r>
            <a:r>
              <a:rPr lang="en-US" sz="2000" dirty="0"/>
              <a:t> *n2)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if(*n1 &gt; *n2)</a:t>
            </a:r>
          </a:p>
          <a:p>
            <a:r>
              <a:rPr lang="en-US" sz="2000" dirty="0"/>
              <a:t>  return n1;</a:t>
            </a:r>
          </a:p>
          <a:p>
            <a:r>
              <a:rPr lang="en-US" sz="2000" dirty="0"/>
              <a:t> else</a:t>
            </a:r>
          </a:p>
          <a:p>
            <a:r>
              <a:rPr lang="en-US" sz="2000" dirty="0"/>
              <a:t>  return n2;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*result;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("enter two numbers \n ");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d%d</a:t>
            </a:r>
            <a:r>
              <a:rPr lang="en-US" sz="2000" dirty="0"/>
              <a:t>", 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r>
              <a:rPr lang="en-US" sz="2000" dirty="0"/>
              <a:t> result=biggest(&amp;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 The number %d is larger.  \n",*result);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Pointer-to-pointer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1124744"/>
            <a:ext cx="9144000" cy="53732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prstClr val="black"/>
                </a:solidFill>
              </a:rPr>
              <a:t>Pointers to Pointers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	Pointer is a C data type; As such we can also have pointers to pointers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	The general format for declaring a pointer to a pointer is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	</a:t>
            </a:r>
            <a:r>
              <a:rPr lang="en-US" sz="1800" i="1" dirty="0" smtClean="0">
                <a:solidFill>
                  <a:prstClr val="black"/>
                </a:solidFill>
              </a:rPr>
              <a:t>&lt;</a:t>
            </a:r>
            <a:r>
              <a:rPr lang="en-US" sz="1800" i="1" dirty="0" err="1" smtClean="0">
                <a:solidFill>
                  <a:prstClr val="black"/>
                </a:solidFill>
              </a:rPr>
              <a:t>data_type</a:t>
            </a:r>
            <a:r>
              <a:rPr lang="en-US" sz="1800" i="1" dirty="0" smtClean="0">
                <a:solidFill>
                  <a:prstClr val="black"/>
                </a:solidFill>
              </a:rPr>
              <a:t>&gt; **&lt;</a:t>
            </a:r>
            <a:r>
              <a:rPr lang="en-US" sz="1800" i="1" dirty="0" err="1" smtClean="0">
                <a:solidFill>
                  <a:prstClr val="black"/>
                </a:solidFill>
              </a:rPr>
              <a:t>ptr_to_ptr</a:t>
            </a:r>
            <a:r>
              <a:rPr lang="en-US" sz="1800" i="1" dirty="0" smtClean="0">
                <a:solidFill>
                  <a:prstClr val="black"/>
                </a:solidFill>
              </a:rPr>
              <a:t>&gt;;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Example ) </a:t>
            </a:r>
            <a:r>
              <a:rPr lang="en-US" sz="1800" dirty="0" err="1" smtClean="0">
                <a:solidFill>
                  <a:prstClr val="black"/>
                </a:solidFill>
              </a:rPr>
              <a:t>int</a:t>
            </a:r>
            <a:r>
              <a:rPr lang="en-US" sz="1800" dirty="0" smtClean="0">
                <a:solidFill>
                  <a:prstClr val="black"/>
                </a:solidFill>
              </a:rPr>
              <a:t> data, *</a:t>
            </a:r>
            <a:r>
              <a:rPr lang="en-US" sz="1800" dirty="0" err="1" smtClean="0">
                <a:solidFill>
                  <a:prstClr val="black"/>
                </a:solidFill>
              </a:rPr>
              <a:t>iptr</a:t>
            </a:r>
            <a:r>
              <a:rPr lang="en-US" sz="1800" dirty="0" smtClean="0">
                <a:solidFill>
                  <a:prstClr val="black"/>
                </a:solidFill>
              </a:rPr>
              <a:t>, **</a:t>
            </a:r>
            <a:r>
              <a:rPr lang="en-US" sz="1800" dirty="0" err="1" smtClean="0">
                <a:solidFill>
                  <a:prstClr val="black"/>
                </a:solidFill>
              </a:rPr>
              <a:t>ptriptr</a:t>
            </a:r>
            <a:r>
              <a:rPr lang="en-US" sz="1800" dirty="0" smtClean="0">
                <a:solidFill>
                  <a:prstClr val="black"/>
                </a:solidFill>
              </a:rPr>
              <a:t>;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		 </a:t>
            </a:r>
            <a:r>
              <a:rPr lang="en-US" sz="1800" dirty="0" err="1" smtClean="0">
                <a:solidFill>
                  <a:prstClr val="black"/>
                </a:solidFill>
              </a:rPr>
              <a:t>iptr</a:t>
            </a:r>
            <a:r>
              <a:rPr lang="en-US" sz="1800" dirty="0" smtClean="0">
                <a:solidFill>
                  <a:prstClr val="black"/>
                </a:solidFill>
              </a:rPr>
              <a:t>   	= &amp;data;</a:t>
            </a:r>
          </a:p>
          <a:p>
            <a:pPr marL="365760" indent="-256032">
              <a:buFont typeface="Wingdings 3"/>
              <a:buNone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		</a:t>
            </a:r>
            <a:r>
              <a:rPr lang="en-US" sz="1800" dirty="0" err="1" smtClean="0">
                <a:solidFill>
                  <a:prstClr val="black"/>
                </a:solidFill>
              </a:rPr>
              <a:t>ptriptr</a:t>
            </a:r>
            <a:r>
              <a:rPr lang="en-US" sz="1800" dirty="0" smtClean="0">
                <a:solidFill>
                  <a:prstClr val="black"/>
                </a:solidFill>
              </a:rPr>
              <a:t>  	= &amp;</a:t>
            </a:r>
            <a:r>
              <a:rPr lang="en-US" sz="1800" dirty="0" err="1" smtClean="0">
                <a:solidFill>
                  <a:prstClr val="black"/>
                </a:solidFill>
              </a:rPr>
              <a:t>iptr</a:t>
            </a:r>
            <a:r>
              <a:rPr lang="en-US" sz="1800" dirty="0" smtClean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117" y="3717032"/>
            <a:ext cx="8731904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A pointer can also be made to point to a pointer variable (but the pointer must be of a type that allows it to point to a pointer)</a:t>
            </a:r>
          </a:p>
          <a:p>
            <a:pPr algn="just"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Example: </a:t>
            </a:r>
          </a:p>
          <a:p>
            <a:pPr lvl="1" algn="just">
              <a:buFontTx/>
              <a:buNone/>
            </a:pP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v = 235;  // normal or ordinary variable</a:t>
            </a:r>
          </a:p>
          <a:p>
            <a:pPr lvl="1" algn="just">
              <a:buFontTx/>
              <a:buNone/>
            </a:pP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*p = &amp;v;	// p points to </a:t>
            </a: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v </a:t>
            </a:r>
          </a:p>
          <a:p>
            <a:pPr lvl="1" algn="just">
              <a:buFontTx/>
              <a:buNone/>
            </a:pP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**q = &amp;p;	//q points to </a:t>
            </a: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pointer p </a:t>
            </a:r>
          </a:p>
          <a:p>
            <a:pPr lvl="1" algn="just">
              <a:buFontTx/>
              <a:buNone/>
            </a:pPr>
            <a:r>
              <a:rPr lang="en-US" sz="2000" dirty="0" err="1" smtClean="0">
                <a:solidFill>
                  <a:prstClr val="black"/>
                </a:solidFill>
              </a:rPr>
              <a:t>printf</a:t>
            </a:r>
            <a:r>
              <a:rPr lang="en-US" sz="2000" dirty="0" smtClean="0">
                <a:solidFill>
                  <a:prstClr val="black"/>
                </a:solidFill>
              </a:rPr>
              <a:t>(“%d %d %d\</a:t>
            </a:r>
            <a:r>
              <a:rPr lang="en-US" sz="2000" dirty="0" err="1" smtClean="0">
                <a:solidFill>
                  <a:prstClr val="black"/>
                </a:solidFill>
              </a:rPr>
              <a:t>n”,v</a:t>
            </a:r>
            <a:r>
              <a:rPr lang="en-US" sz="2000" dirty="0" smtClean="0">
                <a:solidFill>
                  <a:prstClr val="black"/>
                </a:solidFill>
              </a:rPr>
              <a:t>,*p,**q); /* prints 235     3 times */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314582"/>
            <a:ext cx="5040560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display(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emp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);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// function call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void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display(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 employee 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{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printf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(“\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nName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\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tID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\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tSalary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\n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"); </a:t>
            </a:r>
            <a:r>
              <a:rPr lang="en-US" dirty="0" err="1">
                <a:solidFill>
                  <a:srgbClr val="3B3835"/>
                </a:solidFill>
                <a:latin typeface="Helvetica Neue"/>
              </a:rPr>
              <a:t>printf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("%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s\</a:t>
            </a:r>
            <a:r>
              <a:rPr lang="en-US" dirty="0" err="1" smtClean="0">
                <a:solidFill>
                  <a:srgbClr val="3B3835"/>
                </a:solidFill>
                <a:latin typeface="Helvetica Neue"/>
              </a:rPr>
              <a:t>t%d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\t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%.2f",e.name,e.id,e.salar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);</a:t>
            </a: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980728"/>
            <a:ext cx="7848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Whole structure can be passed to a function by the syntax: </a:t>
            </a:r>
            <a:r>
              <a:rPr lang="en-US" dirty="0" smtClean="0">
                <a:solidFill>
                  <a:srgbClr val="3B3835"/>
                </a:solidFill>
                <a:latin typeface="Helvetica Neue"/>
              </a:rPr>
              <a:t>	</a:t>
            </a:r>
          </a:p>
          <a:p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function_name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Helvetica Neue"/>
              </a:rPr>
              <a:t>structure_variable_name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);</a:t>
            </a: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• The called function has the form: </a:t>
            </a:r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endParaRPr lang="en-US" dirty="0" smtClean="0">
              <a:solidFill>
                <a:srgbClr val="3B3835"/>
              </a:solidFill>
              <a:latin typeface="Helvetica Neue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Helvetica Neue"/>
              </a:rPr>
              <a:t>return_type</a:t>
            </a:r>
            <a:r>
              <a:rPr lang="en-US" dirty="0" smtClean="0">
                <a:solidFill>
                  <a:srgbClr val="00206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Helvetica Neue"/>
              </a:rPr>
              <a:t>function_name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Helvetica Neue"/>
              </a:rPr>
              <a:t>struct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Helvetica Neue"/>
              </a:rPr>
              <a:t>tag_name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Helvetica Neue"/>
              </a:rPr>
              <a:t>structure_variable_name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) </a:t>
            </a:r>
            <a:endParaRPr lang="en-US" dirty="0" smtClean="0">
              <a:solidFill>
                <a:srgbClr val="00206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Helvetica Neue"/>
              </a:rPr>
              <a:t>{</a:t>
            </a:r>
          </a:p>
          <a:p>
            <a:r>
              <a:rPr lang="en-US" dirty="0" smtClean="0">
                <a:solidFill>
                  <a:srgbClr val="00206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… … … … </a:t>
            </a:r>
            <a:r>
              <a:rPr lang="en-US" dirty="0" smtClean="0">
                <a:solidFill>
                  <a:srgbClr val="002060"/>
                </a:solidFill>
                <a:latin typeface="Helvetica Neue"/>
              </a:rPr>
              <a:t>…;</a:t>
            </a:r>
          </a:p>
          <a:p>
            <a:r>
              <a:rPr lang="en-US" dirty="0" smtClean="0">
                <a:solidFill>
                  <a:srgbClr val="00206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62975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Passing whole structure to functions</a:t>
            </a:r>
          </a:p>
        </p:txBody>
      </p:sp>
    </p:spTree>
    <p:extLst>
      <p:ext uri="{BB962C8B-B14F-4D97-AF65-F5344CB8AC3E}">
        <p14:creationId xmlns:p14="http://schemas.microsoft.com/office/powerpoint/2010/main" val="229678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068960"/>
            <a:ext cx="7416824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B3835"/>
                </a:solidFill>
              </a:rPr>
              <a:t>display(</a:t>
            </a:r>
            <a:r>
              <a:rPr lang="en-US" sz="2000" dirty="0" err="1">
                <a:solidFill>
                  <a:srgbClr val="3B3835"/>
                </a:solidFill>
              </a:rPr>
              <a:t>emp</a:t>
            </a:r>
            <a:r>
              <a:rPr lang="en-US" sz="2000" dirty="0" smtClean="0">
                <a:solidFill>
                  <a:srgbClr val="3B3835"/>
                </a:solidFill>
              </a:rPr>
              <a:t>);           </a:t>
            </a:r>
            <a:r>
              <a:rPr lang="en-US" sz="2000" dirty="0">
                <a:solidFill>
                  <a:srgbClr val="3B3835"/>
                </a:solidFill>
              </a:rPr>
              <a:t>// </a:t>
            </a:r>
            <a:r>
              <a:rPr lang="en-US" sz="2000" dirty="0" err="1">
                <a:solidFill>
                  <a:srgbClr val="3B3835"/>
                </a:solidFill>
              </a:rPr>
              <a:t>emp</a:t>
            </a:r>
            <a:r>
              <a:rPr lang="en-US" sz="2000" dirty="0">
                <a:solidFill>
                  <a:srgbClr val="3B3835"/>
                </a:solidFill>
              </a:rPr>
              <a:t> is array </a:t>
            </a:r>
            <a:r>
              <a:rPr lang="en-US" sz="2000" dirty="0" smtClean="0">
                <a:solidFill>
                  <a:srgbClr val="3B3835"/>
                </a:solidFill>
              </a:rPr>
              <a:t>name of size 5</a:t>
            </a:r>
          </a:p>
          <a:p>
            <a:r>
              <a:rPr lang="en-US" sz="2000" dirty="0" smtClean="0">
                <a:solidFill>
                  <a:srgbClr val="3B3835"/>
                </a:solidFill>
              </a:rPr>
              <a:t> </a:t>
            </a:r>
            <a:r>
              <a:rPr lang="en-US" sz="2000" dirty="0">
                <a:solidFill>
                  <a:srgbClr val="3B3835"/>
                </a:solidFill>
              </a:rPr>
              <a:t>void display(</a:t>
            </a:r>
            <a:r>
              <a:rPr lang="en-US" sz="2000" dirty="0" err="1">
                <a:solidFill>
                  <a:srgbClr val="3B3835"/>
                </a:solidFill>
              </a:rPr>
              <a:t>struct</a:t>
            </a:r>
            <a:r>
              <a:rPr lang="en-US" sz="2000" dirty="0">
                <a:solidFill>
                  <a:srgbClr val="3B3835"/>
                </a:solidFill>
              </a:rPr>
              <a:t> employee </a:t>
            </a:r>
            <a:r>
              <a:rPr lang="en-US" sz="2000" dirty="0" smtClean="0">
                <a:solidFill>
                  <a:srgbClr val="3B3835"/>
                </a:solidFill>
              </a:rPr>
              <a:t>e[ ])</a:t>
            </a:r>
          </a:p>
          <a:p>
            <a:r>
              <a:rPr lang="en-US" sz="2000" dirty="0" smtClean="0">
                <a:solidFill>
                  <a:srgbClr val="3B3835"/>
                </a:solidFill>
              </a:rPr>
              <a:t> </a:t>
            </a:r>
            <a:r>
              <a:rPr lang="en-US" sz="2000" dirty="0">
                <a:solidFill>
                  <a:srgbClr val="3B3835"/>
                </a:solidFill>
              </a:rPr>
              <a:t>{ </a:t>
            </a:r>
            <a:endParaRPr lang="en-US" sz="2000" dirty="0" smtClean="0">
              <a:solidFill>
                <a:srgbClr val="3B3835"/>
              </a:solidFill>
            </a:endParaRPr>
          </a:p>
          <a:p>
            <a:r>
              <a:rPr lang="en-US" sz="2000" dirty="0" smtClean="0">
                <a:solidFill>
                  <a:srgbClr val="3B3835"/>
                </a:solidFill>
              </a:rPr>
              <a:t>    </a:t>
            </a:r>
            <a:r>
              <a:rPr lang="en-US" sz="2000" dirty="0" err="1" smtClean="0">
                <a:solidFill>
                  <a:srgbClr val="3B3835"/>
                </a:solidFill>
              </a:rPr>
              <a:t>int</a:t>
            </a:r>
            <a:r>
              <a:rPr lang="en-US" sz="2000" dirty="0" smtClean="0">
                <a:solidFill>
                  <a:srgbClr val="3B3835"/>
                </a:solidFill>
              </a:rPr>
              <a:t> </a:t>
            </a:r>
            <a:r>
              <a:rPr lang="en-US" sz="2000" dirty="0" err="1">
                <a:solidFill>
                  <a:srgbClr val="3B3835"/>
                </a:solidFill>
              </a:rPr>
              <a:t>i</a:t>
            </a:r>
            <a:r>
              <a:rPr lang="en-US" sz="2000" dirty="0">
                <a:solidFill>
                  <a:srgbClr val="3B3835"/>
                </a:solidFill>
              </a:rPr>
              <a:t>; </a:t>
            </a:r>
            <a:endParaRPr lang="en-US" sz="2000" dirty="0" smtClean="0">
              <a:solidFill>
                <a:srgbClr val="3B3835"/>
              </a:solidFill>
            </a:endParaRPr>
          </a:p>
          <a:p>
            <a:r>
              <a:rPr lang="en-US" sz="2000" dirty="0" smtClean="0">
                <a:solidFill>
                  <a:srgbClr val="3B3835"/>
                </a:solidFill>
              </a:rPr>
              <a:t>    </a:t>
            </a:r>
            <a:r>
              <a:rPr lang="en-US" sz="2000" dirty="0" err="1" smtClean="0">
                <a:solidFill>
                  <a:srgbClr val="3B3835"/>
                </a:solidFill>
              </a:rPr>
              <a:t>printf</a:t>
            </a:r>
            <a:r>
              <a:rPr lang="en-US" sz="2000" dirty="0" smtClean="0">
                <a:solidFill>
                  <a:srgbClr val="3B3835"/>
                </a:solidFill>
              </a:rPr>
              <a:t>(“\n Name\t\t ID\t\t Salary\n");</a:t>
            </a:r>
          </a:p>
          <a:p>
            <a:r>
              <a:rPr lang="en-US" sz="2000" dirty="0" smtClean="0">
                <a:solidFill>
                  <a:srgbClr val="3B3835"/>
                </a:solidFill>
              </a:rPr>
              <a:t>   for(</a:t>
            </a:r>
            <a:r>
              <a:rPr lang="en-US" sz="2000" dirty="0" err="1" smtClean="0">
                <a:solidFill>
                  <a:srgbClr val="3B3835"/>
                </a:solidFill>
              </a:rPr>
              <a:t>i</a:t>
            </a:r>
            <a:r>
              <a:rPr lang="en-US" sz="2000" dirty="0" smtClean="0">
                <a:solidFill>
                  <a:srgbClr val="3B3835"/>
                </a:solidFill>
              </a:rPr>
              <a:t>=0;i&lt;5;i++)</a:t>
            </a:r>
          </a:p>
          <a:p>
            <a:r>
              <a:rPr lang="en-US" sz="2000" dirty="0" smtClean="0">
                <a:solidFill>
                  <a:srgbClr val="3B3835"/>
                </a:solidFill>
              </a:rPr>
              <a:t>    {    </a:t>
            </a:r>
            <a:r>
              <a:rPr lang="en-US" sz="2000" dirty="0" err="1" smtClean="0">
                <a:solidFill>
                  <a:srgbClr val="3B3835"/>
                </a:solidFill>
              </a:rPr>
              <a:t>printf</a:t>
            </a:r>
            <a:r>
              <a:rPr lang="en-US" sz="2000" dirty="0">
                <a:solidFill>
                  <a:srgbClr val="3B3835"/>
                </a:solidFill>
              </a:rPr>
              <a:t>("%</a:t>
            </a:r>
            <a:r>
              <a:rPr lang="en-US" sz="2000" dirty="0" smtClean="0">
                <a:solidFill>
                  <a:srgbClr val="3B3835"/>
                </a:solidFill>
              </a:rPr>
              <a:t>s\t\</a:t>
            </a:r>
            <a:r>
              <a:rPr lang="en-US" sz="2000" dirty="0" err="1" smtClean="0">
                <a:solidFill>
                  <a:srgbClr val="3B3835"/>
                </a:solidFill>
              </a:rPr>
              <a:t>t%d</a:t>
            </a:r>
            <a:r>
              <a:rPr lang="en-US" sz="2000" dirty="0" smtClean="0">
                <a:solidFill>
                  <a:srgbClr val="3B3835"/>
                </a:solidFill>
              </a:rPr>
              <a:t>\t\t</a:t>
            </a:r>
            <a:r>
              <a:rPr lang="en-US" sz="2000" dirty="0">
                <a:solidFill>
                  <a:srgbClr val="3B3835"/>
                </a:solidFill>
              </a:rPr>
              <a:t>%.</a:t>
            </a:r>
            <a:r>
              <a:rPr lang="en-US" sz="2000" dirty="0" smtClean="0">
                <a:solidFill>
                  <a:srgbClr val="3B3835"/>
                </a:solidFill>
              </a:rPr>
              <a:t>2f\</a:t>
            </a:r>
            <a:r>
              <a:rPr lang="en-US" sz="2000" dirty="0" err="1" smtClean="0">
                <a:solidFill>
                  <a:srgbClr val="3B3835"/>
                </a:solidFill>
              </a:rPr>
              <a:t>n</a:t>
            </a:r>
            <a:r>
              <a:rPr lang="en-US" sz="2000" dirty="0" err="1">
                <a:solidFill>
                  <a:srgbClr val="3B3835"/>
                </a:solidFill>
              </a:rPr>
              <a:t>",</a:t>
            </a:r>
            <a:r>
              <a:rPr lang="en-US" sz="2000" dirty="0" err="1" smtClean="0">
                <a:solidFill>
                  <a:srgbClr val="3B3835"/>
                </a:solidFill>
              </a:rPr>
              <a:t>e</a:t>
            </a:r>
            <a:r>
              <a:rPr lang="en-US" sz="2000" dirty="0" smtClean="0">
                <a:solidFill>
                  <a:srgbClr val="3B3835"/>
                </a:solidFill>
              </a:rPr>
              <a:t>[</a:t>
            </a:r>
            <a:r>
              <a:rPr lang="en-US" sz="2000" dirty="0" err="1" smtClean="0">
                <a:solidFill>
                  <a:srgbClr val="3B3835"/>
                </a:solidFill>
              </a:rPr>
              <a:t>i</a:t>
            </a:r>
            <a:r>
              <a:rPr lang="en-US" sz="2000" dirty="0">
                <a:solidFill>
                  <a:srgbClr val="3B3835"/>
                </a:solidFill>
              </a:rPr>
              <a:t>].</a:t>
            </a:r>
            <a:r>
              <a:rPr lang="en-US" sz="2000" dirty="0" err="1" smtClean="0">
                <a:solidFill>
                  <a:srgbClr val="3B3835"/>
                </a:solidFill>
              </a:rPr>
              <a:t>name,e</a:t>
            </a:r>
            <a:r>
              <a:rPr lang="en-US" sz="2000" dirty="0" smtClean="0">
                <a:solidFill>
                  <a:srgbClr val="3B3835"/>
                </a:solidFill>
              </a:rPr>
              <a:t>[</a:t>
            </a:r>
            <a:r>
              <a:rPr lang="en-US" sz="2000" dirty="0" err="1" smtClean="0">
                <a:solidFill>
                  <a:srgbClr val="3B3835"/>
                </a:solidFill>
              </a:rPr>
              <a:t>i</a:t>
            </a:r>
            <a:r>
              <a:rPr lang="en-US" sz="2000" dirty="0">
                <a:solidFill>
                  <a:srgbClr val="3B3835"/>
                </a:solidFill>
              </a:rPr>
              <a:t>].</a:t>
            </a:r>
            <a:r>
              <a:rPr lang="en-US" sz="2000" dirty="0" err="1" smtClean="0">
                <a:solidFill>
                  <a:srgbClr val="3B3835"/>
                </a:solidFill>
              </a:rPr>
              <a:t>id,e</a:t>
            </a:r>
            <a:r>
              <a:rPr lang="en-US" sz="2000" dirty="0" smtClean="0">
                <a:solidFill>
                  <a:srgbClr val="3B3835"/>
                </a:solidFill>
              </a:rPr>
              <a:t>[</a:t>
            </a:r>
            <a:r>
              <a:rPr lang="en-US" sz="2000" dirty="0" err="1" smtClean="0">
                <a:solidFill>
                  <a:srgbClr val="3B3835"/>
                </a:solidFill>
              </a:rPr>
              <a:t>i</a:t>
            </a:r>
            <a:r>
              <a:rPr lang="en-US" sz="2000" dirty="0">
                <a:solidFill>
                  <a:srgbClr val="3B3835"/>
                </a:solidFill>
              </a:rPr>
              <a:t>].salary); </a:t>
            </a:r>
            <a:endParaRPr lang="en-US" sz="2000" dirty="0" smtClean="0">
              <a:solidFill>
                <a:srgbClr val="3B3835"/>
              </a:solidFill>
            </a:endParaRPr>
          </a:p>
          <a:p>
            <a:r>
              <a:rPr lang="en-US" sz="2000" dirty="0" smtClean="0">
                <a:solidFill>
                  <a:srgbClr val="3B3835"/>
                </a:solidFill>
              </a:rPr>
              <a:t>    } </a:t>
            </a:r>
          </a:p>
          <a:p>
            <a:r>
              <a:rPr lang="en-US" sz="2000" dirty="0" smtClean="0">
                <a:solidFill>
                  <a:srgbClr val="3B3835"/>
                </a:solidFill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85329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B3835"/>
                </a:solidFill>
              </a:rPr>
              <a:t>Passing </a:t>
            </a:r>
            <a:r>
              <a:rPr lang="en-US" dirty="0">
                <a:solidFill>
                  <a:srgbClr val="3B3835"/>
                </a:solidFill>
              </a:rPr>
              <a:t>an array of structure type to a function is similar to passing an array of any type to a function. </a:t>
            </a:r>
            <a:endParaRPr lang="en-US" dirty="0" smtClean="0">
              <a:solidFill>
                <a:srgbClr val="3B383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B3835"/>
                </a:solidFill>
              </a:rPr>
              <a:t>That </a:t>
            </a:r>
            <a:r>
              <a:rPr lang="en-US" dirty="0">
                <a:solidFill>
                  <a:srgbClr val="3B3835"/>
                </a:solidFill>
              </a:rPr>
              <a:t>is, the name of the array of structure is passed by the calling function which is the base address of the array of structure. </a:t>
            </a:r>
            <a:endParaRPr lang="en-US" dirty="0" smtClean="0">
              <a:solidFill>
                <a:srgbClr val="3B3835"/>
              </a:solidFill>
            </a:endParaRPr>
          </a:p>
          <a:p>
            <a:r>
              <a:rPr lang="en-US" dirty="0" smtClean="0">
                <a:solidFill>
                  <a:srgbClr val="3B3835"/>
                </a:solidFill>
              </a:rPr>
              <a:t>Function formal parameter is a array of structures with empty square brackets.</a:t>
            </a:r>
          </a:p>
          <a:p>
            <a:r>
              <a:rPr lang="en-US" sz="2400" b="1" dirty="0" smtClean="0">
                <a:solidFill>
                  <a:srgbClr val="FF00FF"/>
                </a:solidFill>
              </a:rPr>
              <a:t>Note</a:t>
            </a:r>
            <a:r>
              <a:rPr lang="en-US" sz="2400" b="1" dirty="0">
                <a:solidFill>
                  <a:srgbClr val="FF00FF"/>
                </a:solidFill>
              </a:rPr>
              <a:t>: </a:t>
            </a:r>
            <a:r>
              <a:rPr lang="en-US" dirty="0">
                <a:solidFill>
                  <a:srgbClr val="3B3835"/>
                </a:solidFill>
              </a:rPr>
              <a:t>The function prototype comes after the structure definition.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88640"/>
            <a:ext cx="6798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Helvetica Neue"/>
              </a:rPr>
              <a:t>Passing array of structures to 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84094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B3835"/>
                </a:solidFill>
                <a:latin typeface="+mj-lt"/>
              </a:rPr>
              <a:t>In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this case, address of structure variable is passed as an actual argument to a function. 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B3835"/>
                </a:solidFill>
                <a:latin typeface="+mj-lt"/>
              </a:rPr>
              <a:t>The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corresponding formal argument must be a structure type pointer variable. 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B3835"/>
                </a:solidFill>
                <a:latin typeface="+mj-lt"/>
              </a:rPr>
              <a:t>In this case structure members can be accessed through pointer as follows:</a:t>
            </a:r>
          </a:p>
          <a:p>
            <a:pPr algn="just"/>
            <a:r>
              <a:rPr lang="en-US" dirty="0" smtClean="0">
                <a:solidFill>
                  <a:srgbClr val="3B3835"/>
                </a:solidFill>
                <a:latin typeface="+mj-lt"/>
              </a:rPr>
              <a:t>	      </a:t>
            </a:r>
            <a:r>
              <a:rPr lang="en-US" dirty="0" err="1" smtClean="0">
                <a:solidFill>
                  <a:srgbClr val="3B3835"/>
                </a:solidFill>
                <a:latin typeface="+mj-lt"/>
              </a:rPr>
              <a:t>Pointer_variable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 -&gt; </a:t>
            </a:r>
            <a:r>
              <a:rPr lang="en-US" dirty="0" err="1" smtClean="0">
                <a:solidFill>
                  <a:srgbClr val="3B3835"/>
                </a:solidFill>
                <a:latin typeface="+mj-lt"/>
              </a:rPr>
              <a:t>member_name</a:t>
            </a:r>
            <a:endParaRPr lang="en-US" dirty="0" smtClean="0">
              <a:solidFill>
                <a:srgbClr val="3B3835"/>
              </a:solidFill>
              <a:latin typeface="+mj-lt"/>
            </a:endParaRPr>
          </a:p>
          <a:p>
            <a:pPr algn="just"/>
            <a:r>
              <a:rPr lang="en-US" dirty="0">
                <a:solidFill>
                  <a:srgbClr val="FF00FF"/>
                </a:solidFill>
                <a:latin typeface="+mj-lt"/>
              </a:rPr>
              <a:t>-</a:t>
            </a:r>
            <a:r>
              <a:rPr lang="en-US" dirty="0" smtClean="0">
                <a:solidFill>
                  <a:srgbClr val="FF00FF"/>
                </a:solidFill>
                <a:latin typeface="+mj-lt"/>
              </a:rPr>
              <a:t>&gt; is known as arrow operator</a:t>
            </a:r>
          </a:p>
          <a:p>
            <a:pPr algn="just"/>
            <a:endParaRPr lang="en-US" dirty="0" smtClean="0">
              <a:solidFill>
                <a:srgbClr val="FF00FF"/>
              </a:solidFill>
              <a:latin typeface="+mj-lt"/>
            </a:endParaRPr>
          </a:p>
          <a:p>
            <a:r>
              <a:rPr lang="en-US" u="sng" dirty="0" smtClean="0">
                <a:solidFill>
                  <a:srgbClr val="3B3835"/>
                </a:solidFill>
                <a:latin typeface="+mj-lt"/>
              </a:rPr>
              <a:t>Example)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B3835"/>
                </a:solidFill>
                <a:latin typeface="+mj-lt"/>
              </a:rPr>
              <a:t>ptr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-&gt;name, </a:t>
            </a:r>
            <a:r>
              <a:rPr lang="en-US" dirty="0" err="1">
                <a:solidFill>
                  <a:srgbClr val="3B3835"/>
                </a:solidFill>
                <a:latin typeface="+mj-lt"/>
              </a:rPr>
              <a:t>ptr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-&gt;salary</a:t>
            </a:r>
          </a:p>
          <a:p>
            <a:r>
              <a:rPr lang="en-US" b="1" dirty="0" smtClean="0">
                <a:solidFill>
                  <a:srgbClr val="FF00FF"/>
                </a:solidFill>
                <a:latin typeface="+mj-lt"/>
              </a:rPr>
              <a:t>Note</a:t>
            </a:r>
            <a:r>
              <a:rPr lang="en-US" b="1" dirty="0">
                <a:solidFill>
                  <a:srgbClr val="FF00FF"/>
                </a:solidFill>
                <a:latin typeface="+mj-lt"/>
              </a:rPr>
              <a:t>: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Any changes 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/modifications made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to the members in the called 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function (</a:t>
            </a:r>
            <a:r>
              <a:rPr lang="en-US" dirty="0" err="1" smtClean="0">
                <a:solidFill>
                  <a:srgbClr val="3B3835"/>
                </a:solidFill>
                <a:latin typeface="+mj-lt"/>
              </a:rPr>
              <a:t>callee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) </a:t>
            </a:r>
            <a:r>
              <a:rPr lang="en-US" dirty="0">
                <a:solidFill>
                  <a:srgbClr val="3B3835"/>
                </a:solidFill>
                <a:latin typeface="+mj-lt"/>
              </a:rPr>
              <a:t>are directly reflected in the calling 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function(caller). </a:t>
            </a:r>
            <a:r>
              <a:rPr lang="en-US" dirty="0" smtClean="0">
                <a:solidFill>
                  <a:srgbClr val="3B3835"/>
                </a:solidFill>
                <a:latin typeface="+mj-lt"/>
              </a:rPr>
              <a:t>(because of call by address / reference)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5" y="4149080"/>
            <a:ext cx="7056784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</a:rPr>
              <a:t>display(&amp;</a:t>
            </a:r>
            <a:r>
              <a:rPr lang="en-US" dirty="0" err="1">
                <a:solidFill>
                  <a:srgbClr val="3B3835"/>
                </a:solidFill>
              </a:rPr>
              <a:t>emp</a:t>
            </a:r>
            <a:r>
              <a:rPr lang="en-US" dirty="0">
                <a:solidFill>
                  <a:srgbClr val="3B3835"/>
                </a:solidFill>
              </a:rPr>
              <a:t>); </a:t>
            </a:r>
            <a:r>
              <a:rPr lang="en-US" dirty="0" smtClean="0">
                <a:solidFill>
                  <a:srgbClr val="3B3835"/>
                </a:solidFill>
              </a:rPr>
              <a:t> // function call is address of structure variable</a:t>
            </a:r>
          </a:p>
          <a:p>
            <a:r>
              <a:rPr lang="en-US" dirty="0" smtClean="0">
                <a:solidFill>
                  <a:srgbClr val="3B3835"/>
                </a:solidFill>
              </a:rPr>
              <a:t>void </a:t>
            </a:r>
            <a:r>
              <a:rPr lang="en-US" dirty="0">
                <a:solidFill>
                  <a:srgbClr val="3B3835"/>
                </a:solidFill>
              </a:rPr>
              <a:t>display(</a:t>
            </a:r>
            <a:r>
              <a:rPr lang="en-US" dirty="0" err="1">
                <a:solidFill>
                  <a:srgbClr val="3B3835"/>
                </a:solidFill>
              </a:rPr>
              <a:t>struct</a:t>
            </a:r>
            <a:r>
              <a:rPr lang="en-US" dirty="0">
                <a:solidFill>
                  <a:srgbClr val="3B3835"/>
                </a:solidFill>
              </a:rPr>
              <a:t> employee </a:t>
            </a:r>
            <a:r>
              <a:rPr lang="en-US" dirty="0" smtClean="0">
                <a:solidFill>
                  <a:srgbClr val="3B3835"/>
                </a:solidFill>
              </a:rPr>
              <a:t>*</a:t>
            </a:r>
            <a:r>
              <a:rPr lang="en-US" dirty="0" err="1" smtClean="0">
                <a:solidFill>
                  <a:srgbClr val="3B3835"/>
                </a:solidFill>
              </a:rPr>
              <a:t>ptr</a:t>
            </a:r>
            <a:r>
              <a:rPr lang="en-US" dirty="0" smtClean="0">
                <a:solidFill>
                  <a:srgbClr val="3B3835"/>
                </a:solidFill>
              </a:rPr>
              <a:t>) </a:t>
            </a:r>
          </a:p>
          <a:p>
            <a:r>
              <a:rPr lang="en-US" dirty="0" smtClean="0">
                <a:solidFill>
                  <a:srgbClr val="3B3835"/>
                </a:solidFill>
              </a:rPr>
              <a:t> {</a:t>
            </a:r>
          </a:p>
          <a:p>
            <a:r>
              <a:rPr lang="en-US" dirty="0" smtClean="0">
                <a:solidFill>
                  <a:srgbClr val="3B3835"/>
                </a:solidFill>
              </a:rPr>
              <a:t> </a:t>
            </a:r>
            <a:r>
              <a:rPr lang="en-US" dirty="0" err="1">
                <a:solidFill>
                  <a:srgbClr val="3B3835"/>
                </a:solidFill>
              </a:rPr>
              <a:t>printf</a:t>
            </a:r>
            <a:r>
              <a:rPr lang="en-US" dirty="0" smtClean="0">
                <a:solidFill>
                  <a:srgbClr val="3B3835"/>
                </a:solidFill>
              </a:rPr>
              <a:t>(“\</a:t>
            </a:r>
            <a:r>
              <a:rPr lang="en-US" dirty="0" err="1" smtClean="0">
                <a:solidFill>
                  <a:srgbClr val="3B3835"/>
                </a:solidFill>
              </a:rPr>
              <a:t>nName</a:t>
            </a:r>
            <a:r>
              <a:rPr lang="en-US" dirty="0" smtClean="0">
                <a:solidFill>
                  <a:srgbClr val="3B3835"/>
                </a:solidFill>
              </a:rPr>
              <a:t>\</a:t>
            </a:r>
            <a:r>
              <a:rPr lang="en-US" dirty="0" err="1" smtClean="0">
                <a:solidFill>
                  <a:srgbClr val="3B3835"/>
                </a:solidFill>
              </a:rPr>
              <a:t>tID</a:t>
            </a:r>
            <a:r>
              <a:rPr lang="en-US" dirty="0" smtClean="0">
                <a:solidFill>
                  <a:srgbClr val="3B3835"/>
                </a:solidFill>
              </a:rPr>
              <a:t>\</a:t>
            </a:r>
            <a:r>
              <a:rPr lang="en-US" dirty="0" err="1" smtClean="0">
                <a:solidFill>
                  <a:srgbClr val="3B3835"/>
                </a:solidFill>
              </a:rPr>
              <a:t>tSalary</a:t>
            </a:r>
            <a:r>
              <a:rPr lang="en-US" dirty="0" smtClean="0">
                <a:solidFill>
                  <a:srgbClr val="3B3835"/>
                </a:solidFill>
              </a:rPr>
              <a:t>\n");</a:t>
            </a:r>
          </a:p>
          <a:p>
            <a:r>
              <a:rPr lang="en-US" dirty="0" smtClean="0">
                <a:solidFill>
                  <a:srgbClr val="3B3835"/>
                </a:solidFill>
              </a:rPr>
              <a:t> </a:t>
            </a:r>
            <a:r>
              <a:rPr lang="en-US" dirty="0" err="1">
                <a:solidFill>
                  <a:srgbClr val="3B3835"/>
                </a:solidFill>
              </a:rPr>
              <a:t>printf</a:t>
            </a:r>
            <a:r>
              <a:rPr lang="en-US" dirty="0">
                <a:solidFill>
                  <a:srgbClr val="3B3835"/>
                </a:solidFill>
              </a:rPr>
              <a:t>("%</a:t>
            </a:r>
            <a:r>
              <a:rPr lang="en-US" dirty="0" smtClean="0">
                <a:solidFill>
                  <a:srgbClr val="3B3835"/>
                </a:solidFill>
              </a:rPr>
              <a:t>s\</a:t>
            </a:r>
            <a:r>
              <a:rPr lang="en-US" dirty="0" err="1" smtClean="0">
                <a:solidFill>
                  <a:srgbClr val="3B3835"/>
                </a:solidFill>
              </a:rPr>
              <a:t>t%d</a:t>
            </a:r>
            <a:r>
              <a:rPr lang="en-US" dirty="0" smtClean="0">
                <a:solidFill>
                  <a:srgbClr val="3B3835"/>
                </a:solidFill>
              </a:rPr>
              <a:t>\t</a:t>
            </a:r>
            <a:r>
              <a:rPr lang="en-US" dirty="0">
                <a:solidFill>
                  <a:srgbClr val="3B3835"/>
                </a:solidFill>
              </a:rPr>
              <a:t>%.2f</a:t>
            </a:r>
            <a:r>
              <a:rPr lang="en-US" dirty="0" smtClean="0">
                <a:solidFill>
                  <a:srgbClr val="3B3835"/>
                </a:solidFill>
              </a:rPr>
              <a:t>",ptr-</a:t>
            </a:r>
            <a:r>
              <a:rPr lang="en-US" dirty="0">
                <a:solidFill>
                  <a:srgbClr val="3B3835"/>
                </a:solidFill>
              </a:rPr>
              <a:t>&gt;</a:t>
            </a:r>
            <a:r>
              <a:rPr lang="en-US" dirty="0" err="1" smtClean="0">
                <a:solidFill>
                  <a:srgbClr val="3B3835"/>
                </a:solidFill>
              </a:rPr>
              <a:t>name,ptr</a:t>
            </a:r>
            <a:r>
              <a:rPr lang="en-US" dirty="0" smtClean="0">
                <a:solidFill>
                  <a:srgbClr val="3B3835"/>
                </a:solidFill>
              </a:rPr>
              <a:t>-</a:t>
            </a:r>
            <a:r>
              <a:rPr lang="en-US" dirty="0">
                <a:solidFill>
                  <a:srgbClr val="3B3835"/>
                </a:solidFill>
              </a:rPr>
              <a:t>&gt;</a:t>
            </a:r>
            <a:r>
              <a:rPr lang="en-US" dirty="0" err="1" smtClean="0">
                <a:solidFill>
                  <a:srgbClr val="3B3835"/>
                </a:solidFill>
              </a:rPr>
              <a:t>id,ptr</a:t>
            </a:r>
            <a:r>
              <a:rPr lang="en-US" dirty="0" smtClean="0">
                <a:solidFill>
                  <a:srgbClr val="3B3835"/>
                </a:solidFill>
              </a:rPr>
              <a:t>-</a:t>
            </a:r>
            <a:r>
              <a:rPr lang="en-US" dirty="0">
                <a:solidFill>
                  <a:srgbClr val="3B3835"/>
                </a:solidFill>
              </a:rPr>
              <a:t>&gt;salary); </a:t>
            </a:r>
            <a:endParaRPr lang="en-US" dirty="0" smtClean="0">
              <a:solidFill>
                <a:srgbClr val="3B3835"/>
              </a:solidFill>
            </a:endParaRPr>
          </a:p>
          <a:p>
            <a:r>
              <a:rPr lang="en-US" dirty="0" smtClean="0">
                <a:solidFill>
                  <a:srgbClr val="3B3835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82" y="188640"/>
            <a:ext cx="8068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+mj-lt"/>
              </a:rPr>
              <a:t>Pointers and structures :Passing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structure pointer to functions </a:t>
            </a:r>
          </a:p>
        </p:txBody>
      </p:sp>
    </p:spTree>
    <p:extLst>
      <p:ext uri="{BB962C8B-B14F-4D97-AF65-F5344CB8AC3E}">
        <p14:creationId xmlns:p14="http://schemas.microsoft.com/office/powerpoint/2010/main" val="27790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84094"/>
            <a:ext cx="81369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+mj-lt"/>
              </a:rPr>
              <a:t>Self Referential </a:t>
            </a:r>
            <a:r>
              <a:rPr lang="en-US" sz="2000" b="1" u="sng" dirty="0" smtClean="0">
                <a:latin typeface="+mj-lt"/>
              </a:rPr>
              <a:t>Structures:</a:t>
            </a:r>
            <a:endParaRPr lang="en-US" sz="2000" b="1" u="sng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Self Referential structures are those structures that have one or more pointers which point to the same type of structure, as their member.</a:t>
            </a:r>
          </a:p>
          <a:p>
            <a:pPr algn="just"/>
            <a:r>
              <a:rPr lang="en-US" dirty="0" smtClean="0">
                <a:latin typeface="+mj-lt"/>
              </a:rPr>
              <a:t>(or)</a:t>
            </a:r>
          </a:p>
          <a:p>
            <a:pPr algn="just"/>
            <a:r>
              <a:rPr lang="en-US" dirty="0" smtClean="0">
                <a:latin typeface="+mj-lt"/>
              </a:rPr>
              <a:t>structures </a:t>
            </a:r>
            <a:r>
              <a:rPr lang="en-US" dirty="0">
                <a:latin typeface="+mj-lt"/>
              </a:rPr>
              <a:t>pointing to the same type of structures are </a:t>
            </a:r>
            <a:r>
              <a:rPr lang="en-US" dirty="0" smtClean="0">
                <a:latin typeface="+mj-lt"/>
              </a:rPr>
              <a:t>called self-referential structures.</a:t>
            </a:r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Example: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err="1">
                <a:latin typeface="+mj-lt"/>
              </a:rPr>
              <a:t>struct</a:t>
            </a:r>
            <a:r>
              <a:rPr lang="en-US" dirty="0">
                <a:latin typeface="+mj-lt"/>
              </a:rPr>
              <a:t> student {</a:t>
            </a:r>
          </a:p>
          <a:p>
            <a:pPr algn="just"/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rollno</a:t>
            </a:r>
            <a:r>
              <a:rPr lang="en-US" dirty="0">
                <a:latin typeface="+mj-lt"/>
              </a:rPr>
              <a:t>;</a:t>
            </a:r>
          </a:p>
          <a:p>
            <a:pPr algn="just"/>
            <a:r>
              <a:rPr lang="en-US" dirty="0">
                <a:latin typeface="+mj-lt"/>
              </a:rPr>
              <a:t>    char name[20];</a:t>
            </a:r>
          </a:p>
          <a:p>
            <a:pPr algn="just"/>
            <a:r>
              <a:rPr lang="en-US" dirty="0">
                <a:latin typeface="+mj-lt"/>
              </a:rPr>
              <a:t>    float </a:t>
            </a:r>
            <a:r>
              <a:rPr lang="en-US" dirty="0" err="1">
                <a:latin typeface="+mj-lt"/>
              </a:rPr>
              <a:t>cgpa</a:t>
            </a:r>
            <a:r>
              <a:rPr lang="en-US" dirty="0">
                <a:latin typeface="+mj-lt"/>
              </a:rPr>
              <a:t>;</a:t>
            </a:r>
          </a:p>
          <a:p>
            <a:pPr algn="just"/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struct</a:t>
            </a:r>
            <a:r>
              <a:rPr lang="en-US" dirty="0">
                <a:latin typeface="+mj-lt"/>
              </a:rPr>
              <a:t> node *link</a:t>
            </a:r>
            <a:r>
              <a:rPr lang="en-US" dirty="0" smtClean="0">
                <a:latin typeface="+mj-lt"/>
              </a:rPr>
              <a:t>;   // pointing to same type of structure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};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82" y="188640"/>
            <a:ext cx="348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+mj-lt"/>
              </a:rPr>
              <a:t>Pointers and structures </a:t>
            </a:r>
            <a:r>
              <a:rPr lang="en-US" sz="2400" b="1" dirty="0" smtClean="0">
                <a:solidFill>
                  <a:srgbClr val="7030A0"/>
                </a:solidFill>
                <a:latin typeface="+mj-lt"/>
              </a:rPr>
              <a:t>: </a:t>
            </a:r>
            <a:endParaRPr lang="en-US" sz="2400" b="1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5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Introduction :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226" y="2095251"/>
            <a:ext cx="891540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544" y="1693509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/>
              <a:t>Pointer is a variable, which contains the address of a memory location or </a:t>
            </a:r>
            <a:r>
              <a:rPr lang="en-US" sz="2000" dirty="0" smtClean="0"/>
              <a:t>address of another </a:t>
            </a:r>
            <a:r>
              <a:rPr lang="en-US" sz="2000" dirty="0"/>
              <a:t>variable. </a:t>
            </a:r>
            <a:endParaRPr lang="en-US" sz="2000" dirty="0" smtClean="0"/>
          </a:p>
          <a:p>
            <a:pPr marL="342900" indent="-342900" algn="just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/>
              <a:t>Generally</a:t>
            </a:r>
            <a:r>
              <a:rPr lang="en-US" sz="2000" dirty="0"/>
              <a:t>, variable declared in the program, occupy one or more contiguous (continuous) memory locations. Each memory location is one byte length, and each location has a unique number, which is known as memory address. </a:t>
            </a:r>
            <a:r>
              <a:rPr lang="en-US" sz="2000" dirty="0" smtClean="0"/>
              <a:t>Usually memory addresses are in </a:t>
            </a:r>
            <a:r>
              <a:rPr lang="en-US" sz="2000" dirty="0" err="1" smtClean="0"/>
              <a:t>hexa</a:t>
            </a:r>
            <a:r>
              <a:rPr lang="en-US" sz="2000" dirty="0" smtClean="0"/>
              <a:t> decimal number system. (digits are 0,1,2,3,4,5,6,7,8,9,A,B,C,D,E,F)</a:t>
            </a:r>
          </a:p>
          <a:p>
            <a:pPr marL="342900" indent="-342900" algn="just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 integer variable occupies 2 </a:t>
            </a:r>
            <a:r>
              <a:rPr lang="en-US" sz="2000" dirty="0" smtClean="0"/>
              <a:t>or 4 bytes</a:t>
            </a:r>
            <a:r>
              <a:rPr lang="en-US" sz="2000" dirty="0"/>
              <a:t>, float variable 4 bytes and character variable 1 </a:t>
            </a:r>
            <a:r>
              <a:rPr lang="en-US" sz="2000" dirty="0" smtClean="0"/>
              <a:t>byte and so on. </a:t>
            </a:r>
            <a:endParaRPr lang="en-US" sz="2000" dirty="0"/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To get the address of any variable the &amp;(ampersand) can be used which is also called ‘address operator’. </a:t>
            </a:r>
            <a:endParaRPr lang="en-US" sz="2000" dirty="0" smtClean="0"/>
          </a:p>
          <a:p>
            <a:pPr algn="just">
              <a:spcBef>
                <a:spcPct val="20000"/>
              </a:spcBef>
            </a:pPr>
            <a:endParaRPr lang="en-US" sz="20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141945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What is a pointer</a:t>
            </a:r>
            <a:endParaRPr 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FF"/>
                </a:solidFill>
              </a:rPr>
              <a:t>Address vs. Variable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361" y="1159146"/>
            <a:ext cx="8539246" cy="41420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Pointer </a:t>
            </a:r>
            <a:r>
              <a:rPr lang="en-US" sz="2000" dirty="0"/>
              <a:t>variables can be declared using the following syntax </a:t>
            </a:r>
          </a:p>
          <a:p>
            <a:pPr marL="0" indent="0" algn="just">
              <a:buNone/>
            </a:pPr>
            <a:r>
              <a:rPr lang="en-US" sz="2000" dirty="0"/>
              <a:t> 	data type *ptrvar1, *ptrvar2, </a:t>
            </a:r>
            <a:r>
              <a:rPr lang="en-US" sz="2000" dirty="0" smtClean="0"/>
              <a:t>..;</a:t>
            </a:r>
          </a:p>
          <a:p>
            <a:r>
              <a:rPr lang="en-US" sz="2000" dirty="0" smtClean="0"/>
              <a:t>Here </a:t>
            </a:r>
            <a:r>
              <a:rPr lang="en-US" sz="2000" dirty="0"/>
              <a:t>ptrvar1, ptrvar2</a:t>
            </a:r>
            <a:r>
              <a:rPr lang="en-US" sz="2000" dirty="0" smtClean="0"/>
              <a:t>,.. </a:t>
            </a:r>
            <a:r>
              <a:rPr lang="en-US" sz="2000" dirty="0"/>
              <a:t>are name of the pointer variables. Data type refers to type of the pointer object. </a:t>
            </a:r>
            <a:r>
              <a:rPr lang="en-US" sz="2000" dirty="0" smtClean="0"/>
              <a:t>(to which pointer variable points to)</a:t>
            </a:r>
          </a:p>
          <a:p>
            <a:r>
              <a:rPr lang="en-US" sz="2000" dirty="0"/>
              <a:t>Each pointer variable must be preceded by an asterisk symbol ‘*’ in the declaration.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1) </a:t>
            </a:r>
            <a:r>
              <a:rPr lang="en-US" sz="2000" dirty="0" err="1"/>
              <a:t>int</a:t>
            </a:r>
            <a:r>
              <a:rPr lang="en-US" sz="2000" dirty="0"/>
              <a:t> *a,*</a:t>
            </a:r>
            <a:r>
              <a:rPr lang="en-US" sz="2000" dirty="0" smtClean="0"/>
              <a:t>ptr1,*</a:t>
            </a:r>
            <a:r>
              <a:rPr lang="en-US" sz="2000" dirty="0" err="1" smtClean="0"/>
              <a:t>harsha</a:t>
            </a:r>
            <a:r>
              <a:rPr lang="en-US" sz="2000" dirty="0" smtClean="0"/>
              <a:t>;                  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2) float *x,*</a:t>
            </a:r>
            <a:r>
              <a:rPr lang="en-US" sz="2000" dirty="0" smtClean="0"/>
              <a:t>ptr2,*</a:t>
            </a:r>
            <a:r>
              <a:rPr lang="en-US" sz="2000" dirty="0" err="1" smtClean="0"/>
              <a:t>tanya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Example 3) long </a:t>
            </a:r>
            <a:r>
              <a:rPr lang="en-US" sz="2000" dirty="0" err="1" smtClean="0"/>
              <a:t>int</a:t>
            </a:r>
            <a:r>
              <a:rPr lang="en-US" sz="2000" dirty="0" smtClean="0"/>
              <a:t> *z,*ptr3;</a:t>
            </a:r>
            <a:endParaRPr lang="en-US" sz="2000" dirty="0"/>
          </a:p>
          <a:p>
            <a:r>
              <a:rPr lang="en-US" sz="2000" dirty="0" smtClean="0"/>
              <a:t>Example 4) char *ch1,*ch2,gender;</a:t>
            </a:r>
          </a:p>
          <a:p>
            <a:r>
              <a:rPr lang="en-US" sz="2000" dirty="0" smtClean="0"/>
              <a:t>Example 5) double *wptr1,wptr2;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0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9374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FF"/>
                </a:solidFill>
              </a:rPr>
              <a:t>Assingning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address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pointers</a:t>
            </a:r>
          </a:p>
          <a:p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216" y="980728"/>
            <a:ext cx="8539246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After </a:t>
            </a:r>
            <a:r>
              <a:rPr lang="en-US" sz="2000" dirty="0"/>
              <a:t>declaring the pointer variable it must be assigned with another variable address. Assume that variable n address is </a:t>
            </a:r>
            <a:r>
              <a:rPr lang="en-US" sz="2000" dirty="0" smtClean="0"/>
              <a:t>6050.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n, *</a:t>
            </a:r>
            <a:r>
              <a:rPr lang="en-US" sz="2000" dirty="0" err="1" smtClean="0"/>
              <a:t>ptr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n=45;  // assigns value 45 to 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ptr</a:t>
            </a:r>
            <a:r>
              <a:rPr lang="en-US" sz="2000" dirty="0" smtClean="0"/>
              <a:t>=&amp;n;  // assigns  n address to pointer variable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</a:t>
            </a:r>
            <a:r>
              <a:rPr lang="en-US" sz="2000" dirty="0" err="1" smtClean="0"/>
              <a:t>ptr</a:t>
            </a:r>
            <a:r>
              <a:rPr lang="en-US" sz="2000" dirty="0" smtClean="0"/>
              <a:t>			   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points to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6070,71,72,74		               6050,51,52,53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(“n value is %d\</a:t>
            </a:r>
            <a:r>
              <a:rPr lang="en-US" sz="2000" dirty="0" err="1" smtClean="0"/>
              <a:t>n”,n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(“n value using pointer </a:t>
            </a:r>
            <a:r>
              <a:rPr lang="en-US" sz="2000" dirty="0" err="1" smtClean="0"/>
              <a:t>ptr</a:t>
            </a:r>
            <a:r>
              <a:rPr lang="en-US" sz="2000" dirty="0" smtClean="0"/>
              <a:t> is %d \n”,*</a:t>
            </a:r>
            <a:r>
              <a:rPr lang="en-US" sz="2000" dirty="0" err="1" smtClean="0"/>
              <a:t>ptr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(“pointer contains %x\n”,</a:t>
            </a:r>
            <a:r>
              <a:rPr lang="en-US" sz="2000" dirty="0" err="1" smtClean="0"/>
              <a:t>ptr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printf</a:t>
            </a:r>
            <a:r>
              <a:rPr lang="en-US" sz="2000" dirty="0"/>
              <a:t>(“n </a:t>
            </a:r>
            <a:r>
              <a:rPr lang="en-US" sz="2000" dirty="0" smtClean="0"/>
              <a:t>address is %x </a:t>
            </a:r>
            <a:r>
              <a:rPr lang="en-US" sz="2000" dirty="0"/>
              <a:t>\</a:t>
            </a:r>
            <a:r>
              <a:rPr lang="en-US" sz="2000" dirty="0" err="1"/>
              <a:t>n</a:t>
            </a:r>
            <a:r>
              <a:rPr lang="en-US" sz="2000" dirty="0" err="1" smtClean="0"/>
              <a:t>”,&amp;n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Note: * is a dereferencing operator which is used to get the value stored in the address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356992"/>
            <a:ext cx="1152128" cy="576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 6050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90864" y="3339791"/>
            <a:ext cx="889248" cy="5932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 45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83768" y="3645024"/>
            <a:ext cx="2207096" cy="0"/>
          </a:xfrm>
          <a:prstGeom prst="straightConnector1">
            <a:avLst/>
          </a:prstGeom>
          <a:ln w="15875" cmpd="dbl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436096" y="4388911"/>
            <a:ext cx="2952328" cy="1200329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n</a:t>
            </a:r>
            <a:r>
              <a:rPr lang="en-US" altLang="en-US" b="1" dirty="0" smtClean="0">
                <a:solidFill>
                  <a:schemeClr val="tx2"/>
                </a:solidFill>
              </a:rPr>
              <a:t>   </a:t>
            </a:r>
            <a:r>
              <a:rPr lang="en-US" altLang="en-US" b="1" dirty="0">
                <a:solidFill>
                  <a:schemeClr val="tx2"/>
                </a:solidFill>
              </a:rPr>
              <a:t>	</a:t>
            </a:r>
            <a:r>
              <a:rPr lang="en-US" altLang="en-US" b="1" dirty="0">
                <a:solidFill>
                  <a:schemeClr val="tx2"/>
                </a:solidFill>
                <a:sym typeface="Wingdings" panose="05000000000000000000" pitchFamily="2" charset="2"/>
              </a:rPr>
              <a:t>       variable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45   </a:t>
            </a:r>
            <a:r>
              <a:rPr lang="en-US" altLang="en-US" b="1" dirty="0">
                <a:solidFill>
                  <a:schemeClr val="tx2"/>
                </a:solidFill>
                <a:sym typeface="Wingdings" panose="05000000000000000000" pitchFamily="2" charset="2"/>
              </a:rPr>
              <a:t>	      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6050  </a:t>
            </a:r>
            <a:r>
              <a:rPr lang="en-US" altLang="en-US" b="1" dirty="0">
                <a:solidFill>
                  <a:schemeClr val="tx2"/>
                </a:solidFill>
                <a:sym typeface="Wingdings" panose="05000000000000000000" pitchFamily="2" charset="2"/>
              </a:rPr>
              <a:t>	       address</a:t>
            </a:r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Address vs. 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646" y="11967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 ()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 var1;</a:t>
            </a:r>
          </a:p>
          <a:p>
            <a:r>
              <a:rPr lang="en-US" dirty="0"/>
              <a:t>   char var2[10];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var1 variable: %x\n", &amp;var1  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var2 variable: %x\n", &amp;var2  );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7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9374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Initialization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00FF"/>
                </a:solidFill>
              </a:rPr>
              <a:t>of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FF"/>
                </a:solidFill>
              </a:rPr>
              <a:t>pointers &amp; Null pointer </a:t>
            </a:r>
            <a:endParaRPr lang="en-US" sz="2400" b="1" dirty="0">
              <a:solidFill>
                <a:srgbClr val="FF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361" y="1124744"/>
            <a:ext cx="8539246" cy="5112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000" dirty="0"/>
              <a:t>Pointer variables can be initialized in the declaration itself, provided the variable whose address is assigned to the pointer variable must be declared first (earlier/ before)</a:t>
            </a:r>
          </a:p>
          <a:p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2000" dirty="0" smtClean="0"/>
              <a:t>1)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n=45,*ptr1</a:t>
            </a:r>
            <a:r>
              <a:rPr lang="en-US" sz="2000" dirty="0"/>
              <a:t>=&amp;n; </a:t>
            </a:r>
            <a:r>
              <a:rPr lang="en-US" sz="2000" dirty="0" smtClean="0"/>
              <a:t> // valid  statement    </a:t>
            </a:r>
          </a:p>
          <a:p>
            <a:pPr marL="0" indent="0">
              <a:buNone/>
            </a:pPr>
            <a:r>
              <a:rPr lang="en-US" sz="2000" dirty="0" smtClean="0"/>
              <a:t>      Example 2)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*ptr1=&amp;</a:t>
            </a:r>
            <a:r>
              <a:rPr lang="en-US" sz="2000" dirty="0"/>
              <a:t>n, n;</a:t>
            </a:r>
            <a:r>
              <a:rPr lang="en-US" sz="2000" b="1" dirty="0"/>
              <a:t> </a:t>
            </a:r>
            <a:r>
              <a:rPr lang="en-US" sz="2000" dirty="0" smtClean="0"/>
              <a:t>/* </a:t>
            </a:r>
            <a:r>
              <a:rPr lang="en-US" sz="2000" dirty="0"/>
              <a:t>is not valid. Because variable ‘n’ must be 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  declared first</a:t>
            </a:r>
            <a:r>
              <a:rPr lang="en-US" sz="2000" dirty="0"/>
              <a:t> </a:t>
            </a:r>
            <a:r>
              <a:rPr lang="en-US" sz="2000" dirty="0" smtClean="0"/>
              <a:t>*/</a:t>
            </a:r>
          </a:p>
          <a:p>
            <a:r>
              <a:rPr lang="en-US" sz="2000" dirty="0" smtClean="0"/>
              <a:t>Example 3)  </a:t>
            </a:r>
            <a:r>
              <a:rPr lang="en-US" sz="2000" dirty="0" err="1" smtClean="0"/>
              <a:t>int</a:t>
            </a:r>
            <a:r>
              <a:rPr lang="en-US" sz="2000" dirty="0" smtClean="0"/>
              <a:t> *k=NULL;  </a:t>
            </a:r>
          </a:p>
          <a:p>
            <a:r>
              <a:rPr lang="en-US" sz="2000" dirty="0" smtClean="0"/>
              <a:t>Example 4) </a:t>
            </a:r>
            <a:r>
              <a:rPr lang="en-US" sz="2000" dirty="0" err="1" smtClean="0"/>
              <a:t>int</a:t>
            </a:r>
            <a:r>
              <a:rPr lang="en-US" sz="2000" dirty="0" smtClean="0"/>
              <a:t> *y;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2000" dirty="0" smtClean="0"/>
              <a:t>y=NULL</a:t>
            </a:r>
            <a:r>
              <a:rPr lang="en-US" sz="1600" dirty="0" smtClean="0"/>
              <a:t>;  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In the above examples 3 &amp; 4, pointers k and y are NULL pointers. A NULL pointer points </a:t>
            </a:r>
            <a:r>
              <a:rPr lang="en-US" sz="2000" dirty="0"/>
              <a:t>to </a:t>
            </a:r>
            <a:r>
              <a:rPr lang="en-US" sz="2000" dirty="0" smtClean="0"/>
              <a:t>nothing.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u="sng" dirty="0" smtClean="0">
                <a:solidFill>
                  <a:srgbClr val="0070C0"/>
                </a:solidFill>
              </a:rPr>
              <a:t>NULL pointer: </a:t>
            </a:r>
            <a:r>
              <a:rPr lang="en-US" sz="2000" dirty="0" smtClean="0">
                <a:solidFill>
                  <a:srgbClr val="0070C0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</a:rPr>
              <a:t>pointer that is assigned NULL is called a </a:t>
            </a:r>
            <a:r>
              <a:rPr lang="en-US" sz="2000" dirty="0" smtClean="0">
                <a:solidFill>
                  <a:srgbClr val="0070C0"/>
                </a:solidFill>
              </a:rPr>
              <a:t>NULL</a:t>
            </a:r>
            <a:r>
              <a:rPr lang="en-US" sz="2000" dirty="0">
                <a:solidFill>
                  <a:srgbClr val="0070C0"/>
                </a:solidFill>
              </a:rPr>
              <a:t> pointer.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86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24544" y="2636912"/>
            <a:ext cx="2267108" cy="78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4508" y="3284984"/>
            <a:ext cx="8448675" cy="3323987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#include 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</a:rPr>
              <a:t>   a;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float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b;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  char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ch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>
                <a:latin typeface="Courier New" panose="02070309020205020404" pitchFamily="49" charset="0"/>
              </a:rPr>
              <a:t>double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d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a = 10;   b = 2.5; 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d </a:t>
            </a:r>
            <a:r>
              <a:rPr lang="en-US" altLang="en-US" sz="1400" b="1" dirty="0">
                <a:latin typeface="Courier New" panose="02070309020205020404" pitchFamily="49" charset="0"/>
              </a:rPr>
              <a:t>= 12345.66;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ch</a:t>
            </a:r>
            <a:r>
              <a:rPr lang="en-US" altLang="en-US" sz="1400" b="1" dirty="0">
                <a:latin typeface="Courier New" panose="02070309020205020404" pitchFamily="49" charset="0"/>
              </a:rPr>
              <a:t> = ‘A’;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 (“%d is stored in location %u \n”,  a,  &amp;a) 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 (“%f is stored in location %u \n”,  b,  &amp;b) 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 smtClean="0">
                <a:latin typeface="Courier New" panose="02070309020205020404" pitchFamily="49" charset="0"/>
              </a:rPr>
              <a:t>printf</a:t>
            </a:r>
            <a:r>
              <a:rPr lang="en-US" altLang="en-US" sz="140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latin typeface="Courier New" panose="02070309020205020404" pitchFamily="49" charset="0"/>
              </a:rPr>
              <a:t>(“%lf is stored in location %u \n”, d,  &amp;d) 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400" b="1" dirty="0">
                <a:latin typeface="Courier New" panose="02070309020205020404" pitchFamily="49" charset="0"/>
              </a:rPr>
              <a:t>  (“%c is stored in location %u \n”,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ch</a:t>
            </a:r>
            <a:r>
              <a:rPr lang="en-US" altLang="en-US" sz="1400" b="1" dirty="0">
                <a:latin typeface="Courier New" panose="02070309020205020404" pitchFamily="49" charset="0"/>
              </a:rPr>
              <a:t>, &amp;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ch</a:t>
            </a:r>
            <a:r>
              <a:rPr lang="en-US" altLang="en-US" sz="1400" b="1" dirty="0">
                <a:latin typeface="Courier New" panose="02070309020205020404" pitchFamily="49" charset="0"/>
              </a:rPr>
              <a:t>) 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    return 0;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905298"/>
            <a:ext cx="8820472" cy="1242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-203200"/>
            <a:r>
              <a:rPr lang="en-US" altLang="en-US" sz="2800" dirty="0" smtClean="0"/>
              <a:t> Each memory cell has an </a:t>
            </a:r>
            <a:r>
              <a:rPr lang="en-US" altLang="en-US" sz="2800" dirty="0" smtClean="0">
                <a:solidFill>
                  <a:srgbClr val="0000FF"/>
                </a:solidFill>
              </a:rPr>
              <a:t>address </a:t>
            </a:r>
            <a:r>
              <a:rPr lang="en-US" altLang="en-US" sz="2800" dirty="0" smtClean="0"/>
              <a:t>associated with it</a:t>
            </a:r>
          </a:p>
          <a:p>
            <a:pPr marL="203200" indent="-203200"/>
            <a:r>
              <a:rPr lang="en-US" altLang="en-US" sz="2800" dirty="0" smtClean="0"/>
              <a:t> Each cell also stores some </a:t>
            </a:r>
            <a:r>
              <a:rPr lang="en-US" altLang="en-US" sz="2800" dirty="0" smtClean="0">
                <a:solidFill>
                  <a:srgbClr val="0000FF"/>
                </a:solidFill>
              </a:rPr>
              <a:t>value</a:t>
            </a:r>
          </a:p>
          <a:p>
            <a:pPr marL="1460500" lvl="3" indent="-203200"/>
            <a:r>
              <a:rPr lang="en-US" altLang="en-US" sz="2200" dirty="0" smtClean="0"/>
              <a:t> Don’t confuse the </a:t>
            </a:r>
            <a:r>
              <a:rPr lang="en-US" altLang="en-US" sz="2200" dirty="0" smtClean="0">
                <a:solidFill>
                  <a:srgbClr val="0000FF"/>
                </a:solidFill>
              </a:rPr>
              <a:t>address</a:t>
            </a:r>
            <a:r>
              <a:rPr lang="en-US" altLang="en-US" sz="2200" dirty="0" smtClean="0"/>
              <a:t> referring to a memory location with the </a:t>
            </a:r>
            <a:r>
              <a:rPr lang="en-US" altLang="en-US" sz="2200" dirty="0" smtClean="0">
                <a:solidFill>
                  <a:srgbClr val="0000FF"/>
                </a:solidFill>
              </a:rPr>
              <a:t>value</a:t>
            </a:r>
            <a:r>
              <a:rPr lang="en-US" altLang="en-US" sz="2200" dirty="0" smtClean="0"/>
              <a:t> stored in that location</a:t>
            </a:r>
            <a:endParaRPr lang="en-US" alt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88" y="2030707"/>
            <a:ext cx="5729709" cy="180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621" y="285588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Address vs. Variable ….</a:t>
            </a:r>
          </a:p>
        </p:txBody>
      </p:sp>
    </p:spTree>
    <p:extLst>
      <p:ext uri="{BB962C8B-B14F-4D97-AF65-F5344CB8AC3E}">
        <p14:creationId xmlns:p14="http://schemas.microsoft.com/office/powerpoint/2010/main" val="11834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196752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B3835"/>
                </a:solidFill>
                <a:latin typeface="Helvetica Neue"/>
              </a:rPr>
              <a:t>• </a:t>
            </a:r>
            <a:r>
              <a:rPr lang="en-US" sz="2000" dirty="0"/>
              <a:t>There are only two arithmetic operations that can be used on pointers </a:t>
            </a:r>
          </a:p>
          <a:p>
            <a:r>
              <a:rPr lang="en-US" sz="2000" dirty="0"/>
              <a:t>	– Addition </a:t>
            </a:r>
            <a:r>
              <a:rPr lang="en-US" sz="2000" dirty="0" smtClean="0"/>
              <a:t>  (+   or  ++)</a:t>
            </a:r>
            <a:endParaRPr lang="en-US" sz="2000" dirty="0"/>
          </a:p>
          <a:p>
            <a:r>
              <a:rPr lang="en-US" sz="2000" dirty="0"/>
              <a:t>	– Subtraction </a:t>
            </a:r>
            <a:r>
              <a:rPr lang="en-US" sz="2000" dirty="0" smtClean="0"/>
              <a:t>(-  or --)</a:t>
            </a:r>
          </a:p>
          <a:p>
            <a:r>
              <a:rPr lang="en-US" sz="2000" dirty="0" smtClean="0"/>
              <a:t>• </a:t>
            </a:r>
            <a:r>
              <a:rPr lang="en-US" sz="2000" dirty="0"/>
              <a:t>To understand this concept, lets p1 be an integer pointer with value 2000 address. </a:t>
            </a:r>
          </a:p>
          <a:p>
            <a:r>
              <a:rPr lang="en-US" sz="2000" dirty="0"/>
              <a:t>– </a:t>
            </a:r>
            <a:r>
              <a:rPr lang="en-US" sz="2000" dirty="0" err="1"/>
              <a:t>int</a:t>
            </a:r>
            <a:r>
              <a:rPr lang="en-US" sz="2000" dirty="0"/>
              <a:t> is of </a:t>
            </a:r>
            <a:r>
              <a:rPr lang="en-US" sz="2000" dirty="0" smtClean="0"/>
              <a:t>4 </a:t>
            </a:r>
            <a:r>
              <a:rPr lang="en-US" sz="2000" dirty="0"/>
              <a:t>bytes </a:t>
            </a:r>
          </a:p>
          <a:p>
            <a:r>
              <a:rPr lang="en-US" sz="2000" dirty="0"/>
              <a:t>– After expression p1++; </a:t>
            </a:r>
          </a:p>
          <a:p>
            <a:r>
              <a:rPr lang="en-US" sz="2000" dirty="0"/>
              <a:t>– P1 contains address </a:t>
            </a:r>
            <a:r>
              <a:rPr lang="en-US" sz="2000" dirty="0" smtClean="0"/>
              <a:t>2004 </a:t>
            </a:r>
            <a:r>
              <a:rPr lang="en-US" sz="2000" dirty="0"/>
              <a:t>not 2001.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3762130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Each time p1 is incremented, it will point to next integer. </a:t>
            </a:r>
          </a:p>
          <a:p>
            <a:r>
              <a:rPr lang="en-US" sz="2000" dirty="0"/>
              <a:t>• The same is true for decrement.</a:t>
            </a:r>
          </a:p>
          <a:p>
            <a:r>
              <a:rPr lang="en-US" sz="2000" dirty="0"/>
              <a:t> – for p1--; </a:t>
            </a:r>
          </a:p>
          <a:p>
            <a:r>
              <a:rPr lang="en-US" sz="2000" dirty="0"/>
              <a:t>– Causes value of p1 to be </a:t>
            </a:r>
            <a:r>
              <a:rPr lang="en-US" sz="2000" dirty="0" smtClean="0"/>
              <a:t>1996. </a:t>
            </a:r>
            <a:endParaRPr lang="en-US" sz="2000" dirty="0"/>
          </a:p>
          <a:p>
            <a:r>
              <a:rPr lang="en-US" sz="2000" dirty="0"/>
              <a:t>• Each time a pointer is incremented, it points to the memory location of the next element of its base type. </a:t>
            </a:r>
          </a:p>
          <a:p>
            <a:r>
              <a:rPr lang="en-US" sz="2000" dirty="0"/>
              <a:t>• If decremented, then it points to previous element location. </a:t>
            </a:r>
          </a:p>
          <a:p>
            <a:r>
              <a:rPr lang="en-US" sz="2000" dirty="0"/>
              <a:t>• </a:t>
            </a:r>
            <a:r>
              <a:rPr lang="en-US" sz="2000" dirty="0" smtClean="0"/>
              <a:t>p1=p1+12</a:t>
            </a:r>
            <a:r>
              <a:rPr lang="en-US" sz="2000" dirty="0"/>
              <a:t>; makes p1 points to 12th element of p1 type.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515" y="332656"/>
            <a:ext cx="260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solidFill>
                  <a:srgbClr val="FF00FF"/>
                </a:solidFill>
              </a:rPr>
              <a:t>Pointer Arithmetic </a:t>
            </a:r>
          </a:p>
        </p:txBody>
      </p:sp>
    </p:spTree>
    <p:extLst>
      <p:ext uri="{BB962C8B-B14F-4D97-AF65-F5344CB8AC3E}">
        <p14:creationId xmlns:p14="http://schemas.microsoft.com/office/powerpoint/2010/main" val="35477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B328C73E7140409F9D68422500558E" ma:contentTypeVersion="0" ma:contentTypeDescription="Create a new document." ma:contentTypeScope="" ma:versionID="db94705ab831ea30b470cd93f1dbb2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42FB4-0FF6-49C2-A6BC-35E0A98DB6DB}"/>
</file>

<file path=customXml/itemProps2.xml><?xml version="1.0" encoding="utf-8"?>
<ds:datastoreItem xmlns:ds="http://schemas.openxmlformats.org/officeDocument/2006/customXml" ds:itemID="{2426184A-2896-47F2-8147-96E3564DE043}"/>
</file>

<file path=customXml/itemProps3.xml><?xml version="1.0" encoding="utf-8"?>
<ds:datastoreItem xmlns:ds="http://schemas.openxmlformats.org/officeDocument/2006/customXml" ds:itemID="{2BD26D91-6781-45F3-8ABF-C9D367F0FA17}"/>
</file>

<file path=docProps/app.xml><?xml version="1.0" encoding="utf-8"?>
<Properties xmlns="http://schemas.openxmlformats.org/officeDocument/2006/extended-properties" xmlns:vt="http://schemas.openxmlformats.org/officeDocument/2006/docPropsVTypes">
  <TotalTime>33587</TotalTime>
  <Words>2459</Words>
  <Application>Microsoft Office PowerPoint</Application>
  <PresentationFormat>On-screen Show (4:3)</PresentationFormat>
  <Paragraphs>466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</vt:lpstr>
      <vt:lpstr>Courier New</vt:lpstr>
      <vt:lpstr>Droid Sans Mono</vt:lpstr>
      <vt:lpstr>euclid_circular_a</vt:lpstr>
      <vt:lpstr>Helvetica Neue</vt:lpstr>
      <vt:lpstr>noto sans</vt:lpstr>
      <vt:lpstr>Times New Roman</vt:lpstr>
      <vt:lpstr>Wingdings</vt:lpstr>
      <vt:lpstr>Wingdings 3</vt:lpstr>
      <vt:lpstr>Office Theme</vt:lpstr>
      <vt:lpstr>Data Structures    Pointers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Windows User</cp:lastModifiedBy>
  <cp:revision>816</cp:revision>
  <dcterms:created xsi:type="dcterms:W3CDTF">2016-08-07T06:42:46Z</dcterms:created>
  <dcterms:modified xsi:type="dcterms:W3CDTF">2021-08-16T05:32:48Z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0x01010036B328C73E7140409F9D68422500558E</vt:lpwstr>
  </property>
</Properties>
</file>