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17" r:id="rId2"/>
    <p:sldId id="746" r:id="rId3"/>
    <p:sldId id="740" r:id="rId4"/>
    <p:sldId id="771" r:id="rId5"/>
    <p:sldId id="772" r:id="rId6"/>
    <p:sldId id="773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00FF"/>
    <a:srgbClr val="B4BAB2"/>
    <a:srgbClr val="DB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0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5DAA-3414-4970-9761-2CE8D049DA1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E5867-C057-4CE9-9BEB-7ECE5577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53B18-AD40-4032-9896-8403F91B1C8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68BD-A4EF-42CB-8544-972796AE5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B68BD-A4EF-42CB-8544-972796AE57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412776"/>
            <a:ext cx="4445565" cy="33906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2400" y="4765576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Presidency University,</a:t>
            </a:r>
            <a:r>
              <a:rPr lang="en-US" baseline="0" dirty="0" smtClean="0">
                <a:solidFill>
                  <a:schemeClr val="accent2"/>
                </a:solidFill>
              </a:rPr>
              <a:t> </a:t>
            </a:r>
            <a:r>
              <a:rPr lang="en-US" baseline="0" dirty="0" err="1" smtClean="0">
                <a:solidFill>
                  <a:schemeClr val="accent2"/>
                </a:solidFill>
              </a:rPr>
              <a:t>Bengaluru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20" name="Picture 19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3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19D6-986D-4C72-88D5-EC7E84DD689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1478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814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D593DB-43D4-4650-BC1B-175027A37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94759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1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851920" y="3140968"/>
            <a:ext cx="5609456" cy="1524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Data Structures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 err="1" smtClean="0">
                <a:solidFill>
                  <a:srgbClr val="C00000"/>
                </a:solidFill>
              </a:rPr>
              <a:t>Structures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340768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student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{ </a:t>
            </a: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char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name[20];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roll; 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};</a:t>
            </a: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void main()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{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student student1={“ABC", 4, };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student student2;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student2=student1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(“\nStudent2.name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=%s", student2.name);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(“\nStudent2.roll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=%d", student2.roll); if(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strcmp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(student1.name,student2.name)==0 &amp;&amp; (student1.roll==student2.roll))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{ 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(“\n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student1 and student2 are same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.");</a:t>
            </a: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 }</a:t>
            </a: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}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 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FF"/>
                </a:solidFill>
              </a:rPr>
              <a:t>Note: </a:t>
            </a:r>
            <a:r>
              <a:rPr lang="en-US" dirty="0"/>
              <a:t>Here, structure has been declared global i.e. outside of main() function. Now, any function can access it and create a structure variable.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886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Helvetica Neue"/>
              </a:rPr>
              <a:t>Copying and Comparing Structure </a:t>
            </a:r>
            <a:r>
              <a:rPr lang="en-US" sz="2400" b="1" dirty="0" smtClean="0">
                <a:solidFill>
                  <a:srgbClr val="7030A0"/>
                </a:solidFill>
                <a:latin typeface="Helvetica Neue"/>
              </a:rPr>
              <a:t>Variables…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26876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The elements of a structure are always stored in contiguous memory locations.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 structure variable reserves number of bytes equal to sum of bytes needed to each of its members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Computer stores structures using the concept of “word boundary”.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In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 computer with two bytes word boundary, the structure variables are stored left aligned and consecutively one after the other (with at most one byte unoccupied in between them called </a:t>
            </a:r>
            <a:r>
              <a:rPr lang="en-US" b="1" dirty="0">
                <a:solidFill>
                  <a:srgbClr val="7030A0"/>
                </a:solidFill>
                <a:latin typeface="Helvetica Neue"/>
              </a:rPr>
              <a:t>slack byte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).</a:t>
            </a: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/>
              <a:t>• When we declare structure variables, each one of them may contain slack bytes and the values stored in such slack bytes are undefined.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Due to this, even if the members of two variables are equal, their structures do not necessarily compare.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That’s why C does not permit comparison of structures.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How structure elements are stored?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Let us consider we have a structure as: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student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{ 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char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name[20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];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int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roll;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float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marks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;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};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If we want to keep record of 100 students, we have to make 100 structure variables like st1, st2, …,st100.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In this situation we can use array of structure to store the records of 100 students which is easier and efficient to handle (because loops can be used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).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>
                <a:solidFill>
                  <a:srgbClr val="FF66CC"/>
                </a:solidFill>
              </a:rPr>
              <a:t>Two ways to declare an array of structure: </a:t>
            </a:r>
            <a:endParaRPr lang="en-US" b="1" dirty="0" smtClean="0">
              <a:solidFill>
                <a:srgbClr val="FF66CC"/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3528" y="260648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Array of structure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984145"/>
            <a:ext cx="223224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student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/>
              <a:t>char name[20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roll; </a:t>
            </a:r>
            <a:endParaRPr lang="en-US" dirty="0" smtClean="0"/>
          </a:p>
          <a:p>
            <a:r>
              <a:rPr lang="en-US" dirty="0" smtClean="0"/>
              <a:t>float </a:t>
            </a:r>
            <a:r>
              <a:rPr lang="en-US" dirty="0"/>
              <a:t>marks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err="1"/>
              <a:t>st</a:t>
            </a:r>
            <a:r>
              <a:rPr lang="en-US" dirty="0"/>
              <a:t>[100];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4845646"/>
            <a:ext cx="259228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student</a:t>
            </a:r>
          </a:p>
          <a:p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char </a:t>
            </a:r>
            <a:r>
              <a:rPr lang="en-US" dirty="0"/>
              <a:t>name[20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roll; </a:t>
            </a:r>
            <a:endParaRPr lang="en-US" dirty="0" smtClean="0"/>
          </a:p>
          <a:p>
            <a:r>
              <a:rPr lang="en-US" dirty="0" smtClean="0"/>
              <a:t>    float </a:t>
            </a:r>
            <a:r>
              <a:rPr lang="en-US" dirty="0"/>
              <a:t>marks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};</a:t>
            </a:r>
          </a:p>
          <a:p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student </a:t>
            </a:r>
            <a:r>
              <a:rPr lang="en-US" dirty="0" err="1"/>
              <a:t>st</a:t>
            </a:r>
            <a:r>
              <a:rPr lang="en-US" dirty="0"/>
              <a:t>[100];</a:t>
            </a:r>
          </a:p>
        </p:txBody>
      </p:sp>
    </p:spTree>
    <p:extLst>
      <p:ext uri="{BB962C8B-B14F-4D97-AF65-F5344CB8AC3E}">
        <p14:creationId xmlns:p14="http://schemas.microsoft.com/office/powerpoint/2010/main" val="37714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340768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• Write a program that takes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roll_no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fname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lname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of 5 students and prints the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same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5936" y="2232585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Display </a:t>
            </a:r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  <a:p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{ 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(“\</a:t>
            </a:r>
            <a:r>
              <a:rPr lang="en-US" dirty="0" smtClean="0"/>
              <a:t>n roll </a:t>
            </a:r>
            <a:r>
              <a:rPr lang="en-US" dirty="0"/>
              <a:t>number</a:t>
            </a:r>
            <a:r>
              <a:rPr lang="en-US" dirty="0" smtClean="0"/>
              <a:t>: %</a:t>
            </a:r>
            <a:r>
              <a:rPr lang="en-US" dirty="0"/>
              <a:t>d </a:t>
            </a:r>
            <a:r>
              <a:rPr lang="en-US" dirty="0" smtClean="0"/>
              <a:t>“,</a:t>
            </a:r>
            <a:r>
              <a:rPr lang="en-US" dirty="0"/>
              <a:t>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roll_no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(“\n </a:t>
            </a:r>
            <a:r>
              <a:rPr lang="en-US" dirty="0" smtClean="0"/>
              <a:t> </a:t>
            </a:r>
            <a:r>
              <a:rPr lang="en-US" dirty="0"/>
              <a:t>first name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%</a:t>
            </a:r>
            <a:r>
              <a:rPr lang="en-US" dirty="0"/>
              <a:t>s </a:t>
            </a:r>
            <a:r>
              <a:rPr lang="en-US" dirty="0" smtClean="0"/>
              <a:t>“,</a:t>
            </a:r>
            <a:r>
              <a:rPr lang="en-US" dirty="0"/>
              <a:t>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f_name</a:t>
            </a:r>
            <a:r>
              <a:rPr lang="en-US" dirty="0" smtClean="0"/>
              <a:t>);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(“\n </a:t>
            </a:r>
            <a:r>
              <a:rPr lang="en-US" dirty="0" smtClean="0"/>
              <a:t>Last </a:t>
            </a:r>
            <a:r>
              <a:rPr lang="en-US" dirty="0"/>
              <a:t>name</a:t>
            </a:r>
            <a:r>
              <a:rPr lang="en-US" dirty="0" smtClean="0"/>
              <a:t>: %s“,</a:t>
            </a:r>
            <a:r>
              <a:rPr lang="en-US" dirty="0"/>
              <a:t>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l_name</a:t>
            </a:r>
            <a:r>
              <a:rPr lang="en-US" dirty="0" smtClean="0"/>
              <a:t>); </a:t>
            </a:r>
            <a:endParaRPr lang="en-US" dirty="0"/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2699386" cy="412420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Reading values 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</a:p>
          <a:p>
            <a:r>
              <a:rPr lang="en-US" dirty="0" err="1"/>
              <a:t>printf</a:t>
            </a:r>
            <a:r>
              <a:rPr lang="en-US" dirty="0"/>
              <a:t>(“\n Enter roll number:"); </a:t>
            </a:r>
          </a:p>
          <a:p>
            <a:r>
              <a:rPr lang="en-US" dirty="0" err="1"/>
              <a:t>scanf</a:t>
            </a:r>
            <a:r>
              <a:rPr lang="en-US" dirty="0"/>
              <a:t>("%d", &amp;s[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roll_no</a:t>
            </a:r>
            <a:r>
              <a:rPr lang="en-US" dirty="0"/>
              <a:t>); </a:t>
            </a:r>
          </a:p>
          <a:p>
            <a:r>
              <a:rPr lang="en-US" dirty="0" err="1"/>
              <a:t>printf</a:t>
            </a:r>
            <a:r>
              <a:rPr lang="en-US" dirty="0"/>
              <a:t>(“\n Enter first name:"); </a:t>
            </a:r>
          </a:p>
          <a:p>
            <a:r>
              <a:rPr lang="en-US" dirty="0" err="1"/>
              <a:t>scanf</a:t>
            </a:r>
            <a:r>
              <a:rPr lang="en-US" dirty="0"/>
              <a:t>("%s", &amp;s[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f_name</a:t>
            </a:r>
            <a:r>
              <a:rPr lang="en-US" dirty="0"/>
              <a:t>); </a:t>
            </a:r>
          </a:p>
          <a:p>
            <a:r>
              <a:rPr lang="en-US" dirty="0" err="1"/>
              <a:t>printf</a:t>
            </a:r>
            <a:r>
              <a:rPr lang="en-US" dirty="0"/>
              <a:t>(“\n Enter Last name:"); </a:t>
            </a:r>
          </a:p>
          <a:p>
            <a:r>
              <a:rPr lang="en-US" dirty="0" err="1"/>
              <a:t>scanf</a:t>
            </a:r>
            <a:r>
              <a:rPr lang="en-US" dirty="0"/>
              <a:t>("%s", &amp;s[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l_name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34076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Question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Define a structure of employee having data members name, address, age and salary. Take the data for n employees in an array and find the average salary.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Write a program to read the name, address, and salary of 5 employees using array of structure. Display information of each employee in alphabetical order of their name.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24744"/>
            <a:ext cx="86409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We can use single or multi dimensional arrays of type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int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or float.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E.g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: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student 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	{ 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  	  char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name[20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];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 	  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roll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  	 float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marks[6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];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 	}; 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student s[100]; 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/>
              <a:t>Here, the member marks contains six elements, marks[0], marks[1], …, marks[5] indicating marks obtained in six different subjects.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These elements can be accessed using appropriate subscripts.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For example, s[25].marks[3] refers to the marks obtained in the fourth subject by the 26th student.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741" y="332656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Array within Structure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052736"/>
            <a:ext cx="64807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Reading Values 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/>
              <a:t>Enter information about </a:t>
            </a:r>
            <a:r>
              <a:rPr lang="en-US" dirty="0" smtClean="0"/>
              <a:t>student%d</a:t>
            </a:r>
            <a:r>
              <a:rPr lang="en-US" dirty="0"/>
              <a:t>",i+1);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/>
              <a:t>Name</a:t>
            </a:r>
            <a:r>
              <a:rPr lang="en-US" dirty="0" smtClean="0"/>
              <a:t>:\t</a:t>
            </a:r>
            <a:r>
              <a:rPr lang="en-US" dirty="0"/>
              <a:t>");</a:t>
            </a:r>
          </a:p>
          <a:p>
            <a:r>
              <a:rPr lang="en-US" dirty="0" smtClean="0"/>
              <a:t>	 </a:t>
            </a:r>
            <a:r>
              <a:rPr lang="en-US" dirty="0" err="1"/>
              <a:t>scanf</a:t>
            </a:r>
            <a:r>
              <a:rPr lang="en-US" dirty="0"/>
              <a:t>(" %s", s[</a:t>
            </a:r>
            <a:r>
              <a:rPr lang="en-US" dirty="0" err="1"/>
              <a:t>i</a:t>
            </a:r>
            <a:r>
              <a:rPr lang="en-US" dirty="0"/>
              <a:t>].name);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(“\n Roll no:\t</a:t>
            </a:r>
            <a:r>
              <a:rPr lang="en-US" dirty="0"/>
              <a:t>");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 &amp;s[</a:t>
            </a:r>
            <a:r>
              <a:rPr lang="en-US" dirty="0" err="1"/>
              <a:t>i</a:t>
            </a:r>
            <a:r>
              <a:rPr lang="en-US" dirty="0" smtClean="0"/>
              <a:t>].roll);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/>
              <a:t>Input marks of 6 subjects</a:t>
            </a:r>
            <a:r>
              <a:rPr lang="en-US" dirty="0" smtClean="0"/>
              <a:t>:\t</a:t>
            </a:r>
            <a:r>
              <a:rPr lang="en-US" dirty="0"/>
              <a:t>"); </a:t>
            </a:r>
            <a:r>
              <a:rPr lang="en-US" dirty="0" smtClean="0"/>
              <a:t>               	for(j=0;j&lt;6;j</a:t>
            </a:r>
            <a:r>
              <a:rPr lang="en-US" dirty="0"/>
              <a:t>++) </a:t>
            </a:r>
            <a:endParaRPr lang="en-US" dirty="0" smtClean="0"/>
          </a:p>
          <a:p>
            <a:r>
              <a:rPr lang="en-US" dirty="0" smtClean="0"/>
              <a:t>	 {</a:t>
            </a:r>
          </a:p>
          <a:p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/>
              <a:t>("%f", &amp;temp); </a:t>
            </a:r>
            <a:endParaRPr lang="en-US" dirty="0" smtClean="0"/>
          </a:p>
          <a:p>
            <a:r>
              <a:rPr lang="en-US" dirty="0" smtClean="0"/>
              <a:t>	     s[</a:t>
            </a:r>
            <a:r>
              <a:rPr lang="en-US" dirty="0" err="1" smtClean="0"/>
              <a:t>i</a:t>
            </a:r>
            <a:r>
              <a:rPr lang="en-US" dirty="0"/>
              <a:t>].marks[j]=temp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	}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0" y="980728"/>
            <a:ext cx="89649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Let us consider a structure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personal_record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to store the information of a person as: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personal_record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 	   { </a:t>
            </a:r>
          </a:p>
          <a:p>
            <a:r>
              <a:rPr lang="en-US" dirty="0">
                <a:solidFill>
                  <a:srgbClr val="0070C0"/>
                </a:solidFill>
                <a:latin typeface="Helvetica Neue"/>
              </a:rPr>
              <a:t>	 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      char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name[20];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	        </a:t>
            </a:r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day_of_birth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 	        </a:t>
            </a:r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month_of_birth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   	        </a:t>
            </a:r>
            <a:r>
              <a:rPr lang="en-US" dirty="0" err="1" smtClean="0">
                <a:solidFill>
                  <a:srgbClr val="0070C0"/>
                </a:solidFill>
                <a:latin typeface="Helvetica Neue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year_of_birth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	        float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salary;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	   }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person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;</a:t>
            </a: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dirty="0"/>
              <a:t>• In the structure above, we can group all the items related to birthday together and declare them under a substructure as: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Date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day_of_birth</a:t>
            </a:r>
            <a:r>
              <a:rPr lang="en-US" dirty="0">
                <a:solidFill>
                  <a:srgbClr val="FF0000"/>
                </a:solidFill>
              </a:rPr>
              <a:t>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month_of_birth</a:t>
            </a:r>
            <a:r>
              <a:rPr lang="en-US" dirty="0">
                <a:solidFill>
                  <a:srgbClr val="FF0000"/>
                </a:solidFill>
              </a:rPr>
              <a:t>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year_of_birth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};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16632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Helvetica Neue"/>
              </a:rPr>
              <a:t>Structure within another Structure (Nested Structure) 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4509120"/>
            <a:ext cx="2484304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struct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personal_record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{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char </a:t>
            </a:r>
            <a:r>
              <a:rPr lang="en-US" dirty="0">
                <a:solidFill>
                  <a:srgbClr val="FFFF00"/>
                </a:solidFill>
              </a:rPr>
              <a:t>name[20];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struct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Date birthday;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float </a:t>
            </a:r>
            <a:r>
              <a:rPr lang="en-US" dirty="0">
                <a:solidFill>
                  <a:srgbClr val="FFFF00"/>
                </a:solidFill>
              </a:rPr>
              <a:t>salary;</a:t>
            </a:r>
          </a:p>
          <a:p>
            <a:r>
              <a:rPr lang="en-US" dirty="0">
                <a:solidFill>
                  <a:srgbClr val="FFFF00"/>
                </a:solidFill>
              </a:rPr>
              <a:t> }person; </a:t>
            </a:r>
          </a:p>
        </p:txBody>
      </p:sp>
    </p:spTree>
    <p:extLst>
      <p:ext uri="{BB962C8B-B14F-4D97-AF65-F5344CB8AC3E}">
        <p14:creationId xmlns:p14="http://schemas.microsoft.com/office/powerpoint/2010/main" val="41247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• Here, the structure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personal_record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contains a member named birthday which itself is a structure with 3 members. This is called structure within structure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The members contained within the inner structure can be accessed as: </a:t>
            </a:r>
            <a:r>
              <a:rPr lang="en-US" dirty="0" err="1">
                <a:solidFill>
                  <a:srgbClr val="FFC000"/>
                </a:solidFill>
                <a:latin typeface="Helvetica Neue"/>
              </a:rPr>
              <a:t>person.birthday.day_of_birth</a:t>
            </a:r>
            <a:r>
              <a:rPr lang="en-US" dirty="0">
                <a:solidFill>
                  <a:srgbClr val="FFC000"/>
                </a:solidFill>
                <a:latin typeface="Helvetica Neue"/>
              </a:rPr>
              <a:t> </a:t>
            </a:r>
            <a:endParaRPr lang="en-US" dirty="0" smtClean="0">
              <a:solidFill>
                <a:srgbClr val="FFC000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FFC000"/>
                </a:solidFill>
                <a:latin typeface="Helvetica Neue"/>
              </a:rPr>
              <a:t>person.birthday.month_of_birth</a:t>
            </a:r>
            <a:r>
              <a:rPr lang="en-US" dirty="0" smtClean="0">
                <a:solidFill>
                  <a:srgbClr val="FFC000"/>
                </a:solidFill>
                <a:latin typeface="Helvetica Neue"/>
              </a:rPr>
              <a:t> </a:t>
            </a:r>
          </a:p>
          <a:p>
            <a:r>
              <a:rPr lang="en-US" dirty="0" err="1" smtClean="0">
                <a:solidFill>
                  <a:srgbClr val="FFC000"/>
                </a:solidFill>
                <a:latin typeface="Helvetica Neue"/>
              </a:rPr>
              <a:t>person.birthday</a:t>
            </a:r>
            <a:r>
              <a:rPr lang="en-US" dirty="0">
                <a:solidFill>
                  <a:srgbClr val="FFC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FFC000"/>
                </a:solidFill>
                <a:latin typeface="Helvetica Neue"/>
              </a:rPr>
              <a:t>year_of_birth</a:t>
            </a:r>
            <a:r>
              <a:rPr lang="en-US" dirty="0">
                <a:solidFill>
                  <a:srgbClr val="FFC000"/>
                </a:solidFill>
                <a:latin typeface="Helvetica Neue"/>
              </a:rPr>
              <a:t> </a:t>
            </a:r>
            <a:endParaRPr lang="en-US" dirty="0" smtClean="0">
              <a:solidFill>
                <a:srgbClr val="FFC00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The other members within the structure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personal_record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are accessed as usual: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person.name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person.salary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3573016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("Enter name:\t");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("%s", person.name);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(“\</a:t>
            </a:r>
            <a:r>
              <a:rPr lang="en-US" dirty="0" err="1">
                <a:solidFill>
                  <a:srgbClr val="7030A0"/>
                </a:solidFill>
              </a:rPr>
              <a:t>nEnter</a:t>
            </a:r>
            <a:r>
              <a:rPr lang="en-US" dirty="0">
                <a:solidFill>
                  <a:srgbClr val="7030A0"/>
                </a:solidFill>
              </a:rPr>
              <a:t> day of birthday:\t");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("%d", &amp;</a:t>
            </a:r>
            <a:r>
              <a:rPr lang="en-US" dirty="0" err="1">
                <a:solidFill>
                  <a:srgbClr val="7030A0"/>
                </a:solidFill>
              </a:rPr>
              <a:t>person.birthday.day_of_birth</a:t>
            </a:r>
            <a:r>
              <a:rPr lang="en-US" dirty="0">
                <a:solidFill>
                  <a:srgbClr val="7030A0"/>
                </a:solidFill>
              </a:rPr>
              <a:t>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(“\</a:t>
            </a:r>
            <a:r>
              <a:rPr lang="en-US" dirty="0" err="1">
                <a:solidFill>
                  <a:srgbClr val="7030A0"/>
                </a:solidFill>
              </a:rPr>
              <a:t>nEnter</a:t>
            </a:r>
            <a:r>
              <a:rPr lang="en-US" dirty="0">
                <a:solidFill>
                  <a:srgbClr val="7030A0"/>
                </a:solidFill>
              </a:rPr>
              <a:t> month of birthday:\t");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("%d", &amp;</a:t>
            </a:r>
            <a:r>
              <a:rPr lang="en-US" dirty="0" err="1">
                <a:solidFill>
                  <a:srgbClr val="7030A0"/>
                </a:solidFill>
              </a:rPr>
              <a:t>person.birthday.month_of_birth</a:t>
            </a:r>
            <a:r>
              <a:rPr lang="en-US" dirty="0">
                <a:solidFill>
                  <a:srgbClr val="7030A0"/>
                </a:solidFill>
              </a:rPr>
              <a:t>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(“\</a:t>
            </a:r>
            <a:r>
              <a:rPr lang="en-US" dirty="0" err="1">
                <a:solidFill>
                  <a:srgbClr val="7030A0"/>
                </a:solidFill>
              </a:rPr>
              <a:t>nEnter</a:t>
            </a:r>
            <a:r>
              <a:rPr lang="en-US" dirty="0">
                <a:solidFill>
                  <a:srgbClr val="7030A0"/>
                </a:solidFill>
              </a:rPr>
              <a:t> year of birthday:\t");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("%d", &amp;</a:t>
            </a:r>
            <a:r>
              <a:rPr lang="en-US" dirty="0" err="1">
                <a:solidFill>
                  <a:srgbClr val="7030A0"/>
                </a:solidFill>
              </a:rPr>
              <a:t>person.birthday.year_of_birth</a:t>
            </a:r>
            <a:r>
              <a:rPr lang="en-US" dirty="0">
                <a:solidFill>
                  <a:srgbClr val="7030A0"/>
                </a:solidFill>
              </a:rPr>
              <a:t>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(“\</a:t>
            </a:r>
            <a:r>
              <a:rPr lang="en-US" dirty="0" err="1">
                <a:solidFill>
                  <a:srgbClr val="7030A0"/>
                </a:solidFill>
              </a:rPr>
              <a:t>nEnter</a:t>
            </a:r>
            <a:r>
              <a:rPr lang="en-US" dirty="0">
                <a:solidFill>
                  <a:srgbClr val="7030A0"/>
                </a:solidFill>
              </a:rPr>
              <a:t> salary:\t"); </a:t>
            </a:r>
          </a:p>
          <a:p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("%f", &amp;</a:t>
            </a:r>
            <a:r>
              <a:rPr lang="en-US" dirty="0" err="1">
                <a:solidFill>
                  <a:srgbClr val="7030A0"/>
                </a:solidFill>
              </a:rPr>
              <a:t>person.salary</a:t>
            </a:r>
            <a:r>
              <a:rPr lang="en-US" dirty="0">
                <a:solidFill>
                  <a:srgbClr val="7030A0"/>
                </a:solidFill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400345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52736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date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day;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month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year;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};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00B050"/>
                </a:solidFill>
              </a:rPr>
              <a:t>struct</a:t>
            </a:r>
            <a:r>
              <a:rPr lang="en-US" dirty="0">
                <a:solidFill>
                  <a:srgbClr val="00B050"/>
                </a:solidFill>
              </a:rPr>
              <a:t> name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{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char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>
                <a:solidFill>
                  <a:srgbClr val="00B050"/>
                </a:solidFill>
              </a:rPr>
              <a:t>[10</a:t>
            </a:r>
            <a:r>
              <a:rPr lang="en-US" dirty="0" smtClean="0">
                <a:solidFill>
                  <a:srgbClr val="00B050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char </a:t>
            </a:r>
            <a:r>
              <a:rPr lang="en-US" dirty="0" err="1">
                <a:solidFill>
                  <a:srgbClr val="00B050"/>
                </a:solidFill>
              </a:rPr>
              <a:t>middle_name</a:t>
            </a:r>
            <a:r>
              <a:rPr lang="en-US" dirty="0">
                <a:solidFill>
                  <a:srgbClr val="00B050"/>
                </a:solidFill>
              </a:rPr>
              <a:t>[10];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char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>
                <a:solidFill>
                  <a:srgbClr val="00B050"/>
                </a:solidFill>
              </a:rPr>
              <a:t>[10];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};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struct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personal_record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{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float </a:t>
            </a:r>
            <a:r>
              <a:rPr lang="en-US" dirty="0">
                <a:solidFill>
                  <a:srgbClr val="7030A0"/>
                </a:solidFill>
              </a:rPr>
              <a:t>salary;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struct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 </a:t>
            </a:r>
            <a:r>
              <a:rPr lang="en-US" dirty="0" err="1">
                <a:solidFill>
                  <a:srgbClr val="7030A0"/>
                </a:solidFill>
              </a:rPr>
              <a:t>birthday,deathday</a:t>
            </a:r>
            <a:r>
              <a:rPr lang="en-US" dirty="0">
                <a:solidFill>
                  <a:srgbClr val="7030A0"/>
                </a:solidFill>
              </a:rPr>
              <a:t>;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struct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name </a:t>
            </a:r>
            <a:r>
              <a:rPr lang="en-US" dirty="0" err="1">
                <a:solidFill>
                  <a:srgbClr val="7030A0"/>
                </a:solidFill>
              </a:rPr>
              <a:t>full_name</a:t>
            </a:r>
            <a:r>
              <a:rPr lang="en-US" dirty="0">
                <a:solidFill>
                  <a:srgbClr val="7030A0"/>
                </a:solidFill>
              </a:rPr>
              <a:t>;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};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Helvetica Neue"/>
              </a:rPr>
              <a:t>Note:- More than one type of structures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42005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549" y="188640"/>
            <a:ext cx="766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Contents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Structures </a:t>
            </a:r>
            <a:r>
              <a:rPr lang="en-US" sz="2400" b="1" dirty="0">
                <a:solidFill>
                  <a:srgbClr val="FF0000"/>
                </a:solidFill>
              </a:rPr>
              <a:t>and Unions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Defining </a:t>
            </a:r>
            <a:r>
              <a:rPr lang="en-US" sz="2400" b="1" dirty="0">
                <a:solidFill>
                  <a:srgbClr val="FF0000"/>
                </a:solidFill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Declaring </a:t>
            </a:r>
            <a:r>
              <a:rPr lang="en-US" sz="2400" b="1" dirty="0">
                <a:solidFill>
                  <a:srgbClr val="FF0000"/>
                </a:solidFill>
              </a:rPr>
              <a:t>Structure </a:t>
            </a:r>
            <a:r>
              <a:rPr lang="en-US" sz="2400" b="1" dirty="0" smtClean="0">
                <a:solidFill>
                  <a:srgbClr val="FF0000"/>
                </a:solidFill>
              </a:rPr>
              <a:t>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Accessing </a:t>
            </a:r>
            <a:r>
              <a:rPr lang="en-US" sz="2400" b="1" dirty="0">
                <a:solidFill>
                  <a:srgbClr val="FF0000"/>
                </a:solidFill>
              </a:rPr>
              <a:t>Structure </a:t>
            </a:r>
            <a:r>
              <a:rPr lang="en-US" sz="2400" b="1" dirty="0" smtClean="0">
                <a:solidFill>
                  <a:srgbClr val="FF0000"/>
                </a:solidFill>
              </a:rPr>
              <a:t>Members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Structure Initialization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Size </a:t>
            </a:r>
            <a:r>
              <a:rPr lang="en-US" sz="2400" b="1" dirty="0">
                <a:solidFill>
                  <a:srgbClr val="FF0000"/>
                </a:solidFill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Array </a:t>
            </a:r>
            <a:r>
              <a:rPr lang="en-US" sz="2400" b="1" dirty="0">
                <a:solidFill>
                  <a:srgbClr val="FF0000"/>
                </a:solidFill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Arrays </a:t>
            </a:r>
            <a:r>
              <a:rPr lang="en-US" sz="2400" b="1" dirty="0">
                <a:solidFill>
                  <a:srgbClr val="FF0000"/>
                </a:solidFill>
              </a:rPr>
              <a:t>within </a:t>
            </a:r>
            <a:r>
              <a:rPr lang="en-US" sz="2400" b="1" dirty="0" smtClean="0">
                <a:solidFill>
                  <a:srgbClr val="FF0000"/>
                </a:solidFill>
              </a:rPr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Structures </a:t>
            </a:r>
            <a:r>
              <a:rPr lang="en-US" sz="2400" b="1" dirty="0">
                <a:solidFill>
                  <a:srgbClr val="FF0000"/>
                </a:solidFill>
              </a:rPr>
              <a:t>within </a:t>
            </a:r>
            <a:r>
              <a:rPr lang="en-US" sz="2400" b="1" dirty="0" smtClean="0">
                <a:solidFill>
                  <a:srgbClr val="FF0000"/>
                </a:solidFill>
              </a:rPr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Structures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Unions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8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60648"/>
            <a:ext cx="3883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Structures and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646" y="1196752"/>
            <a:ext cx="8113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/>
              </a:rPr>
              <a:t>We will consider four cases here</a:t>
            </a:r>
            <a:r>
              <a:rPr lang="en-US" sz="2400" dirty="0" smtClean="0">
                <a:latin typeface="Helvetica Neue"/>
              </a:rPr>
              <a:t>:</a:t>
            </a:r>
          </a:p>
          <a:p>
            <a:r>
              <a:rPr lang="en-US" sz="2400" dirty="0" smtClean="0">
                <a:latin typeface="Helvetica Neue"/>
              </a:rPr>
              <a:t> </a:t>
            </a:r>
          </a:p>
          <a:p>
            <a:r>
              <a:rPr lang="en-US" sz="2400" dirty="0" smtClean="0">
                <a:latin typeface="Helvetica Neue"/>
              </a:rPr>
              <a:t>– </a:t>
            </a:r>
            <a:r>
              <a:rPr lang="en-US" sz="2400" dirty="0">
                <a:latin typeface="Helvetica Neue"/>
              </a:rPr>
              <a:t>Passing the individual members to </a:t>
            </a:r>
            <a:r>
              <a:rPr lang="en-US" sz="2400" dirty="0" smtClean="0">
                <a:latin typeface="Helvetica Neue"/>
              </a:rPr>
              <a:t>functions</a:t>
            </a:r>
          </a:p>
          <a:p>
            <a:r>
              <a:rPr lang="en-US" sz="2400" smtClean="0">
                <a:latin typeface="Helvetica Neue"/>
              </a:rPr>
              <a:t>– </a:t>
            </a:r>
            <a:r>
              <a:rPr lang="en-US" sz="2400" dirty="0">
                <a:latin typeface="Helvetica Neue"/>
              </a:rPr>
              <a:t>Passing whole structure to functions </a:t>
            </a:r>
            <a:r>
              <a:rPr lang="en-US" sz="2400" dirty="0" smtClean="0">
                <a:latin typeface="Helvetica Neue"/>
              </a:rPr>
              <a:t>(call by value)</a:t>
            </a:r>
          </a:p>
          <a:p>
            <a:r>
              <a:rPr lang="en-US" sz="2400" dirty="0" smtClean="0">
                <a:latin typeface="Helvetica Neue"/>
              </a:rPr>
              <a:t>– </a:t>
            </a:r>
            <a:r>
              <a:rPr lang="en-US" sz="2400" dirty="0">
                <a:latin typeface="Helvetica Neue"/>
              </a:rPr>
              <a:t>Passing structure pointer to functions </a:t>
            </a:r>
            <a:endParaRPr lang="en-US" sz="2400" dirty="0" smtClean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– </a:t>
            </a:r>
            <a:r>
              <a:rPr lang="en-US" sz="2400" dirty="0">
                <a:latin typeface="Helvetica Neue"/>
              </a:rPr>
              <a:t>Passing array of structure to </a:t>
            </a:r>
            <a:r>
              <a:rPr lang="en-US" sz="2400" dirty="0" smtClean="0">
                <a:latin typeface="Helvetica Neue"/>
              </a:rPr>
              <a:t>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2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060848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– How to group together a collection of data items of different types that are logically related to a particular entity??? </a:t>
            </a:r>
            <a:r>
              <a:rPr lang="en-US" sz="2400" strike="sngStrike" dirty="0"/>
              <a:t>(Array) </a:t>
            </a:r>
            <a:endParaRPr lang="en-US" sz="2400" strike="sngStrike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Solution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Structure</a:t>
            </a:r>
          </a:p>
          <a:p>
            <a:endParaRPr lang="en-US" sz="2400" dirty="0" smtClean="0"/>
          </a:p>
          <a:p>
            <a:r>
              <a:rPr lang="en-US" sz="2400" b="1" dirty="0">
                <a:solidFill>
                  <a:srgbClr val="FF00FF"/>
                </a:solidFill>
              </a:rPr>
              <a:t>Structure :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A structure is a collection of variables of different data types under a single name.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The variables are called members of the structure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• The structure is also called a user-defined data type.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22" y="122985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Introduction to </a:t>
            </a:r>
            <a:r>
              <a:rPr lang="en-US" sz="2400" b="1" dirty="0">
                <a:solidFill>
                  <a:srgbClr val="FF00FF"/>
                </a:solidFill>
              </a:rPr>
              <a:t>Structure</a:t>
            </a:r>
            <a:r>
              <a:rPr lang="en-US" sz="2400" b="1" dirty="0" smtClean="0">
                <a:solidFill>
                  <a:srgbClr val="FF00FF"/>
                </a:solidFill>
              </a:rPr>
              <a:t>: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313086"/>
            <a:ext cx="3583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Structures and Unions:</a:t>
            </a:r>
          </a:p>
        </p:txBody>
      </p:sp>
    </p:spTree>
    <p:extLst>
      <p:ext uri="{BB962C8B-B14F-4D97-AF65-F5344CB8AC3E}">
        <p14:creationId xmlns:p14="http://schemas.microsoft.com/office/powerpoint/2010/main" val="37110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817" y="95052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• Syntax: </a:t>
            </a:r>
            <a:endParaRPr lang="en-US" sz="2400" b="1" dirty="0" smtClean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2400" b="1" dirty="0" smtClean="0">
              <a:solidFill>
                <a:srgbClr val="FF00FF"/>
              </a:solidFill>
            </a:endParaRPr>
          </a:p>
          <a:p>
            <a:endParaRPr lang="en-US" sz="2400" b="1" dirty="0" smtClean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11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Once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structure_name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is declared as new data type, then variables of that type can be declared as: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		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structure_name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structure_variable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;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FF"/>
                </a:solidFill>
              </a:rPr>
              <a:t>Note: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The members of a structure do not occupy memory until they are associated with a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structure_variable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. 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FF"/>
                </a:solidFill>
              </a:rPr>
              <a:t>Example: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280" y="260648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Defining a Structure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5013176"/>
            <a:ext cx="43924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• Multiple variables of </a:t>
            </a:r>
            <a:r>
              <a:rPr lang="en-US" dirty="0" err="1"/>
              <a:t>struct</a:t>
            </a:r>
            <a:r>
              <a:rPr lang="en-US" dirty="0"/>
              <a:t> student type can be declared as: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student st1, st2, st3;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374" y="4843612"/>
            <a:ext cx="1845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student </a:t>
            </a:r>
          </a:p>
          <a:p>
            <a:r>
              <a:rPr lang="en-US" dirty="0">
                <a:solidFill>
                  <a:srgbClr val="7030A0"/>
                </a:solidFill>
              </a:rPr>
              <a:t>{ char name[20]; </a:t>
            </a:r>
          </a:p>
          <a:p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roll_no</a:t>
            </a:r>
            <a:r>
              <a:rPr lang="en-US" dirty="0">
                <a:solidFill>
                  <a:srgbClr val="7030A0"/>
                </a:solidFill>
              </a:rPr>
              <a:t>; </a:t>
            </a:r>
          </a:p>
          <a:p>
            <a:r>
              <a:rPr lang="en-US" dirty="0">
                <a:solidFill>
                  <a:srgbClr val="7030A0"/>
                </a:solidFill>
              </a:rPr>
              <a:t>float marks; </a:t>
            </a:r>
          </a:p>
          <a:p>
            <a:r>
              <a:rPr lang="en-US" dirty="0">
                <a:solidFill>
                  <a:srgbClr val="7030A0"/>
                </a:solidFill>
              </a:rPr>
              <a:t>};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student </a:t>
            </a:r>
            <a:r>
              <a:rPr lang="en-US" dirty="0" err="1">
                <a:solidFill>
                  <a:srgbClr val="7030A0"/>
                </a:solidFill>
              </a:rPr>
              <a:t>st</a:t>
            </a:r>
            <a:r>
              <a:rPr lang="en-US" dirty="0">
                <a:solidFill>
                  <a:srgbClr val="7030A0"/>
                </a:solidFill>
              </a:rPr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6798" y="1005767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B3835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structure_name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{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data_type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member_variable1;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data_type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member_variable2;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………………………………;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data_type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member_variableN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;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};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97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072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 • Each variable of structure has its own copy of member variables.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The member variables are accessed using the dot (.) operator or member operator.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For example: st1.name is member variable name of st1 structure variable while st3.gender is member variable gender of st3 structure variable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4048" y="3140968"/>
            <a:ext cx="3816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use of </a:t>
            </a:r>
            <a:r>
              <a:rPr lang="en-US" dirty="0" err="1"/>
              <a:t>structure_name</a:t>
            </a:r>
            <a:r>
              <a:rPr lang="en-US" dirty="0"/>
              <a:t> is optional. </a:t>
            </a:r>
          </a:p>
          <a:p>
            <a:r>
              <a:rPr lang="en-US" dirty="0" err="1">
                <a:solidFill>
                  <a:srgbClr val="7030A0"/>
                </a:solidFill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{ </a:t>
            </a:r>
          </a:p>
          <a:p>
            <a:r>
              <a:rPr lang="en-US" dirty="0">
                <a:solidFill>
                  <a:srgbClr val="7030A0"/>
                </a:solidFill>
              </a:rPr>
              <a:t>char name[20]; </a:t>
            </a:r>
          </a:p>
          <a:p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roll_no</a:t>
            </a:r>
            <a:r>
              <a:rPr lang="en-US" dirty="0">
                <a:solidFill>
                  <a:srgbClr val="7030A0"/>
                </a:solidFill>
              </a:rPr>
              <a:t>; </a:t>
            </a:r>
          </a:p>
          <a:p>
            <a:r>
              <a:rPr lang="en-US" dirty="0">
                <a:solidFill>
                  <a:srgbClr val="7030A0"/>
                </a:solidFill>
              </a:rPr>
              <a:t>float marks;</a:t>
            </a:r>
          </a:p>
          <a:p>
            <a:r>
              <a:rPr lang="en-US" dirty="0">
                <a:solidFill>
                  <a:srgbClr val="7030A0"/>
                </a:solidFill>
              </a:rPr>
              <a:t>}st1, st2, st3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136900"/>
            <a:ext cx="39604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• The structure definition and variable declaration can be combined as: </a:t>
            </a:r>
          </a:p>
          <a:p>
            <a:r>
              <a:rPr lang="en-US" dirty="0" err="1">
                <a:solidFill>
                  <a:srgbClr val="7030A0"/>
                </a:solidFill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student </a:t>
            </a:r>
          </a:p>
          <a:p>
            <a:r>
              <a:rPr lang="en-US" dirty="0">
                <a:solidFill>
                  <a:srgbClr val="7030A0"/>
                </a:solidFill>
              </a:rPr>
              <a:t>{ </a:t>
            </a:r>
          </a:p>
          <a:p>
            <a:r>
              <a:rPr lang="en-US" dirty="0">
                <a:solidFill>
                  <a:srgbClr val="7030A0"/>
                </a:solidFill>
              </a:rPr>
              <a:t>char name[20]; </a:t>
            </a:r>
          </a:p>
          <a:p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roll_no</a:t>
            </a:r>
            <a:r>
              <a:rPr lang="en-US" dirty="0">
                <a:solidFill>
                  <a:srgbClr val="7030A0"/>
                </a:solidFill>
              </a:rPr>
              <a:t>; </a:t>
            </a:r>
          </a:p>
          <a:p>
            <a:r>
              <a:rPr lang="en-US" dirty="0">
                <a:solidFill>
                  <a:srgbClr val="7030A0"/>
                </a:solidFill>
              </a:rPr>
              <a:t>float marks;</a:t>
            </a:r>
          </a:p>
          <a:p>
            <a:r>
              <a:rPr lang="en-US" dirty="0">
                <a:solidFill>
                  <a:srgbClr val="7030A0"/>
                </a:solidFill>
              </a:rPr>
              <a:t>}st1, st2, st3; </a:t>
            </a:r>
          </a:p>
        </p:txBody>
      </p:sp>
    </p:spTree>
    <p:extLst>
      <p:ext uri="{BB962C8B-B14F-4D97-AF65-F5344CB8AC3E}">
        <p14:creationId xmlns:p14="http://schemas.microsoft.com/office/powerpoint/2010/main" val="27663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80728"/>
            <a:ext cx="8064896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• Syntax: </a:t>
            </a:r>
          </a:p>
          <a:p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struct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structure_name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structure_variable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={value1, value2, … ,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valueN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};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There is a one-to-one correspondence between the members and their initializing values.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FF"/>
                </a:solidFill>
              </a:rPr>
              <a:t>• Note: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C does not allow the initialization of individual structure members within the structure definition template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a=5,b=8,c;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student 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char name[20]; </a:t>
            </a:r>
            <a:r>
              <a:rPr lang="en-US" dirty="0" smtClean="0">
                <a:solidFill>
                  <a:srgbClr val="FF0000"/>
                </a:solidFill>
              </a:rPr>
              <a:t>			c=a;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roll_no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float marks;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>
                <a:solidFill>
                  <a:srgbClr val="FF0000"/>
                </a:solidFill>
              </a:rPr>
              <a:t>main()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student st1</a:t>
            </a:r>
            <a:r>
              <a:rPr lang="en-US" dirty="0" smtClean="0">
                <a:solidFill>
                  <a:srgbClr val="FF0000"/>
                </a:solidFill>
              </a:rPr>
              <a:t>={“</a:t>
            </a:r>
            <a:r>
              <a:rPr lang="en-US" dirty="0" err="1" smtClean="0">
                <a:solidFill>
                  <a:srgbClr val="FF0000"/>
                </a:solidFill>
              </a:rPr>
              <a:t>Charan</a:t>
            </a:r>
            <a:r>
              <a:rPr lang="en-US" dirty="0" smtClean="0">
                <a:solidFill>
                  <a:srgbClr val="FF0000"/>
                </a:solidFill>
              </a:rPr>
              <a:t>", 4,14.5},st2={“Anisha”,8,15.5},st3,st4;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st3=st1; // valid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st4=st2; // valid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smtClean="0">
                <a:solidFill>
                  <a:srgbClr val="FF0000"/>
                </a:solidFill>
              </a:rPr>
              <a:t>Name\t Roll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 smtClean="0">
                <a:solidFill>
                  <a:srgbClr val="FF0000"/>
                </a:solidFill>
              </a:rPr>
              <a:t>.\t Marks");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(“\n.........................................................................\n");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(“\n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smtClean="0">
                <a:solidFill>
                  <a:srgbClr val="FF0000"/>
                </a:solidFill>
              </a:rPr>
              <a:t>s\t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smtClean="0">
                <a:solidFill>
                  <a:srgbClr val="FF0000"/>
                </a:solidFill>
              </a:rPr>
              <a:t>d\t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smtClean="0">
                <a:solidFill>
                  <a:srgbClr val="FF0000"/>
                </a:solidFill>
              </a:rPr>
              <a:t>f", </a:t>
            </a:r>
            <a:r>
              <a:rPr lang="en-US" dirty="0">
                <a:solidFill>
                  <a:srgbClr val="FF0000"/>
                </a:solidFill>
              </a:rPr>
              <a:t>st1.name, st1.roll_no, </a:t>
            </a:r>
            <a:r>
              <a:rPr lang="en-US" dirty="0" smtClean="0">
                <a:solidFill>
                  <a:srgbClr val="FF0000"/>
                </a:solidFill>
              </a:rPr>
              <a:t>st1.marks);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60648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Structure initialization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We can initialize the first few members and leave the remaining blank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However, the uninitialized members should be only at the end of the list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The uninitialized members are assigned default values as follows: –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   	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Zero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for integer and floating point numbers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 	‘\0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’ for characters and strings. 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struct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student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{  </a:t>
            </a:r>
            <a:r>
              <a:rPr lang="en-US" dirty="0">
                <a:solidFill>
                  <a:srgbClr val="002060"/>
                </a:solidFill>
              </a:rPr>
              <a:t>char name[20];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roll;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char </a:t>
            </a:r>
            <a:r>
              <a:rPr lang="en-US" dirty="0">
                <a:solidFill>
                  <a:srgbClr val="002060"/>
                </a:solidFill>
              </a:rPr>
              <a:t>remarks;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float </a:t>
            </a:r>
            <a:r>
              <a:rPr lang="en-US" dirty="0">
                <a:solidFill>
                  <a:srgbClr val="002060"/>
                </a:solidFill>
              </a:rPr>
              <a:t>marks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};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main()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{ </a:t>
            </a:r>
            <a:r>
              <a:rPr lang="en-US" dirty="0" err="1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student s1</a:t>
            </a:r>
            <a:r>
              <a:rPr lang="en-US" dirty="0" smtClean="0">
                <a:solidFill>
                  <a:srgbClr val="002060"/>
                </a:solidFill>
              </a:rPr>
              <a:t>={“</a:t>
            </a:r>
            <a:r>
              <a:rPr lang="en-US" dirty="0" err="1" smtClean="0">
                <a:solidFill>
                  <a:srgbClr val="002060"/>
                </a:solidFill>
              </a:rPr>
              <a:t>Anisha</a:t>
            </a:r>
            <a:r>
              <a:rPr lang="en-US" dirty="0" smtClean="0">
                <a:solidFill>
                  <a:srgbClr val="002060"/>
                </a:solidFill>
              </a:rPr>
              <a:t>", </a:t>
            </a:r>
            <a:r>
              <a:rPr lang="en-US" dirty="0">
                <a:solidFill>
                  <a:srgbClr val="002060"/>
                </a:solidFill>
              </a:rPr>
              <a:t>4};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("Name=%s", s1.name);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("n Roll=%d", s1.roll);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("n Remarks=%c", s1.remarks);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("n Marks=%f", s1.marks);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565" y="188640"/>
            <a:ext cx="3557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Partial Initialization </a:t>
            </a:r>
          </a:p>
        </p:txBody>
      </p:sp>
    </p:spTree>
    <p:extLst>
      <p:ext uri="{BB962C8B-B14F-4D97-AF65-F5344CB8AC3E}">
        <p14:creationId xmlns:p14="http://schemas.microsoft.com/office/powerpoint/2010/main" val="33648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08720"/>
            <a:ext cx="867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By using dot (.) operator or period operator or member operator.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Syntax: 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structure_variable.member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Here,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structure_variable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refers to the name of a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type variable and member refers to the name of a member within the structure. 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2656"/>
            <a:ext cx="8244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Helvetica Neue"/>
              </a:rPr>
              <a:t>Accessing member of structure/ Processing a structure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124711"/>
            <a:ext cx="3629857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• </a:t>
            </a:r>
            <a:r>
              <a:rPr lang="en-US" dirty="0"/>
              <a:t>Create a structure named student that has name, roll and mark as members. Assume appropriate types and size of member. Write a program using structure to read and display the data entered by the user.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2056686"/>
            <a:ext cx="5076056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student </a:t>
            </a:r>
          </a:p>
          <a:p>
            <a:r>
              <a:rPr lang="en-US" dirty="0"/>
              <a:t>{ char name[20];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roll;</a:t>
            </a:r>
          </a:p>
          <a:p>
            <a:r>
              <a:rPr lang="en-US" dirty="0"/>
              <a:t> </a:t>
            </a:r>
            <a:r>
              <a:rPr lang="en-US" dirty="0" smtClean="0"/>
              <a:t>  float </a:t>
            </a:r>
            <a:r>
              <a:rPr lang="en-US" dirty="0"/>
              <a:t>mark;</a:t>
            </a:r>
          </a:p>
          <a:p>
            <a:r>
              <a:rPr lang="en-US" dirty="0"/>
              <a:t> }; </a:t>
            </a:r>
          </a:p>
          <a:p>
            <a:r>
              <a:rPr lang="en-US" dirty="0"/>
              <a:t>void main() </a:t>
            </a:r>
          </a:p>
          <a:p>
            <a:r>
              <a:rPr lang="en-US" dirty="0"/>
              <a:t>{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student s; </a:t>
            </a:r>
          </a:p>
          <a:p>
            <a:r>
              <a:rPr lang="en-US" dirty="0" err="1"/>
              <a:t>printf</a:t>
            </a:r>
            <a:r>
              <a:rPr lang="en-US" dirty="0"/>
              <a:t>("Enter name</a:t>
            </a:r>
            <a:r>
              <a:rPr lang="en-US" dirty="0" smtClean="0"/>
              <a:t>:\t</a:t>
            </a:r>
            <a:r>
              <a:rPr lang="en-US" dirty="0"/>
              <a:t>"); </a:t>
            </a:r>
          </a:p>
          <a:p>
            <a:r>
              <a:rPr lang="en-US" dirty="0"/>
              <a:t>gets(s.name); </a:t>
            </a:r>
          </a:p>
          <a:p>
            <a:r>
              <a:rPr lang="en-US" dirty="0" err="1"/>
              <a:t>printf</a:t>
            </a:r>
            <a:r>
              <a:rPr lang="en-US" dirty="0"/>
              <a:t>("n Enter roll</a:t>
            </a:r>
            <a:r>
              <a:rPr lang="en-US" dirty="0" smtClean="0"/>
              <a:t>:\t</a:t>
            </a:r>
            <a:r>
              <a:rPr lang="en-US" dirty="0"/>
              <a:t>");</a:t>
            </a:r>
          </a:p>
          <a:p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s.roll</a:t>
            </a:r>
            <a:r>
              <a:rPr lang="en-US" dirty="0"/>
              <a:t>); </a:t>
            </a:r>
          </a:p>
          <a:p>
            <a:r>
              <a:rPr lang="en-US" dirty="0" err="1"/>
              <a:t>printf</a:t>
            </a:r>
            <a:r>
              <a:rPr lang="en-US" dirty="0" smtClean="0"/>
              <a:t>(“\n </a:t>
            </a:r>
            <a:r>
              <a:rPr lang="en-US" dirty="0"/>
              <a:t>Enter marks</a:t>
            </a:r>
            <a:r>
              <a:rPr lang="en-US" dirty="0" smtClean="0"/>
              <a:t>:\t</a:t>
            </a:r>
            <a:r>
              <a:rPr lang="en-US" dirty="0"/>
              <a:t>"); </a:t>
            </a:r>
          </a:p>
          <a:p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s.mark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 smtClean="0"/>
              <a:t>(“\n </a:t>
            </a:r>
            <a:r>
              <a:rPr lang="en-US" dirty="0"/>
              <a:t>Name </a:t>
            </a:r>
            <a:r>
              <a:rPr lang="en-US" dirty="0" smtClean="0"/>
              <a:t>\t </a:t>
            </a:r>
            <a:r>
              <a:rPr lang="en-US" dirty="0"/>
              <a:t>Roll </a:t>
            </a:r>
            <a:r>
              <a:rPr lang="en-US" dirty="0" smtClean="0"/>
              <a:t>\t Mark\n</a:t>
            </a:r>
            <a:r>
              <a:rPr lang="en-US" dirty="0"/>
              <a:t>"); </a:t>
            </a:r>
          </a:p>
          <a:p>
            <a:r>
              <a:rPr lang="en-US" dirty="0" err="1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n%s</a:t>
            </a:r>
            <a:r>
              <a:rPr lang="en-US" dirty="0" smtClean="0"/>
              <a:t>\</a:t>
            </a:r>
            <a:r>
              <a:rPr lang="en-US" dirty="0" err="1" smtClean="0"/>
              <a:t>t%d</a:t>
            </a:r>
            <a:r>
              <a:rPr lang="en-US" dirty="0" smtClean="0"/>
              <a:t>\</a:t>
            </a:r>
            <a:r>
              <a:rPr lang="en-US" dirty="0" err="1" smtClean="0"/>
              <a:t>t%f</a:t>
            </a:r>
            <a:r>
              <a:rPr lang="en-US" dirty="0"/>
              <a:t>", s.name, </a:t>
            </a:r>
            <a:r>
              <a:rPr lang="en-US" dirty="0" err="1"/>
              <a:t>s.roll</a:t>
            </a:r>
            <a:r>
              <a:rPr lang="en-US" dirty="0"/>
              <a:t>, </a:t>
            </a:r>
            <a:r>
              <a:rPr lang="en-US" dirty="0" err="1"/>
              <a:t>s.mark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45959" y="3933056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80728"/>
            <a:ext cx="8820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• Two variables of the same structure type can be copied in the same way as ordinary variables.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If student1 and student2 belong to the same structure, then the following statements are valid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: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Helvetica Neue"/>
              </a:rPr>
              <a:t>student1=student2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Helvetica Neue"/>
              </a:rPr>
              <a:t>	student2=student1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; </a:t>
            </a:r>
            <a:endParaRPr lang="en-US" dirty="0" smtClean="0">
              <a:solidFill>
                <a:srgbClr val="0070C0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However, the statements such as: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	student1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==student2 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 Neue"/>
              </a:rPr>
              <a:t>	student1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!=student2 are not permitted. </a:t>
            </a:r>
            <a:endParaRPr lang="en-US" dirty="0" smtClean="0">
              <a:solidFill>
                <a:srgbClr val="FF0000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If we need to compare the structure variables, we may do so by comparing members individually.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8810" y="18864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Copying and Comparing Structure Variables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328C73E7140409F9D68422500558E" ma:contentTypeVersion="0" ma:contentTypeDescription="Create a new document." ma:contentTypeScope="" ma:versionID="db94705ab831ea30b470cd93f1dbb2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474AA-A665-4112-BA65-4827E9FC39A3}"/>
</file>

<file path=customXml/itemProps2.xml><?xml version="1.0" encoding="utf-8"?>
<ds:datastoreItem xmlns:ds="http://schemas.openxmlformats.org/officeDocument/2006/customXml" ds:itemID="{D6B4EA34-5872-4189-BAB0-3117A960353A}"/>
</file>

<file path=customXml/itemProps3.xml><?xml version="1.0" encoding="utf-8"?>
<ds:datastoreItem xmlns:ds="http://schemas.openxmlformats.org/officeDocument/2006/customXml" ds:itemID="{6761D11A-CBB6-4826-9799-94C16AB1AE4A}"/>
</file>

<file path=docProps/app.xml><?xml version="1.0" encoding="utf-8"?>
<Properties xmlns="http://schemas.openxmlformats.org/officeDocument/2006/extended-properties" xmlns:vt="http://schemas.openxmlformats.org/officeDocument/2006/docPropsVTypes">
  <TotalTime>31046</TotalTime>
  <Words>1375</Words>
  <Application>Microsoft Office PowerPoint</Application>
  <PresentationFormat>On-screen Show (4:3)</PresentationFormat>
  <Paragraphs>327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Helvetica Neue</vt:lpstr>
      <vt:lpstr>Wingdings</vt:lpstr>
      <vt:lpstr>Office Theme</vt:lpstr>
      <vt:lpstr>Data Structures    Structures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Windows User</cp:lastModifiedBy>
  <cp:revision>645</cp:revision>
  <dcterms:created xsi:type="dcterms:W3CDTF">2016-08-07T06:42:46Z</dcterms:created>
  <dcterms:modified xsi:type="dcterms:W3CDTF">2021-08-16T05:22:21Z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0x01010036B328C73E7140409F9D68422500558E</vt:lpwstr>
  </property>
</Properties>
</file>