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72" r:id="rId6"/>
    <p:sldId id="263" r:id="rId7"/>
    <p:sldId id="277" r:id="rId8"/>
    <p:sldId id="265" r:id="rId9"/>
    <p:sldId id="273" r:id="rId10"/>
    <p:sldId id="274" r:id="rId11"/>
    <p:sldId id="278" r:id="rId12"/>
    <p:sldId id="262" r:id="rId13"/>
    <p:sldId id="266" r:id="rId14"/>
    <p:sldId id="275" r:id="rId15"/>
    <p:sldId id="267"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709"/>
    <a:srgbClr val="0244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AFC9CA-BC25-AA3C-2768-3A7E824EEAE5}"/>
              </a:ext>
            </a:extLst>
          </p:cNvPr>
          <p:cNvSpPr>
            <a:spLocks noGrp="1"/>
          </p:cNvSpPr>
          <p:nvPr>
            <p:ph type="dt" sz="half" idx="10"/>
          </p:nvPr>
        </p:nvSpPr>
        <p:spPr/>
        <p:txBody>
          <a:bodyPr/>
          <a:lstStyle/>
          <a:p>
            <a:fld id="{6D3052E0-193B-4471-BAD0-B156ECCE0645}" type="datetimeFigureOut">
              <a:rPr lang="en-IN" smtClean="0"/>
              <a:t>27-04-2023</a:t>
            </a:fld>
            <a:endParaRPr lang="en-IN"/>
          </a:p>
        </p:txBody>
      </p:sp>
      <p:sp>
        <p:nvSpPr>
          <p:cNvPr id="5" name="Footer Placeholder 4">
            <a:extLst>
              <a:ext uri="{FF2B5EF4-FFF2-40B4-BE49-F238E27FC236}">
                <a16:creationId xmlns:a16="http://schemas.microsoft.com/office/drawing/2014/main"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22116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1A309F-94DE-293D-E0E4-782EBA5A1609}"/>
              </a:ext>
            </a:extLst>
          </p:cNvPr>
          <p:cNvSpPr>
            <a:spLocks noGrp="1"/>
          </p:cNvSpPr>
          <p:nvPr>
            <p:ph type="dt" sz="half" idx="10"/>
          </p:nvPr>
        </p:nvSpPr>
        <p:spPr/>
        <p:txBody>
          <a:bodyPr/>
          <a:lstStyle/>
          <a:p>
            <a:fld id="{6D3052E0-193B-4471-BAD0-B156ECCE0645}" type="datetimeFigureOut">
              <a:rPr lang="en-IN" smtClean="0"/>
              <a:t>27-04-2023</a:t>
            </a:fld>
            <a:endParaRPr lang="en-IN"/>
          </a:p>
        </p:txBody>
      </p:sp>
      <p:sp>
        <p:nvSpPr>
          <p:cNvPr id="5" name="Footer Placeholder 4">
            <a:extLst>
              <a:ext uri="{FF2B5EF4-FFF2-40B4-BE49-F238E27FC236}">
                <a16:creationId xmlns:a16="http://schemas.microsoft.com/office/drawing/2014/main"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34200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4284B-BCE6-A5C8-7739-4DDA8C1C205A}"/>
              </a:ext>
            </a:extLst>
          </p:cNvPr>
          <p:cNvSpPr>
            <a:spLocks noGrp="1"/>
          </p:cNvSpPr>
          <p:nvPr>
            <p:ph type="dt" sz="half" idx="10"/>
          </p:nvPr>
        </p:nvSpPr>
        <p:spPr/>
        <p:txBody>
          <a:bodyPr/>
          <a:lstStyle/>
          <a:p>
            <a:fld id="{6D3052E0-193B-4471-BAD0-B156ECCE0645}" type="datetimeFigureOut">
              <a:rPr lang="en-IN" smtClean="0"/>
              <a:t>27-04-2023</a:t>
            </a:fld>
            <a:endParaRPr lang="en-IN"/>
          </a:p>
        </p:txBody>
      </p:sp>
      <p:sp>
        <p:nvSpPr>
          <p:cNvPr id="5" name="Footer Placeholder 4">
            <a:extLst>
              <a:ext uri="{FF2B5EF4-FFF2-40B4-BE49-F238E27FC236}">
                <a16:creationId xmlns:a16="http://schemas.microsoft.com/office/drawing/2014/main"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7285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D0833-DED5-263D-D4D7-2DD28FB031B3}"/>
              </a:ext>
            </a:extLst>
          </p:cNvPr>
          <p:cNvSpPr>
            <a:spLocks noGrp="1"/>
          </p:cNvSpPr>
          <p:nvPr>
            <p:ph type="dt" sz="half" idx="10"/>
          </p:nvPr>
        </p:nvSpPr>
        <p:spPr/>
        <p:txBody>
          <a:bodyPr/>
          <a:lstStyle/>
          <a:p>
            <a:fld id="{6D3052E0-193B-4471-BAD0-B156ECCE0645}" type="datetimeFigureOut">
              <a:rPr lang="en-IN" smtClean="0"/>
              <a:t>27-04-2023</a:t>
            </a:fld>
            <a:endParaRPr lang="en-IN"/>
          </a:p>
        </p:txBody>
      </p:sp>
      <p:sp>
        <p:nvSpPr>
          <p:cNvPr id="5" name="Footer Placeholder 4">
            <a:extLst>
              <a:ext uri="{FF2B5EF4-FFF2-40B4-BE49-F238E27FC236}">
                <a16:creationId xmlns:a16="http://schemas.microsoft.com/office/drawing/2014/main"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93531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F8989-545D-8EA5-BF36-EA1D5870253B}"/>
              </a:ext>
            </a:extLst>
          </p:cNvPr>
          <p:cNvSpPr>
            <a:spLocks noGrp="1"/>
          </p:cNvSpPr>
          <p:nvPr>
            <p:ph type="dt" sz="half" idx="10"/>
          </p:nvPr>
        </p:nvSpPr>
        <p:spPr/>
        <p:txBody>
          <a:bodyPr/>
          <a:lstStyle/>
          <a:p>
            <a:fld id="{6D3052E0-193B-4471-BAD0-B156ECCE0645}" type="datetimeFigureOut">
              <a:rPr lang="en-IN" smtClean="0"/>
              <a:t>27-04-2023</a:t>
            </a:fld>
            <a:endParaRPr lang="en-IN"/>
          </a:p>
        </p:txBody>
      </p:sp>
      <p:sp>
        <p:nvSpPr>
          <p:cNvPr id="5" name="Footer Placeholder 4">
            <a:extLst>
              <a:ext uri="{FF2B5EF4-FFF2-40B4-BE49-F238E27FC236}">
                <a16:creationId xmlns:a16="http://schemas.microsoft.com/office/drawing/2014/main"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9890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D6FF17-BAFA-C0FE-E8B4-A8ED0EBF5E8F}"/>
              </a:ext>
            </a:extLst>
          </p:cNvPr>
          <p:cNvSpPr>
            <a:spLocks noGrp="1"/>
          </p:cNvSpPr>
          <p:nvPr>
            <p:ph type="dt" sz="half" idx="10"/>
          </p:nvPr>
        </p:nvSpPr>
        <p:spPr/>
        <p:txBody>
          <a:bodyPr/>
          <a:lstStyle/>
          <a:p>
            <a:fld id="{6D3052E0-193B-4471-BAD0-B156ECCE0645}" type="datetimeFigureOut">
              <a:rPr lang="en-IN" smtClean="0"/>
              <a:t>27-04-2023</a:t>
            </a:fld>
            <a:endParaRPr lang="en-IN"/>
          </a:p>
        </p:txBody>
      </p:sp>
      <p:sp>
        <p:nvSpPr>
          <p:cNvPr id="6" name="Footer Placeholder 5">
            <a:extLst>
              <a:ext uri="{FF2B5EF4-FFF2-40B4-BE49-F238E27FC236}">
                <a16:creationId xmlns:a16="http://schemas.microsoft.com/office/drawing/2014/main"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4870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455DA4-D5DE-29A5-F8F4-75AB8AD8CADA}"/>
              </a:ext>
            </a:extLst>
          </p:cNvPr>
          <p:cNvSpPr>
            <a:spLocks noGrp="1"/>
          </p:cNvSpPr>
          <p:nvPr>
            <p:ph type="dt" sz="half" idx="10"/>
          </p:nvPr>
        </p:nvSpPr>
        <p:spPr/>
        <p:txBody>
          <a:bodyPr/>
          <a:lstStyle/>
          <a:p>
            <a:fld id="{6D3052E0-193B-4471-BAD0-B156ECCE0645}" type="datetimeFigureOut">
              <a:rPr lang="en-IN" smtClean="0"/>
              <a:t>27-04-2023</a:t>
            </a:fld>
            <a:endParaRPr lang="en-IN"/>
          </a:p>
        </p:txBody>
      </p:sp>
      <p:sp>
        <p:nvSpPr>
          <p:cNvPr id="8" name="Footer Placeholder 7">
            <a:extLst>
              <a:ext uri="{FF2B5EF4-FFF2-40B4-BE49-F238E27FC236}">
                <a16:creationId xmlns:a16="http://schemas.microsoft.com/office/drawing/2014/main"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5630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7D62DC-9D8B-9ED5-1866-5BC183A44A55}"/>
              </a:ext>
            </a:extLst>
          </p:cNvPr>
          <p:cNvSpPr>
            <a:spLocks noGrp="1"/>
          </p:cNvSpPr>
          <p:nvPr>
            <p:ph type="dt" sz="half" idx="10"/>
          </p:nvPr>
        </p:nvSpPr>
        <p:spPr/>
        <p:txBody>
          <a:bodyPr/>
          <a:lstStyle/>
          <a:p>
            <a:fld id="{6D3052E0-193B-4471-BAD0-B156ECCE0645}" type="datetimeFigureOut">
              <a:rPr lang="en-IN" smtClean="0"/>
              <a:t>27-04-2023</a:t>
            </a:fld>
            <a:endParaRPr lang="en-IN"/>
          </a:p>
        </p:txBody>
      </p:sp>
      <p:sp>
        <p:nvSpPr>
          <p:cNvPr id="4" name="Footer Placeholder 3">
            <a:extLst>
              <a:ext uri="{FF2B5EF4-FFF2-40B4-BE49-F238E27FC236}">
                <a16:creationId xmlns:a16="http://schemas.microsoft.com/office/drawing/2014/main"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0604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DBE64-6118-9AFD-0616-BC6CB26C4BF3}"/>
              </a:ext>
            </a:extLst>
          </p:cNvPr>
          <p:cNvSpPr>
            <a:spLocks noGrp="1"/>
          </p:cNvSpPr>
          <p:nvPr>
            <p:ph type="dt" sz="half" idx="10"/>
          </p:nvPr>
        </p:nvSpPr>
        <p:spPr/>
        <p:txBody>
          <a:bodyPr/>
          <a:lstStyle/>
          <a:p>
            <a:fld id="{6D3052E0-193B-4471-BAD0-B156ECCE0645}" type="datetimeFigureOut">
              <a:rPr lang="en-IN" smtClean="0"/>
              <a:t>27-04-2023</a:t>
            </a:fld>
            <a:endParaRPr lang="en-IN"/>
          </a:p>
        </p:txBody>
      </p:sp>
      <p:sp>
        <p:nvSpPr>
          <p:cNvPr id="3" name="Footer Placeholder 2">
            <a:extLst>
              <a:ext uri="{FF2B5EF4-FFF2-40B4-BE49-F238E27FC236}">
                <a16:creationId xmlns:a16="http://schemas.microsoft.com/office/drawing/2014/main"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441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D746A-CD00-7802-5968-DE12C324EB96}"/>
              </a:ext>
            </a:extLst>
          </p:cNvPr>
          <p:cNvSpPr>
            <a:spLocks noGrp="1"/>
          </p:cNvSpPr>
          <p:nvPr>
            <p:ph type="dt" sz="half" idx="10"/>
          </p:nvPr>
        </p:nvSpPr>
        <p:spPr/>
        <p:txBody>
          <a:bodyPr/>
          <a:lstStyle/>
          <a:p>
            <a:fld id="{6D3052E0-193B-4471-BAD0-B156ECCE0645}" type="datetimeFigureOut">
              <a:rPr lang="en-IN" smtClean="0"/>
              <a:t>27-04-2023</a:t>
            </a:fld>
            <a:endParaRPr lang="en-IN"/>
          </a:p>
        </p:txBody>
      </p:sp>
      <p:sp>
        <p:nvSpPr>
          <p:cNvPr id="6" name="Footer Placeholder 5">
            <a:extLst>
              <a:ext uri="{FF2B5EF4-FFF2-40B4-BE49-F238E27FC236}">
                <a16:creationId xmlns:a16="http://schemas.microsoft.com/office/drawing/2014/main"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215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1DFD0-FCAB-7EBC-65ED-C95698A1ACF2}"/>
              </a:ext>
            </a:extLst>
          </p:cNvPr>
          <p:cNvSpPr>
            <a:spLocks noGrp="1"/>
          </p:cNvSpPr>
          <p:nvPr>
            <p:ph type="dt" sz="half" idx="10"/>
          </p:nvPr>
        </p:nvSpPr>
        <p:spPr/>
        <p:txBody>
          <a:bodyPr/>
          <a:lstStyle/>
          <a:p>
            <a:fld id="{6D3052E0-193B-4471-BAD0-B156ECCE0645}" type="datetimeFigureOut">
              <a:rPr lang="en-IN" smtClean="0"/>
              <a:t>27-04-2023</a:t>
            </a:fld>
            <a:endParaRPr lang="en-IN"/>
          </a:p>
        </p:txBody>
      </p:sp>
      <p:sp>
        <p:nvSpPr>
          <p:cNvPr id="6" name="Footer Placeholder 5">
            <a:extLst>
              <a:ext uri="{FF2B5EF4-FFF2-40B4-BE49-F238E27FC236}">
                <a16:creationId xmlns:a16="http://schemas.microsoft.com/office/drawing/2014/main"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87447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27-04-2023</a:t>
            </a:fld>
            <a:endParaRPr lang="en-IN"/>
          </a:p>
        </p:txBody>
      </p:sp>
      <p:sp>
        <p:nvSpPr>
          <p:cNvPr id="5" name="Footer Placeholder 4">
            <a:extLst>
              <a:ext uri="{FF2B5EF4-FFF2-40B4-BE49-F238E27FC236}">
                <a16:creationId xmlns:a16="http://schemas.microsoft.com/office/drawing/2014/main"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9.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youtube.com/watch?v=SbuPNXXvTJA" TargetMode="External"/><Relationship Id="rId3" Type="http://schemas.openxmlformats.org/officeDocument/2006/relationships/image" Target="../media/image3.png"/><Relationship Id="rId7" Type="http://schemas.openxmlformats.org/officeDocument/2006/relationships/hyperlink" Target="https://www.thomasvitale.com/https-spring-boot-ssl-certificate/" TargetMode="External"/><Relationship Id="rId12" Type="http://schemas.openxmlformats.org/officeDocument/2006/relationships/hyperlink" Target="https://www.youtube.com/watch?v=vBoOXP6BkDI"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baeldung.com/spring-boot-https-self-signed-certificate" TargetMode="External"/><Relationship Id="rId11" Type="http://schemas.openxmlformats.org/officeDocument/2006/relationships/hyperlink" Target="https://www.liatrio.com/blog/building-with-docker-using-jenkins-pipelines" TargetMode="External"/><Relationship Id="rId5" Type="http://schemas.openxmlformats.org/officeDocument/2006/relationships/hyperlink" Target="https://www.baeldung.com/spring-boot-logging" TargetMode="External"/><Relationship Id="rId10" Type="http://schemas.openxmlformats.org/officeDocument/2006/relationships/hyperlink" Target="https://www.baeldung.com/java-aes-encryption-decryption" TargetMode="External"/><Relationship Id="rId4" Type="http://schemas.openxmlformats.org/officeDocument/2006/relationships/hyperlink" Target="https://simplifyingtechcode.wordpress.com/2021/04/25/spring-boot-logback-for-log-files-archiving/" TargetMode="External"/><Relationship Id="rId9" Type="http://schemas.openxmlformats.org/officeDocument/2006/relationships/hyperlink" Target="https://www.youtube.com/watch?v=aL-VLzc2bDY"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pic>
        <p:nvPicPr>
          <p:cNvPr id="5" name="Picture 4">
            <a:extLst>
              <a:ext uri="{FF2B5EF4-FFF2-40B4-BE49-F238E27FC236}">
                <a16:creationId xmlns:a16="http://schemas.microsoft.com/office/drawing/2014/main" id="{513506B1-3967-6BD4-A69D-6500BA86F120}"/>
              </a:ext>
            </a:extLst>
          </p:cNvPr>
          <p:cNvPicPr>
            <a:picLocks noGrp="1" noRot="1" noChangeAspect="1" noMove="1" noResize="1" noEditPoints="1" noAdjustHandles="1" noChangeArrowheads="1" noChangeShapeType="1" noCrop="1"/>
          </p:cNvPicPr>
          <p:nvPr/>
        </p:nvPicPr>
        <p:blipFill>
          <a:blip r:embed="rId3" cstate="hqprint">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
        <p:nvSpPr>
          <p:cNvPr id="3" name="TextBox 2">
            <a:extLst>
              <a:ext uri="{FF2B5EF4-FFF2-40B4-BE49-F238E27FC236}">
                <a16:creationId xmlns:a16="http://schemas.microsoft.com/office/drawing/2014/main" id="{F2F1ADF4-B0C7-C7C2-8B63-8895D3F81EBA}"/>
              </a:ext>
            </a:extLst>
          </p:cNvPr>
          <p:cNvSpPr txBox="1">
            <a:spLocks noGrp="1" noRot="1" noMove="1" noResize="1" noEditPoints="1" noAdjustHandles="1" noChangeArrowheads="1" noChangeShapeType="1"/>
          </p:cNvSpPr>
          <p:nvPr/>
        </p:nvSpPr>
        <p:spPr>
          <a:xfrm>
            <a:off x="2397756" y="2382691"/>
            <a:ext cx="7396481" cy="547650"/>
          </a:xfrm>
          <a:prstGeom prst="rect">
            <a:avLst/>
          </a:prstGeom>
          <a:noFill/>
        </p:spPr>
        <p:txBody>
          <a:bodyPr wrap="square">
            <a:spAutoFit/>
          </a:bodyPr>
          <a:lstStyle/>
          <a:p>
            <a:pPr algn="ctr">
              <a:lnSpc>
                <a:spcPct val="115000"/>
              </a:lnSpc>
            </a:pPr>
            <a:r>
              <a:rPr lang="en-IN" sz="2800" dirty="0">
                <a:effectLst/>
                <a:latin typeface="Times New Roman" panose="02020603050405020304" pitchFamily="18" charset="0"/>
                <a:ea typeface="Arial" panose="020B0604020202020204" pitchFamily="34" charset="0"/>
              </a:rPr>
              <a:t>“</a:t>
            </a:r>
            <a:r>
              <a:rPr lang="en-IN" sz="2800" b="1" dirty="0">
                <a:latin typeface="Times New Roman" panose="02020603050405020304" pitchFamily="18" charset="0"/>
              </a:rPr>
              <a:t>Capstone</a:t>
            </a:r>
            <a:r>
              <a:rPr lang="en-IN" sz="2800" dirty="0">
                <a:effectLst/>
                <a:latin typeface="Times New Roman" panose="02020603050405020304" pitchFamily="18" charset="0"/>
                <a:ea typeface="Arial" panose="020B0604020202020204" pitchFamily="34" charset="0"/>
              </a:rPr>
              <a:t> </a:t>
            </a:r>
            <a:r>
              <a:rPr lang="en-IN" sz="2800" b="1" dirty="0">
                <a:effectLst/>
                <a:latin typeface="Times New Roman" panose="02020603050405020304" pitchFamily="18" charset="0"/>
                <a:ea typeface="Arial" panose="020B0604020202020204" pitchFamily="34" charset="0"/>
              </a:rPr>
              <a:t>Project</a:t>
            </a:r>
            <a:r>
              <a:rPr lang="en-IN" sz="2800" dirty="0">
                <a:effectLst/>
                <a:latin typeface="Times New Roman" panose="02020603050405020304" pitchFamily="18" charset="0"/>
                <a:ea typeface="Arial" panose="020B0604020202020204" pitchFamily="34" charset="0"/>
              </a:rPr>
              <a:t>”</a:t>
            </a:r>
            <a:endParaRPr lang="en-IN" sz="12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4E67A2AC-00F6-985A-C661-784C2AA22DB5}"/>
              </a:ext>
            </a:extLst>
          </p:cNvPr>
          <p:cNvSpPr txBox="1">
            <a:spLocks noGrp="1" noRot="1" noMove="1" noResize="1" noEditPoints="1" noAdjustHandles="1" noChangeArrowheads="1" noChangeShapeType="1"/>
          </p:cNvSpPr>
          <p:nvPr/>
        </p:nvSpPr>
        <p:spPr>
          <a:xfrm>
            <a:off x="833120" y="4111045"/>
            <a:ext cx="6197600" cy="2322174"/>
          </a:xfrm>
          <a:prstGeom prst="rect">
            <a:avLst/>
          </a:prstGeom>
          <a:noFill/>
        </p:spPr>
        <p:txBody>
          <a:bodyPr wrap="square">
            <a:spAutoFit/>
          </a:bodyPr>
          <a:lstStyle/>
          <a:p>
            <a:pPr>
              <a:lnSpc>
                <a:spcPct val="115000"/>
              </a:lnSpc>
            </a:pPr>
            <a:r>
              <a:rPr lang="en-IN" sz="1800" b="1" dirty="0">
                <a:effectLst/>
                <a:latin typeface="Times New Roman" panose="02020603050405020304" pitchFamily="18" charset="0"/>
                <a:ea typeface="Arial" panose="020B0604020202020204" pitchFamily="34" charset="0"/>
              </a:rPr>
              <a:t>Submitted </a:t>
            </a:r>
            <a:r>
              <a:rPr lang="en-IN" sz="1800" b="1" dirty="0" smtClean="0">
                <a:effectLst/>
                <a:latin typeface="Times New Roman" panose="02020603050405020304" pitchFamily="18" charset="0"/>
                <a:ea typeface="Arial" panose="020B0604020202020204" pitchFamily="34" charset="0"/>
              </a:rPr>
              <a:t>by : Naresh </a:t>
            </a:r>
            <a:r>
              <a:rPr lang="en-IN" sz="1800" b="1" dirty="0" smtClean="0">
                <a:effectLst/>
                <a:latin typeface="Times New Roman" panose="02020603050405020304" pitchFamily="18" charset="0"/>
                <a:ea typeface="Arial" panose="020B0604020202020204" pitchFamily="34" charset="0"/>
              </a:rPr>
              <a:t>Babu O</a:t>
            </a:r>
            <a:endParaRPr lang="en-IN" sz="1050" b="1" dirty="0">
              <a:effectLst/>
              <a:latin typeface="Arial" panose="020B0604020202020204" pitchFamily="34" charset="0"/>
              <a:ea typeface="Arial" panose="020B0604020202020204" pitchFamily="34" charset="0"/>
            </a:endParaRPr>
          </a:p>
          <a:p>
            <a:pPr>
              <a:lnSpc>
                <a:spcPct val="115000"/>
              </a:lnSpc>
            </a:pPr>
            <a:r>
              <a:rPr lang="en-IN" b="1" dirty="0">
                <a:latin typeface="Times New Roman" panose="02020603050405020304" pitchFamily="18" charset="0"/>
              </a:rPr>
              <a:t>Submission type : </a:t>
            </a:r>
            <a:r>
              <a:rPr lang="en-IN" b="1" dirty="0" smtClean="0">
                <a:latin typeface="Times New Roman" panose="02020603050405020304" pitchFamily="18" charset="0"/>
              </a:rPr>
              <a:t>Individual</a:t>
            </a:r>
            <a:endParaRPr lang="en-IN" b="1" dirty="0">
              <a:latin typeface="Times New Roman" panose="02020603050405020304" pitchFamily="18" charset="0"/>
            </a:endParaRPr>
          </a:p>
          <a:p>
            <a:pPr>
              <a:lnSpc>
                <a:spcPct val="115000"/>
              </a:lnSpc>
            </a:pPr>
            <a:r>
              <a:rPr lang="en-IN" sz="1800" b="1" dirty="0">
                <a:effectLst/>
                <a:latin typeface="Times New Roman" panose="02020603050405020304" pitchFamily="18" charset="0"/>
                <a:ea typeface="Arial" panose="020B0604020202020204" pitchFamily="34" charset="0"/>
              </a:rPr>
              <a:t>Name</a:t>
            </a:r>
            <a:r>
              <a:rPr lang="en-IN" sz="1800" b="1" dirty="0" smtClean="0">
                <a:effectLst/>
                <a:latin typeface="Times New Roman" panose="02020603050405020304" pitchFamily="18" charset="0"/>
                <a:ea typeface="Arial" panose="020B0604020202020204" pitchFamily="34" charset="0"/>
              </a:rPr>
              <a:t>: </a:t>
            </a:r>
            <a:r>
              <a:rPr lang="en-IN" b="1" dirty="0" smtClean="0">
                <a:latin typeface="Times New Roman" panose="02020603050405020304" pitchFamily="18" charset="0"/>
                <a:ea typeface="Arial" panose="020B0604020202020204" pitchFamily="34" charset="0"/>
              </a:rPr>
              <a:t>Naresh Babu O</a:t>
            </a:r>
            <a:endParaRPr lang="en-IN" sz="1050" dirty="0">
              <a:latin typeface="Arial" panose="020B0604020202020204" pitchFamily="34" charset="0"/>
              <a:ea typeface="Arial" panose="020B0604020202020204" pitchFamily="34" charset="0"/>
            </a:endParaRPr>
          </a:p>
          <a:p>
            <a:pPr>
              <a:lnSpc>
                <a:spcPct val="115000"/>
              </a:lnSpc>
            </a:pPr>
            <a:r>
              <a:rPr lang="en-IN" sz="1800" b="1" dirty="0" smtClean="0">
                <a:effectLst/>
                <a:latin typeface="Times New Roman" panose="02020603050405020304" pitchFamily="18" charset="0"/>
                <a:ea typeface="Arial" panose="020B0604020202020204" pitchFamily="34" charset="0"/>
              </a:rPr>
              <a:t>Batch :HDFC API Batch-1</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LMS Id : </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Program </a:t>
            </a:r>
            <a:r>
              <a:rPr lang="en-IN" sz="1800" b="1" dirty="0" smtClean="0">
                <a:effectLst/>
                <a:latin typeface="Times New Roman" panose="02020603050405020304" pitchFamily="18" charset="0"/>
                <a:ea typeface="Arial" panose="020B0604020202020204" pitchFamily="34" charset="0"/>
              </a:rPr>
              <a:t>:Full </a:t>
            </a:r>
            <a:r>
              <a:rPr lang="en-IN" sz="1800" b="1" smtClean="0">
                <a:effectLst/>
                <a:latin typeface="Times New Roman" panose="02020603050405020304" pitchFamily="18" charset="0"/>
                <a:ea typeface="Arial" panose="020B0604020202020204" pitchFamily="34" charset="0"/>
              </a:rPr>
              <a:t>Stack Development</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Date: </a:t>
            </a:r>
            <a:r>
              <a:rPr lang="en-IN" b="1" dirty="0" smtClean="0">
                <a:latin typeface="Times New Roman" panose="02020603050405020304" pitchFamily="18" charset="0"/>
                <a:ea typeface="Arial" panose="020B0604020202020204" pitchFamily="34" charset="0"/>
              </a:rPr>
              <a:t>27/04</a:t>
            </a:r>
            <a:r>
              <a:rPr lang="en-IN" sz="1800" b="1" dirty="0" smtClean="0">
                <a:effectLst/>
                <a:latin typeface="Times New Roman" panose="02020603050405020304" pitchFamily="18" charset="0"/>
                <a:ea typeface="Arial" panose="020B0604020202020204" pitchFamily="34" charset="0"/>
              </a:rPr>
              <a:t>/2023</a:t>
            </a:r>
            <a:endParaRPr lang="en-IN" sz="105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581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sp>
        <p:nvSpPr>
          <p:cNvPr id="2" name="Title 1"/>
          <p:cNvSpPr>
            <a:spLocks noGrp="1"/>
          </p:cNvSpPr>
          <p:nvPr>
            <p:ph type="title"/>
          </p:nvPr>
        </p:nvSpPr>
        <p:spPr>
          <a:xfrm>
            <a:off x="838200" y="1006764"/>
            <a:ext cx="10515600" cy="683924"/>
          </a:xfrm>
        </p:spPr>
        <p:txBody>
          <a:bodyPr>
            <a:normAutofit/>
          </a:bodyPr>
          <a:lstStyle/>
          <a:p>
            <a:r>
              <a:rPr lang="en-US" sz="3200" b="1" dirty="0" smtClean="0">
                <a:solidFill>
                  <a:srgbClr val="FF0000"/>
                </a:solidFill>
              </a:rPr>
              <a:t>3.Testing </a:t>
            </a:r>
            <a:r>
              <a:rPr lang="en-US" sz="3200" b="1" dirty="0" smtClean="0">
                <a:solidFill>
                  <a:srgbClr val="FF0000"/>
                </a:solidFill>
              </a:rPr>
              <a:t>Valid web-request and getting value with Decryption</a:t>
            </a:r>
            <a:endParaRPr lang="en-IN" sz="3200" b="1" dirty="0">
              <a:solidFill>
                <a:srgbClr val="FF0000"/>
              </a:solidFill>
            </a:endParaRPr>
          </a:p>
        </p:txBody>
      </p:sp>
      <p:sp>
        <p:nvSpPr>
          <p:cNvPr id="3" name="Content Placeholder 2"/>
          <p:cNvSpPr>
            <a:spLocks noGrp="1"/>
          </p:cNvSpPr>
          <p:nvPr>
            <p:ph idx="1"/>
          </p:nvPr>
        </p:nvSpPr>
        <p:spPr/>
        <p:txBody>
          <a:bodyPr/>
          <a:lstStyle/>
          <a:p>
            <a:pPr marL="0" indent="0">
              <a:buNone/>
            </a:pPr>
            <a:r>
              <a:rPr lang="en-US" dirty="0" smtClean="0">
                <a:solidFill>
                  <a:schemeClr val="bg1">
                    <a:lumMod val="95000"/>
                  </a:schemeClr>
                </a:solidFill>
              </a:rPr>
              <a:t>a</a:t>
            </a:r>
            <a:endParaRPr lang="en-IN" dirty="0">
              <a:solidFill>
                <a:schemeClr val="bg1">
                  <a:lumMod val="95000"/>
                </a:schemeClr>
              </a:solidFill>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690688"/>
            <a:ext cx="10058400" cy="5146992"/>
          </a:xfrm>
          <a:prstGeom prst="rect">
            <a:avLst/>
          </a:prstGeom>
        </p:spPr>
      </p:pic>
    </p:spTree>
    <p:extLst>
      <p:ext uri="{BB962C8B-B14F-4D97-AF65-F5344CB8AC3E}">
        <p14:creationId xmlns:p14="http://schemas.microsoft.com/office/powerpoint/2010/main" val="41422266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sp>
        <p:nvSpPr>
          <p:cNvPr id="2" name="Title 1"/>
          <p:cNvSpPr>
            <a:spLocks noGrp="1"/>
          </p:cNvSpPr>
          <p:nvPr>
            <p:ph type="title"/>
          </p:nvPr>
        </p:nvSpPr>
        <p:spPr>
          <a:xfrm>
            <a:off x="838200" y="1006764"/>
            <a:ext cx="10515600" cy="683924"/>
          </a:xfrm>
        </p:spPr>
        <p:txBody>
          <a:bodyPr>
            <a:normAutofit fontScale="90000"/>
          </a:bodyPr>
          <a:lstStyle/>
          <a:p>
            <a:r>
              <a:rPr lang="en-US" sz="3200" dirty="0" smtClean="0">
                <a:solidFill>
                  <a:srgbClr val="FF0000"/>
                </a:solidFill>
              </a:rPr>
              <a:t>4. </a:t>
            </a:r>
            <a:r>
              <a:rPr lang="en-US" sz="3200" dirty="0">
                <a:solidFill>
                  <a:srgbClr val="FF0000"/>
                </a:solidFill>
              </a:rPr>
              <a:t>Testing for Invalid Web Service Request i.e. Exception</a:t>
            </a:r>
            <a:r>
              <a:rPr lang="en-IN" sz="3200" dirty="0">
                <a:solidFill>
                  <a:srgbClr val="FF0000"/>
                </a:solidFill>
              </a:rPr>
              <a:t/>
            </a:r>
            <a:br>
              <a:rPr lang="en-IN" sz="3200" dirty="0">
                <a:solidFill>
                  <a:srgbClr val="FF0000"/>
                </a:solidFill>
              </a:rPr>
            </a:br>
            <a:endParaRPr lang="en-IN" sz="3200" b="1" dirty="0">
              <a:solidFill>
                <a:srgbClr val="FF0000"/>
              </a:solidFill>
            </a:endParaRPr>
          </a:p>
        </p:txBody>
      </p:sp>
      <p:sp>
        <p:nvSpPr>
          <p:cNvPr id="3" name="Content Placeholder 2"/>
          <p:cNvSpPr>
            <a:spLocks noGrp="1"/>
          </p:cNvSpPr>
          <p:nvPr>
            <p:ph idx="1"/>
          </p:nvPr>
        </p:nvSpPr>
        <p:spPr/>
        <p:txBody>
          <a:bodyPr/>
          <a:lstStyle/>
          <a:p>
            <a:pPr marL="0" indent="0">
              <a:buNone/>
            </a:pPr>
            <a:r>
              <a:rPr lang="en-US" dirty="0" smtClean="0">
                <a:solidFill>
                  <a:schemeClr val="bg1">
                    <a:lumMod val="95000"/>
                  </a:schemeClr>
                </a:solidFill>
              </a:rPr>
              <a:t>a</a:t>
            </a:r>
            <a:endParaRPr lang="en-IN" dirty="0">
              <a:solidFill>
                <a:schemeClr val="bg1">
                  <a:lumMod val="95000"/>
                </a:schemeClr>
              </a:solidFill>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591" y="1581228"/>
            <a:ext cx="10058400" cy="4840131"/>
          </a:xfrm>
          <a:prstGeom prst="rect">
            <a:avLst/>
          </a:prstGeom>
        </p:spPr>
      </p:pic>
    </p:spTree>
    <p:extLst>
      <p:ext uri="{BB962C8B-B14F-4D97-AF65-F5344CB8AC3E}">
        <p14:creationId xmlns:p14="http://schemas.microsoft.com/office/powerpoint/2010/main" val="19851350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8982" y="1232843"/>
            <a:ext cx="10058400" cy="5625157"/>
          </a:xfrm>
          <a:prstGeom prst="rect">
            <a:avLst/>
          </a:prstGeom>
        </p:spPr>
      </p:pic>
    </p:spTree>
    <p:extLst>
      <p:ext uri="{BB962C8B-B14F-4D97-AF65-F5344CB8AC3E}">
        <p14:creationId xmlns:p14="http://schemas.microsoft.com/office/powerpoint/2010/main" val="12073463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smtClean="0">
                <a:solidFill>
                  <a:schemeClr val="bg1"/>
                </a:solidFill>
                <a:latin typeface="Times New Roman" panose="02020603050405020304" pitchFamily="18" charset="0"/>
              </a:rPr>
              <a:t>Deployment</a:t>
            </a:r>
            <a:endParaRPr lang="en-IN" sz="2400" b="1" dirty="0">
              <a:solidFill>
                <a:schemeClr val="bg1"/>
              </a:solidFill>
              <a:latin typeface="Times New Roman" panose="02020603050405020304" pitchFamily="18" charset="0"/>
            </a:endParaRPr>
          </a:p>
        </p:txBody>
      </p:sp>
      <p:sp>
        <p:nvSpPr>
          <p:cNvPr id="3" name="Title 2"/>
          <p:cNvSpPr>
            <a:spLocks noGrp="1"/>
          </p:cNvSpPr>
          <p:nvPr>
            <p:ph type="title"/>
          </p:nvPr>
        </p:nvSpPr>
        <p:spPr>
          <a:xfrm>
            <a:off x="838200" y="960582"/>
            <a:ext cx="10938164" cy="730106"/>
          </a:xfrm>
        </p:spPr>
        <p:txBody>
          <a:bodyPr>
            <a:noAutofit/>
          </a:bodyPr>
          <a:lstStyle/>
          <a:p>
            <a:r>
              <a:rPr lang="en-US" sz="2800" b="1" dirty="0">
                <a:solidFill>
                  <a:schemeClr val="accent1">
                    <a:lumMod val="75000"/>
                  </a:schemeClr>
                </a:solidFill>
              </a:rPr>
              <a:t>1. Jenkins Integration with Git and Deploying Docker Image on Docker Hub</a:t>
            </a:r>
            <a:endParaRPr lang="en-IN" sz="2800" b="1" dirty="0">
              <a:solidFill>
                <a:schemeClr val="accent1">
                  <a:lumMod val="75000"/>
                </a:schemeClr>
              </a:solidFill>
            </a:endParaRPr>
          </a:p>
        </p:txBody>
      </p:sp>
      <p:pic>
        <p:nvPicPr>
          <p:cNvPr id="7" name="Content Placeholder 6"/>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988291" y="1690688"/>
            <a:ext cx="9975272" cy="4898448"/>
          </a:xfrm>
        </p:spPr>
      </p:pic>
    </p:spTree>
    <p:extLst>
      <p:ext uri="{BB962C8B-B14F-4D97-AF65-F5344CB8AC3E}">
        <p14:creationId xmlns:p14="http://schemas.microsoft.com/office/powerpoint/2010/main" val="2947458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smtClean="0">
                <a:solidFill>
                  <a:schemeClr val="bg1"/>
                </a:solidFill>
                <a:latin typeface="Times New Roman" panose="02020603050405020304" pitchFamily="18" charset="0"/>
              </a:rPr>
              <a:t>Deployment</a:t>
            </a:r>
            <a:endParaRPr lang="en-IN" sz="2400" b="1" dirty="0">
              <a:solidFill>
                <a:schemeClr val="bg1"/>
              </a:solidFill>
              <a:latin typeface="Times New Roman" panose="02020603050405020304" pitchFamily="18" charset="0"/>
            </a:endParaRPr>
          </a:p>
        </p:txBody>
      </p:sp>
      <p:sp>
        <p:nvSpPr>
          <p:cNvPr id="2" name="Title 1"/>
          <p:cNvSpPr>
            <a:spLocks noGrp="1"/>
          </p:cNvSpPr>
          <p:nvPr>
            <p:ph type="title"/>
          </p:nvPr>
        </p:nvSpPr>
        <p:spPr>
          <a:xfrm>
            <a:off x="838200" y="1099127"/>
            <a:ext cx="10515600" cy="591561"/>
          </a:xfrm>
        </p:spPr>
        <p:txBody>
          <a:bodyPr>
            <a:normAutofit/>
          </a:bodyPr>
          <a:lstStyle/>
          <a:p>
            <a:r>
              <a:rPr lang="en-US" sz="3600" b="1" dirty="0">
                <a:solidFill>
                  <a:schemeClr val="accent1">
                    <a:lumMod val="75000"/>
                  </a:schemeClr>
                </a:solidFill>
              </a:rPr>
              <a:t>2. Docker </a:t>
            </a:r>
            <a:r>
              <a:rPr lang="en-US" sz="3600" b="1" dirty="0" smtClean="0">
                <a:solidFill>
                  <a:schemeClr val="accent1">
                    <a:lumMod val="75000"/>
                  </a:schemeClr>
                </a:solidFill>
              </a:rPr>
              <a:t>Deployment </a:t>
            </a:r>
            <a:endParaRPr lang="en-IN" sz="3600" b="1" dirty="0">
              <a:solidFill>
                <a:schemeClr val="accent1">
                  <a:lumMod val="75000"/>
                </a:schemeClr>
              </a:solidFill>
            </a:endParaRPr>
          </a:p>
        </p:txBody>
      </p:sp>
      <p:pic>
        <p:nvPicPr>
          <p:cNvPr id="7" name="Content Placeholder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199" y="1853333"/>
            <a:ext cx="10411691" cy="5032375"/>
          </a:xfrm>
        </p:spPr>
      </p:pic>
    </p:spTree>
    <p:extLst>
      <p:ext uri="{BB962C8B-B14F-4D97-AF65-F5344CB8AC3E}">
        <p14:creationId xmlns:p14="http://schemas.microsoft.com/office/powerpoint/2010/main" val="24657638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a16="http://schemas.microsoft.com/office/drawing/2014/main" id="{B4E07FE1-E878-E386-9DF4-34E931415690}"/>
              </a:ext>
            </a:extLst>
          </p:cNvPr>
          <p:cNvSpPr txBox="1"/>
          <p:nvPr/>
        </p:nvSpPr>
        <p:spPr>
          <a:xfrm>
            <a:off x="415636" y="866865"/>
            <a:ext cx="11037455" cy="6370975"/>
          </a:xfrm>
          <a:prstGeom prst="rect">
            <a:avLst/>
          </a:prstGeom>
          <a:noFill/>
        </p:spPr>
        <p:txBody>
          <a:bodyPr wrap="square">
            <a:spAutoFit/>
          </a:bodyPr>
          <a:lstStyle/>
          <a:p>
            <a:r>
              <a:rPr lang="en-US" sz="2400" dirty="0"/>
              <a:t>The Spring Boot Employee Management Project integrates various tools and technologies to provide a robust and efficient solution for managing employee data</a:t>
            </a:r>
            <a:r>
              <a:rPr lang="en-US" sz="2400" dirty="0" smtClean="0"/>
              <a:t>.</a:t>
            </a:r>
          </a:p>
          <a:p>
            <a:endParaRPr lang="en-US" sz="2400" dirty="0"/>
          </a:p>
          <a:p>
            <a:r>
              <a:rPr lang="en-US" sz="2400" dirty="0"/>
              <a:t>log files and </a:t>
            </a:r>
            <a:r>
              <a:rPr lang="en-US" sz="2400" dirty="0" smtClean="0"/>
              <a:t>Postman </a:t>
            </a:r>
            <a:r>
              <a:rPr lang="en-US" sz="2400" dirty="0"/>
              <a:t>are used for testing and </a:t>
            </a:r>
            <a:r>
              <a:rPr lang="en-US" sz="2400" dirty="0" smtClean="0"/>
              <a:t>debugging</a:t>
            </a:r>
          </a:p>
          <a:p>
            <a:endParaRPr lang="en-US" sz="2400" dirty="0" smtClean="0"/>
          </a:p>
          <a:p>
            <a:r>
              <a:rPr lang="en-US" sz="2400" dirty="0"/>
              <a:t>HTTPS web service and AES-256 encryption are used for secure communication and data protection, the client program decrypts encrypted data</a:t>
            </a:r>
            <a:r>
              <a:rPr lang="en-US" sz="2400" dirty="0" smtClean="0"/>
              <a:t>,</a:t>
            </a:r>
          </a:p>
          <a:p>
            <a:endParaRPr lang="en-US" sz="2400" dirty="0" smtClean="0"/>
          </a:p>
          <a:p>
            <a:r>
              <a:rPr lang="en-US" sz="2400" dirty="0"/>
              <a:t>Jenkins is used to automate the development and deployment </a:t>
            </a:r>
            <a:r>
              <a:rPr lang="en-US" sz="2400" dirty="0" smtClean="0"/>
              <a:t>process</a:t>
            </a:r>
            <a:endParaRPr lang="en-US" sz="2400" dirty="0"/>
          </a:p>
          <a:p>
            <a:endParaRPr lang="en-US" sz="2400" dirty="0" smtClean="0"/>
          </a:p>
          <a:p>
            <a:r>
              <a:rPr lang="en-US" sz="2400" dirty="0" smtClean="0"/>
              <a:t>And </a:t>
            </a:r>
            <a:r>
              <a:rPr lang="en-US" sz="2400" dirty="0"/>
              <a:t>Kubernetes orchestrates the containerized application for high availability and scalability. </a:t>
            </a:r>
            <a:endParaRPr lang="en-US" sz="2400" dirty="0" smtClean="0"/>
          </a:p>
          <a:p>
            <a:endParaRPr lang="en-US" sz="2400" dirty="0" smtClean="0"/>
          </a:p>
          <a:p>
            <a:r>
              <a:rPr lang="en-US" sz="2400" dirty="0"/>
              <a:t>These tools work together to provide a seamless and efficient solution for managing employee data in a secure and scalable manner.</a:t>
            </a:r>
            <a:r>
              <a:rPr lang="en-US" sz="2400" dirty="0" smtClean="0"/>
              <a:t> </a:t>
            </a:r>
          </a:p>
          <a:p>
            <a:endParaRPr lang="en-US" sz="2400" dirty="0" smtClean="0"/>
          </a:p>
          <a:p>
            <a:endParaRPr lang="en-US" sz="2400" dirty="0" smtClean="0"/>
          </a:p>
        </p:txBody>
      </p:sp>
    </p:spTree>
    <p:extLst>
      <p:ext uri="{BB962C8B-B14F-4D97-AF65-F5344CB8AC3E}">
        <p14:creationId xmlns:p14="http://schemas.microsoft.com/office/powerpoint/2010/main" val="984102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References</a:t>
            </a:r>
          </a:p>
        </p:txBody>
      </p:sp>
      <p:sp>
        <p:nvSpPr>
          <p:cNvPr id="10" name="TextBox 9">
            <a:extLst>
              <a:ext uri="{FF2B5EF4-FFF2-40B4-BE49-F238E27FC236}">
                <a16:creationId xmlns:a16="http://schemas.microsoft.com/office/drawing/2014/main" id="{61206C2F-BDF5-071B-EC7C-A93066E34658}"/>
              </a:ext>
            </a:extLst>
          </p:cNvPr>
          <p:cNvSpPr txBox="1"/>
          <p:nvPr/>
        </p:nvSpPr>
        <p:spPr>
          <a:xfrm>
            <a:off x="217505" y="1089891"/>
            <a:ext cx="11817477" cy="7997259"/>
          </a:xfrm>
          <a:prstGeom prst="rect">
            <a:avLst/>
          </a:prstGeom>
          <a:noFill/>
        </p:spPr>
        <p:txBody>
          <a:bodyPr wrap="square">
            <a:spAutoFit/>
          </a:bodyPr>
          <a:lstStyle/>
          <a:p>
            <a:pPr algn="just">
              <a:lnSpc>
                <a:spcPct val="115000"/>
              </a:lnSpc>
            </a:pPr>
            <a:r>
              <a:rPr lang="en-US" dirty="0">
                <a:latin typeface="Arial" panose="020B0604020202020204" pitchFamily="34" charset="0"/>
                <a:ea typeface="Arial" panose="020B0604020202020204" pitchFamily="34" charset="0"/>
              </a:rPr>
              <a:t>Creating Log back files:</a:t>
            </a:r>
            <a:r>
              <a:rPr lang="en-US" dirty="0">
                <a:latin typeface="Arial" panose="020B0604020202020204" pitchFamily="34" charset="0"/>
                <a:ea typeface="Arial" panose="020B0604020202020204" pitchFamily="34" charset="0"/>
                <a:hlinkClick r:id="rId4"/>
              </a:rPr>
              <a:t> https://simplifyingtechcode.wordpress.com/2021/04/25/spring-boot-logback-for-log-files-archiving/</a:t>
            </a:r>
            <a:r>
              <a:rPr lang="en-IN" u="sng" dirty="0">
                <a:latin typeface="Arial" panose="020B0604020202020204" pitchFamily="34" charset="0"/>
                <a:ea typeface="Arial" panose="020B0604020202020204" pitchFamily="34" charset="0"/>
              </a:rPr>
              <a:t> </a:t>
            </a:r>
          </a:p>
          <a:p>
            <a:pPr algn="just">
              <a:lnSpc>
                <a:spcPct val="115000"/>
              </a:lnSpc>
            </a:pPr>
            <a:r>
              <a:rPr lang="en-IN" u="sng" dirty="0">
                <a:latin typeface="Arial" panose="020B0604020202020204" pitchFamily="34" charset="0"/>
                <a:ea typeface="Arial" panose="020B0604020202020204" pitchFamily="34" charset="0"/>
                <a:hlinkClick r:id="rId5"/>
              </a:rPr>
              <a:t>https://www.baeldung.com/spring-boot-logging</a:t>
            </a:r>
            <a:endParaRPr lang="en-IN" u="sng" dirty="0">
              <a:latin typeface="Arial" panose="020B0604020202020204" pitchFamily="34" charset="0"/>
              <a:ea typeface="Arial" panose="020B0604020202020204" pitchFamily="34" charset="0"/>
            </a:endParaRPr>
          </a:p>
          <a:p>
            <a:pPr algn="just">
              <a:lnSpc>
                <a:spcPct val="115000"/>
              </a:lnSpc>
            </a:pPr>
            <a:endParaRPr lang="en-US" u="sng" dirty="0">
              <a:latin typeface="Arial" panose="020B0604020202020204" pitchFamily="34" charset="0"/>
              <a:ea typeface="Arial" panose="020B0604020202020204" pitchFamily="34" charset="0"/>
            </a:endParaRPr>
          </a:p>
          <a:p>
            <a:pPr algn="just">
              <a:lnSpc>
                <a:spcPct val="115000"/>
              </a:lnSpc>
            </a:pPr>
            <a:r>
              <a:rPr lang="en-US" dirty="0">
                <a:latin typeface="Arial" panose="020B0604020202020204" pitchFamily="34" charset="0"/>
                <a:ea typeface="Arial" panose="020B0604020202020204" pitchFamily="34" charset="0"/>
              </a:rPr>
              <a:t>Creating a self-signed Certificate for Secure connection:</a:t>
            </a:r>
            <a:endParaRPr lang="en-US" u="sng" dirty="0">
              <a:latin typeface="Arial" panose="020B0604020202020204" pitchFamily="34" charset="0"/>
              <a:ea typeface="Arial" panose="020B0604020202020204" pitchFamily="34" charset="0"/>
            </a:endParaRPr>
          </a:p>
          <a:p>
            <a:pPr algn="just">
              <a:lnSpc>
                <a:spcPct val="115000"/>
              </a:lnSpc>
            </a:pPr>
            <a:r>
              <a:rPr lang="en-IN" u="sng" dirty="0">
                <a:latin typeface="Arial" panose="020B0604020202020204" pitchFamily="34" charset="0"/>
                <a:ea typeface="Arial" panose="020B0604020202020204" pitchFamily="34" charset="0"/>
                <a:hlinkClick r:id="rId6"/>
              </a:rPr>
              <a:t>https://www.baeldung.com/spring-boot-https-self-signed-certificate</a:t>
            </a:r>
            <a:endParaRPr lang="en-IN" u="sng" dirty="0">
              <a:latin typeface="Arial" panose="020B0604020202020204" pitchFamily="34" charset="0"/>
              <a:ea typeface="Arial" panose="020B0604020202020204" pitchFamily="34" charset="0"/>
            </a:endParaRPr>
          </a:p>
          <a:p>
            <a:pPr algn="just">
              <a:lnSpc>
                <a:spcPct val="115000"/>
              </a:lnSpc>
            </a:pPr>
            <a:endParaRPr lang="en-US" u="sng" dirty="0">
              <a:latin typeface="Arial" panose="020B0604020202020204" pitchFamily="34" charset="0"/>
              <a:ea typeface="Arial" panose="020B0604020202020204" pitchFamily="34" charset="0"/>
            </a:endParaRPr>
          </a:p>
          <a:p>
            <a:pPr algn="just">
              <a:lnSpc>
                <a:spcPct val="115000"/>
              </a:lnSpc>
            </a:pPr>
            <a:endParaRPr lang="en-US" u="sng" dirty="0">
              <a:latin typeface="Arial" panose="020B0604020202020204" pitchFamily="34" charset="0"/>
              <a:ea typeface="Arial" panose="020B0604020202020204" pitchFamily="34" charset="0"/>
            </a:endParaRPr>
          </a:p>
          <a:p>
            <a:pPr algn="just">
              <a:lnSpc>
                <a:spcPct val="115000"/>
              </a:lnSpc>
            </a:pPr>
            <a:r>
              <a:rPr lang="en-US" dirty="0" smtClean="0">
                <a:latin typeface="Arial" panose="020B0604020202020204" pitchFamily="34" charset="0"/>
                <a:ea typeface="Arial" panose="020B0604020202020204" pitchFamily="34" charset="0"/>
              </a:rPr>
              <a:t>HTTPS </a:t>
            </a:r>
            <a:r>
              <a:rPr lang="en-US" dirty="0">
                <a:latin typeface="Arial" panose="020B0604020202020204" pitchFamily="34" charset="0"/>
                <a:ea typeface="Arial" panose="020B0604020202020204" pitchFamily="34" charset="0"/>
              </a:rPr>
              <a:t>Accessing </a:t>
            </a:r>
            <a:r>
              <a:rPr lang="en-US" dirty="0" smtClean="0">
                <a:latin typeface="Arial" panose="020B0604020202020204" pitchFamily="34" charset="0"/>
                <a:ea typeface="Arial" panose="020B0604020202020204" pitchFamily="34" charset="0"/>
              </a:rPr>
              <a:t>at Endpoint</a:t>
            </a:r>
            <a:r>
              <a:rPr lang="en-US" dirty="0">
                <a:latin typeface="Arial" panose="020B0604020202020204" pitchFamily="34" charset="0"/>
                <a:ea typeface="Arial" panose="020B0604020202020204" pitchFamily="34" charset="0"/>
              </a:rPr>
              <a:t>: </a:t>
            </a:r>
            <a:r>
              <a:rPr lang="en-US" dirty="0">
                <a:latin typeface="Arial" panose="020B0604020202020204" pitchFamily="34" charset="0"/>
                <a:ea typeface="Arial" panose="020B0604020202020204" pitchFamily="34" charset="0"/>
                <a:hlinkClick r:id="rId7"/>
              </a:rPr>
              <a:t>https://</a:t>
            </a:r>
            <a:r>
              <a:rPr lang="en-US" dirty="0" smtClean="0">
                <a:latin typeface="Arial" panose="020B0604020202020204" pitchFamily="34" charset="0"/>
                <a:ea typeface="Arial" panose="020B0604020202020204" pitchFamily="34" charset="0"/>
                <a:hlinkClick r:id="rId7"/>
              </a:rPr>
              <a:t>www.thomasvitale.com/https-spring-boot-ssl-certificate/</a:t>
            </a:r>
            <a:endParaRPr lang="en-US" dirty="0" smtClean="0">
              <a:latin typeface="Arial" panose="020B0604020202020204" pitchFamily="34" charset="0"/>
              <a:ea typeface="Arial" panose="020B0604020202020204" pitchFamily="34" charset="0"/>
            </a:endParaRPr>
          </a:p>
          <a:p>
            <a:pPr algn="just">
              <a:lnSpc>
                <a:spcPct val="115000"/>
              </a:lnSpc>
            </a:pPr>
            <a:r>
              <a:rPr lang="en-US" dirty="0">
                <a:latin typeface="Arial" panose="020B0604020202020204" pitchFamily="34" charset="0"/>
                <a:ea typeface="Arial" panose="020B0604020202020204" pitchFamily="34" charset="0"/>
                <a:hlinkClick r:id="rId8"/>
              </a:rPr>
              <a:t>https://</a:t>
            </a:r>
            <a:r>
              <a:rPr lang="en-US" dirty="0" smtClean="0">
                <a:latin typeface="Arial" panose="020B0604020202020204" pitchFamily="34" charset="0"/>
                <a:ea typeface="Arial" panose="020B0604020202020204" pitchFamily="34" charset="0"/>
                <a:hlinkClick r:id="rId8"/>
              </a:rPr>
              <a:t>www.youtube.com/watch?v=SbuPNXXvTJA</a:t>
            </a:r>
            <a:endParaRPr lang="en-US" dirty="0" smtClean="0">
              <a:latin typeface="Arial" panose="020B0604020202020204" pitchFamily="34" charset="0"/>
              <a:ea typeface="Arial" panose="020B0604020202020204" pitchFamily="34" charset="0"/>
            </a:endParaRPr>
          </a:p>
          <a:p>
            <a:pPr algn="just">
              <a:lnSpc>
                <a:spcPct val="115000"/>
              </a:lnSpc>
            </a:pPr>
            <a:endParaRPr lang="en-US" dirty="0">
              <a:latin typeface="Arial" panose="020B0604020202020204" pitchFamily="34" charset="0"/>
              <a:ea typeface="Arial" panose="020B0604020202020204" pitchFamily="34" charset="0"/>
            </a:endParaRPr>
          </a:p>
          <a:p>
            <a:pPr algn="just">
              <a:lnSpc>
                <a:spcPct val="115000"/>
              </a:lnSpc>
            </a:pPr>
            <a:r>
              <a:rPr lang="en-US" dirty="0">
                <a:latin typeface="Arial" panose="020B0604020202020204" pitchFamily="34" charset="0"/>
                <a:ea typeface="Arial" panose="020B0604020202020204" pitchFamily="34" charset="0"/>
              </a:rPr>
              <a:t>AES-256 Encryption and </a:t>
            </a:r>
            <a:r>
              <a:rPr lang="en-US" dirty="0" smtClean="0">
                <a:latin typeface="Arial" panose="020B0604020202020204" pitchFamily="34" charset="0"/>
                <a:ea typeface="Arial" panose="020B0604020202020204" pitchFamily="34" charset="0"/>
              </a:rPr>
              <a:t>Decryption </a:t>
            </a:r>
            <a:r>
              <a:rPr lang="en-US" dirty="0">
                <a:latin typeface="Arial" panose="020B0604020202020204" pitchFamily="34" charset="0"/>
                <a:ea typeface="Arial" panose="020B0604020202020204" pitchFamily="34" charset="0"/>
              </a:rPr>
              <a:t>for DateOfBirth: </a:t>
            </a:r>
            <a:r>
              <a:rPr lang="en-US" dirty="0">
                <a:latin typeface="Arial" panose="020B0604020202020204" pitchFamily="34" charset="0"/>
                <a:ea typeface="Arial" panose="020B0604020202020204" pitchFamily="34" charset="0"/>
                <a:hlinkClick r:id="rId9"/>
              </a:rPr>
              <a:t>https://www.youtube.com/watch?v=aL-VLzc2bDY </a:t>
            </a:r>
            <a:endParaRPr lang="en-US" dirty="0" smtClean="0">
              <a:latin typeface="Arial" panose="020B0604020202020204" pitchFamily="34" charset="0"/>
              <a:ea typeface="Arial" panose="020B0604020202020204" pitchFamily="34" charset="0"/>
            </a:endParaRPr>
          </a:p>
          <a:p>
            <a:pPr algn="just">
              <a:lnSpc>
                <a:spcPct val="115000"/>
              </a:lnSpc>
            </a:pPr>
            <a:r>
              <a:rPr lang="en-US" dirty="0" smtClean="0">
                <a:latin typeface="Arial" panose="020B0604020202020204" pitchFamily="34" charset="0"/>
                <a:ea typeface="Arial" panose="020B0604020202020204" pitchFamily="34" charset="0"/>
                <a:hlinkClick r:id="rId10"/>
              </a:rPr>
              <a:t>https://www.baeldung.com/java-aes-encryption-decryption</a:t>
            </a:r>
            <a:endParaRPr lang="en-US" dirty="0" smtClean="0">
              <a:latin typeface="Arial" panose="020B0604020202020204" pitchFamily="34" charset="0"/>
              <a:ea typeface="Arial" panose="020B0604020202020204" pitchFamily="34" charset="0"/>
            </a:endParaRPr>
          </a:p>
          <a:p>
            <a:pPr algn="just">
              <a:lnSpc>
                <a:spcPct val="115000"/>
              </a:lnSpc>
            </a:pPr>
            <a:endParaRPr lang="en-US" dirty="0" smtClean="0">
              <a:latin typeface="Arial" panose="020B0604020202020204" pitchFamily="34" charset="0"/>
              <a:ea typeface="Arial" panose="020B0604020202020204" pitchFamily="34" charset="0"/>
            </a:endParaRPr>
          </a:p>
          <a:p>
            <a:pPr algn="just">
              <a:lnSpc>
                <a:spcPct val="115000"/>
              </a:lnSpc>
            </a:pPr>
            <a:r>
              <a:rPr lang="en-US" dirty="0">
                <a:latin typeface="Arial" panose="020B0604020202020204" pitchFamily="34" charset="0"/>
                <a:ea typeface="Arial" panose="020B0604020202020204" pitchFamily="34" charset="0"/>
              </a:rPr>
              <a:t>Jenkins Integration and Docker </a:t>
            </a:r>
            <a:r>
              <a:rPr lang="en-US" dirty="0" smtClean="0">
                <a:latin typeface="Arial" panose="020B0604020202020204" pitchFamily="34" charset="0"/>
                <a:ea typeface="Arial" panose="020B0604020202020204" pitchFamily="34" charset="0"/>
              </a:rPr>
              <a:t>Build: </a:t>
            </a:r>
            <a:r>
              <a:rPr lang="en-US" dirty="0" smtClean="0">
                <a:latin typeface="Arial" panose="020B0604020202020204" pitchFamily="34" charset="0"/>
                <a:ea typeface="Arial" panose="020B0604020202020204" pitchFamily="34" charset="0"/>
                <a:hlinkClick r:id="rId11"/>
              </a:rPr>
              <a:t>https://www.liatrio.com/blog/building-with-docker-using-jenkins-pipelines</a:t>
            </a:r>
            <a:endParaRPr lang="en-US" dirty="0" smtClean="0">
              <a:latin typeface="Arial" panose="020B0604020202020204" pitchFamily="34" charset="0"/>
              <a:ea typeface="Arial" panose="020B0604020202020204" pitchFamily="34" charset="0"/>
            </a:endParaRPr>
          </a:p>
          <a:p>
            <a:pPr algn="just">
              <a:lnSpc>
                <a:spcPct val="115000"/>
              </a:lnSpc>
            </a:pPr>
            <a:r>
              <a:rPr lang="en-US" dirty="0" smtClean="0">
                <a:latin typeface="Arial" panose="020B0604020202020204" pitchFamily="34" charset="0"/>
                <a:ea typeface="Arial" panose="020B0604020202020204" pitchFamily="34" charset="0"/>
                <a:hlinkClick r:id="rId12"/>
              </a:rPr>
              <a:t>https://www.youtube.com/watch?v=vBoOXP6BkDI</a:t>
            </a:r>
            <a:endParaRPr lang="en-US" dirty="0" smtClean="0">
              <a:latin typeface="Arial" panose="020B0604020202020204" pitchFamily="34" charset="0"/>
              <a:ea typeface="Arial" panose="020B0604020202020204" pitchFamily="34" charset="0"/>
            </a:endParaRPr>
          </a:p>
          <a:p>
            <a:pPr algn="just">
              <a:lnSpc>
                <a:spcPct val="115000"/>
              </a:lnSpc>
            </a:pPr>
            <a:endParaRPr lang="en-US" dirty="0">
              <a:latin typeface="Arial" panose="020B0604020202020204" pitchFamily="34" charset="0"/>
              <a:ea typeface="Arial" panose="020B0604020202020204" pitchFamily="34" charset="0"/>
            </a:endParaRPr>
          </a:p>
          <a:p>
            <a:pPr algn="just">
              <a:lnSpc>
                <a:spcPct val="115000"/>
              </a:lnSpc>
            </a:pPr>
            <a:endParaRPr lang="en-US" u="sng" dirty="0">
              <a:latin typeface="Arial" panose="020B0604020202020204" pitchFamily="34" charset="0"/>
              <a:ea typeface="Arial" panose="020B0604020202020204" pitchFamily="34" charset="0"/>
            </a:endParaRPr>
          </a:p>
          <a:p>
            <a:pPr algn="just">
              <a:lnSpc>
                <a:spcPct val="115000"/>
              </a:lnSpc>
            </a:pPr>
            <a:endParaRPr lang="en-IN" u="sng" dirty="0">
              <a:latin typeface="Arial" panose="020B0604020202020204" pitchFamily="34" charset="0"/>
              <a:ea typeface="Arial" panose="020B0604020202020204" pitchFamily="34" charset="0"/>
            </a:endParaRPr>
          </a:p>
          <a:p>
            <a:pPr algn="just">
              <a:lnSpc>
                <a:spcPct val="115000"/>
              </a:lnSpc>
            </a:pPr>
            <a:endParaRPr lang="en-IN" u="sng" dirty="0">
              <a:latin typeface="Arial" panose="020B0604020202020204" pitchFamily="34" charset="0"/>
              <a:ea typeface="Arial" panose="020B0604020202020204" pitchFamily="34" charset="0"/>
            </a:endParaRPr>
          </a:p>
          <a:p>
            <a:pPr algn="just">
              <a:lnSpc>
                <a:spcPct val="115000"/>
              </a:lnSpc>
            </a:pPr>
            <a:endParaRPr lang="en-US" u="sng" dirty="0">
              <a:latin typeface="Arial" panose="020B0604020202020204" pitchFamily="34" charset="0"/>
              <a:ea typeface="Arial" panose="020B0604020202020204" pitchFamily="34" charset="0"/>
            </a:endParaRPr>
          </a:p>
          <a:p>
            <a:pPr algn="just">
              <a:lnSpc>
                <a:spcPct val="115000"/>
              </a:lnSpc>
            </a:pPr>
            <a:endParaRPr lang="en-IN" u="sng" dirty="0">
              <a:latin typeface="Arial" panose="020B0604020202020204" pitchFamily="34" charset="0"/>
              <a:ea typeface="Arial" panose="020B0604020202020204" pitchFamily="34" charset="0"/>
            </a:endParaRPr>
          </a:p>
          <a:p>
            <a:pPr algn="just">
              <a:lnSpc>
                <a:spcPct val="115000"/>
              </a:lnSpc>
            </a:pPr>
            <a:endParaRPr lang="en-IN" u="sng" dirty="0">
              <a:latin typeface="Arial" panose="020B0604020202020204" pitchFamily="34" charset="0"/>
              <a:ea typeface="Arial" panose="020B0604020202020204" pitchFamily="34" charset="0"/>
            </a:endParaRPr>
          </a:p>
          <a:p>
            <a:pPr algn="just">
              <a:lnSpc>
                <a:spcPct val="115000"/>
              </a:lnSpc>
            </a:pPr>
            <a:endParaRPr lang="en-IN" u="sng" dirty="0">
              <a:latin typeface="Arial" panose="020B0604020202020204" pitchFamily="34" charset="0"/>
              <a:ea typeface="Arial" panose="020B0604020202020204" pitchFamily="34" charset="0"/>
            </a:endParaRPr>
          </a:p>
          <a:p>
            <a:pPr algn="just">
              <a:lnSpc>
                <a:spcPct val="115000"/>
              </a:lnSpc>
            </a:pPr>
            <a:endParaRPr lang="en-IN"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694362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a16="http://schemas.microsoft.com/office/drawing/2014/main" id="{C7DDF28F-771F-D180-B602-4C9BA1896597}"/>
              </a:ext>
            </a:extLst>
          </p:cNvPr>
          <p:cNvSpPr txBox="1">
            <a:spLocks noGrp="1" noRot="1" noMove="1" noResize="1" noEditPoints="1" noAdjustHandles="1" noChangeArrowheads="1" noChangeShapeType="1"/>
          </p:cNvSpPr>
          <p:nvPr/>
        </p:nvSpPr>
        <p:spPr>
          <a:xfrm>
            <a:off x="697940" y="1503679"/>
            <a:ext cx="10061497" cy="4265783"/>
          </a:xfrm>
          <a:prstGeom prst="rect">
            <a:avLst/>
          </a:prstGeom>
          <a:noFill/>
        </p:spPr>
        <p:txBody>
          <a:bodyPr wrap="square">
            <a:spAutoFit/>
          </a:bodyPr>
          <a:lstStyle/>
          <a:p>
            <a:pPr algn="ctr">
              <a:lnSpc>
                <a:spcPct val="115000"/>
              </a:lnSpc>
            </a:pPr>
            <a:r>
              <a:rPr lang="en-IN" sz="2400" b="1" dirty="0">
                <a:effectLst/>
                <a:latin typeface="Times New Roman" panose="02020603050405020304" pitchFamily="18" charset="0"/>
                <a:ea typeface="Arial" panose="020B0604020202020204" pitchFamily="34" charset="0"/>
              </a:rPr>
              <a:t>Table of contents</a:t>
            </a:r>
            <a:endParaRPr lang="en-IN" sz="1400" dirty="0">
              <a:effectLst/>
              <a:latin typeface="Arial" panose="020B0604020202020204" pitchFamily="34" charset="0"/>
              <a:ea typeface="Arial" panose="020B0604020202020204" pitchFamily="34" charset="0"/>
            </a:endParaRPr>
          </a:p>
          <a:p>
            <a:pPr algn="ctr">
              <a:lnSpc>
                <a:spcPct val="115000"/>
              </a:lnSpc>
            </a:pPr>
            <a:r>
              <a:rPr lang="en-IN" sz="2400" b="1" dirty="0">
                <a:effectLst/>
                <a:latin typeface="Times New Roman" panose="02020603050405020304" pitchFamily="18"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b="1" dirty="0">
                <a:latin typeface="Times New Roman" panose="02020603050405020304" pitchFamily="18" charset="0"/>
              </a:rPr>
              <a:t>Introduction</a:t>
            </a:r>
          </a:p>
          <a:p>
            <a:pPr marL="342900" lvl="0" indent="-342900">
              <a:buSzPts val="1400"/>
              <a:buFont typeface="+mj-lt"/>
              <a:buAutoNum type="arabicPeriod"/>
            </a:pPr>
            <a:r>
              <a:rPr lang="en-IN" b="1" dirty="0">
                <a:latin typeface="Times New Roman" panose="02020603050405020304" pitchFamily="18" charset="0"/>
              </a:rPr>
              <a:t>Project Overview</a:t>
            </a:r>
          </a:p>
          <a:p>
            <a:pPr marL="342900" lvl="0" indent="-342900">
              <a:buSzPts val="1400"/>
              <a:buFont typeface="+mj-lt"/>
              <a:buAutoNum type="arabicPeriod"/>
            </a:pPr>
            <a:r>
              <a:rPr lang="en-IN" b="1" dirty="0">
                <a:latin typeface="Times New Roman" panose="02020603050405020304" pitchFamily="18" charset="0"/>
              </a:rPr>
              <a:t>Architecture Design </a:t>
            </a:r>
          </a:p>
          <a:p>
            <a:pPr marL="342900" lvl="0" indent="-342900">
              <a:buSzPts val="1400"/>
              <a:buFont typeface="+mj-lt"/>
              <a:buAutoNum type="arabicPeriod"/>
            </a:pPr>
            <a:r>
              <a:rPr lang="en-IN" b="1" dirty="0">
                <a:latin typeface="Times New Roman" panose="02020603050405020304" pitchFamily="18" charset="0"/>
              </a:rPr>
              <a:t>User Interface Design </a:t>
            </a:r>
          </a:p>
          <a:p>
            <a:pPr marL="342900" lvl="0" indent="-342900">
              <a:buSzPts val="1400"/>
              <a:buFont typeface="+mj-lt"/>
              <a:buAutoNum type="arabicPeriod"/>
            </a:pPr>
            <a:r>
              <a:rPr lang="en-IN" b="1" dirty="0">
                <a:latin typeface="Times New Roman" panose="02020603050405020304" pitchFamily="18" charset="0"/>
              </a:rPr>
              <a:t>Back-end Development </a:t>
            </a:r>
          </a:p>
          <a:p>
            <a:pPr marL="342900" lvl="0" indent="-342900">
              <a:buSzPts val="1400"/>
              <a:buFont typeface="+mj-lt"/>
              <a:buAutoNum type="arabicPeriod"/>
            </a:pPr>
            <a:r>
              <a:rPr lang="en-IN" b="1" dirty="0">
                <a:latin typeface="Times New Roman" panose="02020603050405020304" pitchFamily="18" charset="0"/>
              </a:rPr>
              <a:t>Front-end Development</a:t>
            </a:r>
          </a:p>
          <a:p>
            <a:pPr marL="342900" lvl="0" indent="-342900">
              <a:buSzPts val="1400"/>
              <a:buFont typeface="+mj-lt"/>
              <a:buAutoNum type="arabicPeriod"/>
            </a:pPr>
            <a:r>
              <a:rPr lang="en-IN" b="1" dirty="0">
                <a:latin typeface="Times New Roman" panose="02020603050405020304" pitchFamily="18" charset="0"/>
              </a:rPr>
              <a:t>Testing</a:t>
            </a:r>
          </a:p>
          <a:p>
            <a:pPr marL="342900" lvl="0" indent="-342900">
              <a:buSzPts val="1400"/>
              <a:buFont typeface="+mj-lt"/>
              <a:buAutoNum type="arabicPeriod"/>
            </a:pPr>
            <a:r>
              <a:rPr lang="en-IN" b="1" dirty="0">
                <a:latin typeface="Times New Roman" panose="02020603050405020304" pitchFamily="18" charset="0"/>
              </a:rPr>
              <a:t>Deployment</a:t>
            </a:r>
          </a:p>
          <a:p>
            <a:pPr marL="342900" lvl="0" indent="-342900">
              <a:buSzPts val="1400"/>
              <a:buFont typeface="+mj-lt"/>
              <a:buAutoNum type="arabicPeriod"/>
            </a:pPr>
            <a:r>
              <a:rPr lang="en-IN" b="1" dirty="0">
                <a:latin typeface="Times New Roman" panose="02020603050405020304" pitchFamily="18" charset="0"/>
              </a:rPr>
              <a:t>Conclusion</a:t>
            </a:r>
          </a:p>
          <a:p>
            <a:pPr marL="342900" lvl="0" indent="-342900">
              <a:buSzPts val="1400"/>
              <a:buFont typeface="+mj-lt"/>
              <a:buAutoNum type="arabicPeriod"/>
            </a:pPr>
            <a:r>
              <a:rPr lang="en-IN" b="1" dirty="0">
                <a:latin typeface="Times New Roman" panose="02020603050405020304" pitchFamily="18" charset="0"/>
              </a:rPr>
              <a:t>Future Work</a:t>
            </a: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References</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Appendices</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907023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4EA6B4E1-DB62-ABC8-9376-891CD4ACDF4E}"/>
              </a:ext>
            </a:extLst>
          </p:cNvPr>
          <p:cNvSpPr txBox="1"/>
          <p:nvPr/>
        </p:nvSpPr>
        <p:spPr>
          <a:xfrm>
            <a:off x="490219" y="1349647"/>
            <a:ext cx="11009053" cy="4941353"/>
          </a:xfrm>
          <a:prstGeom prst="rect">
            <a:avLst/>
          </a:prstGeom>
          <a:noFill/>
        </p:spPr>
        <p:txBody>
          <a:bodyPr wrap="square">
            <a:spAutoFit/>
          </a:bodyPr>
          <a:lstStyle/>
          <a:p>
            <a:pPr algn="just">
              <a:lnSpc>
                <a:spcPct val="115000"/>
              </a:lnSpc>
            </a:pPr>
            <a:r>
              <a:rPr lang="en-US" b="1" dirty="0" smtClean="0">
                <a:effectLst/>
                <a:latin typeface="Arial" panose="020B0604020202020204" pitchFamily="34" charset="0"/>
                <a:ea typeface="Arial" panose="020B0604020202020204" pitchFamily="34" charset="0"/>
              </a:rPr>
              <a:t>                          </a:t>
            </a:r>
            <a:r>
              <a:rPr lang="en-US" sz="2400" b="1" dirty="0" smtClean="0">
                <a:effectLst/>
                <a:latin typeface="Arial" panose="020B0604020202020204" pitchFamily="34" charset="0"/>
                <a:ea typeface="Arial" panose="020B0604020202020204" pitchFamily="34" charset="0"/>
              </a:rPr>
              <a:t>Title :       Employee Management </a:t>
            </a:r>
            <a:r>
              <a:rPr lang="en-US" sz="2400" b="1" dirty="0" smtClean="0">
                <a:effectLst/>
                <a:latin typeface="Arial" panose="020B0604020202020204" pitchFamily="34" charset="0"/>
                <a:ea typeface="Arial" panose="020B0604020202020204" pitchFamily="34" charset="0"/>
              </a:rPr>
              <a:t>System</a:t>
            </a:r>
            <a:endParaRPr lang="en-US" dirty="0">
              <a:latin typeface="Arial" panose="020B0604020202020204" pitchFamily="34" charset="0"/>
              <a:ea typeface="Arial" panose="020B0604020202020204" pitchFamily="34" charset="0"/>
            </a:endParaRPr>
          </a:p>
          <a:p>
            <a:pPr algn="just">
              <a:lnSpc>
                <a:spcPct val="115000"/>
              </a:lnSpc>
            </a:pPr>
            <a:r>
              <a:rPr lang="en-US" b="1" dirty="0"/>
              <a:t>1.1 Problem Statement</a:t>
            </a:r>
            <a:r>
              <a:rPr lang="en-US" dirty="0"/>
              <a:t>: Many organizations struggle with managing their workforce effectively and efficiently due to outdated and manual HR management </a:t>
            </a:r>
            <a:r>
              <a:rPr lang="en-US" dirty="0" smtClean="0"/>
              <a:t>processes</a:t>
            </a:r>
            <a:endParaRPr lang="en-US" dirty="0" smtClean="0"/>
          </a:p>
          <a:p>
            <a:pPr algn="just">
              <a:lnSpc>
                <a:spcPct val="115000"/>
              </a:lnSpc>
            </a:pPr>
            <a:r>
              <a:rPr lang="en-US" dirty="0" smtClean="0"/>
              <a:t>And The Management need </a:t>
            </a:r>
            <a:r>
              <a:rPr lang="en-US" b="1" dirty="0" smtClean="0"/>
              <a:t>securely access employee data </a:t>
            </a:r>
            <a:r>
              <a:rPr lang="en-US" dirty="0" smtClean="0"/>
              <a:t>from </a:t>
            </a:r>
            <a:r>
              <a:rPr lang="en-US" dirty="0" smtClean="0"/>
              <a:t>a database through an API</a:t>
            </a:r>
          </a:p>
          <a:p>
            <a:pPr algn="just">
              <a:lnSpc>
                <a:spcPct val="115000"/>
              </a:lnSpc>
            </a:pPr>
            <a:r>
              <a:rPr lang="en-US" b="1" dirty="0" smtClean="0"/>
              <a:t>1.2 Research </a:t>
            </a:r>
            <a:r>
              <a:rPr lang="en-US" b="1" dirty="0"/>
              <a:t>question: </a:t>
            </a:r>
            <a:r>
              <a:rPr lang="en-US" dirty="0"/>
              <a:t>How can we create a secure and efficient API to fetch employee data from a MySQL database using </a:t>
            </a:r>
            <a:r>
              <a:rPr lang="en-US" dirty="0" smtClean="0"/>
              <a:t>Spring-Boot </a:t>
            </a:r>
            <a:r>
              <a:rPr lang="en-US" dirty="0"/>
              <a:t>and </a:t>
            </a:r>
            <a:r>
              <a:rPr lang="en-US" dirty="0" smtClean="0"/>
              <a:t>Rest-Controller</a:t>
            </a:r>
            <a:endParaRPr lang="en-US" dirty="0" smtClean="0"/>
          </a:p>
          <a:p>
            <a:pPr algn="just">
              <a:lnSpc>
                <a:spcPct val="115000"/>
              </a:lnSpc>
            </a:pPr>
            <a:r>
              <a:rPr lang="en-US" b="1" dirty="0"/>
              <a:t>1.3 Objectives</a:t>
            </a:r>
            <a:r>
              <a:rPr lang="en-US" dirty="0"/>
              <a:t>: </a:t>
            </a:r>
            <a:endParaRPr lang="en-US" dirty="0" smtClean="0"/>
          </a:p>
          <a:p>
            <a:pPr marL="285750" indent="-285750" algn="just">
              <a:lnSpc>
                <a:spcPct val="115000"/>
              </a:lnSpc>
              <a:buFont typeface="Arial" panose="020B0604020202020204" pitchFamily="34" charset="0"/>
              <a:buChar char="•"/>
            </a:pPr>
            <a:r>
              <a:rPr lang="en-US" dirty="0" smtClean="0"/>
              <a:t>To </a:t>
            </a:r>
            <a:r>
              <a:rPr lang="en-US" dirty="0"/>
              <a:t>create an API that </a:t>
            </a:r>
            <a:r>
              <a:rPr lang="en-US" dirty="0" smtClean="0"/>
              <a:t>fetches/Get </a:t>
            </a:r>
            <a:r>
              <a:rPr lang="en-US" dirty="0"/>
              <a:t>employee data by ID, and </a:t>
            </a:r>
            <a:r>
              <a:rPr lang="en-US" b="1" dirty="0"/>
              <a:t>encrypts the date of birth </a:t>
            </a:r>
            <a:r>
              <a:rPr lang="en-US" dirty="0"/>
              <a:t>using AES-256, </a:t>
            </a:r>
            <a:endParaRPr lang="en-US" dirty="0" smtClean="0"/>
          </a:p>
          <a:p>
            <a:pPr marL="285750" indent="-285750" algn="just">
              <a:lnSpc>
                <a:spcPct val="115000"/>
              </a:lnSpc>
              <a:buFont typeface="Arial" panose="020B0604020202020204" pitchFamily="34" charset="0"/>
              <a:buChar char="•"/>
            </a:pPr>
            <a:r>
              <a:rPr lang="en-US" dirty="0" smtClean="0"/>
              <a:t>and </a:t>
            </a:r>
            <a:r>
              <a:rPr lang="en-US" dirty="0"/>
              <a:t>deploys it to Kubernetes. Additionally, to automate the build and deployment </a:t>
            </a:r>
            <a:r>
              <a:rPr lang="en-US" b="1" dirty="0"/>
              <a:t>process using Jenkins and Docker</a:t>
            </a:r>
            <a:r>
              <a:rPr lang="en-US" dirty="0" smtClean="0"/>
              <a:t>.</a:t>
            </a:r>
          </a:p>
          <a:p>
            <a:pPr algn="just">
              <a:lnSpc>
                <a:spcPct val="115000"/>
              </a:lnSpc>
            </a:pPr>
            <a:r>
              <a:rPr lang="en-US" dirty="0" smtClean="0">
                <a:latin typeface="Arial" panose="020B0604020202020204" pitchFamily="34" charset="0"/>
                <a:ea typeface="Arial" panose="020B0604020202020204" pitchFamily="34" charset="0"/>
              </a:rPr>
              <a:t>* </a:t>
            </a:r>
            <a:r>
              <a:rPr lang="en-IN" dirty="0" smtClean="0"/>
              <a:t>This </a:t>
            </a:r>
            <a:r>
              <a:rPr lang="en-IN" dirty="0"/>
              <a:t>code should run from Spring-boot or an Application server such as Tomcat, WebLogic, etc</a:t>
            </a:r>
            <a:r>
              <a:rPr lang="en-IN" dirty="0" smtClean="0"/>
              <a:t>.</a:t>
            </a:r>
            <a:endParaRPr lang="en-US" dirty="0" smtClean="0">
              <a:effectLst/>
              <a:latin typeface="Arial" panose="020B0604020202020204" pitchFamily="34" charset="0"/>
              <a:ea typeface="Arial" panose="020B0604020202020204" pitchFamily="34" charset="0"/>
            </a:endParaRPr>
          </a:p>
          <a:p>
            <a:pPr algn="just">
              <a:lnSpc>
                <a:spcPct val="115000"/>
              </a:lnSpc>
            </a:pPr>
            <a:r>
              <a:rPr lang="en-US" sz="1600" b="1" dirty="0" smtClean="0">
                <a:latin typeface="Arial" panose="020B0604020202020204" pitchFamily="34" charset="0"/>
                <a:ea typeface="Arial" panose="020B0604020202020204" pitchFamily="34" charset="0"/>
              </a:rPr>
              <a:t>1.4 Importance </a:t>
            </a:r>
            <a:r>
              <a:rPr lang="en-US" sz="1600" b="1" dirty="0">
                <a:latin typeface="Arial" panose="020B0604020202020204" pitchFamily="34" charset="0"/>
                <a:ea typeface="Arial" panose="020B0604020202020204" pitchFamily="34" charset="0"/>
              </a:rPr>
              <a:t>and relevance: </a:t>
            </a:r>
            <a:endParaRPr lang="en-US" sz="1600" b="1" dirty="0" smtClean="0">
              <a:latin typeface="Arial" panose="020B0604020202020204" pitchFamily="34" charset="0"/>
              <a:ea typeface="Arial" panose="020B0604020202020204" pitchFamily="34" charset="0"/>
            </a:endParaRPr>
          </a:p>
          <a:p>
            <a:pPr algn="just">
              <a:lnSpc>
                <a:spcPct val="115000"/>
              </a:lnSpc>
            </a:pPr>
            <a:r>
              <a:rPr lang="en-US" dirty="0" smtClean="0">
                <a:latin typeface="Arial" panose="020B0604020202020204" pitchFamily="34" charset="0"/>
                <a:ea typeface="Arial" panose="020B0604020202020204" pitchFamily="34" charset="0"/>
              </a:rPr>
              <a:t>This </a:t>
            </a:r>
            <a:r>
              <a:rPr lang="en-US" dirty="0">
                <a:latin typeface="Arial" panose="020B0604020202020204" pitchFamily="34" charset="0"/>
                <a:ea typeface="Arial" panose="020B0604020202020204" pitchFamily="34" charset="0"/>
              </a:rPr>
              <a:t>project enables secure and efficient access to employee data, which is crucial for businesses and organizations to manage their operations effectively</a:t>
            </a:r>
            <a:endParaRPr lang="en-US" dirty="0" smtClean="0">
              <a:effectLst/>
              <a:latin typeface="Arial" panose="020B0604020202020204" pitchFamily="34" charset="0"/>
              <a:ea typeface="Arial" panose="020B0604020202020204" pitchFamily="34" charset="0"/>
            </a:endParaRPr>
          </a:p>
          <a:p>
            <a:pPr algn="just">
              <a:lnSpc>
                <a:spcPct val="115000"/>
              </a:lnSpc>
            </a:pPr>
            <a:endParaRPr lang="en-IN"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Tree>
    <p:extLst>
      <p:ext uri="{BB962C8B-B14F-4D97-AF65-F5344CB8AC3E}">
        <p14:creationId xmlns:p14="http://schemas.microsoft.com/office/powerpoint/2010/main" val="3066299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490219" y="1349647"/>
            <a:ext cx="9891453" cy="4162678"/>
          </a:xfrm>
          <a:prstGeom prst="rect">
            <a:avLst/>
          </a:prstGeom>
          <a:noFill/>
        </p:spPr>
        <p:txBody>
          <a:bodyPr wrap="square">
            <a:spAutoFit/>
          </a:bodyPr>
          <a:lstStyle/>
          <a:p>
            <a:pPr>
              <a:lnSpc>
                <a:spcPct val="115000"/>
              </a:lnSpc>
            </a:pPr>
            <a:r>
              <a:rPr lang="en-US" b="1" dirty="0">
                <a:latin typeface="Times New Roman" panose="02020603050405020304" pitchFamily="18" charset="0"/>
                <a:ea typeface="Arial" panose="020B0604020202020204" pitchFamily="34" charset="0"/>
              </a:rPr>
              <a:t>Features</a:t>
            </a:r>
            <a:r>
              <a:rPr lang="en-US" b="1" dirty="0" smtClean="0">
                <a:latin typeface="Times New Roman" panose="02020603050405020304" pitchFamily="18" charset="0"/>
                <a:ea typeface="Arial" panose="020B0604020202020204" pitchFamily="34" charset="0"/>
              </a:rPr>
              <a:t>:</a:t>
            </a:r>
          </a:p>
          <a:p>
            <a:pPr>
              <a:lnSpc>
                <a:spcPct val="115000"/>
              </a:lnSpc>
            </a:pPr>
            <a:endParaRPr lang="en-US" dirty="0" smtClean="0"/>
          </a:p>
          <a:p>
            <a:pPr>
              <a:lnSpc>
                <a:spcPct val="115000"/>
              </a:lnSpc>
            </a:pPr>
            <a:r>
              <a:rPr lang="en-US" dirty="0" smtClean="0"/>
              <a:t>Employee </a:t>
            </a:r>
            <a:r>
              <a:rPr lang="en-US" dirty="0"/>
              <a:t>data management</a:t>
            </a:r>
            <a:r>
              <a:rPr lang="en-US" dirty="0" smtClean="0"/>
              <a:t>:</a:t>
            </a:r>
          </a:p>
          <a:p>
            <a:pPr>
              <a:lnSpc>
                <a:spcPct val="115000"/>
              </a:lnSpc>
            </a:pPr>
            <a:r>
              <a:rPr lang="en-US" dirty="0" smtClean="0"/>
              <a:t> </a:t>
            </a:r>
            <a:r>
              <a:rPr lang="en-US" dirty="0"/>
              <a:t>The system will allow </a:t>
            </a:r>
            <a:r>
              <a:rPr lang="en-US" dirty="0" smtClean="0"/>
              <a:t>Administrators to </a:t>
            </a:r>
            <a:r>
              <a:rPr lang="en-US" dirty="0"/>
              <a:t>access employee </a:t>
            </a:r>
            <a:r>
              <a:rPr lang="en-US" dirty="0" smtClean="0"/>
              <a:t>information By </a:t>
            </a:r>
            <a:r>
              <a:rPr lang="en-US" dirty="0" smtClean="0"/>
              <a:t>employee-ID.</a:t>
            </a:r>
            <a:endParaRPr lang="en-US" dirty="0"/>
          </a:p>
          <a:p>
            <a:pPr>
              <a:lnSpc>
                <a:spcPct val="115000"/>
              </a:lnSpc>
            </a:pPr>
            <a:endParaRPr lang="en-US" b="1" dirty="0" smtClean="0">
              <a:latin typeface="Times New Roman" panose="02020603050405020304" pitchFamily="18" charset="0"/>
              <a:ea typeface="Arial" panose="020B0604020202020204" pitchFamily="34" charset="0"/>
            </a:endParaRPr>
          </a:p>
          <a:p>
            <a:pPr marL="285750" indent="-285750">
              <a:lnSpc>
                <a:spcPct val="115000"/>
              </a:lnSpc>
              <a:buFont typeface="Arial" panose="020B0604020202020204" pitchFamily="34" charset="0"/>
              <a:buChar char="•"/>
            </a:pPr>
            <a:r>
              <a:rPr lang="en-US" dirty="0" smtClean="0">
                <a:latin typeface="Times New Roman" panose="02020603050405020304" pitchFamily="18" charset="0"/>
                <a:ea typeface="Arial" panose="020B0604020202020204" pitchFamily="34" charset="0"/>
              </a:rPr>
              <a:t>Fetching </a:t>
            </a:r>
            <a:r>
              <a:rPr lang="en-US" dirty="0">
                <a:latin typeface="Times New Roman" panose="02020603050405020304" pitchFamily="18" charset="0"/>
                <a:ea typeface="Arial" panose="020B0604020202020204" pitchFamily="34" charset="0"/>
              </a:rPr>
              <a:t>employee data by </a:t>
            </a:r>
            <a:r>
              <a:rPr lang="en-US" dirty="0" smtClean="0">
                <a:latin typeface="Times New Roman" panose="02020603050405020304" pitchFamily="18" charset="0"/>
                <a:ea typeface="Arial" panose="020B0604020202020204" pitchFamily="34" charset="0"/>
              </a:rPr>
              <a:t>ID </a:t>
            </a:r>
          </a:p>
          <a:p>
            <a:pPr marL="285750" indent="-285750">
              <a:lnSpc>
                <a:spcPct val="115000"/>
              </a:lnSpc>
              <a:buFont typeface="Arial" panose="020B0604020202020204" pitchFamily="34" charset="0"/>
              <a:buChar char="•"/>
            </a:pPr>
            <a:r>
              <a:rPr lang="en-US" dirty="0" smtClean="0">
                <a:latin typeface="Times New Roman" panose="02020603050405020304" pitchFamily="18" charset="0"/>
                <a:ea typeface="Arial" panose="020B0604020202020204" pitchFamily="34" charset="0"/>
              </a:rPr>
              <a:t>Encryption </a:t>
            </a:r>
            <a:r>
              <a:rPr lang="en-US" dirty="0">
                <a:latin typeface="Times New Roman" panose="02020603050405020304" pitchFamily="18" charset="0"/>
                <a:ea typeface="Arial" panose="020B0604020202020204" pitchFamily="34" charset="0"/>
              </a:rPr>
              <a:t>of date of </a:t>
            </a:r>
            <a:r>
              <a:rPr lang="en-US" dirty="0" smtClean="0">
                <a:latin typeface="Times New Roman" panose="02020603050405020304" pitchFamily="18" charset="0"/>
                <a:ea typeface="Arial" panose="020B0604020202020204" pitchFamily="34" charset="0"/>
              </a:rPr>
              <a:t>birth</a:t>
            </a:r>
          </a:p>
          <a:p>
            <a:pPr marL="285750" indent="-285750">
              <a:lnSpc>
                <a:spcPct val="115000"/>
              </a:lnSpc>
              <a:buFont typeface="Arial" panose="020B0604020202020204" pitchFamily="34" charset="0"/>
              <a:buChar char="•"/>
            </a:pPr>
            <a:r>
              <a:rPr lang="en-US" dirty="0" smtClean="0">
                <a:latin typeface="Times New Roman" panose="02020603050405020304" pitchFamily="18" charset="0"/>
                <a:ea typeface="Arial" panose="020B0604020202020204" pitchFamily="34" charset="0"/>
              </a:rPr>
              <a:t>HTTPS </a:t>
            </a:r>
            <a:r>
              <a:rPr lang="en-US" dirty="0">
                <a:latin typeface="Times New Roman" panose="02020603050405020304" pitchFamily="18" charset="0"/>
                <a:ea typeface="Arial" panose="020B0604020202020204" pitchFamily="34" charset="0"/>
              </a:rPr>
              <a:t>configuration with a self-signed </a:t>
            </a:r>
            <a:r>
              <a:rPr lang="en-US" dirty="0" smtClean="0">
                <a:latin typeface="Times New Roman" panose="02020603050405020304" pitchFamily="18" charset="0"/>
                <a:ea typeface="Arial" panose="020B0604020202020204" pitchFamily="34" charset="0"/>
              </a:rPr>
              <a:t>certificate</a:t>
            </a:r>
          </a:p>
          <a:p>
            <a:pPr marL="285750" indent="-285750">
              <a:lnSpc>
                <a:spcPct val="115000"/>
              </a:lnSpc>
              <a:buFont typeface="Arial" panose="020B0604020202020204" pitchFamily="34" charset="0"/>
              <a:buChar char="•"/>
            </a:pPr>
            <a:r>
              <a:rPr lang="en-US" dirty="0" smtClean="0">
                <a:latin typeface="Times New Roman" panose="02020603050405020304" pitchFamily="18" charset="0"/>
                <a:ea typeface="Arial" panose="020B0604020202020204" pitchFamily="34" charset="0"/>
              </a:rPr>
              <a:t>Deployment </a:t>
            </a:r>
            <a:r>
              <a:rPr lang="en-US" dirty="0">
                <a:latin typeface="Times New Roman" panose="02020603050405020304" pitchFamily="18" charset="0"/>
                <a:ea typeface="Arial" panose="020B0604020202020204" pitchFamily="34" charset="0"/>
              </a:rPr>
              <a:t>to </a:t>
            </a:r>
            <a:r>
              <a:rPr lang="en-US" dirty="0" smtClean="0">
                <a:latin typeface="Times New Roman" panose="02020603050405020304" pitchFamily="18" charset="0"/>
                <a:ea typeface="Arial" panose="020B0604020202020204" pitchFamily="34" charset="0"/>
              </a:rPr>
              <a:t>Kubernetes</a:t>
            </a:r>
          </a:p>
          <a:p>
            <a:pPr marL="285750" indent="-285750">
              <a:lnSpc>
                <a:spcPct val="115000"/>
              </a:lnSpc>
              <a:buFont typeface="Arial" panose="020B0604020202020204" pitchFamily="34" charset="0"/>
              <a:buChar char="•"/>
            </a:pPr>
            <a:endParaRPr lang="en-US" sz="1400" dirty="0" smtClean="0">
              <a:effectLst/>
              <a:latin typeface="Arial" panose="020B0604020202020204" pitchFamily="34" charset="0"/>
              <a:ea typeface="Arial" panose="020B0604020202020204" pitchFamily="34" charset="0"/>
            </a:endParaRPr>
          </a:p>
          <a:p>
            <a:pPr marL="285750" indent="-285750">
              <a:lnSpc>
                <a:spcPct val="115000"/>
              </a:lnSpc>
              <a:buFont typeface="Arial" panose="020B0604020202020204" pitchFamily="34" charset="0"/>
              <a:buChar char="•"/>
            </a:pPr>
            <a:r>
              <a:rPr lang="en-US" b="1" dirty="0">
                <a:latin typeface="Arial" panose="020B0604020202020204" pitchFamily="34" charset="0"/>
                <a:ea typeface="Arial" panose="020B0604020202020204" pitchFamily="34" charset="0"/>
              </a:rPr>
              <a:t>Functionality: </a:t>
            </a:r>
            <a:r>
              <a:rPr lang="en-US" dirty="0">
                <a:latin typeface="Arial" panose="020B0604020202020204" pitchFamily="34" charset="0"/>
                <a:ea typeface="Arial" panose="020B0604020202020204" pitchFamily="34" charset="0"/>
              </a:rPr>
              <a:t>API that fetches employee data by ID and returns it in JSON </a:t>
            </a:r>
            <a:r>
              <a:rPr lang="en-US" dirty="0" smtClean="0">
                <a:latin typeface="Arial" panose="020B0604020202020204" pitchFamily="34" charset="0"/>
                <a:ea typeface="Arial" panose="020B0604020202020204" pitchFamily="34" charset="0"/>
              </a:rPr>
              <a:t>format</a:t>
            </a:r>
          </a:p>
          <a:p>
            <a:pPr marL="285750" indent="-285750">
              <a:lnSpc>
                <a:spcPct val="115000"/>
              </a:lnSpc>
              <a:buFont typeface="Arial" panose="020B0604020202020204" pitchFamily="34" charset="0"/>
              <a:buChar char="•"/>
            </a:pPr>
            <a:endParaRPr lang="en-US" dirty="0" smtClean="0">
              <a:latin typeface="Arial" panose="020B0604020202020204" pitchFamily="34" charset="0"/>
              <a:ea typeface="Arial" panose="020B0604020202020204" pitchFamily="34" charset="0"/>
            </a:endParaRPr>
          </a:p>
          <a:p>
            <a:pPr marL="285750" indent="-285750">
              <a:lnSpc>
                <a:spcPct val="115000"/>
              </a:lnSpc>
              <a:buFont typeface="Arial" panose="020B0604020202020204" pitchFamily="34" charset="0"/>
              <a:buChar char="•"/>
            </a:pPr>
            <a:endParaRPr lang="en-IN"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07802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397856" y="1377356"/>
            <a:ext cx="9891453" cy="4025717"/>
          </a:xfrm>
          <a:prstGeom prst="rect">
            <a:avLst/>
          </a:prstGeom>
          <a:noFill/>
        </p:spPr>
        <p:txBody>
          <a:bodyPr wrap="square">
            <a:spAutoFit/>
          </a:bodyPr>
          <a:lstStyle/>
          <a:p>
            <a:pPr>
              <a:lnSpc>
                <a:spcPct val="115000"/>
              </a:lnSpc>
            </a:pPr>
            <a:r>
              <a:rPr lang="en-US" b="1" dirty="0">
                <a:latin typeface="Times New Roman" panose="02020603050405020304" pitchFamily="18" charset="0"/>
                <a:ea typeface="Arial" panose="020B0604020202020204" pitchFamily="34" charset="0"/>
              </a:rPr>
              <a:t>Technology Stack</a:t>
            </a:r>
            <a:r>
              <a:rPr lang="en-US" b="1" dirty="0" smtClean="0">
                <a:latin typeface="Times New Roman" panose="02020603050405020304" pitchFamily="18" charset="0"/>
                <a:ea typeface="Arial" panose="020B0604020202020204" pitchFamily="34" charset="0"/>
              </a:rPr>
              <a:t>:</a:t>
            </a:r>
          </a:p>
          <a:p>
            <a:pPr>
              <a:lnSpc>
                <a:spcPct val="115000"/>
              </a:lnSpc>
            </a:pPr>
            <a:endParaRPr lang="en-US" b="1" dirty="0" smtClean="0">
              <a:latin typeface="Times New Roman" panose="02020603050405020304" pitchFamily="18" charset="0"/>
              <a:ea typeface="Arial" panose="020B0604020202020204" pitchFamily="34" charset="0"/>
            </a:endParaRPr>
          </a:p>
          <a:p>
            <a:r>
              <a:rPr lang="en-US" b="1" dirty="0"/>
              <a:t>Technology Stack: </a:t>
            </a:r>
            <a:r>
              <a:rPr lang="en-US" dirty="0"/>
              <a:t>The EMS will be built using a variety of technologies, including</a:t>
            </a:r>
            <a:r>
              <a:rPr lang="en-US" dirty="0" smtClean="0"/>
              <a:t>:</a:t>
            </a:r>
          </a:p>
          <a:p>
            <a:endParaRPr lang="en-US" dirty="0"/>
          </a:p>
          <a:p>
            <a:r>
              <a:rPr lang="en-IN" b="1" dirty="0" smtClean="0"/>
              <a:t>JAVA</a:t>
            </a:r>
            <a:endParaRPr lang="en-IN" dirty="0"/>
          </a:p>
          <a:p>
            <a:r>
              <a:rPr lang="en-IN" b="1" dirty="0" smtClean="0"/>
              <a:t>Spring Boot</a:t>
            </a:r>
            <a:endParaRPr lang="en-IN" dirty="0"/>
          </a:p>
          <a:p>
            <a:r>
              <a:rPr lang="en-IN" b="1" dirty="0"/>
              <a:t>Database: </a:t>
            </a:r>
            <a:r>
              <a:rPr lang="en-IN" b="1" dirty="0" smtClean="0"/>
              <a:t>MySQL</a:t>
            </a:r>
            <a:endParaRPr lang="en-US" b="1" dirty="0" smtClean="0">
              <a:latin typeface="Times New Roman" panose="02020603050405020304" pitchFamily="18" charset="0"/>
              <a:ea typeface="Arial" panose="020B0604020202020204" pitchFamily="34" charset="0"/>
            </a:endParaRPr>
          </a:p>
          <a:p>
            <a:pPr>
              <a:lnSpc>
                <a:spcPct val="115000"/>
              </a:lnSpc>
            </a:pPr>
            <a:r>
              <a:rPr lang="en-US" b="1" dirty="0" smtClean="0">
                <a:latin typeface="Times New Roman" panose="02020603050405020304" pitchFamily="18" charset="0"/>
                <a:ea typeface="Arial" panose="020B0604020202020204" pitchFamily="34" charset="0"/>
              </a:rPr>
              <a:t>REST API</a:t>
            </a:r>
          </a:p>
          <a:p>
            <a:pPr>
              <a:lnSpc>
                <a:spcPct val="115000"/>
              </a:lnSpc>
            </a:pPr>
            <a:r>
              <a:rPr lang="en-US" b="1" dirty="0" smtClean="0">
                <a:latin typeface="Times New Roman" panose="02020603050405020304" pitchFamily="18" charset="0"/>
                <a:ea typeface="Arial" panose="020B0604020202020204" pitchFamily="34" charset="0"/>
              </a:rPr>
              <a:t>AES-256</a:t>
            </a:r>
          </a:p>
          <a:p>
            <a:pPr>
              <a:lnSpc>
                <a:spcPct val="115000"/>
              </a:lnSpc>
            </a:pPr>
            <a:r>
              <a:rPr lang="en-US" b="1" dirty="0" smtClean="0">
                <a:latin typeface="Times New Roman" panose="02020603050405020304" pitchFamily="18" charset="0"/>
                <a:ea typeface="Arial" panose="020B0604020202020204" pitchFamily="34" charset="0"/>
              </a:rPr>
              <a:t>Git-hub</a:t>
            </a:r>
            <a:endParaRPr lang="en-US" dirty="0" smtClean="0">
              <a:latin typeface="Times New Roman" panose="02020603050405020304" pitchFamily="18" charset="0"/>
              <a:ea typeface="Arial" panose="020B0604020202020204" pitchFamily="34" charset="0"/>
            </a:endParaRPr>
          </a:p>
          <a:p>
            <a:pPr>
              <a:lnSpc>
                <a:spcPct val="115000"/>
              </a:lnSpc>
            </a:pPr>
            <a:r>
              <a:rPr lang="en-US" b="1" dirty="0" smtClean="0">
                <a:latin typeface="Times New Roman" panose="02020603050405020304" pitchFamily="18" charset="0"/>
                <a:ea typeface="Arial" panose="020B0604020202020204" pitchFamily="34" charset="0"/>
              </a:rPr>
              <a:t>Jenkins</a:t>
            </a:r>
            <a:endParaRPr lang="en-US" dirty="0" smtClean="0">
              <a:latin typeface="Times New Roman" panose="02020603050405020304" pitchFamily="18" charset="0"/>
              <a:ea typeface="Arial" panose="020B0604020202020204" pitchFamily="34" charset="0"/>
            </a:endParaRPr>
          </a:p>
          <a:p>
            <a:pPr>
              <a:lnSpc>
                <a:spcPct val="115000"/>
              </a:lnSpc>
            </a:pPr>
            <a:r>
              <a:rPr lang="en-US" b="1" dirty="0" smtClean="0">
                <a:latin typeface="Times New Roman" panose="02020603050405020304" pitchFamily="18" charset="0"/>
                <a:ea typeface="Arial" panose="020B0604020202020204" pitchFamily="34" charset="0"/>
              </a:rPr>
              <a:t>Docker</a:t>
            </a:r>
          </a:p>
          <a:p>
            <a:pPr>
              <a:lnSpc>
                <a:spcPct val="115000"/>
              </a:lnSpc>
            </a:pPr>
            <a:endParaRPr lang="en-IN"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114261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02FB6A81-F334-0D76-10FC-F69162C07E4E}"/>
              </a:ext>
            </a:extLst>
          </p:cNvPr>
          <p:cNvSpPr txBox="1"/>
          <p:nvPr/>
        </p:nvSpPr>
        <p:spPr>
          <a:xfrm>
            <a:off x="332509" y="1006765"/>
            <a:ext cx="11176000" cy="5409173"/>
          </a:xfrm>
          <a:prstGeom prst="rect">
            <a:avLst/>
          </a:prstGeom>
          <a:noFill/>
        </p:spPr>
        <p:txBody>
          <a:bodyPr wrap="square">
            <a:spAutoFit/>
          </a:bodyPr>
          <a:lstStyle/>
          <a:p>
            <a:pPr>
              <a:lnSpc>
                <a:spcPct val="115000"/>
              </a:lnSpc>
            </a:pPr>
            <a:r>
              <a:rPr lang="en-US" b="1" dirty="0">
                <a:latin typeface="Times New Roman" panose="02020603050405020304" pitchFamily="18" charset="0"/>
                <a:ea typeface="Arial" panose="020B0604020202020204" pitchFamily="34" charset="0"/>
              </a:rPr>
              <a:t>Technology details:</a:t>
            </a:r>
          </a:p>
          <a:p>
            <a:r>
              <a:rPr lang="en-IN" b="1" dirty="0"/>
              <a:t>JAVA</a:t>
            </a:r>
          </a:p>
          <a:p>
            <a:pPr lvl="1"/>
            <a:r>
              <a:rPr lang="en-IN" sz="1200" dirty="0">
                <a:sym typeface="Wingdings" panose="05000000000000000000" pitchFamily="2" charset="2"/>
              </a:rPr>
              <a:t></a:t>
            </a:r>
            <a:r>
              <a:rPr lang="en-IN" dirty="0">
                <a:sym typeface="Wingdings" panose="05000000000000000000" pitchFamily="2" charset="2"/>
              </a:rPr>
              <a:t> </a:t>
            </a:r>
            <a:r>
              <a:rPr lang="en-US" sz="1600" dirty="0"/>
              <a:t>The back-end of the application is built using the Java programming language</a:t>
            </a:r>
            <a:endParaRPr lang="en-IN" dirty="0"/>
          </a:p>
          <a:p>
            <a:r>
              <a:rPr lang="en-IN" b="1" dirty="0"/>
              <a:t>Spring Boot</a:t>
            </a:r>
          </a:p>
          <a:p>
            <a:pPr lvl="1"/>
            <a:r>
              <a:rPr lang="en-IN" sz="1100" dirty="0">
                <a:sym typeface="Wingdings" panose="05000000000000000000" pitchFamily="2" charset="2"/>
              </a:rPr>
              <a:t></a:t>
            </a:r>
            <a:r>
              <a:rPr lang="en-US" sz="1600" dirty="0">
                <a:sym typeface="Wingdings" panose="05000000000000000000" pitchFamily="2" charset="2"/>
              </a:rPr>
              <a:t>The Spring Boot framework is used to provide a lightweight, modular approach to building web applications in Java</a:t>
            </a:r>
            <a:endParaRPr lang="en-US" sz="1600" dirty="0">
              <a:latin typeface="Times New Roman" panose="02020603050405020304" pitchFamily="18" charset="0"/>
              <a:sym typeface="Wingdings" panose="05000000000000000000" pitchFamily="2" charset="2"/>
            </a:endParaRPr>
          </a:p>
          <a:p>
            <a:r>
              <a:rPr lang="en-IN" b="1" dirty="0"/>
              <a:t>MySQL</a:t>
            </a:r>
            <a:r>
              <a:rPr lang="en-IN" sz="1600" dirty="0">
                <a:sym typeface="Wingdings" panose="05000000000000000000" pitchFamily="2" charset="2"/>
              </a:rPr>
              <a:t> </a:t>
            </a:r>
          </a:p>
          <a:p>
            <a:pPr marL="742950" lvl="1" indent="-285750">
              <a:buFont typeface="Wingdings" panose="05000000000000000000" pitchFamily="2" charset="2"/>
              <a:buChar char="à"/>
            </a:pPr>
            <a:r>
              <a:rPr lang="en-US" sz="1600" dirty="0">
                <a:latin typeface="Times New Roman" panose="02020603050405020304" pitchFamily="18" charset="0"/>
                <a:ea typeface="Arial" panose="020B0604020202020204" pitchFamily="34" charset="0"/>
              </a:rPr>
              <a:t>The database used for the EMS is MySQL which store the data of Employee</a:t>
            </a:r>
          </a:p>
          <a:p>
            <a:pPr>
              <a:lnSpc>
                <a:spcPct val="115000"/>
              </a:lnSpc>
            </a:pPr>
            <a:r>
              <a:rPr lang="en-US" b="1" dirty="0">
                <a:latin typeface="Times New Roman" panose="02020603050405020304" pitchFamily="18" charset="0"/>
                <a:ea typeface="Arial" panose="020B0604020202020204" pitchFamily="34" charset="0"/>
              </a:rPr>
              <a:t>REST API </a:t>
            </a:r>
            <a:r>
              <a:rPr lang="en-US" sz="1400" b="1" dirty="0">
                <a:latin typeface="Times New Roman" panose="02020603050405020304" pitchFamily="18" charset="0"/>
                <a:ea typeface="Arial" panose="020B0604020202020204" pitchFamily="34" charset="0"/>
              </a:rPr>
              <a:t>(</a:t>
            </a:r>
            <a:r>
              <a:rPr lang="en-IN" sz="1400" b="1" dirty="0"/>
              <a:t>Representational State Transfer</a:t>
            </a:r>
            <a:r>
              <a:rPr lang="en-IN" b="1" dirty="0"/>
              <a:t>)</a:t>
            </a:r>
            <a:endParaRPr lang="en-US" b="1" dirty="0">
              <a:latin typeface="Times New Roman" panose="02020603050405020304" pitchFamily="18" charset="0"/>
              <a:ea typeface="Arial" panose="020B0604020202020204" pitchFamily="34" charset="0"/>
            </a:endParaRPr>
          </a:p>
          <a:p>
            <a:pPr lvl="1">
              <a:lnSpc>
                <a:spcPct val="115000"/>
              </a:lnSpc>
            </a:pPr>
            <a:r>
              <a:rPr lang="en-IN" sz="1100" dirty="0">
                <a:sym typeface="Wingdings" panose="05000000000000000000" pitchFamily="2" charset="2"/>
              </a:rPr>
              <a:t></a:t>
            </a:r>
            <a:r>
              <a:rPr lang="en-IN" dirty="0">
                <a:sym typeface="Wingdings" panose="05000000000000000000" pitchFamily="2" charset="2"/>
              </a:rPr>
              <a:t> </a:t>
            </a:r>
            <a:r>
              <a:rPr lang="en-US" dirty="0">
                <a:latin typeface="Cambria" panose="02040503050406030204" pitchFamily="18" charset="0"/>
                <a:ea typeface="Cambria" panose="02040503050406030204" pitchFamily="18" charset="0"/>
              </a:rPr>
              <a:t>REST API provides a standard architecture for building web services that can be accessed through HTTP</a:t>
            </a:r>
            <a:endParaRPr lang="en-US" sz="1600" dirty="0">
              <a:latin typeface="Cambria" panose="02040503050406030204" pitchFamily="18" charset="0"/>
              <a:ea typeface="Cambria" panose="02040503050406030204" pitchFamily="18" charset="0"/>
            </a:endParaRPr>
          </a:p>
          <a:p>
            <a:pPr>
              <a:lnSpc>
                <a:spcPct val="115000"/>
              </a:lnSpc>
            </a:pPr>
            <a:r>
              <a:rPr lang="en-US" b="1" dirty="0">
                <a:latin typeface="Times New Roman" panose="02020603050405020304" pitchFamily="18" charset="0"/>
                <a:ea typeface="Arial" panose="020B0604020202020204" pitchFamily="34" charset="0"/>
              </a:rPr>
              <a:t>AES-256 </a:t>
            </a:r>
            <a:r>
              <a:rPr lang="en-US" sz="1400" b="1" dirty="0">
                <a:latin typeface="Times New Roman" panose="02020603050405020304" pitchFamily="18" charset="0"/>
                <a:ea typeface="Arial" panose="020B0604020202020204" pitchFamily="34" charset="0"/>
              </a:rPr>
              <a:t>(</a:t>
            </a:r>
            <a:r>
              <a:rPr lang="en-IN" sz="1400" b="1" dirty="0"/>
              <a:t>Advanced Encryption Standard)</a:t>
            </a:r>
            <a:endParaRPr lang="en-US" sz="1400" b="1" dirty="0">
              <a:latin typeface="Times New Roman" panose="02020603050405020304" pitchFamily="18" charset="0"/>
              <a:ea typeface="Arial" panose="020B0604020202020204" pitchFamily="34" charset="0"/>
            </a:endParaRPr>
          </a:p>
          <a:p>
            <a:pPr marL="285750" indent="-285750">
              <a:lnSpc>
                <a:spcPct val="115000"/>
              </a:lnSpc>
              <a:buFont typeface="Wingdings" panose="05000000000000000000" pitchFamily="2" charset="2"/>
              <a:buChar char="à"/>
            </a:pPr>
            <a:r>
              <a:rPr lang="en-US" sz="1600" dirty="0"/>
              <a:t>AES-256 is a widely-used symmetric encryption algorithm that uses a 256-bit key to encrypt and decrypt data </a:t>
            </a:r>
          </a:p>
          <a:p>
            <a:pPr>
              <a:lnSpc>
                <a:spcPct val="115000"/>
              </a:lnSpc>
            </a:pPr>
            <a:r>
              <a:rPr lang="en-US" b="1" dirty="0">
                <a:latin typeface="Times New Roman" panose="02020603050405020304" pitchFamily="18" charset="0"/>
                <a:ea typeface="Arial" panose="020B0604020202020204" pitchFamily="34" charset="0"/>
              </a:rPr>
              <a:t>Jenkins </a:t>
            </a:r>
          </a:p>
          <a:p>
            <a:pPr lvl="1">
              <a:lnSpc>
                <a:spcPct val="115000"/>
              </a:lnSpc>
            </a:pPr>
            <a:r>
              <a:rPr lang="en-IN" sz="1100" dirty="0">
                <a:sym typeface="Wingdings" panose="05000000000000000000" pitchFamily="2" charset="2"/>
              </a:rPr>
              <a:t></a:t>
            </a:r>
            <a:r>
              <a:rPr lang="en-IN" dirty="0">
                <a:sym typeface="Wingdings" panose="05000000000000000000" pitchFamily="2" charset="2"/>
              </a:rPr>
              <a:t> </a:t>
            </a:r>
            <a:r>
              <a:rPr lang="en-US" sz="1600" dirty="0">
                <a:latin typeface="Times New Roman" panose="02020603050405020304" pitchFamily="18" charset="0"/>
                <a:ea typeface="Arial" panose="020B0604020202020204" pitchFamily="34" charset="0"/>
              </a:rPr>
              <a:t>For continuous Integration with Git Repo and Building of Docker Images</a:t>
            </a:r>
          </a:p>
          <a:p>
            <a:pPr>
              <a:lnSpc>
                <a:spcPct val="115000"/>
              </a:lnSpc>
            </a:pPr>
            <a:r>
              <a:rPr lang="en-US" b="1" dirty="0">
                <a:latin typeface="Times New Roman" panose="02020603050405020304" pitchFamily="18" charset="0"/>
                <a:ea typeface="Arial" panose="020B0604020202020204" pitchFamily="34" charset="0"/>
              </a:rPr>
              <a:t>Docker </a:t>
            </a:r>
          </a:p>
          <a:p>
            <a:pPr marL="742950" lvl="1" indent="-285750">
              <a:lnSpc>
                <a:spcPct val="115000"/>
              </a:lnSpc>
              <a:buFont typeface="Wingdings" panose="05000000000000000000" pitchFamily="2" charset="2"/>
              <a:buChar char="à"/>
            </a:pPr>
            <a:r>
              <a:rPr lang="en-US" dirty="0"/>
              <a:t>Docker allows for the creation, packaging, and deployment of applications in a lightweight, portable container environment</a:t>
            </a:r>
          </a:p>
          <a:p>
            <a:pPr>
              <a:lnSpc>
                <a:spcPct val="115000"/>
              </a:lnSpc>
            </a:pPr>
            <a:r>
              <a:rPr lang="en-US" sz="1600" b="1" dirty="0">
                <a:latin typeface="Times New Roman" panose="02020603050405020304" pitchFamily="18" charset="0"/>
                <a:ea typeface="Arial" panose="020B0604020202020204" pitchFamily="34" charset="0"/>
              </a:rPr>
              <a:t>Kubernetes</a:t>
            </a:r>
          </a:p>
          <a:p>
            <a:pPr marL="742950" lvl="1" indent="-285750">
              <a:lnSpc>
                <a:spcPct val="115000"/>
              </a:lnSpc>
              <a:buFont typeface="Wingdings" panose="05000000000000000000" pitchFamily="2" charset="2"/>
              <a:buChar char="à"/>
            </a:pPr>
            <a:r>
              <a:rPr lang="en-US" sz="1600" dirty="0">
                <a:latin typeface="Arial" panose="020B0604020202020204" pitchFamily="34" charset="0"/>
                <a:cs typeface="Arial" panose="020B0604020202020204" pitchFamily="34" charset="0"/>
              </a:rPr>
              <a:t>Kubernetes allows for easy deployment of Docker images to a cluster of nodes</a:t>
            </a:r>
            <a:endParaRPr lang="en-IN" sz="1600" dirty="0">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288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sp>
        <p:nvSpPr>
          <p:cNvPr id="10" name="TextBox 9">
            <a:extLst>
              <a:ext uri="{FF2B5EF4-FFF2-40B4-BE49-F238E27FC236}">
                <a16:creationId xmlns:a16="http://schemas.microsoft.com/office/drawing/2014/main" id="{9B42D773-64B1-2E69-58AD-9909711FB0C0}"/>
              </a:ext>
            </a:extLst>
          </p:cNvPr>
          <p:cNvSpPr txBox="1"/>
          <p:nvPr/>
        </p:nvSpPr>
        <p:spPr>
          <a:xfrm>
            <a:off x="672358" y="1649505"/>
            <a:ext cx="10434911" cy="4247317"/>
          </a:xfrm>
          <a:prstGeom prst="rect">
            <a:avLst/>
          </a:prstGeom>
          <a:noFill/>
        </p:spPr>
        <p:txBody>
          <a:bodyPr wrap="square" rtlCol="0">
            <a:spAutoFit/>
          </a:bodyPr>
          <a:lstStyle/>
          <a:p>
            <a:r>
              <a:rPr lang="en-US" dirty="0"/>
              <a:t>Integration testing involves testing the interactions between different components of the application to ensure that they work together as expected.</a:t>
            </a:r>
          </a:p>
          <a:p>
            <a:endParaRPr lang="en-US" dirty="0" smtClean="0"/>
          </a:p>
          <a:p>
            <a:r>
              <a:rPr lang="en-US" dirty="0" smtClean="0"/>
              <a:t>we </a:t>
            </a:r>
            <a:r>
              <a:rPr lang="en-US" dirty="0"/>
              <a:t>have used a testing methodology </a:t>
            </a:r>
            <a:r>
              <a:rPr lang="en-US" dirty="0" smtClean="0"/>
              <a:t>I </a:t>
            </a:r>
            <a:r>
              <a:rPr lang="en-US" dirty="0"/>
              <a:t>have used Junit to test individual records and to make sure the retrieved data is correct. </a:t>
            </a:r>
          </a:p>
          <a:p>
            <a:endParaRPr lang="en-US" dirty="0"/>
          </a:p>
          <a:p>
            <a:r>
              <a:rPr lang="en-US" dirty="0"/>
              <a:t>Integration tests can be run as part of the build process using tools </a:t>
            </a:r>
            <a:r>
              <a:rPr lang="en-US" dirty="0" smtClean="0"/>
              <a:t>Gradle</a:t>
            </a:r>
            <a:r>
              <a:rPr lang="en-US" dirty="0"/>
              <a:t>, or manually using testing frameworks like JUnit.</a:t>
            </a:r>
          </a:p>
          <a:p>
            <a:endParaRPr lang="en-US" dirty="0"/>
          </a:p>
          <a:p>
            <a:r>
              <a:rPr lang="en-US" dirty="0"/>
              <a:t>End to End Testing was also performed to test the entire flow of the application, from the client making the request to the server receiving the response</a:t>
            </a:r>
            <a:r>
              <a:rPr lang="en-IN" dirty="0" smtClean="0"/>
              <a:t>.</a:t>
            </a:r>
            <a:endParaRPr lang="en-IN" dirty="0"/>
          </a:p>
          <a:p>
            <a:endParaRPr lang="en-IN" dirty="0"/>
          </a:p>
          <a:p>
            <a:r>
              <a:rPr lang="en-IN" dirty="0"/>
              <a:t>Additionally, we used POSTMAN to perform functional testing of our APIs by sending different types of requests and validating the response returned by the server. Through these testing methodologies, we ensured that application works as intended and meets the requirements of the project.</a:t>
            </a:r>
            <a:endParaRPr lang="en-US" dirty="0"/>
          </a:p>
        </p:txBody>
      </p:sp>
    </p:spTree>
    <p:extLst>
      <p:ext uri="{BB962C8B-B14F-4D97-AF65-F5344CB8AC3E}">
        <p14:creationId xmlns:p14="http://schemas.microsoft.com/office/powerpoint/2010/main" val="2925079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5163" y="1560944"/>
            <a:ext cx="10067637" cy="5119785"/>
          </a:xfrm>
          <a:prstGeom prst="rect">
            <a:avLst/>
          </a:prstGeom>
        </p:spPr>
      </p:pic>
      <p:sp>
        <p:nvSpPr>
          <p:cNvPr id="11" name="Title 10"/>
          <p:cNvSpPr>
            <a:spLocks noGrp="1"/>
          </p:cNvSpPr>
          <p:nvPr>
            <p:ph type="title"/>
          </p:nvPr>
        </p:nvSpPr>
        <p:spPr>
          <a:xfrm>
            <a:off x="838200" y="1071417"/>
            <a:ext cx="10515600" cy="489527"/>
          </a:xfrm>
        </p:spPr>
        <p:txBody>
          <a:bodyPr>
            <a:noAutofit/>
          </a:bodyPr>
          <a:lstStyle/>
          <a:p>
            <a:r>
              <a:rPr lang="en-US" sz="3500" b="1" dirty="0" smtClean="0">
                <a:solidFill>
                  <a:srgbClr val="FF0000"/>
                </a:solidFill>
              </a:rPr>
              <a:t>1.Testing </a:t>
            </a:r>
            <a:r>
              <a:rPr lang="en-US" sz="3500" b="1" dirty="0" smtClean="0">
                <a:solidFill>
                  <a:srgbClr val="FF0000"/>
                </a:solidFill>
              </a:rPr>
              <a:t>For HTTPS in browser</a:t>
            </a:r>
            <a:endParaRPr lang="en-IN" sz="3500" b="1" dirty="0">
              <a:solidFill>
                <a:srgbClr val="FF0000"/>
              </a:solidFill>
            </a:endParaRPr>
          </a:p>
        </p:txBody>
      </p:sp>
    </p:spTree>
    <p:extLst>
      <p:ext uri="{BB962C8B-B14F-4D97-AF65-F5344CB8AC3E}">
        <p14:creationId xmlns:p14="http://schemas.microsoft.com/office/powerpoint/2010/main" val="39845282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1828720"/>
            <a:ext cx="10058400" cy="4788309"/>
          </a:xfrm>
          <a:prstGeom prst="rect">
            <a:avLst/>
          </a:prstGeom>
        </p:spPr>
      </p:pic>
      <p:sp>
        <p:nvSpPr>
          <p:cNvPr id="2" name="Title 1"/>
          <p:cNvSpPr>
            <a:spLocks noGrp="1"/>
          </p:cNvSpPr>
          <p:nvPr>
            <p:ph type="title"/>
          </p:nvPr>
        </p:nvSpPr>
        <p:spPr>
          <a:xfrm>
            <a:off x="838200" y="1006764"/>
            <a:ext cx="10515600" cy="683924"/>
          </a:xfrm>
        </p:spPr>
        <p:txBody>
          <a:bodyPr>
            <a:normAutofit/>
          </a:bodyPr>
          <a:lstStyle/>
          <a:p>
            <a:r>
              <a:rPr lang="en-US" sz="3200" b="1" dirty="0" smtClean="0">
                <a:solidFill>
                  <a:srgbClr val="FF0000"/>
                </a:solidFill>
              </a:rPr>
              <a:t>2.Testing </a:t>
            </a:r>
            <a:r>
              <a:rPr lang="en-US" sz="3200" b="1" dirty="0" smtClean="0">
                <a:solidFill>
                  <a:srgbClr val="FF0000"/>
                </a:solidFill>
              </a:rPr>
              <a:t>Valid web-request and getting value with Encryption</a:t>
            </a:r>
            <a:endParaRPr lang="en-IN" sz="3200" b="1" dirty="0">
              <a:solidFill>
                <a:srgbClr val="FF0000"/>
              </a:solidFill>
            </a:endParaRPr>
          </a:p>
        </p:txBody>
      </p:sp>
      <p:sp>
        <p:nvSpPr>
          <p:cNvPr id="3" name="Content Placeholder 2"/>
          <p:cNvSpPr>
            <a:spLocks noGrp="1"/>
          </p:cNvSpPr>
          <p:nvPr>
            <p:ph idx="1"/>
          </p:nvPr>
        </p:nvSpPr>
        <p:spPr/>
        <p:txBody>
          <a:bodyPr/>
          <a:lstStyle/>
          <a:p>
            <a:pPr marL="0" indent="0">
              <a:buNone/>
            </a:pPr>
            <a:r>
              <a:rPr lang="en-US" dirty="0" smtClean="0">
                <a:solidFill>
                  <a:schemeClr val="bg1">
                    <a:lumMod val="95000"/>
                  </a:schemeClr>
                </a:solidFill>
              </a:rPr>
              <a:t>a</a:t>
            </a:r>
            <a:endParaRPr lang="en-IN" dirty="0">
              <a:solidFill>
                <a:schemeClr val="bg1">
                  <a:lumMod val="95000"/>
                </a:schemeClr>
              </a:solidFill>
            </a:endParaRPr>
          </a:p>
        </p:txBody>
      </p:sp>
    </p:spTree>
    <p:extLst>
      <p:ext uri="{BB962C8B-B14F-4D97-AF65-F5344CB8AC3E}">
        <p14:creationId xmlns:p14="http://schemas.microsoft.com/office/powerpoint/2010/main" val="4499432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SA Template" id="{7EF025AB-56D0-42C6-8D01-6D7BD15986E7}" vid="{13FEAC2C-1A59-4677-B9C8-864B00C2BF82}"/>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439</TotalTime>
  <Words>811</Words>
  <Application>Microsoft Office PowerPoint</Application>
  <PresentationFormat>Widescreen</PresentationFormat>
  <Paragraphs>137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Cambria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1.Testing For HTTPS in browser</vt:lpstr>
      <vt:lpstr>2.Testing Valid web-request and getting value with Encryption</vt:lpstr>
      <vt:lpstr>3.Testing Valid web-request and getting value with Decryption</vt:lpstr>
      <vt:lpstr>4. Testing for Invalid Web Service Request i.e. Exception </vt:lpstr>
      <vt:lpstr>PowerPoint Presentation</vt:lpstr>
      <vt:lpstr>1. Jenkins Integration with Git and Deploying Docker Image on Docker Hub</vt:lpstr>
      <vt:lpstr>2. Docker Deployment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Lenovo</cp:lastModifiedBy>
  <cp:revision>88</cp:revision>
  <dcterms:created xsi:type="dcterms:W3CDTF">2023-04-15T11:22:40Z</dcterms:created>
  <dcterms:modified xsi:type="dcterms:W3CDTF">2023-04-27T05:13:19Z</dcterms:modified>
</cp:coreProperties>
</file>