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0" r:id="rId3"/>
    <p:sldId id="279" r:id="rId4"/>
    <p:sldId id="293" r:id="rId5"/>
    <p:sldId id="290" r:id="rId6"/>
    <p:sldId id="295" r:id="rId7"/>
    <p:sldId id="296" r:id="rId8"/>
    <p:sldId id="297" r:id="rId9"/>
    <p:sldId id="298" r:id="rId10"/>
    <p:sldId id="302" r:id="rId11"/>
    <p:sldId id="299" r:id="rId12"/>
    <p:sldId id="300" r:id="rId13"/>
    <p:sldId id="301" r:id="rId14"/>
    <p:sldId id="304" r:id="rId15"/>
    <p:sldId id="305" r:id="rId16"/>
    <p:sldId id="303" r:id="rId17"/>
    <p:sldId id="289" r:id="rId18"/>
    <p:sldId id="294" r:id="rId19"/>
    <p:sldId id="291" r:id="rId20"/>
    <p:sldId id="29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2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1578E-0F49-768C-8A4F-FD022B4883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F2FC342-66A4-31B1-3897-68795CD629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A04BBEE-A22D-0EE9-0E2C-F16809BF4DAD}"/>
              </a:ext>
            </a:extLst>
          </p:cNvPr>
          <p:cNvSpPr>
            <a:spLocks noGrp="1"/>
          </p:cNvSpPr>
          <p:nvPr>
            <p:ph type="dt" sz="half" idx="10"/>
          </p:nvPr>
        </p:nvSpPr>
        <p:spPr/>
        <p:txBody>
          <a:bodyPr/>
          <a:lstStyle/>
          <a:p>
            <a:fld id="{2FC5F7B1-C42A-4898-B9E8-6248CA8D7BB2}" type="datetimeFigureOut">
              <a:rPr lang="en-IN" smtClean="0"/>
              <a:t>26-04-2025</a:t>
            </a:fld>
            <a:endParaRPr lang="en-IN"/>
          </a:p>
        </p:txBody>
      </p:sp>
      <p:sp>
        <p:nvSpPr>
          <p:cNvPr id="5" name="Footer Placeholder 4">
            <a:extLst>
              <a:ext uri="{FF2B5EF4-FFF2-40B4-BE49-F238E27FC236}">
                <a16:creationId xmlns:a16="http://schemas.microsoft.com/office/drawing/2014/main" id="{3DA20925-71FB-FA68-D87A-6A34754998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A65B17-151C-8996-9AE8-B221AEF94AF4}"/>
              </a:ext>
            </a:extLst>
          </p:cNvPr>
          <p:cNvSpPr>
            <a:spLocks noGrp="1"/>
          </p:cNvSpPr>
          <p:nvPr>
            <p:ph type="sldNum" sz="quarter" idx="12"/>
          </p:nvPr>
        </p:nvSpPr>
        <p:spPr/>
        <p:txBody>
          <a:bodyPr/>
          <a:lstStyle/>
          <a:p>
            <a:fld id="{60E6EEA1-534D-4381-AF36-C74BEE797B01}" type="slidenum">
              <a:rPr lang="en-IN" smtClean="0"/>
              <a:t>‹#›</a:t>
            </a:fld>
            <a:endParaRPr lang="en-IN"/>
          </a:p>
        </p:txBody>
      </p:sp>
    </p:spTree>
    <p:extLst>
      <p:ext uri="{BB962C8B-B14F-4D97-AF65-F5344CB8AC3E}">
        <p14:creationId xmlns:p14="http://schemas.microsoft.com/office/powerpoint/2010/main" val="3834747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77C17-A0E9-EBC4-0394-C13657B6D30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C9A0D9D-0AB7-4E1C-8BE3-AE8305D91A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A69179-E619-074C-1EAE-12D1BB44BE65}"/>
              </a:ext>
            </a:extLst>
          </p:cNvPr>
          <p:cNvSpPr>
            <a:spLocks noGrp="1"/>
          </p:cNvSpPr>
          <p:nvPr>
            <p:ph type="dt" sz="half" idx="10"/>
          </p:nvPr>
        </p:nvSpPr>
        <p:spPr/>
        <p:txBody>
          <a:bodyPr/>
          <a:lstStyle/>
          <a:p>
            <a:fld id="{2FC5F7B1-C42A-4898-B9E8-6248CA8D7BB2}" type="datetimeFigureOut">
              <a:rPr lang="en-IN" smtClean="0"/>
              <a:t>26-04-2025</a:t>
            </a:fld>
            <a:endParaRPr lang="en-IN"/>
          </a:p>
        </p:txBody>
      </p:sp>
      <p:sp>
        <p:nvSpPr>
          <p:cNvPr id="5" name="Footer Placeholder 4">
            <a:extLst>
              <a:ext uri="{FF2B5EF4-FFF2-40B4-BE49-F238E27FC236}">
                <a16:creationId xmlns:a16="http://schemas.microsoft.com/office/drawing/2014/main" id="{EF45E381-B4FC-8CBC-11D5-B53BEB7D6E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5FCE8E-6467-907F-7BFF-62C5D1B719CB}"/>
              </a:ext>
            </a:extLst>
          </p:cNvPr>
          <p:cNvSpPr>
            <a:spLocks noGrp="1"/>
          </p:cNvSpPr>
          <p:nvPr>
            <p:ph type="sldNum" sz="quarter" idx="12"/>
          </p:nvPr>
        </p:nvSpPr>
        <p:spPr/>
        <p:txBody>
          <a:bodyPr/>
          <a:lstStyle/>
          <a:p>
            <a:fld id="{60E6EEA1-534D-4381-AF36-C74BEE797B01}" type="slidenum">
              <a:rPr lang="en-IN" smtClean="0"/>
              <a:t>‹#›</a:t>
            </a:fld>
            <a:endParaRPr lang="en-IN"/>
          </a:p>
        </p:txBody>
      </p:sp>
    </p:spTree>
    <p:extLst>
      <p:ext uri="{BB962C8B-B14F-4D97-AF65-F5344CB8AC3E}">
        <p14:creationId xmlns:p14="http://schemas.microsoft.com/office/powerpoint/2010/main" val="4249723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1CF4B4-EB98-CA7E-599D-BA6FF63772F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FD621B-A8DA-3D6D-4977-6678C4E908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017B73-4CA6-56DE-1A3A-861AD3E7D2B7}"/>
              </a:ext>
            </a:extLst>
          </p:cNvPr>
          <p:cNvSpPr>
            <a:spLocks noGrp="1"/>
          </p:cNvSpPr>
          <p:nvPr>
            <p:ph type="dt" sz="half" idx="10"/>
          </p:nvPr>
        </p:nvSpPr>
        <p:spPr/>
        <p:txBody>
          <a:bodyPr/>
          <a:lstStyle/>
          <a:p>
            <a:fld id="{2FC5F7B1-C42A-4898-B9E8-6248CA8D7BB2}" type="datetimeFigureOut">
              <a:rPr lang="en-IN" smtClean="0"/>
              <a:t>26-04-2025</a:t>
            </a:fld>
            <a:endParaRPr lang="en-IN"/>
          </a:p>
        </p:txBody>
      </p:sp>
      <p:sp>
        <p:nvSpPr>
          <p:cNvPr id="5" name="Footer Placeholder 4">
            <a:extLst>
              <a:ext uri="{FF2B5EF4-FFF2-40B4-BE49-F238E27FC236}">
                <a16:creationId xmlns:a16="http://schemas.microsoft.com/office/drawing/2014/main" id="{5FF77560-23ED-EA1D-ECD4-1426D96BE8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3A110F-DE7E-30CB-943B-5FC559671775}"/>
              </a:ext>
            </a:extLst>
          </p:cNvPr>
          <p:cNvSpPr>
            <a:spLocks noGrp="1"/>
          </p:cNvSpPr>
          <p:nvPr>
            <p:ph type="sldNum" sz="quarter" idx="12"/>
          </p:nvPr>
        </p:nvSpPr>
        <p:spPr/>
        <p:txBody>
          <a:bodyPr/>
          <a:lstStyle/>
          <a:p>
            <a:fld id="{60E6EEA1-534D-4381-AF36-C74BEE797B01}" type="slidenum">
              <a:rPr lang="en-IN" smtClean="0"/>
              <a:t>‹#›</a:t>
            </a:fld>
            <a:endParaRPr lang="en-IN"/>
          </a:p>
        </p:txBody>
      </p:sp>
    </p:spTree>
    <p:extLst>
      <p:ext uri="{BB962C8B-B14F-4D97-AF65-F5344CB8AC3E}">
        <p14:creationId xmlns:p14="http://schemas.microsoft.com/office/powerpoint/2010/main" val="4130065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956C7-E821-47D5-69CB-1BE2F851348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947A90B-FFAB-11E5-481E-ECFA90C2B5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857578-7725-0592-747A-98FDEA582105}"/>
              </a:ext>
            </a:extLst>
          </p:cNvPr>
          <p:cNvSpPr>
            <a:spLocks noGrp="1"/>
          </p:cNvSpPr>
          <p:nvPr>
            <p:ph type="dt" sz="half" idx="10"/>
          </p:nvPr>
        </p:nvSpPr>
        <p:spPr/>
        <p:txBody>
          <a:bodyPr/>
          <a:lstStyle/>
          <a:p>
            <a:fld id="{2FC5F7B1-C42A-4898-B9E8-6248CA8D7BB2}" type="datetimeFigureOut">
              <a:rPr lang="en-IN" smtClean="0"/>
              <a:t>26-04-2025</a:t>
            </a:fld>
            <a:endParaRPr lang="en-IN"/>
          </a:p>
        </p:txBody>
      </p:sp>
      <p:sp>
        <p:nvSpPr>
          <p:cNvPr id="5" name="Footer Placeholder 4">
            <a:extLst>
              <a:ext uri="{FF2B5EF4-FFF2-40B4-BE49-F238E27FC236}">
                <a16:creationId xmlns:a16="http://schemas.microsoft.com/office/drawing/2014/main" id="{1A45BD76-08FE-EA47-B7D2-91DDCD5699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4EA700-DC15-30E8-5ABD-7FA4760C5308}"/>
              </a:ext>
            </a:extLst>
          </p:cNvPr>
          <p:cNvSpPr>
            <a:spLocks noGrp="1"/>
          </p:cNvSpPr>
          <p:nvPr>
            <p:ph type="sldNum" sz="quarter" idx="12"/>
          </p:nvPr>
        </p:nvSpPr>
        <p:spPr/>
        <p:txBody>
          <a:bodyPr/>
          <a:lstStyle/>
          <a:p>
            <a:fld id="{60E6EEA1-534D-4381-AF36-C74BEE797B01}" type="slidenum">
              <a:rPr lang="en-IN" smtClean="0"/>
              <a:t>‹#›</a:t>
            </a:fld>
            <a:endParaRPr lang="en-IN"/>
          </a:p>
        </p:txBody>
      </p:sp>
    </p:spTree>
    <p:extLst>
      <p:ext uri="{BB962C8B-B14F-4D97-AF65-F5344CB8AC3E}">
        <p14:creationId xmlns:p14="http://schemas.microsoft.com/office/powerpoint/2010/main" val="126124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C54F1-A8BA-9EF7-7021-70B3FE2E24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415B702-7215-8286-5A3D-10D7292F1F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78D90D-25A2-E779-F5A9-E8FA3DC2E1D5}"/>
              </a:ext>
            </a:extLst>
          </p:cNvPr>
          <p:cNvSpPr>
            <a:spLocks noGrp="1"/>
          </p:cNvSpPr>
          <p:nvPr>
            <p:ph type="dt" sz="half" idx="10"/>
          </p:nvPr>
        </p:nvSpPr>
        <p:spPr/>
        <p:txBody>
          <a:bodyPr/>
          <a:lstStyle/>
          <a:p>
            <a:fld id="{2FC5F7B1-C42A-4898-B9E8-6248CA8D7BB2}" type="datetimeFigureOut">
              <a:rPr lang="en-IN" smtClean="0"/>
              <a:t>26-04-2025</a:t>
            </a:fld>
            <a:endParaRPr lang="en-IN"/>
          </a:p>
        </p:txBody>
      </p:sp>
      <p:sp>
        <p:nvSpPr>
          <p:cNvPr id="5" name="Footer Placeholder 4">
            <a:extLst>
              <a:ext uri="{FF2B5EF4-FFF2-40B4-BE49-F238E27FC236}">
                <a16:creationId xmlns:a16="http://schemas.microsoft.com/office/drawing/2014/main" id="{8A5B62FD-4880-59D6-2B5E-AF9A160700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0C9E7F-71F3-8C4B-9C21-0BECEE7D4D42}"/>
              </a:ext>
            </a:extLst>
          </p:cNvPr>
          <p:cNvSpPr>
            <a:spLocks noGrp="1"/>
          </p:cNvSpPr>
          <p:nvPr>
            <p:ph type="sldNum" sz="quarter" idx="12"/>
          </p:nvPr>
        </p:nvSpPr>
        <p:spPr/>
        <p:txBody>
          <a:bodyPr/>
          <a:lstStyle/>
          <a:p>
            <a:fld id="{60E6EEA1-534D-4381-AF36-C74BEE797B01}" type="slidenum">
              <a:rPr lang="en-IN" smtClean="0"/>
              <a:t>‹#›</a:t>
            </a:fld>
            <a:endParaRPr lang="en-IN"/>
          </a:p>
        </p:txBody>
      </p:sp>
    </p:spTree>
    <p:extLst>
      <p:ext uri="{BB962C8B-B14F-4D97-AF65-F5344CB8AC3E}">
        <p14:creationId xmlns:p14="http://schemas.microsoft.com/office/powerpoint/2010/main" val="501038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984D8-5D04-59A9-38D0-F6C251D272B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6A18B9E-23CF-1062-9029-C6A05E339D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F768126-F468-187B-EA80-D0047ACBFF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1F443AB-2E31-9E1F-8EE1-1D8B074C8F69}"/>
              </a:ext>
            </a:extLst>
          </p:cNvPr>
          <p:cNvSpPr>
            <a:spLocks noGrp="1"/>
          </p:cNvSpPr>
          <p:nvPr>
            <p:ph type="dt" sz="half" idx="10"/>
          </p:nvPr>
        </p:nvSpPr>
        <p:spPr/>
        <p:txBody>
          <a:bodyPr/>
          <a:lstStyle/>
          <a:p>
            <a:fld id="{2FC5F7B1-C42A-4898-B9E8-6248CA8D7BB2}" type="datetimeFigureOut">
              <a:rPr lang="en-IN" smtClean="0"/>
              <a:t>26-04-2025</a:t>
            </a:fld>
            <a:endParaRPr lang="en-IN"/>
          </a:p>
        </p:txBody>
      </p:sp>
      <p:sp>
        <p:nvSpPr>
          <p:cNvPr id="6" name="Footer Placeholder 5">
            <a:extLst>
              <a:ext uri="{FF2B5EF4-FFF2-40B4-BE49-F238E27FC236}">
                <a16:creationId xmlns:a16="http://schemas.microsoft.com/office/drawing/2014/main" id="{C41A919E-BD57-4462-41AA-E65046917E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CD4426-BC9F-EE16-D461-1A650FAA8967}"/>
              </a:ext>
            </a:extLst>
          </p:cNvPr>
          <p:cNvSpPr>
            <a:spLocks noGrp="1"/>
          </p:cNvSpPr>
          <p:nvPr>
            <p:ph type="sldNum" sz="quarter" idx="12"/>
          </p:nvPr>
        </p:nvSpPr>
        <p:spPr/>
        <p:txBody>
          <a:bodyPr/>
          <a:lstStyle/>
          <a:p>
            <a:fld id="{60E6EEA1-534D-4381-AF36-C74BEE797B01}" type="slidenum">
              <a:rPr lang="en-IN" smtClean="0"/>
              <a:t>‹#›</a:t>
            </a:fld>
            <a:endParaRPr lang="en-IN"/>
          </a:p>
        </p:txBody>
      </p:sp>
    </p:spTree>
    <p:extLst>
      <p:ext uri="{BB962C8B-B14F-4D97-AF65-F5344CB8AC3E}">
        <p14:creationId xmlns:p14="http://schemas.microsoft.com/office/powerpoint/2010/main" val="1318418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CA71A-8691-BDF2-77F3-F04D020BF99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D326654-CB00-0270-752B-2FD3DC4C92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3DBE00-B621-A545-0A0E-B602E4AC01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F1BDFFF-8DBB-9196-6C48-61C0DE3B11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39B24D-9BBC-65AB-99B7-D8D8B1237C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309D257-2147-8A3B-EF8C-46EEED3B1F6E}"/>
              </a:ext>
            </a:extLst>
          </p:cNvPr>
          <p:cNvSpPr>
            <a:spLocks noGrp="1"/>
          </p:cNvSpPr>
          <p:nvPr>
            <p:ph type="dt" sz="half" idx="10"/>
          </p:nvPr>
        </p:nvSpPr>
        <p:spPr/>
        <p:txBody>
          <a:bodyPr/>
          <a:lstStyle/>
          <a:p>
            <a:fld id="{2FC5F7B1-C42A-4898-B9E8-6248CA8D7BB2}" type="datetimeFigureOut">
              <a:rPr lang="en-IN" smtClean="0"/>
              <a:t>26-04-2025</a:t>
            </a:fld>
            <a:endParaRPr lang="en-IN"/>
          </a:p>
        </p:txBody>
      </p:sp>
      <p:sp>
        <p:nvSpPr>
          <p:cNvPr id="8" name="Footer Placeholder 7">
            <a:extLst>
              <a:ext uri="{FF2B5EF4-FFF2-40B4-BE49-F238E27FC236}">
                <a16:creationId xmlns:a16="http://schemas.microsoft.com/office/drawing/2014/main" id="{248E4A6C-4F60-F598-F375-6E8200B07E6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59940F0-E1CF-D507-18C3-AAEF3E7E32B7}"/>
              </a:ext>
            </a:extLst>
          </p:cNvPr>
          <p:cNvSpPr>
            <a:spLocks noGrp="1"/>
          </p:cNvSpPr>
          <p:nvPr>
            <p:ph type="sldNum" sz="quarter" idx="12"/>
          </p:nvPr>
        </p:nvSpPr>
        <p:spPr/>
        <p:txBody>
          <a:bodyPr/>
          <a:lstStyle/>
          <a:p>
            <a:fld id="{60E6EEA1-534D-4381-AF36-C74BEE797B01}" type="slidenum">
              <a:rPr lang="en-IN" smtClean="0"/>
              <a:t>‹#›</a:t>
            </a:fld>
            <a:endParaRPr lang="en-IN"/>
          </a:p>
        </p:txBody>
      </p:sp>
    </p:spTree>
    <p:extLst>
      <p:ext uri="{BB962C8B-B14F-4D97-AF65-F5344CB8AC3E}">
        <p14:creationId xmlns:p14="http://schemas.microsoft.com/office/powerpoint/2010/main" val="919114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90D78-B98B-B0F7-B38C-D6D61800D54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0293C2E-832C-B198-3DA8-27A9E243E229}"/>
              </a:ext>
            </a:extLst>
          </p:cNvPr>
          <p:cNvSpPr>
            <a:spLocks noGrp="1"/>
          </p:cNvSpPr>
          <p:nvPr>
            <p:ph type="dt" sz="half" idx="10"/>
          </p:nvPr>
        </p:nvSpPr>
        <p:spPr/>
        <p:txBody>
          <a:bodyPr/>
          <a:lstStyle/>
          <a:p>
            <a:fld id="{2FC5F7B1-C42A-4898-B9E8-6248CA8D7BB2}" type="datetimeFigureOut">
              <a:rPr lang="en-IN" smtClean="0"/>
              <a:t>26-04-2025</a:t>
            </a:fld>
            <a:endParaRPr lang="en-IN"/>
          </a:p>
        </p:txBody>
      </p:sp>
      <p:sp>
        <p:nvSpPr>
          <p:cNvPr id="4" name="Footer Placeholder 3">
            <a:extLst>
              <a:ext uri="{FF2B5EF4-FFF2-40B4-BE49-F238E27FC236}">
                <a16:creationId xmlns:a16="http://schemas.microsoft.com/office/drawing/2014/main" id="{8BD3973B-E4EE-3F61-BCC7-D55A46CA0FB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9FA5817-6422-6077-30B9-5352A97950B9}"/>
              </a:ext>
            </a:extLst>
          </p:cNvPr>
          <p:cNvSpPr>
            <a:spLocks noGrp="1"/>
          </p:cNvSpPr>
          <p:nvPr>
            <p:ph type="sldNum" sz="quarter" idx="12"/>
          </p:nvPr>
        </p:nvSpPr>
        <p:spPr/>
        <p:txBody>
          <a:bodyPr/>
          <a:lstStyle/>
          <a:p>
            <a:fld id="{60E6EEA1-534D-4381-AF36-C74BEE797B01}" type="slidenum">
              <a:rPr lang="en-IN" smtClean="0"/>
              <a:t>‹#›</a:t>
            </a:fld>
            <a:endParaRPr lang="en-IN"/>
          </a:p>
        </p:txBody>
      </p:sp>
    </p:spTree>
    <p:extLst>
      <p:ext uri="{BB962C8B-B14F-4D97-AF65-F5344CB8AC3E}">
        <p14:creationId xmlns:p14="http://schemas.microsoft.com/office/powerpoint/2010/main" val="2844424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D67012-D9D0-2FE1-E158-4D6A136A9F00}"/>
              </a:ext>
            </a:extLst>
          </p:cNvPr>
          <p:cNvSpPr>
            <a:spLocks noGrp="1"/>
          </p:cNvSpPr>
          <p:nvPr>
            <p:ph type="dt" sz="half" idx="10"/>
          </p:nvPr>
        </p:nvSpPr>
        <p:spPr/>
        <p:txBody>
          <a:bodyPr/>
          <a:lstStyle/>
          <a:p>
            <a:fld id="{2FC5F7B1-C42A-4898-B9E8-6248CA8D7BB2}" type="datetimeFigureOut">
              <a:rPr lang="en-IN" smtClean="0"/>
              <a:t>26-04-2025</a:t>
            </a:fld>
            <a:endParaRPr lang="en-IN"/>
          </a:p>
        </p:txBody>
      </p:sp>
      <p:sp>
        <p:nvSpPr>
          <p:cNvPr id="3" name="Footer Placeholder 2">
            <a:extLst>
              <a:ext uri="{FF2B5EF4-FFF2-40B4-BE49-F238E27FC236}">
                <a16:creationId xmlns:a16="http://schemas.microsoft.com/office/drawing/2014/main" id="{9681BF4A-951A-68AD-4BC3-7704A6C592E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6902AE3-B169-D428-F647-EC69B4A4FD8F}"/>
              </a:ext>
            </a:extLst>
          </p:cNvPr>
          <p:cNvSpPr>
            <a:spLocks noGrp="1"/>
          </p:cNvSpPr>
          <p:nvPr>
            <p:ph type="sldNum" sz="quarter" idx="12"/>
          </p:nvPr>
        </p:nvSpPr>
        <p:spPr/>
        <p:txBody>
          <a:bodyPr/>
          <a:lstStyle/>
          <a:p>
            <a:fld id="{60E6EEA1-534D-4381-AF36-C74BEE797B01}" type="slidenum">
              <a:rPr lang="en-IN" smtClean="0"/>
              <a:t>‹#›</a:t>
            </a:fld>
            <a:endParaRPr lang="en-IN"/>
          </a:p>
        </p:txBody>
      </p:sp>
    </p:spTree>
    <p:extLst>
      <p:ext uri="{BB962C8B-B14F-4D97-AF65-F5344CB8AC3E}">
        <p14:creationId xmlns:p14="http://schemas.microsoft.com/office/powerpoint/2010/main" val="3263420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EC300-102C-8995-DC74-E43132FB7C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E75396A-5A18-9690-64B9-F0752C6D37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F6FD909-EFD2-66D8-5ADF-B4FC7A7FCE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A52643-2956-1428-E615-8D8454FFB662}"/>
              </a:ext>
            </a:extLst>
          </p:cNvPr>
          <p:cNvSpPr>
            <a:spLocks noGrp="1"/>
          </p:cNvSpPr>
          <p:nvPr>
            <p:ph type="dt" sz="half" idx="10"/>
          </p:nvPr>
        </p:nvSpPr>
        <p:spPr/>
        <p:txBody>
          <a:bodyPr/>
          <a:lstStyle/>
          <a:p>
            <a:fld id="{2FC5F7B1-C42A-4898-B9E8-6248CA8D7BB2}" type="datetimeFigureOut">
              <a:rPr lang="en-IN" smtClean="0"/>
              <a:t>26-04-2025</a:t>
            </a:fld>
            <a:endParaRPr lang="en-IN"/>
          </a:p>
        </p:txBody>
      </p:sp>
      <p:sp>
        <p:nvSpPr>
          <p:cNvPr id="6" name="Footer Placeholder 5">
            <a:extLst>
              <a:ext uri="{FF2B5EF4-FFF2-40B4-BE49-F238E27FC236}">
                <a16:creationId xmlns:a16="http://schemas.microsoft.com/office/drawing/2014/main" id="{559DD660-1DE6-ED1F-99A5-1A70821ACD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417FF88-3438-58C0-8385-AACDA6D9601C}"/>
              </a:ext>
            </a:extLst>
          </p:cNvPr>
          <p:cNvSpPr>
            <a:spLocks noGrp="1"/>
          </p:cNvSpPr>
          <p:nvPr>
            <p:ph type="sldNum" sz="quarter" idx="12"/>
          </p:nvPr>
        </p:nvSpPr>
        <p:spPr/>
        <p:txBody>
          <a:bodyPr/>
          <a:lstStyle/>
          <a:p>
            <a:fld id="{60E6EEA1-534D-4381-AF36-C74BEE797B01}" type="slidenum">
              <a:rPr lang="en-IN" smtClean="0"/>
              <a:t>‹#›</a:t>
            </a:fld>
            <a:endParaRPr lang="en-IN"/>
          </a:p>
        </p:txBody>
      </p:sp>
    </p:spTree>
    <p:extLst>
      <p:ext uri="{BB962C8B-B14F-4D97-AF65-F5344CB8AC3E}">
        <p14:creationId xmlns:p14="http://schemas.microsoft.com/office/powerpoint/2010/main" val="1993771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A8000-6B3A-7954-6470-5BCD1A37BF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F090BC2-E695-F0C5-B712-2E2B43BA12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5E86AA7-D9A8-9A79-E61D-F2C2697A35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A99CF1-C135-48A1-434B-724B6309E56D}"/>
              </a:ext>
            </a:extLst>
          </p:cNvPr>
          <p:cNvSpPr>
            <a:spLocks noGrp="1"/>
          </p:cNvSpPr>
          <p:nvPr>
            <p:ph type="dt" sz="half" idx="10"/>
          </p:nvPr>
        </p:nvSpPr>
        <p:spPr/>
        <p:txBody>
          <a:bodyPr/>
          <a:lstStyle/>
          <a:p>
            <a:fld id="{2FC5F7B1-C42A-4898-B9E8-6248CA8D7BB2}" type="datetimeFigureOut">
              <a:rPr lang="en-IN" smtClean="0"/>
              <a:t>26-04-2025</a:t>
            </a:fld>
            <a:endParaRPr lang="en-IN"/>
          </a:p>
        </p:txBody>
      </p:sp>
      <p:sp>
        <p:nvSpPr>
          <p:cNvPr id="6" name="Footer Placeholder 5">
            <a:extLst>
              <a:ext uri="{FF2B5EF4-FFF2-40B4-BE49-F238E27FC236}">
                <a16:creationId xmlns:a16="http://schemas.microsoft.com/office/drawing/2014/main" id="{B624E626-DCC4-D8B0-94E3-FE1B06BF20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7F89158-D20B-225A-55C6-16A7886EF543}"/>
              </a:ext>
            </a:extLst>
          </p:cNvPr>
          <p:cNvSpPr>
            <a:spLocks noGrp="1"/>
          </p:cNvSpPr>
          <p:nvPr>
            <p:ph type="sldNum" sz="quarter" idx="12"/>
          </p:nvPr>
        </p:nvSpPr>
        <p:spPr/>
        <p:txBody>
          <a:bodyPr/>
          <a:lstStyle/>
          <a:p>
            <a:fld id="{60E6EEA1-534D-4381-AF36-C74BEE797B01}" type="slidenum">
              <a:rPr lang="en-IN" smtClean="0"/>
              <a:t>‹#›</a:t>
            </a:fld>
            <a:endParaRPr lang="en-IN"/>
          </a:p>
        </p:txBody>
      </p:sp>
    </p:spTree>
    <p:extLst>
      <p:ext uri="{BB962C8B-B14F-4D97-AF65-F5344CB8AC3E}">
        <p14:creationId xmlns:p14="http://schemas.microsoft.com/office/powerpoint/2010/main" val="4006061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8103AB-AD9B-F437-6BC5-1DD9CEA390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C904456-C47B-83B6-D348-60F4588117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CAF936-6748-E831-3A4E-6A079E85F0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C5F7B1-C42A-4898-B9E8-6248CA8D7BB2}" type="datetimeFigureOut">
              <a:rPr lang="en-IN" smtClean="0"/>
              <a:t>26-04-2025</a:t>
            </a:fld>
            <a:endParaRPr lang="en-IN"/>
          </a:p>
        </p:txBody>
      </p:sp>
      <p:sp>
        <p:nvSpPr>
          <p:cNvPr id="5" name="Footer Placeholder 4">
            <a:extLst>
              <a:ext uri="{FF2B5EF4-FFF2-40B4-BE49-F238E27FC236}">
                <a16:creationId xmlns:a16="http://schemas.microsoft.com/office/drawing/2014/main" id="{FE4A409C-A6A3-6E65-3BD6-A5521A7301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70112C7-C006-D04E-B810-2EB4EE4F40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E6EEA1-534D-4381-AF36-C74BEE797B01}" type="slidenum">
              <a:rPr lang="en-IN" smtClean="0"/>
              <a:t>‹#›</a:t>
            </a:fld>
            <a:endParaRPr lang="en-IN"/>
          </a:p>
        </p:txBody>
      </p:sp>
    </p:spTree>
    <p:extLst>
      <p:ext uri="{BB962C8B-B14F-4D97-AF65-F5344CB8AC3E}">
        <p14:creationId xmlns:p14="http://schemas.microsoft.com/office/powerpoint/2010/main" val="13458278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CA46D6-5EA9-DEB4-448F-46F3C960564A}"/>
              </a:ext>
            </a:extLst>
          </p:cNvPr>
          <p:cNvSpPr txBox="1"/>
          <p:nvPr/>
        </p:nvSpPr>
        <p:spPr>
          <a:xfrm>
            <a:off x="2031023" y="861646"/>
            <a:ext cx="7719646" cy="707886"/>
          </a:xfrm>
          <a:prstGeom prst="rect">
            <a:avLst/>
          </a:prstGeom>
          <a:noFill/>
        </p:spPr>
        <p:txBody>
          <a:bodyPr wrap="square" rtlCol="0">
            <a:spAutoFit/>
          </a:bodyPr>
          <a:lstStyle/>
          <a:p>
            <a:pPr algn="ctr"/>
            <a:r>
              <a:rPr lang="en-IN" sz="4000" b="1" dirty="0" err="1"/>
              <a:t>.Net</a:t>
            </a:r>
            <a:r>
              <a:rPr lang="en-IN" sz="4000" b="1" dirty="0"/>
              <a:t> Architecture</a:t>
            </a:r>
          </a:p>
        </p:txBody>
      </p:sp>
    </p:spTree>
    <p:extLst>
      <p:ext uri="{BB962C8B-B14F-4D97-AF65-F5344CB8AC3E}">
        <p14:creationId xmlns:p14="http://schemas.microsoft.com/office/powerpoint/2010/main" val="815840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3ECBC5-FA85-B9C6-A9F5-FD78FC963B0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A0812C1-CDA3-A159-8CA2-E063EF1B2535}"/>
              </a:ext>
            </a:extLst>
          </p:cNvPr>
          <p:cNvSpPr txBox="1"/>
          <p:nvPr/>
        </p:nvSpPr>
        <p:spPr>
          <a:xfrm>
            <a:off x="1529862" y="0"/>
            <a:ext cx="8757138" cy="646331"/>
          </a:xfrm>
          <a:prstGeom prst="rect">
            <a:avLst/>
          </a:prstGeom>
          <a:noFill/>
        </p:spPr>
        <p:txBody>
          <a:bodyPr wrap="square" rtlCol="0">
            <a:spAutoFit/>
          </a:bodyPr>
          <a:lstStyle/>
          <a:p>
            <a:pPr algn="ctr"/>
            <a:r>
              <a:rPr lang="en-IN" sz="3600" b="1" dirty="0" err="1"/>
              <a:t>.Net</a:t>
            </a:r>
            <a:r>
              <a:rPr lang="en-IN" sz="3600" b="1" dirty="0"/>
              <a:t> Framework - </a:t>
            </a:r>
            <a:r>
              <a:rPr lang="en-IN" sz="3600" b="1" i="0" dirty="0">
                <a:solidFill>
                  <a:srgbClr val="000000"/>
                </a:solidFill>
                <a:effectLst/>
                <a:latin typeface="Lato" panose="020F0502020204030204" pitchFamily="34" charset="0"/>
              </a:rPr>
              <a:t>Code Execution Process</a:t>
            </a:r>
          </a:p>
        </p:txBody>
      </p:sp>
      <p:pic>
        <p:nvPicPr>
          <p:cNvPr id="17" name="Picture 16">
            <a:extLst>
              <a:ext uri="{FF2B5EF4-FFF2-40B4-BE49-F238E27FC236}">
                <a16:creationId xmlns:a16="http://schemas.microsoft.com/office/drawing/2014/main" id="{BB878949-90B2-3B7E-1541-F58DC0489A84}"/>
              </a:ext>
            </a:extLst>
          </p:cNvPr>
          <p:cNvPicPr>
            <a:picLocks noChangeAspect="1"/>
          </p:cNvPicPr>
          <p:nvPr/>
        </p:nvPicPr>
        <p:blipFill>
          <a:blip r:embed="rId2"/>
          <a:stretch>
            <a:fillRect/>
          </a:stretch>
        </p:blipFill>
        <p:spPr>
          <a:xfrm>
            <a:off x="1023229" y="2433498"/>
            <a:ext cx="10145541" cy="1991003"/>
          </a:xfrm>
          <a:prstGeom prst="rect">
            <a:avLst/>
          </a:prstGeom>
        </p:spPr>
      </p:pic>
    </p:spTree>
    <p:extLst>
      <p:ext uri="{BB962C8B-B14F-4D97-AF65-F5344CB8AC3E}">
        <p14:creationId xmlns:p14="http://schemas.microsoft.com/office/powerpoint/2010/main" val="1809247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53DC5E-5E0A-B7E7-55AC-EA388F687BD7}"/>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34AF3E4D-BDE1-10CD-6719-D65BB2D4FFC0}"/>
              </a:ext>
            </a:extLst>
          </p:cNvPr>
          <p:cNvSpPr txBox="1"/>
          <p:nvPr/>
        </p:nvSpPr>
        <p:spPr>
          <a:xfrm>
            <a:off x="677008" y="834830"/>
            <a:ext cx="11066584" cy="5478423"/>
          </a:xfrm>
          <a:prstGeom prst="rect">
            <a:avLst/>
          </a:prstGeom>
          <a:noFill/>
        </p:spPr>
        <p:txBody>
          <a:bodyPr wrap="square">
            <a:spAutoFit/>
          </a:bodyPr>
          <a:lstStyle/>
          <a:p>
            <a:r>
              <a:rPr lang="en-US" sz="1400" dirty="0"/>
              <a:t>The .NET Framework is a versatile platform that supports the development of various types of applications across different domains. Here are some of the major applications that can be built using .NET:</a:t>
            </a:r>
          </a:p>
          <a:p>
            <a:endParaRPr lang="en-US" sz="1400" dirty="0"/>
          </a:p>
          <a:p>
            <a:r>
              <a:rPr lang="en-US" sz="1400" dirty="0"/>
              <a:t>1. Web Applications</a:t>
            </a:r>
          </a:p>
          <a:p>
            <a:r>
              <a:rPr lang="en-US" sz="1400" dirty="0"/>
              <a:t>✔ ASP.NET Web Forms – Ideal for rapid development of web apps using drag-and-drop controls. </a:t>
            </a:r>
          </a:p>
          <a:p>
            <a:r>
              <a:rPr lang="en-US" sz="1400" dirty="0"/>
              <a:t>✔ ASP.NET MVC – Follows the Model-View-Controller design pattern for scalable and maintainable web apps. </a:t>
            </a:r>
          </a:p>
          <a:p>
            <a:r>
              <a:rPr lang="en-US" sz="1400" dirty="0"/>
              <a:t>✔ ASP.NET Core – A cross-platform framework for modern web applications and APIs.</a:t>
            </a:r>
          </a:p>
          <a:p>
            <a:endParaRPr lang="en-US" sz="1400" dirty="0"/>
          </a:p>
          <a:p>
            <a:r>
              <a:rPr lang="en-US" sz="1400" dirty="0"/>
              <a:t>2. Desktop Applications</a:t>
            </a:r>
          </a:p>
          <a:p>
            <a:r>
              <a:rPr lang="en-US" sz="1400" dirty="0"/>
              <a:t>✔ Windows Forms (WinForms) – Used for building rich GUI applications with drag-and-drop features. </a:t>
            </a:r>
          </a:p>
          <a:p>
            <a:r>
              <a:rPr lang="en-US" sz="1400" dirty="0"/>
              <a:t>✔ WPF (Windows Presentation Foundation) – Supports advanced UI designs with XAML-based layouts. </a:t>
            </a:r>
          </a:p>
          <a:p>
            <a:r>
              <a:rPr lang="en-US" sz="1400" dirty="0"/>
              <a:t>✔ UWP (Universal Windows Platform) – Enables development of apps for Windows 10 and newer versions.</a:t>
            </a:r>
          </a:p>
          <a:p>
            <a:endParaRPr lang="en-US" sz="1400" dirty="0"/>
          </a:p>
          <a:p>
            <a:r>
              <a:rPr lang="en-US" sz="1400" dirty="0"/>
              <a:t>3. Mobile Applications</a:t>
            </a:r>
          </a:p>
          <a:p>
            <a:r>
              <a:rPr lang="en-US" sz="1400" dirty="0"/>
              <a:t>✔ Xamarin – Uses .NET to build cross-platform apps for iOS and Android with a shared codebase. </a:t>
            </a:r>
          </a:p>
          <a:p>
            <a:r>
              <a:rPr lang="en-US" sz="1400" dirty="0"/>
              <a:t>✔ MAUI (.NET Multi-platform App UI) – The successor to Xamarin, designed for mobile and desktop apps.</a:t>
            </a:r>
          </a:p>
          <a:p>
            <a:endParaRPr lang="en-US" sz="1400" dirty="0"/>
          </a:p>
          <a:p>
            <a:r>
              <a:rPr lang="en-US" sz="1400" dirty="0"/>
              <a:t>4. Cloud-Based Applications</a:t>
            </a:r>
          </a:p>
          <a:p>
            <a:r>
              <a:rPr lang="en-US" sz="1400" dirty="0"/>
              <a:t>✔ Azure-based Applications – .NET integrates well with Microsoft Azure for scalable cloud solutions. </a:t>
            </a:r>
          </a:p>
          <a:p>
            <a:r>
              <a:rPr lang="en-US" sz="1400" dirty="0"/>
              <a:t>✔ Microservices Architecture – Develop modular applications using ASP.NET Core for cloud environments. </a:t>
            </a:r>
          </a:p>
          <a:p>
            <a:r>
              <a:rPr lang="en-US" sz="1400" dirty="0"/>
              <a:t>✔ Serverless Computing – Use .NET with Azure Functions to create serverless applications.</a:t>
            </a:r>
          </a:p>
          <a:p>
            <a:endParaRPr lang="en-US" sz="1400" dirty="0"/>
          </a:p>
          <a:p>
            <a:r>
              <a:rPr lang="en-US" sz="1400" dirty="0"/>
              <a:t>5. Gaming Applications</a:t>
            </a:r>
          </a:p>
          <a:p>
            <a:r>
              <a:rPr lang="en-US" sz="1400" dirty="0"/>
              <a:t>✔ Unity Engine – .NET and C# are widely used in game development with Unity for creating 2D and 3D games.</a:t>
            </a:r>
          </a:p>
          <a:p>
            <a:endParaRPr lang="en-US" sz="1400" dirty="0"/>
          </a:p>
        </p:txBody>
      </p:sp>
      <p:sp>
        <p:nvSpPr>
          <p:cNvPr id="2" name="TextBox 1">
            <a:extLst>
              <a:ext uri="{FF2B5EF4-FFF2-40B4-BE49-F238E27FC236}">
                <a16:creationId xmlns:a16="http://schemas.microsoft.com/office/drawing/2014/main" id="{E3A93FDC-B433-745B-4C8A-9956C74D1063}"/>
              </a:ext>
            </a:extLst>
          </p:cNvPr>
          <p:cNvSpPr txBox="1"/>
          <p:nvPr/>
        </p:nvSpPr>
        <p:spPr>
          <a:xfrm>
            <a:off x="1529862" y="0"/>
            <a:ext cx="7244861" cy="646331"/>
          </a:xfrm>
          <a:prstGeom prst="rect">
            <a:avLst/>
          </a:prstGeom>
          <a:noFill/>
        </p:spPr>
        <p:txBody>
          <a:bodyPr wrap="square" rtlCol="0">
            <a:spAutoFit/>
          </a:bodyPr>
          <a:lstStyle/>
          <a:p>
            <a:pPr algn="ctr"/>
            <a:r>
              <a:rPr lang="en-IN" sz="3600" b="1" dirty="0"/>
              <a:t>Supported Applications - 1</a:t>
            </a:r>
          </a:p>
        </p:txBody>
      </p:sp>
    </p:spTree>
    <p:extLst>
      <p:ext uri="{BB962C8B-B14F-4D97-AF65-F5344CB8AC3E}">
        <p14:creationId xmlns:p14="http://schemas.microsoft.com/office/powerpoint/2010/main" val="579857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4919F2-0E5F-0B3C-A542-B2EC457654A7}"/>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744643F4-4C82-C4A3-7513-F9CA156F3E3E}"/>
              </a:ext>
            </a:extLst>
          </p:cNvPr>
          <p:cNvSpPr txBox="1"/>
          <p:nvPr/>
        </p:nvSpPr>
        <p:spPr>
          <a:xfrm>
            <a:off x="677008" y="834830"/>
            <a:ext cx="11066584" cy="4185761"/>
          </a:xfrm>
          <a:prstGeom prst="rect">
            <a:avLst/>
          </a:prstGeom>
          <a:noFill/>
        </p:spPr>
        <p:txBody>
          <a:bodyPr wrap="square">
            <a:spAutoFit/>
          </a:bodyPr>
          <a:lstStyle/>
          <a:p>
            <a:r>
              <a:rPr lang="en-US" sz="1400" dirty="0"/>
              <a:t>6. Enterprise &amp; Business Applications</a:t>
            </a:r>
          </a:p>
          <a:p>
            <a:r>
              <a:rPr lang="en-US" sz="1400" dirty="0"/>
              <a:t>✔ ERP &amp; CRM Systems – .NET is ideal for building large-scale business solutions. </a:t>
            </a:r>
          </a:p>
          <a:p>
            <a:r>
              <a:rPr lang="en-US" sz="1400" dirty="0"/>
              <a:t>✔ Financial &amp; Banking Applications – Secure transaction processing using .NET technologies.</a:t>
            </a:r>
          </a:p>
          <a:p>
            <a:endParaRPr lang="en-US" sz="1400" dirty="0"/>
          </a:p>
          <a:p>
            <a:r>
              <a:rPr lang="en-US" sz="1400" dirty="0"/>
              <a:t>7. IoT Applications</a:t>
            </a:r>
          </a:p>
          <a:p>
            <a:r>
              <a:rPr lang="en-US" sz="1400" dirty="0"/>
              <a:t>✔ .NET for IoT – Supports IoT device programming using .NET Core and Azure IoT services.</a:t>
            </a:r>
          </a:p>
          <a:p>
            <a:endParaRPr lang="en-US" sz="1400" dirty="0"/>
          </a:p>
          <a:p>
            <a:r>
              <a:rPr lang="en-US" sz="1400" dirty="0"/>
              <a:t>8. AI &amp; Machine Learning Applications</a:t>
            </a:r>
          </a:p>
          <a:p>
            <a:r>
              <a:rPr lang="en-US" sz="1400" dirty="0"/>
              <a:t>✔ ML.NET – A machine learning framework for .NET applications. </a:t>
            </a:r>
          </a:p>
          <a:p>
            <a:r>
              <a:rPr lang="en-US" sz="1400" dirty="0"/>
              <a:t>✔ Integrations with TensorFlow – Use .NET to call AI models trained in TensorFlow.</a:t>
            </a:r>
          </a:p>
          <a:p>
            <a:endParaRPr lang="en-US" sz="1400" dirty="0"/>
          </a:p>
          <a:p>
            <a:r>
              <a:rPr lang="en-US" sz="1400" dirty="0"/>
              <a:t>9. API Development</a:t>
            </a:r>
          </a:p>
          <a:p>
            <a:r>
              <a:rPr lang="en-US" sz="1400" dirty="0"/>
              <a:t>✔ RESTful APIs – Develop scalable APIs using ASP.NET Core Web API. </a:t>
            </a:r>
          </a:p>
          <a:p>
            <a:r>
              <a:rPr lang="en-US" sz="1400" dirty="0"/>
              <a:t>✔ </a:t>
            </a:r>
            <a:r>
              <a:rPr lang="en-US" sz="1400" dirty="0" err="1"/>
              <a:t>GraphQL</a:t>
            </a:r>
            <a:r>
              <a:rPr lang="en-US" sz="1400" dirty="0"/>
              <a:t> APIs – Implement efficient querying using </a:t>
            </a:r>
            <a:r>
              <a:rPr lang="en-US" sz="1400" dirty="0" err="1"/>
              <a:t>GraphQL</a:t>
            </a:r>
            <a:r>
              <a:rPr lang="en-US" sz="1400" dirty="0"/>
              <a:t> with .NET.</a:t>
            </a:r>
          </a:p>
          <a:p>
            <a:endParaRPr lang="en-US" sz="1400" dirty="0"/>
          </a:p>
          <a:p>
            <a:r>
              <a:rPr lang="en-US" sz="1400" dirty="0"/>
              <a:t>10. Database &amp; Data Processing Applications</a:t>
            </a:r>
          </a:p>
          <a:p>
            <a:r>
              <a:rPr lang="en-US" sz="1400" dirty="0"/>
              <a:t>✔ ADO.NET – Used for database interactions in .NET applications. </a:t>
            </a:r>
          </a:p>
          <a:p>
            <a:r>
              <a:rPr lang="en-US" sz="1400" dirty="0"/>
              <a:t>✔ Entity Framework (EF Core) – A modern ORM for database access. ✔ Big Data Processing – .NET integrates with Hadoop and Spark for data analytics.</a:t>
            </a:r>
            <a:endParaRPr lang="en-IN" sz="1400" dirty="0"/>
          </a:p>
        </p:txBody>
      </p:sp>
      <p:sp>
        <p:nvSpPr>
          <p:cNvPr id="2" name="TextBox 1">
            <a:extLst>
              <a:ext uri="{FF2B5EF4-FFF2-40B4-BE49-F238E27FC236}">
                <a16:creationId xmlns:a16="http://schemas.microsoft.com/office/drawing/2014/main" id="{40A4DE78-84FF-7E51-893D-213833BFF8D4}"/>
              </a:ext>
            </a:extLst>
          </p:cNvPr>
          <p:cNvSpPr txBox="1"/>
          <p:nvPr/>
        </p:nvSpPr>
        <p:spPr>
          <a:xfrm>
            <a:off x="1529862" y="0"/>
            <a:ext cx="7244861" cy="646331"/>
          </a:xfrm>
          <a:prstGeom prst="rect">
            <a:avLst/>
          </a:prstGeom>
          <a:noFill/>
        </p:spPr>
        <p:txBody>
          <a:bodyPr wrap="square" rtlCol="0">
            <a:spAutoFit/>
          </a:bodyPr>
          <a:lstStyle/>
          <a:p>
            <a:pPr algn="ctr"/>
            <a:r>
              <a:rPr lang="en-IN" sz="3600" b="1" dirty="0"/>
              <a:t>Supported Applications - 2</a:t>
            </a:r>
          </a:p>
        </p:txBody>
      </p:sp>
    </p:spTree>
    <p:extLst>
      <p:ext uri="{BB962C8B-B14F-4D97-AF65-F5344CB8AC3E}">
        <p14:creationId xmlns:p14="http://schemas.microsoft.com/office/powerpoint/2010/main" val="1801010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02C41D-E726-FE3A-7066-5A2821301B9F}"/>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C84037CD-D726-B47B-9713-1AB1F8BA6956}"/>
              </a:ext>
            </a:extLst>
          </p:cNvPr>
          <p:cNvSpPr txBox="1"/>
          <p:nvPr/>
        </p:nvSpPr>
        <p:spPr>
          <a:xfrm>
            <a:off x="677008" y="834830"/>
            <a:ext cx="11066584" cy="5262979"/>
          </a:xfrm>
          <a:prstGeom prst="rect">
            <a:avLst/>
          </a:prstGeom>
          <a:noFill/>
        </p:spPr>
        <p:txBody>
          <a:bodyPr wrap="square">
            <a:spAutoFit/>
          </a:bodyPr>
          <a:lstStyle/>
          <a:p>
            <a:r>
              <a:rPr lang="en-US" sz="1400" b="1" dirty="0"/>
              <a:t>.NET Core</a:t>
            </a:r>
            <a:r>
              <a:rPr lang="en-US" sz="1400" dirty="0"/>
              <a:t> is an open-source, cross-platform framework developed by Microsoft for building modern applications. It is a high-performance, modular version of the .NET Framework designed to support </a:t>
            </a:r>
            <a:r>
              <a:rPr lang="en-US" sz="1400" b="1" dirty="0"/>
              <a:t>Windows, Linux, and macOS</a:t>
            </a:r>
            <a:r>
              <a:rPr lang="en-US" sz="1400" dirty="0"/>
              <a:t>.</a:t>
            </a:r>
          </a:p>
          <a:p>
            <a:endParaRPr lang="en-US" sz="1400" dirty="0"/>
          </a:p>
          <a:p>
            <a:pPr>
              <a:buNone/>
            </a:pPr>
            <a:r>
              <a:rPr lang="en-IN" sz="1400" b="1" dirty="0"/>
              <a:t>Key Features of .NET Core</a:t>
            </a:r>
          </a:p>
          <a:p>
            <a:r>
              <a:rPr lang="en-IN" sz="1400" dirty="0"/>
              <a:t>✅ </a:t>
            </a:r>
            <a:r>
              <a:rPr lang="en-IN" sz="1400" b="1" dirty="0"/>
              <a:t>Cross-Platform</a:t>
            </a:r>
            <a:r>
              <a:rPr lang="en-IN" sz="1400" dirty="0"/>
              <a:t> – Runs on Windows, Linux, and macOS. </a:t>
            </a:r>
          </a:p>
          <a:p>
            <a:r>
              <a:rPr lang="en-IN" sz="1400" dirty="0"/>
              <a:t>✅ </a:t>
            </a:r>
            <a:r>
              <a:rPr lang="en-IN" sz="1400" b="1" dirty="0"/>
              <a:t>Open-Source</a:t>
            </a:r>
            <a:r>
              <a:rPr lang="en-IN" sz="1400" dirty="0"/>
              <a:t> – Available on GitHub, allowing community contributions. </a:t>
            </a:r>
          </a:p>
          <a:p>
            <a:r>
              <a:rPr lang="en-IN" sz="1400" dirty="0"/>
              <a:t>✅ </a:t>
            </a:r>
            <a:r>
              <a:rPr lang="en-IN" sz="1400" b="1" dirty="0"/>
              <a:t>High Performance</a:t>
            </a:r>
            <a:r>
              <a:rPr lang="en-IN" sz="1400" dirty="0"/>
              <a:t> – Optimized for speed and efficiency, especially for web APIs and microservices. </a:t>
            </a:r>
          </a:p>
          <a:p>
            <a:r>
              <a:rPr lang="en-IN" sz="1400" dirty="0"/>
              <a:t>✅ </a:t>
            </a:r>
            <a:r>
              <a:rPr lang="en-IN" sz="1400" b="1" dirty="0"/>
              <a:t>Lightweight &amp; Modular</a:t>
            </a:r>
            <a:r>
              <a:rPr lang="en-IN" sz="1400" dirty="0"/>
              <a:t> – Uses NuGet packages, letting developers include only required components.</a:t>
            </a:r>
          </a:p>
          <a:p>
            <a:r>
              <a:rPr lang="en-IN" sz="1400" dirty="0"/>
              <a:t>✅ </a:t>
            </a:r>
            <a:r>
              <a:rPr lang="en-IN" sz="1400" b="1" dirty="0"/>
              <a:t>Container-Friendly</a:t>
            </a:r>
            <a:r>
              <a:rPr lang="en-IN" sz="1400" dirty="0"/>
              <a:t> – Works seamlessly with Docker and Kubernetes for cloud deployments. </a:t>
            </a:r>
          </a:p>
          <a:p>
            <a:r>
              <a:rPr lang="en-IN" sz="1400" dirty="0"/>
              <a:t>✅ </a:t>
            </a:r>
            <a:r>
              <a:rPr lang="en-IN" sz="1400" b="1" dirty="0"/>
              <a:t>Modern Development Support</a:t>
            </a:r>
            <a:r>
              <a:rPr lang="en-IN" sz="1400" dirty="0"/>
              <a:t> – Provides excellent compatibility with ASP.NET Core, EF Core, and Blazor.</a:t>
            </a:r>
          </a:p>
          <a:p>
            <a:endParaRPr lang="en-IN" sz="1400" dirty="0"/>
          </a:p>
          <a:p>
            <a:pPr>
              <a:buNone/>
            </a:pPr>
            <a:r>
              <a:rPr lang="en-IN" sz="1400" b="1" dirty="0"/>
              <a:t>Applications Built with .NET Core</a:t>
            </a:r>
          </a:p>
          <a:p>
            <a:r>
              <a:rPr lang="en-IN" sz="1400" dirty="0"/>
              <a:t>✔ </a:t>
            </a:r>
            <a:r>
              <a:rPr lang="en-IN" sz="1400" b="1" dirty="0"/>
              <a:t>Web Apps</a:t>
            </a:r>
            <a:r>
              <a:rPr lang="en-IN" sz="1400" dirty="0"/>
              <a:t> – ASP.NET Core for building modern, scalable web applications. </a:t>
            </a:r>
          </a:p>
          <a:p>
            <a:r>
              <a:rPr lang="en-IN" sz="1400" dirty="0"/>
              <a:t>✔ </a:t>
            </a:r>
            <a:r>
              <a:rPr lang="en-IN" sz="1400" b="1" dirty="0"/>
              <a:t>Cloud Apps</a:t>
            </a:r>
            <a:r>
              <a:rPr lang="en-IN" sz="1400" dirty="0"/>
              <a:t> – Optimized for cloud-based services and microservices. </a:t>
            </a:r>
          </a:p>
          <a:p>
            <a:r>
              <a:rPr lang="en-IN" sz="1400" dirty="0"/>
              <a:t>✔ </a:t>
            </a:r>
            <a:r>
              <a:rPr lang="en-IN" sz="1400" b="1" dirty="0"/>
              <a:t>IoT Solutions</a:t>
            </a:r>
            <a:r>
              <a:rPr lang="en-IN" sz="1400" dirty="0"/>
              <a:t> – Works with connected devices via Azure IoT. </a:t>
            </a:r>
          </a:p>
          <a:p>
            <a:r>
              <a:rPr lang="en-IN" sz="1400" dirty="0"/>
              <a:t>✔ </a:t>
            </a:r>
            <a:r>
              <a:rPr lang="en-IN" sz="1400" b="1" dirty="0"/>
              <a:t>Cross-Platform Desktop Apps</a:t>
            </a:r>
            <a:r>
              <a:rPr lang="en-IN" sz="1400" dirty="0"/>
              <a:t> – Using </a:t>
            </a:r>
            <a:r>
              <a:rPr lang="en-IN" sz="1400" b="1" dirty="0"/>
              <a:t>.NET MAUI</a:t>
            </a:r>
            <a:r>
              <a:rPr lang="en-IN" sz="1400" dirty="0"/>
              <a:t> (Multi-platform App UI). </a:t>
            </a:r>
          </a:p>
          <a:p>
            <a:r>
              <a:rPr lang="en-IN" sz="1400" dirty="0"/>
              <a:t>✔ </a:t>
            </a:r>
            <a:r>
              <a:rPr lang="en-IN" sz="1400" b="1" dirty="0"/>
              <a:t>APIs &amp; Microservices</a:t>
            </a:r>
            <a:r>
              <a:rPr lang="en-IN" sz="1400" dirty="0"/>
              <a:t> – Lightweight API development with ASP.NET Core Web API. </a:t>
            </a:r>
          </a:p>
          <a:p>
            <a:r>
              <a:rPr lang="en-IN" sz="1400" dirty="0"/>
              <a:t>✔ </a:t>
            </a:r>
            <a:r>
              <a:rPr lang="en-IN" sz="1400" b="1" dirty="0"/>
              <a:t>AI &amp; Machine Learning</a:t>
            </a:r>
            <a:r>
              <a:rPr lang="en-IN" sz="1400" dirty="0"/>
              <a:t> – Supports ML.NET for artificial intelligence solutions</a:t>
            </a:r>
          </a:p>
          <a:p>
            <a:endParaRPr lang="en-IN" sz="1400" dirty="0"/>
          </a:p>
          <a:p>
            <a:pPr>
              <a:buNone/>
            </a:pPr>
            <a:r>
              <a:rPr lang="en-IN" sz="1400" b="1" dirty="0"/>
              <a:t>Why Use .NET Core?</a:t>
            </a:r>
          </a:p>
          <a:p>
            <a:r>
              <a:rPr lang="en-IN" sz="1400" dirty="0"/>
              <a:t>✅ </a:t>
            </a:r>
            <a:r>
              <a:rPr lang="en-IN" sz="1400" b="1" dirty="0"/>
              <a:t>Cross-Platform</a:t>
            </a:r>
            <a:r>
              <a:rPr lang="en-IN" sz="1400" dirty="0"/>
              <a:t> – Develop once, run anywhere. </a:t>
            </a:r>
          </a:p>
          <a:p>
            <a:r>
              <a:rPr lang="en-IN" sz="1400" dirty="0"/>
              <a:t>✅ </a:t>
            </a:r>
            <a:r>
              <a:rPr lang="en-IN" sz="1400" b="1" dirty="0"/>
              <a:t>Fast &amp; Lightweight</a:t>
            </a:r>
            <a:r>
              <a:rPr lang="en-IN" sz="1400" dirty="0"/>
              <a:t> – Optimized for speed and performance. </a:t>
            </a:r>
          </a:p>
          <a:p>
            <a:r>
              <a:rPr lang="en-IN" sz="1400" dirty="0"/>
              <a:t>✅ </a:t>
            </a:r>
            <a:r>
              <a:rPr lang="en-IN" sz="1400" b="1" dirty="0"/>
              <a:t>Scalable &amp; Cloud-Ready</a:t>
            </a:r>
            <a:r>
              <a:rPr lang="en-IN" sz="1400" dirty="0"/>
              <a:t> – Ideal for microservices and cloud deployments. </a:t>
            </a:r>
          </a:p>
          <a:p>
            <a:r>
              <a:rPr lang="en-IN" sz="1400" dirty="0"/>
              <a:t>✅ </a:t>
            </a:r>
            <a:r>
              <a:rPr lang="en-IN" sz="1400" b="1" dirty="0"/>
              <a:t>Future-Proof</a:t>
            </a:r>
            <a:r>
              <a:rPr lang="en-IN" sz="1400" dirty="0"/>
              <a:t> – Supports modern development standards and frameworks.</a:t>
            </a:r>
            <a:endParaRPr lang="en-US" sz="1400" dirty="0"/>
          </a:p>
        </p:txBody>
      </p:sp>
      <p:sp>
        <p:nvSpPr>
          <p:cNvPr id="2" name="TextBox 1">
            <a:extLst>
              <a:ext uri="{FF2B5EF4-FFF2-40B4-BE49-F238E27FC236}">
                <a16:creationId xmlns:a16="http://schemas.microsoft.com/office/drawing/2014/main" id="{B923B7C8-7ED7-724A-47C5-66E55D64C91F}"/>
              </a:ext>
            </a:extLst>
          </p:cNvPr>
          <p:cNvSpPr txBox="1"/>
          <p:nvPr/>
        </p:nvSpPr>
        <p:spPr>
          <a:xfrm>
            <a:off x="1529862" y="0"/>
            <a:ext cx="7244861" cy="646331"/>
          </a:xfrm>
          <a:prstGeom prst="rect">
            <a:avLst/>
          </a:prstGeom>
          <a:noFill/>
        </p:spPr>
        <p:txBody>
          <a:bodyPr wrap="square" rtlCol="0">
            <a:spAutoFit/>
          </a:bodyPr>
          <a:lstStyle/>
          <a:p>
            <a:pPr algn="ctr"/>
            <a:r>
              <a:rPr lang="en-IN" sz="3600" b="1" dirty="0" err="1"/>
              <a:t>.Net</a:t>
            </a:r>
            <a:r>
              <a:rPr lang="en-IN" sz="3600" b="1" dirty="0"/>
              <a:t> Core - 1</a:t>
            </a:r>
          </a:p>
        </p:txBody>
      </p:sp>
    </p:spTree>
    <p:extLst>
      <p:ext uri="{BB962C8B-B14F-4D97-AF65-F5344CB8AC3E}">
        <p14:creationId xmlns:p14="http://schemas.microsoft.com/office/powerpoint/2010/main" val="573057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0AC521-2368-F0B0-5E0D-B6B43BE3F32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6C52040-0B40-4A97-4ACD-1BB526D575F5}"/>
              </a:ext>
            </a:extLst>
          </p:cNvPr>
          <p:cNvSpPr txBox="1"/>
          <p:nvPr/>
        </p:nvSpPr>
        <p:spPr>
          <a:xfrm>
            <a:off x="1529862" y="0"/>
            <a:ext cx="7244861" cy="646331"/>
          </a:xfrm>
          <a:prstGeom prst="rect">
            <a:avLst/>
          </a:prstGeom>
          <a:noFill/>
        </p:spPr>
        <p:txBody>
          <a:bodyPr wrap="square" rtlCol="0">
            <a:spAutoFit/>
          </a:bodyPr>
          <a:lstStyle/>
          <a:p>
            <a:pPr algn="ctr"/>
            <a:r>
              <a:rPr lang="en-IN" sz="3600" b="1" dirty="0" err="1"/>
              <a:t>.Net</a:t>
            </a:r>
            <a:r>
              <a:rPr lang="en-IN" sz="3600" b="1" dirty="0"/>
              <a:t> Core - </a:t>
            </a:r>
            <a:r>
              <a:rPr lang="en-IN" sz="3600" b="1" i="0" dirty="0">
                <a:solidFill>
                  <a:srgbClr val="000000"/>
                </a:solidFill>
                <a:effectLst/>
                <a:latin typeface="Lato" panose="020F0502020204030204" pitchFamily="34" charset="0"/>
              </a:rPr>
              <a:t>Code Execution Process</a:t>
            </a:r>
          </a:p>
        </p:txBody>
      </p:sp>
      <p:pic>
        <p:nvPicPr>
          <p:cNvPr id="5" name="Picture 4">
            <a:extLst>
              <a:ext uri="{FF2B5EF4-FFF2-40B4-BE49-F238E27FC236}">
                <a16:creationId xmlns:a16="http://schemas.microsoft.com/office/drawing/2014/main" id="{4C22081C-ECE0-13C9-DBC6-8E46097079D0}"/>
              </a:ext>
            </a:extLst>
          </p:cNvPr>
          <p:cNvPicPr>
            <a:picLocks noChangeAspect="1"/>
          </p:cNvPicPr>
          <p:nvPr/>
        </p:nvPicPr>
        <p:blipFill>
          <a:blip r:embed="rId2"/>
          <a:stretch>
            <a:fillRect/>
          </a:stretch>
        </p:blipFill>
        <p:spPr>
          <a:xfrm>
            <a:off x="6303351" y="998023"/>
            <a:ext cx="5715000" cy="3228975"/>
          </a:xfrm>
          <a:prstGeom prst="rect">
            <a:avLst/>
          </a:prstGeom>
        </p:spPr>
      </p:pic>
      <p:sp>
        <p:nvSpPr>
          <p:cNvPr id="12" name="TextBox 11">
            <a:extLst>
              <a:ext uri="{FF2B5EF4-FFF2-40B4-BE49-F238E27FC236}">
                <a16:creationId xmlns:a16="http://schemas.microsoft.com/office/drawing/2014/main" id="{AD8B9498-FC0D-589D-FAE1-FC1FB355CA24}"/>
              </a:ext>
            </a:extLst>
          </p:cNvPr>
          <p:cNvSpPr txBox="1"/>
          <p:nvPr/>
        </p:nvSpPr>
        <p:spPr>
          <a:xfrm>
            <a:off x="173649" y="998023"/>
            <a:ext cx="6097464" cy="4524315"/>
          </a:xfrm>
          <a:prstGeom prst="rect">
            <a:avLst/>
          </a:prstGeom>
          <a:noFill/>
        </p:spPr>
        <p:txBody>
          <a:bodyPr wrap="square">
            <a:spAutoFit/>
          </a:bodyPr>
          <a:lstStyle/>
          <a:p>
            <a:pPr algn="just">
              <a:buFont typeface="Arial" panose="020B0604020202020204" pitchFamily="34" charset="0"/>
              <a:buChar char="•"/>
            </a:pPr>
            <a:r>
              <a:rPr lang="en-US" b="1" i="0" dirty="0">
                <a:solidFill>
                  <a:srgbClr val="000000"/>
                </a:solidFill>
                <a:effectLst/>
              </a:rPr>
              <a:t>In .NET Core now we have a new series of compilers, like we have Roslyn for C# and VB.</a:t>
            </a:r>
          </a:p>
          <a:p>
            <a:pPr algn="just">
              <a:buFont typeface="Arial" panose="020B0604020202020204" pitchFamily="34" charset="0"/>
              <a:buChar char="•"/>
            </a:pPr>
            <a:endParaRPr lang="en-US" b="1" i="0" dirty="0">
              <a:solidFill>
                <a:srgbClr val="000000"/>
              </a:solidFill>
              <a:effectLst/>
            </a:endParaRPr>
          </a:p>
          <a:p>
            <a:pPr algn="just">
              <a:buFont typeface="Arial" panose="020B0604020202020204" pitchFamily="34" charset="0"/>
              <a:buChar char="•"/>
            </a:pPr>
            <a:r>
              <a:rPr lang="en-US" b="1" i="0" dirty="0">
                <a:solidFill>
                  <a:srgbClr val="000000"/>
                </a:solidFill>
                <a:effectLst/>
              </a:rPr>
              <a:t>You can also make use of the new F# 4.1 compiler if you want to use F# with .NET Core.</a:t>
            </a:r>
          </a:p>
          <a:p>
            <a:pPr algn="just">
              <a:buFont typeface="Arial" panose="020B0604020202020204" pitchFamily="34" charset="0"/>
              <a:buChar char="•"/>
            </a:pPr>
            <a:endParaRPr lang="en-US" b="1" i="0" dirty="0">
              <a:solidFill>
                <a:srgbClr val="000000"/>
              </a:solidFill>
              <a:effectLst/>
            </a:endParaRPr>
          </a:p>
          <a:p>
            <a:pPr algn="just">
              <a:buFont typeface="Arial" panose="020B0604020202020204" pitchFamily="34" charset="0"/>
              <a:buChar char="•"/>
            </a:pPr>
            <a:r>
              <a:rPr lang="en-US" b="1" i="0" dirty="0">
                <a:solidFill>
                  <a:srgbClr val="000000"/>
                </a:solidFill>
                <a:effectLst/>
              </a:rPr>
              <a:t>We can use Roslyn with .NET Framework as well if we are using C# 6 or later, because C# compiler can only support up to C# 5.</a:t>
            </a:r>
          </a:p>
          <a:p>
            <a:pPr algn="just">
              <a:buFont typeface="Arial" panose="020B0604020202020204" pitchFamily="34" charset="0"/>
              <a:buChar char="•"/>
            </a:pPr>
            <a:endParaRPr lang="en-US" b="1" dirty="0">
              <a:solidFill>
                <a:srgbClr val="000000"/>
              </a:solidFill>
            </a:endParaRPr>
          </a:p>
          <a:p>
            <a:pPr algn="just">
              <a:buFont typeface="Arial" panose="020B0604020202020204" pitchFamily="34" charset="0"/>
              <a:buChar char="•"/>
            </a:pPr>
            <a:r>
              <a:rPr lang="en-US" b="1" i="0" dirty="0">
                <a:solidFill>
                  <a:srgbClr val="000000"/>
                </a:solidFill>
                <a:effectLst/>
              </a:rPr>
              <a:t>These compilers convert the code to Intermediate language (MSIL)</a:t>
            </a:r>
          </a:p>
          <a:p>
            <a:pPr algn="just">
              <a:buFont typeface="Arial" panose="020B0604020202020204" pitchFamily="34" charset="0"/>
              <a:buChar char="•"/>
            </a:pPr>
            <a:endParaRPr lang="en-US" b="1" i="0" dirty="0">
              <a:solidFill>
                <a:srgbClr val="000000"/>
              </a:solidFill>
              <a:effectLst/>
            </a:endParaRPr>
          </a:p>
          <a:p>
            <a:pPr algn="just">
              <a:buFont typeface="Arial" panose="020B0604020202020204" pitchFamily="34" charset="0"/>
              <a:buChar char="•"/>
            </a:pPr>
            <a:r>
              <a:rPr lang="en-US" b="1" i="0" dirty="0">
                <a:solidFill>
                  <a:srgbClr val="000000"/>
                </a:solidFill>
                <a:effectLst/>
              </a:rPr>
              <a:t>We also have a new run time with .NET Core known as </a:t>
            </a:r>
            <a:r>
              <a:rPr lang="en-US" b="1" i="0" dirty="0" err="1">
                <a:solidFill>
                  <a:srgbClr val="000000"/>
                </a:solidFill>
                <a:effectLst/>
              </a:rPr>
              <a:t>CoreCLR</a:t>
            </a:r>
            <a:r>
              <a:rPr lang="en-US" b="1" i="0" dirty="0">
                <a:solidFill>
                  <a:srgbClr val="000000"/>
                </a:solidFill>
                <a:effectLst/>
              </a:rPr>
              <a:t> and leverages a JIT (Just In Time) </a:t>
            </a:r>
            <a:r>
              <a:rPr lang="en-US" b="1" dirty="0">
                <a:solidFill>
                  <a:srgbClr val="000000"/>
                </a:solidFill>
              </a:rPr>
              <a:t>c</a:t>
            </a:r>
            <a:r>
              <a:rPr lang="en-US" b="1" i="0" dirty="0">
                <a:solidFill>
                  <a:srgbClr val="000000"/>
                </a:solidFill>
                <a:effectLst/>
              </a:rPr>
              <a:t>ompiler called </a:t>
            </a:r>
            <a:r>
              <a:rPr lang="en-US" b="1" i="0" dirty="0" err="1">
                <a:solidFill>
                  <a:srgbClr val="000000"/>
                </a:solidFill>
                <a:effectLst/>
              </a:rPr>
              <a:t>RyuJIT</a:t>
            </a:r>
            <a:r>
              <a:rPr lang="en-US" b="1" i="0" dirty="0">
                <a:solidFill>
                  <a:srgbClr val="000000"/>
                </a:solidFill>
                <a:effectLst/>
              </a:rPr>
              <a:t>. </a:t>
            </a:r>
            <a:r>
              <a:rPr lang="en-US" b="1" i="0" dirty="0" err="1">
                <a:solidFill>
                  <a:srgbClr val="000000"/>
                </a:solidFill>
                <a:effectLst/>
              </a:rPr>
              <a:t>CoreCLR</a:t>
            </a:r>
            <a:r>
              <a:rPr lang="en-US" b="1" i="0" dirty="0">
                <a:solidFill>
                  <a:srgbClr val="000000"/>
                </a:solidFill>
                <a:effectLst/>
              </a:rPr>
              <a:t> uses  JIT </a:t>
            </a:r>
            <a:r>
              <a:rPr lang="en-US" b="1" dirty="0">
                <a:solidFill>
                  <a:srgbClr val="000000"/>
                </a:solidFill>
              </a:rPr>
              <a:t>to convert MSIL to machine code.</a:t>
            </a:r>
            <a:endParaRPr lang="en-US" b="1" i="0" dirty="0">
              <a:solidFill>
                <a:srgbClr val="000000"/>
              </a:solidFill>
              <a:effectLst/>
            </a:endParaRPr>
          </a:p>
        </p:txBody>
      </p:sp>
    </p:spTree>
    <p:extLst>
      <p:ext uri="{BB962C8B-B14F-4D97-AF65-F5344CB8AC3E}">
        <p14:creationId xmlns:p14="http://schemas.microsoft.com/office/powerpoint/2010/main" val="3204152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FC8184E-1432-56C9-022E-5699866F9403}"/>
              </a:ext>
            </a:extLst>
          </p:cNvPr>
          <p:cNvGraphicFramePr>
            <a:graphicFrameLocks noGrp="1"/>
          </p:cNvGraphicFramePr>
          <p:nvPr>
            <p:extLst>
              <p:ext uri="{D42A27DB-BD31-4B8C-83A1-F6EECF244321}">
                <p14:modId xmlns:p14="http://schemas.microsoft.com/office/powerpoint/2010/main" val="1478209547"/>
              </p:ext>
            </p:extLst>
          </p:nvPr>
        </p:nvGraphicFramePr>
        <p:xfrm>
          <a:off x="838200" y="1943894"/>
          <a:ext cx="10515600" cy="4114800"/>
        </p:xfrm>
        <a:graphic>
          <a:graphicData uri="http://schemas.openxmlformats.org/drawingml/2006/table">
            <a:tbl>
              <a:tblPr>
                <a:tableStyleId>{284E427A-3D55-4303-BF80-6455036E1DE7}</a:tableStyleId>
              </a:tblPr>
              <a:tblGrid>
                <a:gridCol w="3505200">
                  <a:extLst>
                    <a:ext uri="{9D8B030D-6E8A-4147-A177-3AD203B41FA5}">
                      <a16:colId xmlns:a16="http://schemas.microsoft.com/office/drawing/2014/main" val="1877989539"/>
                    </a:ext>
                  </a:extLst>
                </a:gridCol>
                <a:gridCol w="3505200">
                  <a:extLst>
                    <a:ext uri="{9D8B030D-6E8A-4147-A177-3AD203B41FA5}">
                      <a16:colId xmlns:a16="http://schemas.microsoft.com/office/drawing/2014/main" val="1318361024"/>
                    </a:ext>
                  </a:extLst>
                </a:gridCol>
                <a:gridCol w="3505200">
                  <a:extLst>
                    <a:ext uri="{9D8B030D-6E8A-4147-A177-3AD203B41FA5}">
                      <a16:colId xmlns:a16="http://schemas.microsoft.com/office/drawing/2014/main" val="587280639"/>
                    </a:ext>
                  </a:extLst>
                </a:gridCol>
              </a:tblGrid>
              <a:tr h="0">
                <a:tc>
                  <a:txBody>
                    <a:bodyPr/>
                    <a:lstStyle/>
                    <a:p>
                      <a:r>
                        <a:rPr lang="en-IN" b="1" dirty="0"/>
                        <a:t>Compiler</a:t>
                      </a:r>
                      <a:endParaRPr lang="en-IN" dirty="0"/>
                    </a:p>
                  </a:txBody>
                  <a:tcPr anchor="ctr">
                    <a:solidFill>
                      <a:schemeClr val="accent2"/>
                    </a:solidFill>
                  </a:tcPr>
                </a:tc>
                <a:tc>
                  <a:txBody>
                    <a:bodyPr/>
                    <a:lstStyle/>
                    <a:p>
                      <a:r>
                        <a:rPr lang="en-IN" b="1"/>
                        <a:t>Language</a:t>
                      </a:r>
                      <a:endParaRPr lang="en-IN"/>
                    </a:p>
                  </a:txBody>
                  <a:tcPr anchor="ctr">
                    <a:solidFill>
                      <a:schemeClr val="accent2"/>
                    </a:solidFill>
                  </a:tcPr>
                </a:tc>
                <a:tc>
                  <a:txBody>
                    <a:bodyPr/>
                    <a:lstStyle/>
                    <a:p>
                      <a:r>
                        <a:rPr lang="en-IN" b="1" dirty="0"/>
                        <a:t>Description</a:t>
                      </a:r>
                      <a:endParaRPr lang="en-IN" dirty="0"/>
                    </a:p>
                  </a:txBody>
                  <a:tcPr anchor="ctr">
                    <a:solidFill>
                      <a:schemeClr val="accent2"/>
                    </a:solidFill>
                  </a:tcPr>
                </a:tc>
                <a:extLst>
                  <a:ext uri="{0D108BD9-81ED-4DB2-BD59-A6C34878D82A}">
                    <a16:rowId xmlns:a16="http://schemas.microsoft.com/office/drawing/2014/main" val="294389362"/>
                  </a:ext>
                </a:extLst>
              </a:tr>
              <a:tr h="0">
                <a:tc>
                  <a:txBody>
                    <a:bodyPr/>
                    <a:lstStyle/>
                    <a:p>
                      <a:r>
                        <a:rPr lang="en-IN" b="1" dirty="0"/>
                        <a:t>Roslyn </a:t>
                      </a:r>
                      <a:endParaRPr lang="en-IN" dirty="0"/>
                    </a:p>
                  </a:txBody>
                  <a:tcPr anchor="ctr"/>
                </a:tc>
                <a:tc>
                  <a:txBody>
                    <a:bodyPr/>
                    <a:lstStyle/>
                    <a:p>
                      <a:r>
                        <a:rPr lang="en-IN"/>
                        <a:t>C# &amp; VB.NET</a:t>
                      </a:r>
                    </a:p>
                  </a:txBody>
                  <a:tcPr anchor="ctr"/>
                </a:tc>
                <a:tc>
                  <a:txBody>
                    <a:bodyPr/>
                    <a:lstStyle/>
                    <a:p>
                      <a:r>
                        <a:rPr lang="en-US"/>
                        <a:t>Open-source compiler providing real-time code analysis &amp; refactoring tools</a:t>
                      </a:r>
                    </a:p>
                  </a:txBody>
                  <a:tcPr anchor="ctr"/>
                </a:tc>
                <a:extLst>
                  <a:ext uri="{0D108BD9-81ED-4DB2-BD59-A6C34878D82A}">
                    <a16:rowId xmlns:a16="http://schemas.microsoft.com/office/drawing/2014/main" val="2295962056"/>
                  </a:ext>
                </a:extLst>
              </a:tr>
              <a:tr h="0">
                <a:tc>
                  <a:txBody>
                    <a:bodyPr/>
                    <a:lstStyle/>
                    <a:p>
                      <a:r>
                        <a:rPr lang="en-IN" b="1"/>
                        <a:t>RyuJIT</a:t>
                      </a:r>
                      <a:endParaRPr lang="en-IN"/>
                    </a:p>
                  </a:txBody>
                  <a:tcPr anchor="ctr"/>
                </a:tc>
                <a:tc>
                  <a:txBody>
                    <a:bodyPr/>
                    <a:lstStyle/>
                    <a:p>
                      <a:r>
                        <a:rPr lang="en-IN"/>
                        <a:t>JIT Compilation</a:t>
                      </a:r>
                    </a:p>
                  </a:txBody>
                  <a:tcPr anchor="ctr"/>
                </a:tc>
                <a:tc>
                  <a:txBody>
                    <a:bodyPr/>
                    <a:lstStyle/>
                    <a:p>
                      <a:r>
                        <a:rPr lang="en-US"/>
                        <a:t>Converts IL to machine code at runtime for performance optimization</a:t>
                      </a:r>
                    </a:p>
                  </a:txBody>
                  <a:tcPr anchor="ctr"/>
                </a:tc>
                <a:extLst>
                  <a:ext uri="{0D108BD9-81ED-4DB2-BD59-A6C34878D82A}">
                    <a16:rowId xmlns:a16="http://schemas.microsoft.com/office/drawing/2014/main" val="3091407443"/>
                  </a:ext>
                </a:extLst>
              </a:tr>
              <a:tr h="0">
                <a:tc>
                  <a:txBody>
                    <a:bodyPr/>
                    <a:lstStyle/>
                    <a:p>
                      <a:r>
                        <a:rPr lang="en-IN" b="1"/>
                        <a:t>ILC (Ahead-of-Time Compilation)</a:t>
                      </a:r>
                      <a:endParaRPr lang="en-IN"/>
                    </a:p>
                  </a:txBody>
                  <a:tcPr anchor="ctr"/>
                </a:tc>
                <a:tc>
                  <a:txBody>
                    <a:bodyPr/>
                    <a:lstStyle/>
                    <a:p>
                      <a:r>
                        <a:rPr lang="en-IN"/>
                        <a:t>Native Compilation</a:t>
                      </a:r>
                    </a:p>
                  </a:txBody>
                  <a:tcPr anchor="ctr"/>
                </a:tc>
                <a:tc>
                  <a:txBody>
                    <a:bodyPr/>
                    <a:lstStyle/>
                    <a:p>
                      <a:r>
                        <a:rPr lang="en-US"/>
                        <a:t>Used for .NET Native to compile apps ahead of time</a:t>
                      </a:r>
                    </a:p>
                  </a:txBody>
                  <a:tcPr anchor="ctr"/>
                </a:tc>
                <a:extLst>
                  <a:ext uri="{0D108BD9-81ED-4DB2-BD59-A6C34878D82A}">
                    <a16:rowId xmlns:a16="http://schemas.microsoft.com/office/drawing/2014/main" val="1480718394"/>
                  </a:ext>
                </a:extLst>
              </a:tr>
              <a:tr h="0">
                <a:tc>
                  <a:txBody>
                    <a:bodyPr/>
                    <a:lstStyle/>
                    <a:p>
                      <a:r>
                        <a:rPr lang="en-IN" b="1"/>
                        <a:t>F# Compiler (fsc.exe)</a:t>
                      </a:r>
                      <a:endParaRPr lang="en-IN"/>
                    </a:p>
                  </a:txBody>
                  <a:tcPr anchor="ctr"/>
                </a:tc>
                <a:tc>
                  <a:txBody>
                    <a:bodyPr/>
                    <a:lstStyle/>
                    <a:p>
                      <a:r>
                        <a:rPr lang="en-IN" dirty="0"/>
                        <a:t>F#</a:t>
                      </a:r>
                    </a:p>
                  </a:txBody>
                  <a:tcPr anchor="ctr"/>
                </a:tc>
                <a:tc>
                  <a:txBody>
                    <a:bodyPr/>
                    <a:lstStyle/>
                    <a:p>
                      <a:r>
                        <a:rPr lang="en-IN"/>
                        <a:t>Compiles functional programming code into IL</a:t>
                      </a:r>
                    </a:p>
                  </a:txBody>
                  <a:tcPr anchor="ctr"/>
                </a:tc>
                <a:extLst>
                  <a:ext uri="{0D108BD9-81ED-4DB2-BD59-A6C34878D82A}">
                    <a16:rowId xmlns:a16="http://schemas.microsoft.com/office/drawing/2014/main" val="2538520230"/>
                  </a:ext>
                </a:extLst>
              </a:tr>
              <a:tr h="0">
                <a:tc>
                  <a:txBody>
                    <a:bodyPr/>
                    <a:lstStyle/>
                    <a:p>
                      <a:r>
                        <a:rPr lang="en-IN" b="1" dirty="0"/>
                        <a:t>Mono Compiler and Runtime (.NET Framework)</a:t>
                      </a:r>
                      <a:endParaRPr lang="en-IN" dirty="0"/>
                    </a:p>
                  </a:txBody>
                  <a:tcPr anchor="ctr"/>
                </a:tc>
                <a:tc>
                  <a:txBody>
                    <a:bodyPr/>
                    <a:lstStyle/>
                    <a:p>
                      <a:r>
                        <a:rPr lang="en-IN"/>
                        <a:t>C# (for Mono runtime)</a:t>
                      </a:r>
                    </a:p>
                  </a:txBody>
                  <a:tcPr anchor="ctr"/>
                </a:tc>
                <a:tc>
                  <a:txBody>
                    <a:bodyPr/>
                    <a:lstStyle/>
                    <a:p>
                      <a:r>
                        <a:rPr lang="en-US" dirty="0"/>
                        <a:t>Alternative runtime for cross-platform applications</a:t>
                      </a:r>
                    </a:p>
                  </a:txBody>
                  <a:tcPr anchor="ctr"/>
                </a:tc>
                <a:extLst>
                  <a:ext uri="{0D108BD9-81ED-4DB2-BD59-A6C34878D82A}">
                    <a16:rowId xmlns:a16="http://schemas.microsoft.com/office/drawing/2014/main" val="876789887"/>
                  </a:ext>
                </a:extLst>
              </a:tr>
            </a:tbl>
          </a:graphicData>
        </a:graphic>
      </p:graphicFrame>
      <p:sp>
        <p:nvSpPr>
          <p:cNvPr id="3" name="TextBox 2">
            <a:extLst>
              <a:ext uri="{FF2B5EF4-FFF2-40B4-BE49-F238E27FC236}">
                <a16:creationId xmlns:a16="http://schemas.microsoft.com/office/drawing/2014/main" id="{8A9AE0F5-9D20-99A6-AD59-7D735ED9C314}"/>
              </a:ext>
            </a:extLst>
          </p:cNvPr>
          <p:cNvSpPr txBox="1"/>
          <p:nvPr/>
        </p:nvSpPr>
        <p:spPr>
          <a:xfrm>
            <a:off x="2245479" y="646043"/>
            <a:ext cx="7244861" cy="646331"/>
          </a:xfrm>
          <a:prstGeom prst="rect">
            <a:avLst/>
          </a:prstGeom>
          <a:noFill/>
        </p:spPr>
        <p:txBody>
          <a:bodyPr wrap="square" rtlCol="0">
            <a:spAutoFit/>
          </a:bodyPr>
          <a:lstStyle/>
          <a:p>
            <a:pPr algn="ctr"/>
            <a:r>
              <a:rPr lang="en-IN" sz="3600" b="1" dirty="0"/>
              <a:t>Compiler Recap</a:t>
            </a:r>
            <a:endParaRPr lang="en-IN" sz="3600" b="1" i="0" dirty="0">
              <a:solidFill>
                <a:srgbClr val="000000"/>
              </a:solidFill>
              <a:effectLst/>
              <a:latin typeface="Lato" panose="020F0502020204030204" pitchFamily="34" charset="0"/>
            </a:endParaRPr>
          </a:p>
        </p:txBody>
      </p:sp>
    </p:spTree>
    <p:extLst>
      <p:ext uri="{BB962C8B-B14F-4D97-AF65-F5344CB8AC3E}">
        <p14:creationId xmlns:p14="http://schemas.microsoft.com/office/powerpoint/2010/main" val="3938420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B19849A-E9AB-B246-3DAE-278A82458854}"/>
              </a:ext>
            </a:extLst>
          </p:cNvPr>
          <p:cNvPicPr>
            <a:picLocks noChangeAspect="1"/>
          </p:cNvPicPr>
          <p:nvPr/>
        </p:nvPicPr>
        <p:blipFill>
          <a:blip r:embed="rId2"/>
          <a:stretch>
            <a:fillRect/>
          </a:stretch>
        </p:blipFill>
        <p:spPr>
          <a:xfrm>
            <a:off x="1442809" y="1110921"/>
            <a:ext cx="6950042" cy="3071126"/>
          </a:xfrm>
          <a:prstGeom prst="rect">
            <a:avLst/>
          </a:prstGeom>
        </p:spPr>
      </p:pic>
      <p:sp>
        <p:nvSpPr>
          <p:cNvPr id="4" name="TextBox 3">
            <a:extLst>
              <a:ext uri="{FF2B5EF4-FFF2-40B4-BE49-F238E27FC236}">
                <a16:creationId xmlns:a16="http://schemas.microsoft.com/office/drawing/2014/main" id="{57DB6936-B52B-63B4-2136-86E759F3C3E1}"/>
              </a:ext>
            </a:extLst>
          </p:cNvPr>
          <p:cNvSpPr txBox="1"/>
          <p:nvPr/>
        </p:nvSpPr>
        <p:spPr>
          <a:xfrm>
            <a:off x="1529862" y="0"/>
            <a:ext cx="7244861" cy="646331"/>
          </a:xfrm>
          <a:prstGeom prst="rect">
            <a:avLst/>
          </a:prstGeom>
          <a:noFill/>
        </p:spPr>
        <p:txBody>
          <a:bodyPr wrap="square" rtlCol="0">
            <a:spAutoFit/>
          </a:bodyPr>
          <a:lstStyle/>
          <a:p>
            <a:pPr algn="ctr"/>
            <a:r>
              <a:rPr lang="en-IN" sz="3600" b="1" dirty="0"/>
              <a:t>Java Vs </a:t>
            </a:r>
            <a:r>
              <a:rPr lang="en-IN" sz="3600" b="1" dirty="0" err="1"/>
              <a:t>.Net</a:t>
            </a:r>
            <a:endParaRPr lang="en-IN" sz="3600" b="1" i="0" dirty="0">
              <a:solidFill>
                <a:srgbClr val="000000"/>
              </a:solidFill>
              <a:effectLst/>
              <a:latin typeface="Lato" panose="020F0502020204030204" pitchFamily="34" charset="0"/>
            </a:endParaRPr>
          </a:p>
        </p:txBody>
      </p:sp>
    </p:spTree>
    <p:extLst>
      <p:ext uri="{BB962C8B-B14F-4D97-AF65-F5344CB8AC3E}">
        <p14:creationId xmlns:p14="http://schemas.microsoft.com/office/powerpoint/2010/main" val="11478753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114023-DDEC-373B-5F60-44C8525E7F07}"/>
              </a:ext>
            </a:extLst>
          </p:cNvPr>
          <p:cNvSpPr txBox="1"/>
          <p:nvPr/>
        </p:nvSpPr>
        <p:spPr>
          <a:xfrm>
            <a:off x="712177" y="623980"/>
            <a:ext cx="10146323" cy="3416320"/>
          </a:xfrm>
          <a:prstGeom prst="rect">
            <a:avLst/>
          </a:prstGeom>
          <a:noFill/>
        </p:spPr>
        <p:txBody>
          <a:bodyPr wrap="square">
            <a:spAutoFit/>
          </a:bodyPr>
          <a:lstStyle/>
          <a:p>
            <a:pPr>
              <a:buNone/>
            </a:pPr>
            <a:r>
              <a:rPr lang="en-US" dirty="0"/>
              <a:t>In C#, an </a:t>
            </a:r>
            <a:r>
              <a:rPr lang="en-US" b="1" dirty="0"/>
              <a:t>assembly</a:t>
            </a:r>
            <a:r>
              <a:rPr lang="en-US" dirty="0"/>
              <a:t> is a compiled code library used for deployment, versioning, and security in .NET applications. Assemblies can be </a:t>
            </a:r>
            <a:r>
              <a:rPr lang="en-US" b="1" dirty="0"/>
              <a:t>.exe</a:t>
            </a:r>
            <a:r>
              <a:rPr lang="en-US" dirty="0"/>
              <a:t> (executable) or </a:t>
            </a:r>
            <a:r>
              <a:rPr lang="en-US" b="1" dirty="0"/>
              <a:t>.</a:t>
            </a:r>
            <a:r>
              <a:rPr lang="en-US" b="1" dirty="0" err="1"/>
              <a:t>dll</a:t>
            </a:r>
            <a:r>
              <a:rPr lang="en-US" dirty="0"/>
              <a:t> (dynamic link library) files and contain metadata, code, and resources.</a:t>
            </a:r>
          </a:p>
          <a:p>
            <a:pPr>
              <a:buNone/>
            </a:pPr>
            <a:endParaRPr lang="en-US" dirty="0"/>
          </a:p>
          <a:p>
            <a:pPr>
              <a:buNone/>
            </a:pPr>
            <a:r>
              <a:rPr lang="en-US" b="1" dirty="0"/>
              <a:t>Key Features of Assemblies:</a:t>
            </a:r>
          </a:p>
          <a:p>
            <a:pPr>
              <a:buFont typeface="Arial" panose="020B0604020202020204" pitchFamily="34" charset="0"/>
              <a:buChar char="•"/>
            </a:pPr>
            <a:r>
              <a:rPr lang="en-US" b="1" dirty="0"/>
              <a:t>Encapsulation</a:t>
            </a:r>
            <a:r>
              <a:rPr lang="en-US" dirty="0"/>
              <a:t>: Assemblies bundle related types and resources together.</a:t>
            </a:r>
          </a:p>
          <a:p>
            <a:pPr>
              <a:buFont typeface="Arial" panose="020B0604020202020204" pitchFamily="34" charset="0"/>
              <a:buChar char="•"/>
            </a:pPr>
            <a:endParaRPr lang="en-US" dirty="0"/>
          </a:p>
          <a:p>
            <a:pPr>
              <a:buFont typeface="Arial" panose="020B0604020202020204" pitchFamily="34" charset="0"/>
              <a:buChar char="•"/>
            </a:pPr>
            <a:r>
              <a:rPr lang="en-US" b="1" dirty="0"/>
              <a:t>Versioning</a:t>
            </a:r>
            <a:r>
              <a:rPr lang="en-US" dirty="0"/>
              <a:t>: Each assembly has a unique version number for tracking updates.</a:t>
            </a:r>
          </a:p>
          <a:p>
            <a:pPr>
              <a:buFont typeface="Arial" panose="020B0604020202020204" pitchFamily="34" charset="0"/>
              <a:buChar char="•"/>
            </a:pPr>
            <a:endParaRPr lang="en-US" dirty="0"/>
          </a:p>
          <a:p>
            <a:pPr>
              <a:buFont typeface="Arial" panose="020B0604020202020204" pitchFamily="34" charset="0"/>
              <a:buChar char="•"/>
            </a:pPr>
            <a:r>
              <a:rPr lang="en-US" b="1" dirty="0"/>
              <a:t>Security</a:t>
            </a:r>
            <a:r>
              <a:rPr lang="en-US" dirty="0"/>
              <a:t>: Assemblies define security boundaries and permissions.</a:t>
            </a:r>
          </a:p>
          <a:p>
            <a:pPr>
              <a:buFont typeface="Arial" panose="020B0604020202020204" pitchFamily="34" charset="0"/>
              <a:buChar char="•"/>
            </a:pPr>
            <a:endParaRPr lang="en-US" dirty="0"/>
          </a:p>
          <a:p>
            <a:pPr>
              <a:buFont typeface="Arial" panose="020B0604020202020204" pitchFamily="34" charset="0"/>
              <a:buChar char="•"/>
            </a:pPr>
            <a:r>
              <a:rPr lang="en-US" b="1" dirty="0"/>
              <a:t>Metadata</a:t>
            </a:r>
            <a:r>
              <a:rPr lang="en-US" dirty="0"/>
              <a:t>: The assembly manifest contains details like version, culture, and referenced assemblies.</a:t>
            </a:r>
          </a:p>
        </p:txBody>
      </p:sp>
      <p:sp>
        <p:nvSpPr>
          <p:cNvPr id="2" name="TextBox 1">
            <a:extLst>
              <a:ext uri="{FF2B5EF4-FFF2-40B4-BE49-F238E27FC236}">
                <a16:creationId xmlns:a16="http://schemas.microsoft.com/office/drawing/2014/main" id="{D2A10943-A01C-6212-D352-50D8C521729E}"/>
              </a:ext>
            </a:extLst>
          </p:cNvPr>
          <p:cNvSpPr txBox="1"/>
          <p:nvPr/>
        </p:nvSpPr>
        <p:spPr>
          <a:xfrm>
            <a:off x="2901462" y="4300"/>
            <a:ext cx="4264269" cy="646331"/>
          </a:xfrm>
          <a:prstGeom prst="rect">
            <a:avLst/>
          </a:prstGeom>
          <a:noFill/>
        </p:spPr>
        <p:txBody>
          <a:bodyPr wrap="square" rtlCol="0">
            <a:spAutoFit/>
          </a:bodyPr>
          <a:lstStyle/>
          <a:p>
            <a:pPr algn="ctr"/>
            <a:r>
              <a:rPr lang="en-IN" sz="3600" b="1" dirty="0"/>
              <a:t>Assembly - 1</a:t>
            </a:r>
          </a:p>
        </p:txBody>
      </p:sp>
    </p:spTree>
    <p:extLst>
      <p:ext uri="{BB962C8B-B14F-4D97-AF65-F5344CB8AC3E}">
        <p14:creationId xmlns:p14="http://schemas.microsoft.com/office/powerpoint/2010/main" val="2350266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713FD5-CAB5-F444-8486-751252E185F0}"/>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83AD7646-0C40-D486-A0BE-6B6449EB5600}"/>
              </a:ext>
            </a:extLst>
          </p:cNvPr>
          <p:cNvSpPr txBox="1"/>
          <p:nvPr/>
        </p:nvSpPr>
        <p:spPr>
          <a:xfrm>
            <a:off x="677008" y="834830"/>
            <a:ext cx="11066584" cy="3970318"/>
          </a:xfrm>
          <a:prstGeom prst="rect">
            <a:avLst/>
          </a:prstGeom>
          <a:noFill/>
        </p:spPr>
        <p:txBody>
          <a:bodyPr wrap="square">
            <a:spAutoFit/>
          </a:bodyPr>
          <a:lstStyle/>
          <a:p>
            <a:r>
              <a:rPr lang="en-IN" dirty="0"/>
              <a:t>An </a:t>
            </a:r>
            <a:r>
              <a:rPr lang="en-IN" b="1" dirty="0"/>
              <a:t>EXE</a:t>
            </a:r>
            <a:r>
              <a:rPr lang="en-IN" dirty="0"/>
              <a:t> file (short for "executable") is a type of file that contains a program that can be run on a Windows operating system. When you double-click an EXE file, the system executes the instructions within it to launch an application or perform a specific task.</a:t>
            </a:r>
          </a:p>
          <a:p>
            <a:endParaRPr lang="en-IN" dirty="0"/>
          </a:p>
          <a:p>
            <a:r>
              <a:rPr lang="en-IN" b="1" dirty="0"/>
              <a:t>Different Types of EXE Files:</a:t>
            </a:r>
          </a:p>
          <a:p>
            <a:r>
              <a:rPr lang="en-IN" dirty="0"/>
              <a:t>Application EXE – Standard executable files that launch programs (e.g., notepad.exe, chrome.exe).</a:t>
            </a:r>
          </a:p>
          <a:p>
            <a:endParaRPr lang="en-IN" dirty="0"/>
          </a:p>
          <a:p>
            <a:r>
              <a:rPr lang="en-IN" dirty="0"/>
              <a:t>Installer EXE – Used to install software on a system (e.g., setup.exe, install.exe).</a:t>
            </a:r>
          </a:p>
          <a:p>
            <a:endParaRPr lang="en-IN" dirty="0"/>
          </a:p>
          <a:p>
            <a:r>
              <a:rPr lang="en-IN" dirty="0"/>
              <a:t>Console EXE – Command-line applications that run in the terminal without a graphical interface.</a:t>
            </a:r>
          </a:p>
          <a:p>
            <a:endParaRPr lang="en-IN" dirty="0"/>
          </a:p>
          <a:p>
            <a:r>
              <a:rPr lang="en-IN" dirty="0"/>
              <a:t>Self-Extracting EXE – Archives that extract files when executed, often used for compressed software packages.</a:t>
            </a:r>
          </a:p>
          <a:p>
            <a:endParaRPr lang="en-IN" dirty="0"/>
          </a:p>
          <a:p>
            <a:r>
              <a:rPr lang="en-IN" dirty="0"/>
              <a:t>Malicious EXE – Executables that contain viruses or malware, often disguised as legitimate files.</a:t>
            </a:r>
          </a:p>
        </p:txBody>
      </p:sp>
      <p:sp>
        <p:nvSpPr>
          <p:cNvPr id="2" name="TextBox 1">
            <a:extLst>
              <a:ext uri="{FF2B5EF4-FFF2-40B4-BE49-F238E27FC236}">
                <a16:creationId xmlns:a16="http://schemas.microsoft.com/office/drawing/2014/main" id="{C15DA804-0B0E-A763-4CA2-5DE4A92C86AB}"/>
              </a:ext>
            </a:extLst>
          </p:cNvPr>
          <p:cNvSpPr txBox="1"/>
          <p:nvPr/>
        </p:nvSpPr>
        <p:spPr>
          <a:xfrm>
            <a:off x="2901462" y="4300"/>
            <a:ext cx="4264269" cy="646331"/>
          </a:xfrm>
          <a:prstGeom prst="rect">
            <a:avLst/>
          </a:prstGeom>
          <a:noFill/>
        </p:spPr>
        <p:txBody>
          <a:bodyPr wrap="square" rtlCol="0">
            <a:spAutoFit/>
          </a:bodyPr>
          <a:lstStyle/>
          <a:p>
            <a:pPr algn="ctr"/>
            <a:r>
              <a:rPr lang="en-IN" sz="3600" b="1" dirty="0"/>
              <a:t>Assembly -2</a:t>
            </a:r>
          </a:p>
        </p:txBody>
      </p:sp>
    </p:spTree>
    <p:extLst>
      <p:ext uri="{BB962C8B-B14F-4D97-AF65-F5344CB8AC3E}">
        <p14:creationId xmlns:p14="http://schemas.microsoft.com/office/powerpoint/2010/main" val="42613339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3B83A2-9275-228D-4768-FD7F23F25652}"/>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441AA4BF-86D7-5D9D-CEC1-50B43DC06EB8}"/>
              </a:ext>
            </a:extLst>
          </p:cNvPr>
          <p:cNvSpPr txBox="1"/>
          <p:nvPr/>
        </p:nvSpPr>
        <p:spPr>
          <a:xfrm>
            <a:off x="677008" y="834830"/>
            <a:ext cx="11066584" cy="3693319"/>
          </a:xfrm>
          <a:prstGeom prst="rect">
            <a:avLst/>
          </a:prstGeom>
          <a:noFill/>
        </p:spPr>
        <p:txBody>
          <a:bodyPr wrap="square">
            <a:spAutoFit/>
          </a:bodyPr>
          <a:lstStyle/>
          <a:p>
            <a:pPr>
              <a:buNone/>
            </a:pPr>
            <a:r>
              <a:rPr lang="en-US" dirty="0"/>
              <a:t>A </a:t>
            </a:r>
            <a:r>
              <a:rPr lang="en-US" b="1" dirty="0"/>
              <a:t>DLL (Dynamic Link Library)</a:t>
            </a:r>
            <a:r>
              <a:rPr lang="en-US" dirty="0"/>
              <a:t> is a file that contains code and data that multiple programs can use simultaneously. DLLs help modularize applications, reduce redundancy, and improve efficiency by allowing different programs to share common functionality.</a:t>
            </a:r>
          </a:p>
          <a:p>
            <a:pPr>
              <a:buNone/>
            </a:pPr>
            <a:endParaRPr lang="en-US" dirty="0"/>
          </a:p>
          <a:p>
            <a:pPr>
              <a:buNone/>
            </a:pPr>
            <a:r>
              <a:rPr lang="en-US" b="1" dirty="0"/>
              <a:t>Key Features of DLLs:</a:t>
            </a:r>
          </a:p>
          <a:p>
            <a:pPr>
              <a:buNone/>
            </a:pPr>
            <a:endParaRPr lang="en-US" b="1" dirty="0"/>
          </a:p>
          <a:p>
            <a:pPr>
              <a:buFont typeface="Arial" panose="020B0604020202020204" pitchFamily="34" charset="0"/>
              <a:buChar char="•"/>
            </a:pPr>
            <a:r>
              <a:rPr lang="en-US" b="1" dirty="0"/>
              <a:t>Code Reusability</a:t>
            </a:r>
            <a:r>
              <a:rPr lang="en-US" dirty="0"/>
              <a:t>: Functions stored in a DLL can be used by multiple applications.</a:t>
            </a:r>
          </a:p>
          <a:p>
            <a:pPr>
              <a:buFont typeface="Arial" panose="020B0604020202020204" pitchFamily="34" charset="0"/>
              <a:buChar char="•"/>
            </a:pPr>
            <a:endParaRPr lang="en-US" dirty="0"/>
          </a:p>
          <a:p>
            <a:pPr>
              <a:buFont typeface="Arial" panose="020B0604020202020204" pitchFamily="34" charset="0"/>
              <a:buChar char="•"/>
            </a:pPr>
            <a:r>
              <a:rPr lang="en-US" b="1" dirty="0"/>
              <a:t>Memory Efficiency</a:t>
            </a:r>
            <a:r>
              <a:rPr lang="en-US" dirty="0"/>
              <a:t>: Programs using DLLs consume less memory since they share common resources.</a:t>
            </a:r>
          </a:p>
          <a:p>
            <a:pPr>
              <a:buFont typeface="Arial" panose="020B0604020202020204" pitchFamily="34" charset="0"/>
              <a:buChar char="•"/>
            </a:pPr>
            <a:endParaRPr lang="en-US" dirty="0"/>
          </a:p>
          <a:p>
            <a:pPr>
              <a:buFont typeface="Arial" panose="020B0604020202020204" pitchFamily="34" charset="0"/>
              <a:buChar char="•"/>
            </a:pPr>
            <a:r>
              <a:rPr lang="en-US" b="1" dirty="0"/>
              <a:t>Modular Design</a:t>
            </a:r>
            <a:r>
              <a:rPr lang="en-US" dirty="0"/>
              <a:t>: Developers can update or fix a DLL without modifying the entire application.</a:t>
            </a:r>
          </a:p>
          <a:p>
            <a:pPr>
              <a:buFont typeface="Arial" panose="020B0604020202020204" pitchFamily="34" charset="0"/>
              <a:buChar char="•"/>
            </a:pPr>
            <a:endParaRPr lang="en-US" dirty="0"/>
          </a:p>
          <a:p>
            <a:pPr>
              <a:buFont typeface="Arial" panose="020B0604020202020204" pitchFamily="34" charset="0"/>
              <a:buChar char="•"/>
            </a:pPr>
            <a:r>
              <a:rPr lang="en-US" b="1" dirty="0"/>
              <a:t>Security &amp; Versioning</a:t>
            </a:r>
            <a:r>
              <a:rPr lang="en-US" dirty="0"/>
              <a:t>: DLLs help maintain software integrity and allow version control.</a:t>
            </a:r>
          </a:p>
        </p:txBody>
      </p:sp>
      <p:sp>
        <p:nvSpPr>
          <p:cNvPr id="2" name="TextBox 1">
            <a:extLst>
              <a:ext uri="{FF2B5EF4-FFF2-40B4-BE49-F238E27FC236}">
                <a16:creationId xmlns:a16="http://schemas.microsoft.com/office/drawing/2014/main" id="{8B75839D-3688-25B8-7E4E-03D1371AD5C8}"/>
              </a:ext>
            </a:extLst>
          </p:cNvPr>
          <p:cNvSpPr txBox="1"/>
          <p:nvPr/>
        </p:nvSpPr>
        <p:spPr>
          <a:xfrm>
            <a:off x="2901462" y="4300"/>
            <a:ext cx="4264269" cy="646331"/>
          </a:xfrm>
          <a:prstGeom prst="rect">
            <a:avLst/>
          </a:prstGeom>
          <a:noFill/>
        </p:spPr>
        <p:txBody>
          <a:bodyPr wrap="square" rtlCol="0">
            <a:spAutoFit/>
          </a:bodyPr>
          <a:lstStyle/>
          <a:p>
            <a:pPr algn="ctr"/>
            <a:r>
              <a:rPr lang="en-IN" sz="3600" b="1" dirty="0"/>
              <a:t>Assembly -3</a:t>
            </a:r>
          </a:p>
        </p:txBody>
      </p:sp>
    </p:spTree>
    <p:extLst>
      <p:ext uri="{BB962C8B-B14F-4D97-AF65-F5344CB8AC3E}">
        <p14:creationId xmlns:p14="http://schemas.microsoft.com/office/powerpoint/2010/main" val="3570270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FCD124-5BF2-AB3B-9885-856C4E9CCC6C}"/>
              </a:ext>
            </a:extLst>
          </p:cNvPr>
          <p:cNvPicPr>
            <a:picLocks noChangeAspect="1"/>
          </p:cNvPicPr>
          <p:nvPr/>
        </p:nvPicPr>
        <p:blipFill>
          <a:blip r:embed="rId2"/>
          <a:stretch>
            <a:fillRect/>
          </a:stretch>
        </p:blipFill>
        <p:spPr>
          <a:xfrm>
            <a:off x="2514600" y="0"/>
            <a:ext cx="7464669" cy="6858000"/>
          </a:xfrm>
          <a:prstGeom prst="rect">
            <a:avLst/>
          </a:prstGeom>
        </p:spPr>
      </p:pic>
    </p:spTree>
    <p:extLst>
      <p:ext uri="{BB962C8B-B14F-4D97-AF65-F5344CB8AC3E}">
        <p14:creationId xmlns:p14="http://schemas.microsoft.com/office/powerpoint/2010/main" val="39373786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FA6A32-E665-740D-52E7-44E36F7290C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8268890-7DAA-0D3D-641D-8018B71A3957}"/>
              </a:ext>
            </a:extLst>
          </p:cNvPr>
          <p:cNvSpPr txBox="1"/>
          <p:nvPr/>
        </p:nvSpPr>
        <p:spPr>
          <a:xfrm>
            <a:off x="2901462" y="4300"/>
            <a:ext cx="4264269" cy="646331"/>
          </a:xfrm>
          <a:prstGeom prst="rect">
            <a:avLst/>
          </a:prstGeom>
          <a:noFill/>
        </p:spPr>
        <p:txBody>
          <a:bodyPr wrap="square" rtlCol="0">
            <a:spAutoFit/>
          </a:bodyPr>
          <a:lstStyle/>
          <a:p>
            <a:pPr algn="ctr"/>
            <a:r>
              <a:rPr lang="en-IN" sz="3600" b="1" dirty="0"/>
              <a:t>Assembly -4</a:t>
            </a:r>
          </a:p>
        </p:txBody>
      </p:sp>
      <p:sp>
        <p:nvSpPr>
          <p:cNvPr id="5" name="Rectangle 3">
            <a:extLst>
              <a:ext uri="{FF2B5EF4-FFF2-40B4-BE49-F238E27FC236}">
                <a16:creationId xmlns:a16="http://schemas.microsoft.com/office/drawing/2014/main" id="{58A3C68C-45FF-F05B-FDBE-E1C78CDF2085}"/>
              </a:ext>
            </a:extLst>
          </p:cNvPr>
          <p:cNvSpPr>
            <a:spLocks noChangeArrowheads="1"/>
          </p:cNvSpPr>
          <p:nvPr/>
        </p:nvSpPr>
        <p:spPr bwMode="auto">
          <a:xfrm>
            <a:off x="219808" y="1101840"/>
            <a:ext cx="11579469"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rPr>
              <a:t>A </a:t>
            </a:r>
            <a:r>
              <a:rPr kumimoji="0" lang="en-US" altLang="en-US" b="1" i="0" u="none" strike="noStrike" cap="none" normalizeH="0" baseline="0" dirty="0">
                <a:ln>
                  <a:noFill/>
                </a:ln>
                <a:solidFill>
                  <a:schemeClr val="tx1"/>
                </a:solidFill>
                <a:effectLst/>
              </a:rPr>
              <a:t>satellite assembly</a:t>
            </a:r>
            <a:r>
              <a:rPr kumimoji="0" lang="en-US" altLang="en-US" b="0" i="0" u="none" strike="noStrike" cap="none" normalizeH="0" baseline="0" dirty="0">
                <a:ln>
                  <a:noFill/>
                </a:ln>
                <a:solidFill>
                  <a:schemeClr val="tx1"/>
                </a:solidFill>
                <a:effectLst/>
              </a:rPr>
              <a:t> in .NET is a special type of assembly that contains localized resources for different languages and cultures. It allows applications to support multiple languages without modifying the main executable.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rPr>
              <a:t>Key Features: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Localization Support</a:t>
            </a:r>
            <a:r>
              <a:rPr kumimoji="0" lang="en-US" altLang="en-US" b="0" i="0" u="none" strike="noStrike" cap="none" normalizeH="0" baseline="0" dirty="0">
                <a:ln>
                  <a:noFill/>
                </a:ln>
                <a:solidFill>
                  <a:schemeClr val="tx1"/>
                </a:solidFill>
                <a:effectLst/>
              </a:rPr>
              <a:t>: Stores translated text, images, and other culture-specific resources.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Separation from Main Assembly</a:t>
            </a:r>
            <a:r>
              <a:rPr kumimoji="0" lang="en-US" altLang="en-US" b="0" i="0" u="none" strike="noStrike" cap="none" normalizeH="0" baseline="0" dirty="0">
                <a:ln>
                  <a:noFill/>
                </a:ln>
                <a:solidFill>
                  <a:schemeClr val="tx1"/>
                </a:solidFill>
                <a:effectLst/>
              </a:rPr>
              <a:t>: Contains only resources, not executable code.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Efficient Resource Management</a:t>
            </a:r>
            <a:r>
              <a:rPr kumimoji="0" lang="en-US" altLang="en-US" b="0" i="0" u="none" strike="noStrike" cap="none" normalizeH="0" baseline="0" dirty="0">
                <a:ln>
                  <a:noFill/>
                </a:ln>
                <a:solidFill>
                  <a:schemeClr val="tx1"/>
                </a:solidFill>
                <a:effectLst/>
              </a:rPr>
              <a:t>: The correct assembly is loaded based on the user's language settings.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rPr>
              <a:t>If an application has English as the default language but needs to support French and Spanish, separate satellite assemblies (App.resources.dll) are created for each language. The .NET framework automatically loads the appropriate assembly based on the user's locale.</a:t>
            </a:r>
          </a:p>
        </p:txBody>
      </p:sp>
    </p:spTree>
    <p:extLst>
      <p:ext uri="{BB962C8B-B14F-4D97-AF65-F5344CB8AC3E}">
        <p14:creationId xmlns:p14="http://schemas.microsoft.com/office/powerpoint/2010/main" val="574641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BFF973-A489-156A-526F-37278BD6A58A}"/>
              </a:ext>
            </a:extLst>
          </p:cNvPr>
          <p:cNvSpPr txBox="1"/>
          <p:nvPr/>
        </p:nvSpPr>
        <p:spPr>
          <a:xfrm>
            <a:off x="824278" y="397529"/>
            <a:ext cx="8803298" cy="6522235"/>
          </a:xfrm>
          <a:prstGeom prst="rect">
            <a:avLst/>
          </a:prstGeom>
          <a:noFill/>
        </p:spPr>
        <p:txBody>
          <a:bodyPr wrap="square">
            <a:spAutoFit/>
          </a:bodyPr>
          <a:lstStyle/>
          <a:p>
            <a:pPr>
              <a:lnSpc>
                <a:spcPct val="150000"/>
              </a:lnSpc>
            </a:pPr>
            <a:r>
              <a:rPr lang="en-IN" sz="1400" b="0" i="0" dirty="0">
                <a:effectLst/>
              </a:rPr>
              <a:t>Microsoft released C# 13 in November last year. During its 20+ years, C# has evolved through 13 versions, each with new features. Here is a brief overview of those features:</a:t>
            </a:r>
            <a:br>
              <a:rPr lang="en-IN" sz="1400" b="0" i="0" dirty="0">
                <a:effectLst/>
              </a:rPr>
            </a:br>
            <a:r>
              <a:rPr lang="en-IN" sz="1400" b="0" i="0" dirty="0">
                <a:effectLst/>
              </a:rPr>
              <a:t>🔹 𝗖# 𝟭.𝟬 (.NET 1.0, 2002): First release</a:t>
            </a:r>
            <a:br>
              <a:rPr lang="en-IN" sz="1400" b="0" i="0" dirty="0">
                <a:effectLst/>
              </a:rPr>
            </a:br>
            <a:r>
              <a:rPr lang="en-IN" sz="1400" b="0" i="0" dirty="0">
                <a:effectLst/>
              </a:rPr>
              <a:t>🔹 𝗖# 𝟭.𝟮 (.NET 1.1, 2003): </a:t>
            </a:r>
            <a:r>
              <a:rPr lang="en-IN" sz="1400" b="0" i="0" dirty="0" err="1">
                <a:effectLst/>
              </a:rPr>
              <a:t>IDisposable</a:t>
            </a:r>
            <a:r>
              <a:rPr lang="en-IN" sz="1400" b="0" i="0" dirty="0">
                <a:effectLst/>
              </a:rPr>
              <a:t> for </a:t>
            </a:r>
            <a:r>
              <a:rPr lang="en-IN" sz="1400" b="0" i="0" dirty="0" err="1">
                <a:effectLst/>
              </a:rPr>
              <a:t>IEnumerators</a:t>
            </a:r>
            <a:br>
              <a:rPr lang="en-IN" sz="1400" b="0" i="0" dirty="0">
                <a:effectLst/>
              </a:rPr>
            </a:br>
            <a:r>
              <a:rPr lang="en-IN" sz="1400" b="0" i="0" dirty="0">
                <a:effectLst/>
              </a:rPr>
              <a:t>🔹 𝗖# 𝟮.𝟬 (.NET 2.0, 2005): Generics, nullable types, iterators</a:t>
            </a:r>
            <a:br>
              <a:rPr lang="en-IN" sz="1400" b="0" i="0" dirty="0">
                <a:effectLst/>
              </a:rPr>
            </a:br>
            <a:r>
              <a:rPr lang="en-IN" sz="1400" b="0" i="0" dirty="0">
                <a:effectLst/>
              </a:rPr>
              <a:t>🔹 𝗖# 𝟯.𝟬 (.NET 3.5, 2007): Lambda expressions, LINQ, extension methods</a:t>
            </a:r>
            <a:br>
              <a:rPr lang="en-IN" sz="1400" b="0" i="0" dirty="0">
                <a:effectLst/>
              </a:rPr>
            </a:br>
            <a:r>
              <a:rPr lang="en-IN" sz="1400" b="0" i="0" dirty="0">
                <a:effectLst/>
              </a:rPr>
              <a:t>🔹 𝗖# 𝟰.𝟬 (.NET 4, 2010): Dynamic binding, named arguments, optional parameters</a:t>
            </a:r>
            <a:br>
              <a:rPr lang="en-IN" sz="1400" b="0" i="0" dirty="0">
                <a:effectLst/>
              </a:rPr>
            </a:br>
            <a:r>
              <a:rPr lang="en-IN" sz="1400" b="0" i="0" dirty="0">
                <a:effectLst/>
              </a:rPr>
              <a:t>🔹 𝗖# 𝟱.𝟬 (.NET 4.5, 2012): Async/await programming, caller info attributes</a:t>
            </a:r>
            <a:br>
              <a:rPr lang="en-IN" sz="1400" b="0" i="0" dirty="0">
                <a:effectLst/>
              </a:rPr>
            </a:br>
            <a:r>
              <a:rPr lang="en-IN" sz="1400" b="0" i="0" dirty="0">
                <a:effectLst/>
              </a:rPr>
              <a:t>🔹 𝗖# 𝟲.𝟬 (.NET 4.6, 2015): Auto-property initializers, static imports, exception filters</a:t>
            </a:r>
            <a:br>
              <a:rPr lang="en-IN" sz="1400" b="0" i="0" dirty="0">
                <a:effectLst/>
              </a:rPr>
            </a:br>
            <a:r>
              <a:rPr lang="en-IN" sz="1400" b="0" i="0" dirty="0">
                <a:effectLst/>
              </a:rPr>
              <a:t>🔹 𝗖# 𝟳.𝟬 (.NET 4.7, 2017): Tuples, pattern matching, ref locals/returns</a:t>
            </a:r>
            <a:br>
              <a:rPr lang="en-IN" sz="1400" b="0" i="0" dirty="0">
                <a:effectLst/>
              </a:rPr>
            </a:br>
            <a:r>
              <a:rPr lang="en-IN" sz="1400" b="0" i="0" dirty="0">
                <a:effectLst/>
              </a:rPr>
              <a:t>🔹 𝗖# 𝟳.𝟭 (2017): Async main, tuple inference, default expressions</a:t>
            </a:r>
            <a:br>
              <a:rPr lang="en-IN" sz="1400" b="0" i="0" dirty="0">
                <a:effectLst/>
              </a:rPr>
            </a:br>
            <a:r>
              <a:rPr lang="en-IN" sz="1400" b="0" i="0" dirty="0">
                <a:effectLst/>
              </a:rPr>
              <a:t>🔹 𝗖# 𝟳.𝟮 (2017): Private protected access, Span&lt;T&gt;</a:t>
            </a:r>
            <a:br>
              <a:rPr lang="en-IN" sz="1400" b="0" i="0" dirty="0">
                <a:effectLst/>
              </a:rPr>
            </a:br>
            <a:r>
              <a:rPr lang="en-IN" sz="1400" b="0" i="0" dirty="0">
                <a:effectLst/>
              </a:rPr>
              <a:t>🔹 𝗖# 𝟳.𝟯 (2018): New generic constraints, ref reassignment</a:t>
            </a:r>
            <a:br>
              <a:rPr lang="en-IN" sz="1400" b="0" i="0" dirty="0">
                <a:effectLst/>
              </a:rPr>
            </a:br>
            <a:r>
              <a:rPr lang="en-IN" sz="1400" b="0" i="0" dirty="0">
                <a:effectLst/>
              </a:rPr>
              <a:t>🔹 𝗖# 𝟴.𝟬 (.NET Core 3.0, 2019): Nullable reference types, indices/ranges, using declarations</a:t>
            </a:r>
            <a:br>
              <a:rPr lang="en-IN" sz="1400" b="0" i="0" dirty="0">
                <a:effectLst/>
              </a:rPr>
            </a:br>
            <a:r>
              <a:rPr lang="en-IN" sz="1400" b="0" i="0" dirty="0">
                <a:effectLst/>
              </a:rPr>
              <a:t>🔹 𝗖# 𝟵.𝟬 (.NET 5.0, 2020): Records, </a:t>
            </a:r>
            <a:r>
              <a:rPr lang="en-IN" sz="1400" b="0" i="0" dirty="0" err="1">
                <a:effectLst/>
              </a:rPr>
              <a:t>init</a:t>
            </a:r>
            <a:r>
              <a:rPr lang="en-IN" sz="1400" b="0" i="0" dirty="0">
                <a:effectLst/>
              </a:rPr>
              <a:t> properties, top-level programs</a:t>
            </a:r>
            <a:br>
              <a:rPr lang="en-IN" sz="1400" b="0" i="0" dirty="0">
                <a:effectLst/>
              </a:rPr>
            </a:br>
            <a:r>
              <a:rPr lang="en-IN" sz="1400" b="0" i="0" dirty="0">
                <a:effectLst/>
              </a:rPr>
              <a:t>🔹 𝗖# 𝟭𝟬.𝟬 (.NET 6.0, 2021): Record structs, global usings, file namespaces</a:t>
            </a:r>
            <a:br>
              <a:rPr lang="en-IN" sz="1400" b="0" i="0" dirty="0">
                <a:effectLst/>
              </a:rPr>
            </a:br>
            <a:r>
              <a:rPr lang="en-IN" sz="1400" b="0" i="0" dirty="0">
                <a:effectLst/>
              </a:rPr>
              <a:t>🔹 𝗖# 𝟭𝟭.𝟬 (.NET 7.0, 2022): Generic math, required members, raw string literals</a:t>
            </a:r>
            <a:br>
              <a:rPr lang="en-IN" sz="1400" b="0" i="0" dirty="0">
                <a:effectLst/>
              </a:rPr>
            </a:br>
            <a:r>
              <a:rPr lang="en-IN" sz="1400" b="0" i="0" dirty="0">
                <a:effectLst/>
              </a:rPr>
              <a:t>🔹 𝗖# 𝟭𝟮.𝟬 (.NET 8.0, 2023): Collection expressions, primary constructors</a:t>
            </a:r>
            <a:br>
              <a:rPr lang="en-IN" sz="1400" b="0" i="0" dirty="0">
                <a:effectLst/>
              </a:rPr>
            </a:br>
            <a:r>
              <a:rPr lang="en-IN" sz="1400" b="0" i="0" dirty="0">
                <a:effectLst/>
              </a:rPr>
              <a:t>🔹 𝗖# 𝟭𝟯.𝟬 (.NET 9.0, 2024): Enhanced params, partial properties, new lock object</a:t>
            </a:r>
            <a:br>
              <a:rPr lang="en-IN" sz="1400" b="0" i="0" dirty="0">
                <a:effectLst/>
              </a:rPr>
            </a:br>
            <a:endParaRPr lang="en-IN" sz="1400" dirty="0"/>
          </a:p>
        </p:txBody>
      </p:sp>
    </p:spTree>
    <p:extLst>
      <p:ext uri="{BB962C8B-B14F-4D97-AF65-F5344CB8AC3E}">
        <p14:creationId xmlns:p14="http://schemas.microsoft.com/office/powerpoint/2010/main" val="1135021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52B46E-1CC5-EC68-B2B6-2E19D2AE288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58F74EB-ECA2-F8BD-0BA5-31F218D8826D}"/>
              </a:ext>
            </a:extLst>
          </p:cNvPr>
          <p:cNvSpPr txBox="1"/>
          <p:nvPr/>
        </p:nvSpPr>
        <p:spPr>
          <a:xfrm>
            <a:off x="2901462" y="4300"/>
            <a:ext cx="4264269" cy="646331"/>
          </a:xfrm>
          <a:prstGeom prst="rect">
            <a:avLst/>
          </a:prstGeom>
          <a:noFill/>
        </p:spPr>
        <p:txBody>
          <a:bodyPr wrap="square" rtlCol="0">
            <a:spAutoFit/>
          </a:bodyPr>
          <a:lstStyle/>
          <a:p>
            <a:pPr algn="ctr"/>
            <a:r>
              <a:rPr lang="en-IN" sz="3600" b="1" dirty="0" err="1"/>
              <a:t>.Net</a:t>
            </a:r>
            <a:r>
              <a:rPr lang="en-IN" sz="3600" b="1" dirty="0"/>
              <a:t> Framework</a:t>
            </a:r>
          </a:p>
        </p:txBody>
      </p:sp>
      <p:pic>
        <p:nvPicPr>
          <p:cNvPr id="7" name="Picture 6">
            <a:extLst>
              <a:ext uri="{FF2B5EF4-FFF2-40B4-BE49-F238E27FC236}">
                <a16:creationId xmlns:a16="http://schemas.microsoft.com/office/drawing/2014/main" id="{C3F7D7B8-CE28-2CB6-37E5-FDE9D097D9E9}"/>
              </a:ext>
            </a:extLst>
          </p:cNvPr>
          <p:cNvPicPr>
            <a:picLocks noChangeAspect="1"/>
          </p:cNvPicPr>
          <p:nvPr/>
        </p:nvPicPr>
        <p:blipFill>
          <a:blip r:embed="rId2"/>
          <a:stretch>
            <a:fillRect/>
          </a:stretch>
        </p:blipFill>
        <p:spPr>
          <a:xfrm>
            <a:off x="1213756" y="1014075"/>
            <a:ext cx="9764488" cy="4829849"/>
          </a:xfrm>
          <a:prstGeom prst="rect">
            <a:avLst/>
          </a:prstGeom>
        </p:spPr>
      </p:pic>
      <p:sp>
        <p:nvSpPr>
          <p:cNvPr id="9" name="Rectangle 8">
            <a:extLst>
              <a:ext uri="{FF2B5EF4-FFF2-40B4-BE49-F238E27FC236}">
                <a16:creationId xmlns:a16="http://schemas.microsoft.com/office/drawing/2014/main" id="{9FBD3EEB-2EA7-2E7D-1F67-B77889F845E0}"/>
              </a:ext>
            </a:extLst>
          </p:cNvPr>
          <p:cNvSpPr/>
          <p:nvPr/>
        </p:nvSpPr>
        <p:spPr>
          <a:xfrm>
            <a:off x="8437556" y="4716120"/>
            <a:ext cx="1767253" cy="323020"/>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highlight>
                  <a:srgbClr val="FFFF00"/>
                </a:highlight>
              </a:rPr>
              <a:t>JIT</a:t>
            </a:r>
          </a:p>
        </p:txBody>
      </p:sp>
    </p:spTree>
    <p:extLst>
      <p:ext uri="{BB962C8B-B14F-4D97-AF65-F5344CB8AC3E}">
        <p14:creationId xmlns:p14="http://schemas.microsoft.com/office/powerpoint/2010/main" val="4144470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35470F-8EC9-EBA3-A9A7-70C6F63D7CB8}"/>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F898DD45-0643-D1E2-78F7-F00A616E7B0D}"/>
              </a:ext>
            </a:extLst>
          </p:cNvPr>
          <p:cNvSpPr txBox="1"/>
          <p:nvPr/>
        </p:nvSpPr>
        <p:spPr>
          <a:xfrm>
            <a:off x="677008" y="834830"/>
            <a:ext cx="11066584" cy="6124754"/>
          </a:xfrm>
          <a:prstGeom prst="rect">
            <a:avLst/>
          </a:prstGeom>
          <a:noFill/>
        </p:spPr>
        <p:txBody>
          <a:bodyPr wrap="square">
            <a:spAutoFit/>
          </a:bodyPr>
          <a:lstStyle/>
          <a:p>
            <a:r>
              <a:rPr lang="en-US" dirty="0"/>
              <a:t>The Common Language Specification (CLS) is a set of rules and guidelines that .NET languages must follow to ensure interoperability. It allows different languages (like C#, VB.NET, and F#) to work seamlessly within the .NET framework.</a:t>
            </a:r>
          </a:p>
          <a:p>
            <a:endParaRPr lang="en-US" dirty="0"/>
          </a:p>
          <a:p>
            <a:r>
              <a:rPr lang="en-US" b="1" dirty="0"/>
              <a:t>Key Features of CLS</a:t>
            </a:r>
          </a:p>
          <a:p>
            <a:r>
              <a:rPr lang="en-US" dirty="0"/>
              <a:t>✔ Language Interoperability – Code written in one .NET language can be used in another. </a:t>
            </a:r>
          </a:p>
          <a:p>
            <a:r>
              <a:rPr lang="en-US" dirty="0"/>
              <a:t>✔ Standardization – Ensures that all .NET languages follow a common set of rules. </a:t>
            </a:r>
          </a:p>
          <a:p>
            <a:r>
              <a:rPr lang="en-US" dirty="0"/>
              <a:t>✔ Cross-Language Inheritance – Allows classes in one language to be extended in another. </a:t>
            </a:r>
          </a:p>
          <a:p>
            <a:r>
              <a:rPr lang="en-US" dirty="0"/>
              <a:t>✔ Restricts Uncommon Features</a:t>
            </a:r>
          </a:p>
          <a:p>
            <a:endParaRPr lang="en-US" dirty="0"/>
          </a:p>
          <a:p>
            <a:r>
              <a:rPr lang="en-US" b="1" dirty="0"/>
              <a:t>CLS </a:t>
            </a:r>
            <a:r>
              <a:rPr lang="en-US" b="1" dirty="0" err="1"/>
              <a:t>Compiant</a:t>
            </a:r>
            <a:r>
              <a:rPr lang="en-US" b="1" dirty="0"/>
              <a:t> code : </a:t>
            </a:r>
            <a:r>
              <a:rPr lang="en-US" dirty="0"/>
              <a:t>This class follows CLS rules since:  It uses only CLS-compliant types (like string and int).  It does not use unsigned types (</a:t>
            </a:r>
            <a:r>
              <a:rPr lang="en-US" dirty="0" err="1"/>
              <a:t>uint</a:t>
            </a:r>
            <a:r>
              <a:rPr lang="en-US" dirty="0"/>
              <a:t>), which may not be available in some languages.</a:t>
            </a:r>
          </a:p>
          <a:p>
            <a:r>
              <a:rPr lang="en-IN" sz="800" dirty="0"/>
              <a:t>public class </a:t>
            </a:r>
            <a:r>
              <a:rPr lang="en-IN" sz="800" dirty="0" err="1"/>
              <a:t>CLSCompliantExample</a:t>
            </a:r>
            <a:endParaRPr lang="en-IN" sz="800" dirty="0"/>
          </a:p>
          <a:p>
            <a:r>
              <a:rPr lang="en-IN" sz="800" dirty="0"/>
              <a:t>{</a:t>
            </a:r>
          </a:p>
          <a:p>
            <a:r>
              <a:rPr lang="en-IN" sz="800" dirty="0"/>
              <a:t>    public void </a:t>
            </a:r>
            <a:r>
              <a:rPr lang="en-IN" sz="800" dirty="0" err="1"/>
              <a:t>PrintMessage</a:t>
            </a:r>
            <a:r>
              <a:rPr lang="en-IN" sz="800" dirty="0"/>
              <a:t>(string message)</a:t>
            </a:r>
          </a:p>
          <a:p>
            <a:r>
              <a:rPr lang="en-IN" sz="800" dirty="0"/>
              <a:t>    {</a:t>
            </a:r>
          </a:p>
          <a:p>
            <a:r>
              <a:rPr lang="en-IN" sz="800" dirty="0"/>
              <a:t>        </a:t>
            </a:r>
            <a:r>
              <a:rPr lang="en-IN" sz="800" dirty="0" err="1"/>
              <a:t>Console.WriteLine</a:t>
            </a:r>
            <a:r>
              <a:rPr lang="en-IN" sz="800" dirty="0"/>
              <a:t>(message);</a:t>
            </a:r>
          </a:p>
          <a:p>
            <a:r>
              <a:rPr lang="en-IN" sz="800" dirty="0"/>
              <a:t>    }</a:t>
            </a:r>
          </a:p>
          <a:p>
            <a:r>
              <a:rPr lang="en-IN" sz="800" dirty="0"/>
              <a:t>}</a:t>
            </a:r>
          </a:p>
          <a:p>
            <a:r>
              <a:rPr lang="en-US" b="1" dirty="0"/>
              <a:t>Marking a Class as CLS-Compliant : </a:t>
            </a:r>
            <a:r>
              <a:rPr lang="en-US" dirty="0"/>
              <a:t>You can explicitly declare CLS compliance using the [</a:t>
            </a:r>
            <a:r>
              <a:rPr lang="en-US" dirty="0" err="1"/>
              <a:t>CLSCompliant</a:t>
            </a:r>
            <a:r>
              <a:rPr lang="en-US" dirty="0"/>
              <a:t>(true)] attribute</a:t>
            </a:r>
          </a:p>
          <a:p>
            <a:r>
              <a:rPr lang="en-IN" sz="800" dirty="0"/>
              <a:t>[</a:t>
            </a:r>
            <a:r>
              <a:rPr lang="en-IN" sz="800" dirty="0" err="1"/>
              <a:t>CLSCompliant</a:t>
            </a:r>
            <a:r>
              <a:rPr lang="en-IN" sz="800" dirty="0"/>
              <a:t>(true)]</a:t>
            </a:r>
          </a:p>
          <a:p>
            <a:r>
              <a:rPr lang="en-IN" sz="800" dirty="0"/>
              <a:t>public class </a:t>
            </a:r>
            <a:r>
              <a:rPr lang="en-IN" sz="800" dirty="0" err="1"/>
              <a:t>MyClass</a:t>
            </a:r>
            <a:endParaRPr lang="en-IN" sz="800" dirty="0"/>
          </a:p>
          <a:p>
            <a:r>
              <a:rPr lang="en-IN" sz="800" dirty="0"/>
              <a:t>{</a:t>
            </a:r>
          </a:p>
          <a:p>
            <a:r>
              <a:rPr lang="en-IN" sz="800" dirty="0"/>
              <a:t>    public void </a:t>
            </a:r>
            <a:r>
              <a:rPr lang="en-IN" sz="800" dirty="0" err="1"/>
              <a:t>PrintNumber</a:t>
            </a:r>
            <a:r>
              <a:rPr lang="en-IN" sz="800" dirty="0"/>
              <a:t>(int </a:t>
            </a:r>
            <a:r>
              <a:rPr lang="en-IN" sz="800" dirty="0" err="1"/>
              <a:t>num</a:t>
            </a:r>
            <a:r>
              <a:rPr lang="en-IN" sz="800" dirty="0"/>
              <a:t>) {} // CLS-compliant</a:t>
            </a:r>
          </a:p>
          <a:p>
            <a:r>
              <a:rPr lang="en-IN" sz="800" dirty="0"/>
              <a:t>    public void </a:t>
            </a:r>
            <a:r>
              <a:rPr lang="en-IN" sz="800" dirty="0" err="1"/>
              <a:t>PrintUnsigned</a:t>
            </a:r>
            <a:r>
              <a:rPr lang="en-IN" sz="800" dirty="0"/>
              <a:t>(</a:t>
            </a:r>
            <a:r>
              <a:rPr lang="en-IN" sz="800" dirty="0" err="1"/>
              <a:t>uint</a:t>
            </a:r>
            <a:r>
              <a:rPr lang="en-IN" sz="800" dirty="0"/>
              <a:t> </a:t>
            </a:r>
            <a:r>
              <a:rPr lang="en-IN" sz="800" dirty="0" err="1"/>
              <a:t>num</a:t>
            </a:r>
            <a:r>
              <a:rPr lang="en-IN" sz="800" dirty="0"/>
              <a:t>) {} // ❌ Not CLS-compliant (unsigned integers)</a:t>
            </a:r>
          </a:p>
          <a:p>
            <a:r>
              <a:rPr lang="en-IN" sz="800" dirty="0"/>
              <a:t>}</a:t>
            </a:r>
          </a:p>
          <a:p>
            <a:pPr marL="285750" indent="-285750">
              <a:buFont typeface="Arial" panose="020B0604020202020204" pitchFamily="34" charset="0"/>
              <a:buChar char="•"/>
            </a:pPr>
            <a:r>
              <a:rPr lang="en-US" dirty="0"/>
              <a:t>Ensures </a:t>
            </a:r>
            <a:r>
              <a:rPr lang="en-US" b="1" dirty="0"/>
              <a:t>cross-language compatibility</a:t>
            </a:r>
            <a:r>
              <a:rPr lang="en-US" dirty="0"/>
              <a:t> within .NET. </a:t>
            </a:r>
          </a:p>
          <a:p>
            <a:pPr marL="285750" indent="-285750">
              <a:buFont typeface="Arial" panose="020B0604020202020204" pitchFamily="34" charset="0"/>
              <a:buChar char="•"/>
            </a:pPr>
            <a:r>
              <a:rPr lang="en-US" dirty="0"/>
              <a:t>Prevents non-standard features that cause </a:t>
            </a:r>
            <a:r>
              <a:rPr lang="en-US" b="1" dirty="0"/>
              <a:t>portability issues.</a:t>
            </a:r>
            <a:r>
              <a:rPr lang="en-US" dirty="0"/>
              <a:t> </a:t>
            </a:r>
          </a:p>
          <a:p>
            <a:pPr marL="285750" indent="-285750">
              <a:buFont typeface="Arial" panose="020B0604020202020204" pitchFamily="34" charset="0"/>
              <a:buChar char="•"/>
            </a:pPr>
            <a:r>
              <a:rPr lang="en-US" dirty="0"/>
              <a:t>Encourages best practices that are widely supported</a:t>
            </a:r>
            <a:endParaRPr lang="en-IN" dirty="0"/>
          </a:p>
        </p:txBody>
      </p:sp>
      <p:sp>
        <p:nvSpPr>
          <p:cNvPr id="2" name="TextBox 1">
            <a:extLst>
              <a:ext uri="{FF2B5EF4-FFF2-40B4-BE49-F238E27FC236}">
                <a16:creationId xmlns:a16="http://schemas.microsoft.com/office/drawing/2014/main" id="{266130B0-A059-BDC0-3AAC-938168F4354B}"/>
              </a:ext>
            </a:extLst>
          </p:cNvPr>
          <p:cNvSpPr txBox="1"/>
          <p:nvPr/>
        </p:nvSpPr>
        <p:spPr>
          <a:xfrm>
            <a:off x="2901462" y="4300"/>
            <a:ext cx="7244861" cy="646331"/>
          </a:xfrm>
          <a:prstGeom prst="rect">
            <a:avLst/>
          </a:prstGeom>
          <a:noFill/>
        </p:spPr>
        <p:txBody>
          <a:bodyPr wrap="square" rtlCol="0">
            <a:spAutoFit/>
          </a:bodyPr>
          <a:lstStyle/>
          <a:p>
            <a:pPr algn="ctr"/>
            <a:r>
              <a:rPr lang="en-IN" sz="3600" b="1" dirty="0"/>
              <a:t>Common Language Specification</a:t>
            </a:r>
          </a:p>
        </p:txBody>
      </p:sp>
    </p:spTree>
    <p:extLst>
      <p:ext uri="{BB962C8B-B14F-4D97-AF65-F5344CB8AC3E}">
        <p14:creationId xmlns:p14="http://schemas.microsoft.com/office/powerpoint/2010/main" val="257391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970582-3A75-4855-ADA1-1F2BA2DFB865}"/>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75996E76-310F-E5D5-33AE-B5D93F7974B1}"/>
              </a:ext>
            </a:extLst>
          </p:cNvPr>
          <p:cNvSpPr txBox="1"/>
          <p:nvPr/>
        </p:nvSpPr>
        <p:spPr>
          <a:xfrm>
            <a:off x="677008" y="834830"/>
            <a:ext cx="11066584" cy="5262979"/>
          </a:xfrm>
          <a:prstGeom prst="rect">
            <a:avLst/>
          </a:prstGeom>
          <a:noFill/>
        </p:spPr>
        <p:txBody>
          <a:bodyPr wrap="square">
            <a:spAutoFit/>
          </a:bodyPr>
          <a:lstStyle/>
          <a:p>
            <a:r>
              <a:rPr lang="en-US" sz="1400" dirty="0"/>
              <a:t>The Common Type System (CTS) is a fundamental part of the .NET framework that defines a set of data types that all .NET languages must adhere to. It ensures language interoperability, meaning different programming languages in .NET (such as C#, VB.NET, and F#) can seamlessly communicate and work together.</a:t>
            </a:r>
          </a:p>
          <a:p>
            <a:endParaRPr lang="en-US" sz="1400" dirty="0"/>
          </a:p>
          <a:p>
            <a:r>
              <a:rPr lang="en-US" sz="1400" b="1" dirty="0"/>
              <a:t>Key Features of CLS</a:t>
            </a:r>
          </a:p>
          <a:p>
            <a:r>
              <a:rPr lang="en-US" sz="1400" dirty="0"/>
              <a:t>✔ Standardized Data Types – Provides a uniform type system across .NET languages. </a:t>
            </a:r>
          </a:p>
          <a:p>
            <a:r>
              <a:rPr lang="en-US" sz="1400" dirty="0"/>
              <a:t>✔ Ensures Type Safety – Prevents type conflicts between different languages. </a:t>
            </a:r>
          </a:p>
          <a:p>
            <a:r>
              <a:rPr lang="en-US" sz="1400" dirty="0"/>
              <a:t>✔ Supports Object-Oriented Principles – Includes classes, interfaces, structures, and enumerations. </a:t>
            </a:r>
          </a:p>
          <a:p>
            <a:r>
              <a:rPr lang="en-US" sz="1400" dirty="0"/>
              <a:t>✔ Enables Cross-Language Integration – C# code can interact with VB.NET or F# without type incompatibility issues.</a:t>
            </a:r>
          </a:p>
          <a:p>
            <a:endParaRPr lang="en-US" sz="1400" dirty="0"/>
          </a:p>
          <a:p>
            <a:r>
              <a:rPr lang="en-US" sz="1400" b="1" dirty="0"/>
              <a:t>Classification of Types in CTS</a:t>
            </a:r>
            <a:endParaRPr lang="en-US" sz="1400" dirty="0"/>
          </a:p>
          <a:p>
            <a:r>
              <a:rPr lang="en-US" sz="1400" b="1" dirty="0"/>
              <a:t>CTS categorizes types into two broad categories:</a:t>
            </a:r>
          </a:p>
          <a:p>
            <a:pPr marL="285750" indent="-285750">
              <a:buFont typeface="Arial" panose="020B0604020202020204" pitchFamily="34" charset="0"/>
              <a:buChar char="•"/>
            </a:pPr>
            <a:r>
              <a:rPr lang="en-US" sz="1400" dirty="0"/>
              <a:t>Value Types (Stored in Stack)</a:t>
            </a:r>
          </a:p>
          <a:p>
            <a:pPr marL="285750" indent="-285750">
              <a:buFont typeface="Arial" panose="020B0604020202020204" pitchFamily="34" charset="0"/>
              <a:buChar char="•"/>
            </a:pPr>
            <a:r>
              <a:rPr lang="en-US" sz="1400" dirty="0"/>
              <a:t>Directly contains data, fast to access</a:t>
            </a:r>
          </a:p>
          <a:p>
            <a:pPr marL="285750" indent="-285750">
              <a:buFont typeface="Arial" panose="020B0604020202020204" pitchFamily="34" charset="0"/>
              <a:buChar char="•"/>
            </a:pPr>
            <a:r>
              <a:rPr lang="en-US" sz="1400" dirty="0"/>
              <a:t>Examples: int, float, bool, char, struct, </a:t>
            </a:r>
            <a:r>
              <a:rPr lang="en-US" sz="1400" dirty="0" err="1"/>
              <a:t>enum</a:t>
            </a:r>
            <a:endParaRPr lang="en-US" sz="1400" dirty="0"/>
          </a:p>
          <a:p>
            <a:endParaRPr lang="en-US" sz="1400" dirty="0"/>
          </a:p>
          <a:p>
            <a:r>
              <a:rPr lang="en-US" sz="1400" b="1" dirty="0"/>
              <a:t>Reference Types (Stored in Heap)</a:t>
            </a:r>
          </a:p>
          <a:p>
            <a:pPr marL="285750" indent="-285750">
              <a:buFont typeface="Arial" panose="020B0604020202020204" pitchFamily="34" charset="0"/>
              <a:buChar char="•"/>
            </a:pPr>
            <a:r>
              <a:rPr lang="en-US" sz="1400" dirty="0"/>
              <a:t>Stores a reference to the data, supports dynamic allocation</a:t>
            </a:r>
          </a:p>
          <a:p>
            <a:pPr marL="285750" indent="-285750">
              <a:buFont typeface="Arial" panose="020B0604020202020204" pitchFamily="34" charset="0"/>
              <a:buChar char="•"/>
            </a:pPr>
            <a:r>
              <a:rPr lang="en-US" sz="1400" dirty="0"/>
              <a:t>Examples: class, string, interface, array, delegate</a:t>
            </a:r>
          </a:p>
          <a:p>
            <a:endParaRPr lang="en-US" sz="1400" dirty="0"/>
          </a:p>
          <a:p>
            <a:r>
              <a:rPr lang="en-US" sz="1400" b="1" dirty="0"/>
              <a:t>Benefits</a:t>
            </a:r>
          </a:p>
          <a:p>
            <a:r>
              <a:rPr lang="en-US" sz="1400" dirty="0"/>
              <a:t> Ensures </a:t>
            </a:r>
            <a:r>
              <a:rPr lang="en-US" sz="1400" b="1" dirty="0"/>
              <a:t>consistency</a:t>
            </a:r>
            <a:r>
              <a:rPr lang="en-US" sz="1400" dirty="0"/>
              <a:t> in type usage across different languages in .NET. </a:t>
            </a:r>
          </a:p>
          <a:p>
            <a:r>
              <a:rPr lang="en-US" sz="1400" dirty="0"/>
              <a:t> Improves </a:t>
            </a:r>
            <a:r>
              <a:rPr lang="en-US" sz="1400" b="1" dirty="0"/>
              <a:t>interoperability</a:t>
            </a:r>
            <a:r>
              <a:rPr lang="en-US" sz="1400" dirty="0"/>
              <a:t>, making cross-language programming seamless. </a:t>
            </a:r>
          </a:p>
          <a:p>
            <a:r>
              <a:rPr lang="en-US" sz="1400" dirty="0"/>
              <a:t> Prevents </a:t>
            </a:r>
            <a:r>
              <a:rPr lang="en-US" sz="1400" b="1" dirty="0"/>
              <a:t>type mismatches</a:t>
            </a:r>
            <a:r>
              <a:rPr lang="en-US" sz="1400" dirty="0"/>
              <a:t>, ensuring safer and more reliable applications.</a:t>
            </a:r>
            <a:endParaRPr lang="en-IN" sz="1400" dirty="0"/>
          </a:p>
        </p:txBody>
      </p:sp>
      <p:sp>
        <p:nvSpPr>
          <p:cNvPr id="2" name="TextBox 1">
            <a:extLst>
              <a:ext uri="{FF2B5EF4-FFF2-40B4-BE49-F238E27FC236}">
                <a16:creationId xmlns:a16="http://schemas.microsoft.com/office/drawing/2014/main" id="{FF4B0256-B221-BC45-B869-61EB56F5F3F5}"/>
              </a:ext>
            </a:extLst>
          </p:cNvPr>
          <p:cNvSpPr txBox="1"/>
          <p:nvPr/>
        </p:nvSpPr>
        <p:spPr>
          <a:xfrm>
            <a:off x="1529862" y="0"/>
            <a:ext cx="7244861" cy="646331"/>
          </a:xfrm>
          <a:prstGeom prst="rect">
            <a:avLst/>
          </a:prstGeom>
          <a:noFill/>
        </p:spPr>
        <p:txBody>
          <a:bodyPr wrap="square" rtlCol="0">
            <a:spAutoFit/>
          </a:bodyPr>
          <a:lstStyle/>
          <a:p>
            <a:pPr algn="ctr"/>
            <a:r>
              <a:rPr lang="en-IN" sz="3600" b="1" dirty="0"/>
              <a:t>Common Type System</a:t>
            </a:r>
          </a:p>
        </p:txBody>
      </p:sp>
    </p:spTree>
    <p:extLst>
      <p:ext uri="{BB962C8B-B14F-4D97-AF65-F5344CB8AC3E}">
        <p14:creationId xmlns:p14="http://schemas.microsoft.com/office/powerpoint/2010/main" val="2066047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EB9FA7-B6E2-E78B-F559-B2627F847587}"/>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47674074-406F-261F-3DC6-F6E3FCD5B43F}"/>
              </a:ext>
            </a:extLst>
          </p:cNvPr>
          <p:cNvSpPr txBox="1"/>
          <p:nvPr/>
        </p:nvSpPr>
        <p:spPr>
          <a:xfrm>
            <a:off x="677008" y="834830"/>
            <a:ext cx="11157438" cy="2677656"/>
          </a:xfrm>
          <a:prstGeom prst="rect">
            <a:avLst/>
          </a:prstGeom>
          <a:noFill/>
        </p:spPr>
        <p:txBody>
          <a:bodyPr wrap="square">
            <a:spAutoFit/>
          </a:bodyPr>
          <a:lstStyle/>
          <a:p>
            <a:r>
              <a:rPr lang="en-US" sz="1400" dirty="0"/>
              <a:t>The Framework Class Library (FCL) is a collection of reusable classes, data types, and methods that provide essential functionality for .NET applications. It serves as the foundation for application development in .NET by offering built-in tools for file handling, collections, threading, security, database access, and more.</a:t>
            </a:r>
          </a:p>
          <a:p>
            <a:endParaRPr lang="en-US" sz="1400" dirty="0"/>
          </a:p>
          <a:p>
            <a:r>
              <a:rPr lang="en-US" sz="1400" b="1" dirty="0"/>
              <a:t>Key Features of FCL</a:t>
            </a:r>
          </a:p>
          <a:p>
            <a:r>
              <a:rPr lang="en-US" sz="1400" b="1" dirty="0"/>
              <a:t>✔ Prebuilt Functionality – </a:t>
            </a:r>
            <a:r>
              <a:rPr lang="en-US" sz="1400" dirty="0"/>
              <a:t>Saves development time by providing ready-to-use classes. </a:t>
            </a:r>
          </a:p>
          <a:p>
            <a:r>
              <a:rPr lang="en-US" sz="1400" b="1" dirty="0"/>
              <a:t>✔ Object-Oriented Design – </a:t>
            </a:r>
            <a:r>
              <a:rPr lang="en-US" sz="1400" dirty="0"/>
              <a:t>Supports modular and reusable components.</a:t>
            </a:r>
            <a:r>
              <a:rPr lang="en-US" sz="1400" b="1" dirty="0"/>
              <a:t> </a:t>
            </a:r>
          </a:p>
          <a:p>
            <a:r>
              <a:rPr lang="en-US" sz="1400" b="1" dirty="0"/>
              <a:t>✔ Cross-Platform Support – </a:t>
            </a:r>
            <a:r>
              <a:rPr lang="en-US" sz="1400" dirty="0"/>
              <a:t>Works across Windows, Linux, and macOS with .NET Core/.NET 5+. </a:t>
            </a:r>
          </a:p>
          <a:p>
            <a:r>
              <a:rPr lang="en-US" sz="1400" b="1" dirty="0"/>
              <a:t>✔ Robust Security and Performance – </a:t>
            </a:r>
            <a:r>
              <a:rPr lang="en-US" sz="1400" dirty="0"/>
              <a:t>Includes encryption, authentication, and optimized memory management. </a:t>
            </a:r>
          </a:p>
          <a:p>
            <a:r>
              <a:rPr lang="en-US" sz="1400" b="1" dirty="0"/>
              <a:t>✔ Interoperability – </a:t>
            </a:r>
            <a:r>
              <a:rPr lang="en-US" sz="1400" dirty="0"/>
              <a:t>Allows different .NET languages (C#, VB.NET, F#) to use the same base libraries.</a:t>
            </a:r>
          </a:p>
          <a:p>
            <a:endParaRPr lang="en-US" sz="1400" dirty="0"/>
          </a:p>
          <a:p>
            <a:endParaRPr lang="en-US" sz="1400" dirty="0"/>
          </a:p>
        </p:txBody>
      </p:sp>
      <p:sp>
        <p:nvSpPr>
          <p:cNvPr id="2" name="TextBox 1">
            <a:extLst>
              <a:ext uri="{FF2B5EF4-FFF2-40B4-BE49-F238E27FC236}">
                <a16:creationId xmlns:a16="http://schemas.microsoft.com/office/drawing/2014/main" id="{90586AAD-2B98-E3E0-D093-4286C857C868}"/>
              </a:ext>
            </a:extLst>
          </p:cNvPr>
          <p:cNvSpPr txBox="1"/>
          <p:nvPr/>
        </p:nvSpPr>
        <p:spPr>
          <a:xfrm>
            <a:off x="1529862" y="0"/>
            <a:ext cx="7244861" cy="646331"/>
          </a:xfrm>
          <a:prstGeom prst="rect">
            <a:avLst/>
          </a:prstGeom>
          <a:noFill/>
        </p:spPr>
        <p:txBody>
          <a:bodyPr wrap="square" rtlCol="0">
            <a:spAutoFit/>
          </a:bodyPr>
          <a:lstStyle/>
          <a:p>
            <a:pPr algn="ctr"/>
            <a:r>
              <a:rPr lang="en-IN" sz="3600" b="1" dirty="0"/>
              <a:t>Framework Class Library</a:t>
            </a:r>
          </a:p>
        </p:txBody>
      </p:sp>
      <p:graphicFrame>
        <p:nvGraphicFramePr>
          <p:cNvPr id="4" name="Table 3">
            <a:extLst>
              <a:ext uri="{FF2B5EF4-FFF2-40B4-BE49-F238E27FC236}">
                <a16:creationId xmlns:a16="http://schemas.microsoft.com/office/drawing/2014/main" id="{1EAB5D9D-AC49-2A62-C5EC-A4AD1657534A}"/>
              </a:ext>
            </a:extLst>
          </p:cNvPr>
          <p:cNvGraphicFramePr>
            <a:graphicFrameLocks noGrp="1"/>
          </p:cNvGraphicFramePr>
          <p:nvPr>
            <p:extLst>
              <p:ext uri="{D42A27DB-BD31-4B8C-83A1-F6EECF244321}">
                <p14:modId xmlns:p14="http://schemas.microsoft.com/office/powerpoint/2010/main" val="3050270730"/>
              </p:ext>
            </p:extLst>
          </p:nvPr>
        </p:nvGraphicFramePr>
        <p:xfrm>
          <a:off x="677008" y="3303185"/>
          <a:ext cx="9029700" cy="2438400"/>
        </p:xfrm>
        <a:graphic>
          <a:graphicData uri="http://schemas.openxmlformats.org/drawingml/2006/table">
            <a:tbl>
              <a:tblPr>
                <a:tableStyleId>{3C2FFA5D-87B4-456A-9821-1D502468CF0F}</a:tableStyleId>
              </a:tblPr>
              <a:tblGrid>
                <a:gridCol w="4514850">
                  <a:extLst>
                    <a:ext uri="{9D8B030D-6E8A-4147-A177-3AD203B41FA5}">
                      <a16:colId xmlns:a16="http://schemas.microsoft.com/office/drawing/2014/main" val="68973646"/>
                    </a:ext>
                  </a:extLst>
                </a:gridCol>
                <a:gridCol w="4514850">
                  <a:extLst>
                    <a:ext uri="{9D8B030D-6E8A-4147-A177-3AD203B41FA5}">
                      <a16:colId xmlns:a16="http://schemas.microsoft.com/office/drawing/2014/main" val="344367504"/>
                    </a:ext>
                  </a:extLst>
                </a:gridCol>
              </a:tblGrid>
              <a:tr h="247624">
                <a:tc>
                  <a:txBody>
                    <a:bodyPr/>
                    <a:lstStyle/>
                    <a:p>
                      <a:r>
                        <a:rPr lang="en-IN" sz="1400" b="1" dirty="0"/>
                        <a:t>Category</a:t>
                      </a:r>
                      <a:endParaRPr lang="en-IN" sz="1400" dirty="0"/>
                    </a:p>
                  </a:txBody>
                  <a:tcPr anchor="ctr">
                    <a:solidFill>
                      <a:schemeClr val="accent2">
                        <a:lumMod val="60000"/>
                        <a:lumOff val="40000"/>
                      </a:schemeClr>
                    </a:solidFill>
                  </a:tcPr>
                </a:tc>
                <a:tc>
                  <a:txBody>
                    <a:bodyPr/>
                    <a:lstStyle/>
                    <a:p>
                      <a:r>
                        <a:rPr lang="en-IN" sz="1400" b="1" dirty="0"/>
                        <a:t>Examples</a:t>
                      </a:r>
                      <a:endParaRPr lang="en-IN" sz="1400" dirty="0"/>
                    </a:p>
                  </a:txBody>
                  <a:tcPr anchor="ctr">
                    <a:solidFill>
                      <a:schemeClr val="accent2">
                        <a:lumMod val="60000"/>
                        <a:lumOff val="40000"/>
                      </a:schemeClr>
                    </a:solidFill>
                  </a:tcPr>
                </a:tc>
                <a:extLst>
                  <a:ext uri="{0D108BD9-81ED-4DB2-BD59-A6C34878D82A}">
                    <a16:rowId xmlns:a16="http://schemas.microsoft.com/office/drawing/2014/main" val="2583467699"/>
                  </a:ext>
                </a:extLst>
              </a:tr>
              <a:tr h="247624">
                <a:tc>
                  <a:txBody>
                    <a:bodyPr/>
                    <a:lstStyle/>
                    <a:p>
                      <a:r>
                        <a:rPr lang="en-IN" sz="1400" b="1" dirty="0"/>
                        <a:t>System Namespace</a:t>
                      </a:r>
                      <a:endParaRPr lang="en-IN" sz="1400" dirty="0"/>
                    </a:p>
                  </a:txBody>
                  <a:tcPr anchor="ctr"/>
                </a:tc>
                <a:tc>
                  <a:txBody>
                    <a:bodyPr/>
                    <a:lstStyle/>
                    <a:p>
                      <a:r>
                        <a:rPr lang="en-IN" sz="1400"/>
                        <a:t>Console, Math, DateTime, Environment</a:t>
                      </a:r>
                    </a:p>
                  </a:txBody>
                  <a:tcPr anchor="ctr"/>
                </a:tc>
                <a:extLst>
                  <a:ext uri="{0D108BD9-81ED-4DB2-BD59-A6C34878D82A}">
                    <a16:rowId xmlns:a16="http://schemas.microsoft.com/office/drawing/2014/main" val="3586416791"/>
                  </a:ext>
                </a:extLst>
              </a:tr>
              <a:tr h="247624">
                <a:tc>
                  <a:txBody>
                    <a:bodyPr/>
                    <a:lstStyle/>
                    <a:p>
                      <a:r>
                        <a:rPr lang="en-IN" sz="1400" b="1"/>
                        <a:t>Collections</a:t>
                      </a:r>
                      <a:endParaRPr lang="en-IN" sz="1400"/>
                    </a:p>
                  </a:txBody>
                  <a:tcPr anchor="ctr"/>
                </a:tc>
                <a:tc>
                  <a:txBody>
                    <a:bodyPr/>
                    <a:lstStyle/>
                    <a:p>
                      <a:r>
                        <a:rPr lang="fr-FR" sz="1400"/>
                        <a:t>List&lt;T&gt;, Dictionary&lt;K, V&gt;, Queue&lt;T&gt;, Stack&lt;T&gt;</a:t>
                      </a:r>
                    </a:p>
                  </a:txBody>
                  <a:tcPr anchor="ctr"/>
                </a:tc>
                <a:extLst>
                  <a:ext uri="{0D108BD9-81ED-4DB2-BD59-A6C34878D82A}">
                    <a16:rowId xmlns:a16="http://schemas.microsoft.com/office/drawing/2014/main" val="3242610817"/>
                  </a:ext>
                </a:extLst>
              </a:tr>
              <a:tr h="247624">
                <a:tc>
                  <a:txBody>
                    <a:bodyPr/>
                    <a:lstStyle/>
                    <a:p>
                      <a:r>
                        <a:rPr lang="en-IN" sz="1400" b="1"/>
                        <a:t>File Handling</a:t>
                      </a:r>
                      <a:endParaRPr lang="en-IN" sz="1400"/>
                    </a:p>
                  </a:txBody>
                  <a:tcPr anchor="ctr"/>
                </a:tc>
                <a:tc>
                  <a:txBody>
                    <a:bodyPr/>
                    <a:lstStyle/>
                    <a:p>
                      <a:r>
                        <a:rPr lang="en-IN" sz="1400"/>
                        <a:t>File, StreamReader, StreamWriter, DirectoryInfo</a:t>
                      </a:r>
                    </a:p>
                  </a:txBody>
                  <a:tcPr anchor="ctr"/>
                </a:tc>
                <a:extLst>
                  <a:ext uri="{0D108BD9-81ED-4DB2-BD59-A6C34878D82A}">
                    <a16:rowId xmlns:a16="http://schemas.microsoft.com/office/drawing/2014/main" val="892731913"/>
                  </a:ext>
                </a:extLst>
              </a:tr>
              <a:tr h="247624">
                <a:tc>
                  <a:txBody>
                    <a:bodyPr/>
                    <a:lstStyle/>
                    <a:p>
                      <a:r>
                        <a:rPr lang="en-IN" sz="1400" b="1" dirty="0"/>
                        <a:t>Networking</a:t>
                      </a:r>
                      <a:endParaRPr lang="en-IN" sz="1400" dirty="0"/>
                    </a:p>
                  </a:txBody>
                  <a:tcPr anchor="ctr"/>
                </a:tc>
                <a:tc>
                  <a:txBody>
                    <a:bodyPr/>
                    <a:lstStyle/>
                    <a:p>
                      <a:r>
                        <a:rPr lang="en-IN" sz="1400"/>
                        <a:t>HttpClient, TcpClient, Socket</a:t>
                      </a:r>
                    </a:p>
                  </a:txBody>
                  <a:tcPr anchor="ctr"/>
                </a:tc>
                <a:extLst>
                  <a:ext uri="{0D108BD9-81ED-4DB2-BD59-A6C34878D82A}">
                    <a16:rowId xmlns:a16="http://schemas.microsoft.com/office/drawing/2014/main" val="2813398381"/>
                  </a:ext>
                </a:extLst>
              </a:tr>
              <a:tr h="247624">
                <a:tc>
                  <a:txBody>
                    <a:bodyPr/>
                    <a:lstStyle/>
                    <a:p>
                      <a:r>
                        <a:rPr lang="en-IN" sz="1400" b="1"/>
                        <a:t>Threading</a:t>
                      </a:r>
                      <a:endParaRPr lang="en-IN" sz="1400"/>
                    </a:p>
                  </a:txBody>
                  <a:tcPr anchor="ctr"/>
                </a:tc>
                <a:tc>
                  <a:txBody>
                    <a:bodyPr/>
                    <a:lstStyle/>
                    <a:p>
                      <a:r>
                        <a:rPr lang="en-IN" sz="1400" dirty="0"/>
                        <a:t>Task, Thread, Async/Await</a:t>
                      </a:r>
                    </a:p>
                  </a:txBody>
                  <a:tcPr anchor="ctr"/>
                </a:tc>
                <a:extLst>
                  <a:ext uri="{0D108BD9-81ED-4DB2-BD59-A6C34878D82A}">
                    <a16:rowId xmlns:a16="http://schemas.microsoft.com/office/drawing/2014/main" val="359576980"/>
                  </a:ext>
                </a:extLst>
              </a:tr>
              <a:tr h="247624">
                <a:tc>
                  <a:txBody>
                    <a:bodyPr/>
                    <a:lstStyle/>
                    <a:p>
                      <a:r>
                        <a:rPr lang="en-IN" sz="1400" b="1"/>
                        <a:t>Security</a:t>
                      </a:r>
                      <a:endParaRPr lang="en-IN" sz="1400"/>
                    </a:p>
                  </a:txBody>
                  <a:tcPr anchor="ctr"/>
                </a:tc>
                <a:tc>
                  <a:txBody>
                    <a:bodyPr/>
                    <a:lstStyle/>
                    <a:p>
                      <a:r>
                        <a:rPr lang="en-IN" sz="1400"/>
                        <a:t>SecureString, Cryptography.HashAlgorithm</a:t>
                      </a:r>
                    </a:p>
                  </a:txBody>
                  <a:tcPr anchor="ctr"/>
                </a:tc>
                <a:extLst>
                  <a:ext uri="{0D108BD9-81ED-4DB2-BD59-A6C34878D82A}">
                    <a16:rowId xmlns:a16="http://schemas.microsoft.com/office/drawing/2014/main" val="1114915524"/>
                  </a:ext>
                </a:extLst>
              </a:tr>
              <a:tr h="247624">
                <a:tc>
                  <a:txBody>
                    <a:bodyPr/>
                    <a:lstStyle/>
                    <a:p>
                      <a:r>
                        <a:rPr lang="en-IN" sz="1400" b="1"/>
                        <a:t>Database Access</a:t>
                      </a:r>
                      <a:endParaRPr lang="en-IN" sz="1400"/>
                    </a:p>
                  </a:txBody>
                  <a:tcPr anchor="ctr"/>
                </a:tc>
                <a:tc>
                  <a:txBody>
                    <a:bodyPr/>
                    <a:lstStyle/>
                    <a:p>
                      <a:r>
                        <a:rPr lang="en-IN" sz="1400" dirty="0" err="1"/>
                        <a:t>SqlConnection</a:t>
                      </a:r>
                      <a:r>
                        <a:rPr lang="en-IN" sz="1400" dirty="0"/>
                        <a:t>, Entity Framework</a:t>
                      </a:r>
                    </a:p>
                  </a:txBody>
                  <a:tcPr anchor="ctr"/>
                </a:tc>
                <a:extLst>
                  <a:ext uri="{0D108BD9-81ED-4DB2-BD59-A6C34878D82A}">
                    <a16:rowId xmlns:a16="http://schemas.microsoft.com/office/drawing/2014/main" val="1654433530"/>
                  </a:ext>
                </a:extLst>
              </a:tr>
            </a:tbl>
          </a:graphicData>
        </a:graphic>
      </p:graphicFrame>
      <p:sp>
        <p:nvSpPr>
          <p:cNvPr id="8" name="TextBox 7">
            <a:extLst>
              <a:ext uri="{FF2B5EF4-FFF2-40B4-BE49-F238E27FC236}">
                <a16:creationId xmlns:a16="http://schemas.microsoft.com/office/drawing/2014/main" id="{9FB3BB42-7B8A-9CD4-23EE-AF4F2C3DD8F3}"/>
              </a:ext>
            </a:extLst>
          </p:cNvPr>
          <p:cNvSpPr txBox="1"/>
          <p:nvPr/>
        </p:nvSpPr>
        <p:spPr>
          <a:xfrm>
            <a:off x="1044086" y="5807208"/>
            <a:ext cx="9515475" cy="830997"/>
          </a:xfrm>
          <a:prstGeom prst="rect">
            <a:avLst/>
          </a:prstGeom>
          <a:noFill/>
        </p:spPr>
        <p:txBody>
          <a:bodyPr wrap="square">
            <a:spAutoFit/>
          </a:bodyPr>
          <a:lstStyle/>
          <a:p>
            <a:r>
              <a:rPr lang="en-US" sz="1600" b="1" dirty="0"/>
              <a:t>  Reduces development time</a:t>
            </a:r>
            <a:r>
              <a:rPr lang="en-US" sz="1600" dirty="0"/>
              <a:t> – No need to write basic functionality from scratch. </a:t>
            </a:r>
          </a:p>
          <a:p>
            <a:r>
              <a:rPr lang="en-US" sz="1600" b="1" dirty="0"/>
              <a:t>  Improves maintainability</a:t>
            </a:r>
            <a:r>
              <a:rPr lang="en-US" sz="1600" dirty="0"/>
              <a:t> – Modular and reusable components make code easier to manage.</a:t>
            </a:r>
          </a:p>
          <a:p>
            <a:r>
              <a:rPr lang="en-US" sz="1600" dirty="0"/>
              <a:t>  </a:t>
            </a:r>
            <a:r>
              <a:rPr lang="en-US" sz="1600" b="1" dirty="0"/>
              <a:t>Enhances efficiency</a:t>
            </a:r>
            <a:r>
              <a:rPr lang="en-US" sz="1600" dirty="0"/>
              <a:t> – Optimized for performance and security.</a:t>
            </a:r>
          </a:p>
        </p:txBody>
      </p:sp>
    </p:spTree>
    <p:extLst>
      <p:ext uri="{BB962C8B-B14F-4D97-AF65-F5344CB8AC3E}">
        <p14:creationId xmlns:p14="http://schemas.microsoft.com/office/powerpoint/2010/main" val="3618191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7B8C59-32B3-E639-012B-E6D972B2C9DD}"/>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D6248F0E-2F36-C8EB-5993-E59D1AFC6E23}"/>
              </a:ext>
            </a:extLst>
          </p:cNvPr>
          <p:cNvSpPr txBox="1"/>
          <p:nvPr/>
        </p:nvSpPr>
        <p:spPr>
          <a:xfrm>
            <a:off x="677008" y="834830"/>
            <a:ext cx="11066584" cy="6063198"/>
          </a:xfrm>
          <a:prstGeom prst="rect">
            <a:avLst/>
          </a:prstGeom>
          <a:noFill/>
        </p:spPr>
        <p:txBody>
          <a:bodyPr wrap="square">
            <a:spAutoFit/>
          </a:bodyPr>
          <a:lstStyle/>
          <a:p>
            <a:r>
              <a:rPr lang="en-US" sz="1400" dirty="0"/>
              <a:t>The Common Language Runtime (CLR) is the core runtime environment of .NET that executes managed code. It provides essential services such as memory management, security, exception handling, and garbage collection.</a:t>
            </a:r>
          </a:p>
          <a:p>
            <a:endParaRPr lang="en-US" sz="1400" dirty="0"/>
          </a:p>
          <a:p>
            <a:r>
              <a:rPr lang="en-US" sz="1400" b="1" dirty="0"/>
              <a:t>Key Functions of CLR</a:t>
            </a:r>
          </a:p>
          <a:p>
            <a:r>
              <a:rPr lang="en-US" sz="1400" b="1" dirty="0"/>
              <a:t>✔ Memory Management – </a:t>
            </a:r>
            <a:r>
              <a:rPr lang="en-US" sz="1400" dirty="0"/>
              <a:t>Allocates and deallocates memory automatically, preventing memory leaks</a:t>
            </a:r>
            <a:r>
              <a:rPr lang="en-US" sz="1400" b="1" dirty="0"/>
              <a:t>. </a:t>
            </a:r>
          </a:p>
          <a:p>
            <a:r>
              <a:rPr lang="en-US" sz="1400" b="1" dirty="0"/>
              <a:t>✔ Garbage Collection – </a:t>
            </a:r>
            <a:r>
              <a:rPr lang="en-US" sz="1400" dirty="0"/>
              <a:t>Cleans up unused objects in memory to improve performance</a:t>
            </a:r>
            <a:r>
              <a:rPr lang="en-US" sz="1400" b="1" dirty="0"/>
              <a:t>. </a:t>
            </a:r>
          </a:p>
          <a:p>
            <a:r>
              <a:rPr lang="en-US" sz="1400" b="1" dirty="0"/>
              <a:t>✔ Security Handling – </a:t>
            </a:r>
            <a:r>
              <a:rPr lang="en-US" sz="1400" dirty="0"/>
              <a:t>Provides code access security and type safety. </a:t>
            </a:r>
          </a:p>
          <a:p>
            <a:r>
              <a:rPr lang="en-US" sz="1400" b="1" dirty="0"/>
              <a:t>✔ Exception Handling – </a:t>
            </a:r>
            <a:r>
              <a:rPr lang="en-US" sz="1400" dirty="0"/>
              <a:t>Ensures consistent error handling across .NET applications. </a:t>
            </a:r>
          </a:p>
          <a:p>
            <a:r>
              <a:rPr lang="en-US" sz="1400" b="1" dirty="0"/>
              <a:t>✔ Thread Management – </a:t>
            </a:r>
            <a:r>
              <a:rPr lang="en-US" sz="1400" dirty="0"/>
              <a:t>Handles multithreading to allow parallel execution. </a:t>
            </a:r>
          </a:p>
          <a:p>
            <a:r>
              <a:rPr lang="en-US" sz="1400" b="1" dirty="0"/>
              <a:t>✔ Interoperability – </a:t>
            </a:r>
            <a:r>
              <a:rPr lang="en-US" sz="1400" dirty="0"/>
              <a:t>Supports interaction with unmanaged code (like C++ DLLs).</a:t>
            </a:r>
          </a:p>
          <a:p>
            <a:endParaRPr lang="en-US" sz="1400" dirty="0"/>
          </a:p>
          <a:p>
            <a:r>
              <a:rPr lang="en-US" sz="1400" b="1" dirty="0"/>
              <a:t>How CLR Works</a:t>
            </a:r>
          </a:p>
          <a:p>
            <a:endParaRPr lang="en-US" sz="1400" b="1" dirty="0"/>
          </a:p>
          <a:p>
            <a:r>
              <a:rPr lang="en-US" sz="1400" b="1" dirty="0"/>
              <a:t>Compilation – </a:t>
            </a:r>
            <a:r>
              <a:rPr lang="en-US" sz="1400" dirty="0"/>
              <a:t>C# code is compiled into Intermediate Language (IL) code</a:t>
            </a:r>
            <a:r>
              <a:rPr lang="en-US" sz="1400" b="1" dirty="0"/>
              <a:t>. </a:t>
            </a:r>
          </a:p>
          <a:p>
            <a:r>
              <a:rPr lang="en-US" sz="1400" b="1" dirty="0"/>
              <a:t>Execution via JIT Compiler – </a:t>
            </a:r>
            <a:r>
              <a:rPr lang="en-US" sz="1400" dirty="0"/>
              <a:t>Just-In-Time (JIT) Compiler converts IL into machine code. </a:t>
            </a:r>
          </a:p>
          <a:p>
            <a:r>
              <a:rPr lang="en-US" sz="1400" b="1" dirty="0"/>
              <a:t>Managed Code Execution – </a:t>
            </a:r>
            <a:r>
              <a:rPr lang="en-US" sz="1400" dirty="0"/>
              <a:t>CLR provides security, memory management, and debugging.</a:t>
            </a:r>
          </a:p>
          <a:p>
            <a:endParaRPr lang="en-US" sz="2000" b="1" dirty="0"/>
          </a:p>
          <a:p>
            <a:r>
              <a:rPr lang="en-IN" sz="2000" b="1" dirty="0"/>
              <a:t>C# Code ➝ Compiler ➝ Intermediate Language (IL) ➝ JIT Compilation ➝ Machine Code ➝ Execution</a:t>
            </a:r>
          </a:p>
          <a:p>
            <a:r>
              <a:rPr lang="en-IN" sz="2000" b="1" dirty="0"/>
              <a:t>Automatic Memory Management</a:t>
            </a:r>
            <a:r>
              <a:rPr lang="en-IN" sz="2000" dirty="0"/>
              <a:t> – No need for manual allocation/deallocation. </a:t>
            </a:r>
          </a:p>
          <a:p>
            <a:endParaRPr lang="en-IN" sz="2000" b="1" dirty="0"/>
          </a:p>
          <a:p>
            <a:r>
              <a:rPr lang="en-IN" sz="1400" b="1" dirty="0"/>
              <a:t>Improves Application Stability</a:t>
            </a:r>
            <a:r>
              <a:rPr lang="en-IN" sz="1400" dirty="0"/>
              <a:t> – Handles exceptions uniformly across .NET. </a:t>
            </a:r>
          </a:p>
          <a:p>
            <a:endParaRPr lang="en-IN" sz="1400" dirty="0"/>
          </a:p>
          <a:p>
            <a:r>
              <a:rPr lang="en-IN" sz="1400" b="1" dirty="0"/>
              <a:t>Cross-Language Support</a:t>
            </a:r>
            <a:r>
              <a:rPr lang="en-IN" sz="1400" dirty="0"/>
              <a:t> – Enables multiple languages to run on the same runtime. </a:t>
            </a:r>
          </a:p>
          <a:p>
            <a:endParaRPr lang="en-IN" sz="1400" dirty="0"/>
          </a:p>
          <a:p>
            <a:r>
              <a:rPr lang="en-IN" sz="1400" b="1" dirty="0"/>
              <a:t>Enhances Performance</a:t>
            </a:r>
            <a:r>
              <a:rPr lang="en-IN" sz="1400" dirty="0"/>
              <a:t> – JIT optimizes code execution for better efficiency.</a:t>
            </a:r>
            <a:endParaRPr lang="en-IN" sz="1400" b="1" dirty="0"/>
          </a:p>
          <a:p>
            <a:endParaRPr lang="en-IN" sz="1400" dirty="0"/>
          </a:p>
        </p:txBody>
      </p:sp>
      <p:sp>
        <p:nvSpPr>
          <p:cNvPr id="2" name="TextBox 1">
            <a:extLst>
              <a:ext uri="{FF2B5EF4-FFF2-40B4-BE49-F238E27FC236}">
                <a16:creationId xmlns:a16="http://schemas.microsoft.com/office/drawing/2014/main" id="{9D742903-85B4-41EA-F101-F05F97E53FAA}"/>
              </a:ext>
            </a:extLst>
          </p:cNvPr>
          <p:cNvSpPr txBox="1"/>
          <p:nvPr/>
        </p:nvSpPr>
        <p:spPr>
          <a:xfrm>
            <a:off x="1529862" y="0"/>
            <a:ext cx="7244861" cy="646331"/>
          </a:xfrm>
          <a:prstGeom prst="rect">
            <a:avLst/>
          </a:prstGeom>
          <a:noFill/>
        </p:spPr>
        <p:txBody>
          <a:bodyPr wrap="square" rtlCol="0">
            <a:spAutoFit/>
          </a:bodyPr>
          <a:lstStyle/>
          <a:p>
            <a:pPr algn="ctr"/>
            <a:r>
              <a:rPr lang="en-IN" sz="3600" b="1" dirty="0"/>
              <a:t>Common Language Runtime</a:t>
            </a:r>
          </a:p>
        </p:txBody>
      </p:sp>
    </p:spTree>
    <p:extLst>
      <p:ext uri="{BB962C8B-B14F-4D97-AF65-F5344CB8AC3E}">
        <p14:creationId xmlns:p14="http://schemas.microsoft.com/office/powerpoint/2010/main" val="2866414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186C1B9-DC89-AC4F-B16C-2E12EA59AFCD}"/>
              </a:ext>
            </a:extLst>
          </p:cNvPr>
          <p:cNvSpPr txBox="1"/>
          <p:nvPr/>
        </p:nvSpPr>
        <p:spPr>
          <a:xfrm>
            <a:off x="1529862" y="0"/>
            <a:ext cx="7244861" cy="646331"/>
          </a:xfrm>
          <a:prstGeom prst="rect">
            <a:avLst/>
          </a:prstGeom>
          <a:noFill/>
        </p:spPr>
        <p:txBody>
          <a:bodyPr wrap="square" rtlCol="0">
            <a:spAutoFit/>
          </a:bodyPr>
          <a:lstStyle/>
          <a:p>
            <a:pPr algn="ctr"/>
            <a:r>
              <a:rPr lang="en-IN" sz="3600" b="1" dirty="0"/>
              <a:t>Common Language Infrastructure</a:t>
            </a:r>
          </a:p>
        </p:txBody>
      </p:sp>
      <p:pic>
        <p:nvPicPr>
          <p:cNvPr id="8" name="Picture 7">
            <a:extLst>
              <a:ext uri="{FF2B5EF4-FFF2-40B4-BE49-F238E27FC236}">
                <a16:creationId xmlns:a16="http://schemas.microsoft.com/office/drawing/2014/main" id="{55A8AA92-A290-EAE6-F12B-E0959CA4B890}"/>
              </a:ext>
            </a:extLst>
          </p:cNvPr>
          <p:cNvPicPr>
            <a:picLocks noChangeAspect="1"/>
          </p:cNvPicPr>
          <p:nvPr/>
        </p:nvPicPr>
        <p:blipFill>
          <a:blip r:embed="rId2"/>
          <a:stretch>
            <a:fillRect/>
          </a:stretch>
        </p:blipFill>
        <p:spPr>
          <a:xfrm>
            <a:off x="1040128" y="1035817"/>
            <a:ext cx="9478698" cy="3010320"/>
          </a:xfrm>
          <a:prstGeom prst="rect">
            <a:avLst/>
          </a:prstGeom>
        </p:spPr>
      </p:pic>
      <p:sp>
        <p:nvSpPr>
          <p:cNvPr id="12" name="TextBox 11">
            <a:extLst>
              <a:ext uri="{FF2B5EF4-FFF2-40B4-BE49-F238E27FC236}">
                <a16:creationId xmlns:a16="http://schemas.microsoft.com/office/drawing/2014/main" id="{F40DDF25-DD71-E6BC-2911-29003BF7652F}"/>
              </a:ext>
            </a:extLst>
          </p:cNvPr>
          <p:cNvSpPr txBox="1"/>
          <p:nvPr/>
        </p:nvSpPr>
        <p:spPr>
          <a:xfrm>
            <a:off x="1673174" y="4067857"/>
            <a:ext cx="8956726" cy="1754326"/>
          </a:xfrm>
          <a:prstGeom prst="rect">
            <a:avLst/>
          </a:prstGeom>
          <a:noFill/>
        </p:spPr>
        <p:txBody>
          <a:bodyPr wrap="square">
            <a:spAutoFit/>
          </a:bodyPr>
          <a:lstStyle/>
          <a:p>
            <a:r>
              <a:rPr lang="en-US" dirty="0"/>
              <a:t>✔ </a:t>
            </a:r>
            <a:r>
              <a:rPr lang="en-US" b="1" dirty="0"/>
              <a:t>Multiple Language Support</a:t>
            </a:r>
            <a:r>
              <a:rPr lang="en-US" dirty="0"/>
              <a:t> – Allows C#, VB.NET, F#, and others to run on the same platform. </a:t>
            </a:r>
          </a:p>
          <a:p>
            <a:r>
              <a:rPr lang="en-US" dirty="0"/>
              <a:t>✔ </a:t>
            </a:r>
            <a:r>
              <a:rPr lang="en-US" b="1" dirty="0"/>
              <a:t>Compilation to IL</a:t>
            </a:r>
            <a:r>
              <a:rPr lang="en-US" dirty="0"/>
              <a:t> – Source code is compiled into </a:t>
            </a:r>
            <a:r>
              <a:rPr lang="en-US" b="1" dirty="0"/>
              <a:t>Intermediate Language (IL)</a:t>
            </a:r>
            <a:r>
              <a:rPr lang="en-US" dirty="0"/>
              <a:t>, making it language-agnostic. </a:t>
            </a:r>
          </a:p>
          <a:p>
            <a:r>
              <a:rPr lang="en-US" dirty="0"/>
              <a:t>✔ </a:t>
            </a:r>
            <a:r>
              <a:rPr lang="en-US" b="1" dirty="0"/>
              <a:t>Execution on CLR</a:t>
            </a:r>
            <a:r>
              <a:rPr lang="en-US" dirty="0"/>
              <a:t> – The IL code is executed by the </a:t>
            </a:r>
            <a:r>
              <a:rPr lang="en-US" b="1" dirty="0"/>
              <a:t>Common Language Runtime (CLR)</a:t>
            </a:r>
            <a:r>
              <a:rPr lang="en-US" dirty="0"/>
              <a:t>, ensuring consistency</a:t>
            </a:r>
            <a:endParaRPr lang="en-IN" dirty="0"/>
          </a:p>
        </p:txBody>
      </p:sp>
    </p:spTree>
    <p:extLst>
      <p:ext uri="{BB962C8B-B14F-4D97-AF65-F5344CB8AC3E}">
        <p14:creationId xmlns:p14="http://schemas.microsoft.com/office/powerpoint/2010/main" val="37488765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790</TotalTime>
  <Words>2893</Words>
  <Application>Microsoft Office PowerPoint</Application>
  <PresentationFormat>Widescreen</PresentationFormat>
  <Paragraphs>258</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Lato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Naresh Chandra pradhan</dc:creator>
  <cp:lastModifiedBy>Naresh Chandra pradhan</cp:lastModifiedBy>
  <cp:revision>92</cp:revision>
  <dcterms:created xsi:type="dcterms:W3CDTF">2025-04-25T17:50:53Z</dcterms:created>
  <dcterms:modified xsi:type="dcterms:W3CDTF">2025-04-26T17:47:42Z</dcterms:modified>
</cp:coreProperties>
</file>