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79" r:id="rId3"/>
    <p:sldId id="280" r:id="rId4"/>
    <p:sldId id="268" r:id="rId5"/>
    <p:sldId id="257" r:id="rId6"/>
    <p:sldId id="261" r:id="rId7"/>
    <p:sldId id="259" r:id="rId8"/>
    <p:sldId id="258" r:id="rId9"/>
    <p:sldId id="260" r:id="rId10"/>
    <p:sldId id="262" r:id="rId11"/>
    <p:sldId id="263" r:id="rId12"/>
    <p:sldId id="264" r:id="rId13"/>
    <p:sldId id="265" r:id="rId14"/>
    <p:sldId id="266" r:id="rId15"/>
    <p:sldId id="267" r:id="rId16"/>
    <p:sldId id="269" r:id="rId17"/>
    <p:sldId id="270" r:id="rId18"/>
    <p:sldId id="272" r:id="rId19"/>
    <p:sldId id="273" r:id="rId20"/>
    <p:sldId id="274" r:id="rId21"/>
    <p:sldId id="275" r:id="rId22"/>
    <p:sldId id="276" r:id="rId23"/>
    <p:sldId id="277" r:id="rId24"/>
    <p:sldId id="278" r:id="rId25"/>
    <p:sldId id="271" r:id="rId26"/>
    <p:sldId id="281" r:id="rId27"/>
    <p:sldId id="282" r:id="rId28"/>
    <p:sldId id="283" r:id="rId29"/>
    <p:sldId id="284" r:id="rId30"/>
    <p:sldId id="285" r:id="rId31"/>
    <p:sldId id="286" r:id="rId32"/>
    <p:sldId id="287" r:id="rId33"/>
    <p:sldId id="290" r:id="rId34"/>
    <p:sldId id="288" r:id="rId35"/>
    <p:sldId id="291" r:id="rId36"/>
    <p:sldId id="293"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867BE-043E-4A1F-8DDF-DF34727D11CB}" type="datetimeFigureOut">
              <a:rPr lang="en-IN" smtClean="0"/>
              <a:t>26-04-2025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904EB-99AB-4281-A6F5-EB79BF2C17A0}" type="slidenum">
              <a:rPr lang="en-IN" smtClean="0"/>
              <a:t>‹#›</a:t>
            </a:fld>
            <a:endParaRPr lang="en-IN"/>
          </a:p>
        </p:txBody>
      </p:sp>
    </p:spTree>
    <p:extLst>
      <p:ext uri="{BB962C8B-B14F-4D97-AF65-F5344CB8AC3E}">
        <p14:creationId xmlns:p14="http://schemas.microsoft.com/office/powerpoint/2010/main" val="4027397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2904EB-99AB-4281-A6F5-EB79BF2C17A0}" type="slidenum">
              <a:rPr lang="en-IN" smtClean="0"/>
              <a:t>8</a:t>
            </a:fld>
            <a:endParaRPr lang="en-IN"/>
          </a:p>
        </p:txBody>
      </p:sp>
    </p:spTree>
    <p:extLst>
      <p:ext uri="{BB962C8B-B14F-4D97-AF65-F5344CB8AC3E}">
        <p14:creationId xmlns:p14="http://schemas.microsoft.com/office/powerpoint/2010/main" val="3801371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66CCC-BBD4-4A9E-F135-BFDEA5A5C8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E442E3-0B09-5AE6-9369-6676E581F5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867685-DDDF-496C-D81D-328E234DDFB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2541A21-604D-76DB-A402-436F2853AD2D}"/>
              </a:ext>
            </a:extLst>
          </p:cNvPr>
          <p:cNvSpPr>
            <a:spLocks noGrp="1"/>
          </p:cNvSpPr>
          <p:nvPr>
            <p:ph type="sldNum" sz="quarter" idx="5"/>
          </p:nvPr>
        </p:nvSpPr>
        <p:spPr/>
        <p:txBody>
          <a:bodyPr/>
          <a:lstStyle/>
          <a:p>
            <a:fld id="{3F2904EB-99AB-4281-A6F5-EB79BF2C17A0}" type="slidenum">
              <a:rPr lang="en-IN" smtClean="0"/>
              <a:t>9</a:t>
            </a:fld>
            <a:endParaRPr lang="en-IN"/>
          </a:p>
        </p:txBody>
      </p:sp>
    </p:spTree>
    <p:extLst>
      <p:ext uri="{BB962C8B-B14F-4D97-AF65-F5344CB8AC3E}">
        <p14:creationId xmlns:p14="http://schemas.microsoft.com/office/powerpoint/2010/main" val="1399747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2904EB-99AB-4281-A6F5-EB79BF2C17A0}" type="slidenum">
              <a:rPr lang="en-IN" smtClean="0"/>
              <a:t>25</a:t>
            </a:fld>
            <a:endParaRPr lang="en-IN"/>
          </a:p>
        </p:txBody>
      </p:sp>
    </p:spTree>
    <p:extLst>
      <p:ext uri="{BB962C8B-B14F-4D97-AF65-F5344CB8AC3E}">
        <p14:creationId xmlns:p14="http://schemas.microsoft.com/office/powerpoint/2010/main" val="2727409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3043-FFCF-3512-EF6D-E15E123B15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4D51D8-6321-0892-9653-21D155DFA0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E9F84E-A434-30D7-5767-D5E8817D53D4}"/>
              </a:ext>
            </a:extLst>
          </p:cNvPr>
          <p:cNvSpPr>
            <a:spLocks noGrp="1"/>
          </p:cNvSpPr>
          <p:nvPr>
            <p:ph type="dt" sz="half" idx="10"/>
          </p:nvPr>
        </p:nvSpPr>
        <p:spPr/>
        <p:txBody>
          <a:bodyPr/>
          <a:lstStyle/>
          <a:p>
            <a:fld id="{1841FDC3-18D3-4BD2-A3DE-6F15FAB08898}" type="datetimeFigureOut">
              <a:rPr lang="en-IN" smtClean="0"/>
              <a:t>26-04-2025</a:t>
            </a:fld>
            <a:endParaRPr lang="en-IN"/>
          </a:p>
        </p:txBody>
      </p:sp>
      <p:sp>
        <p:nvSpPr>
          <p:cNvPr id="5" name="Footer Placeholder 4">
            <a:extLst>
              <a:ext uri="{FF2B5EF4-FFF2-40B4-BE49-F238E27FC236}">
                <a16:creationId xmlns:a16="http://schemas.microsoft.com/office/drawing/2014/main" id="{FBA012AC-4746-D241-1968-AA8D9B50D1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77E8BA-FE8A-3B5D-5099-23B2585B9674}"/>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2800126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2897-7C2F-8F49-C9C1-2026399065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F80304-8C28-2DBF-DF49-19471B873D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C8398C-D44C-2B22-82C0-C0F19AACF259}"/>
              </a:ext>
            </a:extLst>
          </p:cNvPr>
          <p:cNvSpPr>
            <a:spLocks noGrp="1"/>
          </p:cNvSpPr>
          <p:nvPr>
            <p:ph type="dt" sz="half" idx="10"/>
          </p:nvPr>
        </p:nvSpPr>
        <p:spPr/>
        <p:txBody>
          <a:bodyPr/>
          <a:lstStyle/>
          <a:p>
            <a:fld id="{1841FDC3-18D3-4BD2-A3DE-6F15FAB08898}" type="datetimeFigureOut">
              <a:rPr lang="en-IN" smtClean="0"/>
              <a:t>26-04-2025</a:t>
            </a:fld>
            <a:endParaRPr lang="en-IN"/>
          </a:p>
        </p:txBody>
      </p:sp>
      <p:sp>
        <p:nvSpPr>
          <p:cNvPr id="5" name="Footer Placeholder 4">
            <a:extLst>
              <a:ext uri="{FF2B5EF4-FFF2-40B4-BE49-F238E27FC236}">
                <a16:creationId xmlns:a16="http://schemas.microsoft.com/office/drawing/2014/main" id="{AA4EB584-8201-EF64-0E36-65D0BBCF77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2193B6-1303-B6F0-4A0E-667145A4926A}"/>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1907790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ADAEFE-D26C-5906-2EE3-762232F372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4A0BB2-F368-B21C-C89A-14B8A31F4D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05049C-FFD4-4043-CDDB-59FD7248A7F8}"/>
              </a:ext>
            </a:extLst>
          </p:cNvPr>
          <p:cNvSpPr>
            <a:spLocks noGrp="1"/>
          </p:cNvSpPr>
          <p:nvPr>
            <p:ph type="dt" sz="half" idx="10"/>
          </p:nvPr>
        </p:nvSpPr>
        <p:spPr/>
        <p:txBody>
          <a:bodyPr/>
          <a:lstStyle/>
          <a:p>
            <a:fld id="{1841FDC3-18D3-4BD2-A3DE-6F15FAB08898}" type="datetimeFigureOut">
              <a:rPr lang="en-IN" smtClean="0"/>
              <a:t>26-04-2025</a:t>
            </a:fld>
            <a:endParaRPr lang="en-IN"/>
          </a:p>
        </p:txBody>
      </p:sp>
      <p:sp>
        <p:nvSpPr>
          <p:cNvPr id="5" name="Footer Placeholder 4">
            <a:extLst>
              <a:ext uri="{FF2B5EF4-FFF2-40B4-BE49-F238E27FC236}">
                <a16:creationId xmlns:a16="http://schemas.microsoft.com/office/drawing/2014/main" id="{8AF8F5B7-1363-F13B-5872-D5119E29FB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E9ACA9-76E5-AD57-A25A-34490D746874}"/>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939783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AD2A-1EB9-1E6C-DBE1-B52A98111F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B9EAE0-BE0C-7152-2966-5EABA29581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E281E5-D7DC-9A01-F706-AD975A0611C2}"/>
              </a:ext>
            </a:extLst>
          </p:cNvPr>
          <p:cNvSpPr>
            <a:spLocks noGrp="1"/>
          </p:cNvSpPr>
          <p:nvPr>
            <p:ph type="dt" sz="half" idx="10"/>
          </p:nvPr>
        </p:nvSpPr>
        <p:spPr/>
        <p:txBody>
          <a:bodyPr/>
          <a:lstStyle/>
          <a:p>
            <a:fld id="{1841FDC3-18D3-4BD2-A3DE-6F15FAB08898}" type="datetimeFigureOut">
              <a:rPr lang="en-IN" smtClean="0"/>
              <a:t>26-04-2025</a:t>
            </a:fld>
            <a:endParaRPr lang="en-IN"/>
          </a:p>
        </p:txBody>
      </p:sp>
      <p:sp>
        <p:nvSpPr>
          <p:cNvPr id="5" name="Footer Placeholder 4">
            <a:extLst>
              <a:ext uri="{FF2B5EF4-FFF2-40B4-BE49-F238E27FC236}">
                <a16:creationId xmlns:a16="http://schemas.microsoft.com/office/drawing/2014/main" id="{719B8787-1323-4420-A37B-C4365ED24F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1F2419-BB6B-1D7A-FCB5-0DBC8ECA5775}"/>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778685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241D-4DB6-FB91-DEBE-DD3BA882F6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6D143C-AEA8-B22B-AF07-9683081B7D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87E0AA-9C6C-AF2C-0B61-351193EF32E8}"/>
              </a:ext>
            </a:extLst>
          </p:cNvPr>
          <p:cNvSpPr>
            <a:spLocks noGrp="1"/>
          </p:cNvSpPr>
          <p:nvPr>
            <p:ph type="dt" sz="half" idx="10"/>
          </p:nvPr>
        </p:nvSpPr>
        <p:spPr/>
        <p:txBody>
          <a:bodyPr/>
          <a:lstStyle/>
          <a:p>
            <a:fld id="{1841FDC3-18D3-4BD2-A3DE-6F15FAB08898}" type="datetimeFigureOut">
              <a:rPr lang="en-IN" smtClean="0"/>
              <a:t>26-04-2025</a:t>
            </a:fld>
            <a:endParaRPr lang="en-IN"/>
          </a:p>
        </p:txBody>
      </p:sp>
      <p:sp>
        <p:nvSpPr>
          <p:cNvPr id="5" name="Footer Placeholder 4">
            <a:extLst>
              <a:ext uri="{FF2B5EF4-FFF2-40B4-BE49-F238E27FC236}">
                <a16:creationId xmlns:a16="http://schemas.microsoft.com/office/drawing/2014/main" id="{0B59206F-7C65-1A9C-91B2-073146EF7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00E19A-D8E9-71F9-42F4-192B63E945CC}"/>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1661221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1C6AD-659B-ECC3-FC16-5C8C65C71F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123BA8-E40F-3599-3F1D-9BF36680AC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2C715E-1764-0CA7-5B1A-FE83819D02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C920E8-B24C-C536-193A-250896EEE72C}"/>
              </a:ext>
            </a:extLst>
          </p:cNvPr>
          <p:cNvSpPr>
            <a:spLocks noGrp="1"/>
          </p:cNvSpPr>
          <p:nvPr>
            <p:ph type="dt" sz="half" idx="10"/>
          </p:nvPr>
        </p:nvSpPr>
        <p:spPr/>
        <p:txBody>
          <a:bodyPr/>
          <a:lstStyle/>
          <a:p>
            <a:fld id="{1841FDC3-18D3-4BD2-A3DE-6F15FAB08898}" type="datetimeFigureOut">
              <a:rPr lang="en-IN" smtClean="0"/>
              <a:t>26-04-2025</a:t>
            </a:fld>
            <a:endParaRPr lang="en-IN"/>
          </a:p>
        </p:txBody>
      </p:sp>
      <p:sp>
        <p:nvSpPr>
          <p:cNvPr id="6" name="Footer Placeholder 5">
            <a:extLst>
              <a:ext uri="{FF2B5EF4-FFF2-40B4-BE49-F238E27FC236}">
                <a16:creationId xmlns:a16="http://schemas.microsoft.com/office/drawing/2014/main" id="{D61C6636-5982-CBEA-6FC2-85838A158B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E24D29-A34F-C343-3BF6-CD43E7B3ECDB}"/>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197327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EED3-7755-B04C-5AF7-415A1DEF66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8851B4-D0BC-9494-7383-8F542B9381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AF18A3-EB58-AECD-6CAC-DACDDB9F03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8B8693-8B44-42B9-D84B-CF239F2C48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89B47C-3969-E10F-44E5-CB6ABCB66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693103-5ADB-85FE-002A-048608AC557E}"/>
              </a:ext>
            </a:extLst>
          </p:cNvPr>
          <p:cNvSpPr>
            <a:spLocks noGrp="1"/>
          </p:cNvSpPr>
          <p:nvPr>
            <p:ph type="dt" sz="half" idx="10"/>
          </p:nvPr>
        </p:nvSpPr>
        <p:spPr/>
        <p:txBody>
          <a:bodyPr/>
          <a:lstStyle/>
          <a:p>
            <a:fld id="{1841FDC3-18D3-4BD2-A3DE-6F15FAB08898}" type="datetimeFigureOut">
              <a:rPr lang="en-IN" smtClean="0"/>
              <a:t>26-04-2025</a:t>
            </a:fld>
            <a:endParaRPr lang="en-IN"/>
          </a:p>
        </p:txBody>
      </p:sp>
      <p:sp>
        <p:nvSpPr>
          <p:cNvPr id="8" name="Footer Placeholder 7">
            <a:extLst>
              <a:ext uri="{FF2B5EF4-FFF2-40B4-BE49-F238E27FC236}">
                <a16:creationId xmlns:a16="http://schemas.microsoft.com/office/drawing/2014/main" id="{ED31BA9A-7F8E-53AD-998D-80E46E50B0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CB78FE-EA76-AFDB-21DD-911DECF107BC}"/>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936572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54DED-C5DB-BD5C-0722-59ABD594E4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AE1B85-9D61-9B69-0D66-FA8F72533668}"/>
              </a:ext>
            </a:extLst>
          </p:cNvPr>
          <p:cNvSpPr>
            <a:spLocks noGrp="1"/>
          </p:cNvSpPr>
          <p:nvPr>
            <p:ph type="dt" sz="half" idx="10"/>
          </p:nvPr>
        </p:nvSpPr>
        <p:spPr/>
        <p:txBody>
          <a:bodyPr/>
          <a:lstStyle/>
          <a:p>
            <a:fld id="{1841FDC3-18D3-4BD2-A3DE-6F15FAB08898}" type="datetimeFigureOut">
              <a:rPr lang="en-IN" smtClean="0"/>
              <a:t>26-04-2025</a:t>
            </a:fld>
            <a:endParaRPr lang="en-IN"/>
          </a:p>
        </p:txBody>
      </p:sp>
      <p:sp>
        <p:nvSpPr>
          <p:cNvPr id="4" name="Footer Placeholder 3">
            <a:extLst>
              <a:ext uri="{FF2B5EF4-FFF2-40B4-BE49-F238E27FC236}">
                <a16:creationId xmlns:a16="http://schemas.microsoft.com/office/drawing/2014/main" id="{E881BFFE-1F09-25FD-C075-7C60FAFC5D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356832-9014-FAE9-FE93-75649FBD597C}"/>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63474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E0FADA-5E8B-BD13-C4FA-507FFC3F0267}"/>
              </a:ext>
            </a:extLst>
          </p:cNvPr>
          <p:cNvSpPr>
            <a:spLocks noGrp="1"/>
          </p:cNvSpPr>
          <p:nvPr>
            <p:ph type="dt" sz="half" idx="10"/>
          </p:nvPr>
        </p:nvSpPr>
        <p:spPr/>
        <p:txBody>
          <a:bodyPr/>
          <a:lstStyle/>
          <a:p>
            <a:fld id="{1841FDC3-18D3-4BD2-A3DE-6F15FAB08898}" type="datetimeFigureOut">
              <a:rPr lang="en-IN" smtClean="0"/>
              <a:t>26-04-2025</a:t>
            </a:fld>
            <a:endParaRPr lang="en-IN"/>
          </a:p>
        </p:txBody>
      </p:sp>
      <p:sp>
        <p:nvSpPr>
          <p:cNvPr id="3" name="Footer Placeholder 2">
            <a:extLst>
              <a:ext uri="{FF2B5EF4-FFF2-40B4-BE49-F238E27FC236}">
                <a16:creationId xmlns:a16="http://schemas.microsoft.com/office/drawing/2014/main" id="{ECFFA73D-3A0A-6D36-88D0-6E4C0BE766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7CDCA2-09E7-C1FA-E6BA-A07A5D8D01BD}"/>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238418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8353-A8FA-8F2B-BB62-666197ABE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98EA01-4305-90F6-4A72-2A2B6692B2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A22F83-B209-0920-687F-B219592BA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8C0BE0-BE1D-179C-4CAC-6ACE4FFB80BB}"/>
              </a:ext>
            </a:extLst>
          </p:cNvPr>
          <p:cNvSpPr>
            <a:spLocks noGrp="1"/>
          </p:cNvSpPr>
          <p:nvPr>
            <p:ph type="dt" sz="half" idx="10"/>
          </p:nvPr>
        </p:nvSpPr>
        <p:spPr/>
        <p:txBody>
          <a:bodyPr/>
          <a:lstStyle/>
          <a:p>
            <a:fld id="{1841FDC3-18D3-4BD2-A3DE-6F15FAB08898}" type="datetimeFigureOut">
              <a:rPr lang="en-IN" smtClean="0"/>
              <a:t>26-04-2025</a:t>
            </a:fld>
            <a:endParaRPr lang="en-IN"/>
          </a:p>
        </p:txBody>
      </p:sp>
      <p:sp>
        <p:nvSpPr>
          <p:cNvPr id="6" name="Footer Placeholder 5">
            <a:extLst>
              <a:ext uri="{FF2B5EF4-FFF2-40B4-BE49-F238E27FC236}">
                <a16:creationId xmlns:a16="http://schemas.microsoft.com/office/drawing/2014/main" id="{4856F859-2BD6-787E-1864-08D14D2409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3A5D39-701D-F2E7-E34C-89478D12368E}"/>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711815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20421-E992-A27A-E4F9-FB98A8184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5EBA2A-6CDA-5C6E-4148-16BD29484B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91DF96-011E-2F4C-22E9-1F135B96CE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FB9C8C-62A2-5D82-3AF9-17DCB47B6DCF}"/>
              </a:ext>
            </a:extLst>
          </p:cNvPr>
          <p:cNvSpPr>
            <a:spLocks noGrp="1"/>
          </p:cNvSpPr>
          <p:nvPr>
            <p:ph type="dt" sz="half" idx="10"/>
          </p:nvPr>
        </p:nvSpPr>
        <p:spPr/>
        <p:txBody>
          <a:bodyPr/>
          <a:lstStyle/>
          <a:p>
            <a:fld id="{1841FDC3-18D3-4BD2-A3DE-6F15FAB08898}" type="datetimeFigureOut">
              <a:rPr lang="en-IN" smtClean="0"/>
              <a:t>26-04-2025</a:t>
            </a:fld>
            <a:endParaRPr lang="en-IN"/>
          </a:p>
        </p:txBody>
      </p:sp>
      <p:sp>
        <p:nvSpPr>
          <p:cNvPr id="6" name="Footer Placeholder 5">
            <a:extLst>
              <a:ext uri="{FF2B5EF4-FFF2-40B4-BE49-F238E27FC236}">
                <a16:creationId xmlns:a16="http://schemas.microsoft.com/office/drawing/2014/main" id="{B6FD74AB-C949-110C-6044-E01957C377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658EDC-A164-62DA-E0C5-E5DB8E885BA5}"/>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745951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10DBB3-65CC-D8A3-1D5F-4CAA2351B7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E5EE86-9FF1-1F44-A2C8-27E4DDD9D5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0F270B-A9DC-4EE3-5422-C682D795AD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41FDC3-18D3-4BD2-A3DE-6F15FAB08898}" type="datetimeFigureOut">
              <a:rPr lang="en-IN" smtClean="0"/>
              <a:t>26-04-2025</a:t>
            </a:fld>
            <a:endParaRPr lang="en-IN"/>
          </a:p>
        </p:txBody>
      </p:sp>
      <p:sp>
        <p:nvSpPr>
          <p:cNvPr id="5" name="Footer Placeholder 4">
            <a:extLst>
              <a:ext uri="{FF2B5EF4-FFF2-40B4-BE49-F238E27FC236}">
                <a16:creationId xmlns:a16="http://schemas.microsoft.com/office/drawing/2014/main" id="{3078509C-D26D-CD81-0B20-C0362C9DDE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35C425-C0E1-1BD8-7903-6B9806A707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E2B65-C193-4DD3-A32C-5DA0FF217623}" type="slidenum">
              <a:rPr lang="en-IN" smtClean="0"/>
              <a:t>‹#›</a:t>
            </a:fld>
            <a:endParaRPr lang="en-IN"/>
          </a:p>
        </p:txBody>
      </p:sp>
    </p:spTree>
    <p:extLst>
      <p:ext uri="{BB962C8B-B14F-4D97-AF65-F5344CB8AC3E}">
        <p14:creationId xmlns:p14="http://schemas.microsoft.com/office/powerpoint/2010/main" val="2864259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14F20-54BA-F5C2-0FDC-DCF22F4E6C08}"/>
              </a:ext>
            </a:extLst>
          </p:cNvPr>
          <p:cNvSpPr>
            <a:spLocks noGrp="1"/>
          </p:cNvSpPr>
          <p:nvPr>
            <p:ph type="ctrTitle"/>
          </p:nvPr>
        </p:nvSpPr>
        <p:spPr/>
        <p:txBody>
          <a:bodyPr/>
          <a:lstStyle/>
          <a:p>
            <a:r>
              <a:rPr lang="en-IN" b="1" dirty="0"/>
              <a:t>C# </a:t>
            </a:r>
            <a:r>
              <a:rPr lang="en-IN" b="1" dirty="0" err="1"/>
              <a:t>.Net</a:t>
            </a:r>
            <a:br>
              <a:rPr lang="en-IN" dirty="0"/>
            </a:br>
            <a:endParaRPr lang="en-IN" dirty="0"/>
          </a:p>
        </p:txBody>
      </p:sp>
      <p:sp>
        <p:nvSpPr>
          <p:cNvPr id="3" name="Subtitle 2">
            <a:extLst>
              <a:ext uri="{FF2B5EF4-FFF2-40B4-BE49-F238E27FC236}">
                <a16:creationId xmlns:a16="http://schemas.microsoft.com/office/drawing/2014/main" id="{1D566629-8186-DE65-797A-A87AE62C2E3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42428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CD5A9-33B3-879D-A80D-78658522F05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F779E69-66C0-64BC-4556-707493350BEF}"/>
              </a:ext>
            </a:extLst>
          </p:cNvPr>
          <p:cNvSpPr txBox="1"/>
          <p:nvPr/>
        </p:nvSpPr>
        <p:spPr>
          <a:xfrm>
            <a:off x="2901462" y="360485"/>
            <a:ext cx="4264269" cy="646331"/>
          </a:xfrm>
          <a:prstGeom prst="rect">
            <a:avLst/>
          </a:prstGeom>
          <a:noFill/>
        </p:spPr>
        <p:txBody>
          <a:bodyPr wrap="square" rtlCol="0">
            <a:spAutoFit/>
          </a:bodyPr>
          <a:lstStyle/>
          <a:p>
            <a:pPr algn="ctr"/>
            <a:r>
              <a:rPr lang="en-IN" sz="3600" b="1" dirty="0"/>
              <a:t>Reference Types - 1</a:t>
            </a:r>
          </a:p>
        </p:txBody>
      </p:sp>
      <p:sp>
        <p:nvSpPr>
          <p:cNvPr id="3" name="TextBox 2">
            <a:extLst>
              <a:ext uri="{FF2B5EF4-FFF2-40B4-BE49-F238E27FC236}">
                <a16:creationId xmlns:a16="http://schemas.microsoft.com/office/drawing/2014/main" id="{8E52883D-F93F-6685-786C-07CCDC01EBDE}"/>
              </a:ext>
            </a:extLst>
          </p:cNvPr>
          <p:cNvSpPr txBox="1"/>
          <p:nvPr/>
        </p:nvSpPr>
        <p:spPr>
          <a:xfrm rot="10800000" flipH="1" flipV="1">
            <a:off x="1090338" y="1656358"/>
            <a:ext cx="10541885" cy="3923766"/>
          </a:xfrm>
          <a:prstGeom prst="rect">
            <a:avLst/>
          </a:prstGeom>
          <a:noFill/>
        </p:spPr>
        <p:txBody>
          <a:bodyPr wrap="square" rtlCol="0">
            <a:spAutoFit/>
          </a:bodyPr>
          <a:lstStyle/>
          <a:p>
            <a:pPr>
              <a:lnSpc>
                <a:spcPct val="150000"/>
              </a:lnSpc>
            </a:pPr>
            <a:r>
              <a:rPr lang="en-US" sz="2400" b="0" i="0" dirty="0">
                <a:solidFill>
                  <a:srgbClr val="273239"/>
                </a:solidFill>
                <a:effectLst/>
                <a:latin typeface="Nunito" pitchFamily="2" charset="0"/>
              </a:rPr>
              <a:t>The Reference Data Types will contain a memory address of variable value because the reference types won’t store the variable value directly in memory. When you create a reference type variable, such as an object or a string, you are actually storing a reference (or pointer) to the location in memory where the data is held. The actual data for reference types is stored on the heap. The heap is a large pool of memory used for dynamic memory allocation. The built-in reference types are </a:t>
            </a:r>
            <a:r>
              <a:rPr lang="en-US" sz="2400" b="1" i="0" dirty="0">
                <a:solidFill>
                  <a:srgbClr val="273239"/>
                </a:solidFill>
                <a:effectLst/>
                <a:latin typeface="Nunito" pitchFamily="2" charset="0"/>
              </a:rPr>
              <a:t>string, object</a:t>
            </a:r>
            <a:endParaRPr lang="en-IN" sz="2400" dirty="0"/>
          </a:p>
        </p:txBody>
      </p:sp>
    </p:spTree>
    <p:extLst>
      <p:ext uri="{BB962C8B-B14F-4D97-AF65-F5344CB8AC3E}">
        <p14:creationId xmlns:p14="http://schemas.microsoft.com/office/powerpoint/2010/main" val="3901962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AA48C-A2C0-49BE-AF06-202ECD74ABB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C98AC97-DC7B-7160-9964-9FC2C12EECC2}"/>
              </a:ext>
            </a:extLst>
          </p:cNvPr>
          <p:cNvSpPr txBox="1"/>
          <p:nvPr/>
        </p:nvSpPr>
        <p:spPr>
          <a:xfrm>
            <a:off x="2901462" y="360485"/>
            <a:ext cx="4264269" cy="646331"/>
          </a:xfrm>
          <a:prstGeom prst="rect">
            <a:avLst/>
          </a:prstGeom>
          <a:noFill/>
        </p:spPr>
        <p:txBody>
          <a:bodyPr wrap="square" rtlCol="0">
            <a:spAutoFit/>
          </a:bodyPr>
          <a:lstStyle/>
          <a:p>
            <a:pPr algn="ctr"/>
            <a:r>
              <a:rPr lang="en-IN" sz="3600" b="1" dirty="0"/>
              <a:t>Reference Types - 2</a:t>
            </a:r>
          </a:p>
        </p:txBody>
      </p:sp>
      <p:sp>
        <p:nvSpPr>
          <p:cNvPr id="3" name="TextBox 2">
            <a:extLst>
              <a:ext uri="{FF2B5EF4-FFF2-40B4-BE49-F238E27FC236}">
                <a16:creationId xmlns:a16="http://schemas.microsoft.com/office/drawing/2014/main" id="{A388E820-9E29-41D9-6480-C98A36F3DF16}"/>
              </a:ext>
            </a:extLst>
          </p:cNvPr>
          <p:cNvSpPr txBox="1"/>
          <p:nvPr/>
        </p:nvSpPr>
        <p:spPr>
          <a:xfrm rot="10800000" flipH="1" flipV="1">
            <a:off x="1107923" y="1332722"/>
            <a:ext cx="9020815" cy="3375283"/>
          </a:xfrm>
          <a:prstGeom prst="rect">
            <a:avLst/>
          </a:prstGeom>
          <a:noFill/>
        </p:spPr>
        <p:txBody>
          <a:bodyPr wrap="square" rtlCol="0">
            <a:spAutoFit/>
          </a:bodyPr>
          <a:lstStyle/>
          <a:p>
            <a:pPr algn="l" rtl="0" fontAlgn="base">
              <a:spcAft>
                <a:spcPts val="750"/>
              </a:spcAft>
              <a:buNone/>
            </a:pPr>
            <a:r>
              <a:rPr lang="en-US" sz="2000" b="1" i="0" dirty="0">
                <a:solidFill>
                  <a:srgbClr val="273239"/>
                </a:solidFill>
                <a:effectLst/>
              </a:rPr>
              <a:t>String : </a:t>
            </a:r>
            <a:r>
              <a:rPr lang="en-US" sz="2000" b="0" i="0" dirty="0">
                <a:solidFill>
                  <a:srgbClr val="273239"/>
                </a:solidFill>
                <a:effectLst/>
              </a:rPr>
              <a:t>It represents a sequence of Unicode characters and its type name is </a:t>
            </a:r>
            <a:r>
              <a:rPr lang="en-US" sz="2000" b="1" i="0" dirty="0" err="1">
                <a:solidFill>
                  <a:srgbClr val="273239"/>
                </a:solidFill>
                <a:effectLst/>
              </a:rPr>
              <a:t>System.String</a:t>
            </a:r>
            <a:r>
              <a:rPr lang="en-US" sz="2000" b="0" i="0" dirty="0">
                <a:solidFill>
                  <a:srgbClr val="273239"/>
                </a:solidFill>
                <a:effectLst/>
              </a:rPr>
              <a:t>. So, string and String are equivalent.</a:t>
            </a:r>
          </a:p>
          <a:p>
            <a:pPr algn="l" rtl="0" fontAlgn="base">
              <a:spcAft>
                <a:spcPts val="750"/>
              </a:spcAft>
              <a:buNone/>
            </a:pPr>
            <a:endParaRPr lang="en-US" sz="2000" b="1" dirty="0">
              <a:solidFill>
                <a:srgbClr val="273239"/>
              </a:solidFill>
            </a:endParaRPr>
          </a:p>
          <a:p>
            <a:pPr algn="l" rtl="0" fontAlgn="base">
              <a:spcAft>
                <a:spcPts val="750"/>
              </a:spcAft>
              <a:buNone/>
            </a:pPr>
            <a:r>
              <a:rPr lang="en-US" sz="2000" b="1" dirty="0"/>
              <a:t>Object : </a:t>
            </a:r>
            <a:r>
              <a:rPr lang="en-US" sz="2000" dirty="0"/>
              <a:t>In C#, all types, predefined and user-defined, reference types and value types, inherit directly or indirectly from Object. So basically it is the base class for all the data types in C#. Before assigning values, it needs type conversion. When a variable of a value type is converted to object, it’s called boxing. When a variable of type object is converted to a value type, it’s called unboxing. Its type name </a:t>
            </a:r>
            <a:r>
              <a:rPr lang="en-US" sz="2000" b="1" dirty="0"/>
              <a:t>is </a:t>
            </a:r>
            <a:r>
              <a:rPr lang="en-US" sz="2000" b="1" dirty="0" err="1"/>
              <a:t>System.Object</a:t>
            </a:r>
            <a:r>
              <a:rPr lang="en-US" sz="2000" dirty="0"/>
              <a:t>.</a:t>
            </a:r>
            <a:br>
              <a:rPr lang="en-US" sz="2000" dirty="0"/>
            </a:br>
            <a:endParaRPr lang="en-IN" sz="2000" dirty="0"/>
          </a:p>
        </p:txBody>
      </p:sp>
    </p:spTree>
    <p:extLst>
      <p:ext uri="{BB962C8B-B14F-4D97-AF65-F5344CB8AC3E}">
        <p14:creationId xmlns:p14="http://schemas.microsoft.com/office/powerpoint/2010/main" val="2458995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361BD-9B73-C1A7-23BE-35FF28D0620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25969BB-B247-D5C8-10CC-E1AFECF68AE6}"/>
              </a:ext>
            </a:extLst>
          </p:cNvPr>
          <p:cNvSpPr txBox="1"/>
          <p:nvPr/>
        </p:nvSpPr>
        <p:spPr>
          <a:xfrm>
            <a:off x="2901462" y="360485"/>
            <a:ext cx="4264269" cy="646331"/>
          </a:xfrm>
          <a:prstGeom prst="rect">
            <a:avLst/>
          </a:prstGeom>
          <a:noFill/>
        </p:spPr>
        <p:txBody>
          <a:bodyPr wrap="square" rtlCol="0">
            <a:spAutoFit/>
          </a:bodyPr>
          <a:lstStyle/>
          <a:p>
            <a:pPr algn="l" fontAlgn="base"/>
            <a:r>
              <a:rPr lang="en-IN" sz="3600" b="1" i="0" dirty="0">
                <a:solidFill>
                  <a:srgbClr val="273239"/>
                </a:solidFill>
                <a:effectLst/>
              </a:rPr>
              <a:t>Pointer</a:t>
            </a:r>
            <a:r>
              <a:rPr lang="en-IN" sz="3600" b="1" i="0" dirty="0">
                <a:solidFill>
                  <a:srgbClr val="273239"/>
                </a:solidFill>
                <a:effectLst/>
                <a:latin typeface="Nunito" pitchFamily="2" charset="0"/>
              </a:rPr>
              <a:t> Data Type</a:t>
            </a:r>
          </a:p>
        </p:txBody>
      </p:sp>
      <p:sp>
        <p:nvSpPr>
          <p:cNvPr id="3" name="TextBox 2">
            <a:extLst>
              <a:ext uri="{FF2B5EF4-FFF2-40B4-BE49-F238E27FC236}">
                <a16:creationId xmlns:a16="http://schemas.microsoft.com/office/drawing/2014/main" id="{51FD3733-74E1-CFD2-9548-31BFCBB171B2}"/>
              </a:ext>
            </a:extLst>
          </p:cNvPr>
          <p:cNvSpPr txBox="1"/>
          <p:nvPr/>
        </p:nvSpPr>
        <p:spPr>
          <a:xfrm rot="10800000" flipH="1" flipV="1">
            <a:off x="1107923" y="1730266"/>
            <a:ext cx="9020815" cy="2580194"/>
          </a:xfrm>
          <a:prstGeom prst="rect">
            <a:avLst/>
          </a:prstGeom>
          <a:noFill/>
        </p:spPr>
        <p:txBody>
          <a:bodyPr wrap="square" rtlCol="0">
            <a:spAutoFit/>
          </a:bodyPr>
          <a:lstStyle/>
          <a:p>
            <a:pPr algn="l" rtl="0" fontAlgn="base">
              <a:spcAft>
                <a:spcPts val="750"/>
              </a:spcAft>
              <a:buNone/>
            </a:pPr>
            <a:r>
              <a:rPr lang="en-US" sz="2000" b="0" i="0" dirty="0">
                <a:solidFill>
                  <a:srgbClr val="273239"/>
                </a:solidFill>
                <a:effectLst/>
                <a:latin typeface="Nunito" pitchFamily="2" charset="0"/>
              </a:rPr>
              <a:t>The Pointer Data Types will contain a memory address of the variable value. To get the pointer details we have a two symbols </a:t>
            </a:r>
            <a:r>
              <a:rPr lang="en-US" sz="2000" b="1" i="0" dirty="0">
                <a:solidFill>
                  <a:srgbClr val="273239"/>
                </a:solidFill>
                <a:effectLst/>
                <a:latin typeface="Nunito" pitchFamily="2" charset="0"/>
              </a:rPr>
              <a:t>ampersand (&amp;)</a:t>
            </a:r>
            <a:r>
              <a:rPr lang="en-US" sz="2000" b="0" i="0" dirty="0">
                <a:solidFill>
                  <a:srgbClr val="273239"/>
                </a:solidFill>
                <a:effectLst/>
                <a:latin typeface="Nunito" pitchFamily="2" charset="0"/>
              </a:rPr>
              <a:t> and </a:t>
            </a:r>
            <a:r>
              <a:rPr lang="en-US" sz="2000" b="1" i="0" dirty="0">
                <a:solidFill>
                  <a:srgbClr val="273239"/>
                </a:solidFill>
                <a:effectLst/>
                <a:latin typeface="Nunito" pitchFamily="2" charset="0"/>
              </a:rPr>
              <a:t>asterisk (*)</a:t>
            </a:r>
            <a:r>
              <a:rPr lang="en-US" sz="2000" b="0" i="0" dirty="0">
                <a:solidFill>
                  <a:srgbClr val="273239"/>
                </a:solidFill>
                <a:effectLst/>
                <a:latin typeface="Nunito" pitchFamily="2" charset="0"/>
              </a:rPr>
              <a:t>.</a:t>
            </a:r>
          </a:p>
          <a:p>
            <a:pPr algn="l" fontAlgn="base">
              <a:spcAft>
                <a:spcPts val="1800"/>
              </a:spcAft>
              <a:buFont typeface="Arial" panose="020B0604020202020204" pitchFamily="34" charset="0"/>
              <a:buChar char="•"/>
            </a:pPr>
            <a:r>
              <a:rPr lang="en-US" sz="2000" b="1" i="0" dirty="0">
                <a:solidFill>
                  <a:srgbClr val="273239"/>
                </a:solidFill>
                <a:effectLst/>
                <a:latin typeface="Nunito" pitchFamily="2" charset="0"/>
              </a:rPr>
              <a:t>ampersand (&amp;): </a:t>
            </a:r>
            <a:r>
              <a:rPr lang="en-US" sz="2000" b="0" i="0" dirty="0">
                <a:solidFill>
                  <a:srgbClr val="273239"/>
                </a:solidFill>
                <a:effectLst/>
                <a:latin typeface="Nunito" pitchFamily="2" charset="0"/>
              </a:rPr>
              <a:t>It is known as Address Operator. It is used to determine the address of a variable.</a:t>
            </a:r>
          </a:p>
          <a:p>
            <a:pPr algn="l" fontAlgn="base">
              <a:spcAft>
                <a:spcPts val="1800"/>
              </a:spcAft>
              <a:buFont typeface="Arial" panose="020B0604020202020204" pitchFamily="34" charset="0"/>
              <a:buChar char="•"/>
            </a:pPr>
            <a:r>
              <a:rPr lang="en-US" sz="2000" b="1" i="0" dirty="0">
                <a:solidFill>
                  <a:srgbClr val="273239"/>
                </a:solidFill>
                <a:effectLst/>
                <a:latin typeface="Nunito" pitchFamily="2" charset="0"/>
              </a:rPr>
              <a:t>asterisk (*):</a:t>
            </a:r>
            <a:r>
              <a:rPr lang="en-US" sz="2000" b="0" i="0" dirty="0">
                <a:solidFill>
                  <a:srgbClr val="273239"/>
                </a:solidFill>
                <a:effectLst/>
                <a:latin typeface="Nunito" pitchFamily="2" charset="0"/>
              </a:rPr>
              <a:t> It also known as Indirection Operator. It is used to access the value of an address.</a:t>
            </a:r>
          </a:p>
        </p:txBody>
      </p:sp>
    </p:spTree>
    <p:extLst>
      <p:ext uri="{BB962C8B-B14F-4D97-AF65-F5344CB8AC3E}">
        <p14:creationId xmlns:p14="http://schemas.microsoft.com/office/powerpoint/2010/main" val="2439129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451B5-3AF3-D478-DD1D-79CA7278B45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3FC5BD5-3019-6959-80F6-325D36A064E0}"/>
              </a:ext>
            </a:extLst>
          </p:cNvPr>
          <p:cNvSpPr txBox="1"/>
          <p:nvPr/>
        </p:nvSpPr>
        <p:spPr>
          <a:xfrm>
            <a:off x="2901462" y="360485"/>
            <a:ext cx="4264269" cy="646331"/>
          </a:xfrm>
          <a:prstGeom prst="rect">
            <a:avLst/>
          </a:prstGeom>
          <a:noFill/>
        </p:spPr>
        <p:txBody>
          <a:bodyPr wrap="square" rtlCol="0">
            <a:spAutoFit/>
          </a:bodyPr>
          <a:lstStyle/>
          <a:p>
            <a:pPr algn="l" fontAlgn="base"/>
            <a:r>
              <a:rPr lang="en-IN" sz="3600" b="1" i="0" dirty="0">
                <a:solidFill>
                  <a:srgbClr val="273239"/>
                </a:solidFill>
                <a:effectLst/>
              </a:rPr>
              <a:t>Anonymous Type</a:t>
            </a:r>
          </a:p>
        </p:txBody>
      </p:sp>
      <p:sp>
        <p:nvSpPr>
          <p:cNvPr id="3" name="TextBox 2">
            <a:extLst>
              <a:ext uri="{FF2B5EF4-FFF2-40B4-BE49-F238E27FC236}">
                <a16:creationId xmlns:a16="http://schemas.microsoft.com/office/drawing/2014/main" id="{3947F4AA-EC29-9B58-E837-496500321C13}"/>
              </a:ext>
            </a:extLst>
          </p:cNvPr>
          <p:cNvSpPr txBox="1"/>
          <p:nvPr/>
        </p:nvSpPr>
        <p:spPr>
          <a:xfrm rot="10800000" flipH="1" flipV="1">
            <a:off x="773815" y="1151898"/>
            <a:ext cx="9020815" cy="4229299"/>
          </a:xfrm>
          <a:prstGeom prst="rect">
            <a:avLst/>
          </a:prstGeom>
          <a:noFill/>
        </p:spPr>
        <p:txBody>
          <a:bodyPr wrap="square" rtlCol="0">
            <a:spAutoFit/>
          </a:bodyPr>
          <a:lstStyle/>
          <a:p>
            <a:pPr algn="l" rtl="0" fontAlgn="base">
              <a:lnSpc>
                <a:spcPct val="150000"/>
              </a:lnSpc>
              <a:spcAft>
                <a:spcPts val="750"/>
              </a:spcAft>
              <a:buNone/>
            </a:pPr>
            <a:r>
              <a:rPr lang="en-US" sz="1400" b="0" i="0" dirty="0">
                <a:solidFill>
                  <a:srgbClr val="273239"/>
                </a:solidFill>
                <a:effectLst/>
              </a:rPr>
              <a:t>In C#, anonymous types provide a way to create a simple object without explicitly defining a class. These types are particularly useful for grouping data temporarily, especially in LINQ queries. The compiler generates the class for you behind the scenes.</a:t>
            </a:r>
            <a:endParaRPr lang="en-US" sz="1400" dirty="0">
              <a:solidFill>
                <a:srgbClr val="273239"/>
              </a:solidFill>
            </a:endParaRPr>
          </a:p>
          <a:p>
            <a:pPr marL="285750" indent="-285750" algn="l" rtl="0" fontAlgn="base">
              <a:lnSpc>
                <a:spcPct val="150000"/>
              </a:lnSpc>
              <a:spcAft>
                <a:spcPts val="750"/>
              </a:spcAft>
              <a:buFont typeface="Arial" panose="020B0604020202020204" pitchFamily="34" charset="0"/>
              <a:buChar char="•"/>
            </a:pPr>
            <a:r>
              <a:rPr lang="en-US" sz="1400" b="1" i="0" dirty="0">
                <a:solidFill>
                  <a:srgbClr val="273239"/>
                </a:solidFill>
                <a:effectLst/>
              </a:rPr>
              <a:t>Implicit Typing (var</a:t>
            </a:r>
            <a:r>
              <a:rPr lang="en-US" sz="1400" b="0" i="0" dirty="0">
                <a:solidFill>
                  <a:srgbClr val="273239"/>
                </a:solidFill>
                <a:effectLst/>
              </a:rPr>
              <a:t>): Anonymous types must be assigned to a var variable..</a:t>
            </a:r>
          </a:p>
          <a:p>
            <a:pPr marL="285750" indent="-285750" algn="l" rtl="0" fontAlgn="base">
              <a:lnSpc>
                <a:spcPct val="150000"/>
              </a:lnSpc>
              <a:spcAft>
                <a:spcPts val="750"/>
              </a:spcAft>
              <a:buFont typeface="Arial" panose="020B0604020202020204" pitchFamily="34" charset="0"/>
              <a:buChar char="•"/>
            </a:pPr>
            <a:r>
              <a:rPr lang="en-US" sz="1400" b="1" i="0" dirty="0">
                <a:solidFill>
                  <a:srgbClr val="273239"/>
                </a:solidFill>
                <a:effectLst/>
              </a:rPr>
              <a:t>Type Inference</a:t>
            </a:r>
            <a:r>
              <a:rPr lang="en-US" sz="1400" b="0" i="0" dirty="0">
                <a:solidFill>
                  <a:srgbClr val="273239"/>
                </a:solidFill>
                <a:effectLst/>
              </a:rPr>
              <a:t>: The compiler infers the property names and types from the initializer.</a:t>
            </a:r>
          </a:p>
          <a:p>
            <a:pPr marL="285750" indent="-285750" algn="l" rtl="0" fontAlgn="base">
              <a:lnSpc>
                <a:spcPct val="150000"/>
              </a:lnSpc>
              <a:spcAft>
                <a:spcPts val="750"/>
              </a:spcAft>
              <a:buFont typeface="Arial" panose="020B0604020202020204" pitchFamily="34" charset="0"/>
              <a:buChar char="•"/>
            </a:pPr>
            <a:r>
              <a:rPr lang="en-US" sz="1400" b="1" i="0" dirty="0">
                <a:solidFill>
                  <a:srgbClr val="273239"/>
                </a:solidFill>
                <a:effectLst/>
              </a:rPr>
              <a:t>Equality and Hash Code</a:t>
            </a:r>
            <a:r>
              <a:rPr lang="en-US" sz="1400" b="0" i="0" dirty="0">
                <a:solidFill>
                  <a:srgbClr val="273239"/>
                </a:solidFill>
                <a:effectLst/>
              </a:rPr>
              <a:t>: Anonymous types override Equals and </a:t>
            </a:r>
            <a:r>
              <a:rPr lang="en-US" sz="1400" b="0" i="0" dirty="0" err="1">
                <a:solidFill>
                  <a:srgbClr val="273239"/>
                </a:solidFill>
                <a:effectLst/>
              </a:rPr>
              <a:t>GetHashCode</a:t>
            </a:r>
            <a:r>
              <a:rPr lang="en-US" sz="1400" b="0" i="0" dirty="0">
                <a:solidFill>
                  <a:srgbClr val="273239"/>
                </a:solidFill>
                <a:effectLst/>
              </a:rPr>
              <a:t>, so two instances with the same property values are considered equal.</a:t>
            </a:r>
          </a:p>
          <a:p>
            <a:pPr marL="285750" indent="-285750" algn="l" rtl="0" fontAlgn="base">
              <a:lnSpc>
                <a:spcPct val="150000"/>
              </a:lnSpc>
              <a:spcAft>
                <a:spcPts val="750"/>
              </a:spcAft>
              <a:buFont typeface="Arial" panose="020B0604020202020204" pitchFamily="34" charset="0"/>
              <a:buChar char="•"/>
            </a:pPr>
            <a:r>
              <a:rPr lang="en-US" sz="1400" b="0" i="0" dirty="0">
                <a:solidFill>
                  <a:srgbClr val="273239"/>
                </a:solidFill>
                <a:effectLst/>
              </a:rPr>
              <a:t>You cannot explicitly define the type of an anonymous object.</a:t>
            </a:r>
          </a:p>
          <a:p>
            <a:pPr marL="285750" indent="-285750" algn="l" rtl="0" fontAlgn="base">
              <a:lnSpc>
                <a:spcPct val="150000"/>
              </a:lnSpc>
              <a:spcAft>
                <a:spcPts val="750"/>
              </a:spcAft>
              <a:buFont typeface="Arial" panose="020B0604020202020204" pitchFamily="34" charset="0"/>
              <a:buChar char="•"/>
            </a:pPr>
            <a:r>
              <a:rPr lang="en-US" sz="1400" b="0" i="0" dirty="0">
                <a:solidFill>
                  <a:srgbClr val="273239"/>
                </a:solidFill>
                <a:effectLst/>
              </a:rPr>
              <a:t>Anonymous types are scoped to the method or block in which they are defined—they cannot be passed between methods directly as their type.</a:t>
            </a:r>
          </a:p>
          <a:p>
            <a:pPr algn="l" rtl="0" fontAlgn="base">
              <a:lnSpc>
                <a:spcPct val="150000"/>
              </a:lnSpc>
              <a:spcAft>
                <a:spcPts val="750"/>
              </a:spcAft>
              <a:buNone/>
            </a:pPr>
            <a:endParaRPr lang="en-US" sz="1400" b="0" i="0" dirty="0">
              <a:solidFill>
                <a:srgbClr val="273239"/>
              </a:solidFill>
              <a:effectLst/>
            </a:endParaRPr>
          </a:p>
        </p:txBody>
      </p:sp>
    </p:spTree>
    <p:extLst>
      <p:ext uri="{BB962C8B-B14F-4D97-AF65-F5344CB8AC3E}">
        <p14:creationId xmlns:p14="http://schemas.microsoft.com/office/powerpoint/2010/main" val="723071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372FE-1B48-5CE1-780F-0AD70D72C34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3CDF097-CE84-3F3D-914B-BCA09C64D159}"/>
              </a:ext>
            </a:extLst>
          </p:cNvPr>
          <p:cNvSpPr txBox="1"/>
          <p:nvPr/>
        </p:nvSpPr>
        <p:spPr>
          <a:xfrm>
            <a:off x="2901462" y="360485"/>
            <a:ext cx="4264269" cy="646331"/>
          </a:xfrm>
          <a:prstGeom prst="rect">
            <a:avLst/>
          </a:prstGeom>
          <a:noFill/>
        </p:spPr>
        <p:txBody>
          <a:bodyPr wrap="square" rtlCol="0">
            <a:spAutoFit/>
          </a:bodyPr>
          <a:lstStyle/>
          <a:p>
            <a:pPr algn="ctr" fontAlgn="base"/>
            <a:r>
              <a:rPr lang="en-IN" sz="3600" b="1" i="0" dirty="0">
                <a:solidFill>
                  <a:srgbClr val="273239"/>
                </a:solidFill>
                <a:effectLst/>
              </a:rPr>
              <a:t>Dynamic Type</a:t>
            </a:r>
          </a:p>
        </p:txBody>
      </p:sp>
      <p:sp>
        <p:nvSpPr>
          <p:cNvPr id="3" name="TextBox 2">
            <a:extLst>
              <a:ext uri="{FF2B5EF4-FFF2-40B4-BE49-F238E27FC236}">
                <a16:creationId xmlns:a16="http://schemas.microsoft.com/office/drawing/2014/main" id="{6DD3D4C2-BF5A-E7DF-CCB5-0E38D159BA93}"/>
              </a:ext>
            </a:extLst>
          </p:cNvPr>
          <p:cNvSpPr txBox="1"/>
          <p:nvPr/>
        </p:nvSpPr>
        <p:spPr>
          <a:xfrm rot="10800000" flipH="1" flipV="1">
            <a:off x="712269" y="936041"/>
            <a:ext cx="9020815" cy="5311647"/>
          </a:xfrm>
          <a:prstGeom prst="rect">
            <a:avLst/>
          </a:prstGeom>
          <a:noFill/>
        </p:spPr>
        <p:txBody>
          <a:bodyPr wrap="square" rtlCol="0">
            <a:spAutoFit/>
          </a:bodyPr>
          <a:lstStyle/>
          <a:p>
            <a:pPr algn="l" rtl="0" fontAlgn="base">
              <a:lnSpc>
                <a:spcPct val="150000"/>
              </a:lnSpc>
              <a:spcAft>
                <a:spcPts val="750"/>
              </a:spcAft>
              <a:buNone/>
            </a:pPr>
            <a:r>
              <a:rPr lang="en-US" sz="1400" b="0" i="0" dirty="0">
                <a:solidFill>
                  <a:srgbClr val="273239"/>
                </a:solidFill>
                <a:effectLst/>
              </a:rPr>
              <a:t>The dynamic type in C# is a special feature that allows you to create variables whose types are resolved at runtime instead of at compile time. It is particularly useful in scenarios where you cannot know the type of an object until the program is running.</a:t>
            </a:r>
            <a:endParaRPr lang="en-US" sz="1400" b="1" i="0" dirty="0">
              <a:solidFill>
                <a:srgbClr val="273239"/>
              </a:solidFill>
              <a:effectLst/>
            </a:endParaRPr>
          </a:p>
          <a:p>
            <a:pPr marL="285750" indent="-285750" algn="l" rtl="0" fontAlgn="base">
              <a:lnSpc>
                <a:spcPct val="150000"/>
              </a:lnSpc>
              <a:spcAft>
                <a:spcPts val="750"/>
              </a:spcAft>
              <a:buFont typeface="Arial" panose="020B0604020202020204" pitchFamily="34" charset="0"/>
              <a:buChar char="•"/>
            </a:pPr>
            <a:r>
              <a:rPr lang="en-US" sz="1400" b="1" i="0" dirty="0">
                <a:solidFill>
                  <a:srgbClr val="273239"/>
                </a:solidFill>
                <a:effectLst/>
              </a:rPr>
              <a:t>Runtime Type Checking:</a:t>
            </a:r>
            <a:r>
              <a:rPr lang="en-US" sz="1400" i="0" dirty="0">
                <a:solidFill>
                  <a:srgbClr val="273239"/>
                </a:solidFill>
                <a:effectLst/>
              </a:rPr>
              <a:t> Unlike var, which is resolved during compile time, dynamic variables are resolved at runtime.</a:t>
            </a:r>
          </a:p>
          <a:p>
            <a:pPr marL="285750" indent="-285750" algn="l" rtl="0" fontAlgn="base">
              <a:lnSpc>
                <a:spcPct val="150000"/>
              </a:lnSpc>
              <a:spcAft>
                <a:spcPts val="750"/>
              </a:spcAft>
              <a:buFont typeface="Arial" panose="020B0604020202020204" pitchFamily="34" charset="0"/>
              <a:buChar char="•"/>
            </a:pPr>
            <a:r>
              <a:rPr lang="en-US" sz="1400" b="1" i="0" dirty="0">
                <a:solidFill>
                  <a:srgbClr val="273239"/>
                </a:solidFill>
                <a:effectLst/>
              </a:rPr>
              <a:t>Type Flexibility: </a:t>
            </a:r>
            <a:r>
              <a:rPr lang="en-US" sz="1400" i="0" dirty="0">
                <a:solidFill>
                  <a:srgbClr val="273239"/>
                </a:solidFill>
                <a:effectLst/>
              </a:rPr>
              <a:t>You can change the type of a dynamic variable at runtime without causing compile-time errors.</a:t>
            </a:r>
          </a:p>
          <a:p>
            <a:pPr marL="285750" indent="-285750" algn="l" rtl="0" fontAlgn="base">
              <a:lnSpc>
                <a:spcPct val="150000"/>
              </a:lnSpc>
              <a:spcAft>
                <a:spcPts val="750"/>
              </a:spcAft>
              <a:buFont typeface="Arial" panose="020B0604020202020204" pitchFamily="34" charset="0"/>
              <a:buChar char="•"/>
            </a:pPr>
            <a:r>
              <a:rPr lang="en-US" sz="1400" b="1" i="0" dirty="0">
                <a:solidFill>
                  <a:srgbClr val="273239"/>
                </a:solidFill>
                <a:effectLst/>
              </a:rPr>
              <a:t>No IntelliSense:</a:t>
            </a:r>
            <a:r>
              <a:rPr lang="en-US" sz="1400" i="0" dirty="0">
                <a:solidFill>
                  <a:srgbClr val="273239"/>
                </a:solidFill>
                <a:effectLst/>
              </a:rPr>
              <a:t> Since the compiler doesn’t know the type, features like IntelliSense and compile-time error checking are unavailable for dynamic variables.</a:t>
            </a:r>
          </a:p>
          <a:p>
            <a:pPr marL="285750" indent="-285750" algn="l" rtl="0" fontAlgn="base">
              <a:lnSpc>
                <a:spcPct val="150000"/>
              </a:lnSpc>
              <a:spcAft>
                <a:spcPts val="750"/>
              </a:spcAft>
              <a:buFont typeface="Arial" panose="020B0604020202020204" pitchFamily="34" charset="0"/>
              <a:buChar char="•"/>
            </a:pPr>
            <a:r>
              <a:rPr lang="en-US" sz="1400" b="1" i="0" dirty="0">
                <a:solidFill>
                  <a:srgbClr val="273239"/>
                </a:solidFill>
                <a:effectLst/>
              </a:rPr>
              <a:t>Interop Scenarios: </a:t>
            </a:r>
            <a:r>
              <a:rPr lang="en-US" sz="1400" i="0" dirty="0">
                <a:solidFill>
                  <a:srgbClr val="273239"/>
                </a:solidFill>
                <a:effectLst/>
              </a:rPr>
              <a:t>Often used in cases like working with COM objects, Office automation, or dynamic programming with JSON or XML.</a:t>
            </a:r>
          </a:p>
          <a:p>
            <a:endParaRPr lang="en-US" sz="1400" dirty="0"/>
          </a:p>
          <a:p>
            <a:pPr>
              <a:buNone/>
            </a:pPr>
            <a:r>
              <a:rPr lang="en-US" sz="1400" b="1" dirty="0"/>
              <a:t>Disadvantages:</a:t>
            </a:r>
          </a:p>
          <a:p>
            <a:pPr>
              <a:buFont typeface="Arial" panose="020B0604020202020204" pitchFamily="34" charset="0"/>
              <a:buChar char="•"/>
            </a:pPr>
            <a:r>
              <a:rPr lang="en-US" sz="1400" b="1" dirty="0"/>
              <a:t>Runtime Errors</a:t>
            </a:r>
            <a:r>
              <a:rPr lang="en-US" sz="1400" dirty="0"/>
              <a:t>: If you call a method or access a property that does not exist, it will throw an exception at runtime.</a:t>
            </a:r>
          </a:p>
          <a:p>
            <a:pPr>
              <a:buFont typeface="Arial" panose="020B0604020202020204" pitchFamily="34" charset="0"/>
              <a:buChar char="•"/>
            </a:pPr>
            <a:endParaRPr lang="en-US" sz="1400" dirty="0"/>
          </a:p>
          <a:p>
            <a:pPr>
              <a:buFont typeface="Arial" panose="020B0604020202020204" pitchFamily="34" charset="0"/>
              <a:buChar char="•"/>
            </a:pPr>
            <a:r>
              <a:rPr lang="en-US" sz="1400" b="1" dirty="0"/>
              <a:t>Performance</a:t>
            </a:r>
            <a:r>
              <a:rPr lang="en-US" sz="1400" dirty="0"/>
              <a:t>: Slightly slower due to runtime type checking.</a:t>
            </a:r>
          </a:p>
          <a:p>
            <a:pPr>
              <a:buFont typeface="Arial" panose="020B0604020202020204" pitchFamily="34" charset="0"/>
              <a:buChar char="•"/>
            </a:pPr>
            <a:endParaRPr lang="en-US" sz="1400" dirty="0"/>
          </a:p>
          <a:p>
            <a:pPr>
              <a:buFont typeface="Arial" panose="020B0604020202020204" pitchFamily="34" charset="0"/>
              <a:buChar char="•"/>
            </a:pPr>
            <a:r>
              <a:rPr lang="en-US" sz="1400" b="1" dirty="0"/>
              <a:t>No Compile-Time Safety</a:t>
            </a:r>
            <a:r>
              <a:rPr lang="en-US" sz="1400" dirty="0"/>
              <a:t>: The absence of compile-time type checking increases the risk of bugs.</a:t>
            </a:r>
          </a:p>
          <a:p>
            <a:pPr marL="285750" indent="-285750" algn="l" rtl="0" fontAlgn="base">
              <a:lnSpc>
                <a:spcPct val="150000"/>
              </a:lnSpc>
              <a:spcAft>
                <a:spcPts val="750"/>
              </a:spcAft>
              <a:buFont typeface="Arial" panose="020B0604020202020204" pitchFamily="34" charset="0"/>
              <a:buChar char="•"/>
            </a:pPr>
            <a:endParaRPr lang="en-US" sz="1400" i="0" dirty="0">
              <a:solidFill>
                <a:srgbClr val="273239"/>
              </a:solidFill>
              <a:effectLst/>
            </a:endParaRPr>
          </a:p>
        </p:txBody>
      </p:sp>
    </p:spTree>
    <p:extLst>
      <p:ext uri="{BB962C8B-B14F-4D97-AF65-F5344CB8AC3E}">
        <p14:creationId xmlns:p14="http://schemas.microsoft.com/office/powerpoint/2010/main" val="430527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4BEA3-9F4F-B1B6-53C0-7ACBB8883D7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DCDE15C-DC7A-706B-2ECD-DA7A02B90290}"/>
              </a:ext>
            </a:extLst>
          </p:cNvPr>
          <p:cNvSpPr txBox="1"/>
          <p:nvPr/>
        </p:nvSpPr>
        <p:spPr>
          <a:xfrm>
            <a:off x="2910254" y="70339"/>
            <a:ext cx="4264269" cy="646331"/>
          </a:xfrm>
          <a:prstGeom prst="rect">
            <a:avLst/>
          </a:prstGeom>
          <a:noFill/>
        </p:spPr>
        <p:txBody>
          <a:bodyPr wrap="square" rtlCol="0">
            <a:spAutoFit/>
          </a:bodyPr>
          <a:lstStyle/>
          <a:p>
            <a:pPr algn="ctr" fontAlgn="base"/>
            <a:r>
              <a:rPr lang="en-IN" sz="3600" b="1" i="0" dirty="0">
                <a:solidFill>
                  <a:srgbClr val="273239"/>
                </a:solidFill>
                <a:effectLst/>
              </a:rPr>
              <a:t>Nullable Type</a:t>
            </a:r>
          </a:p>
        </p:txBody>
      </p:sp>
      <p:sp>
        <p:nvSpPr>
          <p:cNvPr id="3" name="TextBox 2">
            <a:extLst>
              <a:ext uri="{FF2B5EF4-FFF2-40B4-BE49-F238E27FC236}">
                <a16:creationId xmlns:a16="http://schemas.microsoft.com/office/drawing/2014/main" id="{06268C5A-B227-CED0-DB70-C556578AFE93}"/>
              </a:ext>
            </a:extLst>
          </p:cNvPr>
          <p:cNvSpPr txBox="1"/>
          <p:nvPr/>
        </p:nvSpPr>
        <p:spPr>
          <a:xfrm rot="10800000" flipH="1" flipV="1">
            <a:off x="641930" y="831336"/>
            <a:ext cx="9020815" cy="4378058"/>
          </a:xfrm>
          <a:prstGeom prst="rect">
            <a:avLst/>
          </a:prstGeom>
          <a:noFill/>
        </p:spPr>
        <p:txBody>
          <a:bodyPr wrap="square" rtlCol="0">
            <a:spAutoFit/>
          </a:bodyPr>
          <a:lstStyle/>
          <a:p>
            <a:pPr algn="l" rtl="0" fontAlgn="base">
              <a:lnSpc>
                <a:spcPct val="150000"/>
              </a:lnSpc>
              <a:spcAft>
                <a:spcPts val="750"/>
              </a:spcAft>
              <a:buNone/>
            </a:pPr>
            <a:r>
              <a:rPr lang="en-US" sz="1400" b="0" i="0" dirty="0">
                <a:solidFill>
                  <a:srgbClr val="273239"/>
                </a:solidFill>
                <a:effectLst/>
              </a:rPr>
              <a:t>In C#, nullable types allow you to represent the absence of a value in value types (e.g., int, double, bool, etc.), which are not nullable by default. A nullable type can hold either a value of its type or null. This is particularly useful when dealing with databases, where fields can often have null values.</a:t>
            </a:r>
          </a:p>
          <a:p>
            <a:pPr algn="l" rtl="0" fontAlgn="base">
              <a:lnSpc>
                <a:spcPct val="150000"/>
              </a:lnSpc>
              <a:spcAft>
                <a:spcPts val="750"/>
              </a:spcAft>
              <a:buNone/>
            </a:pPr>
            <a:r>
              <a:rPr lang="en-US" sz="1600" b="1" i="0" dirty="0">
                <a:solidFill>
                  <a:srgbClr val="273239"/>
                </a:solidFill>
                <a:effectLst/>
              </a:rPr>
              <a:t>Key Features:</a:t>
            </a:r>
          </a:p>
          <a:p>
            <a:pPr algn="l" rtl="0" fontAlgn="base">
              <a:lnSpc>
                <a:spcPct val="150000"/>
              </a:lnSpc>
              <a:spcAft>
                <a:spcPts val="750"/>
              </a:spcAft>
              <a:buNone/>
            </a:pPr>
            <a:r>
              <a:rPr lang="en-US" sz="1400" b="1" i="0" dirty="0">
                <a:solidFill>
                  <a:srgbClr val="273239"/>
                </a:solidFill>
                <a:effectLst/>
              </a:rPr>
              <a:t>Default Value:</a:t>
            </a:r>
            <a:r>
              <a:rPr lang="en-US" sz="1400" b="0" i="0" dirty="0">
                <a:solidFill>
                  <a:srgbClr val="273239"/>
                </a:solidFill>
                <a:effectLst/>
              </a:rPr>
              <a:t> If no value is assigned, the nullable type defaults to null.</a:t>
            </a:r>
          </a:p>
          <a:p>
            <a:pPr algn="l" rtl="0" fontAlgn="base">
              <a:lnSpc>
                <a:spcPct val="150000"/>
              </a:lnSpc>
              <a:spcAft>
                <a:spcPts val="750"/>
              </a:spcAft>
              <a:buNone/>
            </a:pPr>
            <a:r>
              <a:rPr lang="en-US" sz="1400" b="1" i="0" dirty="0">
                <a:solidFill>
                  <a:srgbClr val="273239"/>
                </a:solidFill>
                <a:effectLst/>
              </a:rPr>
              <a:t>Checking for Null:</a:t>
            </a:r>
            <a:r>
              <a:rPr lang="en-US" sz="1400" b="0" i="0" dirty="0">
                <a:solidFill>
                  <a:srgbClr val="273239"/>
                </a:solidFill>
                <a:effectLst/>
              </a:rPr>
              <a:t> You can check if a nullable type has a value using the .</a:t>
            </a:r>
            <a:r>
              <a:rPr lang="en-US" sz="1400" b="0" i="0" dirty="0" err="1">
                <a:solidFill>
                  <a:srgbClr val="273239"/>
                </a:solidFill>
                <a:effectLst/>
              </a:rPr>
              <a:t>HasValue</a:t>
            </a:r>
            <a:r>
              <a:rPr lang="en-US" sz="1400" b="0" i="0" dirty="0">
                <a:solidFill>
                  <a:srgbClr val="273239"/>
                </a:solidFill>
                <a:effectLst/>
              </a:rPr>
              <a:t> property or compare it directly to null:</a:t>
            </a:r>
          </a:p>
          <a:p>
            <a:pPr algn="l" rtl="0" fontAlgn="base">
              <a:lnSpc>
                <a:spcPct val="150000"/>
              </a:lnSpc>
              <a:spcAft>
                <a:spcPts val="750"/>
              </a:spcAft>
              <a:buNone/>
            </a:pPr>
            <a:r>
              <a:rPr lang="en-US" sz="1400" b="1" i="0" dirty="0">
                <a:solidFill>
                  <a:srgbClr val="273239"/>
                </a:solidFill>
                <a:effectLst/>
              </a:rPr>
              <a:t>Accessing the Value: </a:t>
            </a:r>
            <a:r>
              <a:rPr lang="en-US" sz="1400" b="0" i="0" dirty="0">
                <a:solidFill>
                  <a:srgbClr val="273239"/>
                </a:solidFill>
                <a:effectLst/>
              </a:rPr>
              <a:t>Use the .Value property to retrieve the actual value, but beware—it will throw an exception if the value is null.</a:t>
            </a:r>
          </a:p>
          <a:p>
            <a:pPr algn="l" rtl="0" fontAlgn="base">
              <a:lnSpc>
                <a:spcPct val="150000"/>
              </a:lnSpc>
              <a:spcAft>
                <a:spcPts val="750"/>
              </a:spcAft>
              <a:buNone/>
            </a:pPr>
            <a:r>
              <a:rPr lang="en-US" sz="1400" b="1" i="0" dirty="0">
                <a:solidFill>
                  <a:srgbClr val="273239"/>
                </a:solidFill>
                <a:effectLst/>
              </a:rPr>
              <a:t>Null-Coalescing Operator (??): </a:t>
            </a:r>
            <a:r>
              <a:rPr lang="en-US" sz="1400" b="0" i="0" dirty="0">
                <a:solidFill>
                  <a:srgbClr val="273239"/>
                </a:solidFill>
                <a:effectLst/>
              </a:rPr>
              <a:t>Assign a fallback value if the nullable type is null:</a:t>
            </a:r>
          </a:p>
          <a:p>
            <a:pPr algn="l" rtl="0" fontAlgn="base">
              <a:lnSpc>
                <a:spcPct val="150000"/>
              </a:lnSpc>
              <a:spcAft>
                <a:spcPts val="750"/>
              </a:spcAft>
              <a:buNone/>
            </a:pPr>
            <a:r>
              <a:rPr lang="en-US" sz="1400" b="1" i="0" dirty="0">
                <a:solidFill>
                  <a:srgbClr val="273239"/>
                </a:solidFill>
                <a:effectLst/>
              </a:rPr>
              <a:t>Null-Conditional Operator (?.): </a:t>
            </a:r>
            <a:r>
              <a:rPr lang="en-US" sz="1400" b="0" i="0" dirty="0">
                <a:solidFill>
                  <a:srgbClr val="273239"/>
                </a:solidFill>
                <a:effectLst/>
              </a:rPr>
              <a:t>Simplifies null-checking when accessing members of nullable types</a:t>
            </a:r>
          </a:p>
          <a:p>
            <a:pPr algn="l" rtl="0" fontAlgn="base">
              <a:lnSpc>
                <a:spcPct val="150000"/>
              </a:lnSpc>
              <a:spcAft>
                <a:spcPts val="750"/>
              </a:spcAft>
              <a:buNone/>
            </a:pPr>
            <a:endParaRPr lang="en-US" sz="1400" b="0" i="0" dirty="0">
              <a:solidFill>
                <a:srgbClr val="273239"/>
              </a:solidFill>
              <a:effectLst/>
            </a:endParaRPr>
          </a:p>
        </p:txBody>
      </p:sp>
    </p:spTree>
    <p:extLst>
      <p:ext uri="{BB962C8B-B14F-4D97-AF65-F5344CB8AC3E}">
        <p14:creationId xmlns:p14="http://schemas.microsoft.com/office/powerpoint/2010/main" val="3543650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35E75D-02EB-2384-CAEB-858A7948752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00EB1F4-3150-100A-C303-23DA02D712CA}"/>
              </a:ext>
            </a:extLst>
          </p:cNvPr>
          <p:cNvSpPr txBox="1"/>
          <p:nvPr/>
        </p:nvSpPr>
        <p:spPr>
          <a:xfrm>
            <a:off x="2910254" y="70339"/>
            <a:ext cx="4264269" cy="646331"/>
          </a:xfrm>
          <a:prstGeom prst="rect">
            <a:avLst/>
          </a:prstGeom>
          <a:noFill/>
        </p:spPr>
        <p:txBody>
          <a:bodyPr wrap="square" rtlCol="0">
            <a:spAutoFit/>
          </a:bodyPr>
          <a:lstStyle/>
          <a:p>
            <a:pPr algn="ctr" fontAlgn="base"/>
            <a:r>
              <a:rPr lang="en-IN" sz="3600" b="1" i="0" dirty="0">
                <a:solidFill>
                  <a:srgbClr val="273239"/>
                </a:solidFill>
                <a:effectLst/>
              </a:rPr>
              <a:t>Property</a:t>
            </a:r>
          </a:p>
        </p:txBody>
      </p:sp>
      <p:sp>
        <p:nvSpPr>
          <p:cNvPr id="3" name="TextBox 2">
            <a:extLst>
              <a:ext uri="{FF2B5EF4-FFF2-40B4-BE49-F238E27FC236}">
                <a16:creationId xmlns:a16="http://schemas.microsoft.com/office/drawing/2014/main" id="{89642A97-0070-9020-42A0-BC34F13E4478}"/>
              </a:ext>
            </a:extLst>
          </p:cNvPr>
          <p:cNvSpPr txBox="1"/>
          <p:nvPr/>
        </p:nvSpPr>
        <p:spPr>
          <a:xfrm rot="10800000" flipH="1" flipV="1">
            <a:off x="641930" y="526123"/>
            <a:ext cx="9020815" cy="4988482"/>
          </a:xfrm>
          <a:prstGeom prst="rect">
            <a:avLst/>
          </a:prstGeom>
          <a:noFill/>
        </p:spPr>
        <p:txBody>
          <a:bodyPr wrap="square" rtlCol="0">
            <a:spAutoFit/>
          </a:bodyPr>
          <a:lstStyle/>
          <a:p>
            <a:pPr algn="l" rtl="0" fontAlgn="base">
              <a:lnSpc>
                <a:spcPct val="150000"/>
              </a:lnSpc>
              <a:spcAft>
                <a:spcPts val="750"/>
              </a:spcAft>
              <a:buNone/>
            </a:pPr>
            <a:r>
              <a:rPr lang="en-US" sz="1400" b="0" i="0" dirty="0">
                <a:solidFill>
                  <a:srgbClr val="273239"/>
                </a:solidFill>
                <a:effectLst/>
              </a:rPr>
              <a:t>Properties in C# are members of a class that provide a flexible way to get and set the values of private fields. They allow you to control access to data and implement logic during assignment or retrieval. </a:t>
            </a:r>
          </a:p>
          <a:p>
            <a:pPr algn="l" rtl="0" fontAlgn="base">
              <a:lnSpc>
                <a:spcPct val="150000"/>
              </a:lnSpc>
              <a:spcAft>
                <a:spcPts val="750"/>
              </a:spcAft>
              <a:buNone/>
            </a:pPr>
            <a:endParaRPr lang="en-US" sz="1400" dirty="0">
              <a:solidFill>
                <a:srgbClr val="273239"/>
              </a:solidFill>
            </a:endParaRPr>
          </a:p>
          <a:p>
            <a:pPr algn="l" fontAlgn="base">
              <a:spcAft>
                <a:spcPts val="1800"/>
              </a:spcAft>
              <a:buFont typeface="Arial" panose="020B0604020202020204" pitchFamily="34" charset="0"/>
              <a:buChar char="•"/>
            </a:pPr>
            <a:r>
              <a:rPr lang="en-US" sz="1400" b="1" dirty="0">
                <a:solidFill>
                  <a:srgbClr val="273239"/>
                </a:solidFill>
              </a:rPr>
              <a:t>Access-modifiers</a:t>
            </a:r>
            <a:r>
              <a:rPr lang="en-US" sz="1400" b="1" dirty="0">
                <a:solidFill>
                  <a:srgbClr val="273239"/>
                </a:solidFill>
                <a:latin typeface="Nunito" pitchFamily="2" charset="0"/>
              </a:rPr>
              <a:t>: </a:t>
            </a:r>
            <a:r>
              <a:rPr lang="en-US" sz="1400" dirty="0">
                <a:solidFill>
                  <a:srgbClr val="273239"/>
                </a:solidFill>
                <a:latin typeface="Nunito" pitchFamily="2" charset="0"/>
              </a:rPr>
              <a:t>Used to define the accessibility levels, It can be public, private, protected or internal</a:t>
            </a:r>
            <a:r>
              <a:rPr lang="en-US" sz="1400" b="1" dirty="0">
                <a:solidFill>
                  <a:srgbClr val="273239"/>
                </a:solidFill>
                <a:latin typeface="Nunito" pitchFamily="2" charset="0"/>
              </a:rPr>
              <a:t>.</a:t>
            </a:r>
          </a:p>
          <a:p>
            <a:pPr algn="l" fontAlgn="base">
              <a:spcAft>
                <a:spcPts val="1800"/>
              </a:spcAft>
              <a:buFont typeface="Arial" panose="020B0604020202020204" pitchFamily="34" charset="0"/>
              <a:buChar char="•"/>
            </a:pPr>
            <a:r>
              <a:rPr lang="en-US" sz="1400" b="1" dirty="0">
                <a:solidFill>
                  <a:srgbClr val="273239"/>
                </a:solidFill>
                <a:latin typeface="Nunito" pitchFamily="2" charset="0"/>
              </a:rPr>
              <a:t>Return-type: </a:t>
            </a:r>
            <a:r>
              <a:rPr lang="en-US" sz="1400" dirty="0">
                <a:solidFill>
                  <a:srgbClr val="273239"/>
                </a:solidFill>
                <a:latin typeface="Nunito" pitchFamily="2" charset="0"/>
              </a:rPr>
              <a:t>Used to define which value returns with the end of the method.</a:t>
            </a:r>
          </a:p>
          <a:p>
            <a:pPr algn="l" fontAlgn="base">
              <a:spcAft>
                <a:spcPts val="1800"/>
              </a:spcAft>
              <a:buFont typeface="Arial" panose="020B0604020202020204" pitchFamily="34" charset="0"/>
              <a:buChar char="•"/>
            </a:pPr>
            <a:r>
              <a:rPr lang="en-US" sz="1400" b="1" dirty="0">
                <a:solidFill>
                  <a:srgbClr val="273239"/>
                </a:solidFill>
                <a:latin typeface="Nunito" pitchFamily="2" charset="0"/>
              </a:rPr>
              <a:t>Get accessor: </a:t>
            </a:r>
            <a:r>
              <a:rPr lang="en-US" sz="1400" dirty="0">
                <a:solidFill>
                  <a:srgbClr val="273239"/>
                </a:solidFill>
                <a:latin typeface="Nunito" pitchFamily="2" charset="0"/>
              </a:rPr>
              <a:t>Used to get the values.`</a:t>
            </a:r>
          </a:p>
          <a:p>
            <a:pPr algn="l" fontAlgn="base">
              <a:spcAft>
                <a:spcPts val="1800"/>
              </a:spcAft>
              <a:buFont typeface="Arial" panose="020B0604020202020204" pitchFamily="34" charset="0"/>
              <a:buChar char="•"/>
            </a:pPr>
            <a:r>
              <a:rPr lang="en-US" sz="1400" b="1" dirty="0">
                <a:solidFill>
                  <a:srgbClr val="273239"/>
                </a:solidFill>
                <a:latin typeface="Nunito" pitchFamily="2" charset="0"/>
              </a:rPr>
              <a:t>Set accessor: </a:t>
            </a:r>
            <a:r>
              <a:rPr lang="en-US" sz="1400" dirty="0">
                <a:solidFill>
                  <a:srgbClr val="273239"/>
                </a:solidFill>
                <a:latin typeface="Nunito" pitchFamily="2" charset="0"/>
              </a:rPr>
              <a:t>Used to set or modify the values.</a:t>
            </a:r>
          </a:p>
          <a:p>
            <a:pPr algn="l" rtl="0" fontAlgn="base">
              <a:lnSpc>
                <a:spcPct val="150000"/>
              </a:lnSpc>
              <a:spcAft>
                <a:spcPts val="750"/>
              </a:spcAft>
              <a:buNone/>
            </a:pPr>
            <a:r>
              <a:rPr lang="en-US" sz="1600" b="1" i="0" dirty="0">
                <a:solidFill>
                  <a:srgbClr val="273239"/>
                </a:solidFill>
                <a:effectLst/>
              </a:rPr>
              <a:t>Key Features:</a:t>
            </a:r>
          </a:p>
          <a:p>
            <a:pPr algn="l" rtl="0" fontAlgn="base">
              <a:lnSpc>
                <a:spcPct val="150000"/>
              </a:lnSpc>
              <a:spcAft>
                <a:spcPts val="750"/>
              </a:spcAft>
              <a:buNone/>
            </a:pPr>
            <a:r>
              <a:rPr lang="en-US" sz="1400" b="1" i="0" dirty="0">
                <a:solidFill>
                  <a:srgbClr val="273239"/>
                </a:solidFill>
                <a:effectLst/>
              </a:rPr>
              <a:t>Getter and Setter: </a:t>
            </a:r>
            <a:r>
              <a:rPr lang="en-US" sz="1400" i="0" dirty="0">
                <a:solidFill>
                  <a:srgbClr val="273239"/>
                </a:solidFill>
                <a:effectLst/>
              </a:rPr>
              <a:t>Properties encapsulate the logic for getting and setting values. You can add custom logic to control access or validate input.</a:t>
            </a:r>
          </a:p>
          <a:p>
            <a:pPr algn="l" rtl="0" fontAlgn="base">
              <a:lnSpc>
                <a:spcPct val="150000"/>
              </a:lnSpc>
              <a:spcAft>
                <a:spcPts val="750"/>
              </a:spcAft>
              <a:buNone/>
            </a:pPr>
            <a:r>
              <a:rPr lang="en-US" sz="1400" b="1" i="0" dirty="0">
                <a:solidFill>
                  <a:srgbClr val="273239"/>
                </a:solidFill>
                <a:effectLst/>
              </a:rPr>
              <a:t>Auto-Implemented Properties: </a:t>
            </a:r>
            <a:r>
              <a:rPr lang="en-US" sz="1400" i="0" dirty="0">
                <a:solidFill>
                  <a:srgbClr val="273239"/>
                </a:solidFill>
                <a:effectLst/>
              </a:rPr>
              <a:t>Simplify property declaration when no additional logic is required for getters and setters</a:t>
            </a:r>
          </a:p>
          <a:p>
            <a:pPr algn="l" rtl="0" fontAlgn="base">
              <a:lnSpc>
                <a:spcPct val="150000"/>
              </a:lnSpc>
              <a:spcAft>
                <a:spcPts val="750"/>
              </a:spcAft>
              <a:buNone/>
            </a:pPr>
            <a:r>
              <a:rPr lang="en-IN" sz="1400" b="1" dirty="0"/>
              <a:t>Read-Only Properties</a:t>
            </a:r>
            <a:r>
              <a:rPr lang="en-IN" sz="1400" dirty="0"/>
              <a:t>:</a:t>
            </a:r>
            <a:r>
              <a:rPr lang="en-US" sz="1400" dirty="0">
                <a:solidFill>
                  <a:srgbClr val="273239"/>
                </a:solidFill>
              </a:rPr>
              <a:t> Use get without a corresponding set to make properties read-only</a:t>
            </a:r>
            <a:endParaRPr lang="en-US" sz="1400" i="0" dirty="0">
              <a:solidFill>
                <a:srgbClr val="273239"/>
              </a:solidFill>
              <a:effectLst/>
            </a:endParaRPr>
          </a:p>
        </p:txBody>
      </p:sp>
    </p:spTree>
    <p:extLst>
      <p:ext uri="{BB962C8B-B14F-4D97-AF65-F5344CB8AC3E}">
        <p14:creationId xmlns:p14="http://schemas.microsoft.com/office/powerpoint/2010/main" val="1523263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E6F7A0-FB45-7403-26DE-1A4494A72FD2}"/>
              </a:ext>
            </a:extLst>
          </p:cNvPr>
          <p:cNvSpPr txBox="1"/>
          <p:nvPr/>
        </p:nvSpPr>
        <p:spPr>
          <a:xfrm>
            <a:off x="1441939" y="158263"/>
            <a:ext cx="7042638" cy="646331"/>
          </a:xfrm>
          <a:prstGeom prst="rect">
            <a:avLst/>
          </a:prstGeom>
          <a:noFill/>
        </p:spPr>
        <p:txBody>
          <a:bodyPr wrap="square" rtlCol="0">
            <a:spAutoFit/>
          </a:bodyPr>
          <a:lstStyle/>
          <a:p>
            <a:pPr algn="ctr" fontAlgn="base"/>
            <a:r>
              <a:rPr lang="en-IN" sz="3600" b="1" i="0" dirty="0" err="1">
                <a:solidFill>
                  <a:srgbClr val="273239"/>
                </a:solidFill>
                <a:effectLst/>
              </a:rPr>
              <a:t>Const</a:t>
            </a:r>
            <a:r>
              <a:rPr lang="en-IN" sz="3600" b="1" i="0" dirty="0">
                <a:solidFill>
                  <a:srgbClr val="273239"/>
                </a:solidFill>
                <a:effectLst/>
              </a:rPr>
              <a:t> Vs </a:t>
            </a:r>
            <a:r>
              <a:rPr lang="en-IN" sz="3600" b="1" i="0" dirty="0" err="1">
                <a:solidFill>
                  <a:srgbClr val="273239"/>
                </a:solidFill>
                <a:effectLst/>
              </a:rPr>
              <a:t>Readonly</a:t>
            </a:r>
            <a:endParaRPr lang="en-IN" sz="3600" b="1" i="0" dirty="0">
              <a:solidFill>
                <a:srgbClr val="273239"/>
              </a:solidFill>
              <a:effectLst/>
            </a:endParaRPr>
          </a:p>
        </p:txBody>
      </p:sp>
      <p:sp>
        <p:nvSpPr>
          <p:cNvPr id="7" name="TextBox 6">
            <a:extLst>
              <a:ext uri="{FF2B5EF4-FFF2-40B4-BE49-F238E27FC236}">
                <a16:creationId xmlns:a16="http://schemas.microsoft.com/office/drawing/2014/main" id="{C74E06AD-585D-A222-FA35-6AB25B659A53}"/>
              </a:ext>
            </a:extLst>
          </p:cNvPr>
          <p:cNvSpPr txBox="1"/>
          <p:nvPr/>
        </p:nvSpPr>
        <p:spPr>
          <a:xfrm rot="10800000" flipH="1" flipV="1">
            <a:off x="615552" y="794946"/>
            <a:ext cx="9020815" cy="5268109"/>
          </a:xfrm>
          <a:prstGeom prst="rect">
            <a:avLst/>
          </a:prstGeom>
          <a:noFill/>
        </p:spPr>
        <p:txBody>
          <a:bodyPr wrap="square" rtlCol="0">
            <a:spAutoFit/>
          </a:bodyPr>
          <a:lstStyle/>
          <a:p>
            <a:pPr algn="l" rtl="0" fontAlgn="base">
              <a:lnSpc>
                <a:spcPct val="150000"/>
              </a:lnSpc>
              <a:spcAft>
                <a:spcPts val="750"/>
              </a:spcAft>
              <a:buNone/>
            </a:pPr>
            <a:r>
              <a:rPr lang="en-US" sz="1400" b="0" i="0" dirty="0">
                <a:solidFill>
                  <a:srgbClr val="273239"/>
                </a:solidFill>
                <a:effectLst/>
              </a:rPr>
              <a:t>In C#, const, </a:t>
            </a:r>
            <a:r>
              <a:rPr lang="en-US" sz="1400" b="0" i="0" dirty="0" err="1">
                <a:solidFill>
                  <a:srgbClr val="273239"/>
                </a:solidFill>
                <a:effectLst/>
              </a:rPr>
              <a:t>readonly</a:t>
            </a:r>
            <a:r>
              <a:rPr lang="en-US" sz="1400" b="0" i="0" dirty="0">
                <a:solidFill>
                  <a:srgbClr val="273239"/>
                </a:solidFill>
                <a:effectLst/>
              </a:rPr>
              <a:t>, are keywords used to define fields with specific behaviors, but they differ in terms of use cases, mutability, and timing of value assignment. </a:t>
            </a:r>
          </a:p>
          <a:p>
            <a:pPr algn="l" rtl="0" fontAlgn="base">
              <a:lnSpc>
                <a:spcPct val="150000"/>
              </a:lnSpc>
              <a:spcAft>
                <a:spcPts val="750"/>
              </a:spcAft>
              <a:buNone/>
            </a:pPr>
            <a:r>
              <a:rPr lang="en-US" sz="2000" b="1" i="0" dirty="0">
                <a:solidFill>
                  <a:srgbClr val="273239"/>
                </a:solidFill>
                <a:effectLst/>
              </a:rPr>
              <a:t>const</a:t>
            </a:r>
            <a:endParaRPr lang="en-US" sz="2000" b="1" dirty="0">
              <a:solidFill>
                <a:srgbClr val="273239"/>
              </a:solidFill>
            </a:endParaRPr>
          </a:p>
          <a:p>
            <a:pPr algn="l" fontAlgn="base">
              <a:spcAft>
                <a:spcPts val="1800"/>
              </a:spcAft>
            </a:pPr>
            <a:r>
              <a:rPr lang="en-US" sz="1400" b="1" dirty="0">
                <a:solidFill>
                  <a:srgbClr val="273239"/>
                </a:solidFill>
              </a:rPr>
              <a:t>1. const (Constant)Definition: </a:t>
            </a:r>
            <a:r>
              <a:rPr lang="en-US" sz="1400" dirty="0">
                <a:solidFill>
                  <a:srgbClr val="273239"/>
                </a:solidFill>
              </a:rPr>
              <a:t>Represents a compile-time constant whose value is assigned at declaration and cannot be changed thereafter.</a:t>
            </a:r>
          </a:p>
          <a:p>
            <a:pPr algn="l" fontAlgn="base">
              <a:spcAft>
                <a:spcPts val="1800"/>
              </a:spcAft>
              <a:buFont typeface="Arial" panose="020B0604020202020204" pitchFamily="34" charset="0"/>
              <a:buChar char="•"/>
            </a:pPr>
            <a:r>
              <a:rPr lang="en-US" sz="1400" b="1" dirty="0">
                <a:solidFill>
                  <a:srgbClr val="273239"/>
                </a:solidFill>
              </a:rPr>
              <a:t>Key Characteristics: Must</a:t>
            </a:r>
            <a:r>
              <a:rPr lang="en-US" sz="1400" dirty="0">
                <a:solidFill>
                  <a:srgbClr val="273239"/>
                </a:solidFill>
              </a:rPr>
              <a:t> be </a:t>
            </a:r>
            <a:r>
              <a:rPr lang="en-US" sz="1400" b="1" dirty="0">
                <a:solidFill>
                  <a:srgbClr val="273239"/>
                </a:solidFill>
              </a:rPr>
              <a:t>initialized</a:t>
            </a:r>
            <a:r>
              <a:rPr lang="en-US" sz="1400" dirty="0">
                <a:solidFill>
                  <a:srgbClr val="273239"/>
                </a:solidFill>
              </a:rPr>
              <a:t> at the time of declaration.</a:t>
            </a:r>
          </a:p>
          <a:p>
            <a:pPr algn="l" fontAlgn="base">
              <a:spcAft>
                <a:spcPts val="1800"/>
              </a:spcAft>
              <a:buFont typeface="Arial" panose="020B0604020202020204" pitchFamily="34" charset="0"/>
              <a:buChar char="•"/>
            </a:pPr>
            <a:r>
              <a:rPr lang="en-US" sz="1400" dirty="0">
                <a:solidFill>
                  <a:srgbClr val="273239"/>
                </a:solidFill>
              </a:rPr>
              <a:t>Its value is evaluated at compile time and is the same for all instances of the class.</a:t>
            </a:r>
          </a:p>
          <a:p>
            <a:pPr algn="l" fontAlgn="base">
              <a:spcAft>
                <a:spcPts val="1800"/>
              </a:spcAft>
              <a:buFont typeface="Arial" panose="020B0604020202020204" pitchFamily="34" charset="0"/>
              <a:buChar char="•"/>
            </a:pPr>
            <a:r>
              <a:rPr lang="en-US" sz="1400" dirty="0">
                <a:solidFill>
                  <a:srgbClr val="273239"/>
                </a:solidFill>
              </a:rPr>
              <a:t>Implicitly static, so you don’t need to specify static.</a:t>
            </a:r>
          </a:p>
          <a:p>
            <a:pPr algn="l" fontAlgn="base">
              <a:spcAft>
                <a:spcPts val="1800"/>
              </a:spcAft>
            </a:pPr>
            <a:r>
              <a:rPr lang="en-US" sz="2000" b="1" dirty="0" err="1">
                <a:solidFill>
                  <a:srgbClr val="273239"/>
                </a:solidFill>
              </a:rPr>
              <a:t>Readonly</a:t>
            </a:r>
            <a:r>
              <a:rPr lang="en-US" sz="2000" b="1" dirty="0">
                <a:solidFill>
                  <a:srgbClr val="273239"/>
                </a:solidFill>
              </a:rPr>
              <a:t> </a:t>
            </a:r>
            <a:br>
              <a:rPr lang="en-US" sz="2000" b="1" dirty="0">
                <a:solidFill>
                  <a:srgbClr val="273239"/>
                </a:solidFill>
              </a:rPr>
            </a:br>
            <a:r>
              <a:rPr lang="en-US" sz="1400" dirty="0">
                <a:solidFill>
                  <a:srgbClr val="273239"/>
                </a:solidFill>
              </a:rPr>
              <a:t>A field whose value can only be assigned during declaration or in the constructor. It cannot be modified elsewhere.</a:t>
            </a:r>
          </a:p>
          <a:p>
            <a:pPr algn="l" fontAlgn="base">
              <a:spcAft>
                <a:spcPts val="1800"/>
              </a:spcAft>
              <a:buFont typeface="Arial" panose="020B0604020202020204" pitchFamily="34" charset="0"/>
              <a:buChar char="•"/>
            </a:pPr>
            <a:r>
              <a:rPr lang="en-US" sz="1400" dirty="0">
                <a:solidFill>
                  <a:srgbClr val="273239"/>
                </a:solidFill>
              </a:rPr>
              <a:t>Key Characteristics:</a:t>
            </a:r>
          </a:p>
          <a:p>
            <a:pPr algn="l" fontAlgn="base">
              <a:spcAft>
                <a:spcPts val="1800"/>
              </a:spcAft>
              <a:buFont typeface="Arial" panose="020B0604020202020204" pitchFamily="34" charset="0"/>
              <a:buChar char="•"/>
            </a:pPr>
            <a:r>
              <a:rPr lang="en-US" sz="1400" dirty="0">
                <a:solidFill>
                  <a:srgbClr val="273239"/>
                </a:solidFill>
              </a:rPr>
              <a:t>Assigned at runtime, allowing dynamic initialization.</a:t>
            </a:r>
          </a:p>
          <a:p>
            <a:pPr algn="l" fontAlgn="base">
              <a:spcAft>
                <a:spcPts val="1800"/>
              </a:spcAft>
              <a:buFont typeface="Arial" panose="020B0604020202020204" pitchFamily="34" charset="0"/>
              <a:buChar char="•"/>
            </a:pPr>
            <a:r>
              <a:rPr lang="en-US" sz="1400" dirty="0">
                <a:solidFill>
                  <a:srgbClr val="273239"/>
                </a:solidFill>
              </a:rPr>
              <a:t>Can have different values for different instances (non-static).</a:t>
            </a:r>
          </a:p>
        </p:txBody>
      </p:sp>
    </p:spTree>
    <p:extLst>
      <p:ext uri="{BB962C8B-B14F-4D97-AF65-F5344CB8AC3E}">
        <p14:creationId xmlns:p14="http://schemas.microsoft.com/office/powerpoint/2010/main" val="717148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73E1F8-4C71-5290-1B3E-37A81D3C3A5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7C1B64C-8E2E-0A3E-1B6F-E2D884A648E1}"/>
              </a:ext>
            </a:extLst>
          </p:cNvPr>
          <p:cNvSpPr txBox="1"/>
          <p:nvPr/>
        </p:nvSpPr>
        <p:spPr>
          <a:xfrm>
            <a:off x="1441939" y="158263"/>
            <a:ext cx="7042638" cy="646331"/>
          </a:xfrm>
          <a:prstGeom prst="rect">
            <a:avLst/>
          </a:prstGeom>
          <a:noFill/>
        </p:spPr>
        <p:txBody>
          <a:bodyPr wrap="square" rtlCol="0">
            <a:spAutoFit/>
          </a:bodyPr>
          <a:lstStyle/>
          <a:p>
            <a:pPr algn="ctr" fontAlgn="base"/>
            <a:r>
              <a:rPr lang="en-IN" sz="3600" b="1" i="0" dirty="0">
                <a:solidFill>
                  <a:srgbClr val="273239"/>
                </a:solidFill>
                <a:effectLst/>
              </a:rPr>
              <a:t>Operators</a:t>
            </a:r>
          </a:p>
        </p:txBody>
      </p:sp>
      <p:sp>
        <p:nvSpPr>
          <p:cNvPr id="7" name="TextBox 6">
            <a:extLst>
              <a:ext uri="{FF2B5EF4-FFF2-40B4-BE49-F238E27FC236}">
                <a16:creationId xmlns:a16="http://schemas.microsoft.com/office/drawing/2014/main" id="{5C3D4D3B-F390-4541-AE20-500CBE186C63}"/>
              </a:ext>
            </a:extLst>
          </p:cNvPr>
          <p:cNvSpPr txBox="1"/>
          <p:nvPr/>
        </p:nvSpPr>
        <p:spPr>
          <a:xfrm rot="10800000" flipH="1" flipV="1">
            <a:off x="637488" y="933445"/>
            <a:ext cx="9020815" cy="4991110"/>
          </a:xfrm>
          <a:prstGeom prst="rect">
            <a:avLst/>
          </a:prstGeom>
          <a:noFill/>
        </p:spPr>
        <p:txBody>
          <a:bodyPr wrap="square" rtlCol="0">
            <a:spAutoFit/>
          </a:bodyPr>
          <a:lstStyle/>
          <a:p>
            <a:pPr algn="l" rtl="0" fontAlgn="base">
              <a:lnSpc>
                <a:spcPct val="150000"/>
              </a:lnSpc>
              <a:spcAft>
                <a:spcPts val="750"/>
              </a:spcAft>
              <a:buNone/>
            </a:pPr>
            <a:r>
              <a:rPr lang="en-US" sz="1400" i="0" dirty="0">
                <a:solidFill>
                  <a:srgbClr val="273239"/>
                </a:solidFill>
                <a:effectLst/>
              </a:rPr>
              <a:t>Operators are special types of symbols which perform operations on variables or values.</a:t>
            </a:r>
          </a:p>
          <a:p>
            <a:pPr algn="l" rtl="0" fontAlgn="base">
              <a:lnSpc>
                <a:spcPct val="150000"/>
              </a:lnSpc>
              <a:spcAft>
                <a:spcPts val="750"/>
              </a:spcAft>
              <a:buNone/>
            </a:pPr>
            <a:r>
              <a:rPr lang="en-US" sz="1400" i="0" dirty="0">
                <a:solidFill>
                  <a:srgbClr val="273239"/>
                </a:solidFill>
                <a:effectLst/>
              </a:rPr>
              <a:t>Types Of Operators :</a:t>
            </a:r>
          </a:p>
          <a:p>
            <a:pPr marL="342900" indent="-342900" algn="l" rtl="0" fontAlgn="base">
              <a:lnSpc>
                <a:spcPct val="150000"/>
              </a:lnSpc>
              <a:spcAft>
                <a:spcPts val="750"/>
              </a:spcAft>
              <a:buFont typeface="+mj-lt"/>
              <a:buAutoNum type="arabicPeriod"/>
            </a:pPr>
            <a:r>
              <a:rPr lang="en-US" sz="1400" i="0" dirty="0">
                <a:solidFill>
                  <a:srgbClr val="273239"/>
                </a:solidFill>
                <a:effectLst/>
              </a:rPr>
              <a:t>Arithmetic Operators</a:t>
            </a:r>
          </a:p>
          <a:p>
            <a:pPr marL="342900" indent="-342900" algn="l" rtl="0" fontAlgn="base">
              <a:lnSpc>
                <a:spcPct val="150000"/>
              </a:lnSpc>
              <a:spcAft>
                <a:spcPts val="750"/>
              </a:spcAft>
              <a:buFont typeface="+mj-lt"/>
              <a:buAutoNum type="arabicPeriod"/>
            </a:pPr>
            <a:r>
              <a:rPr lang="en-US" sz="1400" i="0" dirty="0">
                <a:solidFill>
                  <a:srgbClr val="273239"/>
                </a:solidFill>
                <a:effectLst/>
              </a:rPr>
              <a:t>Relational Operators</a:t>
            </a:r>
          </a:p>
          <a:p>
            <a:pPr marL="342900" indent="-342900" algn="l" rtl="0" fontAlgn="base">
              <a:lnSpc>
                <a:spcPct val="150000"/>
              </a:lnSpc>
              <a:spcAft>
                <a:spcPts val="750"/>
              </a:spcAft>
              <a:buFont typeface="+mj-lt"/>
              <a:buAutoNum type="arabicPeriod"/>
            </a:pPr>
            <a:r>
              <a:rPr lang="en-US" sz="1400" i="0" dirty="0">
                <a:solidFill>
                  <a:srgbClr val="273239"/>
                </a:solidFill>
                <a:effectLst/>
              </a:rPr>
              <a:t>Logical Operators</a:t>
            </a:r>
          </a:p>
          <a:p>
            <a:pPr marL="342900" indent="-342900" algn="l" rtl="0" fontAlgn="base">
              <a:lnSpc>
                <a:spcPct val="150000"/>
              </a:lnSpc>
              <a:spcAft>
                <a:spcPts val="750"/>
              </a:spcAft>
              <a:buFont typeface="+mj-lt"/>
              <a:buAutoNum type="arabicPeriod"/>
            </a:pPr>
            <a:r>
              <a:rPr lang="en-US" sz="1400" i="0" dirty="0">
                <a:solidFill>
                  <a:srgbClr val="273239"/>
                </a:solidFill>
                <a:effectLst/>
              </a:rPr>
              <a:t>Assignment Operators</a:t>
            </a:r>
          </a:p>
          <a:p>
            <a:pPr marL="342900" indent="-342900" algn="l" rtl="0" fontAlgn="base">
              <a:lnSpc>
                <a:spcPct val="150000"/>
              </a:lnSpc>
              <a:spcAft>
                <a:spcPts val="750"/>
              </a:spcAft>
              <a:buFont typeface="+mj-lt"/>
              <a:buAutoNum type="arabicPeriod"/>
            </a:pPr>
            <a:r>
              <a:rPr lang="en-US" sz="1400" i="0" dirty="0">
                <a:solidFill>
                  <a:srgbClr val="273239"/>
                </a:solidFill>
                <a:effectLst/>
              </a:rPr>
              <a:t>Increment and Decrement Operators</a:t>
            </a:r>
          </a:p>
          <a:p>
            <a:pPr marL="342900" indent="-342900" algn="l" rtl="0" fontAlgn="base">
              <a:lnSpc>
                <a:spcPct val="150000"/>
              </a:lnSpc>
              <a:spcAft>
                <a:spcPts val="750"/>
              </a:spcAft>
              <a:buFont typeface="+mj-lt"/>
              <a:buAutoNum type="arabicPeriod"/>
            </a:pPr>
            <a:r>
              <a:rPr lang="en-US" sz="1400" i="0" dirty="0">
                <a:solidFill>
                  <a:srgbClr val="273239"/>
                </a:solidFill>
                <a:effectLst/>
              </a:rPr>
              <a:t>Bitwise Operators</a:t>
            </a:r>
          </a:p>
          <a:p>
            <a:pPr marL="342900" indent="-342900" algn="l" rtl="0" fontAlgn="base">
              <a:lnSpc>
                <a:spcPct val="150000"/>
              </a:lnSpc>
              <a:spcAft>
                <a:spcPts val="750"/>
              </a:spcAft>
              <a:buFont typeface="+mj-lt"/>
              <a:buAutoNum type="arabicPeriod"/>
            </a:pPr>
            <a:r>
              <a:rPr lang="en-US" sz="1400" i="0" dirty="0">
                <a:solidFill>
                  <a:srgbClr val="273239"/>
                </a:solidFill>
                <a:effectLst/>
              </a:rPr>
              <a:t>Ternary Operator</a:t>
            </a:r>
          </a:p>
          <a:p>
            <a:pPr marL="342900" indent="-342900" algn="l" rtl="0" fontAlgn="base">
              <a:lnSpc>
                <a:spcPct val="150000"/>
              </a:lnSpc>
              <a:spcAft>
                <a:spcPts val="750"/>
              </a:spcAft>
              <a:buFont typeface="+mj-lt"/>
              <a:buAutoNum type="arabicPeriod"/>
            </a:pPr>
            <a:r>
              <a:rPr lang="en-US" sz="1400" i="0" dirty="0">
                <a:solidFill>
                  <a:srgbClr val="273239"/>
                </a:solidFill>
                <a:effectLst/>
              </a:rPr>
              <a:t>Null Coalescing Operator</a:t>
            </a:r>
          </a:p>
          <a:p>
            <a:pPr marL="342900" indent="-342900" algn="l" rtl="0" fontAlgn="base">
              <a:lnSpc>
                <a:spcPct val="150000"/>
              </a:lnSpc>
              <a:spcAft>
                <a:spcPts val="750"/>
              </a:spcAft>
              <a:buFont typeface="+mj-lt"/>
              <a:buAutoNum type="arabicPeriod"/>
            </a:pPr>
            <a:r>
              <a:rPr lang="en-US" sz="1400" i="0" dirty="0">
                <a:solidFill>
                  <a:srgbClr val="273239"/>
                </a:solidFill>
                <a:effectLst/>
              </a:rPr>
              <a:t>Conditional Logical Operators</a:t>
            </a:r>
          </a:p>
          <a:p>
            <a:pPr algn="l" fontAlgn="base">
              <a:spcAft>
                <a:spcPts val="1800"/>
              </a:spcAft>
              <a:buFont typeface="Arial" panose="020B0604020202020204" pitchFamily="34" charset="0"/>
              <a:buChar char="•"/>
            </a:pPr>
            <a:endParaRPr lang="en-US" sz="1400" dirty="0">
              <a:solidFill>
                <a:srgbClr val="273239"/>
              </a:solidFill>
            </a:endParaRPr>
          </a:p>
        </p:txBody>
      </p:sp>
    </p:spTree>
    <p:extLst>
      <p:ext uri="{BB962C8B-B14F-4D97-AF65-F5344CB8AC3E}">
        <p14:creationId xmlns:p14="http://schemas.microsoft.com/office/powerpoint/2010/main" val="3418925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E5E18-0EC2-3E6F-4DA9-1122FB1FBCD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62D37A9-97D4-7E03-14F8-8D7F0801A55B}"/>
              </a:ext>
            </a:extLst>
          </p:cNvPr>
          <p:cNvSpPr txBox="1"/>
          <p:nvPr/>
        </p:nvSpPr>
        <p:spPr>
          <a:xfrm>
            <a:off x="1441939" y="158263"/>
            <a:ext cx="7042638" cy="646331"/>
          </a:xfrm>
          <a:prstGeom prst="rect">
            <a:avLst/>
          </a:prstGeom>
          <a:noFill/>
        </p:spPr>
        <p:txBody>
          <a:bodyPr wrap="square" rtlCol="0">
            <a:spAutoFit/>
          </a:bodyPr>
          <a:lstStyle/>
          <a:p>
            <a:pPr algn="ctr" fontAlgn="base"/>
            <a:r>
              <a:rPr lang="en-IN" sz="3600" b="1" i="0" dirty="0">
                <a:solidFill>
                  <a:srgbClr val="273239"/>
                </a:solidFill>
                <a:effectLst/>
              </a:rPr>
              <a:t>Operators - 2</a:t>
            </a:r>
          </a:p>
        </p:txBody>
      </p:sp>
      <p:sp>
        <p:nvSpPr>
          <p:cNvPr id="7" name="TextBox 6">
            <a:extLst>
              <a:ext uri="{FF2B5EF4-FFF2-40B4-BE49-F238E27FC236}">
                <a16:creationId xmlns:a16="http://schemas.microsoft.com/office/drawing/2014/main" id="{E0303326-6A85-3BF3-3947-D80F614FDCE0}"/>
              </a:ext>
            </a:extLst>
          </p:cNvPr>
          <p:cNvSpPr txBox="1"/>
          <p:nvPr/>
        </p:nvSpPr>
        <p:spPr>
          <a:xfrm rot="10800000" flipH="1" flipV="1">
            <a:off x="839711" y="804594"/>
            <a:ext cx="9020815" cy="5945217"/>
          </a:xfrm>
          <a:prstGeom prst="rect">
            <a:avLst/>
          </a:prstGeom>
          <a:noFill/>
        </p:spPr>
        <p:txBody>
          <a:bodyPr wrap="square" rtlCol="0">
            <a:spAutoFit/>
          </a:bodyPr>
          <a:lstStyle/>
          <a:p>
            <a:pPr marL="342900" indent="-342900" algn="l" rtl="0" fontAlgn="base">
              <a:lnSpc>
                <a:spcPct val="150000"/>
              </a:lnSpc>
              <a:spcAft>
                <a:spcPts val="750"/>
              </a:spcAft>
              <a:buFont typeface="+mj-lt"/>
              <a:buAutoNum type="arabicPeriod"/>
            </a:pPr>
            <a:r>
              <a:rPr lang="en-US" sz="1400" b="1" i="0" dirty="0">
                <a:solidFill>
                  <a:srgbClr val="273239"/>
                </a:solidFill>
                <a:effectLst/>
              </a:rPr>
              <a:t> </a:t>
            </a:r>
            <a:r>
              <a:rPr lang="en-US" sz="1400" b="1" i="0" dirty="0" err="1">
                <a:solidFill>
                  <a:srgbClr val="273239"/>
                </a:solidFill>
                <a:effectLst/>
              </a:rPr>
              <a:t>Arithmatic</a:t>
            </a:r>
            <a:r>
              <a:rPr lang="en-US" sz="1400" b="1" i="0" dirty="0">
                <a:solidFill>
                  <a:srgbClr val="273239"/>
                </a:solidFill>
                <a:effectLst/>
              </a:rPr>
              <a:t> Operator</a:t>
            </a:r>
          </a:p>
          <a:p>
            <a:pPr lvl="1" fontAlgn="base">
              <a:spcAft>
                <a:spcPts val="1800"/>
              </a:spcAft>
              <a:buFont typeface="Arial" panose="020B0604020202020204" pitchFamily="34" charset="0"/>
              <a:buChar char="•"/>
            </a:pPr>
            <a:r>
              <a:rPr lang="fr-FR" sz="1400" b="0" i="0" dirty="0">
                <a:solidFill>
                  <a:srgbClr val="273239"/>
                </a:solidFill>
                <a:effectLst/>
                <a:latin typeface="Nunito" pitchFamily="2" charset="0"/>
              </a:rPr>
              <a:t>Addition ( + )</a:t>
            </a:r>
          </a:p>
          <a:p>
            <a:pPr lvl="1" fontAlgn="base">
              <a:spcAft>
                <a:spcPts val="1800"/>
              </a:spcAft>
              <a:buFont typeface="Arial" panose="020B0604020202020204" pitchFamily="34" charset="0"/>
              <a:buChar char="•"/>
            </a:pPr>
            <a:r>
              <a:rPr lang="fr-FR" sz="1400" b="0" i="0" dirty="0" err="1">
                <a:solidFill>
                  <a:srgbClr val="273239"/>
                </a:solidFill>
                <a:effectLst/>
                <a:latin typeface="Nunito" pitchFamily="2" charset="0"/>
              </a:rPr>
              <a:t>Subtraction</a:t>
            </a:r>
            <a:r>
              <a:rPr lang="fr-FR" sz="1400" b="0" i="0" dirty="0">
                <a:solidFill>
                  <a:srgbClr val="273239"/>
                </a:solidFill>
                <a:effectLst/>
                <a:latin typeface="Nunito" pitchFamily="2" charset="0"/>
              </a:rPr>
              <a:t> ( – )</a:t>
            </a:r>
          </a:p>
          <a:p>
            <a:pPr lvl="1" fontAlgn="base">
              <a:spcAft>
                <a:spcPts val="1800"/>
              </a:spcAft>
              <a:buFont typeface="Arial" panose="020B0604020202020204" pitchFamily="34" charset="0"/>
              <a:buChar char="•"/>
            </a:pPr>
            <a:r>
              <a:rPr lang="fr-FR" sz="1400" b="0" i="0" dirty="0">
                <a:solidFill>
                  <a:srgbClr val="273239"/>
                </a:solidFill>
                <a:effectLst/>
                <a:latin typeface="Nunito" pitchFamily="2" charset="0"/>
              </a:rPr>
              <a:t>Multiplication ( * )</a:t>
            </a:r>
          </a:p>
          <a:p>
            <a:pPr lvl="1" fontAlgn="base">
              <a:spcAft>
                <a:spcPts val="1800"/>
              </a:spcAft>
              <a:buFont typeface="Arial" panose="020B0604020202020204" pitchFamily="34" charset="0"/>
              <a:buChar char="•"/>
            </a:pPr>
            <a:r>
              <a:rPr lang="fr-FR" sz="1400" b="0" i="0" dirty="0">
                <a:solidFill>
                  <a:srgbClr val="273239"/>
                </a:solidFill>
                <a:effectLst/>
                <a:latin typeface="Nunito" pitchFamily="2" charset="0"/>
              </a:rPr>
              <a:t>Division ( / )</a:t>
            </a:r>
          </a:p>
          <a:p>
            <a:pPr lvl="1" fontAlgn="base">
              <a:spcAft>
                <a:spcPts val="1800"/>
              </a:spcAft>
              <a:buFont typeface="Arial" panose="020B0604020202020204" pitchFamily="34" charset="0"/>
              <a:buChar char="•"/>
            </a:pPr>
            <a:r>
              <a:rPr lang="fr-FR" sz="1400" b="0" i="0" dirty="0" err="1">
                <a:solidFill>
                  <a:srgbClr val="273239"/>
                </a:solidFill>
                <a:effectLst/>
                <a:latin typeface="Nunito" pitchFamily="2" charset="0"/>
              </a:rPr>
              <a:t>Modulus</a:t>
            </a:r>
            <a:r>
              <a:rPr lang="fr-FR" sz="1400" b="0" i="0" dirty="0">
                <a:solidFill>
                  <a:srgbClr val="273239"/>
                </a:solidFill>
                <a:effectLst/>
                <a:latin typeface="Nunito" pitchFamily="2" charset="0"/>
              </a:rPr>
              <a:t> ( % )</a:t>
            </a:r>
          </a:p>
          <a:p>
            <a:pPr marL="342900" indent="-342900" algn="l" rtl="0" fontAlgn="base">
              <a:lnSpc>
                <a:spcPct val="150000"/>
              </a:lnSpc>
              <a:spcAft>
                <a:spcPts val="750"/>
              </a:spcAft>
              <a:buFont typeface="+mj-lt"/>
              <a:buAutoNum type="arabicPeriod"/>
            </a:pPr>
            <a:r>
              <a:rPr lang="en-US" sz="1400" b="1" dirty="0">
                <a:solidFill>
                  <a:srgbClr val="273239"/>
                </a:solidFill>
                <a:latin typeface="Nunito" pitchFamily="2" charset="0"/>
              </a:rPr>
              <a:t>Relational Operators</a:t>
            </a:r>
          </a:p>
          <a:p>
            <a:pPr marL="742950" lvl="1" indent="-285750" fontAlgn="base">
              <a:lnSpc>
                <a:spcPct val="150000"/>
              </a:lnSpc>
              <a:spcAft>
                <a:spcPts val="750"/>
              </a:spcAft>
              <a:buFont typeface="Arial" panose="020B0604020202020204" pitchFamily="34" charset="0"/>
              <a:buChar char="•"/>
            </a:pPr>
            <a:r>
              <a:rPr lang="en-US" sz="1400" dirty="0">
                <a:solidFill>
                  <a:srgbClr val="273239"/>
                </a:solidFill>
                <a:latin typeface="Nunito" pitchFamily="2" charset="0"/>
              </a:rPr>
              <a:t>Equal to ( == )</a:t>
            </a:r>
          </a:p>
          <a:p>
            <a:pPr marL="742950" lvl="1" indent="-285750" fontAlgn="base">
              <a:lnSpc>
                <a:spcPct val="150000"/>
              </a:lnSpc>
              <a:spcAft>
                <a:spcPts val="750"/>
              </a:spcAft>
              <a:buFont typeface="Arial" panose="020B0604020202020204" pitchFamily="34" charset="0"/>
              <a:buChar char="•"/>
            </a:pPr>
            <a:r>
              <a:rPr lang="en-US" sz="1400" dirty="0">
                <a:solidFill>
                  <a:srgbClr val="273239"/>
                </a:solidFill>
                <a:latin typeface="Nunito" pitchFamily="2" charset="0"/>
              </a:rPr>
              <a:t>Not equal to ( != )</a:t>
            </a:r>
          </a:p>
          <a:p>
            <a:pPr marL="742950" lvl="1" indent="-285750" fontAlgn="base">
              <a:lnSpc>
                <a:spcPct val="150000"/>
              </a:lnSpc>
              <a:spcAft>
                <a:spcPts val="750"/>
              </a:spcAft>
              <a:buFont typeface="Arial" panose="020B0604020202020204" pitchFamily="34" charset="0"/>
              <a:buChar char="•"/>
            </a:pPr>
            <a:r>
              <a:rPr lang="en-US" sz="1400" dirty="0">
                <a:solidFill>
                  <a:srgbClr val="273239"/>
                </a:solidFill>
                <a:latin typeface="Nunito" pitchFamily="2" charset="0"/>
              </a:rPr>
              <a:t>Less than ( &lt; )</a:t>
            </a:r>
          </a:p>
          <a:p>
            <a:pPr marL="742950" lvl="1" indent="-285750" fontAlgn="base">
              <a:lnSpc>
                <a:spcPct val="150000"/>
              </a:lnSpc>
              <a:spcAft>
                <a:spcPts val="750"/>
              </a:spcAft>
              <a:buFont typeface="Arial" panose="020B0604020202020204" pitchFamily="34" charset="0"/>
              <a:buChar char="•"/>
            </a:pPr>
            <a:r>
              <a:rPr lang="en-US" sz="1400" dirty="0">
                <a:solidFill>
                  <a:srgbClr val="273239"/>
                </a:solidFill>
                <a:latin typeface="Nunito" pitchFamily="2" charset="0"/>
              </a:rPr>
              <a:t>Less than or equal to ( &lt;= )</a:t>
            </a:r>
          </a:p>
          <a:p>
            <a:pPr marL="742950" lvl="1" indent="-285750" fontAlgn="base">
              <a:lnSpc>
                <a:spcPct val="150000"/>
              </a:lnSpc>
              <a:spcAft>
                <a:spcPts val="750"/>
              </a:spcAft>
              <a:buFont typeface="Arial" panose="020B0604020202020204" pitchFamily="34" charset="0"/>
              <a:buChar char="•"/>
            </a:pPr>
            <a:r>
              <a:rPr lang="en-US" sz="1400" dirty="0">
                <a:solidFill>
                  <a:srgbClr val="273239"/>
                </a:solidFill>
                <a:latin typeface="Nunito" pitchFamily="2" charset="0"/>
              </a:rPr>
              <a:t>greater than ( &gt; )</a:t>
            </a:r>
          </a:p>
          <a:p>
            <a:pPr marL="742950" lvl="1" indent="-285750" fontAlgn="base">
              <a:lnSpc>
                <a:spcPct val="150000"/>
              </a:lnSpc>
              <a:spcAft>
                <a:spcPts val="750"/>
              </a:spcAft>
              <a:buFont typeface="Arial" panose="020B0604020202020204" pitchFamily="34" charset="0"/>
              <a:buChar char="•"/>
            </a:pPr>
            <a:r>
              <a:rPr lang="en-US" sz="1400" dirty="0">
                <a:solidFill>
                  <a:srgbClr val="273239"/>
                </a:solidFill>
                <a:latin typeface="Nunito" pitchFamily="2" charset="0"/>
              </a:rPr>
              <a:t>Greater than or equal to ( &gt;= )</a:t>
            </a:r>
            <a:endParaRPr lang="fr-FR" sz="1400" dirty="0">
              <a:solidFill>
                <a:srgbClr val="273239"/>
              </a:solidFill>
              <a:latin typeface="Nunito" pitchFamily="2" charset="0"/>
            </a:endParaRPr>
          </a:p>
          <a:p>
            <a:pPr lvl="1" fontAlgn="base">
              <a:spcAft>
                <a:spcPts val="1800"/>
              </a:spcAft>
            </a:pPr>
            <a:endParaRPr lang="fr-FR" sz="1400" b="0" i="0" dirty="0">
              <a:solidFill>
                <a:srgbClr val="273239"/>
              </a:solidFill>
              <a:effectLst/>
              <a:latin typeface="Nunito" pitchFamily="2" charset="0"/>
            </a:endParaRPr>
          </a:p>
        </p:txBody>
      </p:sp>
    </p:spTree>
    <p:extLst>
      <p:ext uri="{BB962C8B-B14F-4D97-AF65-F5344CB8AC3E}">
        <p14:creationId xmlns:p14="http://schemas.microsoft.com/office/powerpoint/2010/main" val="367342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BFF973-A489-156A-526F-37278BD6A58A}"/>
              </a:ext>
            </a:extLst>
          </p:cNvPr>
          <p:cNvSpPr txBox="1"/>
          <p:nvPr/>
        </p:nvSpPr>
        <p:spPr>
          <a:xfrm>
            <a:off x="1123217" y="463045"/>
            <a:ext cx="8803298" cy="6062942"/>
          </a:xfrm>
          <a:prstGeom prst="rect">
            <a:avLst/>
          </a:prstGeom>
          <a:noFill/>
        </p:spPr>
        <p:txBody>
          <a:bodyPr wrap="square">
            <a:spAutoFit/>
          </a:bodyPr>
          <a:lstStyle/>
          <a:p>
            <a:pPr>
              <a:lnSpc>
                <a:spcPct val="150000"/>
              </a:lnSpc>
            </a:pPr>
            <a:r>
              <a:rPr lang="en-IN" sz="1300" b="0" i="0" dirty="0">
                <a:effectLst/>
              </a:rPr>
              <a:t>Microsoft released C# 13 in November last year. During its 20+ years, C# has evolved through 13 versions, each with new features. Here is a brief overview of those features:</a:t>
            </a:r>
            <a:br>
              <a:rPr lang="en-IN" sz="1300" b="0" i="0" dirty="0">
                <a:effectLst/>
              </a:rPr>
            </a:br>
            <a:r>
              <a:rPr lang="en-IN" sz="1300" b="0" i="0" dirty="0">
                <a:effectLst/>
              </a:rPr>
              <a:t>🔹 𝗖# 𝟭.𝟬 (.NET 1.0, 2002): First release</a:t>
            </a:r>
            <a:br>
              <a:rPr lang="en-IN" sz="1300" b="0" i="0" dirty="0">
                <a:effectLst/>
              </a:rPr>
            </a:br>
            <a:r>
              <a:rPr lang="en-IN" sz="1300" b="0" i="0" dirty="0">
                <a:effectLst/>
              </a:rPr>
              <a:t>🔹 𝗖# 𝟭.𝟮 (.NET 1.1, 2003): </a:t>
            </a:r>
            <a:r>
              <a:rPr lang="en-IN" sz="1300" b="0" i="0" dirty="0" err="1">
                <a:effectLst/>
              </a:rPr>
              <a:t>IDisposable</a:t>
            </a:r>
            <a:r>
              <a:rPr lang="en-IN" sz="1300" b="0" i="0" dirty="0">
                <a:effectLst/>
              </a:rPr>
              <a:t> for </a:t>
            </a:r>
            <a:r>
              <a:rPr lang="en-IN" sz="1300" b="0" i="0" dirty="0" err="1">
                <a:effectLst/>
              </a:rPr>
              <a:t>IEnumerators</a:t>
            </a:r>
            <a:br>
              <a:rPr lang="en-IN" sz="1300" b="0" i="0" dirty="0">
                <a:effectLst/>
              </a:rPr>
            </a:br>
            <a:r>
              <a:rPr lang="en-IN" sz="1300" b="0" i="0" dirty="0">
                <a:effectLst/>
              </a:rPr>
              <a:t>🔹 𝗖# 𝟮.𝟬 (.NET 2.0, 2005): Generics, nullable types, iterators</a:t>
            </a:r>
            <a:br>
              <a:rPr lang="en-IN" sz="1300" b="0" i="0" dirty="0">
                <a:effectLst/>
              </a:rPr>
            </a:br>
            <a:r>
              <a:rPr lang="en-IN" sz="1300" b="0" i="0" dirty="0">
                <a:effectLst/>
              </a:rPr>
              <a:t>🔹 𝗖# 𝟯.𝟬 (.NET 3.5, 2007): Lambda expressions, LINQ, extension methods</a:t>
            </a:r>
            <a:br>
              <a:rPr lang="en-IN" sz="1300" b="0" i="0" dirty="0">
                <a:effectLst/>
              </a:rPr>
            </a:br>
            <a:r>
              <a:rPr lang="en-IN" sz="1300" b="0" i="0" dirty="0">
                <a:effectLst/>
              </a:rPr>
              <a:t>🔹 𝗖# 𝟰.𝟬 (.NET 4, 2010): Dynamic binding, named arguments, optional parameters</a:t>
            </a:r>
            <a:br>
              <a:rPr lang="en-IN" sz="1300" b="0" i="0" dirty="0">
                <a:effectLst/>
              </a:rPr>
            </a:br>
            <a:r>
              <a:rPr lang="en-IN" sz="1300" b="0" i="0" dirty="0">
                <a:effectLst/>
              </a:rPr>
              <a:t>🔹 𝗖# 𝟱.𝟬 (.NET 4.5, 2012): Async/await programming, caller info attributes</a:t>
            </a:r>
            <a:br>
              <a:rPr lang="en-IN" sz="1300" b="0" i="0" dirty="0">
                <a:effectLst/>
              </a:rPr>
            </a:br>
            <a:r>
              <a:rPr lang="en-IN" sz="1300" b="0" i="0" dirty="0">
                <a:effectLst/>
              </a:rPr>
              <a:t>🔹 𝗖# 𝟲.𝟬 (.NET 4.6, 2015): Auto-property initializers, static imports, exception filters</a:t>
            </a:r>
            <a:br>
              <a:rPr lang="en-IN" sz="1300" b="0" i="0" dirty="0">
                <a:effectLst/>
              </a:rPr>
            </a:br>
            <a:r>
              <a:rPr lang="en-IN" sz="1300" b="0" i="0" dirty="0">
                <a:effectLst/>
              </a:rPr>
              <a:t>🔹 𝗖# 𝟳.𝟬 (.NET 4.7, 2017): Tuples, pattern matching, ref locals/returns</a:t>
            </a:r>
            <a:br>
              <a:rPr lang="en-IN" sz="1300" b="0" i="0" dirty="0">
                <a:effectLst/>
              </a:rPr>
            </a:br>
            <a:r>
              <a:rPr lang="en-IN" sz="1300" b="0" i="0" dirty="0">
                <a:effectLst/>
              </a:rPr>
              <a:t>🔹 𝗖# 𝟳.𝟭 (2017): Async main, tuple inference, default expressions</a:t>
            </a:r>
            <a:br>
              <a:rPr lang="en-IN" sz="1300" b="0" i="0" dirty="0">
                <a:effectLst/>
              </a:rPr>
            </a:br>
            <a:r>
              <a:rPr lang="en-IN" sz="1300" b="0" i="0" dirty="0">
                <a:effectLst/>
              </a:rPr>
              <a:t>🔹 𝗖# 𝟳.𝟮 (2017): Private protected access, Span&lt;T&gt;</a:t>
            </a:r>
            <a:br>
              <a:rPr lang="en-IN" sz="1300" b="0" i="0" dirty="0">
                <a:effectLst/>
              </a:rPr>
            </a:br>
            <a:r>
              <a:rPr lang="en-IN" sz="1300" b="0" i="0" dirty="0">
                <a:effectLst/>
              </a:rPr>
              <a:t>🔹 𝗖# 𝟳.𝟯 (2018): New generic constraints, ref reassignment</a:t>
            </a:r>
            <a:br>
              <a:rPr lang="en-IN" sz="1300" b="0" i="0" dirty="0">
                <a:effectLst/>
              </a:rPr>
            </a:br>
            <a:r>
              <a:rPr lang="en-IN" sz="1300" b="0" i="0" dirty="0">
                <a:effectLst/>
              </a:rPr>
              <a:t>🔹 𝗖# 𝟴.𝟬 (.NET Core 3.0, 2019): Nullable reference types, indices/ranges, using declarations</a:t>
            </a:r>
            <a:br>
              <a:rPr lang="en-IN" sz="1300" b="0" i="0" dirty="0">
                <a:effectLst/>
              </a:rPr>
            </a:br>
            <a:r>
              <a:rPr lang="en-IN" sz="1300" b="0" i="0" dirty="0">
                <a:effectLst/>
              </a:rPr>
              <a:t>🔹 𝗖# 𝟵.𝟬 (.NET 5.0, 2020): Records, </a:t>
            </a:r>
            <a:r>
              <a:rPr lang="en-IN" sz="1300" b="0" i="0" dirty="0" err="1">
                <a:effectLst/>
              </a:rPr>
              <a:t>init</a:t>
            </a:r>
            <a:r>
              <a:rPr lang="en-IN" sz="1300" b="0" i="0" dirty="0">
                <a:effectLst/>
              </a:rPr>
              <a:t> properties, top-level programs</a:t>
            </a:r>
            <a:br>
              <a:rPr lang="en-IN" sz="1300" b="0" i="0" dirty="0">
                <a:effectLst/>
              </a:rPr>
            </a:br>
            <a:r>
              <a:rPr lang="en-IN" sz="1300" b="0" i="0" dirty="0">
                <a:effectLst/>
              </a:rPr>
              <a:t>🔹 𝗖# 𝟭𝟬.𝟬 (.NET 6.0, 2021): Record structs, global usings, file namespaces</a:t>
            </a:r>
            <a:br>
              <a:rPr lang="en-IN" sz="1300" b="0" i="0" dirty="0">
                <a:effectLst/>
              </a:rPr>
            </a:br>
            <a:r>
              <a:rPr lang="en-IN" sz="1300" b="0" i="0" dirty="0">
                <a:effectLst/>
              </a:rPr>
              <a:t>🔹 𝗖# 𝟭𝟭.𝟬 (.NET 7.0, 2022): Generic math, required members, raw string literals</a:t>
            </a:r>
            <a:br>
              <a:rPr lang="en-IN" sz="1300" b="0" i="0" dirty="0">
                <a:effectLst/>
              </a:rPr>
            </a:br>
            <a:r>
              <a:rPr lang="en-IN" sz="1300" b="0" i="0" dirty="0">
                <a:effectLst/>
              </a:rPr>
              <a:t>🔹 𝗖# 𝟭𝟮.𝟬 (.NET 8.0, 2023): Collection expressions, primary constructors</a:t>
            </a:r>
            <a:br>
              <a:rPr lang="en-IN" sz="1300" b="0" i="0" dirty="0">
                <a:effectLst/>
              </a:rPr>
            </a:br>
            <a:r>
              <a:rPr lang="en-IN" sz="1300" b="0" i="0" dirty="0">
                <a:effectLst/>
              </a:rPr>
              <a:t>🔹 𝗖# 𝟭𝟯.𝟬 (.NET 9.0, 2024): Enhanced params, partial properties, new lock object</a:t>
            </a:r>
            <a:br>
              <a:rPr lang="en-IN" sz="1300" b="0" i="0" dirty="0">
                <a:effectLst/>
              </a:rPr>
            </a:br>
            <a:endParaRPr lang="en-IN" sz="1300" dirty="0"/>
          </a:p>
        </p:txBody>
      </p:sp>
    </p:spTree>
    <p:extLst>
      <p:ext uri="{BB962C8B-B14F-4D97-AF65-F5344CB8AC3E}">
        <p14:creationId xmlns:p14="http://schemas.microsoft.com/office/powerpoint/2010/main" val="1135021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F5DB5B-130F-8D4A-BF65-E6DDD2F103A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BA0FC57-4263-D9BE-76EF-2D643F27636C}"/>
              </a:ext>
            </a:extLst>
          </p:cNvPr>
          <p:cNvSpPr txBox="1"/>
          <p:nvPr/>
        </p:nvSpPr>
        <p:spPr>
          <a:xfrm>
            <a:off x="1441939" y="158263"/>
            <a:ext cx="7042638" cy="646331"/>
          </a:xfrm>
          <a:prstGeom prst="rect">
            <a:avLst/>
          </a:prstGeom>
          <a:noFill/>
        </p:spPr>
        <p:txBody>
          <a:bodyPr wrap="square" rtlCol="0">
            <a:spAutoFit/>
          </a:bodyPr>
          <a:lstStyle/>
          <a:p>
            <a:pPr algn="ctr" fontAlgn="base"/>
            <a:r>
              <a:rPr lang="en-IN" sz="3600" b="1" i="0" dirty="0">
                <a:solidFill>
                  <a:srgbClr val="273239"/>
                </a:solidFill>
                <a:effectLst/>
              </a:rPr>
              <a:t>Operators - 3</a:t>
            </a:r>
          </a:p>
        </p:txBody>
      </p:sp>
      <p:sp>
        <p:nvSpPr>
          <p:cNvPr id="7" name="TextBox 6">
            <a:extLst>
              <a:ext uri="{FF2B5EF4-FFF2-40B4-BE49-F238E27FC236}">
                <a16:creationId xmlns:a16="http://schemas.microsoft.com/office/drawing/2014/main" id="{30B69E48-6EB8-0A60-6D2E-276199F74F11}"/>
              </a:ext>
            </a:extLst>
          </p:cNvPr>
          <p:cNvSpPr txBox="1"/>
          <p:nvPr/>
        </p:nvSpPr>
        <p:spPr>
          <a:xfrm rot="10800000" flipH="1" flipV="1">
            <a:off x="839711" y="976436"/>
            <a:ext cx="9020815" cy="5601533"/>
          </a:xfrm>
          <a:prstGeom prst="rect">
            <a:avLst/>
          </a:prstGeom>
          <a:noFill/>
        </p:spPr>
        <p:txBody>
          <a:bodyPr wrap="square" rtlCol="0">
            <a:spAutoFit/>
          </a:bodyPr>
          <a:lstStyle/>
          <a:p>
            <a:pPr algn="l" rtl="0" fontAlgn="base">
              <a:lnSpc>
                <a:spcPct val="150000"/>
              </a:lnSpc>
              <a:spcAft>
                <a:spcPts val="750"/>
              </a:spcAft>
            </a:pPr>
            <a:r>
              <a:rPr lang="en-US" sz="1400" b="1" i="0" dirty="0">
                <a:solidFill>
                  <a:srgbClr val="273239"/>
                </a:solidFill>
                <a:effectLst/>
              </a:rPr>
              <a:t> 3. Logical Operator</a:t>
            </a:r>
          </a:p>
          <a:p>
            <a:pPr lvl="1" fontAlgn="base">
              <a:spcAft>
                <a:spcPts val="1800"/>
              </a:spcAft>
            </a:pPr>
            <a:r>
              <a:rPr lang="en-US" sz="1400" b="0" i="0" dirty="0">
                <a:solidFill>
                  <a:srgbClr val="273239"/>
                </a:solidFill>
                <a:effectLst/>
                <a:latin typeface="Nunito" pitchFamily="2" charset="0"/>
              </a:rPr>
              <a:t>Used when multiple conditions and there we can combine these to compare complex conditions.</a:t>
            </a:r>
          </a:p>
          <a:p>
            <a:pPr marL="742950" lvl="1" indent="-285750" fontAlgn="base">
              <a:spcAft>
                <a:spcPts val="1800"/>
              </a:spcAft>
              <a:buFont typeface="Arial" panose="020B0604020202020204" pitchFamily="34" charset="0"/>
              <a:buChar char="•"/>
            </a:pPr>
            <a:r>
              <a:rPr lang="en-US" sz="1400" b="0" i="0" dirty="0">
                <a:solidFill>
                  <a:srgbClr val="273239"/>
                </a:solidFill>
                <a:effectLst/>
                <a:latin typeface="Nunito" pitchFamily="2" charset="0"/>
              </a:rPr>
              <a:t>Logical AND (&amp;&amp;) : returns true when both conditions are true.</a:t>
            </a:r>
          </a:p>
          <a:p>
            <a:pPr marL="742950" lvl="1" indent="-285750" fontAlgn="base">
              <a:spcAft>
                <a:spcPts val="1800"/>
              </a:spcAft>
              <a:buFont typeface="Arial" panose="020B0604020202020204" pitchFamily="34" charset="0"/>
              <a:buChar char="•"/>
            </a:pPr>
            <a:r>
              <a:rPr lang="en-US" sz="1400" b="0" i="0" dirty="0">
                <a:solidFill>
                  <a:srgbClr val="273239"/>
                </a:solidFill>
                <a:effectLst/>
                <a:latin typeface="Nunito" pitchFamily="2" charset="0"/>
              </a:rPr>
              <a:t>Logical OR ( || ) : returns true if at least one condition is true.</a:t>
            </a:r>
          </a:p>
          <a:p>
            <a:pPr marL="742950" lvl="1" indent="-285750" fontAlgn="base">
              <a:spcAft>
                <a:spcPts val="1800"/>
              </a:spcAft>
              <a:buFont typeface="Arial" panose="020B0604020202020204" pitchFamily="34" charset="0"/>
              <a:buChar char="•"/>
            </a:pPr>
            <a:r>
              <a:rPr lang="en-US" sz="1400" b="0" i="0" dirty="0">
                <a:solidFill>
                  <a:srgbClr val="273239"/>
                </a:solidFill>
                <a:effectLst/>
                <a:latin typeface="Nunito" pitchFamily="2" charset="0"/>
              </a:rPr>
              <a:t>Logical NOT ( ! ): returns true when a condition is false and vice-versa.</a:t>
            </a:r>
            <a:endParaRPr lang="fr-FR" sz="1400" b="0" i="0" dirty="0">
              <a:solidFill>
                <a:srgbClr val="273239"/>
              </a:solidFill>
              <a:effectLst/>
              <a:latin typeface="Nunito" pitchFamily="2" charset="0"/>
            </a:endParaRPr>
          </a:p>
          <a:p>
            <a:pPr algn="l" rtl="0" fontAlgn="base">
              <a:lnSpc>
                <a:spcPct val="150000"/>
              </a:lnSpc>
              <a:spcAft>
                <a:spcPts val="750"/>
              </a:spcAft>
            </a:pPr>
            <a:r>
              <a:rPr lang="en-US" sz="1400" b="1" dirty="0">
                <a:solidFill>
                  <a:srgbClr val="273239"/>
                </a:solidFill>
                <a:latin typeface="Nunito" pitchFamily="2" charset="0"/>
              </a:rPr>
              <a:t>4. Assignment Operators</a:t>
            </a:r>
          </a:p>
          <a:p>
            <a:pPr lvl="1" fontAlgn="base">
              <a:spcAft>
                <a:spcPts val="1800"/>
              </a:spcAft>
            </a:pPr>
            <a:r>
              <a:rPr lang="en-US" sz="1400" b="1" i="0" dirty="0">
                <a:solidFill>
                  <a:srgbClr val="273239"/>
                </a:solidFill>
                <a:effectLst/>
                <a:latin typeface="Nunito" pitchFamily="2" charset="0"/>
              </a:rPr>
              <a:t>  +=</a:t>
            </a:r>
            <a:r>
              <a:rPr lang="en-US" sz="1400" b="0" i="0" dirty="0">
                <a:solidFill>
                  <a:srgbClr val="273239"/>
                </a:solidFill>
                <a:effectLst/>
                <a:latin typeface="Nunito" pitchFamily="2" charset="0"/>
              </a:rPr>
              <a:t> (Add and assign.)</a:t>
            </a:r>
          </a:p>
          <a:p>
            <a:pPr lvl="1" fontAlgn="base">
              <a:spcAft>
                <a:spcPts val="1800"/>
              </a:spcAft>
            </a:pPr>
            <a:r>
              <a:rPr lang="en-US" sz="1400" b="1" i="0" dirty="0">
                <a:solidFill>
                  <a:srgbClr val="273239"/>
                </a:solidFill>
                <a:effectLst/>
                <a:latin typeface="Nunito" pitchFamily="2" charset="0"/>
              </a:rPr>
              <a:t>  -=</a:t>
            </a:r>
            <a:r>
              <a:rPr lang="en-US" sz="1400" b="0" i="0" dirty="0">
                <a:solidFill>
                  <a:srgbClr val="273239"/>
                </a:solidFill>
                <a:effectLst/>
                <a:latin typeface="Nunito" pitchFamily="2" charset="0"/>
              </a:rPr>
              <a:t> (Subtract and assign.)</a:t>
            </a:r>
          </a:p>
          <a:p>
            <a:pPr lvl="1" fontAlgn="base">
              <a:spcAft>
                <a:spcPts val="1800"/>
              </a:spcAft>
            </a:pPr>
            <a:r>
              <a:rPr lang="en-US" sz="1400" b="1" i="0" dirty="0">
                <a:solidFill>
                  <a:srgbClr val="273239"/>
                </a:solidFill>
                <a:effectLst/>
                <a:latin typeface="Nunito" pitchFamily="2" charset="0"/>
              </a:rPr>
              <a:t> *=</a:t>
            </a:r>
            <a:r>
              <a:rPr lang="en-US" sz="1400" b="0" i="0" dirty="0">
                <a:solidFill>
                  <a:srgbClr val="273239"/>
                </a:solidFill>
                <a:effectLst/>
                <a:latin typeface="Nunito" pitchFamily="2" charset="0"/>
              </a:rPr>
              <a:t> (Multiply and assign.)</a:t>
            </a:r>
          </a:p>
          <a:p>
            <a:pPr lvl="1" fontAlgn="base">
              <a:spcAft>
                <a:spcPts val="1800"/>
              </a:spcAft>
            </a:pPr>
            <a:r>
              <a:rPr lang="en-US" sz="1400" b="1" i="0" dirty="0">
                <a:solidFill>
                  <a:srgbClr val="273239"/>
                </a:solidFill>
                <a:effectLst/>
                <a:latin typeface="Nunito" pitchFamily="2" charset="0"/>
              </a:rPr>
              <a:t>  /=</a:t>
            </a:r>
            <a:r>
              <a:rPr lang="en-US" sz="1400" b="0" i="0" dirty="0">
                <a:solidFill>
                  <a:srgbClr val="273239"/>
                </a:solidFill>
                <a:effectLst/>
                <a:latin typeface="Nunito" pitchFamily="2" charset="0"/>
              </a:rPr>
              <a:t> (Divide and assign.)</a:t>
            </a:r>
          </a:p>
          <a:p>
            <a:pPr lvl="1" fontAlgn="base">
              <a:spcAft>
                <a:spcPts val="1800"/>
              </a:spcAft>
            </a:pPr>
            <a:r>
              <a:rPr lang="en-US" sz="1400" b="1" i="0" dirty="0">
                <a:solidFill>
                  <a:srgbClr val="273239"/>
                </a:solidFill>
                <a:effectLst/>
                <a:latin typeface="Nunito" pitchFamily="2" charset="0"/>
              </a:rPr>
              <a:t>  %=</a:t>
            </a:r>
            <a:r>
              <a:rPr lang="en-US" sz="1400" b="0" i="0" dirty="0">
                <a:solidFill>
                  <a:srgbClr val="273239"/>
                </a:solidFill>
                <a:effectLst/>
                <a:latin typeface="Nunito" pitchFamily="2" charset="0"/>
              </a:rPr>
              <a:t> (Modulo and assign.)</a:t>
            </a:r>
          </a:p>
          <a:p>
            <a:pPr marL="742950" lvl="1" indent="-285750" fontAlgn="base">
              <a:lnSpc>
                <a:spcPct val="150000"/>
              </a:lnSpc>
              <a:spcAft>
                <a:spcPts val="750"/>
              </a:spcAft>
              <a:buFont typeface="Arial" panose="020B0604020202020204" pitchFamily="34" charset="0"/>
              <a:buChar char="•"/>
            </a:pPr>
            <a:endParaRPr lang="fr-FR" sz="1400" dirty="0">
              <a:solidFill>
                <a:srgbClr val="273239"/>
              </a:solidFill>
              <a:latin typeface="Nunito" pitchFamily="2" charset="0"/>
            </a:endParaRPr>
          </a:p>
          <a:p>
            <a:pPr lvl="1" fontAlgn="base">
              <a:spcAft>
                <a:spcPts val="1800"/>
              </a:spcAft>
            </a:pPr>
            <a:endParaRPr lang="fr-FR" sz="1400" b="0" i="0" dirty="0">
              <a:solidFill>
                <a:srgbClr val="273239"/>
              </a:solidFill>
              <a:effectLst/>
              <a:latin typeface="Nunito" pitchFamily="2" charset="0"/>
            </a:endParaRPr>
          </a:p>
        </p:txBody>
      </p:sp>
    </p:spTree>
    <p:extLst>
      <p:ext uri="{BB962C8B-B14F-4D97-AF65-F5344CB8AC3E}">
        <p14:creationId xmlns:p14="http://schemas.microsoft.com/office/powerpoint/2010/main" val="1533191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DE09A-73E4-DEE6-A6C7-57A933946F9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FE0AF54-F746-5649-8E0B-A506AF73B978}"/>
              </a:ext>
            </a:extLst>
          </p:cNvPr>
          <p:cNvSpPr txBox="1"/>
          <p:nvPr/>
        </p:nvSpPr>
        <p:spPr>
          <a:xfrm>
            <a:off x="1441939" y="158263"/>
            <a:ext cx="7042638" cy="646331"/>
          </a:xfrm>
          <a:prstGeom prst="rect">
            <a:avLst/>
          </a:prstGeom>
          <a:noFill/>
        </p:spPr>
        <p:txBody>
          <a:bodyPr wrap="square" rtlCol="0">
            <a:spAutoFit/>
          </a:bodyPr>
          <a:lstStyle/>
          <a:p>
            <a:pPr algn="ctr" fontAlgn="base"/>
            <a:r>
              <a:rPr lang="en-IN" sz="3600" b="1" i="0" dirty="0">
                <a:solidFill>
                  <a:srgbClr val="273239"/>
                </a:solidFill>
                <a:effectLst/>
              </a:rPr>
              <a:t>Operators - 4</a:t>
            </a:r>
          </a:p>
        </p:txBody>
      </p:sp>
      <p:sp>
        <p:nvSpPr>
          <p:cNvPr id="7" name="TextBox 6">
            <a:extLst>
              <a:ext uri="{FF2B5EF4-FFF2-40B4-BE49-F238E27FC236}">
                <a16:creationId xmlns:a16="http://schemas.microsoft.com/office/drawing/2014/main" id="{4EC64DC9-B068-B64D-D3A9-16D038470E92}"/>
              </a:ext>
            </a:extLst>
          </p:cNvPr>
          <p:cNvSpPr txBox="1"/>
          <p:nvPr/>
        </p:nvSpPr>
        <p:spPr>
          <a:xfrm rot="10800000" flipH="1" flipV="1">
            <a:off x="989180" y="1136064"/>
            <a:ext cx="9020815" cy="4585871"/>
          </a:xfrm>
          <a:prstGeom prst="rect">
            <a:avLst/>
          </a:prstGeom>
          <a:noFill/>
        </p:spPr>
        <p:txBody>
          <a:bodyPr wrap="square" rtlCol="0">
            <a:spAutoFit/>
          </a:bodyPr>
          <a:lstStyle/>
          <a:p>
            <a:pPr algn="l" rtl="0" fontAlgn="base">
              <a:lnSpc>
                <a:spcPct val="150000"/>
              </a:lnSpc>
              <a:spcAft>
                <a:spcPts val="750"/>
              </a:spcAft>
            </a:pPr>
            <a:r>
              <a:rPr lang="en-US" sz="1400" b="1" i="0" dirty="0">
                <a:solidFill>
                  <a:srgbClr val="273239"/>
                </a:solidFill>
                <a:effectLst/>
              </a:rPr>
              <a:t>5. Increment/Decrement Operator</a:t>
            </a:r>
          </a:p>
          <a:p>
            <a:pPr lvl="1" fontAlgn="base">
              <a:spcAft>
                <a:spcPts val="1800"/>
              </a:spcAft>
            </a:pPr>
            <a:r>
              <a:rPr lang="en-US" sz="1400" b="1" i="0" dirty="0">
                <a:solidFill>
                  <a:srgbClr val="273239"/>
                </a:solidFill>
                <a:effectLst/>
                <a:latin typeface="Nunito" pitchFamily="2" charset="0"/>
              </a:rPr>
              <a:t>++ (Increments by 1)</a:t>
            </a:r>
          </a:p>
          <a:p>
            <a:pPr marL="742950" lvl="1" indent="-285750" fontAlgn="base">
              <a:spcAft>
                <a:spcPts val="1800"/>
              </a:spcAft>
              <a:buFont typeface="Arial" panose="020B0604020202020204" pitchFamily="34" charset="0"/>
              <a:buChar char="•"/>
            </a:pPr>
            <a:r>
              <a:rPr lang="en-US" sz="1400" i="0" dirty="0">
                <a:solidFill>
                  <a:srgbClr val="273239"/>
                </a:solidFill>
                <a:effectLst/>
                <a:latin typeface="Nunito" pitchFamily="2" charset="0"/>
              </a:rPr>
              <a:t>Post-Increment: Uses value first, then increments.</a:t>
            </a:r>
          </a:p>
          <a:p>
            <a:pPr marL="742950" lvl="1" indent="-285750" fontAlgn="base">
              <a:spcAft>
                <a:spcPts val="1800"/>
              </a:spcAft>
              <a:buFont typeface="Arial" panose="020B0604020202020204" pitchFamily="34" charset="0"/>
              <a:buChar char="•"/>
            </a:pPr>
            <a:r>
              <a:rPr lang="en-US" sz="1400" i="0" dirty="0">
                <a:solidFill>
                  <a:srgbClr val="273239"/>
                </a:solidFill>
                <a:effectLst/>
                <a:latin typeface="Nunito" pitchFamily="2" charset="0"/>
              </a:rPr>
              <a:t>Pre-Increment: Increments first, then uses value.</a:t>
            </a:r>
          </a:p>
          <a:p>
            <a:pPr lvl="1" fontAlgn="base">
              <a:spcAft>
                <a:spcPts val="1800"/>
              </a:spcAft>
            </a:pPr>
            <a:r>
              <a:rPr lang="en-US" sz="1400" b="1" i="0" dirty="0">
                <a:solidFill>
                  <a:srgbClr val="273239"/>
                </a:solidFill>
                <a:effectLst/>
                <a:latin typeface="Nunito" pitchFamily="2" charset="0"/>
              </a:rPr>
              <a:t>— (Decrements by 1)</a:t>
            </a:r>
          </a:p>
          <a:p>
            <a:pPr marL="742950" lvl="1" indent="-285750" fontAlgn="base">
              <a:spcAft>
                <a:spcPts val="1800"/>
              </a:spcAft>
              <a:buFont typeface="Arial" panose="020B0604020202020204" pitchFamily="34" charset="0"/>
              <a:buChar char="•"/>
            </a:pPr>
            <a:r>
              <a:rPr lang="en-US" sz="1400" i="0" dirty="0">
                <a:solidFill>
                  <a:srgbClr val="273239"/>
                </a:solidFill>
                <a:effectLst/>
                <a:latin typeface="Nunito" pitchFamily="2" charset="0"/>
              </a:rPr>
              <a:t>Post-Decrement: Uses value first, then decrements.</a:t>
            </a:r>
          </a:p>
          <a:p>
            <a:pPr marL="742950" lvl="1" indent="-285750" fontAlgn="base">
              <a:spcAft>
                <a:spcPts val="1800"/>
              </a:spcAft>
              <a:buFont typeface="Arial" panose="020B0604020202020204" pitchFamily="34" charset="0"/>
              <a:buChar char="•"/>
            </a:pPr>
            <a:r>
              <a:rPr lang="en-US" sz="1400" i="0" dirty="0">
                <a:solidFill>
                  <a:srgbClr val="273239"/>
                </a:solidFill>
                <a:effectLst/>
                <a:latin typeface="Nunito" pitchFamily="2" charset="0"/>
              </a:rPr>
              <a:t>Pre-Decrement: Decrements first, then uses the value.</a:t>
            </a:r>
            <a:endParaRPr lang="fr-FR" sz="1400" i="0" dirty="0">
              <a:solidFill>
                <a:srgbClr val="273239"/>
              </a:solidFill>
              <a:effectLst/>
              <a:latin typeface="Nunito" pitchFamily="2" charset="0"/>
            </a:endParaRPr>
          </a:p>
          <a:p>
            <a:pPr algn="l" rtl="0" fontAlgn="base">
              <a:lnSpc>
                <a:spcPct val="150000"/>
              </a:lnSpc>
              <a:spcAft>
                <a:spcPts val="750"/>
              </a:spcAft>
            </a:pPr>
            <a:r>
              <a:rPr lang="en-US" sz="1400" b="1" dirty="0">
                <a:solidFill>
                  <a:srgbClr val="273239"/>
                </a:solidFill>
                <a:latin typeface="Nunito" pitchFamily="2" charset="0"/>
              </a:rPr>
              <a:t>6. Bitwise Operators</a:t>
            </a:r>
          </a:p>
          <a:p>
            <a:pPr algn="l" rtl="0" fontAlgn="base">
              <a:lnSpc>
                <a:spcPct val="150000"/>
              </a:lnSpc>
              <a:spcAft>
                <a:spcPts val="750"/>
              </a:spcAft>
            </a:pPr>
            <a:r>
              <a:rPr lang="en-US" sz="1400" b="1" dirty="0">
                <a:solidFill>
                  <a:srgbClr val="273239"/>
                </a:solidFill>
                <a:latin typeface="Nunito" pitchFamily="2" charset="0"/>
              </a:rPr>
              <a:t>   </a:t>
            </a:r>
            <a:r>
              <a:rPr lang="en-US" sz="1400" b="0" i="0" dirty="0">
                <a:solidFill>
                  <a:srgbClr val="273239"/>
                </a:solidFill>
                <a:effectLst/>
                <a:latin typeface="Nunito" pitchFamily="2" charset="0"/>
              </a:rPr>
              <a:t>Bitwise operators are used to perform bit-level operations on integer values. It takes less time because it directly works on the bits.</a:t>
            </a:r>
            <a:endParaRPr lang="en-US" sz="1400" b="1" dirty="0">
              <a:solidFill>
                <a:srgbClr val="273239"/>
              </a:solidFill>
              <a:latin typeface="Nunito" pitchFamily="2" charset="0"/>
            </a:endParaRPr>
          </a:p>
          <a:p>
            <a:pPr lvl="1" fontAlgn="base">
              <a:spcAft>
                <a:spcPts val="1800"/>
              </a:spcAft>
            </a:pPr>
            <a:r>
              <a:rPr lang="en-US" sz="1400" b="1" i="0" dirty="0">
                <a:solidFill>
                  <a:srgbClr val="273239"/>
                </a:solidFill>
                <a:effectLst/>
                <a:latin typeface="Nunito" pitchFamily="2" charset="0"/>
              </a:rPr>
              <a:t>  </a:t>
            </a:r>
            <a:endParaRPr lang="fr-FR" sz="1400" b="0" i="0" dirty="0">
              <a:solidFill>
                <a:srgbClr val="273239"/>
              </a:solidFill>
              <a:effectLst/>
              <a:latin typeface="Nunito" pitchFamily="2" charset="0"/>
            </a:endParaRPr>
          </a:p>
        </p:txBody>
      </p:sp>
      <p:pic>
        <p:nvPicPr>
          <p:cNvPr id="1026" name="Picture 2" descr="Lightbox">
            <a:extLst>
              <a:ext uri="{FF2B5EF4-FFF2-40B4-BE49-F238E27FC236}">
                <a16:creationId xmlns:a16="http://schemas.microsoft.com/office/drawing/2014/main" id="{2CD148D3-45F6-A458-C2AC-FEB7F7666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5320" y="4981575"/>
            <a:ext cx="2857500"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392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1D4F9-3DFF-4C0F-A7BB-E58BFDBBFFE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680A7D4-D9FB-CF78-0006-B8B205619F8C}"/>
              </a:ext>
            </a:extLst>
          </p:cNvPr>
          <p:cNvSpPr txBox="1"/>
          <p:nvPr/>
        </p:nvSpPr>
        <p:spPr>
          <a:xfrm>
            <a:off x="1441939" y="158263"/>
            <a:ext cx="7042638" cy="646331"/>
          </a:xfrm>
          <a:prstGeom prst="rect">
            <a:avLst/>
          </a:prstGeom>
          <a:noFill/>
        </p:spPr>
        <p:txBody>
          <a:bodyPr wrap="square" rtlCol="0">
            <a:spAutoFit/>
          </a:bodyPr>
          <a:lstStyle/>
          <a:p>
            <a:pPr algn="ctr" fontAlgn="base"/>
            <a:r>
              <a:rPr lang="en-IN" sz="3600" b="1" i="0" dirty="0">
                <a:solidFill>
                  <a:srgbClr val="273239"/>
                </a:solidFill>
                <a:effectLst/>
              </a:rPr>
              <a:t>Operators -5</a:t>
            </a:r>
          </a:p>
        </p:txBody>
      </p:sp>
      <p:sp>
        <p:nvSpPr>
          <p:cNvPr id="7" name="TextBox 6">
            <a:extLst>
              <a:ext uri="{FF2B5EF4-FFF2-40B4-BE49-F238E27FC236}">
                <a16:creationId xmlns:a16="http://schemas.microsoft.com/office/drawing/2014/main" id="{44C9DDA6-EE8D-3D3D-E626-4860BEFD134E}"/>
              </a:ext>
            </a:extLst>
          </p:cNvPr>
          <p:cNvSpPr txBox="1"/>
          <p:nvPr/>
        </p:nvSpPr>
        <p:spPr>
          <a:xfrm rot="10800000" flipH="1" flipV="1">
            <a:off x="989180" y="1038602"/>
            <a:ext cx="9020815" cy="4780796"/>
          </a:xfrm>
          <a:prstGeom prst="rect">
            <a:avLst/>
          </a:prstGeom>
          <a:noFill/>
        </p:spPr>
        <p:txBody>
          <a:bodyPr wrap="square" rtlCol="0">
            <a:spAutoFit/>
          </a:bodyPr>
          <a:lstStyle/>
          <a:p>
            <a:pPr algn="l" rtl="0" fontAlgn="base">
              <a:lnSpc>
                <a:spcPct val="150000"/>
              </a:lnSpc>
              <a:spcAft>
                <a:spcPts val="750"/>
              </a:spcAft>
            </a:pPr>
            <a:r>
              <a:rPr lang="en-US" sz="1400" b="1" i="0" dirty="0">
                <a:solidFill>
                  <a:srgbClr val="273239"/>
                </a:solidFill>
                <a:effectLst/>
              </a:rPr>
              <a:t>5. Ternary Operator</a:t>
            </a:r>
          </a:p>
          <a:p>
            <a:pPr lvl="1" fontAlgn="base">
              <a:spcAft>
                <a:spcPts val="1800"/>
              </a:spcAft>
            </a:pPr>
            <a:r>
              <a:rPr lang="en-US" sz="1400" b="0" i="0" dirty="0">
                <a:solidFill>
                  <a:srgbClr val="273239"/>
                </a:solidFill>
                <a:effectLst/>
                <a:latin typeface="Nunito" pitchFamily="2" charset="0"/>
              </a:rPr>
              <a:t>The ternary operator is a shorthand for an if-else statement. It evaluates a condition and returns one of two values depending on whether the condition is true or false.</a:t>
            </a:r>
          </a:p>
          <a:p>
            <a:pPr lvl="1" fontAlgn="base">
              <a:spcAft>
                <a:spcPts val="1800"/>
              </a:spcAft>
            </a:pPr>
            <a:r>
              <a:rPr lang="en-US" sz="1400" b="0" i="1" dirty="0">
                <a:solidFill>
                  <a:srgbClr val="273239"/>
                </a:solidFill>
                <a:effectLst/>
                <a:latin typeface="Nunito" pitchFamily="2" charset="0"/>
              </a:rPr>
              <a:t>condition ? if true : if false </a:t>
            </a:r>
            <a:endParaRPr lang="fr-FR" sz="1400" i="0" dirty="0">
              <a:solidFill>
                <a:srgbClr val="273239"/>
              </a:solidFill>
              <a:effectLst/>
              <a:latin typeface="Nunito" pitchFamily="2" charset="0"/>
            </a:endParaRPr>
          </a:p>
          <a:p>
            <a:pPr fontAlgn="base">
              <a:lnSpc>
                <a:spcPct val="150000"/>
              </a:lnSpc>
              <a:spcAft>
                <a:spcPts val="750"/>
              </a:spcAft>
            </a:pPr>
            <a:r>
              <a:rPr lang="en-US" sz="1400" b="1" dirty="0">
                <a:solidFill>
                  <a:srgbClr val="273239"/>
                </a:solidFill>
                <a:latin typeface="Nunito" pitchFamily="2" charset="0"/>
              </a:rPr>
              <a:t>6. </a:t>
            </a:r>
            <a:r>
              <a:rPr lang="en-IN" sz="1400" b="1" i="0" dirty="0">
                <a:solidFill>
                  <a:srgbClr val="273239"/>
                </a:solidFill>
                <a:effectLst/>
                <a:latin typeface="Nunito" pitchFamily="2" charset="0"/>
              </a:rPr>
              <a:t>Null-Coalescing</a:t>
            </a:r>
            <a:r>
              <a:rPr lang="en-US" sz="1400" b="1" dirty="0">
                <a:solidFill>
                  <a:srgbClr val="273239"/>
                </a:solidFill>
                <a:latin typeface="Nunito" pitchFamily="2" charset="0"/>
              </a:rPr>
              <a:t> Operators</a:t>
            </a:r>
          </a:p>
          <a:p>
            <a:pPr algn="l" rtl="0" fontAlgn="base">
              <a:lnSpc>
                <a:spcPct val="150000"/>
              </a:lnSpc>
              <a:spcAft>
                <a:spcPts val="750"/>
              </a:spcAft>
            </a:pPr>
            <a:r>
              <a:rPr lang="en-US" sz="1400" b="1" dirty="0">
                <a:solidFill>
                  <a:srgbClr val="273239"/>
                </a:solidFill>
                <a:latin typeface="Nunito" pitchFamily="2" charset="0"/>
              </a:rPr>
              <a:t>   </a:t>
            </a:r>
            <a:r>
              <a:rPr lang="en-US" sz="1400" b="0" i="0" dirty="0">
                <a:solidFill>
                  <a:srgbClr val="273239"/>
                </a:solidFill>
                <a:effectLst/>
                <a:latin typeface="Nunito" pitchFamily="2" charset="0"/>
              </a:rPr>
              <a:t>null-coalescing operator is used when we want to put a </a:t>
            </a:r>
            <a:r>
              <a:rPr lang="en-US" sz="1400" b="1" i="0" dirty="0">
                <a:solidFill>
                  <a:srgbClr val="273239"/>
                </a:solidFill>
                <a:effectLst/>
                <a:latin typeface="Nunito" pitchFamily="2" charset="0"/>
              </a:rPr>
              <a:t>default value</a:t>
            </a:r>
            <a:r>
              <a:rPr lang="en-US" sz="1400" b="0" i="0" dirty="0">
                <a:solidFill>
                  <a:srgbClr val="273239"/>
                </a:solidFill>
                <a:effectLst/>
                <a:latin typeface="Nunito" pitchFamily="2" charset="0"/>
              </a:rPr>
              <a:t> if the value of the variable is null</a:t>
            </a:r>
          </a:p>
          <a:p>
            <a:pPr algn="l" fontAlgn="base">
              <a:buNone/>
            </a:pPr>
            <a:r>
              <a:rPr lang="en-US" sz="1400" b="1" dirty="0">
                <a:solidFill>
                  <a:srgbClr val="273239"/>
                </a:solidFill>
                <a:latin typeface="Nunito" pitchFamily="2" charset="0"/>
              </a:rPr>
              <a:t>7.</a:t>
            </a:r>
            <a:r>
              <a:rPr lang="en-US" sz="1400" dirty="0">
                <a:solidFill>
                  <a:srgbClr val="273239"/>
                </a:solidFill>
                <a:latin typeface="Nunito" pitchFamily="2" charset="0"/>
              </a:rPr>
              <a:t> </a:t>
            </a:r>
            <a:r>
              <a:rPr lang="en-IN" sz="1400" b="1" i="0" dirty="0">
                <a:solidFill>
                  <a:srgbClr val="273239"/>
                </a:solidFill>
                <a:effectLst/>
                <a:latin typeface="Nunito" pitchFamily="2" charset="0"/>
              </a:rPr>
              <a:t>Logical Operators </a:t>
            </a:r>
          </a:p>
          <a:p>
            <a:pPr algn="l" fontAlgn="base">
              <a:buNone/>
            </a:pPr>
            <a:endParaRPr lang="en-IN" sz="1400" b="1" dirty="0">
              <a:solidFill>
                <a:srgbClr val="273239"/>
              </a:solidFill>
              <a:latin typeface="Nunito" pitchFamily="2" charset="0"/>
            </a:endParaRPr>
          </a:p>
          <a:p>
            <a:pPr algn="l" rtl="0" fontAlgn="base">
              <a:spcAft>
                <a:spcPts val="750"/>
              </a:spcAft>
              <a:buNone/>
            </a:pPr>
            <a:r>
              <a:rPr lang="en-IN" sz="1400" b="1" dirty="0">
                <a:solidFill>
                  <a:srgbClr val="273239"/>
                </a:solidFill>
                <a:latin typeface="Nunito" pitchFamily="2" charset="0"/>
              </a:rPr>
              <a:t> </a:t>
            </a:r>
            <a:r>
              <a:rPr lang="en-US" sz="1400" b="0" i="0" dirty="0">
                <a:solidFill>
                  <a:srgbClr val="273239"/>
                </a:solidFill>
                <a:effectLst/>
                <a:latin typeface="Nunito" pitchFamily="2" charset="0"/>
              </a:rPr>
              <a:t>Logical operators are used to combine multiple </a:t>
            </a:r>
            <a:r>
              <a:rPr lang="en-US" sz="1400" b="0" i="0" dirty="0" err="1">
                <a:solidFill>
                  <a:srgbClr val="273239"/>
                </a:solidFill>
                <a:effectLst/>
                <a:latin typeface="Nunito" pitchFamily="2" charset="0"/>
              </a:rPr>
              <a:t>boolean</a:t>
            </a:r>
            <a:r>
              <a:rPr lang="en-US" sz="1400" b="0" i="0" dirty="0">
                <a:solidFill>
                  <a:srgbClr val="273239"/>
                </a:solidFill>
                <a:effectLst/>
                <a:latin typeface="Nunito" pitchFamily="2" charset="0"/>
              </a:rPr>
              <a:t> expressions. The common logical operators include:</a:t>
            </a:r>
          </a:p>
          <a:p>
            <a:pPr lvl="1" fontAlgn="base">
              <a:spcAft>
                <a:spcPts val="1800"/>
              </a:spcAft>
              <a:buFont typeface="Arial" panose="020B0604020202020204" pitchFamily="34" charset="0"/>
              <a:buChar char="•"/>
            </a:pPr>
            <a:r>
              <a:rPr lang="en-US" sz="1400" b="1" i="0" dirty="0">
                <a:solidFill>
                  <a:srgbClr val="273239"/>
                </a:solidFill>
                <a:effectLst/>
                <a:latin typeface="Nunito" pitchFamily="2" charset="0"/>
              </a:rPr>
              <a:t>AND (&amp;&amp;):</a:t>
            </a:r>
            <a:r>
              <a:rPr lang="en-US" sz="1400" b="0" i="0" dirty="0">
                <a:solidFill>
                  <a:srgbClr val="273239"/>
                </a:solidFill>
                <a:effectLst/>
                <a:latin typeface="Nunito" pitchFamily="2" charset="0"/>
              </a:rPr>
              <a:t> Returns true if both operands are true.</a:t>
            </a:r>
          </a:p>
          <a:p>
            <a:pPr lvl="1" fontAlgn="base">
              <a:spcAft>
                <a:spcPts val="1800"/>
              </a:spcAft>
              <a:buFont typeface="Arial" panose="020B0604020202020204" pitchFamily="34" charset="0"/>
              <a:buChar char="•"/>
            </a:pPr>
            <a:r>
              <a:rPr lang="en-US" sz="1400" b="1" i="0" dirty="0">
                <a:solidFill>
                  <a:srgbClr val="273239"/>
                </a:solidFill>
                <a:effectLst/>
                <a:latin typeface="Nunito" pitchFamily="2" charset="0"/>
              </a:rPr>
              <a:t>OR (||):</a:t>
            </a:r>
            <a:r>
              <a:rPr lang="en-US" sz="1400" b="0" i="0" dirty="0">
                <a:solidFill>
                  <a:srgbClr val="273239"/>
                </a:solidFill>
                <a:effectLst/>
                <a:latin typeface="Nunito" pitchFamily="2" charset="0"/>
              </a:rPr>
              <a:t> Returns true if at least one of the operands is true.</a:t>
            </a:r>
          </a:p>
          <a:p>
            <a:pPr lvl="1" fontAlgn="base">
              <a:spcAft>
                <a:spcPts val="1800"/>
              </a:spcAft>
              <a:buFont typeface="Arial" panose="020B0604020202020204" pitchFamily="34" charset="0"/>
              <a:buChar char="•"/>
            </a:pPr>
            <a:r>
              <a:rPr lang="en-US" sz="1400" b="1" i="0" dirty="0">
                <a:solidFill>
                  <a:srgbClr val="273239"/>
                </a:solidFill>
                <a:effectLst/>
                <a:latin typeface="Nunito" pitchFamily="2" charset="0"/>
              </a:rPr>
              <a:t>NOT (!):</a:t>
            </a:r>
            <a:r>
              <a:rPr lang="en-US" sz="1400" b="0" i="0" dirty="0">
                <a:solidFill>
                  <a:srgbClr val="273239"/>
                </a:solidFill>
                <a:effectLst/>
                <a:latin typeface="Nunito" pitchFamily="2" charset="0"/>
              </a:rPr>
              <a:t> Reverses the </a:t>
            </a:r>
            <a:r>
              <a:rPr lang="en-US" sz="1400" b="0" i="0" dirty="0" err="1">
                <a:solidFill>
                  <a:srgbClr val="273239"/>
                </a:solidFill>
                <a:effectLst/>
                <a:latin typeface="Nunito" pitchFamily="2" charset="0"/>
              </a:rPr>
              <a:t>boolean</a:t>
            </a:r>
            <a:r>
              <a:rPr lang="en-US" sz="1400" b="0" i="0" dirty="0">
                <a:solidFill>
                  <a:srgbClr val="273239"/>
                </a:solidFill>
                <a:effectLst/>
                <a:latin typeface="Nunito" pitchFamily="2" charset="0"/>
              </a:rPr>
              <a:t> value of its operand.</a:t>
            </a:r>
            <a:endParaRPr lang="en-US" sz="1400" b="1" dirty="0">
              <a:solidFill>
                <a:srgbClr val="273239"/>
              </a:solidFill>
              <a:latin typeface="Nunito" pitchFamily="2" charset="0"/>
            </a:endParaRPr>
          </a:p>
          <a:p>
            <a:pPr lvl="1" fontAlgn="base">
              <a:spcAft>
                <a:spcPts val="1800"/>
              </a:spcAft>
            </a:pPr>
            <a:r>
              <a:rPr lang="en-US" sz="1400" b="1" i="0" dirty="0">
                <a:solidFill>
                  <a:srgbClr val="273239"/>
                </a:solidFill>
                <a:effectLst/>
                <a:latin typeface="Nunito" pitchFamily="2" charset="0"/>
              </a:rPr>
              <a:t>  </a:t>
            </a:r>
            <a:endParaRPr lang="fr-FR" sz="1400" b="0" i="0" dirty="0">
              <a:solidFill>
                <a:srgbClr val="273239"/>
              </a:solidFill>
              <a:effectLst/>
              <a:latin typeface="Nunito" pitchFamily="2" charset="0"/>
            </a:endParaRPr>
          </a:p>
        </p:txBody>
      </p:sp>
    </p:spTree>
    <p:extLst>
      <p:ext uri="{BB962C8B-B14F-4D97-AF65-F5344CB8AC3E}">
        <p14:creationId xmlns:p14="http://schemas.microsoft.com/office/powerpoint/2010/main" val="882545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D09C7-E604-064B-4DE8-517109EBB4D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373CEAB-BE58-3C5D-E482-264215C55DB4}"/>
              </a:ext>
            </a:extLst>
          </p:cNvPr>
          <p:cNvSpPr txBox="1"/>
          <p:nvPr/>
        </p:nvSpPr>
        <p:spPr>
          <a:xfrm>
            <a:off x="1441939" y="158263"/>
            <a:ext cx="7042638" cy="646331"/>
          </a:xfrm>
          <a:prstGeom prst="rect">
            <a:avLst/>
          </a:prstGeom>
          <a:noFill/>
        </p:spPr>
        <p:txBody>
          <a:bodyPr wrap="square" rtlCol="0">
            <a:spAutoFit/>
          </a:bodyPr>
          <a:lstStyle/>
          <a:p>
            <a:pPr algn="ctr" fontAlgn="base"/>
            <a:r>
              <a:rPr lang="en-IN" sz="3600" b="1" i="0" dirty="0">
                <a:solidFill>
                  <a:srgbClr val="273239"/>
                </a:solidFill>
                <a:effectLst/>
              </a:rPr>
              <a:t>Operators Associativity</a:t>
            </a:r>
          </a:p>
        </p:txBody>
      </p:sp>
      <p:graphicFrame>
        <p:nvGraphicFramePr>
          <p:cNvPr id="3" name="Table 2">
            <a:extLst>
              <a:ext uri="{FF2B5EF4-FFF2-40B4-BE49-F238E27FC236}">
                <a16:creationId xmlns:a16="http://schemas.microsoft.com/office/drawing/2014/main" id="{C5A2BE2F-8464-E302-7615-6CE7A4BCFEE5}"/>
              </a:ext>
            </a:extLst>
          </p:cNvPr>
          <p:cNvGraphicFramePr>
            <a:graphicFrameLocks noGrp="1"/>
          </p:cNvGraphicFramePr>
          <p:nvPr>
            <p:extLst>
              <p:ext uri="{D42A27DB-BD31-4B8C-83A1-F6EECF244321}">
                <p14:modId xmlns:p14="http://schemas.microsoft.com/office/powerpoint/2010/main" val="2683566768"/>
              </p:ext>
            </p:extLst>
          </p:nvPr>
        </p:nvGraphicFramePr>
        <p:xfrm>
          <a:off x="1264050" y="819002"/>
          <a:ext cx="8345943" cy="4351340"/>
        </p:xfrm>
        <a:graphic>
          <a:graphicData uri="http://schemas.openxmlformats.org/drawingml/2006/table">
            <a:tbl>
              <a:tblPr/>
              <a:tblGrid>
                <a:gridCol w="2766526">
                  <a:extLst>
                    <a:ext uri="{9D8B030D-6E8A-4147-A177-3AD203B41FA5}">
                      <a16:colId xmlns:a16="http://schemas.microsoft.com/office/drawing/2014/main" val="2906347111"/>
                    </a:ext>
                  </a:extLst>
                </a:gridCol>
                <a:gridCol w="2534694">
                  <a:extLst>
                    <a:ext uri="{9D8B030D-6E8A-4147-A177-3AD203B41FA5}">
                      <a16:colId xmlns:a16="http://schemas.microsoft.com/office/drawing/2014/main" val="3145906131"/>
                    </a:ext>
                  </a:extLst>
                </a:gridCol>
                <a:gridCol w="3044723">
                  <a:extLst>
                    <a:ext uri="{9D8B030D-6E8A-4147-A177-3AD203B41FA5}">
                      <a16:colId xmlns:a16="http://schemas.microsoft.com/office/drawing/2014/main" val="969197781"/>
                    </a:ext>
                  </a:extLst>
                </a:gridCol>
              </a:tblGrid>
              <a:tr h="280964">
                <a:tc>
                  <a:txBody>
                    <a:bodyPr/>
                    <a:lstStyle/>
                    <a:p>
                      <a:pPr algn="l" fontAlgn="b"/>
                      <a:r>
                        <a:rPr lang="en-IN" sz="1400" b="1" i="0" u="none" strike="noStrike">
                          <a:solidFill>
                            <a:srgbClr val="FFFFFF"/>
                          </a:solidFill>
                          <a:effectLst/>
                          <a:latin typeface="Calibri" panose="020F0502020204030204" pitchFamily="34" charset="0"/>
                        </a:rPr>
                        <a:t>Operator Type</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400" b="1" i="0" u="none" strike="noStrike">
                          <a:solidFill>
                            <a:srgbClr val="FFFFFF"/>
                          </a:solidFill>
                          <a:effectLst/>
                          <a:latin typeface="Calibri" panose="020F0502020204030204" pitchFamily="34" charset="0"/>
                        </a:rPr>
                        <a:t>Operators</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400" b="1" i="0" u="none" strike="noStrike">
                          <a:solidFill>
                            <a:srgbClr val="FFFFFF"/>
                          </a:solidFill>
                          <a:effectLst/>
                          <a:latin typeface="Calibri" panose="020F0502020204030204" pitchFamily="34" charset="0"/>
                        </a:rPr>
                        <a:t>Associativity</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061998181"/>
                  </a:ext>
                </a:extLst>
              </a:tr>
              <a:tr h="280964">
                <a:tc>
                  <a:txBody>
                    <a:bodyPr/>
                    <a:lstStyle/>
                    <a:p>
                      <a:pPr algn="l" fontAlgn="b"/>
                      <a:r>
                        <a:rPr lang="en-IN" sz="1400" b="0" i="0" u="none" strike="noStrike">
                          <a:solidFill>
                            <a:srgbClr val="000000"/>
                          </a:solidFill>
                          <a:effectLst/>
                          <a:latin typeface="Calibri" panose="020F0502020204030204" pitchFamily="34" charset="0"/>
                        </a:rPr>
                        <a:t>Postfix Operators</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 —</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Left to Right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430464056"/>
                  </a:ext>
                </a:extLst>
              </a:tr>
              <a:tr h="280964">
                <a:tc>
                  <a:txBody>
                    <a:bodyPr/>
                    <a:lstStyle/>
                    <a:p>
                      <a:pPr algn="l" fontAlgn="b"/>
                      <a:r>
                        <a:rPr lang="en-IN" sz="1400" b="0" i="0" u="none" strike="noStrike">
                          <a:solidFill>
                            <a:srgbClr val="000000"/>
                          </a:solidFill>
                          <a:effectLst/>
                          <a:latin typeface="Calibri" panose="020F0502020204030204" pitchFamily="34" charset="0"/>
                        </a:rPr>
                        <a:t>Unary Operators</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400" b="0" i="0" u="none" strike="noStrike">
                          <a:solidFill>
                            <a:srgbClr val="000000"/>
                          </a:solidFill>
                          <a:effectLst/>
                          <a:latin typeface="Calibri" panose="020F0502020204030204" pitchFamily="34" charset="0"/>
                        </a:rPr>
                        <a:t>+ , – , ! , !</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400" b="0" i="0" u="none" strike="noStrike">
                          <a:solidFill>
                            <a:srgbClr val="000000"/>
                          </a:solidFill>
                          <a:effectLst/>
                          <a:latin typeface="Calibri" panose="020F0502020204030204" pitchFamily="34" charset="0"/>
                        </a:rPr>
                        <a:t>Right to Left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534174709"/>
                  </a:ext>
                </a:extLst>
              </a:tr>
              <a:tr h="525907">
                <a:tc>
                  <a:txBody>
                    <a:bodyPr/>
                    <a:lstStyle/>
                    <a:p>
                      <a:pPr algn="l" fontAlgn="b"/>
                      <a:r>
                        <a:rPr lang="en-IN" sz="1400" b="0" i="0" u="none" strike="noStrike">
                          <a:solidFill>
                            <a:srgbClr val="000000"/>
                          </a:solidFill>
                          <a:effectLst/>
                          <a:latin typeface="Calibri" panose="020F0502020204030204" pitchFamily="34" charset="0"/>
                        </a:rPr>
                        <a:t>Multiplicative Operators</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 , / , %</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Left to Right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57073374"/>
                  </a:ext>
                </a:extLst>
              </a:tr>
              <a:tr h="280964">
                <a:tc>
                  <a:txBody>
                    <a:bodyPr/>
                    <a:lstStyle/>
                    <a:p>
                      <a:pPr algn="l" fontAlgn="b"/>
                      <a:r>
                        <a:rPr lang="en-IN" sz="1400" b="0" i="0" u="none" strike="noStrike">
                          <a:solidFill>
                            <a:srgbClr val="000000"/>
                          </a:solidFill>
                          <a:effectLst/>
                          <a:latin typeface="Calibri" panose="020F0502020204030204" pitchFamily="34" charset="0"/>
                        </a:rPr>
                        <a:t>Additive Operators</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400" b="0" i="0" u="none" strike="noStrike">
                          <a:solidFill>
                            <a:srgbClr val="000000"/>
                          </a:solidFill>
                          <a:effectLst/>
                          <a:latin typeface="Calibri" panose="020F0502020204030204" pitchFamily="34" charset="0"/>
                        </a:rPr>
                        <a:t>+ , –</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400" b="0" i="0" u="none" strike="noStrike">
                          <a:solidFill>
                            <a:srgbClr val="000000"/>
                          </a:solidFill>
                          <a:effectLst/>
                          <a:latin typeface="Calibri" panose="020F0502020204030204" pitchFamily="34" charset="0"/>
                        </a:rPr>
                        <a:t>Left to Right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3430792571"/>
                  </a:ext>
                </a:extLst>
              </a:tr>
              <a:tr h="280964">
                <a:tc>
                  <a:txBody>
                    <a:bodyPr/>
                    <a:lstStyle/>
                    <a:p>
                      <a:pPr algn="l" fontAlgn="b"/>
                      <a:r>
                        <a:rPr lang="en-IN" sz="1400" b="0" i="0" u="none" strike="noStrike">
                          <a:solidFill>
                            <a:srgbClr val="000000"/>
                          </a:solidFill>
                          <a:effectLst/>
                          <a:latin typeface="Calibri" panose="020F0502020204030204" pitchFamily="34" charset="0"/>
                        </a:rPr>
                        <a:t>Shift Operators</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&lt;&lt; , &gt;&gt;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Left to Right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81599056"/>
                  </a:ext>
                </a:extLst>
              </a:tr>
              <a:tr h="525907">
                <a:tc>
                  <a:txBody>
                    <a:bodyPr/>
                    <a:lstStyle/>
                    <a:p>
                      <a:pPr algn="l" fontAlgn="b"/>
                      <a:r>
                        <a:rPr lang="en-IN" sz="1400" b="0" i="0" u="none" strike="noStrike">
                          <a:solidFill>
                            <a:srgbClr val="000000"/>
                          </a:solidFill>
                          <a:effectLst/>
                          <a:latin typeface="Calibri" panose="020F0502020204030204" pitchFamily="34" charset="0"/>
                        </a:rPr>
                        <a:t>Relational Operators</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400" b="0" i="0" u="none" strike="noStrike">
                          <a:solidFill>
                            <a:srgbClr val="000000"/>
                          </a:solidFill>
                          <a:effectLst/>
                          <a:latin typeface="Calibri" panose="020F0502020204030204" pitchFamily="34" charset="0"/>
                        </a:rPr>
                        <a:t>&lt; , &gt; , &lt;= , &gt;=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400" b="0" i="0" u="none" strike="noStrike">
                          <a:solidFill>
                            <a:srgbClr val="000000"/>
                          </a:solidFill>
                          <a:effectLst/>
                          <a:latin typeface="Calibri" panose="020F0502020204030204" pitchFamily="34" charset="0"/>
                        </a:rPr>
                        <a:t>Left to Right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3428923309"/>
                  </a:ext>
                </a:extLst>
              </a:tr>
              <a:tr h="280964">
                <a:tc>
                  <a:txBody>
                    <a:bodyPr/>
                    <a:lstStyle/>
                    <a:p>
                      <a:pPr algn="l" fontAlgn="b"/>
                      <a:r>
                        <a:rPr lang="en-IN" sz="1400" b="0" i="0" u="none" strike="noStrike">
                          <a:solidFill>
                            <a:srgbClr val="000000"/>
                          </a:solidFill>
                          <a:effectLst/>
                          <a:latin typeface="Calibri" panose="020F0502020204030204" pitchFamily="34" charset="0"/>
                        </a:rPr>
                        <a:t>Equality Operators</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 !=</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Left to Right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14431264"/>
                  </a:ext>
                </a:extLst>
              </a:tr>
              <a:tr h="280964">
                <a:tc>
                  <a:txBody>
                    <a:bodyPr/>
                    <a:lstStyle/>
                    <a:p>
                      <a:pPr algn="l" fontAlgn="b"/>
                      <a:r>
                        <a:rPr lang="en-IN" sz="1400" b="0" i="0" u="none" strike="noStrike">
                          <a:solidFill>
                            <a:srgbClr val="000000"/>
                          </a:solidFill>
                          <a:effectLst/>
                          <a:latin typeface="Calibri" panose="020F0502020204030204" pitchFamily="34" charset="0"/>
                        </a:rPr>
                        <a:t>Bitwise operator</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400" b="0" i="0" u="none" strike="noStrike">
                          <a:solidFill>
                            <a:srgbClr val="000000"/>
                          </a:solidFill>
                          <a:effectLst/>
                          <a:latin typeface="Calibri" panose="020F0502020204030204" pitchFamily="34" charset="0"/>
                        </a:rPr>
                        <a:t>&amp; , | , ^</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400" b="0" i="0" u="none" strike="noStrike">
                          <a:solidFill>
                            <a:srgbClr val="000000"/>
                          </a:solidFill>
                          <a:effectLst/>
                          <a:latin typeface="Calibri" panose="020F0502020204030204" pitchFamily="34" charset="0"/>
                        </a:rPr>
                        <a:t>Left to Right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4279898896"/>
                  </a:ext>
                </a:extLst>
              </a:tr>
              <a:tr h="280964">
                <a:tc>
                  <a:txBody>
                    <a:bodyPr/>
                    <a:lstStyle/>
                    <a:p>
                      <a:pPr algn="l" fontAlgn="b"/>
                      <a:r>
                        <a:rPr lang="en-IN" sz="1400" b="0" i="0" u="none" strike="noStrike">
                          <a:solidFill>
                            <a:srgbClr val="000000"/>
                          </a:solidFill>
                          <a:effectLst/>
                          <a:latin typeface="Calibri" panose="020F0502020204030204" pitchFamily="34" charset="0"/>
                        </a:rPr>
                        <a:t>Logical Operator</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&amp;&amp; , ||</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Left to Right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053005051"/>
                  </a:ext>
                </a:extLst>
              </a:tr>
              <a:tr h="525907">
                <a:tc>
                  <a:txBody>
                    <a:bodyPr/>
                    <a:lstStyle/>
                    <a:p>
                      <a:pPr algn="l" fontAlgn="b"/>
                      <a:r>
                        <a:rPr lang="en-IN" sz="1400" b="0" i="0" u="none" strike="noStrike">
                          <a:solidFill>
                            <a:srgbClr val="000000"/>
                          </a:solidFill>
                          <a:effectLst/>
                          <a:latin typeface="Calibri" panose="020F0502020204030204" pitchFamily="34" charset="0"/>
                        </a:rPr>
                        <a:t>Conditional Operator</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400" b="0" i="0" u="none" strike="noStrike">
                          <a:solidFill>
                            <a:srgbClr val="000000"/>
                          </a:solidFill>
                          <a:effectLst/>
                          <a:latin typeface="Calibri" panose="020F0502020204030204" pitchFamily="34" charset="0"/>
                        </a:rPr>
                        <a:t>” ? “</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400" b="0" i="0" u="none" strike="noStrike">
                          <a:solidFill>
                            <a:srgbClr val="000000"/>
                          </a:solidFill>
                          <a:effectLst/>
                          <a:latin typeface="Calibri" panose="020F0502020204030204" pitchFamily="34" charset="0"/>
                        </a:rPr>
                        <a:t>Right to Left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3058791847"/>
                  </a:ext>
                </a:extLst>
              </a:tr>
              <a:tr h="525907">
                <a:tc>
                  <a:txBody>
                    <a:bodyPr/>
                    <a:lstStyle/>
                    <a:p>
                      <a:pPr algn="l" fontAlgn="b"/>
                      <a:r>
                        <a:rPr lang="en-IN" sz="1400" b="0" i="0" u="none" strike="noStrike">
                          <a:solidFill>
                            <a:srgbClr val="000000"/>
                          </a:solidFill>
                          <a:effectLst/>
                          <a:latin typeface="Calibri" panose="020F0502020204030204" pitchFamily="34" charset="0"/>
                        </a:rPr>
                        <a:t>Assignment Operators</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 +=, -=, *=, /=, %=, …</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dirty="0">
                          <a:solidFill>
                            <a:srgbClr val="000000"/>
                          </a:solidFill>
                          <a:effectLst/>
                          <a:latin typeface="Calibri" panose="020F0502020204030204" pitchFamily="34" charset="0"/>
                        </a:rPr>
                        <a:t>Right to Left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00172865"/>
                  </a:ext>
                </a:extLst>
              </a:tr>
            </a:tbl>
          </a:graphicData>
        </a:graphic>
      </p:graphicFrame>
      <p:sp>
        <p:nvSpPr>
          <p:cNvPr id="8" name="TextBox 7">
            <a:extLst>
              <a:ext uri="{FF2B5EF4-FFF2-40B4-BE49-F238E27FC236}">
                <a16:creationId xmlns:a16="http://schemas.microsoft.com/office/drawing/2014/main" id="{D69A0DB9-071B-2F02-737C-65DD17C2C298}"/>
              </a:ext>
            </a:extLst>
          </p:cNvPr>
          <p:cNvSpPr txBox="1"/>
          <p:nvPr/>
        </p:nvSpPr>
        <p:spPr>
          <a:xfrm>
            <a:off x="861647" y="5334506"/>
            <a:ext cx="9372600" cy="1523494"/>
          </a:xfrm>
          <a:prstGeom prst="rect">
            <a:avLst/>
          </a:prstGeom>
          <a:noFill/>
        </p:spPr>
        <p:txBody>
          <a:bodyPr wrap="square" rtlCol="0">
            <a:spAutoFit/>
          </a:bodyPr>
          <a:lstStyle/>
          <a:p>
            <a:pPr algn="l" fontAlgn="base">
              <a:buNone/>
            </a:pPr>
            <a:r>
              <a:rPr lang="en-US" sz="1300" b="1" i="0" dirty="0">
                <a:solidFill>
                  <a:srgbClr val="273239"/>
                </a:solidFill>
                <a:effectLst/>
              </a:rPr>
              <a:t>Explanation of Associativity</a:t>
            </a:r>
          </a:p>
          <a:p>
            <a:pPr algn="l" fontAlgn="base">
              <a:spcAft>
                <a:spcPts val="1800"/>
              </a:spcAft>
              <a:buFont typeface="Arial" panose="020B0604020202020204" pitchFamily="34" charset="0"/>
              <a:buChar char="•"/>
            </a:pPr>
            <a:r>
              <a:rPr lang="en-US" sz="1300" b="1" i="0" dirty="0">
                <a:solidFill>
                  <a:srgbClr val="273239"/>
                </a:solidFill>
                <a:effectLst/>
              </a:rPr>
              <a:t>Left to Right:</a:t>
            </a:r>
            <a:r>
              <a:rPr lang="en-US" sz="1300" b="0" i="0" dirty="0">
                <a:solidFill>
                  <a:srgbClr val="273239"/>
                </a:solidFill>
                <a:effectLst/>
              </a:rPr>
              <a:t> For operators with left-to-right associativity, expressions are evaluated from the leftmost operator to the rightmost. For example, like a – b + c here the subtraction occurs before the addition.</a:t>
            </a:r>
          </a:p>
          <a:p>
            <a:pPr algn="l" fontAlgn="base">
              <a:spcAft>
                <a:spcPts val="1800"/>
              </a:spcAft>
              <a:buFont typeface="Arial" panose="020B0604020202020204" pitchFamily="34" charset="0"/>
              <a:buChar char="•"/>
            </a:pPr>
            <a:r>
              <a:rPr lang="en-US" sz="1300" b="1" i="0" dirty="0">
                <a:solidFill>
                  <a:srgbClr val="273239"/>
                </a:solidFill>
                <a:effectLst/>
              </a:rPr>
              <a:t>Right to Left: </a:t>
            </a:r>
            <a:r>
              <a:rPr lang="en-US" sz="1300" b="0" i="0" dirty="0">
                <a:solidFill>
                  <a:srgbClr val="273239"/>
                </a:solidFill>
                <a:effectLst/>
              </a:rPr>
              <a:t>For operators with right-to-left associativity, such as assignment operators, expressions are evaluated from the rightmost operator to the leftmost. For example, a = b = c here c is assigned to b first then a.</a:t>
            </a:r>
            <a:br>
              <a:rPr lang="en-US" sz="1300" dirty="0"/>
            </a:br>
            <a:endParaRPr lang="en-IN" sz="1300" dirty="0"/>
          </a:p>
        </p:txBody>
      </p:sp>
    </p:spTree>
    <p:extLst>
      <p:ext uri="{BB962C8B-B14F-4D97-AF65-F5344CB8AC3E}">
        <p14:creationId xmlns:p14="http://schemas.microsoft.com/office/powerpoint/2010/main" val="3099787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D26A5-D109-4C7E-B84D-6FC7CF73653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8111AF6-B6B7-7480-6DB4-01BDA5FC3D94}"/>
              </a:ext>
            </a:extLst>
          </p:cNvPr>
          <p:cNvSpPr txBox="1"/>
          <p:nvPr/>
        </p:nvSpPr>
        <p:spPr>
          <a:xfrm>
            <a:off x="1441939" y="158263"/>
            <a:ext cx="7042638" cy="646331"/>
          </a:xfrm>
          <a:prstGeom prst="rect">
            <a:avLst/>
          </a:prstGeom>
          <a:noFill/>
        </p:spPr>
        <p:txBody>
          <a:bodyPr wrap="square" rtlCol="0">
            <a:spAutoFit/>
          </a:bodyPr>
          <a:lstStyle/>
          <a:p>
            <a:pPr algn="ctr" fontAlgn="base"/>
            <a:r>
              <a:rPr lang="en-IN" sz="3600" b="1" i="0" dirty="0">
                <a:solidFill>
                  <a:srgbClr val="273239"/>
                </a:solidFill>
                <a:effectLst/>
              </a:rPr>
              <a:t>Operators </a:t>
            </a:r>
            <a:r>
              <a:rPr lang="en-IN" sz="3600" b="1" i="0" dirty="0">
                <a:solidFill>
                  <a:srgbClr val="273239"/>
                </a:solidFill>
                <a:effectLst/>
                <a:latin typeface="Nunito" pitchFamily="2" charset="0"/>
              </a:rPr>
              <a:t>Precedence</a:t>
            </a:r>
          </a:p>
        </p:txBody>
      </p:sp>
      <p:sp>
        <p:nvSpPr>
          <p:cNvPr id="6" name="TextBox 5">
            <a:extLst>
              <a:ext uri="{FF2B5EF4-FFF2-40B4-BE49-F238E27FC236}">
                <a16:creationId xmlns:a16="http://schemas.microsoft.com/office/drawing/2014/main" id="{2CFBCD79-45BA-3CD5-B9B0-8B0D15FB56B2}"/>
              </a:ext>
            </a:extLst>
          </p:cNvPr>
          <p:cNvSpPr txBox="1"/>
          <p:nvPr/>
        </p:nvSpPr>
        <p:spPr>
          <a:xfrm>
            <a:off x="760579" y="950826"/>
            <a:ext cx="9760882" cy="584775"/>
          </a:xfrm>
          <a:prstGeom prst="rect">
            <a:avLst/>
          </a:prstGeom>
          <a:noFill/>
        </p:spPr>
        <p:txBody>
          <a:bodyPr wrap="square">
            <a:spAutoFit/>
          </a:bodyPr>
          <a:lstStyle/>
          <a:p>
            <a:r>
              <a:rPr lang="en-US" sz="1600" b="0" i="0" dirty="0">
                <a:solidFill>
                  <a:srgbClr val="273239"/>
                </a:solidFill>
                <a:effectLst/>
                <a:latin typeface="Nunito" pitchFamily="2" charset="0"/>
              </a:rPr>
              <a:t>Operator precedence is the most important to evaluate any expression because it gives us an idea about how the different operation performs and which one has the higher precedence</a:t>
            </a:r>
            <a:endParaRPr lang="en-IN" sz="1600" dirty="0"/>
          </a:p>
        </p:txBody>
      </p:sp>
      <p:graphicFrame>
        <p:nvGraphicFramePr>
          <p:cNvPr id="9" name="Table 8">
            <a:extLst>
              <a:ext uri="{FF2B5EF4-FFF2-40B4-BE49-F238E27FC236}">
                <a16:creationId xmlns:a16="http://schemas.microsoft.com/office/drawing/2014/main" id="{D6B3F092-D277-947B-1321-D66125C14B50}"/>
              </a:ext>
            </a:extLst>
          </p:cNvPr>
          <p:cNvGraphicFramePr>
            <a:graphicFrameLocks noGrp="1"/>
          </p:cNvGraphicFramePr>
          <p:nvPr>
            <p:extLst>
              <p:ext uri="{D42A27DB-BD31-4B8C-83A1-F6EECF244321}">
                <p14:modId xmlns:p14="http://schemas.microsoft.com/office/powerpoint/2010/main" val="4232624314"/>
              </p:ext>
            </p:extLst>
          </p:nvPr>
        </p:nvGraphicFramePr>
        <p:xfrm>
          <a:off x="1324947" y="1681833"/>
          <a:ext cx="6632091" cy="3207949"/>
        </p:xfrm>
        <a:graphic>
          <a:graphicData uri="http://schemas.openxmlformats.org/drawingml/2006/table">
            <a:tbl>
              <a:tblPr/>
              <a:tblGrid>
                <a:gridCol w="1189348">
                  <a:extLst>
                    <a:ext uri="{9D8B030D-6E8A-4147-A177-3AD203B41FA5}">
                      <a16:colId xmlns:a16="http://schemas.microsoft.com/office/drawing/2014/main" val="1846470604"/>
                    </a:ext>
                  </a:extLst>
                </a:gridCol>
                <a:gridCol w="5442743">
                  <a:extLst>
                    <a:ext uri="{9D8B030D-6E8A-4147-A177-3AD203B41FA5}">
                      <a16:colId xmlns:a16="http://schemas.microsoft.com/office/drawing/2014/main" val="3320786950"/>
                    </a:ext>
                  </a:extLst>
                </a:gridCol>
              </a:tblGrid>
              <a:tr h="282172">
                <a:tc>
                  <a:txBody>
                    <a:bodyPr/>
                    <a:lstStyle/>
                    <a:p>
                      <a:pPr algn="l" fontAlgn="b"/>
                      <a:r>
                        <a:rPr lang="en-IN" sz="1800" b="1" i="0" u="none" strike="noStrike" dirty="0">
                          <a:solidFill>
                            <a:srgbClr val="FFFFFF"/>
                          </a:solidFill>
                          <a:effectLst/>
                          <a:latin typeface="Calibri" panose="020F0502020204030204" pitchFamily="34" charset="0"/>
                        </a:rPr>
                        <a:t>Operator</a:t>
                      </a:r>
                    </a:p>
                  </a:txBody>
                  <a:tcPr marL="7451" marR="7451" marT="745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dirty="0">
                          <a:solidFill>
                            <a:srgbClr val="FFFFFF"/>
                          </a:solidFill>
                          <a:effectLst/>
                          <a:latin typeface="Calibri" panose="020F0502020204030204" pitchFamily="34" charset="0"/>
                        </a:rPr>
                        <a:t>Description</a:t>
                      </a:r>
                    </a:p>
                  </a:txBody>
                  <a:tcPr marL="7451" marR="7451" marT="745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94807079"/>
                  </a:ext>
                </a:extLst>
              </a:tr>
              <a:tr h="788634">
                <a:tc>
                  <a:txBody>
                    <a:bodyPr/>
                    <a:lstStyle/>
                    <a:p>
                      <a:pPr algn="l" fontAlgn="b"/>
                      <a:r>
                        <a:rPr lang="en-IN" sz="1800" b="0" i="0" u="none" strike="noStrike" dirty="0">
                          <a:solidFill>
                            <a:srgbClr val="000000"/>
                          </a:solidFill>
                          <a:effectLst/>
                          <a:latin typeface="Calibri" panose="020F0502020204030204" pitchFamily="34" charset="0"/>
                        </a:rPr>
                        <a:t>(), [], .</a:t>
                      </a:r>
                    </a:p>
                  </a:txBody>
                  <a:tcPr marL="7451" marR="7451" marT="745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800" b="0" i="0" u="none" strike="noStrike" dirty="0">
                          <a:solidFill>
                            <a:srgbClr val="000000"/>
                          </a:solidFill>
                          <a:effectLst/>
                          <a:latin typeface="Calibri" panose="020F0502020204030204" pitchFamily="34" charset="0"/>
                        </a:rPr>
                        <a:t>Parentheses, Array indexing, Member access</a:t>
                      </a:r>
                    </a:p>
                  </a:txBody>
                  <a:tcPr marL="7451" marR="7451" marT="745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41544814"/>
                  </a:ext>
                </a:extLst>
              </a:tr>
              <a:tr h="562061">
                <a:tc>
                  <a:txBody>
                    <a:bodyPr/>
                    <a:lstStyle/>
                    <a:p>
                      <a:pPr algn="l" fontAlgn="b"/>
                      <a:r>
                        <a:rPr lang="en-IN" sz="1800" b="0" i="0" u="none" strike="noStrike" dirty="0">
                          <a:solidFill>
                            <a:srgbClr val="000000"/>
                          </a:solidFill>
                          <a:effectLst/>
                          <a:latin typeface="Calibri" panose="020F0502020204030204" pitchFamily="34" charset="0"/>
                        </a:rPr>
                        <a:t>++, –, !, ~</a:t>
                      </a:r>
                    </a:p>
                  </a:txBody>
                  <a:tcPr marL="7451" marR="7451" marT="745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US" sz="1800" b="0" i="0" u="none" strike="noStrike" dirty="0">
                          <a:solidFill>
                            <a:srgbClr val="000000"/>
                          </a:solidFill>
                          <a:effectLst/>
                          <a:latin typeface="Calibri" panose="020F0502020204030204" pitchFamily="34" charset="0"/>
                        </a:rPr>
                        <a:t>Unary increment/decrement, logical NOT, bitwise NO.T</a:t>
                      </a:r>
                    </a:p>
                  </a:txBody>
                  <a:tcPr marL="7451" marR="7451" marT="745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1765957227"/>
                  </a:ext>
                </a:extLst>
              </a:tr>
              <a:tr h="518746">
                <a:tc>
                  <a:txBody>
                    <a:bodyPr/>
                    <a:lstStyle/>
                    <a:p>
                      <a:pPr algn="l" fontAlgn="b"/>
                      <a:r>
                        <a:rPr lang="en-IN" sz="1800" b="0" i="0" u="none" strike="noStrike">
                          <a:solidFill>
                            <a:srgbClr val="000000"/>
                          </a:solidFill>
                          <a:effectLst/>
                          <a:latin typeface="Calibri" panose="020F0502020204030204" pitchFamily="34" charset="0"/>
                        </a:rPr>
                        <a:t>*, /, %</a:t>
                      </a:r>
                    </a:p>
                  </a:txBody>
                  <a:tcPr marL="7451" marR="7451" marT="745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a:solidFill>
                            <a:srgbClr val="000000"/>
                          </a:solidFill>
                          <a:effectLst/>
                          <a:latin typeface="Calibri" panose="020F0502020204030204" pitchFamily="34" charset="0"/>
                        </a:rPr>
                        <a:t>Multiplication, Division, Modulus</a:t>
                      </a:r>
                    </a:p>
                  </a:txBody>
                  <a:tcPr marL="7451" marR="7451" marT="745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32284084"/>
                  </a:ext>
                </a:extLst>
              </a:tr>
              <a:tr h="528168">
                <a:tc>
                  <a:txBody>
                    <a:bodyPr/>
                    <a:lstStyle/>
                    <a:p>
                      <a:pPr algn="l" fontAlgn="b"/>
                      <a:r>
                        <a:rPr lang="en-IN" sz="1800" b="0" i="0" u="none" strike="noStrike">
                          <a:solidFill>
                            <a:srgbClr val="000000"/>
                          </a:solidFill>
                          <a:effectLst/>
                          <a:latin typeface="Calibri" panose="020F0502020204030204" pitchFamily="34" charset="0"/>
                        </a:rPr>
                        <a:t>+, –</a:t>
                      </a:r>
                    </a:p>
                  </a:txBody>
                  <a:tcPr marL="7451" marR="7451" marT="745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Addition, Subtraction</a:t>
                      </a:r>
                    </a:p>
                  </a:txBody>
                  <a:tcPr marL="7451" marR="7451" marT="745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421256295"/>
                  </a:ext>
                </a:extLst>
              </a:tr>
              <a:tr h="528168">
                <a:tc>
                  <a:txBody>
                    <a:bodyPr/>
                    <a:lstStyle/>
                    <a:p>
                      <a:pPr algn="l" fontAlgn="b"/>
                      <a:r>
                        <a:rPr lang="en-IN" sz="1800" b="0" i="0" u="none" strike="noStrike">
                          <a:solidFill>
                            <a:srgbClr val="000000"/>
                          </a:solidFill>
                          <a:effectLst/>
                          <a:latin typeface="Calibri" panose="020F0502020204030204" pitchFamily="34" charset="0"/>
                        </a:rPr>
                        <a:t>==, !=, &gt;, &lt;</a:t>
                      </a:r>
                    </a:p>
                  </a:txBody>
                  <a:tcPr marL="7451" marR="7451" marT="745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a:solidFill>
                            <a:srgbClr val="000000"/>
                          </a:solidFill>
                          <a:effectLst/>
                          <a:latin typeface="Calibri" panose="020F0502020204030204" pitchFamily="34" charset="0"/>
                        </a:rPr>
                        <a:t>Relational operators</a:t>
                      </a:r>
                    </a:p>
                  </a:txBody>
                  <a:tcPr marL="7451" marR="7451" marT="745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791749673"/>
                  </a:ext>
                </a:extLst>
              </a:tr>
            </a:tbl>
          </a:graphicData>
        </a:graphic>
      </p:graphicFrame>
      <p:sp>
        <p:nvSpPr>
          <p:cNvPr id="13" name="TextBox 12">
            <a:extLst>
              <a:ext uri="{FF2B5EF4-FFF2-40B4-BE49-F238E27FC236}">
                <a16:creationId xmlns:a16="http://schemas.microsoft.com/office/drawing/2014/main" id="{87033C1F-C515-5F2B-12BB-F42233AA0C1C}"/>
              </a:ext>
            </a:extLst>
          </p:cNvPr>
          <p:cNvSpPr txBox="1"/>
          <p:nvPr/>
        </p:nvSpPr>
        <p:spPr>
          <a:xfrm>
            <a:off x="569301" y="5036014"/>
            <a:ext cx="7915275" cy="1292662"/>
          </a:xfrm>
          <a:prstGeom prst="rect">
            <a:avLst/>
          </a:prstGeom>
          <a:noFill/>
        </p:spPr>
        <p:txBody>
          <a:bodyPr wrap="square">
            <a:spAutoFit/>
          </a:bodyPr>
          <a:lstStyle/>
          <a:p>
            <a:r>
              <a:rPr lang="en-IN" sz="1300" b="1" dirty="0"/>
              <a:t>Best Practices</a:t>
            </a:r>
          </a:p>
          <a:p>
            <a:r>
              <a:rPr lang="en-IN" sz="1300" b="1" dirty="0"/>
              <a:t>Parentheses:</a:t>
            </a:r>
            <a:r>
              <a:rPr lang="en-IN" sz="1300" dirty="0"/>
              <a:t> when there are multiple operations you can use () to specify which operation needs to be performed first like (</a:t>
            </a:r>
            <a:r>
              <a:rPr lang="en-IN" sz="1300" dirty="0" err="1"/>
              <a:t>a+B</a:t>
            </a:r>
            <a:r>
              <a:rPr lang="en-IN" sz="1300" dirty="0"/>
              <a:t>)*c here the operation inside the parentheses is performed first.</a:t>
            </a:r>
          </a:p>
          <a:p>
            <a:r>
              <a:rPr lang="en-IN" sz="1300" b="1" dirty="0"/>
              <a:t>Complex expressions:</a:t>
            </a:r>
            <a:r>
              <a:rPr lang="en-IN" sz="1300" dirty="0"/>
              <a:t> avoid using multiple operators together.</a:t>
            </a:r>
          </a:p>
          <a:p>
            <a:r>
              <a:rPr lang="en-IN" sz="1300" b="1" dirty="0"/>
              <a:t>Operator overloading:</a:t>
            </a:r>
            <a:r>
              <a:rPr lang="en-IN" sz="1300" dirty="0"/>
              <a:t> Sometimes It will create ambiguity in the programme so make sure to define everything and use only what we need most.</a:t>
            </a:r>
          </a:p>
        </p:txBody>
      </p:sp>
    </p:spTree>
    <p:extLst>
      <p:ext uri="{BB962C8B-B14F-4D97-AF65-F5344CB8AC3E}">
        <p14:creationId xmlns:p14="http://schemas.microsoft.com/office/powerpoint/2010/main" val="4100934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EC1132-F68F-191A-7DEE-85729EB58D2B}"/>
              </a:ext>
            </a:extLst>
          </p:cNvPr>
          <p:cNvSpPr txBox="1"/>
          <p:nvPr/>
        </p:nvSpPr>
        <p:spPr>
          <a:xfrm>
            <a:off x="1441939" y="158263"/>
            <a:ext cx="7042638" cy="646331"/>
          </a:xfrm>
          <a:prstGeom prst="rect">
            <a:avLst/>
          </a:prstGeom>
          <a:noFill/>
        </p:spPr>
        <p:txBody>
          <a:bodyPr wrap="square" rtlCol="0">
            <a:spAutoFit/>
          </a:bodyPr>
          <a:lstStyle/>
          <a:p>
            <a:pPr algn="ctr" fontAlgn="base"/>
            <a:r>
              <a:rPr lang="en-IN" sz="3600" b="1" i="0" dirty="0" err="1">
                <a:solidFill>
                  <a:srgbClr val="273239"/>
                </a:solidFill>
                <a:effectLst/>
              </a:rPr>
              <a:t>DataType</a:t>
            </a:r>
            <a:r>
              <a:rPr lang="en-IN" sz="3600" b="1" i="0" dirty="0">
                <a:solidFill>
                  <a:srgbClr val="273239"/>
                </a:solidFill>
                <a:effectLst/>
              </a:rPr>
              <a:t> Conversion - 1</a:t>
            </a:r>
          </a:p>
        </p:txBody>
      </p:sp>
      <p:sp>
        <p:nvSpPr>
          <p:cNvPr id="9" name="TextBox 8">
            <a:extLst>
              <a:ext uri="{FF2B5EF4-FFF2-40B4-BE49-F238E27FC236}">
                <a16:creationId xmlns:a16="http://schemas.microsoft.com/office/drawing/2014/main" id="{AE3321BA-B686-A19C-E7BC-5864F08FB15D}"/>
              </a:ext>
            </a:extLst>
          </p:cNvPr>
          <p:cNvSpPr txBox="1"/>
          <p:nvPr/>
        </p:nvSpPr>
        <p:spPr>
          <a:xfrm rot="10800000" flipH="1" flipV="1">
            <a:off x="293123" y="705177"/>
            <a:ext cx="11130969" cy="5447645"/>
          </a:xfrm>
          <a:prstGeom prst="rect">
            <a:avLst/>
          </a:prstGeom>
          <a:noFill/>
        </p:spPr>
        <p:txBody>
          <a:bodyPr wrap="square" rtlCol="0">
            <a:spAutoFit/>
          </a:bodyPr>
          <a:lstStyle/>
          <a:p>
            <a:r>
              <a:rPr lang="en-IN" sz="2400" b="1" dirty="0"/>
              <a:t>Type Casting :</a:t>
            </a:r>
          </a:p>
          <a:p>
            <a:pPr>
              <a:tabLst>
                <a:tab pos="536575" algn="l"/>
              </a:tabLst>
            </a:pPr>
            <a:endParaRPr lang="en-IN" dirty="0"/>
          </a:p>
          <a:p>
            <a:pPr marL="285750" indent="-12700">
              <a:buFont typeface="Arial" panose="020B0604020202020204" pitchFamily="34" charset="0"/>
              <a:buChar char="•"/>
            </a:pPr>
            <a:r>
              <a:rPr lang="en-US" sz="1800" dirty="0">
                <a:solidFill>
                  <a:srgbClr val="008000"/>
                </a:solidFill>
              </a:rPr>
              <a:t> </a:t>
            </a:r>
            <a:r>
              <a:rPr lang="en-US" dirty="0"/>
              <a:t>Implicit Casting (automatically) - converting a smaller type to a larger type size</a:t>
            </a:r>
          </a:p>
          <a:p>
            <a:r>
              <a:rPr lang="en-IN" dirty="0"/>
              <a:t>             char -&gt; int -&gt; long -&gt; float -&gt; double</a:t>
            </a:r>
          </a:p>
          <a:p>
            <a:r>
              <a:rPr lang="en-IN" dirty="0"/>
              <a:t>                            e.g. </a:t>
            </a:r>
            <a:endParaRPr lang="en-IN" sz="1800" dirty="0">
              <a:solidFill>
                <a:srgbClr val="000000"/>
              </a:solidFill>
            </a:endParaRPr>
          </a:p>
          <a:p>
            <a:pPr lvl="3"/>
            <a:r>
              <a:rPr lang="en-IN" dirty="0">
                <a:solidFill>
                  <a:srgbClr val="000000"/>
                </a:solidFill>
              </a:rPr>
              <a:t>            </a:t>
            </a:r>
            <a:r>
              <a:rPr lang="en-IN" dirty="0">
                <a:solidFill>
                  <a:srgbClr val="0000FF"/>
                </a:solidFill>
              </a:rPr>
              <a:t>int</a:t>
            </a:r>
            <a:r>
              <a:rPr lang="en-IN" dirty="0">
                <a:solidFill>
                  <a:srgbClr val="000000"/>
                </a:solidFill>
              </a:rPr>
              <a:t> </a:t>
            </a:r>
            <a:r>
              <a:rPr lang="en-IN" dirty="0" err="1">
                <a:solidFill>
                  <a:srgbClr val="000000"/>
                </a:solidFill>
              </a:rPr>
              <a:t>imInt</a:t>
            </a:r>
            <a:r>
              <a:rPr lang="en-IN" dirty="0">
                <a:solidFill>
                  <a:srgbClr val="000000"/>
                </a:solidFill>
              </a:rPr>
              <a:t> = 9;</a:t>
            </a:r>
          </a:p>
          <a:p>
            <a:pPr lvl="3"/>
            <a:r>
              <a:rPr lang="en-IN" dirty="0">
                <a:solidFill>
                  <a:srgbClr val="000000"/>
                </a:solidFill>
              </a:rPr>
              <a:t>            </a:t>
            </a:r>
            <a:r>
              <a:rPr lang="en-IN" dirty="0">
                <a:solidFill>
                  <a:srgbClr val="0000FF"/>
                </a:solidFill>
              </a:rPr>
              <a:t>double</a:t>
            </a:r>
            <a:r>
              <a:rPr lang="en-IN" dirty="0">
                <a:solidFill>
                  <a:srgbClr val="000000"/>
                </a:solidFill>
              </a:rPr>
              <a:t> </a:t>
            </a:r>
            <a:r>
              <a:rPr lang="en-IN" dirty="0" err="1">
                <a:solidFill>
                  <a:srgbClr val="000000"/>
                </a:solidFill>
              </a:rPr>
              <a:t>imDouble</a:t>
            </a:r>
            <a:r>
              <a:rPr lang="en-IN" dirty="0">
                <a:solidFill>
                  <a:srgbClr val="000000"/>
                </a:solidFill>
              </a:rPr>
              <a:t> = </a:t>
            </a:r>
            <a:r>
              <a:rPr lang="en-IN" dirty="0" err="1">
                <a:solidFill>
                  <a:srgbClr val="000000"/>
                </a:solidFill>
              </a:rPr>
              <a:t>imInt</a:t>
            </a:r>
            <a:r>
              <a:rPr lang="en-IN" dirty="0">
                <a:solidFill>
                  <a:srgbClr val="000000"/>
                </a:solidFill>
              </a:rPr>
              <a:t>;</a:t>
            </a:r>
            <a:endParaRPr lang="en-IN" dirty="0"/>
          </a:p>
          <a:p>
            <a:endParaRPr lang="en-IN" dirty="0"/>
          </a:p>
          <a:p>
            <a:pPr marL="285750" indent="-12700">
              <a:buFont typeface="Arial" panose="020B0604020202020204" pitchFamily="34" charset="0"/>
              <a:buChar char="•"/>
            </a:pPr>
            <a:r>
              <a:rPr lang="en-US" dirty="0"/>
              <a:t>   </a:t>
            </a:r>
            <a:r>
              <a:rPr lang="en-US" b="1" dirty="0"/>
              <a:t>Explicit Casting (manually)</a:t>
            </a:r>
            <a:r>
              <a:rPr lang="en-US" dirty="0"/>
              <a:t> - converting a larger type to a smaller size type</a:t>
            </a:r>
          </a:p>
          <a:p>
            <a:r>
              <a:rPr lang="en-IN" dirty="0"/>
              <a:t>              double -&gt; float -&gt; long -&gt; int -&gt; char</a:t>
            </a:r>
          </a:p>
          <a:p>
            <a:pPr lvl="2"/>
            <a:r>
              <a:rPr lang="en-IN" dirty="0">
                <a:solidFill>
                  <a:srgbClr val="000000"/>
                </a:solidFill>
              </a:rPr>
              <a:t>          e.g.        </a:t>
            </a:r>
          </a:p>
          <a:p>
            <a:pPr lvl="2"/>
            <a:r>
              <a:rPr lang="en-IN" dirty="0">
                <a:solidFill>
                  <a:srgbClr val="000000"/>
                </a:solidFill>
              </a:rPr>
              <a:t>            </a:t>
            </a:r>
            <a:r>
              <a:rPr lang="en-IN" dirty="0">
                <a:solidFill>
                  <a:srgbClr val="0000FF"/>
                </a:solidFill>
              </a:rPr>
              <a:t>double</a:t>
            </a:r>
            <a:r>
              <a:rPr lang="en-IN" dirty="0">
                <a:solidFill>
                  <a:srgbClr val="000000"/>
                </a:solidFill>
              </a:rPr>
              <a:t> </a:t>
            </a:r>
            <a:r>
              <a:rPr lang="en-IN" dirty="0" err="1">
                <a:solidFill>
                  <a:srgbClr val="000000"/>
                </a:solidFill>
              </a:rPr>
              <a:t>exDouble</a:t>
            </a:r>
            <a:r>
              <a:rPr lang="en-IN" dirty="0">
                <a:solidFill>
                  <a:srgbClr val="000000"/>
                </a:solidFill>
              </a:rPr>
              <a:t> = 9.78;</a:t>
            </a:r>
          </a:p>
          <a:p>
            <a:pPr lvl="2"/>
            <a:r>
              <a:rPr lang="en-IN" dirty="0">
                <a:solidFill>
                  <a:srgbClr val="000000"/>
                </a:solidFill>
              </a:rPr>
              <a:t>            </a:t>
            </a:r>
            <a:r>
              <a:rPr lang="en-IN" dirty="0">
                <a:solidFill>
                  <a:srgbClr val="0000FF"/>
                </a:solidFill>
              </a:rPr>
              <a:t>int</a:t>
            </a:r>
            <a:r>
              <a:rPr lang="en-IN" dirty="0">
                <a:solidFill>
                  <a:srgbClr val="000000"/>
                </a:solidFill>
              </a:rPr>
              <a:t> </a:t>
            </a:r>
            <a:r>
              <a:rPr lang="en-IN" dirty="0" err="1">
                <a:solidFill>
                  <a:srgbClr val="000000"/>
                </a:solidFill>
              </a:rPr>
              <a:t>exInt</a:t>
            </a:r>
            <a:r>
              <a:rPr lang="en-IN" dirty="0">
                <a:solidFill>
                  <a:srgbClr val="000000"/>
                </a:solidFill>
              </a:rPr>
              <a:t> = (</a:t>
            </a:r>
            <a:r>
              <a:rPr lang="en-IN" dirty="0">
                <a:solidFill>
                  <a:srgbClr val="0000FF"/>
                </a:solidFill>
              </a:rPr>
              <a:t>int</a:t>
            </a:r>
            <a:r>
              <a:rPr lang="en-IN" dirty="0">
                <a:solidFill>
                  <a:srgbClr val="000000"/>
                </a:solidFill>
              </a:rPr>
              <a:t>)</a:t>
            </a:r>
            <a:r>
              <a:rPr lang="en-IN" dirty="0" err="1">
                <a:solidFill>
                  <a:srgbClr val="000000"/>
                </a:solidFill>
              </a:rPr>
              <a:t>exDouble</a:t>
            </a:r>
            <a:r>
              <a:rPr lang="en-IN" dirty="0">
                <a:solidFill>
                  <a:srgbClr val="000000"/>
                </a:solidFill>
              </a:rPr>
              <a:t>;</a:t>
            </a:r>
            <a:endParaRPr lang="en-IN" dirty="0"/>
          </a:p>
          <a:p>
            <a:endParaRPr lang="en-IN" dirty="0"/>
          </a:p>
          <a:p>
            <a:r>
              <a:rPr lang="en-IN" sz="2400" b="1" dirty="0"/>
              <a:t>Convert Method :</a:t>
            </a:r>
          </a:p>
          <a:p>
            <a:r>
              <a:rPr lang="en-IN" sz="2400" b="1" dirty="0"/>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outputStr</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Convert.ToString</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coInt</a:t>
            </a:r>
            <a:r>
              <a:rPr lang="en-US" sz="1800" dirty="0">
                <a:solidFill>
                  <a:srgbClr val="000000"/>
                </a:solidFill>
                <a:latin typeface="Cascadia Mono" panose="020B0609020000020004" pitchFamily="49" charset="0"/>
              </a:rPr>
              <a:t>);</a:t>
            </a:r>
          </a:p>
          <a:p>
            <a:r>
              <a:rPr lang="fr-FR" sz="1800" dirty="0">
                <a:solidFill>
                  <a:srgbClr val="0000FF"/>
                </a:solidFill>
                <a:latin typeface="Cascadia Mono" panose="020B0609020000020004" pitchFamily="49" charset="0"/>
              </a:rPr>
              <a:t>          var</a:t>
            </a:r>
            <a:r>
              <a:rPr lang="fr-FR" sz="1800" dirty="0">
                <a:solidFill>
                  <a:srgbClr val="000000"/>
                </a:solidFill>
                <a:latin typeface="Cascadia Mono" panose="020B0609020000020004" pitchFamily="49" charset="0"/>
              </a:rPr>
              <a:t> </a:t>
            </a:r>
            <a:r>
              <a:rPr lang="fr-FR" sz="1800" dirty="0" err="1">
                <a:solidFill>
                  <a:srgbClr val="000000"/>
                </a:solidFill>
                <a:latin typeface="Cascadia Mono" panose="020B0609020000020004" pitchFamily="49" charset="0"/>
              </a:rPr>
              <a:t>outputDouble</a:t>
            </a:r>
            <a:r>
              <a:rPr lang="fr-FR" sz="1800" dirty="0">
                <a:solidFill>
                  <a:srgbClr val="000000"/>
                </a:solidFill>
                <a:latin typeface="Cascadia Mono" panose="020B0609020000020004" pitchFamily="49" charset="0"/>
              </a:rPr>
              <a:t> = </a:t>
            </a:r>
            <a:r>
              <a:rPr lang="fr-FR" sz="1800" dirty="0" err="1">
                <a:solidFill>
                  <a:srgbClr val="000000"/>
                </a:solidFill>
                <a:latin typeface="Cascadia Mono" panose="020B0609020000020004" pitchFamily="49" charset="0"/>
              </a:rPr>
              <a:t>Convert.ToDouble</a:t>
            </a:r>
            <a:r>
              <a:rPr lang="fr-FR" sz="1800" dirty="0">
                <a:solidFill>
                  <a:srgbClr val="000000"/>
                </a:solidFill>
                <a:latin typeface="Cascadia Mono" panose="020B0609020000020004" pitchFamily="49" charset="0"/>
              </a:rPr>
              <a:t>(</a:t>
            </a:r>
            <a:r>
              <a:rPr lang="fr-FR" sz="1800" dirty="0" err="1">
                <a:solidFill>
                  <a:srgbClr val="000000"/>
                </a:solidFill>
                <a:latin typeface="Cascadia Mono" panose="020B0609020000020004" pitchFamily="49" charset="0"/>
              </a:rPr>
              <a:t>coDouble</a:t>
            </a:r>
            <a:r>
              <a:rPr lang="fr-FR" sz="1800" dirty="0">
                <a:solidFill>
                  <a:srgbClr val="000000"/>
                </a:solidFill>
                <a:latin typeface="Cascadia Mono" panose="020B0609020000020004" pitchFamily="49" charset="0"/>
              </a:rPr>
              <a:t>); </a:t>
            </a:r>
            <a:endParaRPr lang="en-IN" sz="2400" b="1" dirty="0">
              <a:solidFill>
                <a:srgbClr val="000000"/>
              </a:solidFill>
              <a:latin typeface="Cascadia Mono" panose="020B0609020000020004" pitchFamily="49" charset="0"/>
            </a:endParaRPr>
          </a:p>
          <a:p>
            <a:endParaRPr lang="en-IN" sz="2400" b="1"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1860679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8984F9-EB1D-FF64-50C1-6303674C117D}"/>
              </a:ext>
            </a:extLst>
          </p:cNvPr>
          <p:cNvSpPr txBox="1"/>
          <p:nvPr/>
        </p:nvSpPr>
        <p:spPr>
          <a:xfrm>
            <a:off x="1123218" y="1186742"/>
            <a:ext cx="9234120" cy="5262979"/>
          </a:xfrm>
          <a:prstGeom prst="rect">
            <a:avLst/>
          </a:prstGeom>
          <a:noFill/>
        </p:spPr>
        <p:txBody>
          <a:bodyPr wrap="square">
            <a:spAutoFit/>
          </a:bodyPr>
          <a:lstStyle/>
          <a:p>
            <a:r>
              <a:rPr lang="en-IN" sz="2400" b="1" dirty="0">
                <a:solidFill>
                  <a:srgbClr val="000000"/>
                </a:solidFill>
              </a:rPr>
              <a:t>Boxing</a:t>
            </a:r>
          </a:p>
          <a:p>
            <a:pPr marL="360363" indent="-184150">
              <a:buFont typeface="Arial" panose="020B0604020202020204" pitchFamily="34" charset="0"/>
              <a:buChar char="•"/>
            </a:pPr>
            <a:r>
              <a:rPr lang="en-US" sz="1800" dirty="0"/>
              <a:t>The process of converting a Value Type variable(char, int etc.) to a Reference Type variable(object) is called Boxing.</a:t>
            </a:r>
          </a:p>
          <a:p>
            <a:pPr marL="360363" indent="-184150">
              <a:buFont typeface="Arial" panose="020B0604020202020204" pitchFamily="34" charset="0"/>
              <a:buChar char="•"/>
            </a:pPr>
            <a:endParaRPr lang="en-US" sz="1800" dirty="0"/>
          </a:p>
          <a:p>
            <a:pPr marL="360363" indent="-184150">
              <a:buFont typeface="Arial" panose="020B0604020202020204" pitchFamily="34" charset="0"/>
              <a:buChar char="•"/>
            </a:pPr>
            <a:r>
              <a:rPr lang="en-US" sz="1800" dirty="0"/>
              <a:t>Boxing is an implicit conversion process in which object type (super type) is used.</a:t>
            </a:r>
          </a:p>
          <a:p>
            <a:r>
              <a:rPr lang="en-US" sz="1800" dirty="0"/>
              <a:t>              Value Type variables are always stored in Stack memory,</a:t>
            </a:r>
          </a:p>
          <a:p>
            <a:r>
              <a:rPr lang="en-US" sz="1800" dirty="0"/>
              <a:t>              while Reference Type variables are stored in Heap memory.</a:t>
            </a:r>
          </a:p>
          <a:p>
            <a:r>
              <a:rPr lang="en-US" sz="1800" dirty="0"/>
              <a:t>               e.g.</a:t>
            </a:r>
          </a:p>
          <a:p>
            <a:pPr lvl="2"/>
            <a:r>
              <a:rPr lang="en-IN" dirty="0">
                <a:solidFill>
                  <a:srgbClr val="000000"/>
                </a:solidFill>
              </a:rPr>
              <a:t> </a:t>
            </a:r>
            <a:r>
              <a:rPr lang="en-IN" dirty="0">
                <a:solidFill>
                  <a:srgbClr val="0000FF"/>
                </a:solidFill>
              </a:rPr>
              <a:t>int</a:t>
            </a:r>
            <a:r>
              <a:rPr lang="en-IN" dirty="0">
                <a:solidFill>
                  <a:srgbClr val="000000"/>
                </a:solidFill>
              </a:rPr>
              <a:t> </a:t>
            </a:r>
            <a:r>
              <a:rPr lang="en-IN" dirty="0" err="1">
                <a:solidFill>
                  <a:srgbClr val="000000"/>
                </a:solidFill>
              </a:rPr>
              <a:t>beforeBox</a:t>
            </a:r>
            <a:r>
              <a:rPr lang="en-IN" dirty="0">
                <a:solidFill>
                  <a:srgbClr val="000000"/>
                </a:solidFill>
              </a:rPr>
              <a:t> = 23;</a:t>
            </a:r>
          </a:p>
          <a:p>
            <a:pPr lvl="2"/>
            <a:r>
              <a:rPr lang="en-IN" dirty="0">
                <a:solidFill>
                  <a:srgbClr val="000000"/>
                </a:solidFill>
              </a:rPr>
              <a:t> </a:t>
            </a:r>
            <a:r>
              <a:rPr lang="en-IN" dirty="0">
                <a:solidFill>
                  <a:srgbClr val="0000FF"/>
                </a:solidFill>
              </a:rPr>
              <a:t>object</a:t>
            </a:r>
            <a:r>
              <a:rPr lang="en-IN" dirty="0">
                <a:solidFill>
                  <a:srgbClr val="000000"/>
                </a:solidFill>
              </a:rPr>
              <a:t> </a:t>
            </a:r>
            <a:r>
              <a:rPr lang="en-IN" dirty="0" err="1">
                <a:solidFill>
                  <a:srgbClr val="000000"/>
                </a:solidFill>
              </a:rPr>
              <a:t>afterBox</a:t>
            </a:r>
            <a:r>
              <a:rPr lang="en-IN" dirty="0">
                <a:solidFill>
                  <a:srgbClr val="000000"/>
                </a:solidFill>
              </a:rPr>
              <a:t> = </a:t>
            </a:r>
            <a:r>
              <a:rPr lang="en-IN" dirty="0" err="1">
                <a:solidFill>
                  <a:srgbClr val="000000"/>
                </a:solidFill>
              </a:rPr>
              <a:t>beforeBox</a:t>
            </a:r>
            <a:r>
              <a:rPr lang="en-IN" dirty="0">
                <a:solidFill>
                  <a:srgbClr val="000000"/>
                </a:solidFill>
              </a:rPr>
              <a:t>;</a:t>
            </a:r>
          </a:p>
          <a:p>
            <a:pPr lvl="2"/>
            <a:endParaRPr lang="en-IN" dirty="0">
              <a:solidFill>
                <a:srgbClr val="000000"/>
              </a:solidFill>
            </a:endParaRPr>
          </a:p>
          <a:p>
            <a:r>
              <a:rPr lang="en-IN" sz="2400" b="1" dirty="0" err="1">
                <a:solidFill>
                  <a:srgbClr val="000000"/>
                </a:solidFill>
              </a:rPr>
              <a:t>UnBoxing</a:t>
            </a:r>
            <a:endParaRPr lang="en-IN" sz="2400" b="1" dirty="0">
              <a:solidFill>
                <a:srgbClr val="000000"/>
              </a:solidFill>
            </a:endParaRPr>
          </a:p>
          <a:p>
            <a:pPr marL="285750" indent="-285750">
              <a:buFont typeface="Arial" panose="020B0604020202020204" pitchFamily="34" charset="0"/>
              <a:buChar char="•"/>
            </a:pPr>
            <a:r>
              <a:rPr lang="en-US" sz="1800" dirty="0"/>
              <a:t>It convert an object type into value type.</a:t>
            </a:r>
          </a:p>
          <a:p>
            <a:pPr marL="285750" indent="-285750">
              <a:buFont typeface="Arial" panose="020B0604020202020204" pitchFamily="34" charset="0"/>
              <a:buChar char="•"/>
            </a:pPr>
            <a:r>
              <a:rPr lang="en-US" sz="1800" dirty="0"/>
              <a:t>Unboxing is the explicit conversion process.</a:t>
            </a:r>
          </a:p>
          <a:p>
            <a:r>
              <a:rPr lang="en-US" sz="1800" dirty="0"/>
              <a:t>Here, the object stored on the heap memory copied to the value stored on the stack.</a:t>
            </a:r>
          </a:p>
          <a:p>
            <a:r>
              <a:rPr lang="en-US" sz="1800" dirty="0"/>
              <a:t>               e.g.</a:t>
            </a:r>
            <a:endParaRPr lang="en-US" b="1" dirty="0"/>
          </a:p>
          <a:p>
            <a:pPr lvl="2"/>
            <a:r>
              <a:rPr lang="en-IN" dirty="0">
                <a:solidFill>
                  <a:srgbClr val="0000FF"/>
                </a:solidFill>
              </a:rPr>
              <a:t>object</a:t>
            </a:r>
            <a:r>
              <a:rPr lang="en-IN" dirty="0">
                <a:solidFill>
                  <a:srgbClr val="000000"/>
                </a:solidFill>
              </a:rPr>
              <a:t> </a:t>
            </a:r>
            <a:r>
              <a:rPr lang="en-IN" dirty="0" err="1">
                <a:solidFill>
                  <a:srgbClr val="000000"/>
                </a:solidFill>
              </a:rPr>
              <a:t>beforeUnBox</a:t>
            </a:r>
            <a:r>
              <a:rPr lang="en-IN" dirty="0">
                <a:solidFill>
                  <a:srgbClr val="000000"/>
                </a:solidFill>
              </a:rPr>
              <a:t> = 100;</a:t>
            </a:r>
          </a:p>
          <a:p>
            <a:pPr lvl="2"/>
            <a:r>
              <a:rPr lang="en-IN" dirty="0">
                <a:solidFill>
                  <a:srgbClr val="0000FF"/>
                </a:solidFill>
              </a:rPr>
              <a:t>int</a:t>
            </a:r>
            <a:r>
              <a:rPr lang="en-IN" dirty="0">
                <a:solidFill>
                  <a:srgbClr val="000000"/>
                </a:solidFill>
              </a:rPr>
              <a:t> </a:t>
            </a:r>
            <a:r>
              <a:rPr lang="en-IN" dirty="0" err="1">
                <a:solidFill>
                  <a:srgbClr val="000000"/>
                </a:solidFill>
              </a:rPr>
              <a:t>afterUnBox</a:t>
            </a:r>
            <a:r>
              <a:rPr lang="en-IN" dirty="0">
                <a:solidFill>
                  <a:srgbClr val="000000"/>
                </a:solidFill>
              </a:rPr>
              <a:t> = </a:t>
            </a:r>
            <a:r>
              <a:rPr lang="en-IN" dirty="0" err="1">
                <a:solidFill>
                  <a:srgbClr val="000000"/>
                </a:solidFill>
              </a:rPr>
              <a:t>beforeBox</a:t>
            </a:r>
            <a:r>
              <a:rPr lang="en-IN" dirty="0">
                <a:solidFill>
                  <a:srgbClr val="000000"/>
                </a:solidFill>
              </a:rPr>
              <a:t>;</a:t>
            </a:r>
            <a:endParaRPr lang="en-IN" sz="2400" b="1" dirty="0"/>
          </a:p>
        </p:txBody>
      </p:sp>
      <p:sp>
        <p:nvSpPr>
          <p:cNvPr id="6" name="TextBox 5">
            <a:extLst>
              <a:ext uri="{FF2B5EF4-FFF2-40B4-BE49-F238E27FC236}">
                <a16:creationId xmlns:a16="http://schemas.microsoft.com/office/drawing/2014/main" id="{1748E730-1592-93F2-289A-297FB2D401BA}"/>
              </a:ext>
            </a:extLst>
          </p:cNvPr>
          <p:cNvSpPr txBox="1"/>
          <p:nvPr/>
        </p:nvSpPr>
        <p:spPr>
          <a:xfrm>
            <a:off x="1441939" y="158263"/>
            <a:ext cx="7042638" cy="646331"/>
          </a:xfrm>
          <a:prstGeom prst="rect">
            <a:avLst/>
          </a:prstGeom>
          <a:noFill/>
        </p:spPr>
        <p:txBody>
          <a:bodyPr wrap="square" rtlCol="0">
            <a:spAutoFit/>
          </a:bodyPr>
          <a:lstStyle/>
          <a:p>
            <a:pPr algn="ctr" fontAlgn="base"/>
            <a:r>
              <a:rPr lang="en-IN" sz="3600" b="1" i="0" dirty="0" err="1">
                <a:solidFill>
                  <a:srgbClr val="273239"/>
                </a:solidFill>
                <a:effectLst/>
              </a:rPr>
              <a:t>DataType</a:t>
            </a:r>
            <a:r>
              <a:rPr lang="en-IN" sz="3600" b="1" i="0" dirty="0">
                <a:solidFill>
                  <a:srgbClr val="273239"/>
                </a:solidFill>
                <a:effectLst/>
              </a:rPr>
              <a:t> Conversion - 2</a:t>
            </a:r>
          </a:p>
        </p:txBody>
      </p:sp>
    </p:spTree>
    <p:extLst>
      <p:ext uri="{BB962C8B-B14F-4D97-AF65-F5344CB8AC3E}">
        <p14:creationId xmlns:p14="http://schemas.microsoft.com/office/powerpoint/2010/main" val="145216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E576BD-AF61-7059-61EA-02EE1DD24EB6}"/>
              </a:ext>
            </a:extLst>
          </p:cNvPr>
          <p:cNvSpPr txBox="1"/>
          <p:nvPr/>
        </p:nvSpPr>
        <p:spPr>
          <a:xfrm>
            <a:off x="1738678" y="1112158"/>
            <a:ext cx="8425229" cy="646331"/>
          </a:xfrm>
          <a:prstGeom prst="rect">
            <a:avLst/>
          </a:prstGeom>
          <a:noFill/>
        </p:spPr>
        <p:txBody>
          <a:bodyPr wrap="square">
            <a:spAutoFit/>
          </a:bodyPr>
          <a:lstStyle/>
          <a:p>
            <a:r>
              <a:rPr lang="en-US" dirty="0"/>
              <a:t>In C#, a class is a blueprint for creating objects. It encapsulates data (fields) and behaviors (methods) that define the properties and functionalities of the object. </a:t>
            </a:r>
            <a:endParaRPr lang="en-IN" dirty="0"/>
          </a:p>
        </p:txBody>
      </p:sp>
      <p:sp>
        <p:nvSpPr>
          <p:cNvPr id="8" name="TextBox 7">
            <a:extLst>
              <a:ext uri="{FF2B5EF4-FFF2-40B4-BE49-F238E27FC236}">
                <a16:creationId xmlns:a16="http://schemas.microsoft.com/office/drawing/2014/main" id="{EEFC03AA-E097-6540-ABC8-17F6CDDC2DF4}"/>
              </a:ext>
            </a:extLst>
          </p:cNvPr>
          <p:cNvSpPr txBox="1"/>
          <p:nvPr/>
        </p:nvSpPr>
        <p:spPr>
          <a:xfrm>
            <a:off x="2556364" y="232323"/>
            <a:ext cx="6097464" cy="646331"/>
          </a:xfrm>
          <a:prstGeom prst="rect">
            <a:avLst/>
          </a:prstGeom>
          <a:noFill/>
        </p:spPr>
        <p:txBody>
          <a:bodyPr wrap="square">
            <a:spAutoFit/>
          </a:bodyPr>
          <a:lstStyle/>
          <a:p>
            <a:pPr algn="ctr"/>
            <a:r>
              <a:rPr lang="en-US" sz="3600" b="1" dirty="0"/>
              <a:t>Class</a:t>
            </a:r>
            <a:endParaRPr lang="en-IN" sz="3600" b="1" dirty="0"/>
          </a:p>
        </p:txBody>
      </p:sp>
      <p:sp>
        <p:nvSpPr>
          <p:cNvPr id="2" name="TextBox 1">
            <a:extLst>
              <a:ext uri="{FF2B5EF4-FFF2-40B4-BE49-F238E27FC236}">
                <a16:creationId xmlns:a16="http://schemas.microsoft.com/office/drawing/2014/main" id="{19472045-8EDB-CE51-32A2-41F989584C58}"/>
              </a:ext>
            </a:extLst>
          </p:cNvPr>
          <p:cNvSpPr txBox="1"/>
          <p:nvPr/>
        </p:nvSpPr>
        <p:spPr>
          <a:xfrm>
            <a:off x="524608" y="1850739"/>
            <a:ext cx="10366130" cy="4801314"/>
          </a:xfrm>
          <a:prstGeom prst="rect">
            <a:avLst/>
          </a:prstGeom>
          <a:noFill/>
        </p:spPr>
        <p:txBody>
          <a:bodyPr wrap="square" rtlCol="0">
            <a:spAutoFit/>
          </a:bodyPr>
          <a:lstStyle/>
          <a:p>
            <a:pPr>
              <a:buNone/>
            </a:pPr>
            <a:r>
              <a:rPr lang="en-US" dirty="0"/>
              <a:t>Using classes in C# (and object-oriented programming in general) offers several benefits:</a:t>
            </a:r>
          </a:p>
          <a:p>
            <a:pPr>
              <a:buNone/>
            </a:pPr>
            <a:endParaRPr lang="en-US" dirty="0"/>
          </a:p>
          <a:p>
            <a:pPr>
              <a:buFont typeface="+mj-lt"/>
              <a:buAutoNum type="arabicPeriod"/>
            </a:pPr>
            <a:r>
              <a:rPr lang="en-US" b="1" dirty="0"/>
              <a:t>Encapsulation</a:t>
            </a:r>
            <a:r>
              <a:rPr lang="en-US" dirty="0"/>
              <a:t>: Classes bundle related data and methods together, ensuring that internal details are hidden and accessed only through defined interfaces.</a:t>
            </a:r>
          </a:p>
          <a:p>
            <a:pPr>
              <a:buFont typeface="+mj-lt"/>
              <a:buAutoNum type="arabicPeriod"/>
            </a:pPr>
            <a:r>
              <a:rPr lang="en-US" b="1" dirty="0"/>
              <a:t>Reusability</a:t>
            </a:r>
            <a:r>
              <a:rPr lang="en-US" dirty="0"/>
              <a:t>: Once a class is defined, it can be used multiple times to create objects, reducing redundancy and making code more efficient.</a:t>
            </a:r>
          </a:p>
          <a:p>
            <a:pPr>
              <a:buFont typeface="+mj-lt"/>
              <a:buAutoNum type="arabicPeriod"/>
            </a:pPr>
            <a:r>
              <a:rPr lang="en-US" b="1" dirty="0"/>
              <a:t>Inheritance</a:t>
            </a:r>
            <a:r>
              <a:rPr lang="en-US" dirty="0"/>
              <a:t>: You can create new classes based on existing ones, inheriting their properties and behaviors while adding new functionalities.</a:t>
            </a:r>
          </a:p>
          <a:p>
            <a:pPr>
              <a:buFont typeface="+mj-lt"/>
              <a:buAutoNum type="arabicPeriod"/>
            </a:pPr>
            <a:r>
              <a:rPr lang="en-US" b="1" dirty="0"/>
              <a:t>Polymorphism</a:t>
            </a:r>
            <a:r>
              <a:rPr lang="en-US" dirty="0"/>
              <a:t>: Allows objects to be treated as instances of their parent class, enabling flexible and dynamic method handling.</a:t>
            </a:r>
          </a:p>
          <a:p>
            <a:pPr>
              <a:buFont typeface="+mj-lt"/>
              <a:buAutoNum type="arabicPeriod"/>
            </a:pPr>
            <a:r>
              <a:rPr lang="en-US" b="1" dirty="0"/>
              <a:t>Modularity</a:t>
            </a:r>
            <a:r>
              <a:rPr lang="en-US" dirty="0"/>
              <a:t>: Code is organized into separate units (classes), making it easier to understand, maintain, and debug.</a:t>
            </a:r>
          </a:p>
          <a:p>
            <a:pPr>
              <a:buFont typeface="+mj-lt"/>
              <a:buAutoNum type="arabicPeriod"/>
            </a:pPr>
            <a:r>
              <a:rPr lang="en-US" b="1" dirty="0"/>
              <a:t>Abstraction</a:t>
            </a:r>
            <a:r>
              <a:rPr lang="en-US" dirty="0"/>
              <a:t>: By defining only essential details while hiding complexities, classes improve code clarity and usability.</a:t>
            </a:r>
          </a:p>
          <a:p>
            <a:pPr>
              <a:buFont typeface="+mj-lt"/>
              <a:buAutoNum type="arabicPeriod"/>
            </a:pPr>
            <a:r>
              <a:rPr lang="en-US" b="1" dirty="0"/>
              <a:t>Data Security</a:t>
            </a:r>
            <a:r>
              <a:rPr lang="en-US" dirty="0"/>
              <a:t>: By restricting access to internal data using private or protected modifiers, classes enhance security and integrity.</a:t>
            </a:r>
          </a:p>
          <a:p>
            <a:endParaRPr lang="en-IN" dirty="0"/>
          </a:p>
        </p:txBody>
      </p:sp>
    </p:spTree>
    <p:extLst>
      <p:ext uri="{BB962C8B-B14F-4D97-AF65-F5344CB8AC3E}">
        <p14:creationId xmlns:p14="http://schemas.microsoft.com/office/powerpoint/2010/main" val="3486924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724D8-6EF6-3BA6-2CD8-C26E94CD58F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C1A4094-5ACC-7248-9934-22052319E67B}"/>
              </a:ext>
            </a:extLst>
          </p:cNvPr>
          <p:cNvSpPr txBox="1"/>
          <p:nvPr/>
        </p:nvSpPr>
        <p:spPr>
          <a:xfrm>
            <a:off x="553915" y="769258"/>
            <a:ext cx="11227777" cy="6771084"/>
          </a:xfrm>
          <a:prstGeom prst="rect">
            <a:avLst/>
          </a:prstGeom>
          <a:noFill/>
        </p:spPr>
        <p:txBody>
          <a:bodyPr wrap="square">
            <a:spAutoFit/>
          </a:bodyPr>
          <a:lstStyle/>
          <a:p>
            <a:r>
              <a:rPr lang="en-US" sz="1400" dirty="0"/>
              <a:t>In C#, destructors are special methods that are automatically invoked when an object is being destroyed or garbage collected. They are primarily used for cleaning up unmanaged resources like file handles, database connections, or native code objects. Unlike constructors, destructors are rarely needed in everyday applications, because C# has a robust garbage collector that handles most cleanup tasks.</a:t>
            </a:r>
          </a:p>
          <a:p>
            <a:endParaRPr lang="en-US" sz="1400" dirty="0"/>
          </a:p>
          <a:p>
            <a:pPr marL="285750" indent="-285750">
              <a:buFont typeface="Arial" panose="020B0604020202020204" pitchFamily="34" charset="0"/>
              <a:buChar char="•"/>
            </a:pPr>
            <a:r>
              <a:rPr lang="en-US" sz="1400" dirty="0"/>
              <a:t>Destructors cannot be explicitly called; they are triggered automatically by the runtime during garbage collection.</a:t>
            </a:r>
          </a:p>
          <a:p>
            <a:endParaRPr lang="en-US" sz="1400" dirty="0"/>
          </a:p>
          <a:p>
            <a:pPr marL="285750" indent="-285750">
              <a:buFont typeface="Arial" panose="020B0604020202020204" pitchFamily="34" charset="0"/>
              <a:buChar char="•"/>
            </a:pPr>
            <a:r>
              <a:rPr lang="en-US" sz="1400" dirty="0"/>
              <a:t>They cannot have parameters or be overloaded.</a:t>
            </a:r>
          </a:p>
          <a:p>
            <a:endParaRPr lang="en-US" sz="1400" dirty="0"/>
          </a:p>
          <a:p>
            <a:pPr marL="285750" indent="-285750">
              <a:buFont typeface="Arial" panose="020B0604020202020204" pitchFamily="34" charset="0"/>
              <a:buChar char="•"/>
            </a:pPr>
            <a:r>
              <a:rPr lang="en-US" sz="1400" dirty="0"/>
              <a:t>They are used for cleanup operations but are not commonly required.</a:t>
            </a:r>
          </a:p>
          <a:p>
            <a:endParaRPr lang="en-US" sz="1400" dirty="0"/>
          </a:p>
          <a:p>
            <a:pPr marL="285750" indent="-285750">
              <a:buFont typeface="Arial" panose="020B0604020202020204" pitchFamily="34" charset="0"/>
              <a:buChar char="•"/>
            </a:pPr>
            <a:r>
              <a:rPr lang="en-US" sz="1400" dirty="0"/>
              <a:t>Avoid using destructors unnecessarily, as they can impact performance due to the garbage collector's overhead.</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Prefer implementing the </a:t>
            </a:r>
            <a:r>
              <a:rPr lang="en-US" sz="1400" dirty="0" err="1"/>
              <a:t>IDisposable</a:t>
            </a:r>
            <a:r>
              <a:rPr lang="en-US" sz="1400" dirty="0"/>
              <a:t> interface for managed resource cleanup, as it offers more control over resource release.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Rely on destructors only for unmanaged resource cleanup in rare cases.</a:t>
            </a:r>
          </a:p>
          <a:p>
            <a:pPr marL="285750" indent="-285750">
              <a:buFont typeface="Arial" panose="020B0604020202020204" pitchFamily="34" charset="0"/>
              <a:buChar char="•"/>
            </a:pPr>
            <a:endParaRPr lang="en-US" sz="1400" dirty="0"/>
          </a:p>
          <a:p>
            <a:r>
              <a:rPr lang="en-US" sz="1400" dirty="0"/>
              <a:t>public class </a:t>
            </a:r>
            <a:r>
              <a:rPr lang="en-US" sz="1400" dirty="0" err="1"/>
              <a:t>ResourceHandler</a:t>
            </a:r>
            <a:endParaRPr lang="en-US" sz="1400" dirty="0"/>
          </a:p>
          <a:p>
            <a:r>
              <a:rPr lang="en-US" sz="1400" dirty="0"/>
              <a:t>{</a:t>
            </a:r>
          </a:p>
          <a:p>
            <a:r>
              <a:rPr lang="en-US" sz="1400" dirty="0"/>
              <a:t>    private </a:t>
            </a:r>
            <a:r>
              <a:rPr lang="en-US" sz="1400" dirty="0" err="1"/>
              <a:t>IntPtr</a:t>
            </a:r>
            <a:r>
              <a:rPr lang="en-US" sz="1400" dirty="0"/>
              <a:t> </a:t>
            </a:r>
            <a:r>
              <a:rPr lang="en-US" sz="1400" dirty="0" err="1"/>
              <a:t>unmanagedResource</a:t>
            </a:r>
            <a:r>
              <a:rPr lang="en-US" sz="1400" dirty="0"/>
              <a:t>;</a:t>
            </a:r>
          </a:p>
          <a:p>
            <a:r>
              <a:rPr lang="en-US" sz="1400" dirty="0"/>
              <a:t>    public </a:t>
            </a:r>
            <a:r>
              <a:rPr lang="en-US" sz="1400" dirty="0" err="1"/>
              <a:t>ResourceHandler</a:t>
            </a:r>
            <a:r>
              <a:rPr lang="en-US" sz="1400" dirty="0"/>
              <a:t>(</a:t>
            </a:r>
            <a:r>
              <a:rPr lang="en-US" sz="1400" dirty="0" err="1"/>
              <a:t>IntPtr</a:t>
            </a:r>
            <a:r>
              <a:rPr lang="en-US" sz="1400" dirty="0"/>
              <a:t> resource)</a:t>
            </a:r>
          </a:p>
          <a:p>
            <a:r>
              <a:rPr lang="en-US" sz="1400" dirty="0"/>
              <a:t>    {</a:t>
            </a:r>
          </a:p>
          <a:p>
            <a:r>
              <a:rPr lang="en-US" sz="1400" dirty="0"/>
              <a:t>        </a:t>
            </a:r>
            <a:r>
              <a:rPr lang="en-US" sz="1400" dirty="0" err="1"/>
              <a:t>unmanagedResource</a:t>
            </a:r>
            <a:r>
              <a:rPr lang="en-US" sz="1400" dirty="0"/>
              <a:t> = resource;</a:t>
            </a:r>
          </a:p>
          <a:p>
            <a:r>
              <a:rPr lang="en-US" sz="1400" dirty="0"/>
              <a:t>    }</a:t>
            </a:r>
          </a:p>
          <a:p>
            <a:r>
              <a:rPr lang="en-US" sz="1400" dirty="0"/>
              <a:t>    ~</a:t>
            </a:r>
            <a:r>
              <a:rPr lang="en-US" sz="1400" dirty="0" err="1"/>
              <a:t>ResourceHandler</a:t>
            </a:r>
            <a:r>
              <a:rPr lang="en-US" sz="1400" dirty="0"/>
              <a:t>()</a:t>
            </a:r>
          </a:p>
          <a:p>
            <a:r>
              <a:rPr lang="en-US" sz="1400" dirty="0"/>
              <a:t>    {</a:t>
            </a:r>
          </a:p>
          <a:p>
            <a:r>
              <a:rPr lang="en-US" sz="1400" dirty="0"/>
              <a:t>        </a:t>
            </a:r>
            <a:r>
              <a:rPr lang="en-US" sz="1400" dirty="0" err="1"/>
              <a:t>Console.WriteLine</a:t>
            </a:r>
            <a:r>
              <a:rPr lang="en-US" sz="1400" dirty="0"/>
              <a:t>("Releasing unmanaged resources...");</a:t>
            </a:r>
          </a:p>
          <a:p>
            <a:r>
              <a:rPr lang="en-US" sz="1400" dirty="0"/>
              <a:t>        // Code to free the unmanaged resource</a:t>
            </a:r>
          </a:p>
          <a:p>
            <a:r>
              <a:rPr lang="en-US" sz="1400" dirty="0"/>
              <a:t>    }}</a:t>
            </a:r>
          </a:p>
          <a:p>
            <a:pPr marL="285750" indent="-285750">
              <a:buFont typeface="Arial" panose="020B0604020202020204" pitchFamily="34" charset="0"/>
              <a:buChar char="•"/>
            </a:pPr>
            <a:endParaRPr lang="en-US" sz="1400" dirty="0"/>
          </a:p>
          <a:p>
            <a:endParaRPr lang="en-IN" sz="1400" dirty="0"/>
          </a:p>
        </p:txBody>
      </p:sp>
      <p:sp>
        <p:nvSpPr>
          <p:cNvPr id="8" name="TextBox 7">
            <a:extLst>
              <a:ext uri="{FF2B5EF4-FFF2-40B4-BE49-F238E27FC236}">
                <a16:creationId xmlns:a16="http://schemas.microsoft.com/office/drawing/2014/main" id="{70AFA498-4393-1AEC-057A-EAE412501D4C}"/>
              </a:ext>
            </a:extLst>
          </p:cNvPr>
          <p:cNvSpPr txBox="1"/>
          <p:nvPr/>
        </p:nvSpPr>
        <p:spPr>
          <a:xfrm>
            <a:off x="2556364" y="232323"/>
            <a:ext cx="6097464" cy="646331"/>
          </a:xfrm>
          <a:prstGeom prst="rect">
            <a:avLst/>
          </a:prstGeom>
          <a:noFill/>
        </p:spPr>
        <p:txBody>
          <a:bodyPr wrap="square">
            <a:spAutoFit/>
          </a:bodyPr>
          <a:lstStyle/>
          <a:p>
            <a:pPr algn="ctr"/>
            <a:r>
              <a:rPr lang="en-US" sz="3600" b="1" dirty="0"/>
              <a:t>Destructors</a:t>
            </a:r>
            <a:endParaRPr lang="en-IN" sz="3600" b="1" dirty="0"/>
          </a:p>
        </p:txBody>
      </p:sp>
    </p:spTree>
    <p:extLst>
      <p:ext uri="{BB962C8B-B14F-4D97-AF65-F5344CB8AC3E}">
        <p14:creationId xmlns:p14="http://schemas.microsoft.com/office/powerpoint/2010/main" val="2079250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3FB70-4BD3-9D2C-9ADC-AC3861D82A4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60A2BD7-1BAC-6585-771A-E1373123957A}"/>
              </a:ext>
            </a:extLst>
          </p:cNvPr>
          <p:cNvSpPr txBox="1"/>
          <p:nvPr/>
        </p:nvSpPr>
        <p:spPr>
          <a:xfrm>
            <a:off x="553915" y="769258"/>
            <a:ext cx="11227777" cy="2246769"/>
          </a:xfrm>
          <a:prstGeom prst="rect">
            <a:avLst/>
          </a:prstGeom>
          <a:noFill/>
        </p:spPr>
        <p:txBody>
          <a:bodyPr wrap="square">
            <a:spAutoFit/>
          </a:bodyPr>
          <a:lstStyle/>
          <a:p>
            <a:r>
              <a:rPr lang="en-US" sz="1400" dirty="0"/>
              <a:t>In C#, a static class is used to group together utility methods or functionality that do not depend on instance data and behavior. Static classes can contain only static members, and you cannot create an instance of a static class.</a:t>
            </a:r>
          </a:p>
          <a:p>
            <a:endParaRPr lang="en-US" sz="1400" dirty="0"/>
          </a:p>
          <a:p>
            <a:r>
              <a:rPr lang="en-US" sz="1400" dirty="0"/>
              <a:t>Key Features of Static Classes:</a:t>
            </a:r>
          </a:p>
          <a:p>
            <a:pPr marL="285750" indent="-285750">
              <a:buFont typeface="Arial" panose="020B0604020202020204" pitchFamily="34" charset="0"/>
              <a:buChar char="•"/>
            </a:pPr>
            <a:r>
              <a:rPr lang="en-US" sz="1400" dirty="0"/>
              <a:t>Cannot Be Instantiated: You cannot use the new keyword to create an object of a static class.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Only Contains Static Members: All methods, properties, and fields in a static class must be static.</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Used for Global Methods or Utilities: Static classes are ideal for scenarios where functionality is shared and doesn't need to be tied to a particular object.</a:t>
            </a:r>
            <a:endParaRPr lang="en-IN" sz="1400" dirty="0"/>
          </a:p>
        </p:txBody>
      </p:sp>
      <p:sp>
        <p:nvSpPr>
          <p:cNvPr id="8" name="TextBox 7">
            <a:extLst>
              <a:ext uri="{FF2B5EF4-FFF2-40B4-BE49-F238E27FC236}">
                <a16:creationId xmlns:a16="http://schemas.microsoft.com/office/drawing/2014/main" id="{3CBFE55F-AAC1-D81A-D97F-E31081FF5D6D}"/>
              </a:ext>
            </a:extLst>
          </p:cNvPr>
          <p:cNvSpPr txBox="1"/>
          <p:nvPr/>
        </p:nvSpPr>
        <p:spPr>
          <a:xfrm>
            <a:off x="2556364" y="232323"/>
            <a:ext cx="6097464" cy="646331"/>
          </a:xfrm>
          <a:prstGeom prst="rect">
            <a:avLst/>
          </a:prstGeom>
          <a:noFill/>
        </p:spPr>
        <p:txBody>
          <a:bodyPr wrap="square">
            <a:spAutoFit/>
          </a:bodyPr>
          <a:lstStyle/>
          <a:p>
            <a:pPr algn="ctr"/>
            <a:r>
              <a:rPr lang="en-US" sz="3600" b="1" dirty="0"/>
              <a:t>Static Class</a:t>
            </a:r>
            <a:endParaRPr lang="en-IN" sz="3600" b="1" dirty="0"/>
          </a:p>
        </p:txBody>
      </p:sp>
    </p:spTree>
    <p:extLst>
      <p:ext uri="{BB962C8B-B14F-4D97-AF65-F5344CB8AC3E}">
        <p14:creationId xmlns:p14="http://schemas.microsoft.com/office/powerpoint/2010/main" val="2648434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FCD124-5BF2-AB3B-9885-856C4E9CCC6C}"/>
              </a:ext>
            </a:extLst>
          </p:cNvPr>
          <p:cNvPicPr>
            <a:picLocks noChangeAspect="1"/>
          </p:cNvPicPr>
          <p:nvPr/>
        </p:nvPicPr>
        <p:blipFill>
          <a:blip r:embed="rId2"/>
          <a:stretch>
            <a:fillRect/>
          </a:stretch>
        </p:blipFill>
        <p:spPr>
          <a:xfrm>
            <a:off x="2514600" y="0"/>
            <a:ext cx="6778869" cy="6858000"/>
          </a:xfrm>
          <a:prstGeom prst="rect">
            <a:avLst/>
          </a:prstGeom>
        </p:spPr>
      </p:pic>
    </p:spTree>
    <p:extLst>
      <p:ext uri="{BB962C8B-B14F-4D97-AF65-F5344CB8AC3E}">
        <p14:creationId xmlns:p14="http://schemas.microsoft.com/office/powerpoint/2010/main" val="39373786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2DF3C-6C8E-EF21-B1ED-5E4919824B4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1F44CF6-458A-7569-0F70-CF1FA75560FA}"/>
              </a:ext>
            </a:extLst>
          </p:cNvPr>
          <p:cNvSpPr txBox="1"/>
          <p:nvPr/>
        </p:nvSpPr>
        <p:spPr>
          <a:xfrm>
            <a:off x="482111" y="1336119"/>
            <a:ext cx="11227777" cy="3970318"/>
          </a:xfrm>
          <a:prstGeom prst="rect">
            <a:avLst/>
          </a:prstGeom>
          <a:noFill/>
        </p:spPr>
        <p:txBody>
          <a:bodyPr wrap="square">
            <a:spAutoFit/>
          </a:bodyPr>
          <a:lstStyle/>
          <a:p>
            <a:r>
              <a:rPr lang="en-US" sz="1400" dirty="0"/>
              <a:t>In C#, the concept of a "virtual class" doesn't exist directly. However, virtual methods are commonly used within classes to enable overriding in derived classes. This feature is part of polymorphism, a core principle of object-oriented programming.</a:t>
            </a:r>
          </a:p>
          <a:p>
            <a:endParaRPr lang="en-US" sz="1400" dirty="0"/>
          </a:p>
          <a:p>
            <a:r>
              <a:rPr lang="en-US" sz="1400" dirty="0"/>
              <a:t>Explanation of Virtual Methods:</a:t>
            </a:r>
          </a:p>
          <a:p>
            <a:endParaRPr lang="en-US" sz="1400" dirty="0"/>
          </a:p>
          <a:p>
            <a:pPr marL="285750" indent="-285750">
              <a:buFont typeface="Arial" panose="020B0604020202020204" pitchFamily="34" charset="0"/>
              <a:buChar char="•"/>
            </a:pPr>
            <a:r>
              <a:rPr lang="en-US" sz="1400" b="1" dirty="0"/>
              <a:t>Virtual Keyword</a:t>
            </a:r>
            <a:r>
              <a:rPr lang="en-US" sz="1400" dirty="0"/>
              <a:t>: A method marked as virtual in a base class allows derived classes to override its implementation.</a:t>
            </a:r>
          </a:p>
          <a:p>
            <a:endParaRPr lang="en-US" sz="1400" dirty="0"/>
          </a:p>
          <a:p>
            <a:r>
              <a:rPr lang="en-US" sz="1400" dirty="0"/>
              <a:t>Overriding Virtual Methods:</a:t>
            </a:r>
          </a:p>
          <a:p>
            <a:endParaRPr lang="en-US" sz="1400" dirty="0"/>
          </a:p>
          <a:p>
            <a:pPr marL="285750" indent="-285750">
              <a:buFont typeface="Arial" panose="020B0604020202020204" pitchFamily="34" charset="0"/>
              <a:buChar char="•"/>
            </a:pPr>
            <a:r>
              <a:rPr lang="en-US" sz="1400" dirty="0"/>
              <a:t>Derived classes can provide their own version of the method using the override keyword.</a:t>
            </a:r>
          </a:p>
          <a:p>
            <a:endParaRPr lang="en-US" sz="1400" dirty="0"/>
          </a:p>
          <a:p>
            <a:pPr marL="285750" indent="-285750">
              <a:buFont typeface="Arial" panose="020B0604020202020204" pitchFamily="34" charset="0"/>
              <a:buChar char="•"/>
            </a:pPr>
            <a:r>
              <a:rPr lang="en-US" sz="1400" dirty="0"/>
              <a:t>If the derived class does not override the method, the base class version is used.</a:t>
            </a:r>
          </a:p>
          <a:p>
            <a:endParaRPr lang="en-US" sz="1400" dirty="0"/>
          </a:p>
          <a:p>
            <a:pPr marL="285750" indent="-285750">
              <a:buFont typeface="Arial" panose="020B0604020202020204" pitchFamily="34" charset="0"/>
              <a:buChar char="•"/>
            </a:pPr>
            <a:r>
              <a:rPr lang="en-US" sz="1400" dirty="0"/>
              <a:t>Abstract Classes vs Virtual Methods:</a:t>
            </a:r>
          </a:p>
          <a:p>
            <a:endParaRPr lang="en-US" sz="1400" dirty="0"/>
          </a:p>
          <a:p>
            <a:r>
              <a:rPr lang="en-US" sz="1400" dirty="0"/>
              <a:t>          1.Virtual methods have an implementation in the base class that can optionally be overridden.</a:t>
            </a:r>
          </a:p>
          <a:p>
            <a:endParaRPr lang="en-US" sz="1400" dirty="0"/>
          </a:p>
          <a:p>
            <a:r>
              <a:rPr lang="en-US" sz="1400" dirty="0"/>
              <a:t>          2.Abstract methods, on the other hand, have no implementation and must be overridden in derived classes.</a:t>
            </a:r>
            <a:endParaRPr lang="en-IN" sz="1400" dirty="0"/>
          </a:p>
        </p:txBody>
      </p:sp>
      <p:sp>
        <p:nvSpPr>
          <p:cNvPr id="8" name="TextBox 7">
            <a:extLst>
              <a:ext uri="{FF2B5EF4-FFF2-40B4-BE49-F238E27FC236}">
                <a16:creationId xmlns:a16="http://schemas.microsoft.com/office/drawing/2014/main" id="{E3F1DDDD-6AFF-18E4-32E6-CC16FCC6129D}"/>
              </a:ext>
            </a:extLst>
          </p:cNvPr>
          <p:cNvSpPr txBox="1"/>
          <p:nvPr/>
        </p:nvSpPr>
        <p:spPr>
          <a:xfrm>
            <a:off x="2556364" y="232323"/>
            <a:ext cx="6097464" cy="646331"/>
          </a:xfrm>
          <a:prstGeom prst="rect">
            <a:avLst/>
          </a:prstGeom>
          <a:noFill/>
        </p:spPr>
        <p:txBody>
          <a:bodyPr wrap="square">
            <a:spAutoFit/>
          </a:bodyPr>
          <a:lstStyle/>
          <a:p>
            <a:pPr algn="ctr"/>
            <a:r>
              <a:rPr lang="en-US" sz="3600" b="1" dirty="0"/>
              <a:t>Virtual Methods</a:t>
            </a:r>
            <a:endParaRPr lang="en-IN" sz="3600" b="1" dirty="0"/>
          </a:p>
        </p:txBody>
      </p:sp>
    </p:spTree>
    <p:extLst>
      <p:ext uri="{BB962C8B-B14F-4D97-AF65-F5344CB8AC3E}">
        <p14:creationId xmlns:p14="http://schemas.microsoft.com/office/powerpoint/2010/main" val="14900734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E0BA4-270D-063A-2E06-03D920C4684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7BA4874-5675-11A4-601F-3FDC884AD044}"/>
              </a:ext>
            </a:extLst>
          </p:cNvPr>
          <p:cNvSpPr txBox="1"/>
          <p:nvPr/>
        </p:nvSpPr>
        <p:spPr>
          <a:xfrm>
            <a:off x="482111" y="1336119"/>
            <a:ext cx="11227777" cy="4185761"/>
          </a:xfrm>
          <a:prstGeom prst="rect">
            <a:avLst/>
          </a:prstGeom>
          <a:noFill/>
        </p:spPr>
        <p:txBody>
          <a:bodyPr wrap="square">
            <a:spAutoFit/>
          </a:bodyPr>
          <a:lstStyle/>
          <a:p>
            <a:r>
              <a:rPr lang="en-US" sz="1400" dirty="0"/>
              <a:t>An abstract class in C# is a class that is intended to be a base class and cannot be instantiated directly. It can contain abstract methods (which have no implementation) and concrete methods (which have an implementation). Abstract classes are perfect for defining a common blueprint for derived classes, while leaving certain details to be implemented by the derived classes</a:t>
            </a:r>
          </a:p>
          <a:p>
            <a:endParaRPr lang="en-US" sz="1400" dirty="0"/>
          </a:p>
          <a:p>
            <a:r>
              <a:rPr lang="en-US" sz="1400" dirty="0"/>
              <a:t>Explanation of Virtual Methods:</a:t>
            </a:r>
          </a:p>
          <a:p>
            <a:endParaRPr lang="en-US" sz="1400" dirty="0"/>
          </a:p>
          <a:p>
            <a:pPr marL="285750" indent="-285750">
              <a:buFont typeface="Arial" panose="020B0604020202020204" pitchFamily="34" charset="0"/>
              <a:buChar char="•"/>
            </a:pPr>
            <a:r>
              <a:rPr lang="en-US" sz="1400" b="1" dirty="0"/>
              <a:t>Virtual Keyword</a:t>
            </a:r>
            <a:r>
              <a:rPr lang="en-US" sz="1400" dirty="0"/>
              <a:t>: A method marked as virtual in a base class allows derived classes to override its implementation.</a:t>
            </a:r>
          </a:p>
          <a:p>
            <a:endParaRPr lang="en-US" sz="1400" dirty="0"/>
          </a:p>
          <a:p>
            <a:r>
              <a:rPr lang="en-US" sz="1400" dirty="0"/>
              <a:t>Overriding Virtual Methods:</a:t>
            </a:r>
          </a:p>
          <a:p>
            <a:endParaRPr lang="en-US" sz="1400" dirty="0"/>
          </a:p>
          <a:p>
            <a:pPr marL="285750" indent="-285750">
              <a:buFont typeface="Arial" panose="020B0604020202020204" pitchFamily="34" charset="0"/>
              <a:buChar char="•"/>
            </a:pPr>
            <a:r>
              <a:rPr lang="en-US" sz="1400" dirty="0"/>
              <a:t>Derived classes can provide their own version of the method using the override keyword.</a:t>
            </a:r>
          </a:p>
          <a:p>
            <a:endParaRPr lang="en-US" sz="1400" dirty="0"/>
          </a:p>
          <a:p>
            <a:pPr marL="285750" indent="-285750">
              <a:buFont typeface="Arial" panose="020B0604020202020204" pitchFamily="34" charset="0"/>
              <a:buChar char="•"/>
            </a:pPr>
            <a:r>
              <a:rPr lang="en-US" sz="1400" dirty="0"/>
              <a:t>If the derived class does not override the method, the base class version is used.</a:t>
            </a:r>
          </a:p>
          <a:p>
            <a:endParaRPr lang="en-US" sz="1400" dirty="0"/>
          </a:p>
          <a:p>
            <a:pPr marL="285750" indent="-285750">
              <a:buFont typeface="Arial" panose="020B0604020202020204" pitchFamily="34" charset="0"/>
              <a:buChar char="•"/>
            </a:pPr>
            <a:r>
              <a:rPr lang="en-US" sz="1400" dirty="0"/>
              <a:t>Abstract Classes vs Virtual Methods:</a:t>
            </a:r>
          </a:p>
          <a:p>
            <a:endParaRPr lang="en-US" sz="1400" dirty="0"/>
          </a:p>
          <a:p>
            <a:r>
              <a:rPr lang="en-US" sz="1400" dirty="0"/>
              <a:t>          1.Virtual methods have an implementation in the base class that can optionally be overridden.</a:t>
            </a:r>
          </a:p>
          <a:p>
            <a:endParaRPr lang="en-US" sz="1400" dirty="0"/>
          </a:p>
          <a:p>
            <a:r>
              <a:rPr lang="en-US" sz="1400" dirty="0"/>
              <a:t>          2.Abstract methods, on the other hand, have no implementation and must be overridden in derived classes.</a:t>
            </a:r>
            <a:endParaRPr lang="en-IN" sz="1400" dirty="0"/>
          </a:p>
        </p:txBody>
      </p:sp>
      <p:sp>
        <p:nvSpPr>
          <p:cNvPr id="8" name="TextBox 7">
            <a:extLst>
              <a:ext uri="{FF2B5EF4-FFF2-40B4-BE49-F238E27FC236}">
                <a16:creationId xmlns:a16="http://schemas.microsoft.com/office/drawing/2014/main" id="{49C9FD5D-927B-5203-4D63-FE67A4D820A1}"/>
              </a:ext>
            </a:extLst>
          </p:cNvPr>
          <p:cNvSpPr txBox="1"/>
          <p:nvPr/>
        </p:nvSpPr>
        <p:spPr>
          <a:xfrm>
            <a:off x="2556364" y="232323"/>
            <a:ext cx="6097464" cy="646331"/>
          </a:xfrm>
          <a:prstGeom prst="rect">
            <a:avLst/>
          </a:prstGeom>
          <a:noFill/>
        </p:spPr>
        <p:txBody>
          <a:bodyPr wrap="square">
            <a:spAutoFit/>
          </a:bodyPr>
          <a:lstStyle/>
          <a:p>
            <a:pPr algn="ctr"/>
            <a:r>
              <a:rPr lang="en-US" sz="3600" b="1" dirty="0"/>
              <a:t>Abstract Class</a:t>
            </a:r>
            <a:endParaRPr lang="en-IN" sz="3600" b="1" dirty="0"/>
          </a:p>
        </p:txBody>
      </p:sp>
    </p:spTree>
    <p:extLst>
      <p:ext uri="{BB962C8B-B14F-4D97-AF65-F5344CB8AC3E}">
        <p14:creationId xmlns:p14="http://schemas.microsoft.com/office/powerpoint/2010/main" val="1639801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A6090-AE37-A9C9-B70A-5886DEC02B9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CCDB736-D861-0908-BBA1-AE6594A3907B}"/>
              </a:ext>
            </a:extLst>
          </p:cNvPr>
          <p:cNvSpPr txBox="1"/>
          <p:nvPr/>
        </p:nvSpPr>
        <p:spPr>
          <a:xfrm>
            <a:off x="482111" y="1336119"/>
            <a:ext cx="11227777" cy="5047536"/>
          </a:xfrm>
          <a:prstGeom prst="rect">
            <a:avLst/>
          </a:prstGeom>
          <a:noFill/>
        </p:spPr>
        <p:txBody>
          <a:bodyPr wrap="square">
            <a:spAutoFit/>
          </a:bodyPr>
          <a:lstStyle/>
          <a:p>
            <a:r>
              <a:rPr lang="en-US" sz="1400" dirty="0"/>
              <a:t>In C#, a sealed class is a class that cannot be inherited by other classes. The sealed keyword is used to restrict a class from being extended, ensuring that its behavior remains unchanged and final. This is particularly useful when you want to prevent accidental or intentional modification of a class's functionality in derived classes</a:t>
            </a:r>
          </a:p>
          <a:p>
            <a:endParaRPr lang="en-US" sz="1400" dirty="0"/>
          </a:p>
          <a:p>
            <a:r>
              <a:rPr lang="en-US" sz="1400" b="1" dirty="0"/>
              <a:t>Behavior</a:t>
            </a:r>
            <a:r>
              <a:rPr lang="en-US" sz="1400" dirty="0"/>
              <a:t>:</a:t>
            </a:r>
          </a:p>
          <a:p>
            <a:endParaRPr lang="en-US" sz="1400" dirty="0"/>
          </a:p>
          <a:p>
            <a:r>
              <a:rPr lang="en-US" sz="1400" dirty="0"/>
              <a:t>Once a class is marked as sealed, it cannot be inherited.</a:t>
            </a:r>
          </a:p>
          <a:p>
            <a:endParaRPr lang="en-US" sz="1400" dirty="0"/>
          </a:p>
          <a:p>
            <a:r>
              <a:rPr lang="en-US" sz="1400" dirty="0"/>
              <a:t>You can still use the class and its members in your application, but no additional subclasses can be created from it.</a:t>
            </a:r>
          </a:p>
          <a:p>
            <a:endParaRPr lang="en-US" sz="1400" dirty="0"/>
          </a:p>
          <a:p>
            <a:r>
              <a:rPr lang="en-US" sz="1400" b="1" dirty="0"/>
              <a:t>Use Cases</a:t>
            </a:r>
            <a:r>
              <a:rPr lang="en-US" sz="1400" dirty="0"/>
              <a:t>:</a:t>
            </a:r>
          </a:p>
          <a:p>
            <a:endParaRPr lang="en-US" sz="1400" dirty="0"/>
          </a:p>
          <a:p>
            <a:r>
              <a:rPr lang="en-US" sz="1400" b="1" dirty="0"/>
              <a:t>Utility Classes</a:t>
            </a:r>
            <a:r>
              <a:rPr lang="en-US" sz="1400" dirty="0"/>
              <a:t>:</a:t>
            </a:r>
          </a:p>
          <a:p>
            <a:endParaRPr lang="en-US" sz="1400" dirty="0"/>
          </a:p>
          <a:p>
            <a:r>
              <a:rPr lang="en-US" sz="1400" dirty="0"/>
              <a:t>Prevent inheritance and modification of generic utility classes to ensure consistent functionality.</a:t>
            </a:r>
          </a:p>
          <a:p>
            <a:endParaRPr lang="en-US" sz="1400" dirty="0"/>
          </a:p>
          <a:p>
            <a:r>
              <a:rPr lang="en-US" sz="1400" b="1" dirty="0"/>
              <a:t>Security Concerns</a:t>
            </a:r>
            <a:r>
              <a:rPr lang="en-US" sz="1400" dirty="0"/>
              <a:t>:</a:t>
            </a:r>
          </a:p>
          <a:p>
            <a:endParaRPr lang="en-US" sz="1400" dirty="0"/>
          </a:p>
          <a:p>
            <a:r>
              <a:rPr lang="en-US" sz="1400" dirty="0"/>
              <a:t>Seal classes containing sensitive business logic to avoid accidental or malicious overrides.</a:t>
            </a:r>
          </a:p>
          <a:p>
            <a:endParaRPr lang="en-US" sz="1400" dirty="0"/>
          </a:p>
          <a:p>
            <a:r>
              <a:rPr lang="en-US" sz="1400" b="1" dirty="0"/>
              <a:t>Performance</a:t>
            </a:r>
            <a:r>
              <a:rPr lang="en-US" sz="1400" dirty="0"/>
              <a:t>:</a:t>
            </a:r>
          </a:p>
          <a:p>
            <a:endParaRPr lang="en-US" sz="1400" dirty="0"/>
          </a:p>
          <a:p>
            <a:r>
              <a:rPr lang="en-US" sz="1400" dirty="0"/>
              <a:t>The runtime optimizes method calls for sealed classes since it doesn't need to check for overrides.</a:t>
            </a:r>
            <a:endParaRPr lang="en-IN" sz="1400" dirty="0"/>
          </a:p>
        </p:txBody>
      </p:sp>
      <p:sp>
        <p:nvSpPr>
          <p:cNvPr id="8" name="TextBox 7">
            <a:extLst>
              <a:ext uri="{FF2B5EF4-FFF2-40B4-BE49-F238E27FC236}">
                <a16:creationId xmlns:a16="http://schemas.microsoft.com/office/drawing/2014/main" id="{0425143A-02C2-164C-14E4-1BEF0758C484}"/>
              </a:ext>
            </a:extLst>
          </p:cNvPr>
          <p:cNvSpPr txBox="1"/>
          <p:nvPr/>
        </p:nvSpPr>
        <p:spPr>
          <a:xfrm>
            <a:off x="2556364" y="232323"/>
            <a:ext cx="6097464" cy="646331"/>
          </a:xfrm>
          <a:prstGeom prst="rect">
            <a:avLst/>
          </a:prstGeom>
          <a:noFill/>
        </p:spPr>
        <p:txBody>
          <a:bodyPr wrap="square">
            <a:spAutoFit/>
          </a:bodyPr>
          <a:lstStyle/>
          <a:p>
            <a:pPr algn="ctr"/>
            <a:r>
              <a:rPr lang="en-US" sz="3600" b="1" dirty="0"/>
              <a:t>Sealed Class</a:t>
            </a:r>
            <a:endParaRPr lang="en-IN" sz="3600" b="1" dirty="0"/>
          </a:p>
        </p:txBody>
      </p:sp>
    </p:spTree>
    <p:extLst>
      <p:ext uri="{BB962C8B-B14F-4D97-AF65-F5344CB8AC3E}">
        <p14:creationId xmlns:p14="http://schemas.microsoft.com/office/powerpoint/2010/main" val="2023944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84E026C-02E2-6F5C-7B71-32CCACB94B64}"/>
              </a:ext>
            </a:extLst>
          </p:cNvPr>
          <p:cNvGraphicFramePr>
            <a:graphicFrameLocks noGrp="1"/>
          </p:cNvGraphicFramePr>
          <p:nvPr>
            <p:extLst>
              <p:ext uri="{D42A27DB-BD31-4B8C-83A1-F6EECF244321}">
                <p14:modId xmlns:p14="http://schemas.microsoft.com/office/powerpoint/2010/main" val="618787213"/>
              </p:ext>
            </p:extLst>
          </p:nvPr>
        </p:nvGraphicFramePr>
        <p:xfrm>
          <a:off x="1339362" y="1579892"/>
          <a:ext cx="10515600" cy="2926080"/>
        </p:xfrm>
        <a:graphic>
          <a:graphicData uri="http://schemas.openxmlformats.org/drawingml/2006/table">
            <a:tbl>
              <a:tblPr/>
              <a:tblGrid>
                <a:gridCol w="3505200">
                  <a:extLst>
                    <a:ext uri="{9D8B030D-6E8A-4147-A177-3AD203B41FA5}">
                      <a16:colId xmlns:a16="http://schemas.microsoft.com/office/drawing/2014/main" val="820725550"/>
                    </a:ext>
                  </a:extLst>
                </a:gridCol>
                <a:gridCol w="3505200">
                  <a:extLst>
                    <a:ext uri="{9D8B030D-6E8A-4147-A177-3AD203B41FA5}">
                      <a16:colId xmlns:a16="http://schemas.microsoft.com/office/drawing/2014/main" val="2656288377"/>
                    </a:ext>
                  </a:extLst>
                </a:gridCol>
                <a:gridCol w="3505200">
                  <a:extLst>
                    <a:ext uri="{9D8B030D-6E8A-4147-A177-3AD203B41FA5}">
                      <a16:colId xmlns:a16="http://schemas.microsoft.com/office/drawing/2014/main" val="1734887543"/>
                    </a:ext>
                  </a:extLst>
                </a:gridCol>
              </a:tblGrid>
              <a:tr h="0">
                <a:tc>
                  <a:txBody>
                    <a:bodyPr/>
                    <a:lstStyle/>
                    <a:p>
                      <a:r>
                        <a:rPr lang="en-IN" b="1">
                          <a:highlight>
                            <a:srgbClr val="FFFF00"/>
                          </a:highlight>
                        </a:rPr>
                        <a:t>Feature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a:highlight>
                            <a:srgbClr val="FFFF00"/>
                          </a:highlight>
                        </a:rPr>
                        <a:t>Abstract Class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highlight>
                            <a:srgbClr val="FFFF00"/>
                          </a:highlight>
                        </a:rPr>
                        <a:t>Virtual 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2855428"/>
                  </a:ext>
                </a:extLst>
              </a:tr>
              <a:tr h="0">
                <a:tc>
                  <a:txBody>
                    <a:bodyPr/>
                    <a:lstStyle/>
                    <a:p>
                      <a:r>
                        <a:rPr lang="en-IN" b="1"/>
                        <a:t>Definition</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A class that cannot be instantiated on its 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A method in a base class that can be overridden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503837"/>
                  </a:ext>
                </a:extLst>
              </a:tr>
              <a:tr h="0">
                <a:tc>
                  <a:txBody>
                    <a:bodyPr/>
                    <a:lstStyle/>
                    <a:p>
                      <a:r>
                        <a:rPr lang="en-IN" b="1"/>
                        <a:t>Usage</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Enforces a common structure among derived classes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Provides modifiable behavior in derived classes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3143780"/>
                  </a:ext>
                </a:extLst>
              </a:tr>
              <a:tr h="0">
                <a:tc>
                  <a:txBody>
                    <a:bodyPr/>
                    <a:lstStyle/>
                    <a:p>
                      <a:r>
                        <a:rPr lang="en-IN" b="1" dirty="0"/>
                        <a:t>Implementation</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Can contain abstract methods (without body)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Has a default implementation but can be overridden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0000533"/>
                  </a:ext>
                </a:extLst>
              </a:tr>
              <a:tr h="0">
                <a:tc>
                  <a:txBody>
                    <a:bodyPr/>
                    <a:lstStyle/>
                    <a:p>
                      <a:r>
                        <a:rPr lang="en-IN" b="1"/>
                        <a:t>Inheritance</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Used for designing a hierarchy of classes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Used to change behavior at the method level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020458"/>
                  </a:ext>
                </a:extLst>
              </a:tr>
            </a:tbl>
          </a:graphicData>
        </a:graphic>
      </p:graphicFrame>
      <p:sp>
        <p:nvSpPr>
          <p:cNvPr id="3" name="TextBox 2">
            <a:extLst>
              <a:ext uri="{FF2B5EF4-FFF2-40B4-BE49-F238E27FC236}">
                <a16:creationId xmlns:a16="http://schemas.microsoft.com/office/drawing/2014/main" id="{FECBDA75-8E33-7632-4714-545FEB8342F5}"/>
              </a:ext>
            </a:extLst>
          </p:cNvPr>
          <p:cNvSpPr txBox="1"/>
          <p:nvPr/>
        </p:nvSpPr>
        <p:spPr>
          <a:xfrm>
            <a:off x="3400426" y="153192"/>
            <a:ext cx="6097464" cy="646331"/>
          </a:xfrm>
          <a:prstGeom prst="rect">
            <a:avLst/>
          </a:prstGeom>
          <a:noFill/>
        </p:spPr>
        <p:txBody>
          <a:bodyPr wrap="square">
            <a:spAutoFit/>
          </a:bodyPr>
          <a:lstStyle/>
          <a:p>
            <a:pPr algn="ctr"/>
            <a:r>
              <a:rPr lang="en-US" sz="3600" b="1" dirty="0"/>
              <a:t>Abstract Vs Virtual</a:t>
            </a:r>
            <a:endParaRPr lang="en-IN" sz="3600" b="1" dirty="0"/>
          </a:p>
        </p:txBody>
      </p:sp>
    </p:spTree>
    <p:extLst>
      <p:ext uri="{BB962C8B-B14F-4D97-AF65-F5344CB8AC3E}">
        <p14:creationId xmlns:p14="http://schemas.microsoft.com/office/powerpoint/2010/main" val="1916687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FDE36-42AB-512A-2BC5-3D45E6EEFCB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E9D572D-9A50-0DD1-30EF-CFC0637F0DEE}"/>
              </a:ext>
            </a:extLst>
          </p:cNvPr>
          <p:cNvSpPr txBox="1"/>
          <p:nvPr/>
        </p:nvSpPr>
        <p:spPr>
          <a:xfrm>
            <a:off x="411772" y="1010804"/>
            <a:ext cx="11227777" cy="5262979"/>
          </a:xfrm>
          <a:prstGeom prst="rect">
            <a:avLst/>
          </a:prstGeom>
          <a:noFill/>
        </p:spPr>
        <p:txBody>
          <a:bodyPr wrap="square">
            <a:spAutoFit/>
          </a:bodyPr>
          <a:lstStyle/>
          <a:p>
            <a:r>
              <a:rPr lang="en-US" sz="1400" dirty="0"/>
              <a:t>In C#, structures (or structs) are value types that are similar to classes but are used to create lightweight objects that do not require the full functionality of classes. Structs are typically used when you want to define a small, simple type that holds data and behaves like a value rather than a reference type.</a:t>
            </a:r>
          </a:p>
          <a:p>
            <a:endParaRPr lang="en-US" sz="1400" dirty="0"/>
          </a:p>
          <a:p>
            <a:r>
              <a:rPr lang="en-US" sz="1400" b="1" dirty="0"/>
              <a:t>Key Features of Structs in C#</a:t>
            </a:r>
          </a:p>
          <a:p>
            <a:r>
              <a:rPr lang="en-US" sz="1400" b="1" dirty="0"/>
              <a:t>Value Type:</a:t>
            </a:r>
          </a:p>
          <a:p>
            <a:pPr lvl="1"/>
            <a:r>
              <a:rPr lang="en-US" sz="1400" dirty="0"/>
              <a:t>Structs are stored on the stack, while classes are stored on the heap.</a:t>
            </a:r>
          </a:p>
          <a:p>
            <a:pPr lvl="1"/>
            <a:r>
              <a:rPr lang="en-US" sz="1400" dirty="0"/>
              <a:t>When you assign one struct to another, a copy of the data is made (not a reference).</a:t>
            </a:r>
          </a:p>
          <a:p>
            <a:endParaRPr lang="en-US" sz="1400" b="1" dirty="0"/>
          </a:p>
          <a:p>
            <a:r>
              <a:rPr lang="en-US" sz="1400" b="1" dirty="0"/>
              <a:t>No Inheritance:</a:t>
            </a:r>
          </a:p>
          <a:p>
            <a:pPr lvl="1"/>
            <a:r>
              <a:rPr lang="en-US" sz="1400" dirty="0"/>
              <a:t>A struct cannot inherit from another struct or class.</a:t>
            </a:r>
          </a:p>
          <a:p>
            <a:pPr lvl="1"/>
            <a:r>
              <a:rPr lang="en-US" sz="1400" dirty="0"/>
              <a:t>However, it can implement interfaces.</a:t>
            </a:r>
          </a:p>
          <a:p>
            <a:endParaRPr lang="en-US" sz="1400" b="1" dirty="0"/>
          </a:p>
          <a:p>
            <a:r>
              <a:rPr lang="en-US" sz="1400" b="1" dirty="0"/>
              <a:t>Efficient for Small Data:</a:t>
            </a:r>
          </a:p>
          <a:p>
            <a:r>
              <a:rPr lang="en-US" sz="1400" dirty="0"/>
              <a:t>          Structs are ideal for small, immutable data structures like points, colors, and configurations.</a:t>
            </a:r>
          </a:p>
          <a:p>
            <a:endParaRPr lang="en-US" sz="1400" b="1" dirty="0"/>
          </a:p>
          <a:p>
            <a:r>
              <a:rPr lang="en-US" sz="1400" b="1" dirty="0"/>
              <a:t>Immutability:</a:t>
            </a:r>
          </a:p>
          <a:p>
            <a:pPr lvl="1"/>
            <a:r>
              <a:rPr lang="en-US" sz="1400" dirty="0"/>
              <a:t>Structs can be designed to be immutable by making their fields </a:t>
            </a:r>
            <a:r>
              <a:rPr lang="en-US" sz="1400" dirty="0" err="1"/>
              <a:t>readonly</a:t>
            </a:r>
            <a:r>
              <a:rPr lang="en-US" sz="1400" dirty="0"/>
              <a:t>.</a:t>
            </a:r>
          </a:p>
          <a:p>
            <a:endParaRPr lang="en-US" sz="1400" b="1" dirty="0"/>
          </a:p>
          <a:p>
            <a:r>
              <a:rPr lang="en-US" sz="1400" b="1" dirty="0"/>
              <a:t>Default Constructor:</a:t>
            </a:r>
          </a:p>
          <a:p>
            <a:pPr lvl="1"/>
            <a:r>
              <a:rPr lang="en-US" sz="1400" dirty="0"/>
              <a:t>Structs cannot have a </a:t>
            </a:r>
            <a:r>
              <a:rPr lang="en-US" sz="1400" dirty="0" err="1"/>
              <a:t>parameterless</a:t>
            </a:r>
            <a:r>
              <a:rPr lang="en-US" sz="1400" dirty="0"/>
              <a:t> constructor defined by the user. The default constructor is automatically provided and initializes fields to their default values.</a:t>
            </a:r>
          </a:p>
          <a:p>
            <a:endParaRPr lang="en-US" sz="1400" b="1" dirty="0"/>
          </a:p>
          <a:p>
            <a:r>
              <a:rPr lang="en-US" sz="1400" b="1" dirty="0"/>
              <a:t>Boxing and Unboxing:</a:t>
            </a:r>
          </a:p>
          <a:p>
            <a:r>
              <a:rPr lang="en-US" sz="1400" b="1" dirty="0"/>
              <a:t>       </a:t>
            </a:r>
            <a:r>
              <a:rPr lang="en-US" sz="1400" dirty="0"/>
              <a:t>When a struct is converted to a reference type (e.g., object), it is boxed (copied to the heap). Unboxing occurs when it's converted back.</a:t>
            </a:r>
            <a:endParaRPr lang="en-IN" sz="1400" dirty="0"/>
          </a:p>
        </p:txBody>
      </p:sp>
      <p:sp>
        <p:nvSpPr>
          <p:cNvPr id="8" name="TextBox 7">
            <a:extLst>
              <a:ext uri="{FF2B5EF4-FFF2-40B4-BE49-F238E27FC236}">
                <a16:creationId xmlns:a16="http://schemas.microsoft.com/office/drawing/2014/main" id="{591877DE-058A-8C15-CE51-D8EAB5D5C661}"/>
              </a:ext>
            </a:extLst>
          </p:cNvPr>
          <p:cNvSpPr txBox="1"/>
          <p:nvPr/>
        </p:nvSpPr>
        <p:spPr>
          <a:xfrm>
            <a:off x="2556364" y="232323"/>
            <a:ext cx="6097464" cy="646331"/>
          </a:xfrm>
          <a:prstGeom prst="rect">
            <a:avLst/>
          </a:prstGeom>
          <a:noFill/>
        </p:spPr>
        <p:txBody>
          <a:bodyPr wrap="square">
            <a:spAutoFit/>
          </a:bodyPr>
          <a:lstStyle/>
          <a:p>
            <a:pPr algn="ctr"/>
            <a:r>
              <a:rPr lang="en-US" sz="3600" b="1" dirty="0"/>
              <a:t>Struct</a:t>
            </a:r>
            <a:endParaRPr lang="en-IN" sz="3600" b="1" dirty="0"/>
          </a:p>
        </p:txBody>
      </p:sp>
    </p:spTree>
    <p:extLst>
      <p:ext uri="{BB962C8B-B14F-4D97-AF65-F5344CB8AC3E}">
        <p14:creationId xmlns:p14="http://schemas.microsoft.com/office/powerpoint/2010/main" val="1138405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7DB92-6FB8-8305-AB4E-83B09EA23F5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B720F4D-BBE5-68AC-8734-C3F222A5F94E}"/>
              </a:ext>
            </a:extLst>
          </p:cNvPr>
          <p:cNvSpPr txBox="1"/>
          <p:nvPr/>
        </p:nvSpPr>
        <p:spPr>
          <a:xfrm>
            <a:off x="411772" y="1010804"/>
            <a:ext cx="11227777" cy="4832092"/>
          </a:xfrm>
          <a:prstGeom prst="rect">
            <a:avLst/>
          </a:prstGeom>
          <a:noFill/>
        </p:spPr>
        <p:txBody>
          <a:bodyPr wrap="square">
            <a:spAutoFit/>
          </a:bodyPr>
          <a:lstStyle/>
          <a:p>
            <a:r>
              <a:rPr lang="en-US" sz="1400" dirty="0"/>
              <a:t>Exception handling in C# is a mechanism that allows you to manage runtime errors gracefully, preventing unexpected crashes and enabling recovery strategies. This is done using the try, catch, finally, and throw keywords.</a:t>
            </a:r>
          </a:p>
          <a:p>
            <a:endParaRPr lang="en-US" sz="1400" dirty="0"/>
          </a:p>
          <a:p>
            <a:r>
              <a:rPr lang="en-US" sz="1400" b="1" dirty="0"/>
              <a:t>Concepts</a:t>
            </a:r>
          </a:p>
          <a:p>
            <a:r>
              <a:rPr lang="en-US" sz="1400" b="1" dirty="0"/>
              <a:t>✔ try block</a:t>
            </a:r>
            <a:r>
              <a:rPr lang="en-US" sz="1400" dirty="0"/>
              <a:t>: Contains code that might throw an exception. </a:t>
            </a:r>
          </a:p>
          <a:p>
            <a:r>
              <a:rPr lang="en-US" sz="1400" dirty="0"/>
              <a:t>✔ </a:t>
            </a:r>
            <a:r>
              <a:rPr lang="en-US" sz="1400" b="1" dirty="0"/>
              <a:t>catch block: </a:t>
            </a:r>
            <a:r>
              <a:rPr lang="en-US" sz="1400" dirty="0"/>
              <a:t>Handles the exception if one occurs, preventing application crashes. </a:t>
            </a:r>
          </a:p>
          <a:p>
            <a:r>
              <a:rPr lang="en-US" sz="1400" dirty="0"/>
              <a:t>✔ </a:t>
            </a:r>
            <a:r>
              <a:rPr lang="en-US" sz="1400" b="1" dirty="0"/>
              <a:t>finally</a:t>
            </a:r>
            <a:r>
              <a:rPr lang="en-US" sz="1400" dirty="0"/>
              <a:t> block: Executes regardless of whether an exception is thrown, often used for cleanup tasks.</a:t>
            </a:r>
          </a:p>
          <a:p>
            <a:r>
              <a:rPr lang="en-US" sz="1400" dirty="0"/>
              <a:t> ✔ </a:t>
            </a:r>
            <a:r>
              <a:rPr lang="en-US" sz="1400" b="1" dirty="0"/>
              <a:t>throw</a:t>
            </a:r>
            <a:r>
              <a:rPr lang="en-US" sz="1400" dirty="0"/>
              <a:t> keyword: Used to explicitly raise an exception.</a:t>
            </a:r>
          </a:p>
          <a:p>
            <a:endParaRPr lang="en-US" sz="1400" b="1" dirty="0"/>
          </a:p>
          <a:p>
            <a:r>
              <a:rPr lang="en-US" sz="1400" b="1" dirty="0"/>
              <a:t>Types of Exceptions</a:t>
            </a:r>
          </a:p>
          <a:p>
            <a:endParaRPr lang="en-US" sz="1400" b="1" dirty="0"/>
          </a:p>
          <a:p>
            <a:r>
              <a:rPr lang="en-US" sz="1400" b="1" dirty="0" err="1"/>
              <a:t>DivideByZeroException</a:t>
            </a:r>
            <a:r>
              <a:rPr lang="en-US" sz="1400" b="1" dirty="0"/>
              <a:t>: </a:t>
            </a:r>
            <a:r>
              <a:rPr lang="en-US" sz="1400" dirty="0"/>
              <a:t>Occurs when dividing by zero.</a:t>
            </a:r>
          </a:p>
          <a:p>
            <a:endParaRPr lang="en-US" sz="1400" b="1" dirty="0"/>
          </a:p>
          <a:p>
            <a:r>
              <a:rPr lang="en-US" sz="1400" b="1" dirty="0" err="1"/>
              <a:t>NullReferenceException</a:t>
            </a:r>
            <a:r>
              <a:rPr lang="en-US" sz="1400" b="1" dirty="0"/>
              <a:t>: </a:t>
            </a:r>
            <a:r>
              <a:rPr lang="en-US" sz="1400" dirty="0"/>
              <a:t>Trying to access an object that is null</a:t>
            </a:r>
            <a:r>
              <a:rPr lang="en-US" sz="1400" b="1" dirty="0"/>
              <a:t>.</a:t>
            </a:r>
          </a:p>
          <a:p>
            <a:endParaRPr lang="en-US" sz="1400" b="1" dirty="0"/>
          </a:p>
          <a:p>
            <a:r>
              <a:rPr lang="en-US" sz="1400" b="1" dirty="0" err="1"/>
              <a:t>IndexOutOfRangeException</a:t>
            </a:r>
            <a:r>
              <a:rPr lang="en-US" sz="1400" b="1" dirty="0"/>
              <a:t>: </a:t>
            </a:r>
            <a:r>
              <a:rPr lang="en-US" sz="1400" dirty="0"/>
              <a:t>Attempting to access an index outside an array’s bounds.</a:t>
            </a:r>
          </a:p>
          <a:p>
            <a:endParaRPr lang="en-US" sz="1400" b="1" dirty="0"/>
          </a:p>
          <a:p>
            <a:r>
              <a:rPr lang="en-US" sz="1400" b="1" dirty="0" err="1"/>
              <a:t>FileNotFoundException</a:t>
            </a:r>
            <a:r>
              <a:rPr lang="en-US" sz="1400" b="1" dirty="0"/>
              <a:t>: </a:t>
            </a:r>
            <a:r>
              <a:rPr lang="en-US" sz="1400" dirty="0"/>
              <a:t>When a file is missing.</a:t>
            </a:r>
          </a:p>
          <a:p>
            <a:endParaRPr lang="en-US" sz="1400" b="1" dirty="0"/>
          </a:p>
          <a:p>
            <a:r>
              <a:rPr lang="en-US" sz="1400" b="1" dirty="0" err="1"/>
              <a:t>InvalidOperationException</a:t>
            </a:r>
            <a:r>
              <a:rPr lang="en-US" sz="1400" b="1" dirty="0"/>
              <a:t>: </a:t>
            </a:r>
            <a:r>
              <a:rPr lang="en-US" sz="1400" dirty="0"/>
              <a:t>When an operation is not valid in the current state.</a:t>
            </a:r>
          </a:p>
          <a:p>
            <a:endParaRPr lang="en-US" sz="1400" dirty="0"/>
          </a:p>
          <a:p>
            <a:r>
              <a:rPr lang="en-US" sz="1400" b="1" dirty="0" err="1"/>
              <a:t>CustomeException</a:t>
            </a:r>
            <a:r>
              <a:rPr lang="en-US" sz="1400" b="1" dirty="0"/>
              <a:t> Class:  </a:t>
            </a:r>
            <a:r>
              <a:rPr lang="en-US" sz="1400" dirty="0"/>
              <a:t>Define specialized error handling for your application's specific requirements</a:t>
            </a:r>
            <a:endParaRPr lang="en-IN" sz="1400" dirty="0"/>
          </a:p>
        </p:txBody>
      </p:sp>
      <p:sp>
        <p:nvSpPr>
          <p:cNvPr id="8" name="TextBox 7">
            <a:extLst>
              <a:ext uri="{FF2B5EF4-FFF2-40B4-BE49-F238E27FC236}">
                <a16:creationId xmlns:a16="http://schemas.microsoft.com/office/drawing/2014/main" id="{A505261D-9DF3-B424-CBD6-5EA00577639A}"/>
              </a:ext>
            </a:extLst>
          </p:cNvPr>
          <p:cNvSpPr txBox="1"/>
          <p:nvPr/>
        </p:nvSpPr>
        <p:spPr>
          <a:xfrm>
            <a:off x="2556364" y="232323"/>
            <a:ext cx="6097464" cy="646331"/>
          </a:xfrm>
          <a:prstGeom prst="rect">
            <a:avLst/>
          </a:prstGeom>
          <a:noFill/>
        </p:spPr>
        <p:txBody>
          <a:bodyPr wrap="square">
            <a:spAutoFit/>
          </a:bodyPr>
          <a:lstStyle/>
          <a:p>
            <a:pPr algn="ctr"/>
            <a:r>
              <a:rPr lang="en-US" sz="3600" b="1" dirty="0"/>
              <a:t>Exception Handling</a:t>
            </a:r>
            <a:endParaRPr lang="en-IN" sz="3600" b="1" dirty="0"/>
          </a:p>
        </p:txBody>
      </p:sp>
    </p:spTree>
    <p:extLst>
      <p:ext uri="{BB962C8B-B14F-4D97-AF65-F5344CB8AC3E}">
        <p14:creationId xmlns:p14="http://schemas.microsoft.com/office/powerpoint/2010/main" val="32807609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98702-B4E6-936B-C0B7-C1D6BAD35C04}"/>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1174FB86-D570-D7C9-8CA0-7004D2723659}"/>
              </a:ext>
            </a:extLst>
          </p:cNvPr>
          <p:cNvSpPr txBox="1"/>
          <p:nvPr/>
        </p:nvSpPr>
        <p:spPr>
          <a:xfrm>
            <a:off x="2556364" y="232323"/>
            <a:ext cx="6097464" cy="646331"/>
          </a:xfrm>
          <a:prstGeom prst="rect">
            <a:avLst/>
          </a:prstGeom>
          <a:noFill/>
        </p:spPr>
        <p:txBody>
          <a:bodyPr wrap="square">
            <a:spAutoFit/>
          </a:bodyPr>
          <a:lstStyle/>
          <a:p>
            <a:pPr algn="ctr"/>
            <a:r>
              <a:rPr lang="en-US" sz="3600" b="1" dirty="0"/>
              <a:t>Throw vs Throw ex</a:t>
            </a:r>
            <a:endParaRPr lang="en-IN" sz="3600" b="1" dirty="0"/>
          </a:p>
        </p:txBody>
      </p:sp>
      <p:graphicFrame>
        <p:nvGraphicFramePr>
          <p:cNvPr id="2" name="Table 1">
            <a:extLst>
              <a:ext uri="{FF2B5EF4-FFF2-40B4-BE49-F238E27FC236}">
                <a16:creationId xmlns:a16="http://schemas.microsoft.com/office/drawing/2014/main" id="{388C9260-51A2-12E4-F1AD-35C506DCBB32}"/>
              </a:ext>
            </a:extLst>
          </p:cNvPr>
          <p:cNvGraphicFramePr>
            <a:graphicFrameLocks noGrp="1"/>
          </p:cNvGraphicFramePr>
          <p:nvPr>
            <p:extLst>
              <p:ext uri="{D42A27DB-BD31-4B8C-83A1-F6EECF244321}">
                <p14:modId xmlns:p14="http://schemas.microsoft.com/office/powerpoint/2010/main" val="4000811926"/>
              </p:ext>
            </p:extLst>
          </p:nvPr>
        </p:nvGraphicFramePr>
        <p:xfrm>
          <a:off x="565639" y="1597477"/>
          <a:ext cx="10515600" cy="2103120"/>
        </p:xfrm>
        <a:graphic>
          <a:graphicData uri="http://schemas.openxmlformats.org/drawingml/2006/table">
            <a:tbl>
              <a:tblPr/>
              <a:tblGrid>
                <a:gridCol w="3505200">
                  <a:extLst>
                    <a:ext uri="{9D8B030D-6E8A-4147-A177-3AD203B41FA5}">
                      <a16:colId xmlns:a16="http://schemas.microsoft.com/office/drawing/2014/main" val="885104240"/>
                    </a:ext>
                  </a:extLst>
                </a:gridCol>
                <a:gridCol w="3505200">
                  <a:extLst>
                    <a:ext uri="{9D8B030D-6E8A-4147-A177-3AD203B41FA5}">
                      <a16:colId xmlns:a16="http://schemas.microsoft.com/office/drawing/2014/main" val="2635484869"/>
                    </a:ext>
                  </a:extLst>
                </a:gridCol>
                <a:gridCol w="3505200">
                  <a:extLst>
                    <a:ext uri="{9D8B030D-6E8A-4147-A177-3AD203B41FA5}">
                      <a16:colId xmlns:a16="http://schemas.microsoft.com/office/drawing/2014/main" val="688860224"/>
                    </a:ext>
                  </a:extLst>
                </a:gridCol>
              </a:tblGrid>
              <a:tr h="0">
                <a:tc>
                  <a:txBody>
                    <a:bodyPr/>
                    <a:lstStyle/>
                    <a:p>
                      <a:r>
                        <a:rPr lang="en-IN" sz="2400" b="1" dirty="0"/>
                        <a:t>Feature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lang="en-IN" sz="2400" b="1"/>
                        <a:t>throw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lang="en-IN" sz="2400" b="1" dirty="0"/>
                        <a:t>throw 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4239592446"/>
                  </a:ext>
                </a:extLst>
              </a:tr>
              <a:tr h="0">
                <a:tc>
                  <a:txBody>
                    <a:bodyPr/>
                    <a:lstStyle/>
                    <a:p>
                      <a:r>
                        <a:rPr lang="en-IN" b="1"/>
                        <a:t>Stack Trace Preservation</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 Preserves the original location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 Resets the stack trace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5861940"/>
                  </a:ext>
                </a:extLst>
              </a:tr>
              <a:tr h="0">
                <a:tc>
                  <a:txBody>
                    <a:bodyPr/>
                    <a:lstStyle/>
                    <a:p>
                      <a:r>
                        <a:rPr lang="en-IN" b="1"/>
                        <a:t>Debugging</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 Easier to trace the root cause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 Harder to determine the original source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8415592"/>
                  </a:ext>
                </a:extLst>
              </a:tr>
              <a:tr h="0">
                <a:tc>
                  <a:txBody>
                    <a:bodyPr/>
                    <a:lstStyle/>
                    <a:p>
                      <a:r>
                        <a:rPr lang="en-IN" b="1"/>
                        <a:t>Use Case</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When passing the exception up the chain without modification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6593984"/>
                  </a:ext>
                </a:extLst>
              </a:tr>
            </a:tbl>
          </a:graphicData>
        </a:graphic>
      </p:graphicFrame>
    </p:spTree>
    <p:extLst>
      <p:ext uri="{BB962C8B-B14F-4D97-AF65-F5344CB8AC3E}">
        <p14:creationId xmlns:p14="http://schemas.microsoft.com/office/powerpoint/2010/main" val="2588464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4474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8EBD02-C4DD-E977-F381-CAE68119A8C7}"/>
              </a:ext>
            </a:extLst>
          </p:cNvPr>
          <p:cNvSpPr txBox="1"/>
          <p:nvPr/>
        </p:nvSpPr>
        <p:spPr>
          <a:xfrm>
            <a:off x="729762" y="650631"/>
            <a:ext cx="9891346" cy="5632311"/>
          </a:xfrm>
          <a:prstGeom prst="rect">
            <a:avLst/>
          </a:prstGeom>
          <a:noFill/>
        </p:spPr>
        <p:txBody>
          <a:bodyPr wrap="square" rtlCol="0">
            <a:spAutoFit/>
          </a:bodyPr>
          <a:lstStyle/>
          <a:p>
            <a:r>
              <a:rPr lang="en-US" dirty="0"/>
              <a:t>In C#, access specifiers (or access modifiers) determine the visibility and accessibility of classes, methods, and other members within your code. Here are the main types of access specifiers in C#:</a:t>
            </a:r>
          </a:p>
          <a:p>
            <a:endParaRPr lang="en-US" dirty="0"/>
          </a:p>
          <a:p>
            <a:r>
              <a:rPr lang="en-US" b="1" dirty="0"/>
              <a:t>Public</a:t>
            </a:r>
            <a:r>
              <a:rPr lang="en-US" dirty="0"/>
              <a:t>: Members declared as public can be accessed from anywhere in your code, both within and outside of the class or assembly.</a:t>
            </a:r>
          </a:p>
          <a:p>
            <a:endParaRPr lang="en-US" dirty="0"/>
          </a:p>
          <a:p>
            <a:r>
              <a:rPr lang="en-US" b="1" dirty="0"/>
              <a:t>Private</a:t>
            </a:r>
            <a:r>
              <a:rPr lang="en-US" dirty="0"/>
              <a:t>: Members marked as private are accessible only within the class or struct they are declared in. This is the most restrictive access level.</a:t>
            </a:r>
          </a:p>
          <a:p>
            <a:endParaRPr lang="en-US" dirty="0"/>
          </a:p>
          <a:p>
            <a:r>
              <a:rPr lang="en-US" b="1" dirty="0"/>
              <a:t>Protected</a:t>
            </a:r>
            <a:r>
              <a:rPr lang="en-US" dirty="0"/>
              <a:t>: protected members can be accessed within the class they are declared in and by derived classes.</a:t>
            </a:r>
          </a:p>
          <a:p>
            <a:endParaRPr lang="en-US" dirty="0"/>
          </a:p>
          <a:p>
            <a:r>
              <a:rPr lang="en-US" b="1" dirty="0"/>
              <a:t>Internal</a:t>
            </a:r>
            <a:r>
              <a:rPr lang="en-US" dirty="0"/>
              <a:t>: Members declared as internal are accessible only within the same assembly, but not from another assembly.</a:t>
            </a:r>
          </a:p>
          <a:p>
            <a:endParaRPr lang="en-US" dirty="0"/>
          </a:p>
          <a:p>
            <a:r>
              <a:rPr lang="en-US" b="1" dirty="0"/>
              <a:t>Protected Internal</a:t>
            </a:r>
            <a:r>
              <a:rPr lang="en-US" dirty="0"/>
              <a:t>: This combines protected and internal. Members can be accessed within the same assembly and also by derived classes, even if they are in a different assembly.</a:t>
            </a:r>
          </a:p>
          <a:p>
            <a:endParaRPr lang="en-US" dirty="0"/>
          </a:p>
          <a:p>
            <a:r>
              <a:rPr lang="en-US" b="1" dirty="0"/>
              <a:t>Private Protected </a:t>
            </a:r>
            <a:r>
              <a:rPr lang="en-US" dirty="0"/>
              <a:t>(introduced in C# 7.2): Members marked as private protected can be accessed within the containing class and by derived classes, but only if they are in the same assembly</a:t>
            </a:r>
            <a:endParaRPr lang="en-IN" dirty="0"/>
          </a:p>
        </p:txBody>
      </p:sp>
      <p:sp>
        <p:nvSpPr>
          <p:cNvPr id="3" name="TextBox 2">
            <a:extLst>
              <a:ext uri="{FF2B5EF4-FFF2-40B4-BE49-F238E27FC236}">
                <a16:creationId xmlns:a16="http://schemas.microsoft.com/office/drawing/2014/main" id="{EAE06CFB-A979-5360-F787-CDB1AD8AC0BB}"/>
              </a:ext>
            </a:extLst>
          </p:cNvPr>
          <p:cNvSpPr txBox="1"/>
          <p:nvPr/>
        </p:nvSpPr>
        <p:spPr>
          <a:xfrm>
            <a:off x="2901462" y="4300"/>
            <a:ext cx="4264269" cy="646331"/>
          </a:xfrm>
          <a:prstGeom prst="rect">
            <a:avLst/>
          </a:prstGeom>
          <a:noFill/>
        </p:spPr>
        <p:txBody>
          <a:bodyPr wrap="square" rtlCol="0">
            <a:spAutoFit/>
          </a:bodyPr>
          <a:lstStyle/>
          <a:p>
            <a:pPr algn="ctr"/>
            <a:r>
              <a:rPr lang="en-IN" sz="3600" b="1" dirty="0"/>
              <a:t>Access Specifier</a:t>
            </a:r>
          </a:p>
        </p:txBody>
      </p:sp>
    </p:spTree>
    <p:extLst>
      <p:ext uri="{BB962C8B-B14F-4D97-AF65-F5344CB8AC3E}">
        <p14:creationId xmlns:p14="http://schemas.microsoft.com/office/powerpoint/2010/main" val="1635253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CBADD4-E9F8-5A33-36A7-F581B581178D}"/>
              </a:ext>
            </a:extLst>
          </p:cNvPr>
          <p:cNvSpPr txBox="1"/>
          <p:nvPr/>
        </p:nvSpPr>
        <p:spPr>
          <a:xfrm>
            <a:off x="2901462" y="360485"/>
            <a:ext cx="4264269" cy="646331"/>
          </a:xfrm>
          <a:prstGeom prst="rect">
            <a:avLst/>
          </a:prstGeom>
          <a:noFill/>
        </p:spPr>
        <p:txBody>
          <a:bodyPr wrap="square" rtlCol="0">
            <a:spAutoFit/>
          </a:bodyPr>
          <a:lstStyle/>
          <a:p>
            <a:pPr algn="ctr"/>
            <a:r>
              <a:rPr lang="en-IN" sz="3600" b="1" dirty="0"/>
              <a:t>Data Types</a:t>
            </a:r>
          </a:p>
        </p:txBody>
      </p:sp>
      <p:sp>
        <p:nvSpPr>
          <p:cNvPr id="3" name="TextBox 2">
            <a:extLst>
              <a:ext uri="{FF2B5EF4-FFF2-40B4-BE49-F238E27FC236}">
                <a16:creationId xmlns:a16="http://schemas.microsoft.com/office/drawing/2014/main" id="{4B75AA7F-AA1C-8B67-7B6C-EA186BE62AC6}"/>
              </a:ext>
            </a:extLst>
          </p:cNvPr>
          <p:cNvSpPr txBox="1"/>
          <p:nvPr/>
        </p:nvSpPr>
        <p:spPr>
          <a:xfrm rot="10800000" flipH="1" flipV="1">
            <a:off x="1213431" y="1048517"/>
            <a:ext cx="9020815" cy="2308324"/>
          </a:xfrm>
          <a:prstGeom prst="rect">
            <a:avLst/>
          </a:prstGeom>
          <a:noFill/>
        </p:spPr>
        <p:txBody>
          <a:bodyPr wrap="square" rtlCol="0">
            <a:spAutoFit/>
          </a:bodyPr>
          <a:lstStyle/>
          <a:p>
            <a:endParaRPr lang="en-US" dirty="0"/>
          </a:p>
          <a:p>
            <a:r>
              <a:rPr lang="en-US" dirty="0"/>
              <a:t>Data Types in C# is Mainly Divided into 3 Categories:</a:t>
            </a:r>
          </a:p>
          <a:p>
            <a:endParaRPr lang="en-US" dirty="0"/>
          </a:p>
          <a:p>
            <a:pPr marL="285750" indent="-285750">
              <a:buFont typeface="Arial" panose="020B0604020202020204" pitchFamily="34" charset="0"/>
              <a:buChar char="•"/>
            </a:pPr>
            <a:r>
              <a:rPr lang="en-US" dirty="0"/>
              <a:t>Value Data Types</a:t>
            </a:r>
          </a:p>
          <a:p>
            <a:pPr marL="285750" indent="-285750">
              <a:buFont typeface="Arial" panose="020B0604020202020204" pitchFamily="34" charset="0"/>
              <a:buChar char="•"/>
            </a:pPr>
            <a:r>
              <a:rPr lang="en-US" dirty="0"/>
              <a:t>Reference Data Types</a:t>
            </a:r>
          </a:p>
          <a:p>
            <a:pPr marL="285750" indent="-285750">
              <a:buFont typeface="Arial" panose="020B0604020202020204" pitchFamily="34" charset="0"/>
              <a:buChar char="•"/>
            </a:pPr>
            <a:r>
              <a:rPr lang="en-US" dirty="0"/>
              <a:t>Pointer Data Type</a:t>
            </a:r>
          </a:p>
          <a:p>
            <a:pPr marL="285750" indent="-285750">
              <a:buFont typeface="Arial" panose="020B0604020202020204" pitchFamily="34" charset="0"/>
              <a:buChar char="•"/>
            </a:pPr>
            <a:r>
              <a:rPr lang="en-US" dirty="0"/>
              <a:t>Anonymous Types</a:t>
            </a:r>
          </a:p>
          <a:p>
            <a:endParaRPr lang="en-IN" dirty="0"/>
          </a:p>
        </p:txBody>
      </p:sp>
    </p:spTree>
    <p:extLst>
      <p:ext uri="{BB962C8B-B14F-4D97-AF65-F5344CB8AC3E}">
        <p14:creationId xmlns:p14="http://schemas.microsoft.com/office/powerpoint/2010/main" val="1926728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4701C-5333-736D-37C7-44505B546F6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4754439-5EE6-C8E2-C557-4CC07F0361A1}"/>
              </a:ext>
            </a:extLst>
          </p:cNvPr>
          <p:cNvSpPr txBox="1"/>
          <p:nvPr/>
        </p:nvSpPr>
        <p:spPr>
          <a:xfrm>
            <a:off x="2901462" y="360485"/>
            <a:ext cx="4264269" cy="646331"/>
          </a:xfrm>
          <a:prstGeom prst="rect">
            <a:avLst/>
          </a:prstGeom>
          <a:noFill/>
        </p:spPr>
        <p:txBody>
          <a:bodyPr wrap="square" rtlCol="0">
            <a:spAutoFit/>
          </a:bodyPr>
          <a:lstStyle/>
          <a:p>
            <a:pPr algn="ctr"/>
            <a:r>
              <a:rPr lang="en-IN" sz="3600" b="1" dirty="0"/>
              <a:t>Value Types - 1</a:t>
            </a:r>
          </a:p>
        </p:txBody>
      </p:sp>
      <p:sp>
        <p:nvSpPr>
          <p:cNvPr id="3" name="TextBox 2">
            <a:extLst>
              <a:ext uri="{FF2B5EF4-FFF2-40B4-BE49-F238E27FC236}">
                <a16:creationId xmlns:a16="http://schemas.microsoft.com/office/drawing/2014/main" id="{1F1269D2-3D7D-1166-3709-35B608713773}"/>
              </a:ext>
            </a:extLst>
          </p:cNvPr>
          <p:cNvSpPr txBox="1"/>
          <p:nvPr/>
        </p:nvSpPr>
        <p:spPr>
          <a:xfrm rot="10800000" flipH="1" flipV="1">
            <a:off x="1160677" y="1832286"/>
            <a:ext cx="9020815" cy="2815771"/>
          </a:xfrm>
          <a:prstGeom prst="rect">
            <a:avLst/>
          </a:prstGeom>
          <a:noFill/>
        </p:spPr>
        <p:txBody>
          <a:bodyPr wrap="square" rtlCol="0">
            <a:spAutoFit/>
          </a:bodyPr>
          <a:lstStyle/>
          <a:p>
            <a:pPr>
              <a:lnSpc>
                <a:spcPct val="150000"/>
              </a:lnSpc>
            </a:pPr>
            <a:r>
              <a:rPr lang="en-US" sz="2400" b="0" i="0" dirty="0">
                <a:solidFill>
                  <a:srgbClr val="273239"/>
                </a:solidFill>
                <a:effectLst/>
                <a:latin typeface="Nunito" pitchFamily="2" charset="0"/>
              </a:rPr>
              <a:t>In C#, the Value Data Types will directly store the variable value in memory and it will also accept both signed and unsigned literals. The derived class for these data types are </a:t>
            </a:r>
            <a:r>
              <a:rPr lang="en-US" sz="2400" b="1" i="0" dirty="0" err="1">
                <a:solidFill>
                  <a:srgbClr val="273239"/>
                </a:solidFill>
                <a:effectLst/>
                <a:latin typeface="Nunito" pitchFamily="2" charset="0"/>
              </a:rPr>
              <a:t>System.ValueType</a:t>
            </a:r>
            <a:r>
              <a:rPr lang="en-US" sz="2400" b="0" i="0" dirty="0">
                <a:solidFill>
                  <a:srgbClr val="273239"/>
                </a:solidFill>
                <a:effectLst/>
                <a:latin typeface="Nunito" pitchFamily="2" charset="0"/>
              </a:rPr>
              <a:t>. Following are </a:t>
            </a:r>
            <a:r>
              <a:rPr lang="en-US" sz="2400" b="1" i="0" dirty="0">
                <a:solidFill>
                  <a:srgbClr val="273239"/>
                </a:solidFill>
                <a:effectLst/>
                <a:latin typeface="Nunito" pitchFamily="2" charset="0"/>
              </a:rPr>
              <a:t>different Value Data Types</a:t>
            </a:r>
            <a:r>
              <a:rPr lang="en-US" sz="2400" b="0" i="0" dirty="0">
                <a:solidFill>
                  <a:srgbClr val="273239"/>
                </a:solidFill>
                <a:effectLst/>
                <a:latin typeface="Nunito" pitchFamily="2" charset="0"/>
              </a:rPr>
              <a:t> in C# programming language</a:t>
            </a:r>
            <a:endParaRPr lang="en-IN" sz="2400" dirty="0"/>
          </a:p>
        </p:txBody>
      </p:sp>
    </p:spTree>
    <p:extLst>
      <p:ext uri="{BB962C8B-B14F-4D97-AF65-F5344CB8AC3E}">
        <p14:creationId xmlns:p14="http://schemas.microsoft.com/office/powerpoint/2010/main" val="3639724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9CB24-A40B-AB87-2FA7-396DA534BFA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E1B5F97-18B8-40FD-A4C7-A6CF991C0B9C}"/>
              </a:ext>
            </a:extLst>
          </p:cNvPr>
          <p:cNvSpPr txBox="1"/>
          <p:nvPr/>
        </p:nvSpPr>
        <p:spPr>
          <a:xfrm>
            <a:off x="2901462" y="360485"/>
            <a:ext cx="4264269" cy="646331"/>
          </a:xfrm>
          <a:prstGeom prst="rect">
            <a:avLst/>
          </a:prstGeom>
          <a:noFill/>
        </p:spPr>
        <p:txBody>
          <a:bodyPr wrap="square" rtlCol="0">
            <a:spAutoFit/>
          </a:bodyPr>
          <a:lstStyle/>
          <a:p>
            <a:pPr algn="ctr"/>
            <a:r>
              <a:rPr lang="en-IN" sz="3600" b="1" dirty="0"/>
              <a:t>Value Types - 2</a:t>
            </a:r>
          </a:p>
        </p:txBody>
      </p:sp>
      <p:graphicFrame>
        <p:nvGraphicFramePr>
          <p:cNvPr id="6" name="Table 5">
            <a:extLst>
              <a:ext uri="{FF2B5EF4-FFF2-40B4-BE49-F238E27FC236}">
                <a16:creationId xmlns:a16="http://schemas.microsoft.com/office/drawing/2014/main" id="{297F5433-69BD-0EB8-FAF0-91687D3EE13A}"/>
              </a:ext>
            </a:extLst>
          </p:cNvPr>
          <p:cNvGraphicFramePr>
            <a:graphicFrameLocks noGrp="1"/>
          </p:cNvGraphicFramePr>
          <p:nvPr>
            <p:extLst>
              <p:ext uri="{D42A27DB-BD31-4B8C-83A1-F6EECF244321}">
                <p14:modId xmlns:p14="http://schemas.microsoft.com/office/powerpoint/2010/main" val="2134750313"/>
              </p:ext>
            </p:extLst>
          </p:nvPr>
        </p:nvGraphicFramePr>
        <p:xfrm>
          <a:off x="1282700" y="1593544"/>
          <a:ext cx="10254876" cy="3488023"/>
        </p:xfrm>
        <a:graphic>
          <a:graphicData uri="http://schemas.openxmlformats.org/drawingml/2006/table">
            <a:tbl>
              <a:tblPr/>
              <a:tblGrid>
                <a:gridCol w="738424">
                  <a:extLst>
                    <a:ext uri="{9D8B030D-6E8A-4147-A177-3AD203B41FA5}">
                      <a16:colId xmlns:a16="http://schemas.microsoft.com/office/drawing/2014/main" val="4047927078"/>
                    </a:ext>
                  </a:extLst>
                </a:gridCol>
                <a:gridCol w="1557404">
                  <a:extLst>
                    <a:ext uri="{9D8B030D-6E8A-4147-A177-3AD203B41FA5}">
                      <a16:colId xmlns:a16="http://schemas.microsoft.com/office/drawing/2014/main" val="1513927590"/>
                    </a:ext>
                  </a:extLst>
                </a:gridCol>
                <a:gridCol w="1772218">
                  <a:extLst>
                    <a:ext uri="{9D8B030D-6E8A-4147-A177-3AD203B41FA5}">
                      <a16:colId xmlns:a16="http://schemas.microsoft.com/office/drawing/2014/main" val="1922536410"/>
                    </a:ext>
                  </a:extLst>
                </a:gridCol>
                <a:gridCol w="881012">
                  <a:extLst>
                    <a:ext uri="{9D8B030D-6E8A-4147-A177-3AD203B41FA5}">
                      <a16:colId xmlns:a16="http://schemas.microsoft.com/office/drawing/2014/main" val="1947683901"/>
                    </a:ext>
                  </a:extLst>
                </a:gridCol>
                <a:gridCol w="4298876">
                  <a:extLst>
                    <a:ext uri="{9D8B030D-6E8A-4147-A177-3AD203B41FA5}">
                      <a16:colId xmlns:a16="http://schemas.microsoft.com/office/drawing/2014/main" val="3985685040"/>
                    </a:ext>
                  </a:extLst>
                </a:gridCol>
                <a:gridCol w="1006942">
                  <a:extLst>
                    <a:ext uri="{9D8B030D-6E8A-4147-A177-3AD203B41FA5}">
                      <a16:colId xmlns:a16="http://schemas.microsoft.com/office/drawing/2014/main" val="529885216"/>
                    </a:ext>
                  </a:extLst>
                </a:gridCol>
              </a:tblGrid>
              <a:tr h="274900">
                <a:tc>
                  <a:txBody>
                    <a:bodyPr/>
                    <a:lstStyle/>
                    <a:p>
                      <a:pPr algn="l" fontAlgn="b"/>
                      <a:r>
                        <a:rPr lang="en-IN" sz="1800" b="1" i="0" u="none" strike="noStrike" dirty="0">
                          <a:solidFill>
                            <a:srgbClr val="FFFFFF"/>
                          </a:solidFill>
                          <a:effectLst/>
                          <a:latin typeface="Calibri" panose="020F0502020204030204" pitchFamily="34" charset="0"/>
                        </a:rPr>
                        <a:t>Alias</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Type Name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Type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dirty="0">
                          <a:solidFill>
                            <a:srgbClr val="FFFFFF"/>
                          </a:solidFill>
                          <a:effectLst/>
                          <a:latin typeface="Calibri" panose="020F0502020204030204" pitchFamily="34" charset="0"/>
                        </a:rPr>
                        <a:t>Size(bits)</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Range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Default Value</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045848276"/>
                  </a:ext>
                </a:extLst>
              </a:tr>
              <a:tr h="289759">
                <a:tc>
                  <a:txBody>
                    <a:bodyPr/>
                    <a:lstStyle/>
                    <a:p>
                      <a:pPr algn="l" fontAlgn="b"/>
                      <a:r>
                        <a:rPr lang="en-IN" sz="1800" b="0" i="0" u="none" strike="noStrike">
                          <a:solidFill>
                            <a:srgbClr val="000000"/>
                          </a:solidFill>
                          <a:effectLst/>
                          <a:latin typeface="Calibri" panose="020F0502020204030204" pitchFamily="34" charset="0"/>
                        </a:rPr>
                        <a:t>sbyte</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a:solidFill>
                            <a:srgbClr val="000000"/>
                          </a:solidFill>
                          <a:effectLst/>
                          <a:latin typeface="Calibri" panose="020F0502020204030204" pitchFamily="34" charset="0"/>
                        </a:rPr>
                        <a:t>System.Sbyte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a:solidFill>
                            <a:srgbClr val="000000"/>
                          </a:solidFill>
                          <a:effectLst/>
                          <a:latin typeface="Calibri" panose="020F0502020204030204" pitchFamily="34" charset="0"/>
                        </a:rPr>
                        <a:t>signed integer</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800" b="0" i="0" u="none" strike="noStrike" dirty="0">
                          <a:solidFill>
                            <a:srgbClr val="000000"/>
                          </a:solidFill>
                          <a:effectLst/>
                          <a:latin typeface="Calibri" panose="020F0502020204030204" pitchFamily="34" charset="0"/>
                        </a:rPr>
                        <a:t>8</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a:solidFill>
                            <a:srgbClr val="000000"/>
                          </a:solidFill>
                          <a:effectLst/>
                          <a:latin typeface="Calibri" panose="020F0502020204030204" pitchFamily="34" charset="0"/>
                        </a:rPr>
                        <a:t>-128 to 127</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71913248"/>
                  </a:ext>
                </a:extLst>
              </a:tr>
              <a:tr h="289759">
                <a:tc>
                  <a:txBody>
                    <a:bodyPr/>
                    <a:lstStyle/>
                    <a:p>
                      <a:pPr algn="l" fontAlgn="b"/>
                      <a:r>
                        <a:rPr lang="en-IN" sz="1800" b="0" i="0" u="none" strike="noStrike">
                          <a:solidFill>
                            <a:srgbClr val="000000"/>
                          </a:solidFill>
                          <a:effectLst/>
                          <a:latin typeface="Calibri" panose="020F0502020204030204" pitchFamily="34" charset="0"/>
                        </a:rPr>
                        <a:t>short</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dirty="0">
                          <a:solidFill>
                            <a:srgbClr val="000000"/>
                          </a:solidFill>
                          <a:effectLst/>
                          <a:latin typeface="Calibri" panose="020F0502020204030204" pitchFamily="34" charset="0"/>
                        </a:rPr>
                        <a:t>System.Int16</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signed integer</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800" b="0" i="0" u="none" strike="noStrike" dirty="0">
                          <a:solidFill>
                            <a:srgbClr val="000000"/>
                          </a:solidFill>
                          <a:effectLst/>
                          <a:latin typeface="Calibri" panose="020F0502020204030204" pitchFamily="34" charset="0"/>
                        </a:rPr>
                        <a:t>16</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dirty="0">
                          <a:solidFill>
                            <a:srgbClr val="000000"/>
                          </a:solidFill>
                          <a:effectLst/>
                          <a:latin typeface="Calibri" panose="020F0502020204030204" pitchFamily="34" charset="0"/>
                        </a:rPr>
                        <a:t>-32768 to 32767</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r" fontAlgn="b"/>
                      <a:r>
                        <a:rPr lang="en-IN" sz="1800" b="0" i="0" u="none" strike="noStrike" dirty="0">
                          <a:solidFill>
                            <a:srgbClr val="000000"/>
                          </a:solidFill>
                          <a:effectLst/>
                          <a:latin typeface="Calibri" panose="020F0502020204030204" pitchFamily="34" charset="0"/>
                        </a:rPr>
                        <a:t>0</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698067717"/>
                  </a:ext>
                </a:extLst>
              </a:tr>
              <a:tr h="289759">
                <a:tc>
                  <a:txBody>
                    <a:bodyPr/>
                    <a:lstStyle/>
                    <a:p>
                      <a:pPr algn="l" fontAlgn="b"/>
                      <a:r>
                        <a:rPr lang="en-IN" sz="1800" b="0" i="0" u="none" strike="noStrike">
                          <a:solidFill>
                            <a:srgbClr val="000000"/>
                          </a:solidFill>
                          <a:effectLst/>
                          <a:latin typeface="Calibri" panose="020F0502020204030204" pitchFamily="34" charset="0"/>
                        </a:rPr>
                        <a:t>Int</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a:solidFill>
                            <a:srgbClr val="000000"/>
                          </a:solidFill>
                          <a:effectLst/>
                          <a:latin typeface="Calibri" panose="020F0502020204030204" pitchFamily="34" charset="0"/>
                        </a:rPr>
                        <a:t>System.Int32</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a:solidFill>
                            <a:srgbClr val="000000"/>
                          </a:solidFill>
                          <a:effectLst/>
                          <a:latin typeface="Calibri" panose="020F0502020204030204" pitchFamily="34" charset="0"/>
                        </a:rPr>
                        <a:t>signed integer</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800" b="0" i="0" u="none" strike="noStrike" dirty="0">
                          <a:solidFill>
                            <a:srgbClr val="000000"/>
                          </a:solidFill>
                          <a:effectLst/>
                          <a:latin typeface="Calibri" panose="020F0502020204030204" pitchFamily="34" charset="0"/>
                        </a:rPr>
                        <a:t>32</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a:solidFill>
                            <a:srgbClr val="000000"/>
                          </a:solidFill>
                          <a:effectLst/>
                          <a:latin typeface="Calibri" panose="020F0502020204030204" pitchFamily="34" charset="0"/>
                        </a:rPr>
                        <a:t>-</a:t>
                      </a:r>
                      <a:r>
                        <a:rPr lang="en-IN" sz="1800" kern="1200" dirty="0">
                          <a:solidFill>
                            <a:schemeClr val="tx1"/>
                          </a:solidFill>
                          <a:latin typeface="+mn-lt"/>
                          <a:ea typeface="+mn-ea"/>
                          <a:cs typeface="+mn-cs"/>
                        </a:rPr>
                        <a:t>2,147,483,648</a:t>
                      </a:r>
                      <a:r>
                        <a:rPr lang="en-IN" sz="1800" b="0" i="0" u="none" strike="noStrike" dirty="0">
                          <a:solidFill>
                            <a:srgbClr val="000000"/>
                          </a:solidFill>
                          <a:effectLst/>
                          <a:latin typeface="Calibri" panose="020F0502020204030204" pitchFamily="34" charset="0"/>
                        </a:rPr>
                        <a:t> to </a:t>
                      </a:r>
                      <a:r>
                        <a:rPr lang="en-IN" sz="1800" kern="1200" dirty="0">
                          <a:solidFill>
                            <a:schemeClr val="tx1"/>
                          </a:solidFill>
                          <a:latin typeface="+mn-lt"/>
                          <a:ea typeface="+mn-ea"/>
                          <a:cs typeface="+mn-cs"/>
                        </a:rPr>
                        <a:t>2,147,483,647</a:t>
                      </a:r>
                      <a:endParaRPr lang="en-IN" sz="18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20377206"/>
                  </a:ext>
                </a:extLst>
              </a:tr>
              <a:tr h="289759">
                <a:tc>
                  <a:txBody>
                    <a:bodyPr/>
                    <a:lstStyle/>
                    <a:p>
                      <a:pPr algn="l" fontAlgn="b"/>
                      <a:r>
                        <a:rPr lang="en-IN" sz="1800" b="0" i="0" u="none" strike="noStrike">
                          <a:solidFill>
                            <a:srgbClr val="000000"/>
                          </a:solidFill>
                          <a:effectLst/>
                          <a:latin typeface="Calibri" panose="020F0502020204030204" pitchFamily="34" charset="0"/>
                        </a:rPr>
                        <a:t>long</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System.Int64</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signed integer</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800" b="0" i="0" u="none" strike="noStrike" dirty="0">
                          <a:solidFill>
                            <a:srgbClr val="000000"/>
                          </a:solidFill>
                          <a:effectLst/>
                          <a:latin typeface="Calibri" panose="020F0502020204030204" pitchFamily="34" charset="0"/>
                        </a:rPr>
                        <a:t>64</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dirty="0">
                          <a:solidFill>
                            <a:srgbClr val="000000"/>
                          </a:solidFill>
                          <a:effectLst/>
                          <a:latin typeface="Calibri" panose="020F0502020204030204" pitchFamily="34" charset="0"/>
                        </a:rPr>
                        <a:t>-</a:t>
                      </a:r>
                      <a:r>
                        <a:rPr lang="en-IN" sz="1800" b="0" i="0" kern="1200" dirty="0">
                          <a:solidFill>
                            <a:schemeClr val="tx1"/>
                          </a:solidFill>
                          <a:effectLst/>
                          <a:latin typeface="+mn-lt"/>
                          <a:ea typeface="+mn-ea"/>
                          <a:cs typeface="+mn-cs"/>
                        </a:rPr>
                        <a:t>9,223,372,036,854,775,808 to 9,223,372,036,854,775,807</a:t>
                      </a:r>
                      <a:endParaRPr lang="en-IN" sz="18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r" fontAlgn="b"/>
                      <a:r>
                        <a:rPr lang="en-IN" sz="1800" b="0" i="0" u="none" strike="noStrike" dirty="0">
                          <a:solidFill>
                            <a:srgbClr val="000000"/>
                          </a:solidFill>
                          <a:effectLst/>
                          <a:latin typeface="Calibri" panose="020F0502020204030204" pitchFamily="34" charset="0"/>
                        </a:rPr>
                        <a:t>0L</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020311088"/>
                  </a:ext>
                </a:extLst>
              </a:tr>
              <a:tr h="289759">
                <a:tc>
                  <a:txBody>
                    <a:bodyPr/>
                    <a:lstStyle/>
                    <a:p>
                      <a:pPr algn="l" fontAlgn="b"/>
                      <a:r>
                        <a:rPr lang="en-IN" sz="1800" b="0" i="0" u="none" strike="noStrike">
                          <a:solidFill>
                            <a:srgbClr val="000000"/>
                          </a:solidFill>
                          <a:effectLst/>
                          <a:latin typeface="Calibri" panose="020F0502020204030204" pitchFamily="34" charset="0"/>
                        </a:rPr>
                        <a:t>byte</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a:solidFill>
                            <a:srgbClr val="000000"/>
                          </a:solidFill>
                          <a:effectLst/>
                          <a:latin typeface="Calibri" panose="020F0502020204030204" pitchFamily="34" charset="0"/>
                        </a:rPr>
                        <a:t>System.byte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a:solidFill>
                            <a:srgbClr val="000000"/>
                          </a:solidFill>
                          <a:effectLst/>
                          <a:latin typeface="Calibri" panose="020F0502020204030204" pitchFamily="34" charset="0"/>
                        </a:rPr>
                        <a:t>unsigned integer</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800" b="0" i="0" u="none" strike="noStrike" dirty="0">
                          <a:solidFill>
                            <a:srgbClr val="000000"/>
                          </a:solidFill>
                          <a:effectLst/>
                          <a:latin typeface="Calibri" panose="020F0502020204030204" pitchFamily="34" charset="0"/>
                        </a:rPr>
                        <a:t>8</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a:solidFill>
                            <a:srgbClr val="000000"/>
                          </a:solidFill>
                          <a:effectLst/>
                          <a:latin typeface="Calibri" panose="020F0502020204030204" pitchFamily="34" charset="0"/>
                        </a:rPr>
                        <a:t>0 to 255</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513901316"/>
                  </a:ext>
                </a:extLst>
              </a:tr>
              <a:tr h="289759">
                <a:tc>
                  <a:txBody>
                    <a:bodyPr/>
                    <a:lstStyle/>
                    <a:p>
                      <a:pPr algn="l" fontAlgn="b"/>
                      <a:r>
                        <a:rPr lang="en-IN" sz="1800" b="0" i="0" u="none" strike="noStrike">
                          <a:solidFill>
                            <a:srgbClr val="000000"/>
                          </a:solidFill>
                          <a:effectLst/>
                          <a:latin typeface="Calibri" panose="020F0502020204030204" pitchFamily="34" charset="0"/>
                        </a:rPr>
                        <a:t>ushort</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System.UInt16</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unsigned integer</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800" b="0" i="0" u="none" strike="noStrike" dirty="0">
                          <a:solidFill>
                            <a:srgbClr val="000000"/>
                          </a:solidFill>
                          <a:effectLst/>
                          <a:latin typeface="Calibri" panose="020F0502020204030204" pitchFamily="34" charset="0"/>
                        </a:rPr>
                        <a:t>16</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0 to 65535</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r" fontAlgn="b"/>
                      <a:r>
                        <a:rPr lang="en-IN" sz="1800" b="0" i="0" u="none" strike="noStrike">
                          <a:solidFill>
                            <a:srgbClr val="000000"/>
                          </a:solidFill>
                          <a:effectLst/>
                          <a:latin typeface="Calibri" panose="020F0502020204030204" pitchFamily="34" charset="0"/>
                        </a:rPr>
                        <a:t>0</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447061772"/>
                  </a:ext>
                </a:extLst>
              </a:tr>
              <a:tr h="362629">
                <a:tc>
                  <a:txBody>
                    <a:bodyPr/>
                    <a:lstStyle/>
                    <a:p>
                      <a:pPr algn="l" fontAlgn="b"/>
                      <a:r>
                        <a:rPr lang="en-IN" sz="1800" b="0" i="0" u="none" strike="noStrike">
                          <a:solidFill>
                            <a:srgbClr val="000000"/>
                          </a:solidFill>
                          <a:effectLst/>
                          <a:latin typeface="Calibri" panose="020F0502020204030204" pitchFamily="34" charset="0"/>
                        </a:rPr>
                        <a:t>uint</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a:solidFill>
                            <a:srgbClr val="000000"/>
                          </a:solidFill>
                          <a:effectLst/>
                          <a:latin typeface="Calibri" panose="020F0502020204030204" pitchFamily="34" charset="0"/>
                        </a:rPr>
                        <a:t>System.UInt32</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a:solidFill>
                            <a:srgbClr val="000000"/>
                          </a:solidFill>
                          <a:effectLst/>
                          <a:latin typeface="Calibri" panose="020F0502020204030204" pitchFamily="34" charset="0"/>
                        </a:rPr>
                        <a:t>unsigned integer</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800" b="0" i="0" u="none" strike="noStrike" dirty="0">
                          <a:solidFill>
                            <a:srgbClr val="000000"/>
                          </a:solidFill>
                          <a:effectLst/>
                          <a:latin typeface="Calibri" panose="020F0502020204030204" pitchFamily="34" charset="0"/>
                        </a:rPr>
                        <a:t>32</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a:solidFill>
                            <a:srgbClr val="000000"/>
                          </a:solidFill>
                          <a:effectLst/>
                          <a:latin typeface="Calibri" panose="020F0502020204030204" pitchFamily="34" charset="0"/>
                        </a:rPr>
                        <a:t>0</a:t>
                      </a:r>
                      <a:r>
                        <a:rPr lang="en-IN" sz="1800" kern="1200" dirty="0">
                          <a:solidFill>
                            <a:schemeClr val="tx1"/>
                          </a:solidFill>
                          <a:latin typeface="+mn-lt"/>
                          <a:ea typeface="+mn-ea"/>
                          <a:cs typeface="+mn-cs"/>
                        </a:rPr>
                        <a:t> to 4,294,967,295</a:t>
                      </a:r>
                      <a:endParaRPr lang="en-IN" sz="18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521225754"/>
                  </a:ext>
                </a:extLst>
              </a:tr>
              <a:tr h="289759">
                <a:tc>
                  <a:txBody>
                    <a:bodyPr/>
                    <a:lstStyle/>
                    <a:p>
                      <a:pPr algn="l" fontAlgn="b"/>
                      <a:r>
                        <a:rPr lang="en-IN" sz="1800" b="0" i="0" u="none" strike="noStrike">
                          <a:solidFill>
                            <a:srgbClr val="000000"/>
                          </a:solidFill>
                          <a:effectLst/>
                          <a:latin typeface="Calibri" panose="020F0502020204030204" pitchFamily="34" charset="0"/>
                        </a:rPr>
                        <a:t>ulong</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System.UInt64</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unsigned integer</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800" b="0" i="0" u="none" strike="noStrike" dirty="0">
                          <a:solidFill>
                            <a:srgbClr val="000000"/>
                          </a:solidFill>
                          <a:effectLst/>
                          <a:latin typeface="Calibri" panose="020F0502020204030204" pitchFamily="34" charset="0"/>
                        </a:rPr>
                        <a:t>64</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dirty="0">
                          <a:solidFill>
                            <a:srgbClr val="000000"/>
                          </a:solidFill>
                          <a:effectLst/>
                          <a:latin typeface="Calibri" panose="020F0502020204030204" pitchFamily="34" charset="0"/>
                        </a:rPr>
                        <a:t>0 to </a:t>
                      </a:r>
                      <a:r>
                        <a:rPr lang="en-IN" sz="1800" b="0" i="0" kern="1200" dirty="0">
                          <a:solidFill>
                            <a:schemeClr val="tx1"/>
                          </a:solidFill>
                          <a:effectLst/>
                          <a:latin typeface="+mn-lt"/>
                          <a:ea typeface="+mn-ea"/>
                          <a:cs typeface="+mn-cs"/>
                        </a:rPr>
                        <a:t>18,446,744,073,709,551,615</a:t>
                      </a:r>
                      <a:endParaRPr lang="en-IN" sz="18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r" fontAlgn="b"/>
                      <a:r>
                        <a:rPr lang="en-IN" sz="1800" b="0" i="0" u="none" strike="noStrike" dirty="0">
                          <a:solidFill>
                            <a:srgbClr val="000000"/>
                          </a:solidFill>
                          <a:effectLst/>
                          <a:latin typeface="Calibri" panose="020F0502020204030204" pitchFamily="34" charset="0"/>
                        </a:rPr>
                        <a:t>0</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140688316"/>
                  </a:ext>
                </a:extLst>
              </a:tr>
            </a:tbl>
          </a:graphicData>
        </a:graphic>
      </p:graphicFrame>
      <p:sp>
        <p:nvSpPr>
          <p:cNvPr id="7" name="TextBox 6">
            <a:extLst>
              <a:ext uri="{FF2B5EF4-FFF2-40B4-BE49-F238E27FC236}">
                <a16:creationId xmlns:a16="http://schemas.microsoft.com/office/drawing/2014/main" id="{7CE30F56-618E-0A71-1E5E-073FFA546ED1}"/>
              </a:ext>
            </a:extLst>
          </p:cNvPr>
          <p:cNvSpPr txBox="1"/>
          <p:nvPr/>
        </p:nvSpPr>
        <p:spPr>
          <a:xfrm>
            <a:off x="1282700" y="1092706"/>
            <a:ext cx="5099539" cy="369332"/>
          </a:xfrm>
          <a:prstGeom prst="rect">
            <a:avLst/>
          </a:prstGeom>
          <a:noFill/>
        </p:spPr>
        <p:txBody>
          <a:bodyPr wrap="square" rtlCol="0">
            <a:spAutoFit/>
          </a:bodyPr>
          <a:lstStyle/>
          <a:p>
            <a:r>
              <a:rPr lang="en-IN" sz="1600" dirty="0"/>
              <a:t>1. </a:t>
            </a:r>
            <a:r>
              <a:rPr lang="en-IN" sz="1600" b="1" i="0" dirty="0">
                <a:solidFill>
                  <a:srgbClr val="273239"/>
                </a:solidFill>
                <a:effectLst/>
              </a:rPr>
              <a:t>Signed &amp; </a:t>
            </a:r>
            <a:r>
              <a:rPr lang="en-IN" b="1" i="0" dirty="0">
                <a:solidFill>
                  <a:srgbClr val="273239"/>
                </a:solidFill>
                <a:effectLst/>
              </a:rPr>
              <a:t>Unsigned</a:t>
            </a:r>
            <a:r>
              <a:rPr lang="en-IN" sz="1600" b="1" i="0" dirty="0">
                <a:solidFill>
                  <a:srgbClr val="273239"/>
                </a:solidFill>
                <a:effectLst/>
              </a:rPr>
              <a:t> Integral Types</a:t>
            </a:r>
            <a:endParaRPr lang="en-IN" sz="1600" dirty="0"/>
          </a:p>
        </p:txBody>
      </p:sp>
      <p:sp>
        <p:nvSpPr>
          <p:cNvPr id="4" name="TextBox 3">
            <a:extLst>
              <a:ext uri="{FF2B5EF4-FFF2-40B4-BE49-F238E27FC236}">
                <a16:creationId xmlns:a16="http://schemas.microsoft.com/office/drawing/2014/main" id="{12CB76A8-088D-0704-BFC2-5B98BD56F265}"/>
              </a:ext>
            </a:extLst>
          </p:cNvPr>
          <p:cNvSpPr txBox="1"/>
          <p:nvPr/>
        </p:nvSpPr>
        <p:spPr>
          <a:xfrm>
            <a:off x="1565031" y="5451231"/>
            <a:ext cx="7631723" cy="923330"/>
          </a:xfrm>
          <a:prstGeom prst="rect">
            <a:avLst/>
          </a:prstGeom>
          <a:noFill/>
        </p:spPr>
        <p:txBody>
          <a:bodyPr wrap="square" rtlCol="0">
            <a:spAutoFit/>
          </a:bodyPr>
          <a:lstStyle/>
          <a:p>
            <a:r>
              <a:rPr lang="en-IN" b="1" dirty="0"/>
              <a:t>Signed</a:t>
            </a:r>
            <a:r>
              <a:rPr lang="en-IN" dirty="0"/>
              <a:t> supports both negative and positive value.</a:t>
            </a:r>
          </a:p>
          <a:p>
            <a:endParaRPr lang="en-IN" dirty="0"/>
          </a:p>
          <a:p>
            <a:r>
              <a:rPr lang="en-IN" b="1" dirty="0"/>
              <a:t>Unsigned</a:t>
            </a:r>
            <a:r>
              <a:rPr lang="en-IN" dirty="0"/>
              <a:t> supports only positive value.</a:t>
            </a:r>
          </a:p>
        </p:txBody>
      </p:sp>
    </p:spTree>
    <p:extLst>
      <p:ext uri="{BB962C8B-B14F-4D97-AF65-F5344CB8AC3E}">
        <p14:creationId xmlns:p14="http://schemas.microsoft.com/office/powerpoint/2010/main" val="4074128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96379-4C24-EF34-AA3F-225E63814C4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A939296-7E50-BB1A-4415-1101046719F0}"/>
              </a:ext>
            </a:extLst>
          </p:cNvPr>
          <p:cNvSpPr txBox="1"/>
          <p:nvPr/>
        </p:nvSpPr>
        <p:spPr>
          <a:xfrm>
            <a:off x="2901462" y="360485"/>
            <a:ext cx="4264269" cy="646331"/>
          </a:xfrm>
          <a:prstGeom prst="rect">
            <a:avLst/>
          </a:prstGeom>
          <a:noFill/>
        </p:spPr>
        <p:txBody>
          <a:bodyPr wrap="square" rtlCol="0">
            <a:spAutoFit/>
          </a:bodyPr>
          <a:lstStyle/>
          <a:p>
            <a:pPr algn="ctr"/>
            <a:r>
              <a:rPr lang="en-IN" sz="3600" b="1" dirty="0"/>
              <a:t>Value Types - 3</a:t>
            </a:r>
          </a:p>
        </p:txBody>
      </p:sp>
      <p:sp>
        <p:nvSpPr>
          <p:cNvPr id="7" name="TextBox 6">
            <a:extLst>
              <a:ext uri="{FF2B5EF4-FFF2-40B4-BE49-F238E27FC236}">
                <a16:creationId xmlns:a16="http://schemas.microsoft.com/office/drawing/2014/main" id="{8CB23201-8F6D-7DC5-8CA2-2346216384C8}"/>
              </a:ext>
            </a:extLst>
          </p:cNvPr>
          <p:cNvSpPr txBox="1"/>
          <p:nvPr/>
        </p:nvSpPr>
        <p:spPr>
          <a:xfrm>
            <a:off x="1195846" y="1091753"/>
            <a:ext cx="5099539" cy="369332"/>
          </a:xfrm>
          <a:prstGeom prst="rect">
            <a:avLst/>
          </a:prstGeom>
          <a:noFill/>
        </p:spPr>
        <p:txBody>
          <a:bodyPr wrap="square" rtlCol="0">
            <a:spAutoFit/>
          </a:bodyPr>
          <a:lstStyle/>
          <a:p>
            <a:r>
              <a:rPr lang="en-IN" dirty="0"/>
              <a:t>2. </a:t>
            </a:r>
            <a:r>
              <a:rPr lang="en-IN" b="1" dirty="0">
                <a:solidFill>
                  <a:srgbClr val="273239"/>
                </a:solidFill>
              </a:rPr>
              <a:t>Floating Point </a:t>
            </a:r>
            <a:r>
              <a:rPr lang="en-IN" b="1" i="0" dirty="0">
                <a:solidFill>
                  <a:srgbClr val="273239"/>
                </a:solidFill>
                <a:effectLst/>
              </a:rPr>
              <a:t>Types</a:t>
            </a:r>
            <a:endParaRPr lang="en-IN" dirty="0"/>
          </a:p>
        </p:txBody>
      </p:sp>
      <p:graphicFrame>
        <p:nvGraphicFramePr>
          <p:cNvPr id="9" name="Table 8">
            <a:extLst>
              <a:ext uri="{FF2B5EF4-FFF2-40B4-BE49-F238E27FC236}">
                <a16:creationId xmlns:a16="http://schemas.microsoft.com/office/drawing/2014/main" id="{9BA1ECE0-477A-B0E9-46A5-C2B37198CA1B}"/>
              </a:ext>
            </a:extLst>
          </p:cNvPr>
          <p:cNvGraphicFramePr>
            <a:graphicFrameLocks noGrp="1"/>
          </p:cNvGraphicFramePr>
          <p:nvPr>
            <p:extLst>
              <p:ext uri="{D42A27DB-BD31-4B8C-83A1-F6EECF244321}">
                <p14:modId xmlns:p14="http://schemas.microsoft.com/office/powerpoint/2010/main" val="1290809722"/>
              </p:ext>
            </p:extLst>
          </p:nvPr>
        </p:nvGraphicFramePr>
        <p:xfrm>
          <a:off x="1195846" y="1828714"/>
          <a:ext cx="9020816" cy="891540"/>
        </p:xfrm>
        <a:graphic>
          <a:graphicData uri="http://schemas.openxmlformats.org/drawingml/2006/table">
            <a:tbl>
              <a:tblPr/>
              <a:tblGrid>
                <a:gridCol w="1022979">
                  <a:extLst>
                    <a:ext uri="{9D8B030D-6E8A-4147-A177-3AD203B41FA5}">
                      <a16:colId xmlns:a16="http://schemas.microsoft.com/office/drawing/2014/main" val="2143321601"/>
                    </a:ext>
                  </a:extLst>
                </a:gridCol>
                <a:gridCol w="2157556">
                  <a:extLst>
                    <a:ext uri="{9D8B030D-6E8A-4147-A177-3AD203B41FA5}">
                      <a16:colId xmlns:a16="http://schemas.microsoft.com/office/drawing/2014/main" val="4005084285"/>
                    </a:ext>
                  </a:extLst>
                </a:gridCol>
                <a:gridCol w="1066057">
                  <a:extLst>
                    <a:ext uri="{9D8B030D-6E8A-4147-A177-3AD203B41FA5}">
                      <a16:colId xmlns:a16="http://schemas.microsoft.com/office/drawing/2014/main" val="1491457392"/>
                    </a:ext>
                  </a:extLst>
                </a:gridCol>
                <a:gridCol w="3376247">
                  <a:extLst>
                    <a:ext uri="{9D8B030D-6E8A-4147-A177-3AD203B41FA5}">
                      <a16:colId xmlns:a16="http://schemas.microsoft.com/office/drawing/2014/main" val="3111289850"/>
                    </a:ext>
                  </a:extLst>
                </a:gridCol>
                <a:gridCol w="1397977">
                  <a:extLst>
                    <a:ext uri="{9D8B030D-6E8A-4147-A177-3AD203B41FA5}">
                      <a16:colId xmlns:a16="http://schemas.microsoft.com/office/drawing/2014/main" val="2058643158"/>
                    </a:ext>
                  </a:extLst>
                </a:gridCol>
              </a:tblGrid>
              <a:tr h="297180">
                <a:tc>
                  <a:txBody>
                    <a:bodyPr/>
                    <a:lstStyle/>
                    <a:p>
                      <a:pPr algn="l" fontAlgn="b"/>
                      <a:r>
                        <a:rPr lang="en-IN" sz="1800" b="1" i="0" u="none" strike="noStrike" dirty="0">
                          <a:solidFill>
                            <a:srgbClr val="FFFFFF"/>
                          </a:solidFill>
                          <a:effectLst/>
                          <a:latin typeface="Calibri" panose="020F0502020204030204" pitchFamily="34" charset="0"/>
                        </a:rPr>
                        <a:t>Alias</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Type name</a:t>
                      </a:r>
                    </a:p>
                  </a:txBody>
                  <a:tcPr marL="7620" marR="7620" marT="7620" marB="0" anchor="b">
                    <a:lnL w="12700" cap="flat" cmpd="sng" algn="ctr">
                      <a:no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Size(bits)</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Range (aprox)</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dirty="0">
                          <a:solidFill>
                            <a:srgbClr val="FFFFFF"/>
                          </a:solidFill>
                          <a:effectLst/>
                          <a:latin typeface="Calibri" panose="020F0502020204030204" pitchFamily="34" charset="0"/>
                        </a:rPr>
                        <a:t>Default Value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703481004"/>
                  </a:ext>
                </a:extLst>
              </a:tr>
              <a:tr h="297180">
                <a:tc>
                  <a:txBody>
                    <a:bodyPr/>
                    <a:lstStyle/>
                    <a:p>
                      <a:pPr algn="l" fontAlgn="b"/>
                      <a:r>
                        <a:rPr lang="en-IN" sz="1800" b="0" i="0" u="none" strike="noStrike">
                          <a:solidFill>
                            <a:srgbClr val="000000"/>
                          </a:solidFill>
                          <a:effectLst/>
                          <a:latin typeface="Calibri" panose="020F0502020204030204" pitchFamily="34" charset="0"/>
                        </a:rPr>
                        <a:t>float</a:t>
                      </a:r>
                    </a:p>
                  </a:txBody>
                  <a:tcPr marL="7620" marR="7620" marT="7620" marB="0" anchor="b">
                    <a:lnL w="6350" cap="flat" cmpd="sng" algn="ctr">
                      <a:solidFill>
                        <a:srgbClr val="8EA9DB"/>
                      </a:solidFill>
                      <a:prstDash val="solid"/>
                      <a:round/>
                      <a:headEnd type="none" w="med" len="med"/>
                      <a:tailEnd type="none" w="med" len="med"/>
                    </a:lnL>
                    <a:lnR>
                      <a:noFill/>
                    </a:lnR>
                    <a:lnT w="12700" cap="flat" cmpd="sng" algn="ctr">
                      <a:no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a:solidFill>
                            <a:srgbClr val="000000"/>
                          </a:solidFill>
                          <a:effectLst/>
                          <a:latin typeface="Calibri" panose="020F0502020204030204" pitchFamily="34" charset="0"/>
                        </a:rPr>
                        <a:t>System.Single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800" b="0" i="0" u="none" strike="noStrike" dirty="0">
                          <a:solidFill>
                            <a:srgbClr val="000000"/>
                          </a:solidFill>
                          <a:effectLst/>
                          <a:latin typeface="Calibri" panose="020F0502020204030204" pitchFamily="34" charset="0"/>
                        </a:rPr>
                        <a:t>32</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a:solidFill>
                            <a:srgbClr val="000000"/>
                          </a:solidFill>
                          <a:effectLst/>
                          <a:latin typeface="Calibri" panose="020F0502020204030204" pitchFamily="34" charset="0"/>
                        </a:rPr>
                        <a:t>±1.5 × 10-45 to ±3.4 × 1038</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a:solidFill>
                            <a:srgbClr val="000000"/>
                          </a:solidFill>
                          <a:effectLst/>
                          <a:latin typeface="Calibri" panose="020F0502020204030204" pitchFamily="34" charset="0"/>
                        </a:rPr>
                        <a:t>0.0F</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548524351"/>
                  </a:ext>
                </a:extLst>
              </a:tr>
              <a:tr h="297180">
                <a:tc>
                  <a:txBody>
                    <a:bodyPr/>
                    <a:lstStyle/>
                    <a:p>
                      <a:pPr algn="l" fontAlgn="b"/>
                      <a:r>
                        <a:rPr lang="en-IN" sz="1800" b="0" i="0" u="none" strike="noStrike" dirty="0">
                          <a:solidFill>
                            <a:srgbClr val="000000"/>
                          </a:solidFill>
                          <a:effectLst/>
                          <a:latin typeface="Calibri" panose="020F0502020204030204" pitchFamily="34" charset="0"/>
                        </a:rPr>
                        <a:t>double</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System.Double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800" b="0" i="0" u="none" strike="noStrike" dirty="0">
                          <a:solidFill>
                            <a:srgbClr val="000000"/>
                          </a:solidFill>
                          <a:effectLst/>
                          <a:latin typeface="Calibri" panose="020F0502020204030204" pitchFamily="34" charset="0"/>
                        </a:rPr>
                        <a:t>64</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±5.0 × 10-324 to ±1.7 × 10308</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dirty="0">
                          <a:solidFill>
                            <a:srgbClr val="000000"/>
                          </a:solidFill>
                          <a:effectLst/>
                          <a:latin typeface="Calibri" panose="020F0502020204030204" pitchFamily="34" charset="0"/>
                        </a:rPr>
                        <a:t>0.0D</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459584781"/>
                  </a:ext>
                </a:extLst>
              </a:tr>
            </a:tbl>
          </a:graphicData>
        </a:graphic>
      </p:graphicFrame>
      <p:sp>
        <p:nvSpPr>
          <p:cNvPr id="12" name="TextBox 11">
            <a:extLst>
              <a:ext uri="{FF2B5EF4-FFF2-40B4-BE49-F238E27FC236}">
                <a16:creationId xmlns:a16="http://schemas.microsoft.com/office/drawing/2014/main" id="{8A273761-8F9A-FB87-175D-F31670BA8F29}"/>
              </a:ext>
            </a:extLst>
          </p:cNvPr>
          <p:cNvSpPr txBox="1"/>
          <p:nvPr/>
        </p:nvSpPr>
        <p:spPr>
          <a:xfrm>
            <a:off x="1222314" y="2983585"/>
            <a:ext cx="9706523" cy="1169551"/>
          </a:xfrm>
          <a:prstGeom prst="rect">
            <a:avLst/>
          </a:prstGeom>
          <a:noFill/>
        </p:spPr>
        <p:txBody>
          <a:bodyPr wrap="square">
            <a:spAutoFit/>
          </a:bodyPr>
          <a:lstStyle/>
          <a:p>
            <a:r>
              <a:rPr lang="en-IN" sz="1400" b="1" dirty="0"/>
              <a:t>Float</a:t>
            </a:r>
            <a:r>
              <a:rPr lang="en-IN" sz="1400" dirty="0"/>
              <a:t>: It is 32-bit single-precision floating point type. It has 7 digit Precision. To initialize a float variable, use the suffix f or F. Like, float x = 3.5F;. If the suffix F or f will not use then it is treated as double.</a:t>
            </a:r>
          </a:p>
          <a:p>
            <a:endParaRPr lang="en-IN" sz="1400" dirty="0"/>
          </a:p>
          <a:p>
            <a:r>
              <a:rPr lang="en-IN" sz="1400" b="1" dirty="0"/>
              <a:t>Double</a:t>
            </a:r>
            <a:r>
              <a:rPr lang="en-IN" sz="1400" dirty="0"/>
              <a:t>:  It is 64-bit double-precision floating point type. It has 14 – 15 digit Precision. To initialize a double variable, use the suffix d or D. But it is not mandatory to use suffix because by default floating data types are the double type.</a:t>
            </a:r>
          </a:p>
        </p:txBody>
      </p:sp>
      <p:sp>
        <p:nvSpPr>
          <p:cNvPr id="13" name="TextBox 12">
            <a:extLst>
              <a:ext uri="{FF2B5EF4-FFF2-40B4-BE49-F238E27FC236}">
                <a16:creationId xmlns:a16="http://schemas.microsoft.com/office/drawing/2014/main" id="{FE09377B-E9A3-D548-3977-385A4D14F4CB}"/>
              </a:ext>
            </a:extLst>
          </p:cNvPr>
          <p:cNvSpPr txBox="1"/>
          <p:nvPr/>
        </p:nvSpPr>
        <p:spPr>
          <a:xfrm>
            <a:off x="1222314" y="4616595"/>
            <a:ext cx="5099539" cy="338554"/>
          </a:xfrm>
          <a:prstGeom prst="rect">
            <a:avLst/>
          </a:prstGeom>
          <a:noFill/>
        </p:spPr>
        <p:txBody>
          <a:bodyPr wrap="square" rtlCol="0">
            <a:spAutoFit/>
          </a:bodyPr>
          <a:lstStyle/>
          <a:p>
            <a:r>
              <a:rPr lang="en-IN" sz="1600" dirty="0"/>
              <a:t>3. </a:t>
            </a:r>
            <a:r>
              <a:rPr lang="en-IN" sz="1600" b="1" i="0" dirty="0">
                <a:solidFill>
                  <a:srgbClr val="273239"/>
                </a:solidFill>
                <a:effectLst/>
              </a:rPr>
              <a:t>Decimal Types</a:t>
            </a:r>
          </a:p>
        </p:txBody>
      </p:sp>
      <p:graphicFrame>
        <p:nvGraphicFramePr>
          <p:cNvPr id="14" name="Table 13">
            <a:extLst>
              <a:ext uri="{FF2B5EF4-FFF2-40B4-BE49-F238E27FC236}">
                <a16:creationId xmlns:a16="http://schemas.microsoft.com/office/drawing/2014/main" id="{15497448-0370-791F-1FB9-562937BC607D}"/>
              </a:ext>
            </a:extLst>
          </p:cNvPr>
          <p:cNvGraphicFramePr>
            <a:graphicFrameLocks noGrp="1"/>
          </p:cNvGraphicFramePr>
          <p:nvPr>
            <p:extLst>
              <p:ext uri="{D42A27DB-BD31-4B8C-83A1-F6EECF244321}">
                <p14:modId xmlns:p14="http://schemas.microsoft.com/office/powerpoint/2010/main" val="1333470116"/>
              </p:ext>
            </p:extLst>
          </p:nvPr>
        </p:nvGraphicFramePr>
        <p:xfrm>
          <a:off x="1222314" y="5111176"/>
          <a:ext cx="9020816" cy="594360"/>
        </p:xfrm>
        <a:graphic>
          <a:graphicData uri="http://schemas.openxmlformats.org/drawingml/2006/table">
            <a:tbl>
              <a:tblPr/>
              <a:tblGrid>
                <a:gridCol w="1022979">
                  <a:extLst>
                    <a:ext uri="{9D8B030D-6E8A-4147-A177-3AD203B41FA5}">
                      <a16:colId xmlns:a16="http://schemas.microsoft.com/office/drawing/2014/main" val="2143321601"/>
                    </a:ext>
                  </a:extLst>
                </a:gridCol>
                <a:gridCol w="2157556">
                  <a:extLst>
                    <a:ext uri="{9D8B030D-6E8A-4147-A177-3AD203B41FA5}">
                      <a16:colId xmlns:a16="http://schemas.microsoft.com/office/drawing/2014/main" val="4005084285"/>
                    </a:ext>
                  </a:extLst>
                </a:gridCol>
                <a:gridCol w="1066057">
                  <a:extLst>
                    <a:ext uri="{9D8B030D-6E8A-4147-A177-3AD203B41FA5}">
                      <a16:colId xmlns:a16="http://schemas.microsoft.com/office/drawing/2014/main" val="1491457392"/>
                    </a:ext>
                  </a:extLst>
                </a:gridCol>
                <a:gridCol w="3376247">
                  <a:extLst>
                    <a:ext uri="{9D8B030D-6E8A-4147-A177-3AD203B41FA5}">
                      <a16:colId xmlns:a16="http://schemas.microsoft.com/office/drawing/2014/main" val="3111289850"/>
                    </a:ext>
                  </a:extLst>
                </a:gridCol>
                <a:gridCol w="1397977">
                  <a:extLst>
                    <a:ext uri="{9D8B030D-6E8A-4147-A177-3AD203B41FA5}">
                      <a16:colId xmlns:a16="http://schemas.microsoft.com/office/drawing/2014/main" val="2058643158"/>
                    </a:ext>
                  </a:extLst>
                </a:gridCol>
              </a:tblGrid>
              <a:tr h="297180">
                <a:tc>
                  <a:txBody>
                    <a:bodyPr/>
                    <a:lstStyle/>
                    <a:p>
                      <a:pPr algn="l" fontAlgn="b"/>
                      <a:r>
                        <a:rPr lang="en-IN" sz="1800" b="1" i="0" u="none" strike="noStrike" dirty="0">
                          <a:solidFill>
                            <a:srgbClr val="FFFFFF"/>
                          </a:solidFill>
                          <a:effectLst/>
                          <a:latin typeface="Calibri" panose="020F0502020204030204" pitchFamily="34" charset="0"/>
                        </a:rPr>
                        <a:t>Alias</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Type name</a:t>
                      </a:r>
                    </a:p>
                  </a:txBody>
                  <a:tcPr marL="7620" marR="7620" marT="7620" marB="0" anchor="b">
                    <a:lnL w="12700" cap="flat" cmpd="sng" algn="ctr">
                      <a:no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Size(bits)</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Range (aprox)</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dirty="0">
                          <a:solidFill>
                            <a:srgbClr val="FFFFFF"/>
                          </a:solidFill>
                          <a:effectLst/>
                          <a:latin typeface="Calibri" panose="020F0502020204030204" pitchFamily="34" charset="0"/>
                        </a:rPr>
                        <a:t>Default Value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703481004"/>
                  </a:ext>
                </a:extLst>
              </a:tr>
              <a:tr h="297180">
                <a:tc>
                  <a:txBody>
                    <a:bodyPr/>
                    <a:lstStyle/>
                    <a:p>
                      <a:pPr algn="l" fontAlgn="b"/>
                      <a:r>
                        <a:rPr lang="en-IN" sz="1800" b="0" i="0" u="none" strike="noStrike" dirty="0">
                          <a:solidFill>
                            <a:srgbClr val="000000"/>
                          </a:solidFill>
                          <a:effectLst/>
                          <a:latin typeface="Calibri" panose="020F0502020204030204" pitchFamily="34" charset="0"/>
                        </a:rPr>
                        <a:t>decimal</a:t>
                      </a:r>
                    </a:p>
                  </a:txBody>
                  <a:tcPr marL="7620" marR="7620" marT="7620" marB="0" anchor="b">
                    <a:lnL w="6350" cap="flat" cmpd="sng" algn="ctr">
                      <a:solidFill>
                        <a:srgbClr val="8EA9DB"/>
                      </a:solidFill>
                      <a:prstDash val="solid"/>
                      <a:round/>
                      <a:headEnd type="none" w="med" len="med"/>
                      <a:tailEnd type="none" w="med" len="med"/>
                    </a:lnL>
                    <a:lnR>
                      <a:noFill/>
                    </a:lnR>
                    <a:lnT w="12700" cap="flat" cmpd="sng" algn="ctr">
                      <a:no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err="1">
                          <a:solidFill>
                            <a:srgbClr val="000000"/>
                          </a:solidFill>
                          <a:effectLst/>
                          <a:latin typeface="Calibri" panose="020F0502020204030204" pitchFamily="34" charset="0"/>
                        </a:rPr>
                        <a:t>System.Decimal</a:t>
                      </a:r>
                      <a:endParaRPr lang="en-IN" sz="18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800" b="0" i="0" u="none" strike="noStrike" dirty="0">
                          <a:solidFill>
                            <a:srgbClr val="000000"/>
                          </a:solidFill>
                          <a:effectLst/>
                          <a:latin typeface="Calibri" panose="020F0502020204030204" pitchFamily="34" charset="0"/>
                        </a:rPr>
                        <a:t>128</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a:solidFill>
                            <a:srgbClr val="000000"/>
                          </a:solidFill>
                          <a:effectLst/>
                          <a:latin typeface="Calibri" panose="020F0502020204030204" pitchFamily="34" charset="0"/>
                        </a:rPr>
                        <a:t>±1.0 × 10-28 to ±7.9228 × 1028</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a:solidFill>
                            <a:srgbClr val="000000"/>
                          </a:solidFill>
                          <a:effectLst/>
                          <a:latin typeface="Calibri" panose="020F0502020204030204" pitchFamily="34" charset="0"/>
                        </a:rPr>
                        <a:t>0.0M</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548524351"/>
                  </a:ext>
                </a:extLst>
              </a:tr>
            </a:tbl>
          </a:graphicData>
        </a:graphic>
      </p:graphicFrame>
      <p:sp>
        <p:nvSpPr>
          <p:cNvPr id="15" name="TextBox 14">
            <a:extLst>
              <a:ext uri="{FF2B5EF4-FFF2-40B4-BE49-F238E27FC236}">
                <a16:creationId xmlns:a16="http://schemas.microsoft.com/office/drawing/2014/main" id="{519E6DA2-8A1C-23AB-2B0C-147C6E43FB96}"/>
              </a:ext>
            </a:extLst>
          </p:cNvPr>
          <p:cNvSpPr txBox="1"/>
          <p:nvPr/>
        </p:nvSpPr>
        <p:spPr>
          <a:xfrm>
            <a:off x="1195846" y="5912739"/>
            <a:ext cx="9706523" cy="523220"/>
          </a:xfrm>
          <a:prstGeom prst="rect">
            <a:avLst/>
          </a:prstGeom>
          <a:noFill/>
        </p:spPr>
        <p:txBody>
          <a:bodyPr wrap="square">
            <a:spAutoFit/>
          </a:bodyPr>
          <a:lstStyle/>
          <a:p>
            <a:r>
              <a:rPr lang="en-US" sz="1400" dirty="0"/>
              <a:t>The decimal type is a 128-bit data type suitable for financial and monetary calculations. It has 28–29-digit Precision. To initialize a decimal variable, use the suffix m or M. Like as, decimal x = 300.5m;. If the suffix m or M will not use then it is treated as double.</a:t>
            </a:r>
          </a:p>
        </p:txBody>
      </p:sp>
    </p:spTree>
    <p:extLst>
      <p:ext uri="{BB962C8B-B14F-4D97-AF65-F5344CB8AC3E}">
        <p14:creationId xmlns:p14="http://schemas.microsoft.com/office/powerpoint/2010/main" val="3520326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E8FB9D-2AFE-B901-1946-720ED6727B3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2516ABE-851E-ECA0-5BF7-3C14467A4598}"/>
              </a:ext>
            </a:extLst>
          </p:cNvPr>
          <p:cNvSpPr txBox="1"/>
          <p:nvPr/>
        </p:nvSpPr>
        <p:spPr>
          <a:xfrm>
            <a:off x="2901462" y="360485"/>
            <a:ext cx="4264269" cy="646331"/>
          </a:xfrm>
          <a:prstGeom prst="rect">
            <a:avLst/>
          </a:prstGeom>
          <a:noFill/>
        </p:spPr>
        <p:txBody>
          <a:bodyPr wrap="square" rtlCol="0">
            <a:spAutoFit/>
          </a:bodyPr>
          <a:lstStyle/>
          <a:p>
            <a:pPr algn="ctr"/>
            <a:r>
              <a:rPr lang="en-IN" sz="3600" b="1" dirty="0"/>
              <a:t>Value Types - 4</a:t>
            </a:r>
          </a:p>
        </p:txBody>
      </p:sp>
      <p:sp>
        <p:nvSpPr>
          <p:cNvPr id="7" name="TextBox 6">
            <a:extLst>
              <a:ext uri="{FF2B5EF4-FFF2-40B4-BE49-F238E27FC236}">
                <a16:creationId xmlns:a16="http://schemas.microsoft.com/office/drawing/2014/main" id="{3C23FC70-E9AE-E075-A2E0-E42D29C2C4DC}"/>
              </a:ext>
            </a:extLst>
          </p:cNvPr>
          <p:cNvSpPr txBox="1"/>
          <p:nvPr/>
        </p:nvSpPr>
        <p:spPr>
          <a:xfrm>
            <a:off x="1195846" y="1091753"/>
            <a:ext cx="5099539" cy="338554"/>
          </a:xfrm>
          <a:prstGeom prst="rect">
            <a:avLst/>
          </a:prstGeom>
          <a:noFill/>
        </p:spPr>
        <p:txBody>
          <a:bodyPr wrap="square" rtlCol="0">
            <a:spAutoFit/>
          </a:bodyPr>
          <a:lstStyle/>
          <a:p>
            <a:r>
              <a:rPr lang="en-IN" sz="1600" dirty="0"/>
              <a:t>2.</a:t>
            </a:r>
            <a:r>
              <a:rPr lang="en-IN" sz="1600" b="1" i="0" dirty="0">
                <a:solidFill>
                  <a:srgbClr val="273239"/>
                </a:solidFill>
                <a:effectLst/>
                <a:latin typeface="Nunito" pitchFamily="2" charset="0"/>
              </a:rPr>
              <a:t> Character Types</a:t>
            </a:r>
          </a:p>
        </p:txBody>
      </p:sp>
      <p:graphicFrame>
        <p:nvGraphicFramePr>
          <p:cNvPr id="9" name="Table 8">
            <a:extLst>
              <a:ext uri="{FF2B5EF4-FFF2-40B4-BE49-F238E27FC236}">
                <a16:creationId xmlns:a16="http://schemas.microsoft.com/office/drawing/2014/main" id="{BC701085-5118-9932-001A-1C10C4299409}"/>
              </a:ext>
            </a:extLst>
          </p:cNvPr>
          <p:cNvGraphicFramePr>
            <a:graphicFrameLocks noGrp="1"/>
          </p:cNvGraphicFramePr>
          <p:nvPr>
            <p:extLst>
              <p:ext uri="{D42A27DB-BD31-4B8C-83A1-F6EECF244321}">
                <p14:modId xmlns:p14="http://schemas.microsoft.com/office/powerpoint/2010/main" val="625080515"/>
              </p:ext>
            </p:extLst>
          </p:nvPr>
        </p:nvGraphicFramePr>
        <p:xfrm>
          <a:off x="1195846" y="1828714"/>
          <a:ext cx="9020816" cy="594360"/>
        </p:xfrm>
        <a:graphic>
          <a:graphicData uri="http://schemas.openxmlformats.org/drawingml/2006/table">
            <a:tbl>
              <a:tblPr/>
              <a:tblGrid>
                <a:gridCol w="1022979">
                  <a:extLst>
                    <a:ext uri="{9D8B030D-6E8A-4147-A177-3AD203B41FA5}">
                      <a16:colId xmlns:a16="http://schemas.microsoft.com/office/drawing/2014/main" val="2143321601"/>
                    </a:ext>
                  </a:extLst>
                </a:gridCol>
                <a:gridCol w="2157556">
                  <a:extLst>
                    <a:ext uri="{9D8B030D-6E8A-4147-A177-3AD203B41FA5}">
                      <a16:colId xmlns:a16="http://schemas.microsoft.com/office/drawing/2014/main" val="4005084285"/>
                    </a:ext>
                  </a:extLst>
                </a:gridCol>
                <a:gridCol w="1066057">
                  <a:extLst>
                    <a:ext uri="{9D8B030D-6E8A-4147-A177-3AD203B41FA5}">
                      <a16:colId xmlns:a16="http://schemas.microsoft.com/office/drawing/2014/main" val="1491457392"/>
                    </a:ext>
                  </a:extLst>
                </a:gridCol>
                <a:gridCol w="3376247">
                  <a:extLst>
                    <a:ext uri="{9D8B030D-6E8A-4147-A177-3AD203B41FA5}">
                      <a16:colId xmlns:a16="http://schemas.microsoft.com/office/drawing/2014/main" val="3111289850"/>
                    </a:ext>
                  </a:extLst>
                </a:gridCol>
                <a:gridCol w="1397977">
                  <a:extLst>
                    <a:ext uri="{9D8B030D-6E8A-4147-A177-3AD203B41FA5}">
                      <a16:colId xmlns:a16="http://schemas.microsoft.com/office/drawing/2014/main" val="2058643158"/>
                    </a:ext>
                  </a:extLst>
                </a:gridCol>
              </a:tblGrid>
              <a:tr h="297180">
                <a:tc>
                  <a:txBody>
                    <a:bodyPr/>
                    <a:lstStyle/>
                    <a:p>
                      <a:pPr algn="l" fontAlgn="b"/>
                      <a:r>
                        <a:rPr lang="en-IN" sz="1800" b="1" i="0" u="none" strike="noStrike" dirty="0">
                          <a:solidFill>
                            <a:srgbClr val="FFFFFF"/>
                          </a:solidFill>
                          <a:effectLst/>
                          <a:latin typeface="Calibri" panose="020F0502020204030204" pitchFamily="34" charset="0"/>
                        </a:rPr>
                        <a:t>Alias</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Type name</a:t>
                      </a:r>
                    </a:p>
                  </a:txBody>
                  <a:tcPr marL="7620" marR="7620" marT="7620" marB="0" anchor="b">
                    <a:lnL w="12700" cap="flat" cmpd="sng" algn="ctr">
                      <a:no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Size(bits)</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Range (aprox)</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dirty="0">
                          <a:solidFill>
                            <a:srgbClr val="FFFFFF"/>
                          </a:solidFill>
                          <a:effectLst/>
                          <a:latin typeface="Calibri" panose="020F0502020204030204" pitchFamily="34" charset="0"/>
                        </a:rPr>
                        <a:t>Default Value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703481004"/>
                  </a:ext>
                </a:extLst>
              </a:tr>
              <a:tr h="297180">
                <a:tc>
                  <a:txBody>
                    <a:bodyPr/>
                    <a:lstStyle/>
                    <a:p>
                      <a:pPr algn="l" fontAlgn="b"/>
                      <a:r>
                        <a:rPr lang="en-IN" sz="1800" b="0" i="0" u="none" strike="noStrike" dirty="0">
                          <a:solidFill>
                            <a:srgbClr val="000000"/>
                          </a:solidFill>
                          <a:effectLst/>
                          <a:latin typeface="Calibri" panose="020F0502020204030204" pitchFamily="34" charset="0"/>
                        </a:rPr>
                        <a:t>Char</a:t>
                      </a:r>
                    </a:p>
                  </a:txBody>
                  <a:tcPr marL="7620" marR="7620" marT="7620" marB="0" anchor="b">
                    <a:lnL w="6350" cap="flat" cmpd="sng" algn="ctr">
                      <a:solidFill>
                        <a:srgbClr val="8EA9DB"/>
                      </a:solidFill>
                      <a:prstDash val="solid"/>
                      <a:round/>
                      <a:headEnd type="none" w="med" len="med"/>
                      <a:tailEnd type="none" w="med" len="med"/>
                    </a:lnL>
                    <a:lnR>
                      <a:noFill/>
                    </a:lnR>
                    <a:lnT w="12700" cap="flat" cmpd="sng" algn="ctr">
                      <a:no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err="1">
                          <a:solidFill>
                            <a:srgbClr val="000000"/>
                          </a:solidFill>
                          <a:effectLst/>
                          <a:latin typeface="Calibri" panose="020F0502020204030204" pitchFamily="34" charset="0"/>
                        </a:rPr>
                        <a:t>System.Char</a:t>
                      </a:r>
                      <a:endParaRPr lang="en-IN" sz="18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800" b="0" i="0" u="none" strike="noStrike" dirty="0">
                          <a:solidFill>
                            <a:srgbClr val="000000"/>
                          </a:solidFill>
                          <a:effectLst/>
                          <a:latin typeface="Calibri" panose="020F0502020204030204" pitchFamily="34" charset="0"/>
                        </a:rPr>
                        <a:t>16</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pl-PL" sz="1800" b="0" i="0" u="none" strike="noStrike" dirty="0">
                          <a:solidFill>
                            <a:srgbClr val="000000"/>
                          </a:solidFill>
                          <a:effectLst/>
                          <a:latin typeface="Calibri" panose="020F0502020204030204" pitchFamily="34" charset="0"/>
                        </a:rPr>
                        <a:t>U +0000 to U +ffff</a:t>
                      </a:r>
                      <a:endParaRPr lang="en-IN" sz="18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a:solidFill>
                            <a:srgbClr val="000000"/>
                          </a:solidFill>
                          <a:effectLst/>
                          <a:latin typeface="Calibri" panose="020F0502020204030204" pitchFamily="34" charset="0"/>
                        </a:rPr>
                        <a:t>‘\0’</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548524351"/>
                  </a:ext>
                </a:extLst>
              </a:tr>
            </a:tbl>
          </a:graphicData>
        </a:graphic>
      </p:graphicFrame>
      <p:sp>
        <p:nvSpPr>
          <p:cNvPr id="12" name="TextBox 11">
            <a:extLst>
              <a:ext uri="{FF2B5EF4-FFF2-40B4-BE49-F238E27FC236}">
                <a16:creationId xmlns:a16="http://schemas.microsoft.com/office/drawing/2014/main" id="{D54F37A5-791E-A0EB-676D-4805AC505586}"/>
              </a:ext>
            </a:extLst>
          </p:cNvPr>
          <p:cNvSpPr txBox="1"/>
          <p:nvPr/>
        </p:nvSpPr>
        <p:spPr>
          <a:xfrm>
            <a:off x="1072753" y="2717874"/>
            <a:ext cx="9706523" cy="307777"/>
          </a:xfrm>
          <a:prstGeom prst="rect">
            <a:avLst/>
          </a:prstGeom>
          <a:noFill/>
        </p:spPr>
        <p:txBody>
          <a:bodyPr wrap="square">
            <a:spAutoFit/>
          </a:bodyPr>
          <a:lstStyle/>
          <a:p>
            <a:r>
              <a:rPr lang="en-US" sz="1400" b="0" i="0" dirty="0">
                <a:solidFill>
                  <a:srgbClr val="273239"/>
                </a:solidFill>
                <a:effectLst/>
                <a:latin typeface="Nunito" pitchFamily="2" charset="0"/>
              </a:rPr>
              <a:t>The character types represents a UTF-16 code unit or represents the 16-bit Unicode character.</a:t>
            </a:r>
            <a:endParaRPr lang="en-IN" sz="1400" dirty="0"/>
          </a:p>
        </p:txBody>
      </p:sp>
      <p:sp>
        <p:nvSpPr>
          <p:cNvPr id="13" name="TextBox 12">
            <a:extLst>
              <a:ext uri="{FF2B5EF4-FFF2-40B4-BE49-F238E27FC236}">
                <a16:creationId xmlns:a16="http://schemas.microsoft.com/office/drawing/2014/main" id="{CCD7C4B1-44A4-DAE0-1F0F-5240D55C06FC}"/>
              </a:ext>
            </a:extLst>
          </p:cNvPr>
          <p:cNvSpPr txBox="1"/>
          <p:nvPr/>
        </p:nvSpPr>
        <p:spPr>
          <a:xfrm>
            <a:off x="1222314" y="3329078"/>
            <a:ext cx="5099539" cy="338554"/>
          </a:xfrm>
          <a:prstGeom prst="rect">
            <a:avLst/>
          </a:prstGeom>
          <a:noFill/>
        </p:spPr>
        <p:txBody>
          <a:bodyPr wrap="square" rtlCol="0">
            <a:spAutoFit/>
          </a:bodyPr>
          <a:lstStyle/>
          <a:p>
            <a:r>
              <a:rPr lang="en-IN" sz="1600" dirty="0"/>
              <a:t>3.</a:t>
            </a:r>
            <a:r>
              <a:rPr lang="en-IN" sz="1600" b="1" i="0" dirty="0">
                <a:solidFill>
                  <a:srgbClr val="273239"/>
                </a:solidFill>
                <a:effectLst/>
              </a:rPr>
              <a:t>Boolean Types</a:t>
            </a:r>
          </a:p>
        </p:txBody>
      </p:sp>
      <p:graphicFrame>
        <p:nvGraphicFramePr>
          <p:cNvPr id="14" name="Table 13">
            <a:extLst>
              <a:ext uri="{FF2B5EF4-FFF2-40B4-BE49-F238E27FC236}">
                <a16:creationId xmlns:a16="http://schemas.microsoft.com/office/drawing/2014/main" id="{607CC1B6-70C6-3812-8A00-E0F1E51EDCDD}"/>
              </a:ext>
            </a:extLst>
          </p:cNvPr>
          <p:cNvGraphicFramePr>
            <a:graphicFrameLocks noGrp="1"/>
          </p:cNvGraphicFramePr>
          <p:nvPr>
            <p:extLst>
              <p:ext uri="{D42A27DB-BD31-4B8C-83A1-F6EECF244321}">
                <p14:modId xmlns:p14="http://schemas.microsoft.com/office/powerpoint/2010/main" val="2741989414"/>
              </p:ext>
            </p:extLst>
          </p:nvPr>
        </p:nvGraphicFramePr>
        <p:xfrm>
          <a:off x="1222314" y="3898645"/>
          <a:ext cx="4246592" cy="594360"/>
        </p:xfrm>
        <a:graphic>
          <a:graphicData uri="http://schemas.openxmlformats.org/drawingml/2006/table">
            <a:tbl>
              <a:tblPr/>
              <a:tblGrid>
                <a:gridCol w="1022979">
                  <a:extLst>
                    <a:ext uri="{9D8B030D-6E8A-4147-A177-3AD203B41FA5}">
                      <a16:colId xmlns:a16="http://schemas.microsoft.com/office/drawing/2014/main" val="2143321601"/>
                    </a:ext>
                  </a:extLst>
                </a:gridCol>
                <a:gridCol w="2157556">
                  <a:extLst>
                    <a:ext uri="{9D8B030D-6E8A-4147-A177-3AD203B41FA5}">
                      <a16:colId xmlns:a16="http://schemas.microsoft.com/office/drawing/2014/main" val="4005084285"/>
                    </a:ext>
                  </a:extLst>
                </a:gridCol>
                <a:gridCol w="1066057">
                  <a:extLst>
                    <a:ext uri="{9D8B030D-6E8A-4147-A177-3AD203B41FA5}">
                      <a16:colId xmlns:a16="http://schemas.microsoft.com/office/drawing/2014/main" val="1491457392"/>
                    </a:ext>
                  </a:extLst>
                </a:gridCol>
              </a:tblGrid>
              <a:tr h="297180">
                <a:tc>
                  <a:txBody>
                    <a:bodyPr/>
                    <a:lstStyle/>
                    <a:p>
                      <a:pPr algn="l" fontAlgn="b"/>
                      <a:r>
                        <a:rPr lang="en-IN" sz="1800" b="1" i="0" u="none" strike="noStrike" dirty="0">
                          <a:solidFill>
                            <a:srgbClr val="FFFFFF"/>
                          </a:solidFill>
                          <a:effectLst/>
                          <a:latin typeface="Calibri" panose="020F0502020204030204" pitchFamily="34" charset="0"/>
                        </a:rPr>
                        <a:t>Alias</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Type name</a:t>
                      </a:r>
                    </a:p>
                  </a:txBody>
                  <a:tcPr marL="7620" marR="7620" marT="7620" marB="0" anchor="b">
                    <a:lnL w="12700" cap="flat" cmpd="sng" algn="ctr">
                      <a:no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dirty="0">
                          <a:solidFill>
                            <a:srgbClr val="FFFFFF"/>
                          </a:solidFill>
                          <a:effectLst/>
                          <a:latin typeface="Calibri" panose="020F0502020204030204" pitchFamily="34" charset="0"/>
                        </a:rPr>
                        <a:t>Values</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703481004"/>
                  </a:ext>
                </a:extLst>
              </a:tr>
              <a:tr h="297180">
                <a:tc>
                  <a:txBody>
                    <a:bodyPr/>
                    <a:lstStyle/>
                    <a:p>
                      <a:pPr algn="l" fontAlgn="b"/>
                      <a:r>
                        <a:rPr lang="en-IN" sz="1800" b="0" i="0" u="none" strike="noStrike" dirty="0">
                          <a:solidFill>
                            <a:srgbClr val="000000"/>
                          </a:solidFill>
                          <a:effectLst/>
                          <a:latin typeface="Calibri" panose="020F0502020204030204" pitchFamily="34" charset="0"/>
                        </a:rPr>
                        <a:t>bool</a:t>
                      </a:r>
                    </a:p>
                  </a:txBody>
                  <a:tcPr marL="7620" marR="7620" marT="7620" marB="0" anchor="b">
                    <a:lnL w="6350" cap="flat" cmpd="sng" algn="ctr">
                      <a:solidFill>
                        <a:srgbClr val="8EA9DB"/>
                      </a:solidFill>
                      <a:prstDash val="solid"/>
                      <a:round/>
                      <a:headEnd type="none" w="med" len="med"/>
                      <a:tailEnd type="none" w="med" len="med"/>
                    </a:lnL>
                    <a:lnR>
                      <a:noFill/>
                    </a:lnR>
                    <a:lnT w="12700" cap="flat" cmpd="sng" algn="ctr">
                      <a:no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err="1">
                          <a:solidFill>
                            <a:srgbClr val="000000"/>
                          </a:solidFill>
                          <a:effectLst/>
                          <a:latin typeface="Calibri" panose="020F0502020204030204" pitchFamily="34" charset="0"/>
                        </a:rPr>
                        <a:t>System.Boolean</a:t>
                      </a:r>
                      <a:endParaRPr lang="en-IN" sz="18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800" b="0" i="0" u="none" strike="noStrike" dirty="0">
                          <a:solidFill>
                            <a:srgbClr val="000000"/>
                          </a:solidFill>
                          <a:effectLst/>
                          <a:latin typeface="Calibri" panose="020F0502020204030204" pitchFamily="34" charset="0"/>
                        </a:rPr>
                        <a:t>True/ false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548524351"/>
                  </a:ext>
                </a:extLst>
              </a:tr>
            </a:tbl>
          </a:graphicData>
        </a:graphic>
      </p:graphicFrame>
      <p:sp>
        <p:nvSpPr>
          <p:cNvPr id="15" name="TextBox 14">
            <a:extLst>
              <a:ext uri="{FF2B5EF4-FFF2-40B4-BE49-F238E27FC236}">
                <a16:creationId xmlns:a16="http://schemas.microsoft.com/office/drawing/2014/main" id="{F9F233D0-106E-95E5-1786-14959B6B93DE}"/>
              </a:ext>
            </a:extLst>
          </p:cNvPr>
          <p:cNvSpPr txBox="1"/>
          <p:nvPr/>
        </p:nvSpPr>
        <p:spPr>
          <a:xfrm>
            <a:off x="1072752" y="4724018"/>
            <a:ext cx="9706523" cy="523220"/>
          </a:xfrm>
          <a:prstGeom prst="rect">
            <a:avLst/>
          </a:prstGeom>
          <a:noFill/>
        </p:spPr>
        <p:txBody>
          <a:bodyPr wrap="square">
            <a:spAutoFit/>
          </a:bodyPr>
          <a:lstStyle/>
          <a:p>
            <a:r>
              <a:rPr lang="en-US" sz="1400" dirty="0"/>
              <a:t>It has to be assigned either true or false value. Values of type bool are not converted implicitly or explicitly (with casts) to any other type. But the programmer can easily write conversion code.</a:t>
            </a:r>
          </a:p>
        </p:txBody>
      </p:sp>
    </p:spTree>
    <p:extLst>
      <p:ext uri="{BB962C8B-B14F-4D97-AF65-F5344CB8AC3E}">
        <p14:creationId xmlns:p14="http://schemas.microsoft.com/office/powerpoint/2010/main" val="2042696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6912</TotalTime>
  <Words>4780</Words>
  <Application>Microsoft Office PowerPoint</Application>
  <PresentationFormat>Widescreen</PresentationFormat>
  <Paragraphs>535</Paragraphs>
  <Slides>37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Cascadia Mono</vt:lpstr>
      <vt:lpstr>Nunito</vt:lpstr>
      <vt:lpstr>Office Theme</vt:lpstr>
      <vt:lpstr>C# .Net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Naresh Chandra pradhan</dc:creator>
  <cp:lastModifiedBy>Naresh Chandra pradhan</cp:lastModifiedBy>
  <cp:revision>154</cp:revision>
  <dcterms:created xsi:type="dcterms:W3CDTF">2025-04-20T15:52:40Z</dcterms:created>
  <dcterms:modified xsi:type="dcterms:W3CDTF">2025-04-26T15:49:39Z</dcterms:modified>
</cp:coreProperties>
</file>