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6" r:id="rId2"/>
    <p:sldId id="265" r:id="rId3"/>
    <p:sldId id="268" r:id="rId4"/>
    <p:sldId id="267" r:id="rId5"/>
    <p:sldId id="266" r:id="rId6"/>
    <p:sldId id="269" r:id="rId7"/>
    <p:sldId id="27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2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867BE-043E-4A1F-8DDF-DF34727D11CB}"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2904EB-99AB-4281-A6F5-EB79BF2C17A0}" type="slidenum">
              <a:rPr lang="en-IN" smtClean="0"/>
              <a:t>‹#›</a:t>
            </a:fld>
            <a:endParaRPr lang="en-IN"/>
          </a:p>
        </p:txBody>
      </p:sp>
    </p:spTree>
    <p:extLst>
      <p:ext uri="{BB962C8B-B14F-4D97-AF65-F5344CB8AC3E}">
        <p14:creationId xmlns:p14="http://schemas.microsoft.com/office/powerpoint/2010/main" val="40273976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B3043-FFCF-3512-EF6D-E15E123B15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F4D51D8-6321-0892-9653-21D155DFA0B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8E9F84E-A434-30D7-5767-D5E8817D53D4}"/>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5" name="Footer Placeholder 4">
            <a:extLst>
              <a:ext uri="{FF2B5EF4-FFF2-40B4-BE49-F238E27FC236}">
                <a16:creationId xmlns:a16="http://schemas.microsoft.com/office/drawing/2014/main" id="{FBA012AC-4746-D241-1968-AA8D9B50D1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277E8BA-FE8A-3B5D-5099-23B2585B96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800126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82897-7C2F-8F49-C9C1-2026399065C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FF80304-8C28-2DBF-DF49-19471B873D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BC8398C-D44C-2B22-82C0-C0F19AACF259}"/>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5" name="Footer Placeholder 4">
            <a:extLst>
              <a:ext uri="{FF2B5EF4-FFF2-40B4-BE49-F238E27FC236}">
                <a16:creationId xmlns:a16="http://schemas.microsoft.com/office/drawing/2014/main" id="{AA4EB584-8201-EF64-0E36-65D0BBCF779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2193B6-1303-B6F0-4A0E-667145A4926A}"/>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07790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EADAEFE-D26C-5906-2EE3-762232F372D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14A0BB2-F368-B21C-C89A-14B8A31F4D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405049C-FFD4-4043-CDDB-59FD7248A7F8}"/>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5" name="Footer Placeholder 4">
            <a:extLst>
              <a:ext uri="{FF2B5EF4-FFF2-40B4-BE49-F238E27FC236}">
                <a16:creationId xmlns:a16="http://schemas.microsoft.com/office/drawing/2014/main" id="{8AF8F5B7-1363-F13B-5872-D5119E29FB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BE9ACA9-76E5-AD57-A25A-34490D746874}"/>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97835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0AD2A-1EB9-1E6C-DBE1-B52A98111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4B9EAE0-BE0C-7152-2966-5EABA29581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5E281E5-D7DC-9A01-F706-AD975A0611C2}"/>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5" name="Footer Placeholder 4">
            <a:extLst>
              <a:ext uri="{FF2B5EF4-FFF2-40B4-BE49-F238E27FC236}">
                <a16:creationId xmlns:a16="http://schemas.microsoft.com/office/drawing/2014/main" id="{719B8787-1323-4420-A37B-C4365ED24FE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1F2419-BB6B-1D7A-FCB5-0DBC8ECA577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78685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C241D-4DB6-FB91-DEBE-DD3BA882F69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46D143C-AEA8-B22B-AF07-9683081B7D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87E0AA-9C6C-AF2C-0B61-351193EF32E8}"/>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5" name="Footer Placeholder 4">
            <a:extLst>
              <a:ext uri="{FF2B5EF4-FFF2-40B4-BE49-F238E27FC236}">
                <a16:creationId xmlns:a16="http://schemas.microsoft.com/office/drawing/2014/main" id="{0B59206F-7C65-1A9C-91B2-073146EF75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00E19A-D8E9-71F9-42F4-192B63E945C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6612210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1C6AD-659B-ECC3-FC16-5C8C65C71F5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123BA8-E40F-3599-3F1D-9BF36680A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2C715E-1764-0CA7-5B1A-FE83819D02F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CC920E8-B24C-C536-193A-250896EEE72C}"/>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6" name="Footer Placeholder 5">
            <a:extLst>
              <a:ext uri="{FF2B5EF4-FFF2-40B4-BE49-F238E27FC236}">
                <a16:creationId xmlns:a16="http://schemas.microsoft.com/office/drawing/2014/main" id="{D61C6636-5982-CBEA-6FC2-85838A158B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E24D29-A34F-C343-3BF6-CD43E7B3ECDB}"/>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197327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EEED3-7755-B04C-5AF7-415A1DEF66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38851B4-D0BC-9494-7383-8F542B9381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AF18A3-EB58-AECD-6CAC-DACDDB9F030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C8B8693-8B44-42B9-D84B-CF239F2C48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89B47C-3969-E10F-44E5-CB6ABCB66D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693103-5ADB-85FE-002A-048608AC557E}"/>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8" name="Footer Placeholder 7">
            <a:extLst>
              <a:ext uri="{FF2B5EF4-FFF2-40B4-BE49-F238E27FC236}">
                <a16:creationId xmlns:a16="http://schemas.microsoft.com/office/drawing/2014/main" id="{ED31BA9A-7F8E-53AD-998D-80E46E50B06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1CB78FE-EA76-AFDB-21DD-911DECF107B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93657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54DED-C5DB-BD5C-0722-59ABD594E46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AE1B85-9D61-9B69-0D66-FA8F72533668}"/>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4" name="Footer Placeholder 3">
            <a:extLst>
              <a:ext uri="{FF2B5EF4-FFF2-40B4-BE49-F238E27FC236}">
                <a16:creationId xmlns:a16="http://schemas.microsoft.com/office/drawing/2014/main" id="{E881BFFE-1F09-25FD-C075-7C60FAFC5DB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6356832-9014-FAE9-FE93-75649FBD597C}"/>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63474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E0FADA-5E8B-BD13-C4FA-507FFC3F0267}"/>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3" name="Footer Placeholder 2">
            <a:extLst>
              <a:ext uri="{FF2B5EF4-FFF2-40B4-BE49-F238E27FC236}">
                <a16:creationId xmlns:a16="http://schemas.microsoft.com/office/drawing/2014/main" id="{ECFFA73D-3A0A-6D36-88D0-6E4C0BE766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7CDCA2-09E7-C1FA-E6BA-A07A5D8D01BD}"/>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2384181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28353-A8FA-8F2B-BB62-666197ABE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198EA01-4305-90F6-4A72-2A2B6692B2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6A22F83-B209-0920-687F-B219592BAF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8C0BE0-BE1D-179C-4CAC-6ACE4FFB80BB}"/>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6" name="Footer Placeholder 5">
            <a:extLst>
              <a:ext uri="{FF2B5EF4-FFF2-40B4-BE49-F238E27FC236}">
                <a16:creationId xmlns:a16="http://schemas.microsoft.com/office/drawing/2014/main" id="{4856F859-2BD6-787E-1864-08D14D2409D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E3A5D39-701D-F2E7-E34C-89478D12368E}"/>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11815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20421-E992-A27A-E4F9-FB98A8184D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E5EBA2A-6CDA-5C6E-4148-16BD29484B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791DF96-011E-2F4C-22E9-1F135B96CE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FB9C8C-62A2-5D82-3AF9-17DCB47B6DCF}"/>
              </a:ext>
            </a:extLst>
          </p:cNvPr>
          <p:cNvSpPr>
            <a:spLocks noGrp="1"/>
          </p:cNvSpPr>
          <p:nvPr>
            <p:ph type="dt" sz="half" idx="10"/>
          </p:nvPr>
        </p:nvSpPr>
        <p:spPr/>
        <p:txBody>
          <a:bodyPr/>
          <a:lstStyle/>
          <a:p>
            <a:fld id="{1841FDC3-18D3-4BD2-A3DE-6F15FAB08898}" type="datetimeFigureOut">
              <a:rPr lang="en-IN" smtClean="0"/>
              <a:t>07-05-2025</a:t>
            </a:fld>
            <a:endParaRPr lang="en-IN"/>
          </a:p>
        </p:txBody>
      </p:sp>
      <p:sp>
        <p:nvSpPr>
          <p:cNvPr id="6" name="Footer Placeholder 5">
            <a:extLst>
              <a:ext uri="{FF2B5EF4-FFF2-40B4-BE49-F238E27FC236}">
                <a16:creationId xmlns:a16="http://schemas.microsoft.com/office/drawing/2014/main" id="{B6FD74AB-C949-110C-6044-E01957C3776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2658EDC-A164-62DA-E0C5-E5DB8E885BA5}"/>
              </a:ext>
            </a:extLst>
          </p:cNvPr>
          <p:cNvSpPr>
            <a:spLocks noGrp="1"/>
          </p:cNvSpPr>
          <p:nvPr>
            <p:ph type="sldNum" sz="quarter" idx="12"/>
          </p:nvPr>
        </p:nvSpPr>
        <p:spPr/>
        <p:txBody>
          <a:bodyPr/>
          <a:lstStyle/>
          <a:p>
            <a:fld id="{0D9E2B65-C193-4DD3-A32C-5DA0FF217623}" type="slidenum">
              <a:rPr lang="en-IN" smtClean="0"/>
              <a:t>‹#›</a:t>
            </a:fld>
            <a:endParaRPr lang="en-IN"/>
          </a:p>
        </p:txBody>
      </p:sp>
    </p:spTree>
    <p:extLst>
      <p:ext uri="{BB962C8B-B14F-4D97-AF65-F5344CB8AC3E}">
        <p14:creationId xmlns:p14="http://schemas.microsoft.com/office/powerpoint/2010/main" val="37459512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10DBB3-65CC-D8A3-1D5F-4CAA2351B7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AE5EE86-9FF1-1F44-A2C8-27E4DDD9D5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0F270B-A9DC-4EE3-5422-C682D795AD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1FDC3-18D3-4BD2-A3DE-6F15FAB08898}" type="datetimeFigureOut">
              <a:rPr lang="en-IN" smtClean="0"/>
              <a:t>07-05-2025</a:t>
            </a:fld>
            <a:endParaRPr lang="en-IN"/>
          </a:p>
        </p:txBody>
      </p:sp>
      <p:sp>
        <p:nvSpPr>
          <p:cNvPr id="5" name="Footer Placeholder 4">
            <a:extLst>
              <a:ext uri="{FF2B5EF4-FFF2-40B4-BE49-F238E27FC236}">
                <a16:creationId xmlns:a16="http://schemas.microsoft.com/office/drawing/2014/main" id="{3078509C-D26D-CD81-0B20-C0362C9DDE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35C425-C0E1-1BD8-7903-6B9806A707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E2B65-C193-4DD3-A32C-5DA0FF217623}" type="slidenum">
              <a:rPr lang="en-IN" smtClean="0"/>
              <a:t>‹#›</a:t>
            </a:fld>
            <a:endParaRPr lang="en-IN"/>
          </a:p>
        </p:txBody>
      </p:sp>
    </p:spTree>
    <p:extLst>
      <p:ext uri="{BB962C8B-B14F-4D97-AF65-F5344CB8AC3E}">
        <p14:creationId xmlns:p14="http://schemas.microsoft.com/office/powerpoint/2010/main" val="286425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14F20-54BA-F5C2-0FDC-DCF22F4E6C08}"/>
              </a:ext>
            </a:extLst>
          </p:cNvPr>
          <p:cNvSpPr>
            <a:spLocks noGrp="1"/>
          </p:cNvSpPr>
          <p:nvPr>
            <p:ph type="ctrTitle"/>
          </p:nvPr>
        </p:nvSpPr>
        <p:spPr>
          <a:xfrm>
            <a:off x="1524000" y="1157531"/>
            <a:ext cx="9144000" cy="2387600"/>
          </a:xfrm>
        </p:spPr>
        <p:txBody>
          <a:bodyPr/>
          <a:lstStyle/>
          <a:p>
            <a:r>
              <a:rPr lang="en-IN" b="1" dirty="0"/>
              <a:t>C# </a:t>
            </a:r>
            <a:r>
              <a:rPr lang="en-IN" b="1" dirty="0" err="1"/>
              <a:t>.Net</a:t>
            </a:r>
            <a:br>
              <a:rPr lang="en-IN" dirty="0"/>
            </a:br>
            <a:endParaRPr lang="en-IN" dirty="0"/>
          </a:p>
        </p:txBody>
      </p:sp>
      <p:sp>
        <p:nvSpPr>
          <p:cNvPr id="3" name="Subtitle 2">
            <a:extLst>
              <a:ext uri="{FF2B5EF4-FFF2-40B4-BE49-F238E27FC236}">
                <a16:creationId xmlns:a16="http://schemas.microsoft.com/office/drawing/2014/main" id="{1D566629-8186-DE65-797A-A87AE62C2E3E}"/>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0424285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B451B5-3AF3-D478-DD1D-79CA7278B45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FC5BD5-3019-6959-80F6-325D36A064E0}"/>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i="0" dirty="0">
                <a:solidFill>
                  <a:srgbClr val="273239"/>
                </a:solidFill>
                <a:effectLst/>
              </a:rPr>
              <a:t>Overview</a:t>
            </a:r>
          </a:p>
        </p:txBody>
      </p:sp>
      <p:sp>
        <p:nvSpPr>
          <p:cNvPr id="3" name="TextBox 2">
            <a:extLst>
              <a:ext uri="{FF2B5EF4-FFF2-40B4-BE49-F238E27FC236}">
                <a16:creationId xmlns:a16="http://schemas.microsoft.com/office/drawing/2014/main" id="{3947F4AA-EC29-9B58-E837-496500321C13}"/>
              </a:ext>
            </a:extLst>
          </p:cNvPr>
          <p:cNvSpPr txBox="1"/>
          <p:nvPr/>
        </p:nvSpPr>
        <p:spPr>
          <a:xfrm rot="10800000" flipH="1" flipV="1">
            <a:off x="531980" y="1089192"/>
            <a:ext cx="9020815" cy="6379760"/>
          </a:xfrm>
          <a:prstGeom prst="rect">
            <a:avLst/>
          </a:prstGeom>
          <a:noFill/>
        </p:spPr>
        <p:txBody>
          <a:bodyPr wrap="square" rtlCol="0">
            <a:spAutoFit/>
          </a:bodyPr>
          <a:lstStyle/>
          <a:p>
            <a:pPr algn="l" rtl="0" fontAlgn="base">
              <a:lnSpc>
                <a:spcPct val="150000"/>
              </a:lnSpc>
              <a:spcAft>
                <a:spcPts val="750"/>
              </a:spcAft>
              <a:buNone/>
            </a:pPr>
            <a:r>
              <a:rPr lang="en-US" sz="1400" b="1" i="0" dirty="0">
                <a:solidFill>
                  <a:srgbClr val="000000"/>
                </a:solidFill>
                <a:effectLst/>
                <a:latin typeface="arial" panose="020B0604020202020204" pitchFamily="34" charset="0"/>
              </a:rPr>
              <a:t>ADO stands for Microsoft ActiveX Data Objects.</a:t>
            </a:r>
            <a:r>
              <a:rPr lang="en-US" sz="1400" b="0" i="0" dirty="0">
                <a:solidFill>
                  <a:srgbClr val="000000"/>
                </a:solidFill>
                <a:effectLst/>
                <a:latin typeface="arial" panose="020B0604020202020204" pitchFamily="34" charset="0"/>
              </a:rPr>
              <a:t> ADO.NET is one of Microsoft’s Data Access Technologies using which we can communicate with different data sources. It is a part of the .NET Framework which is used to establish a connection between the .NET Application and different data sources. The Data Sources can be SQL Server, Oracle, MySQL, XML, etc. ADO.NET consists of a set of predefined classes that can be used to connect, retrieve, insert, update and delete data (i.e. performing CRUD operation) from data sources.</a:t>
            </a:r>
            <a:endParaRPr lang="en-US" sz="1400" dirty="0">
              <a:solidFill>
                <a:srgbClr val="000000"/>
              </a:solidFill>
              <a:latin typeface="arial" panose="020B0604020202020204" pitchFamily="34" charset="0"/>
            </a:endParaRPr>
          </a:p>
          <a:p>
            <a:pPr algn="just" fontAlgn="base">
              <a:spcAft>
                <a:spcPts val="1500"/>
              </a:spcAft>
              <a:buNone/>
            </a:pPr>
            <a:r>
              <a:rPr lang="en-US" sz="1400" b="1" i="0" dirty="0">
                <a:solidFill>
                  <a:srgbClr val="000000"/>
                </a:solidFill>
                <a:effectLst/>
                <a:latin typeface="arial" panose="020B0604020202020204" pitchFamily="34" charset="0"/>
              </a:rPr>
              <a:t>What are .NET Data Providers?</a:t>
            </a:r>
            <a:endParaRPr lang="en-US" sz="1400" b="1" i="0" dirty="0">
              <a:solidFill>
                <a:srgbClr val="3A3A3A"/>
              </a:solidFill>
              <a:effectLst/>
              <a:latin typeface="-apple-system"/>
            </a:endParaRPr>
          </a:p>
          <a:p>
            <a:pPr algn="just" fontAlgn="base"/>
            <a:r>
              <a:rPr lang="en-US" sz="1400" b="0" i="0" dirty="0">
                <a:solidFill>
                  <a:srgbClr val="000000"/>
                </a:solidFill>
                <a:effectLst/>
                <a:latin typeface="arial" panose="020B0604020202020204" pitchFamily="34" charset="0"/>
              </a:rPr>
              <a:t>The Database cannot directly execute our C# code, it only understands SQL. So, if a .NET application needs to retrieve data or to do some insert, update, and delete operations from or to a database, then the .NET application needs to</a:t>
            </a:r>
          </a:p>
          <a:p>
            <a:pPr algn="just" fontAlgn="base"/>
            <a:endParaRPr lang="en-US" sz="1400" dirty="0">
              <a:solidFill>
                <a:srgbClr val="000000"/>
              </a:solidFill>
              <a:latin typeface="arial" panose="020B0604020202020204" pitchFamily="34" charset="0"/>
            </a:endParaRPr>
          </a:p>
          <a:p>
            <a:pPr algn="just" fontAlgn="base">
              <a:buNone/>
            </a:pPr>
            <a:r>
              <a:rPr lang="en-IN" sz="1400" b="0" i="0" dirty="0">
                <a:solidFill>
                  <a:srgbClr val="000000"/>
                </a:solidFill>
                <a:effectLst/>
                <a:latin typeface="arial" panose="020B0604020202020204" pitchFamily="34" charset="0"/>
              </a:rPr>
              <a:t>The Essential objects of </a:t>
            </a:r>
            <a:r>
              <a:rPr lang="en-IN" sz="1400" b="0" i="0" dirty="0" err="1">
                <a:solidFill>
                  <a:srgbClr val="000000"/>
                </a:solidFill>
                <a:effectLst/>
                <a:latin typeface="arial" panose="020B0604020202020204" pitchFamily="34" charset="0"/>
              </a:rPr>
              <a:t>ADO.Net</a:t>
            </a:r>
            <a:r>
              <a:rPr lang="en-IN" sz="1400" b="0" i="0" dirty="0">
                <a:solidFill>
                  <a:srgbClr val="000000"/>
                </a:solidFill>
                <a:effectLst/>
                <a:latin typeface="arial" panose="020B0604020202020204" pitchFamily="34" charset="0"/>
              </a:rPr>
              <a:t> are:</a:t>
            </a:r>
            <a:endParaRPr lang="en-IN" sz="1400" b="0" i="0" dirty="0">
              <a:solidFill>
                <a:srgbClr val="3A3A3A"/>
              </a:solidFill>
              <a:effectLst/>
              <a:latin typeface="-apple-system"/>
            </a:endParaRPr>
          </a:p>
          <a:p>
            <a:pPr algn="just" fontAlgn="base">
              <a:buFont typeface="+mj-lt"/>
              <a:buAutoNum type="arabicPeriod"/>
            </a:pPr>
            <a:r>
              <a:rPr lang="en-IN" sz="1400" b="1" i="0" dirty="0">
                <a:solidFill>
                  <a:srgbClr val="000000"/>
                </a:solidFill>
                <a:effectLst/>
                <a:latin typeface="arial" panose="020B0604020202020204" pitchFamily="34" charset="0"/>
              </a:rPr>
              <a:t>Connection </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SQLConnection</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OracleConnection</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OleDbConnection</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OdbcConnection</a:t>
            </a:r>
            <a:r>
              <a:rPr lang="en-IN" sz="1400" b="0" i="0" dirty="0">
                <a:solidFill>
                  <a:srgbClr val="000000"/>
                </a:solidFill>
                <a:effectLst/>
                <a:latin typeface="arial" panose="020B0604020202020204" pitchFamily="34" charset="0"/>
              </a:rPr>
              <a:t>, etc.</a:t>
            </a:r>
          </a:p>
          <a:p>
            <a:pPr algn="just" fontAlgn="base">
              <a:buFont typeface="+mj-lt"/>
              <a:buAutoNum type="arabicPeriod"/>
            </a:pPr>
            <a:endParaRPr lang="en-IN" sz="1400" b="0" i="0" dirty="0">
              <a:solidFill>
                <a:srgbClr val="3A3A3A"/>
              </a:solidFill>
              <a:effectLst/>
              <a:latin typeface="-apple-system"/>
            </a:endParaRPr>
          </a:p>
          <a:p>
            <a:pPr algn="just" fontAlgn="base">
              <a:buFont typeface="+mj-lt"/>
              <a:buAutoNum type="arabicPeriod"/>
            </a:pPr>
            <a:r>
              <a:rPr lang="en-IN" sz="1400" b="1" i="0" dirty="0">
                <a:solidFill>
                  <a:srgbClr val="000000"/>
                </a:solidFill>
                <a:effectLst/>
                <a:latin typeface="arial" panose="020B0604020202020204" pitchFamily="34" charset="0"/>
              </a:rPr>
              <a:t>Command </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SQLCommand</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OracleCommand</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OleDbCommand</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OdbcCommand</a:t>
            </a:r>
            <a:r>
              <a:rPr lang="en-IN" sz="1400" b="0" i="0" dirty="0">
                <a:solidFill>
                  <a:srgbClr val="000000"/>
                </a:solidFill>
                <a:effectLst/>
                <a:latin typeface="arial" panose="020B0604020202020204" pitchFamily="34" charset="0"/>
              </a:rPr>
              <a:t>, etc.</a:t>
            </a:r>
          </a:p>
          <a:p>
            <a:pPr algn="just" fontAlgn="base">
              <a:buFont typeface="+mj-lt"/>
              <a:buAutoNum type="arabicPeriod"/>
            </a:pPr>
            <a:endParaRPr lang="en-IN" sz="1400" b="0" i="0" dirty="0">
              <a:solidFill>
                <a:srgbClr val="3A3A3A"/>
              </a:solidFill>
              <a:effectLst/>
              <a:latin typeface="-apple-system"/>
            </a:endParaRPr>
          </a:p>
          <a:p>
            <a:pPr algn="just" fontAlgn="base">
              <a:buFont typeface="+mj-lt"/>
              <a:buAutoNum type="arabicPeriod"/>
            </a:pPr>
            <a:r>
              <a:rPr lang="en-IN" sz="1400" b="1" i="0" dirty="0" err="1">
                <a:solidFill>
                  <a:srgbClr val="000000"/>
                </a:solidFill>
                <a:effectLst/>
                <a:latin typeface="arial" panose="020B0604020202020204" pitchFamily="34" charset="0"/>
              </a:rPr>
              <a:t>DataReader</a:t>
            </a:r>
            <a:r>
              <a:rPr lang="en-IN" sz="1400" b="1" i="0" dirty="0">
                <a:solidFill>
                  <a:srgbClr val="000000"/>
                </a:solidFill>
                <a:effectLst/>
                <a:latin typeface="arial" panose="020B0604020202020204" pitchFamily="34" charset="0"/>
              </a:rPr>
              <a:t> </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SQLDataReader</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OracleDataReader</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OleDbDataReader</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OdbcDataReader</a:t>
            </a:r>
            <a:r>
              <a:rPr lang="en-IN" sz="1400" b="0" i="0" dirty="0">
                <a:solidFill>
                  <a:srgbClr val="000000"/>
                </a:solidFill>
                <a:effectLst/>
                <a:latin typeface="arial" panose="020B0604020202020204" pitchFamily="34" charset="0"/>
              </a:rPr>
              <a:t>, etc.</a:t>
            </a:r>
          </a:p>
          <a:p>
            <a:pPr algn="just" fontAlgn="base">
              <a:buFont typeface="+mj-lt"/>
              <a:buAutoNum type="arabicPeriod"/>
            </a:pPr>
            <a:endParaRPr lang="en-IN" sz="1400" b="0" i="0" dirty="0">
              <a:solidFill>
                <a:srgbClr val="3A3A3A"/>
              </a:solidFill>
              <a:effectLst/>
              <a:latin typeface="-apple-system"/>
            </a:endParaRPr>
          </a:p>
          <a:p>
            <a:pPr algn="just" fontAlgn="base">
              <a:buFont typeface="+mj-lt"/>
              <a:buAutoNum type="arabicPeriod"/>
            </a:pPr>
            <a:r>
              <a:rPr lang="en-IN" sz="1400" b="1" i="0" dirty="0" err="1">
                <a:solidFill>
                  <a:srgbClr val="000000"/>
                </a:solidFill>
                <a:effectLst/>
                <a:latin typeface="arial" panose="020B0604020202020204" pitchFamily="34" charset="0"/>
              </a:rPr>
              <a:t>DataAdapter</a:t>
            </a:r>
            <a:r>
              <a:rPr lang="en-IN" sz="1400" b="1" i="0" dirty="0">
                <a:solidFill>
                  <a:srgbClr val="000000"/>
                </a:solidFill>
                <a:effectLst/>
                <a:latin typeface="arial" panose="020B0604020202020204" pitchFamily="34" charset="0"/>
              </a:rPr>
              <a:t> </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SQLDataAdapter</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OracleDataAdapter</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OleDbDataAdapter</a:t>
            </a:r>
            <a:r>
              <a:rPr lang="en-IN" sz="1400" b="0" i="0" dirty="0">
                <a:solidFill>
                  <a:srgbClr val="000000"/>
                </a:solidFill>
                <a:effectLst/>
                <a:latin typeface="arial" panose="020B0604020202020204" pitchFamily="34" charset="0"/>
              </a:rPr>
              <a:t>, </a:t>
            </a:r>
            <a:r>
              <a:rPr lang="en-IN" sz="1400" b="0" i="0" dirty="0" err="1">
                <a:solidFill>
                  <a:srgbClr val="000000"/>
                </a:solidFill>
                <a:effectLst/>
                <a:latin typeface="arial" panose="020B0604020202020204" pitchFamily="34" charset="0"/>
              </a:rPr>
              <a:t>OdbcDataAdapter</a:t>
            </a:r>
            <a:r>
              <a:rPr lang="en-IN" sz="1400" b="0" i="0" dirty="0">
                <a:solidFill>
                  <a:srgbClr val="000000"/>
                </a:solidFill>
                <a:effectLst/>
                <a:latin typeface="arial" panose="020B0604020202020204" pitchFamily="34" charset="0"/>
              </a:rPr>
              <a:t>, etc.</a:t>
            </a:r>
          </a:p>
          <a:p>
            <a:pPr algn="just" fontAlgn="base">
              <a:buFont typeface="+mj-lt"/>
              <a:buAutoNum type="arabicPeriod"/>
            </a:pPr>
            <a:endParaRPr lang="en-IN" sz="1400" b="0" i="0" dirty="0">
              <a:solidFill>
                <a:srgbClr val="3A3A3A"/>
              </a:solidFill>
              <a:effectLst/>
              <a:latin typeface="-apple-system"/>
            </a:endParaRPr>
          </a:p>
          <a:p>
            <a:pPr algn="just" fontAlgn="base">
              <a:buFont typeface="+mj-lt"/>
              <a:buAutoNum type="arabicPeriod"/>
            </a:pPr>
            <a:r>
              <a:rPr lang="en-IN" sz="1400" b="1" i="0" dirty="0" err="1">
                <a:solidFill>
                  <a:srgbClr val="000000"/>
                </a:solidFill>
                <a:effectLst/>
                <a:latin typeface="arial" panose="020B0604020202020204" pitchFamily="34" charset="0"/>
              </a:rPr>
              <a:t>DataSet</a:t>
            </a:r>
            <a:r>
              <a:rPr lang="en-IN" sz="1400" b="1" i="0" dirty="0">
                <a:solidFill>
                  <a:srgbClr val="000000"/>
                </a:solidFill>
                <a:effectLst/>
                <a:latin typeface="arial" panose="020B0604020202020204" pitchFamily="34" charset="0"/>
              </a:rPr>
              <a:t>:</a:t>
            </a:r>
            <a:r>
              <a:rPr lang="en-IN" sz="1400" b="0" i="0" dirty="0">
                <a:solidFill>
                  <a:srgbClr val="000000"/>
                </a:solidFill>
                <a:effectLst/>
                <a:latin typeface="arial" panose="020B0604020202020204" pitchFamily="34" charset="0"/>
              </a:rPr>
              <a:t> The </a:t>
            </a:r>
            <a:r>
              <a:rPr lang="en-IN" sz="1400" b="0" i="0" dirty="0" err="1">
                <a:solidFill>
                  <a:srgbClr val="000000"/>
                </a:solidFill>
                <a:effectLst/>
                <a:latin typeface="arial" panose="020B0604020202020204" pitchFamily="34" charset="0"/>
              </a:rPr>
              <a:t>DataSet</a:t>
            </a:r>
            <a:r>
              <a:rPr lang="en-IN" sz="1400" b="0" i="0" dirty="0">
                <a:solidFill>
                  <a:srgbClr val="000000"/>
                </a:solidFill>
                <a:effectLst/>
                <a:latin typeface="arial" panose="020B0604020202020204" pitchFamily="34" charset="0"/>
              </a:rPr>
              <a:t> object is not specific to the provider-specific. Once you connect to a Database, execute the command, and retrieve data into the .NET application. The data can then be stored in a </a:t>
            </a:r>
            <a:r>
              <a:rPr lang="en-IN" sz="1400" b="0" i="0" dirty="0" err="1">
                <a:solidFill>
                  <a:srgbClr val="000000"/>
                </a:solidFill>
                <a:effectLst/>
                <a:latin typeface="arial" panose="020B0604020202020204" pitchFamily="34" charset="0"/>
              </a:rPr>
              <a:t>DataSet</a:t>
            </a:r>
            <a:r>
              <a:rPr lang="en-IN" sz="1400" b="0" i="0" dirty="0">
                <a:solidFill>
                  <a:srgbClr val="000000"/>
                </a:solidFill>
                <a:effectLst/>
                <a:latin typeface="arial" panose="020B0604020202020204" pitchFamily="34" charset="0"/>
              </a:rPr>
              <a:t> and work independently of the database. So, it is used to access data independently from any data sources. The </a:t>
            </a:r>
            <a:r>
              <a:rPr lang="en-IN" sz="1400" b="0" i="0" dirty="0" err="1">
                <a:solidFill>
                  <a:srgbClr val="000000"/>
                </a:solidFill>
                <a:effectLst/>
                <a:latin typeface="arial" panose="020B0604020202020204" pitchFamily="34" charset="0"/>
              </a:rPr>
              <a:t>DataSet</a:t>
            </a:r>
            <a:r>
              <a:rPr lang="en-IN" sz="1400" b="0" i="0" dirty="0">
                <a:solidFill>
                  <a:srgbClr val="000000"/>
                </a:solidFill>
                <a:effectLst/>
                <a:latin typeface="arial" panose="020B0604020202020204" pitchFamily="34" charset="0"/>
              </a:rPr>
              <a:t> contains a collection of one or more </a:t>
            </a:r>
            <a:r>
              <a:rPr lang="en-IN" sz="1400" b="0" i="0" dirty="0" err="1">
                <a:solidFill>
                  <a:srgbClr val="000000"/>
                </a:solidFill>
                <a:effectLst/>
                <a:latin typeface="arial" panose="020B0604020202020204" pitchFamily="34" charset="0"/>
              </a:rPr>
              <a:t>DataTable</a:t>
            </a:r>
            <a:r>
              <a:rPr lang="en-IN" sz="1400" b="0" i="0" dirty="0">
                <a:solidFill>
                  <a:srgbClr val="000000"/>
                </a:solidFill>
                <a:effectLst/>
                <a:latin typeface="arial" panose="020B0604020202020204" pitchFamily="34" charset="0"/>
              </a:rPr>
              <a:t> objects.</a:t>
            </a:r>
            <a:endParaRPr lang="en-IN" sz="1400" b="0" i="0" dirty="0">
              <a:solidFill>
                <a:srgbClr val="3A3A3A"/>
              </a:solidFill>
              <a:effectLst/>
              <a:latin typeface="-apple-system"/>
            </a:endParaRPr>
          </a:p>
          <a:p>
            <a:pPr algn="just" fontAlgn="base"/>
            <a:endParaRPr lang="en-US" sz="1400" b="0" i="0" dirty="0">
              <a:solidFill>
                <a:srgbClr val="3A3A3A"/>
              </a:solidFill>
              <a:effectLst/>
              <a:latin typeface="-apple-system"/>
            </a:endParaRPr>
          </a:p>
          <a:p>
            <a:pPr algn="l" rtl="0" fontAlgn="base">
              <a:lnSpc>
                <a:spcPct val="150000"/>
              </a:lnSpc>
              <a:spcAft>
                <a:spcPts val="750"/>
              </a:spcAft>
              <a:buNone/>
            </a:pP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723071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ABE8E-BBC8-DBD1-5B14-8472218EE3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5B2F1EB-6341-8DBF-4AB4-8EBA9422111B}"/>
              </a:ext>
            </a:extLst>
          </p:cNvPr>
          <p:cNvSpPr txBox="1"/>
          <p:nvPr/>
        </p:nvSpPr>
        <p:spPr>
          <a:xfrm>
            <a:off x="2910254" y="0"/>
            <a:ext cx="4264269" cy="646331"/>
          </a:xfrm>
          <a:prstGeom prst="rect">
            <a:avLst/>
          </a:prstGeom>
          <a:noFill/>
        </p:spPr>
        <p:txBody>
          <a:bodyPr wrap="square" rtlCol="0">
            <a:spAutoFit/>
          </a:bodyPr>
          <a:lstStyle/>
          <a:p>
            <a:pPr algn="ctr" fontAlgn="base"/>
            <a:r>
              <a:rPr lang="en-IN" sz="3600" b="1" i="0" dirty="0">
                <a:solidFill>
                  <a:srgbClr val="273239"/>
                </a:solidFill>
                <a:effectLst/>
              </a:rPr>
              <a:t>Connection Pooling</a:t>
            </a:r>
          </a:p>
        </p:txBody>
      </p:sp>
      <p:sp>
        <p:nvSpPr>
          <p:cNvPr id="3" name="TextBox 2">
            <a:extLst>
              <a:ext uri="{FF2B5EF4-FFF2-40B4-BE49-F238E27FC236}">
                <a16:creationId xmlns:a16="http://schemas.microsoft.com/office/drawing/2014/main" id="{76DCEC46-E632-A6FD-F141-4BBFA637BDFC}"/>
              </a:ext>
            </a:extLst>
          </p:cNvPr>
          <p:cNvSpPr txBox="1"/>
          <p:nvPr/>
        </p:nvSpPr>
        <p:spPr>
          <a:xfrm rot="10800000" flipH="1" flipV="1">
            <a:off x="980387" y="1371661"/>
            <a:ext cx="9020815" cy="3704669"/>
          </a:xfrm>
          <a:prstGeom prst="rect">
            <a:avLst/>
          </a:prstGeom>
          <a:noFill/>
        </p:spPr>
        <p:txBody>
          <a:bodyPr wrap="square" rtlCol="0">
            <a:spAutoFit/>
          </a:bodyPr>
          <a:lstStyle/>
          <a:p>
            <a:pPr algn="l" rtl="0" fontAlgn="base">
              <a:lnSpc>
                <a:spcPct val="150000"/>
              </a:lnSpc>
              <a:spcAft>
                <a:spcPts val="750"/>
              </a:spcAft>
              <a:buNone/>
            </a:pPr>
            <a:r>
              <a:rPr lang="en-US" sz="1400" b="0" i="0" dirty="0">
                <a:solidFill>
                  <a:srgbClr val="000000"/>
                </a:solidFill>
                <a:effectLst/>
                <a:latin typeface="arial" panose="020B0604020202020204" pitchFamily="34" charset="0"/>
              </a:rPr>
              <a:t>Connection pooling means, once the connection object is open, rather than going and recreating the connection object again and again, ADO.NET does, is it takes the connection object and puts it into a place called pooler. In the pooler, the object will be cached, and later if somebody says </a:t>
            </a:r>
            <a:r>
              <a:rPr lang="en-US" sz="1400" b="0" i="0" dirty="0" err="1">
                <a:solidFill>
                  <a:srgbClr val="000000"/>
                </a:solidFill>
                <a:effectLst/>
                <a:latin typeface="arial" panose="020B0604020202020204" pitchFamily="34" charset="0"/>
              </a:rPr>
              <a:t>connection.open</a:t>
            </a:r>
            <a:r>
              <a:rPr lang="en-US" sz="1400" b="0" i="0" dirty="0">
                <a:solidFill>
                  <a:srgbClr val="000000"/>
                </a:solidFill>
                <a:effectLst/>
                <a:latin typeface="arial" panose="020B0604020202020204" pitchFamily="34" charset="0"/>
              </a:rPr>
              <a:t> then rather than executing the series of steps, it takes the connection object from the pool and start executing.</a:t>
            </a:r>
          </a:p>
          <a:p>
            <a:pPr algn="l" rtl="0" fontAlgn="base">
              <a:lnSpc>
                <a:spcPct val="150000"/>
              </a:lnSpc>
              <a:spcAft>
                <a:spcPts val="750"/>
              </a:spcAft>
              <a:buNone/>
            </a:pPr>
            <a:endParaRPr lang="en-US" sz="1400" dirty="0">
              <a:solidFill>
                <a:srgbClr val="000000"/>
              </a:solidFill>
              <a:latin typeface="arial" panose="020B0604020202020204" pitchFamily="34" charset="0"/>
            </a:endParaRPr>
          </a:p>
          <a:p>
            <a:pPr algn="just" fontAlgn="base">
              <a:buFont typeface="+mj-lt"/>
              <a:buAutoNum type="arabicPeriod"/>
            </a:pPr>
            <a:r>
              <a:rPr lang="en-US" sz="1400" b="0" i="0" dirty="0">
                <a:solidFill>
                  <a:srgbClr val="000000"/>
                </a:solidFill>
                <a:effectLst/>
                <a:latin typeface="arial" panose="020B0604020202020204" pitchFamily="34" charset="0"/>
              </a:rPr>
              <a:t>Connection Lifetime: default value is 0.</a:t>
            </a: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Connection Timeout: default value is 15.</a:t>
            </a: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Max Pool Size: default value is 100.</a:t>
            </a: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Min Pool Size: default value is 0.</a:t>
            </a: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Pooling: default values are true.</a:t>
            </a: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Increment Pool Size: default value is 5.</a:t>
            </a: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Decrement Pool Size: default value is 1.</a:t>
            </a:r>
            <a:endParaRPr lang="en-US" sz="1400" b="0" i="0" dirty="0">
              <a:solidFill>
                <a:srgbClr val="3A3A3A"/>
              </a:solidFill>
              <a:effectLst/>
              <a:latin typeface="-apple-system"/>
            </a:endParaRPr>
          </a:p>
          <a:p>
            <a:pPr algn="l" rtl="0" fontAlgn="base">
              <a:lnSpc>
                <a:spcPct val="150000"/>
              </a:lnSpc>
              <a:spcAft>
                <a:spcPts val="750"/>
              </a:spcAft>
              <a:buNone/>
            </a:pPr>
            <a:endParaRPr lang="en-US" sz="1400" b="0" i="0" dirty="0">
              <a:solidFill>
                <a:srgbClr val="000000"/>
              </a:solidFill>
              <a:effectLst/>
              <a:latin typeface="arial" panose="020B0604020202020204" pitchFamily="34" charset="0"/>
            </a:endParaRPr>
          </a:p>
        </p:txBody>
      </p:sp>
    </p:spTree>
    <p:extLst>
      <p:ext uri="{BB962C8B-B14F-4D97-AF65-F5344CB8AC3E}">
        <p14:creationId xmlns:p14="http://schemas.microsoft.com/office/powerpoint/2010/main" val="33584978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E2EEF-91FF-95D9-FF85-B7F092F6EF1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4C233E77-4EB6-26CE-A783-4A4E6259E2F9}"/>
              </a:ext>
            </a:extLst>
          </p:cNvPr>
          <p:cNvSpPr txBox="1"/>
          <p:nvPr/>
        </p:nvSpPr>
        <p:spPr>
          <a:xfrm>
            <a:off x="2910254" y="0"/>
            <a:ext cx="6137031" cy="646331"/>
          </a:xfrm>
          <a:prstGeom prst="rect">
            <a:avLst/>
          </a:prstGeom>
          <a:noFill/>
        </p:spPr>
        <p:txBody>
          <a:bodyPr wrap="square" rtlCol="0">
            <a:spAutoFit/>
          </a:bodyPr>
          <a:lstStyle/>
          <a:p>
            <a:pPr algn="ctr" fontAlgn="base"/>
            <a:r>
              <a:rPr lang="en-IN" sz="3600" b="1" dirty="0" err="1">
                <a:solidFill>
                  <a:srgbClr val="273239"/>
                </a:solidFill>
              </a:rPr>
              <a:t>SqlCommand</a:t>
            </a:r>
            <a:r>
              <a:rPr lang="en-IN" sz="3600" b="1" dirty="0">
                <a:solidFill>
                  <a:srgbClr val="273239"/>
                </a:solidFill>
              </a:rPr>
              <a:t> Method</a:t>
            </a:r>
            <a:endParaRPr lang="en-IN" sz="3600" b="1" i="0" dirty="0">
              <a:solidFill>
                <a:srgbClr val="273239"/>
              </a:solidFill>
              <a:effectLst/>
            </a:endParaRPr>
          </a:p>
        </p:txBody>
      </p:sp>
      <p:sp>
        <p:nvSpPr>
          <p:cNvPr id="3" name="TextBox 2">
            <a:extLst>
              <a:ext uri="{FF2B5EF4-FFF2-40B4-BE49-F238E27FC236}">
                <a16:creationId xmlns:a16="http://schemas.microsoft.com/office/drawing/2014/main" id="{30F9A43A-6615-57A9-4F33-8B901C60B589}"/>
              </a:ext>
            </a:extLst>
          </p:cNvPr>
          <p:cNvSpPr txBox="1"/>
          <p:nvPr/>
        </p:nvSpPr>
        <p:spPr>
          <a:xfrm rot="10800000" flipH="1" flipV="1">
            <a:off x="1437588" y="809762"/>
            <a:ext cx="9020815" cy="1600438"/>
          </a:xfrm>
          <a:prstGeom prst="rect">
            <a:avLst/>
          </a:prstGeom>
          <a:noFill/>
        </p:spPr>
        <p:txBody>
          <a:bodyPr wrap="square" rtlCol="0">
            <a:spAutoFit/>
          </a:bodyPr>
          <a:lstStyle/>
          <a:p>
            <a:pPr algn="just" fontAlgn="base">
              <a:buFont typeface="+mj-lt"/>
              <a:buAutoNum type="arabicPeriod"/>
            </a:pPr>
            <a:r>
              <a:rPr lang="en-US" sz="1400" b="1" i="0" dirty="0" err="1">
                <a:solidFill>
                  <a:srgbClr val="000000"/>
                </a:solidFill>
                <a:effectLst/>
                <a:latin typeface="arial" panose="020B0604020202020204" pitchFamily="34" charset="0"/>
              </a:rPr>
              <a:t>ExecuteScalar</a:t>
            </a:r>
            <a:r>
              <a:rPr lang="en-US" sz="1400" b="0" i="0" dirty="0">
                <a:solidFill>
                  <a:srgbClr val="000000"/>
                </a:solidFill>
                <a:effectLst/>
                <a:latin typeface="arial" panose="020B0604020202020204" pitchFamily="34" charset="0"/>
              </a:rPr>
              <a:t>: It returns a single value from the dataset.</a:t>
            </a:r>
          </a:p>
          <a:p>
            <a:pPr algn="just" fontAlgn="base">
              <a:buFont typeface="+mj-lt"/>
              <a:buAutoNum type="arabicPeriod"/>
            </a:pPr>
            <a:endParaRPr lang="en-US" sz="1400" b="0" i="0" dirty="0">
              <a:solidFill>
                <a:srgbClr val="3A3A3A"/>
              </a:solidFill>
              <a:effectLst/>
              <a:latin typeface="-apple-system"/>
            </a:endParaRPr>
          </a:p>
          <a:p>
            <a:pPr algn="just" fontAlgn="base">
              <a:buFont typeface="+mj-lt"/>
              <a:buAutoNum type="arabicPeriod"/>
            </a:pPr>
            <a:r>
              <a:rPr lang="en-US" sz="1400" b="1" i="0" dirty="0" err="1">
                <a:solidFill>
                  <a:srgbClr val="000000"/>
                </a:solidFill>
                <a:effectLst/>
                <a:latin typeface="arial" panose="020B0604020202020204" pitchFamily="34" charset="0"/>
              </a:rPr>
              <a:t>ExecutenonQuery</a:t>
            </a:r>
            <a:r>
              <a:rPr lang="en-US" sz="1400" b="0" i="0" dirty="0">
                <a:solidFill>
                  <a:srgbClr val="000000"/>
                </a:solidFill>
                <a:effectLst/>
                <a:latin typeface="arial" panose="020B0604020202020204" pitchFamily="34" charset="0"/>
              </a:rPr>
              <a:t>: It has multiple values and returns </a:t>
            </a:r>
            <a:r>
              <a:rPr lang="en-US" sz="1400" b="0" i="0" dirty="0" err="1">
                <a:solidFill>
                  <a:srgbClr val="000000"/>
                </a:solidFill>
                <a:effectLst/>
                <a:latin typeface="arial" panose="020B0604020202020204" pitchFamily="34" charset="0"/>
              </a:rPr>
              <a:t>resultset</a:t>
            </a:r>
            <a:r>
              <a:rPr lang="en-US" sz="1400" b="0" i="0" dirty="0">
                <a:solidFill>
                  <a:srgbClr val="000000"/>
                </a:solidFill>
                <a:effectLst/>
                <a:latin typeface="arial" panose="020B0604020202020204" pitchFamily="34" charset="0"/>
              </a:rPr>
              <a:t> from the dataset</a:t>
            </a:r>
          </a:p>
          <a:p>
            <a:pPr algn="just" fontAlgn="base">
              <a:buFont typeface="+mj-lt"/>
              <a:buAutoNum type="arabicPeriod"/>
            </a:pPr>
            <a:r>
              <a:rPr lang="en-US" sz="1400" b="0" i="0" dirty="0">
                <a:solidFill>
                  <a:srgbClr val="000000"/>
                </a:solidFill>
                <a:effectLst/>
                <a:latin typeface="arial" panose="020B0604020202020204" pitchFamily="34" charset="0"/>
              </a:rPr>
              <a:t>.</a:t>
            </a:r>
            <a:endParaRPr lang="en-US" sz="1400" b="0" i="0" dirty="0">
              <a:solidFill>
                <a:srgbClr val="3A3A3A"/>
              </a:solidFill>
              <a:effectLst/>
              <a:latin typeface="-apple-system"/>
            </a:endParaRPr>
          </a:p>
          <a:p>
            <a:pPr algn="just" fontAlgn="base">
              <a:buFont typeface="+mj-lt"/>
              <a:buAutoNum type="arabicPeriod"/>
            </a:pPr>
            <a:r>
              <a:rPr lang="en-US" sz="1400" b="1" i="0" dirty="0" err="1">
                <a:solidFill>
                  <a:srgbClr val="000000"/>
                </a:solidFill>
                <a:effectLst/>
                <a:latin typeface="arial" panose="020B0604020202020204" pitchFamily="34" charset="0"/>
              </a:rPr>
              <a:t>ExecuteReader</a:t>
            </a:r>
            <a:r>
              <a:rPr lang="en-US" sz="1400" b="0" i="0" dirty="0">
                <a:solidFill>
                  <a:srgbClr val="000000"/>
                </a:solidFill>
                <a:effectLst/>
                <a:latin typeface="arial" panose="020B0604020202020204" pitchFamily="34" charset="0"/>
              </a:rPr>
              <a:t>: Forward-only </a:t>
            </a:r>
            <a:r>
              <a:rPr lang="en-US" sz="1400" b="0" i="0" dirty="0" err="1">
                <a:solidFill>
                  <a:srgbClr val="000000"/>
                </a:solidFill>
                <a:effectLst/>
                <a:latin typeface="arial" panose="020B0604020202020204" pitchFamily="34" charset="0"/>
              </a:rPr>
              <a:t>Resultset</a:t>
            </a:r>
            <a:r>
              <a:rPr lang="en-US" sz="1400" b="0" i="0" dirty="0">
                <a:solidFill>
                  <a:srgbClr val="000000"/>
                </a:solidFill>
                <a:effectLst/>
                <a:latin typeface="arial" panose="020B0604020202020204" pitchFamily="34" charset="0"/>
              </a:rPr>
              <a:t>.</a:t>
            </a:r>
          </a:p>
          <a:p>
            <a:pPr algn="just" fontAlgn="base">
              <a:buFont typeface="+mj-lt"/>
              <a:buAutoNum type="arabicPeriod"/>
            </a:pPr>
            <a:endParaRPr lang="en-US" sz="1400" b="0" i="0" dirty="0">
              <a:solidFill>
                <a:srgbClr val="3A3A3A"/>
              </a:solidFill>
              <a:effectLst/>
              <a:latin typeface="-apple-system"/>
            </a:endParaRPr>
          </a:p>
          <a:p>
            <a:pPr algn="just" fontAlgn="base">
              <a:buFont typeface="+mj-lt"/>
              <a:buAutoNum type="arabicPeriod"/>
            </a:pPr>
            <a:r>
              <a:rPr lang="en-US" sz="1400" b="1" i="0" dirty="0" err="1">
                <a:solidFill>
                  <a:srgbClr val="000000"/>
                </a:solidFill>
                <a:effectLst/>
                <a:latin typeface="arial" panose="020B0604020202020204" pitchFamily="34" charset="0"/>
              </a:rPr>
              <a:t>ExecuteXMLReader</a:t>
            </a:r>
            <a:r>
              <a:rPr lang="en-US" sz="1400" b="0" i="0" dirty="0">
                <a:solidFill>
                  <a:srgbClr val="000000"/>
                </a:solidFill>
                <a:effectLst/>
                <a:latin typeface="arial" panose="020B0604020202020204" pitchFamily="34" charset="0"/>
              </a:rPr>
              <a:t>: Build </a:t>
            </a:r>
            <a:r>
              <a:rPr lang="en-US" sz="1400" b="0" i="0" dirty="0" err="1">
                <a:solidFill>
                  <a:srgbClr val="000000"/>
                </a:solidFill>
                <a:effectLst/>
                <a:latin typeface="arial" panose="020B0604020202020204" pitchFamily="34" charset="0"/>
              </a:rPr>
              <a:t>XMLReader</a:t>
            </a:r>
            <a:r>
              <a:rPr lang="en-US" sz="1400" b="0" i="0" dirty="0">
                <a:solidFill>
                  <a:srgbClr val="000000"/>
                </a:solidFill>
                <a:effectLst/>
                <a:latin typeface="arial" panose="020B0604020202020204" pitchFamily="34" charset="0"/>
              </a:rPr>
              <a:t> object from the SQL Query.</a:t>
            </a:r>
            <a:endParaRPr lang="en-US" sz="1400" b="0" i="0" dirty="0">
              <a:solidFill>
                <a:srgbClr val="3A3A3A"/>
              </a:solidFill>
              <a:effectLst/>
              <a:latin typeface="-apple-system"/>
            </a:endParaRPr>
          </a:p>
        </p:txBody>
      </p:sp>
    </p:spTree>
    <p:extLst>
      <p:ext uri="{BB962C8B-B14F-4D97-AF65-F5344CB8AC3E}">
        <p14:creationId xmlns:p14="http://schemas.microsoft.com/office/powerpoint/2010/main" val="2959044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8E473-5C28-CA84-E508-6A91C70965A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8AB3ED8-7F95-CCB4-008D-695D700F299B}"/>
              </a:ext>
            </a:extLst>
          </p:cNvPr>
          <p:cNvSpPr txBox="1"/>
          <p:nvPr/>
        </p:nvSpPr>
        <p:spPr>
          <a:xfrm>
            <a:off x="2910254" y="0"/>
            <a:ext cx="5908431" cy="646331"/>
          </a:xfrm>
          <a:prstGeom prst="rect">
            <a:avLst/>
          </a:prstGeom>
          <a:noFill/>
        </p:spPr>
        <p:txBody>
          <a:bodyPr wrap="square" rtlCol="0">
            <a:spAutoFit/>
          </a:bodyPr>
          <a:lstStyle/>
          <a:p>
            <a:pPr algn="ctr" fontAlgn="base"/>
            <a:r>
              <a:rPr lang="en-IN" sz="3600" b="1" i="0" dirty="0">
                <a:solidFill>
                  <a:srgbClr val="273239"/>
                </a:solidFill>
                <a:effectLst/>
              </a:rPr>
              <a:t>Connected Flow (Sql Reader)</a:t>
            </a:r>
          </a:p>
        </p:txBody>
      </p:sp>
      <p:sp>
        <p:nvSpPr>
          <p:cNvPr id="5" name="Rectangle 4">
            <a:extLst>
              <a:ext uri="{FF2B5EF4-FFF2-40B4-BE49-F238E27FC236}">
                <a16:creationId xmlns:a16="http://schemas.microsoft.com/office/drawing/2014/main" id="{FD50E89E-0974-A4F4-C95A-73053CA9CC91}"/>
              </a:ext>
            </a:extLst>
          </p:cNvPr>
          <p:cNvSpPr/>
          <p:nvPr/>
        </p:nvSpPr>
        <p:spPr>
          <a:xfrm>
            <a:off x="597877" y="993531"/>
            <a:ext cx="480939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Create connection (</a:t>
            </a:r>
            <a:r>
              <a:rPr lang="en-IN" dirty="0" err="1">
                <a:solidFill>
                  <a:srgbClr val="C00000"/>
                </a:solidFill>
              </a:rPr>
              <a:t>Sqlconnection</a:t>
            </a:r>
            <a:r>
              <a:rPr lang="en-IN" dirty="0">
                <a:solidFill>
                  <a:srgbClr val="C00000"/>
                </a:solidFill>
              </a:rPr>
              <a:t>)</a:t>
            </a:r>
          </a:p>
        </p:txBody>
      </p:sp>
      <p:sp>
        <p:nvSpPr>
          <p:cNvPr id="6" name="Rectangle 5">
            <a:extLst>
              <a:ext uri="{FF2B5EF4-FFF2-40B4-BE49-F238E27FC236}">
                <a16:creationId xmlns:a16="http://schemas.microsoft.com/office/drawing/2014/main" id="{5262701E-ED17-715B-F435-B5B1733A4860}"/>
              </a:ext>
            </a:extLst>
          </p:cNvPr>
          <p:cNvSpPr/>
          <p:nvPr/>
        </p:nvSpPr>
        <p:spPr>
          <a:xfrm>
            <a:off x="6474069" y="987670"/>
            <a:ext cx="480939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Create </a:t>
            </a:r>
            <a:r>
              <a:rPr lang="en-IN" dirty="0" err="1">
                <a:solidFill>
                  <a:srgbClr val="C00000"/>
                </a:solidFill>
              </a:rPr>
              <a:t>Commnd</a:t>
            </a:r>
            <a:r>
              <a:rPr lang="en-IN" dirty="0">
                <a:solidFill>
                  <a:srgbClr val="C00000"/>
                </a:solidFill>
              </a:rPr>
              <a:t> (</a:t>
            </a:r>
            <a:r>
              <a:rPr lang="en-IN" dirty="0" err="1">
                <a:solidFill>
                  <a:srgbClr val="C00000"/>
                </a:solidFill>
              </a:rPr>
              <a:t>Sqlommand</a:t>
            </a:r>
            <a:r>
              <a:rPr lang="en-IN" dirty="0">
                <a:solidFill>
                  <a:srgbClr val="C00000"/>
                </a:solidFill>
              </a:rPr>
              <a:t>)</a:t>
            </a:r>
          </a:p>
        </p:txBody>
      </p:sp>
      <p:cxnSp>
        <p:nvCxnSpPr>
          <p:cNvPr id="8" name="Straight Arrow Connector 7">
            <a:extLst>
              <a:ext uri="{FF2B5EF4-FFF2-40B4-BE49-F238E27FC236}">
                <a16:creationId xmlns:a16="http://schemas.microsoft.com/office/drawing/2014/main" id="{2C80204D-BE6B-6194-4266-9B7884755E5C}"/>
              </a:ext>
            </a:extLst>
          </p:cNvPr>
          <p:cNvCxnSpPr>
            <a:stCxn id="5" idx="3"/>
            <a:endCxn id="6" idx="1"/>
          </p:cNvCxnSpPr>
          <p:nvPr/>
        </p:nvCxnSpPr>
        <p:spPr>
          <a:xfrm flipV="1">
            <a:off x="5407269" y="1310836"/>
            <a:ext cx="1066800" cy="5861"/>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8C205585-6E89-1B36-4A28-04B21DEE4796}"/>
              </a:ext>
            </a:extLst>
          </p:cNvPr>
          <p:cNvSpPr/>
          <p:nvPr/>
        </p:nvSpPr>
        <p:spPr>
          <a:xfrm>
            <a:off x="786912" y="2639057"/>
            <a:ext cx="480939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Open Connection</a:t>
            </a:r>
          </a:p>
        </p:txBody>
      </p:sp>
      <p:sp>
        <p:nvSpPr>
          <p:cNvPr id="12" name="Rectangle 11">
            <a:extLst>
              <a:ext uri="{FF2B5EF4-FFF2-40B4-BE49-F238E27FC236}">
                <a16:creationId xmlns:a16="http://schemas.microsoft.com/office/drawing/2014/main" id="{6F6B8E32-7E76-22EB-4EBD-37F13D684328}"/>
              </a:ext>
            </a:extLst>
          </p:cNvPr>
          <p:cNvSpPr/>
          <p:nvPr/>
        </p:nvSpPr>
        <p:spPr>
          <a:xfrm>
            <a:off x="6386146" y="2715652"/>
            <a:ext cx="480939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Attach </a:t>
            </a:r>
            <a:r>
              <a:rPr lang="en-IN" dirty="0" err="1">
                <a:solidFill>
                  <a:srgbClr val="C00000"/>
                </a:solidFill>
              </a:rPr>
              <a:t>Patrameter</a:t>
            </a:r>
            <a:r>
              <a:rPr lang="en-IN" dirty="0">
                <a:solidFill>
                  <a:srgbClr val="C00000"/>
                </a:solidFill>
              </a:rPr>
              <a:t> if nay</a:t>
            </a:r>
          </a:p>
        </p:txBody>
      </p:sp>
      <p:cxnSp>
        <p:nvCxnSpPr>
          <p:cNvPr id="13" name="Straight Arrow Connector 12">
            <a:extLst>
              <a:ext uri="{FF2B5EF4-FFF2-40B4-BE49-F238E27FC236}">
                <a16:creationId xmlns:a16="http://schemas.microsoft.com/office/drawing/2014/main" id="{56D9FA67-B989-0930-0209-65B709C67729}"/>
              </a:ext>
            </a:extLst>
          </p:cNvPr>
          <p:cNvCxnSpPr>
            <a:cxnSpLocks/>
          </p:cNvCxnSpPr>
          <p:nvPr/>
        </p:nvCxnSpPr>
        <p:spPr>
          <a:xfrm>
            <a:off x="7406053" y="1639862"/>
            <a:ext cx="0" cy="1048337"/>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799C8182-642C-56B4-A3A1-661641C899FA}"/>
              </a:ext>
            </a:extLst>
          </p:cNvPr>
          <p:cNvCxnSpPr>
            <a:cxnSpLocks/>
            <a:endCxn id="9" idx="3"/>
          </p:cNvCxnSpPr>
          <p:nvPr/>
        </p:nvCxnSpPr>
        <p:spPr>
          <a:xfrm flipH="1">
            <a:off x="5596304" y="2962222"/>
            <a:ext cx="789842" cy="1"/>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sp>
        <p:nvSpPr>
          <p:cNvPr id="18" name="Rectangle 17">
            <a:extLst>
              <a:ext uri="{FF2B5EF4-FFF2-40B4-BE49-F238E27FC236}">
                <a16:creationId xmlns:a16="http://schemas.microsoft.com/office/drawing/2014/main" id="{34CEFF7B-39CC-6C6D-CBA7-B7275E2CCBEE}"/>
              </a:ext>
            </a:extLst>
          </p:cNvPr>
          <p:cNvSpPr/>
          <p:nvPr/>
        </p:nvSpPr>
        <p:spPr>
          <a:xfrm>
            <a:off x="786912" y="4444414"/>
            <a:ext cx="480939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Execute reader</a:t>
            </a:r>
          </a:p>
        </p:txBody>
      </p:sp>
      <p:sp>
        <p:nvSpPr>
          <p:cNvPr id="19" name="Rectangle 18">
            <a:extLst>
              <a:ext uri="{FF2B5EF4-FFF2-40B4-BE49-F238E27FC236}">
                <a16:creationId xmlns:a16="http://schemas.microsoft.com/office/drawing/2014/main" id="{1F6715C2-B02F-C208-B78C-42B85BF73123}"/>
              </a:ext>
            </a:extLst>
          </p:cNvPr>
          <p:cNvSpPr/>
          <p:nvPr/>
        </p:nvSpPr>
        <p:spPr>
          <a:xfrm>
            <a:off x="6441830" y="4454963"/>
            <a:ext cx="480939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Read data reader</a:t>
            </a:r>
          </a:p>
        </p:txBody>
      </p:sp>
      <p:sp>
        <p:nvSpPr>
          <p:cNvPr id="20" name="Rectangle 19">
            <a:extLst>
              <a:ext uri="{FF2B5EF4-FFF2-40B4-BE49-F238E27FC236}">
                <a16:creationId xmlns:a16="http://schemas.microsoft.com/office/drawing/2014/main" id="{BC4BAC71-578E-7A9E-FDBD-252DE6C0D5AC}"/>
              </a:ext>
            </a:extLst>
          </p:cNvPr>
          <p:cNvSpPr/>
          <p:nvPr/>
        </p:nvSpPr>
        <p:spPr>
          <a:xfrm>
            <a:off x="6166340" y="5819722"/>
            <a:ext cx="4809392" cy="64633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C00000"/>
                </a:solidFill>
              </a:rPr>
              <a:t>Close Connection</a:t>
            </a:r>
          </a:p>
        </p:txBody>
      </p:sp>
      <p:cxnSp>
        <p:nvCxnSpPr>
          <p:cNvPr id="23" name="Straight Arrow Connector 22">
            <a:extLst>
              <a:ext uri="{FF2B5EF4-FFF2-40B4-BE49-F238E27FC236}">
                <a16:creationId xmlns:a16="http://schemas.microsoft.com/office/drawing/2014/main" id="{AD54273C-56A1-BA57-8D06-3DB148438D2F}"/>
              </a:ext>
            </a:extLst>
          </p:cNvPr>
          <p:cNvCxnSpPr>
            <a:cxnSpLocks/>
          </p:cNvCxnSpPr>
          <p:nvPr/>
        </p:nvCxnSpPr>
        <p:spPr>
          <a:xfrm>
            <a:off x="3795345" y="3327006"/>
            <a:ext cx="0" cy="1117408"/>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24" name="Straight Arrow Connector 23">
            <a:extLst>
              <a:ext uri="{FF2B5EF4-FFF2-40B4-BE49-F238E27FC236}">
                <a16:creationId xmlns:a16="http://schemas.microsoft.com/office/drawing/2014/main" id="{A8A02C25-3E1F-070B-4899-89EFAEF6ACEB}"/>
              </a:ext>
            </a:extLst>
          </p:cNvPr>
          <p:cNvCxnSpPr>
            <a:cxnSpLocks/>
          </p:cNvCxnSpPr>
          <p:nvPr/>
        </p:nvCxnSpPr>
        <p:spPr>
          <a:xfrm>
            <a:off x="5596304" y="4783989"/>
            <a:ext cx="789842" cy="0"/>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cxnSp>
        <p:nvCxnSpPr>
          <p:cNvPr id="29" name="Straight Arrow Connector 28">
            <a:extLst>
              <a:ext uri="{FF2B5EF4-FFF2-40B4-BE49-F238E27FC236}">
                <a16:creationId xmlns:a16="http://schemas.microsoft.com/office/drawing/2014/main" id="{15C9689A-3B9F-7615-879A-BD64F1C98019}"/>
              </a:ext>
            </a:extLst>
          </p:cNvPr>
          <p:cNvCxnSpPr>
            <a:cxnSpLocks/>
          </p:cNvCxnSpPr>
          <p:nvPr/>
        </p:nvCxnSpPr>
        <p:spPr>
          <a:xfrm>
            <a:off x="8238391" y="5090745"/>
            <a:ext cx="0" cy="728977"/>
          </a:xfrm>
          <a:prstGeom prst="straightConnector1">
            <a:avLst/>
          </a:prstGeom>
          <a:ln>
            <a:solidFill>
              <a:srgbClr val="002060"/>
            </a:solidFill>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656796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333E85-2059-B797-3A66-B07639425AD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79C8C26-8D0E-A86C-0A74-197FF3CEF805}"/>
              </a:ext>
            </a:extLst>
          </p:cNvPr>
          <p:cNvSpPr txBox="1"/>
          <p:nvPr/>
        </p:nvSpPr>
        <p:spPr>
          <a:xfrm>
            <a:off x="1749669" y="131885"/>
            <a:ext cx="7548149" cy="646331"/>
          </a:xfrm>
          <a:prstGeom prst="rect">
            <a:avLst/>
          </a:prstGeom>
          <a:noFill/>
        </p:spPr>
        <p:txBody>
          <a:bodyPr wrap="square" rtlCol="0">
            <a:spAutoFit/>
          </a:bodyPr>
          <a:lstStyle/>
          <a:p>
            <a:pPr algn="ctr" fontAlgn="base">
              <a:spcAft>
                <a:spcPts val="1500"/>
              </a:spcAft>
            </a:pPr>
            <a:r>
              <a:rPr lang="en-US" sz="3600" b="1" i="0" dirty="0" err="1">
                <a:solidFill>
                  <a:srgbClr val="000000"/>
                </a:solidFill>
                <a:effectLst/>
                <a:latin typeface="arial" panose="020B0604020202020204" pitchFamily="34" charset="0"/>
              </a:rPr>
              <a:t>DataReader</a:t>
            </a:r>
            <a:r>
              <a:rPr lang="en-US" sz="3600" b="1" i="0" dirty="0">
                <a:solidFill>
                  <a:srgbClr val="000000"/>
                </a:solidFill>
                <a:effectLst/>
                <a:latin typeface="arial" panose="020B0604020202020204" pitchFamily="34" charset="0"/>
              </a:rPr>
              <a:t> and Data Adapter</a:t>
            </a:r>
            <a:endParaRPr lang="en-US" sz="3600" b="1" i="0" dirty="0">
              <a:solidFill>
                <a:srgbClr val="3A3A3A"/>
              </a:solidFill>
              <a:effectLst/>
              <a:latin typeface="-apple-system"/>
            </a:endParaRPr>
          </a:p>
        </p:txBody>
      </p:sp>
      <p:sp>
        <p:nvSpPr>
          <p:cNvPr id="3" name="TextBox 2">
            <a:extLst>
              <a:ext uri="{FF2B5EF4-FFF2-40B4-BE49-F238E27FC236}">
                <a16:creationId xmlns:a16="http://schemas.microsoft.com/office/drawing/2014/main" id="{A10AC6B6-01D9-7E6E-FC9E-8C6CD929C9FF}"/>
              </a:ext>
            </a:extLst>
          </p:cNvPr>
          <p:cNvSpPr txBox="1"/>
          <p:nvPr/>
        </p:nvSpPr>
        <p:spPr>
          <a:xfrm rot="10800000" flipH="1" flipV="1">
            <a:off x="1585592" y="1342672"/>
            <a:ext cx="9020815" cy="3277820"/>
          </a:xfrm>
          <a:prstGeom prst="rect">
            <a:avLst/>
          </a:prstGeom>
          <a:noFill/>
        </p:spPr>
        <p:txBody>
          <a:bodyPr wrap="square" rtlCol="0">
            <a:spAutoFit/>
          </a:bodyPr>
          <a:lstStyle/>
          <a:p>
            <a:pPr algn="just" fontAlgn="base">
              <a:spcAft>
                <a:spcPts val="1500"/>
              </a:spcAft>
              <a:buNone/>
            </a:pPr>
            <a:r>
              <a:rPr lang="en-US" sz="1400" b="1" i="0" dirty="0">
                <a:solidFill>
                  <a:srgbClr val="000000"/>
                </a:solidFill>
                <a:effectLst/>
                <a:latin typeface="arial" panose="020B0604020202020204" pitchFamily="34" charset="0"/>
              </a:rPr>
              <a:t>Data Reader</a:t>
            </a:r>
            <a:endParaRPr lang="en-US" sz="1400" b="1"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The Data reader is read-only, forward only. It is much faster than a data adopter.</a:t>
            </a:r>
          </a:p>
          <a:p>
            <a:pPr algn="just" fontAlgn="base">
              <a:buFont typeface="+mj-lt"/>
              <a:buAutoNum type="arabicPeriod"/>
            </a:pP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Data reader facilitates you to open and close connections explicitly.</a:t>
            </a:r>
          </a:p>
          <a:p>
            <a:pPr algn="just" fontAlgn="base">
              <a:buFont typeface="+mj-lt"/>
              <a:buAutoNum type="arabicPeriod"/>
            </a:pP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The data reader makes a connection to the database to operate on data.</a:t>
            </a:r>
          </a:p>
          <a:p>
            <a:pPr algn="just" fontAlgn="base">
              <a:buFont typeface="+mj-lt"/>
              <a:buAutoNum type="arabicPeriod"/>
            </a:pPr>
            <a:endParaRPr lang="en-US" sz="1400" b="0" i="0" dirty="0">
              <a:solidFill>
                <a:srgbClr val="3A3A3A"/>
              </a:solidFill>
              <a:effectLst/>
              <a:latin typeface="-apple-system"/>
            </a:endParaRPr>
          </a:p>
          <a:p>
            <a:pPr algn="just" fontAlgn="base">
              <a:spcAft>
                <a:spcPts val="1500"/>
              </a:spcAft>
              <a:buNone/>
            </a:pPr>
            <a:r>
              <a:rPr lang="en-US" sz="1400" b="1" i="0" dirty="0">
                <a:solidFill>
                  <a:srgbClr val="000000"/>
                </a:solidFill>
                <a:effectLst/>
                <a:latin typeface="arial" panose="020B0604020202020204" pitchFamily="34" charset="0"/>
              </a:rPr>
              <a:t>Data Adopter</a:t>
            </a:r>
            <a:endParaRPr lang="en-US" sz="1400" b="1"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It is comparatively slower.</a:t>
            </a:r>
          </a:p>
          <a:p>
            <a:pPr algn="just" fontAlgn="base">
              <a:buFont typeface="+mj-lt"/>
              <a:buAutoNum type="arabicPeriod"/>
            </a:pP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If you use a data adopter, the connection is automatically open and closed.</a:t>
            </a:r>
          </a:p>
          <a:p>
            <a:pPr algn="just" fontAlgn="base">
              <a:buFont typeface="+mj-lt"/>
              <a:buAutoNum type="arabicPeriod"/>
            </a:pPr>
            <a:endParaRPr lang="en-US" sz="1400" b="0" i="0" dirty="0">
              <a:solidFill>
                <a:srgbClr val="3A3A3A"/>
              </a:solidFill>
              <a:effectLst/>
              <a:latin typeface="-apple-system"/>
            </a:endParaRPr>
          </a:p>
          <a:p>
            <a:pPr algn="just" fontAlgn="base">
              <a:buFont typeface="+mj-lt"/>
              <a:buAutoNum type="arabicPeriod"/>
            </a:pPr>
            <a:r>
              <a:rPr lang="en-US" sz="1400" b="0" i="0" dirty="0">
                <a:solidFill>
                  <a:srgbClr val="000000"/>
                </a:solidFill>
                <a:effectLst/>
                <a:latin typeface="arial" panose="020B0604020202020204" pitchFamily="34" charset="0"/>
              </a:rPr>
              <a:t>The data adopter is disconnected.</a:t>
            </a:r>
            <a:endParaRPr lang="en-US" sz="1400" b="0" i="0" dirty="0">
              <a:solidFill>
                <a:srgbClr val="3A3A3A"/>
              </a:solidFill>
              <a:effectLst/>
              <a:latin typeface="-apple-system"/>
            </a:endParaRPr>
          </a:p>
        </p:txBody>
      </p:sp>
    </p:spTree>
    <p:extLst>
      <p:ext uri="{BB962C8B-B14F-4D97-AF65-F5344CB8AC3E}">
        <p14:creationId xmlns:p14="http://schemas.microsoft.com/office/powerpoint/2010/main" val="775861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8A59C-C870-7E80-1052-5217BEE699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3ABF8A-F4AA-0C94-8D64-CF5FAB22F596}"/>
              </a:ext>
            </a:extLst>
          </p:cNvPr>
          <p:cNvSpPr txBox="1"/>
          <p:nvPr/>
        </p:nvSpPr>
        <p:spPr>
          <a:xfrm>
            <a:off x="1749669" y="131885"/>
            <a:ext cx="7548149" cy="646331"/>
          </a:xfrm>
          <a:prstGeom prst="rect">
            <a:avLst/>
          </a:prstGeom>
          <a:noFill/>
        </p:spPr>
        <p:txBody>
          <a:bodyPr wrap="square" rtlCol="0">
            <a:spAutoFit/>
          </a:bodyPr>
          <a:lstStyle/>
          <a:p>
            <a:pPr algn="ctr" fontAlgn="base">
              <a:spcAft>
                <a:spcPts val="1500"/>
              </a:spcAft>
            </a:pPr>
            <a:r>
              <a:rPr lang="en-US" sz="3600" b="1" i="0" dirty="0">
                <a:solidFill>
                  <a:srgbClr val="000000"/>
                </a:solidFill>
                <a:effectLst/>
                <a:latin typeface="arial" panose="020B0604020202020204" pitchFamily="34" charset="0"/>
              </a:rPr>
              <a:t>Add </a:t>
            </a:r>
            <a:r>
              <a:rPr lang="en-US" sz="3600" b="1" i="0" dirty="0" err="1">
                <a:solidFill>
                  <a:srgbClr val="000000"/>
                </a:solidFill>
                <a:effectLst/>
                <a:latin typeface="arial" panose="020B0604020202020204" pitchFamily="34" charset="0"/>
              </a:rPr>
              <a:t>Connectstring</a:t>
            </a:r>
            <a:r>
              <a:rPr lang="en-US" sz="3600" b="1" i="0" dirty="0">
                <a:solidFill>
                  <a:srgbClr val="000000"/>
                </a:solidFill>
                <a:effectLst/>
                <a:latin typeface="arial" panose="020B0604020202020204" pitchFamily="34" charset="0"/>
              </a:rPr>
              <a:t> in </a:t>
            </a:r>
            <a:r>
              <a:rPr lang="en-US" sz="3600" b="1" i="0" dirty="0" err="1">
                <a:solidFill>
                  <a:srgbClr val="000000"/>
                </a:solidFill>
                <a:effectLst/>
                <a:latin typeface="arial" panose="020B0604020202020204" pitchFamily="34" charset="0"/>
              </a:rPr>
              <a:t>DataLayer</a:t>
            </a:r>
            <a:endParaRPr lang="en-US" sz="3600" b="1" i="0" dirty="0">
              <a:solidFill>
                <a:srgbClr val="000000"/>
              </a:solidFill>
              <a:effectLst/>
              <a:latin typeface="arial" panose="020B0604020202020204" pitchFamily="34" charset="0"/>
            </a:endParaRPr>
          </a:p>
        </p:txBody>
      </p:sp>
      <p:sp>
        <p:nvSpPr>
          <p:cNvPr id="3" name="TextBox 2">
            <a:extLst>
              <a:ext uri="{FF2B5EF4-FFF2-40B4-BE49-F238E27FC236}">
                <a16:creationId xmlns:a16="http://schemas.microsoft.com/office/drawing/2014/main" id="{580A57CC-A9E3-6DED-3642-2AA0B92750C5}"/>
              </a:ext>
            </a:extLst>
          </p:cNvPr>
          <p:cNvSpPr txBox="1"/>
          <p:nvPr/>
        </p:nvSpPr>
        <p:spPr>
          <a:xfrm rot="10800000" flipH="1" flipV="1">
            <a:off x="1585592" y="1373903"/>
            <a:ext cx="9020815" cy="4516621"/>
          </a:xfrm>
          <a:prstGeom prst="rect">
            <a:avLst/>
          </a:prstGeom>
          <a:noFill/>
        </p:spPr>
        <p:txBody>
          <a:bodyPr wrap="square" rtlCol="0">
            <a:spAutoFit/>
          </a:bodyPr>
          <a:lstStyle/>
          <a:p>
            <a:r>
              <a:rPr lang="en-US" sz="1050" b="1" i="0" dirty="0">
                <a:solidFill>
                  <a:srgbClr val="000000"/>
                </a:solidFill>
                <a:effectLst/>
                <a:latin typeface="arial" panose="020B0604020202020204" pitchFamily="34" charset="0"/>
              </a:rPr>
              <a:t>Install package </a:t>
            </a:r>
            <a:r>
              <a:rPr lang="en-US" sz="1050" b="1" i="0" dirty="0" err="1">
                <a:solidFill>
                  <a:srgbClr val="000000"/>
                </a:solidFill>
                <a:effectLst/>
                <a:latin typeface="arial" panose="020B0604020202020204" pitchFamily="34" charset="0"/>
              </a:rPr>
              <a:t>Microsoft.Extensions.Configuration</a:t>
            </a:r>
            <a:r>
              <a:rPr lang="en-IN" sz="1050" dirty="0">
                <a:solidFill>
                  <a:srgbClr val="000000"/>
                </a:solidFill>
                <a:latin typeface="Cascadia Mono" panose="020B0609020000020004" pitchFamily="49" charset="0"/>
              </a:rPr>
              <a:t>;</a:t>
            </a:r>
          </a:p>
          <a:p>
            <a:endParaRPr lang="en-IN" sz="1050" dirty="0">
              <a:solidFill>
                <a:srgbClr val="000000"/>
              </a:solidFill>
              <a:latin typeface="Cascadia Mono" panose="020B0609020000020004" pitchFamily="49" charset="0"/>
            </a:endParaRPr>
          </a:p>
          <a:p>
            <a:r>
              <a:rPr lang="en-IN" sz="1050" dirty="0">
                <a:solidFill>
                  <a:srgbClr val="000000"/>
                </a:solidFill>
                <a:latin typeface="Cascadia Mono" panose="020B0609020000020004" pitchFamily="49" charset="0"/>
              </a:rPr>
              <a:t>In DAL file :</a:t>
            </a:r>
          </a:p>
          <a:p>
            <a:endParaRPr lang="en-IN" sz="1050" dirty="0">
              <a:solidFill>
                <a:srgbClr val="000000"/>
              </a:solidFill>
              <a:latin typeface="Cascadia Mono" panose="020B0609020000020004" pitchFamily="49" charset="0"/>
            </a:endParaRPr>
          </a:p>
          <a:p>
            <a:r>
              <a:rPr lang="en-IN" sz="1050" dirty="0">
                <a:solidFill>
                  <a:srgbClr val="0000FF"/>
                </a:solidFill>
                <a:latin typeface="Cascadia Mono" panose="020B0609020000020004" pitchFamily="49" charset="0"/>
              </a:rPr>
              <a:t>private</a:t>
            </a:r>
            <a:r>
              <a:rPr lang="en-IN" sz="1050" dirty="0">
                <a:solidFill>
                  <a:srgbClr val="000000"/>
                </a:solidFill>
                <a:latin typeface="Cascadia Mono" panose="020B0609020000020004" pitchFamily="49" charset="0"/>
              </a:rPr>
              <a:t> </a:t>
            </a:r>
            <a:r>
              <a:rPr lang="en-IN" sz="1050" dirty="0" err="1">
                <a:solidFill>
                  <a:srgbClr val="0000FF"/>
                </a:solidFill>
                <a:latin typeface="Cascadia Mono" panose="020B0609020000020004" pitchFamily="49" charset="0"/>
              </a:rPr>
              <a:t>readonly</a:t>
            </a:r>
            <a:r>
              <a:rPr lang="en-IN" sz="1050" dirty="0">
                <a:solidFill>
                  <a:srgbClr val="000000"/>
                </a:solidFill>
                <a:latin typeface="Cascadia Mono" panose="020B0609020000020004" pitchFamily="49" charset="0"/>
              </a:rPr>
              <a:t> </a:t>
            </a:r>
            <a:r>
              <a:rPr lang="en-IN" sz="1050" err="1">
                <a:solidFill>
                  <a:srgbClr val="000000"/>
                </a:solidFill>
                <a:latin typeface="Cascadia Mono" panose="020B0609020000020004" pitchFamily="49" charset="0"/>
              </a:rPr>
              <a:t>Iconfiguration</a:t>
            </a:r>
            <a:r>
              <a:rPr lang="en-IN" sz="1050">
                <a:solidFill>
                  <a:srgbClr val="000000"/>
                </a:solidFill>
                <a:latin typeface="Cascadia Mono" panose="020B0609020000020004" pitchFamily="49" charset="0"/>
              </a:rPr>
              <a:t> configuration;</a:t>
            </a:r>
            <a:endParaRPr lang="en-IN" sz="1050" dirty="0">
              <a:solidFill>
                <a:srgbClr val="000000"/>
              </a:solidFill>
              <a:latin typeface="Cascadia Mono" panose="020B0609020000020004" pitchFamily="49" charset="0"/>
            </a:endParaRPr>
          </a:p>
          <a:p>
            <a:r>
              <a:rPr lang="en-IN" sz="1050" dirty="0">
                <a:solidFill>
                  <a:srgbClr val="0000FF"/>
                </a:solidFill>
                <a:latin typeface="Cascadia Mono" panose="020B0609020000020004" pitchFamily="49" charset="0"/>
              </a:rPr>
              <a:t>private</a:t>
            </a:r>
            <a:r>
              <a:rPr lang="en-IN" sz="1050" dirty="0">
                <a:solidFill>
                  <a:srgbClr val="000000"/>
                </a:solidFill>
                <a:latin typeface="Cascadia Mono" panose="020B0609020000020004" pitchFamily="49" charset="0"/>
              </a:rPr>
              <a:t> </a:t>
            </a:r>
            <a:r>
              <a:rPr lang="en-IN" sz="1050" dirty="0" err="1">
                <a:solidFill>
                  <a:srgbClr val="0000FF"/>
                </a:solidFill>
                <a:latin typeface="Cascadia Mono" panose="020B0609020000020004" pitchFamily="49" charset="0"/>
              </a:rPr>
              <a:t>readonly</a:t>
            </a:r>
            <a:r>
              <a:rPr lang="en-IN" sz="1050" dirty="0">
                <a:solidFill>
                  <a:srgbClr val="000000"/>
                </a:solidFill>
                <a:latin typeface="Cascadia Mono" panose="020B0609020000020004" pitchFamily="49" charset="0"/>
              </a:rPr>
              <a:t> </a:t>
            </a:r>
            <a:r>
              <a:rPr lang="en-IN" sz="1050" dirty="0">
                <a:solidFill>
                  <a:srgbClr val="0000FF"/>
                </a:solidFill>
                <a:latin typeface="Cascadia Mono" panose="020B0609020000020004" pitchFamily="49" charset="0"/>
              </a:rPr>
              <a:t>string</a:t>
            </a:r>
            <a:r>
              <a:rPr lang="en-IN" sz="1050" dirty="0">
                <a:solidFill>
                  <a:srgbClr val="000000"/>
                </a:solidFill>
                <a:latin typeface="Cascadia Mono" panose="020B0609020000020004" pitchFamily="49" charset="0"/>
              </a:rPr>
              <a:t> _</a:t>
            </a:r>
            <a:r>
              <a:rPr lang="en-IN" sz="1050" dirty="0" err="1">
                <a:solidFill>
                  <a:srgbClr val="000000"/>
                </a:solidFill>
                <a:latin typeface="Cascadia Mono" panose="020B0609020000020004" pitchFamily="49" charset="0"/>
              </a:rPr>
              <a:t>connectionstring</a:t>
            </a:r>
            <a:r>
              <a:rPr lang="en-IN" sz="1050" dirty="0">
                <a:solidFill>
                  <a:srgbClr val="000000"/>
                </a:solidFill>
                <a:latin typeface="Cascadia Mono" panose="020B0609020000020004" pitchFamily="49" charset="0"/>
              </a:rPr>
              <a:t>;</a:t>
            </a:r>
          </a:p>
          <a:p>
            <a:endParaRPr lang="en-IN" sz="1050" dirty="0">
              <a:solidFill>
                <a:srgbClr val="000000"/>
              </a:solidFill>
              <a:latin typeface="Cascadia Mono" panose="020B0609020000020004" pitchFamily="49" charset="0"/>
            </a:endParaRPr>
          </a:p>
          <a:p>
            <a:r>
              <a:rPr lang="en-IN" sz="1050" dirty="0">
                <a:solidFill>
                  <a:srgbClr val="0000FF"/>
                </a:solidFill>
                <a:latin typeface="Cascadia Mono" panose="020B0609020000020004" pitchFamily="49" charset="0"/>
              </a:rPr>
              <a:t>public</a:t>
            </a:r>
            <a:r>
              <a:rPr lang="en-IN" sz="1050" dirty="0">
                <a:solidFill>
                  <a:srgbClr val="000000"/>
                </a:solidFill>
                <a:latin typeface="Cascadia Mono" panose="020B0609020000020004" pitchFamily="49" charset="0"/>
              </a:rPr>
              <a:t> </a:t>
            </a:r>
            <a:r>
              <a:rPr lang="en-IN" sz="1050" dirty="0" err="1">
                <a:solidFill>
                  <a:srgbClr val="2B91AF"/>
                </a:solidFill>
                <a:latin typeface="Cascadia Mono" panose="020B0609020000020004" pitchFamily="49" charset="0"/>
              </a:rPr>
              <a:t>EmployeeDAL</a:t>
            </a:r>
            <a:r>
              <a:rPr lang="en-IN" sz="1050" dirty="0">
                <a:solidFill>
                  <a:srgbClr val="000000"/>
                </a:solidFill>
                <a:latin typeface="Cascadia Mono" panose="020B0609020000020004" pitchFamily="49" charset="0"/>
              </a:rPr>
              <a:t>(</a:t>
            </a:r>
            <a:r>
              <a:rPr lang="en-IN" sz="1050" dirty="0" err="1">
                <a:solidFill>
                  <a:srgbClr val="000000"/>
                </a:solidFill>
                <a:latin typeface="Cascadia Mono" panose="020B0609020000020004" pitchFamily="49" charset="0"/>
              </a:rPr>
              <a:t>IConfiguration</a:t>
            </a:r>
            <a:r>
              <a:rPr lang="en-IN" sz="1050" dirty="0">
                <a:solidFill>
                  <a:srgbClr val="000000"/>
                </a:solidFill>
                <a:latin typeface="Cascadia Mono" panose="020B0609020000020004" pitchFamily="49" charset="0"/>
              </a:rPr>
              <a:t> configuration)</a:t>
            </a:r>
          </a:p>
          <a:p>
            <a:r>
              <a:rPr lang="en-IN" sz="1050" dirty="0">
                <a:solidFill>
                  <a:srgbClr val="000000"/>
                </a:solidFill>
                <a:latin typeface="Cascadia Mono" panose="020B0609020000020004" pitchFamily="49" charset="0"/>
              </a:rPr>
              <a:t>{</a:t>
            </a:r>
          </a:p>
          <a:p>
            <a:r>
              <a:rPr lang="en-IN" sz="1050" dirty="0">
                <a:solidFill>
                  <a:srgbClr val="000000"/>
                </a:solidFill>
                <a:latin typeface="Cascadia Mono" panose="020B0609020000020004" pitchFamily="49" charset="0"/>
              </a:rPr>
              <a:t>    _configuration = configuration;</a:t>
            </a:r>
          </a:p>
          <a:p>
            <a:r>
              <a:rPr lang="en-IN" sz="1050" dirty="0">
                <a:solidFill>
                  <a:srgbClr val="000000"/>
                </a:solidFill>
                <a:latin typeface="Cascadia Mono" panose="020B0609020000020004" pitchFamily="49" charset="0"/>
              </a:rPr>
              <a:t>    _</a:t>
            </a:r>
            <a:r>
              <a:rPr lang="en-IN" sz="1050" dirty="0" err="1">
                <a:solidFill>
                  <a:srgbClr val="000000"/>
                </a:solidFill>
                <a:latin typeface="Cascadia Mono" panose="020B0609020000020004" pitchFamily="49" charset="0"/>
              </a:rPr>
              <a:t>connectionstring</a:t>
            </a:r>
            <a:r>
              <a:rPr lang="en-IN" sz="1050" dirty="0">
                <a:solidFill>
                  <a:srgbClr val="000000"/>
                </a:solidFill>
                <a:latin typeface="Cascadia Mono" panose="020B0609020000020004" pitchFamily="49" charset="0"/>
              </a:rPr>
              <a:t> = _</a:t>
            </a:r>
            <a:r>
              <a:rPr lang="en-IN" sz="1050" dirty="0" err="1">
                <a:solidFill>
                  <a:srgbClr val="000000"/>
                </a:solidFill>
                <a:latin typeface="Cascadia Mono" panose="020B0609020000020004" pitchFamily="49" charset="0"/>
              </a:rPr>
              <a:t>configuration.GetConnectionString</a:t>
            </a:r>
            <a:r>
              <a:rPr lang="en-IN" sz="1050" dirty="0">
                <a:solidFill>
                  <a:srgbClr val="000000"/>
                </a:solidFill>
                <a:latin typeface="Cascadia Mono" panose="020B0609020000020004" pitchFamily="49" charset="0"/>
              </a:rPr>
              <a:t>(</a:t>
            </a:r>
            <a:r>
              <a:rPr lang="en-IN" sz="1050" dirty="0">
                <a:solidFill>
                  <a:srgbClr val="A31515"/>
                </a:solidFill>
                <a:latin typeface="Cascadia Mono" panose="020B0609020000020004" pitchFamily="49" charset="0"/>
              </a:rPr>
              <a:t>"</a:t>
            </a:r>
            <a:r>
              <a:rPr lang="en-IN" sz="1050" dirty="0" err="1">
                <a:solidFill>
                  <a:srgbClr val="A31515"/>
                </a:solidFill>
                <a:latin typeface="Cascadia Mono" panose="020B0609020000020004" pitchFamily="49" charset="0"/>
              </a:rPr>
              <a:t>MyConnectionString</a:t>
            </a:r>
            <a:r>
              <a:rPr lang="en-IN" sz="1050" dirty="0">
                <a:solidFill>
                  <a:srgbClr val="A31515"/>
                </a:solidFill>
                <a:latin typeface="Cascadia Mono" panose="020B0609020000020004" pitchFamily="49" charset="0"/>
              </a:rPr>
              <a:t>"</a:t>
            </a:r>
            <a:r>
              <a:rPr lang="en-IN" sz="1050" dirty="0">
                <a:solidFill>
                  <a:srgbClr val="000000"/>
                </a:solidFill>
                <a:latin typeface="Cascadia Mono" panose="020B0609020000020004" pitchFamily="49" charset="0"/>
              </a:rPr>
              <a:t>);</a:t>
            </a:r>
          </a:p>
          <a:p>
            <a:r>
              <a:rPr lang="en-IN" sz="1050" dirty="0">
                <a:solidFill>
                  <a:srgbClr val="000000"/>
                </a:solidFill>
                <a:latin typeface="Cascadia Mono" panose="020B0609020000020004" pitchFamily="49" charset="0"/>
              </a:rPr>
              <a:t>}</a:t>
            </a:r>
            <a:endParaRPr lang="en-US" sz="1050" b="1" i="0" dirty="0">
              <a:solidFill>
                <a:srgbClr val="000000"/>
              </a:solidFill>
              <a:effectLst/>
              <a:latin typeface="arial" panose="020B0604020202020204" pitchFamily="34" charset="0"/>
            </a:endParaRPr>
          </a:p>
          <a:p>
            <a:pPr algn="just" fontAlgn="base">
              <a:spcAft>
                <a:spcPts val="1500"/>
              </a:spcAft>
              <a:buNone/>
            </a:pPr>
            <a:endParaRPr lang="en-US" sz="1050" b="1" dirty="0">
              <a:solidFill>
                <a:srgbClr val="000000"/>
              </a:solidFill>
              <a:latin typeface="arial" panose="020B0604020202020204" pitchFamily="34" charset="0"/>
            </a:endParaRPr>
          </a:p>
          <a:p>
            <a:pPr algn="just" fontAlgn="base">
              <a:spcAft>
                <a:spcPts val="1500"/>
              </a:spcAft>
              <a:buNone/>
            </a:pPr>
            <a:r>
              <a:rPr lang="en-US" sz="1050" b="1" dirty="0">
                <a:solidFill>
                  <a:srgbClr val="000000"/>
                </a:solidFill>
                <a:latin typeface="arial" panose="020B0604020202020204" pitchFamily="34" charset="0"/>
              </a:rPr>
              <a:t>In controller</a:t>
            </a:r>
          </a:p>
          <a:p>
            <a:r>
              <a:rPr lang="en-IN" sz="1050" dirty="0">
                <a:solidFill>
                  <a:srgbClr val="0000FF"/>
                </a:solidFill>
                <a:latin typeface="Cascadia Mono" panose="020B0609020000020004" pitchFamily="49" charset="0"/>
              </a:rPr>
              <a:t>private</a:t>
            </a:r>
            <a:r>
              <a:rPr lang="en-IN" sz="1050" dirty="0">
                <a:solidFill>
                  <a:srgbClr val="000000"/>
                </a:solidFill>
                <a:latin typeface="Cascadia Mono" panose="020B0609020000020004" pitchFamily="49" charset="0"/>
              </a:rPr>
              <a:t> </a:t>
            </a:r>
            <a:r>
              <a:rPr lang="en-IN" sz="1050" dirty="0" err="1">
                <a:solidFill>
                  <a:srgbClr val="0000FF"/>
                </a:solidFill>
                <a:latin typeface="Cascadia Mono" panose="020B0609020000020004" pitchFamily="49" charset="0"/>
              </a:rPr>
              <a:t>readonly</a:t>
            </a:r>
            <a:r>
              <a:rPr lang="en-IN" sz="1050" dirty="0">
                <a:solidFill>
                  <a:srgbClr val="000000"/>
                </a:solidFill>
                <a:latin typeface="Cascadia Mono" panose="020B0609020000020004" pitchFamily="49" charset="0"/>
              </a:rPr>
              <a:t> </a:t>
            </a:r>
            <a:r>
              <a:rPr lang="en-IN" sz="1050" dirty="0" err="1">
                <a:solidFill>
                  <a:srgbClr val="000000"/>
                </a:solidFill>
                <a:latin typeface="Cascadia Mono" panose="020B0609020000020004" pitchFamily="49" charset="0"/>
              </a:rPr>
              <a:t>IConfiguration</a:t>
            </a:r>
            <a:r>
              <a:rPr lang="en-IN" sz="1050" dirty="0">
                <a:solidFill>
                  <a:srgbClr val="000000"/>
                </a:solidFill>
                <a:latin typeface="Cascadia Mono" panose="020B0609020000020004" pitchFamily="49" charset="0"/>
              </a:rPr>
              <a:t> _configuration;</a:t>
            </a:r>
          </a:p>
          <a:p>
            <a:r>
              <a:rPr lang="en-IN" sz="1050" dirty="0">
                <a:solidFill>
                  <a:srgbClr val="0000FF"/>
                </a:solidFill>
                <a:latin typeface="Cascadia Mono" panose="020B0609020000020004" pitchFamily="49" charset="0"/>
              </a:rPr>
              <a:t>private</a:t>
            </a:r>
            <a:r>
              <a:rPr lang="en-IN" sz="1050" dirty="0">
                <a:solidFill>
                  <a:srgbClr val="000000"/>
                </a:solidFill>
                <a:latin typeface="Cascadia Mono" panose="020B0609020000020004" pitchFamily="49" charset="0"/>
              </a:rPr>
              <a:t> </a:t>
            </a:r>
            <a:r>
              <a:rPr lang="en-IN" sz="1050" dirty="0" err="1">
                <a:solidFill>
                  <a:srgbClr val="0000FF"/>
                </a:solidFill>
                <a:latin typeface="Cascadia Mono" panose="020B0609020000020004" pitchFamily="49" charset="0"/>
              </a:rPr>
              <a:t>readonly</a:t>
            </a:r>
            <a:r>
              <a:rPr lang="en-IN" sz="1050" dirty="0">
                <a:solidFill>
                  <a:srgbClr val="000000"/>
                </a:solidFill>
                <a:latin typeface="Cascadia Mono" panose="020B0609020000020004" pitchFamily="49" charset="0"/>
              </a:rPr>
              <a:t> </a:t>
            </a:r>
            <a:r>
              <a:rPr lang="en-IN" sz="1050" dirty="0" err="1">
                <a:solidFill>
                  <a:srgbClr val="000000"/>
                </a:solidFill>
                <a:latin typeface="Cascadia Mono" panose="020B0609020000020004" pitchFamily="49" charset="0"/>
              </a:rPr>
              <a:t>ILogger</a:t>
            </a:r>
            <a:r>
              <a:rPr lang="en-IN" sz="1050" dirty="0">
                <a:solidFill>
                  <a:srgbClr val="000000"/>
                </a:solidFill>
                <a:latin typeface="Cascadia Mono" panose="020B0609020000020004" pitchFamily="49" charset="0"/>
              </a:rPr>
              <a:t>&lt;</a:t>
            </a:r>
            <a:r>
              <a:rPr lang="en-IN" sz="1050" dirty="0" err="1">
                <a:solidFill>
                  <a:srgbClr val="000000"/>
                </a:solidFill>
                <a:latin typeface="Cascadia Mono" panose="020B0609020000020004" pitchFamily="49" charset="0"/>
              </a:rPr>
              <a:t>HomeController</a:t>
            </a:r>
            <a:r>
              <a:rPr lang="en-IN" sz="1050" dirty="0">
                <a:solidFill>
                  <a:srgbClr val="000000"/>
                </a:solidFill>
                <a:latin typeface="Cascadia Mono" panose="020B0609020000020004" pitchFamily="49" charset="0"/>
              </a:rPr>
              <a:t>&gt; _logger;</a:t>
            </a:r>
          </a:p>
          <a:p>
            <a:r>
              <a:rPr lang="en-IN" sz="1050" dirty="0">
                <a:solidFill>
                  <a:srgbClr val="0000FF"/>
                </a:solidFill>
                <a:latin typeface="Cascadia Mono" panose="020B0609020000020004" pitchFamily="49" charset="0"/>
              </a:rPr>
              <a:t>private</a:t>
            </a:r>
            <a:r>
              <a:rPr lang="en-IN" sz="1050" dirty="0">
                <a:solidFill>
                  <a:srgbClr val="000000"/>
                </a:solidFill>
                <a:latin typeface="Cascadia Mono" panose="020B0609020000020004" pitchFamily="49" charset="0"/>
              </a:rPr>
              <a:t> </a:t>
            </a:r>
            <a:r>
              <a:rPr lang="en-IN" sz="1050" dirty="0" err="1">
                <a:solidFill>
                  <a:srgbClr val="0000FF"/>
                </a:solidFill>
                <a:latin typeface="Cascadia Mono" panose="020B0609020000020004" pitchFamily="49" charset="0"/>
              </a:rPr>
              <a:t>readonly</a:t>
            </a:r>
            <a:r>
              <a:rPr lang="en-IN" sz="1050" dirty="0">
                <a:solidFill>
                  <a:srgbClr val="000000"/>
                </a:solidFill>
                <a:latin typeface="Cascadia Mono" panose="020B0609020000020004" pitchFamily="49" charset="0"/>
              </a:rPr>
              <a:t> </a:t>
            </a:r>
            <a:r>
              <a:rPr lang="en-IN" sz="1050" dirty="0" err="1">
                <a:solidFill>
                  <a:srgbClr val="000000"/>
                </a:solidFill>
                <a:latin typeface="Cascadia Mono" panose="020B0609020000020004" pitchFamily="49" charset="0"/>
              </a:rPr>
              <a:t>EmployeeDAL</a:t>
            </a:r>
            <a:r>
              <a:rPr lang="en-IN" sz="1050" dirty="0">
                <a:solidFill>
                  <a:srgbClr val="000000"/>
                </a:solidFill>
                <a:latin typeface="Cascadia Mono" panose="020B0609020000020004" pitchFamily="49" charset="0"/>
              </a:rPr>
              <a:t> _</a:t>
            </a:r>
            <a:r>
              <a:rPr lang="en-IN" sz="1050" dirty="0" err="1">
                <a:solidFill>
                  <a:srgbClr val="000000"/>
                </a:solidFill>
                <a:latin typeface="Cascadia Mono" panose="020B0609020000020004" pitchFamily="49" charset="0"/>
              </a:rPr>
              <a:t>employeeDAL</a:t>
            </a:r>
            <a:r>
              <a:rPr lang="en-IN" sz="1050" dirty="0">
                <a:solidFill>
                  <a:srgbClr val="000000"/>
                </a:solidFill>
                <a:latin typeface="Cascadia Mono" panose="020B0609020000020004" pitchFamily="49" charset="0"/>
              </a:rPr>
              <a:t>;</a:t>
            </a:r>
          </a:p>
          <a:p>
            <a:endParaRPr lang="en-IN" sz="1050" dirty="0">
              <a:solidFill>
                <a:srgbClr val="000000"/>
              </a:solidFill>
              <a:latin typeface="Cascadia Mono" panose="020B0609020000020004" pitchFamily="49" charset="0"/>
            </a:endParaRPr>
          </a:p>
          <a:p>
            <a:r>
              <a:rPr lang="en-IN" sz="1050" dirty="0">
                <a:solidFill>
                  <a:srgbClr val="0000FF"/>
                </a:solidFill>
                <a:latin typeface="Cascadia Mono" panose="020B0609020000020004" pitchFamily="49" charset="0"/>
              </a:rPr>
              <a:t>public</a:t>
            </a:r>
            <a:r>
              <a:rPr lang="en-IN" sz="1050" dirty="0">
                <a:solidFill>
                  <a:srgbClr val="000000"/>
                </a:solidFill>
                <a:latin typeface="Cascadia Mono" panose="020B0609020000020004" pitchFamily="49" charset="0"/>
              </a:rPr>
              <a:t> </a:t>
            </a:r>
            <a:r>
              <a:rPr lang="en-IN" sz="1050" dirty="0" err="1">
                <a:solidFill>
                  <a:srgbClr val="2B91AF"/>
                </a:solidFill>
                <a:latin typeface="Cascadia Mono" panose="020B0609020000020004" pitchFamily="49" charset="0"/>
              </a:rPr>
              <a:t>EmployeeController</a:t>
            </a:r>
            <a:r>
              <a:rPr lang="en-IN" sz="1050" dirty="0">
                <a:solidFill>
                  <a:srgbClr val="000000"/>
                </a:solidFill>
                <a:latin typeface="Cascadia Mono" panose="020B0609020000020004" pitchFamily="49" charset="0"/>
              </a:rPr>
              <a:t>(</a:t>
            </a:r>
            <a:r>
              <a:rPr lang="en-IN" sz="1050" dirty="0" err="1">
                <a:solidFill>
                  <a:srgbClr val="000000"/>
                </a:solidFill>
                <a:latin typeface="Cascadia Mono" panose="020B0609020000020004" pitchFamily="49" charset="0"/>
              </a:rPr>
              <a:t>ILogger</a:t>
            </a:r>
            <a:r>
              <a:rPr lang="en-IN" sz="1050" dirty="0">
                <a:solidFill>
                  <a:srgbClr val="000000"/>
                </a:solidFill>
                <a:latin typeface="Cascadia Mono" panose="020B0609020000020004" pitchFamily="49" charset="0"/>
              </a:rPr>
              <a:t>&lt;</a:t>
            </a:r>
            <a:r>
              <a:rPr lang="en-IN" sz="1050" dirty="0" err="1">
                <a:solidFill>
                  <a:srgbClr val="000000"/>
                </a:solidFill>
                <a:latin typeface="Cascadia Mono" panose="020B0609020000020004" pitchFamily="49" charset="0"/>
              </a:rPr>
              <a:t>HomeController</a:t>
            </a:r>
            <a:r>
              <a:rPr lang="en-IN" sz="1050" dirty="0">
                <a:solidFill>
                  <a:srgbClr val="000000"/>
                </a:solidFill>
                <a:latin typeface="Cascadia Mono" panose="020B0609020000020004" pitchFamily="49" charset="0"/>
              </a:rPr>
              <a:t>&gt; logger, </a:t>
            </a:r>
            <a:r>
              <a:rPr lang="en-IN" sz="1050" dirty="0" err="1">
                <a:solidFill>
                  <a:srgbClr val="000000"/>
                </a:solidFill>
                <a:latin typeface="Cascadia Mono" panose="020B0609020000020004" pitchFamily="49" charset="0"/>
              </a:rPr>
              <a:t>IConfiguration</a:t>
            </a:r>
            <a:r>
              <a:rPr lang="en-IN" sz="1050" dirty="0">
                <a:solidFill>
                  <a:srgbClr val="000000"/>
                </a:solidFill>
                <a:latin typeface="Cascadia Mono" panose="020B0609020000020004" pitchFamily="49" charset="0"/>
              </a:rPr>
              <a:t> configuration)</a:t>
            </a:r>
          </a:p>
          <a:p>
            <a:r>
              <a:rPr lang="en-IN" sz="1050" dirty="0">
                <a:solidFill>
                  <a:srgbClr val="000000"/>
                </a:solidFill>
                <a:latin typeface="Cascadia Mono" panose="020B0609020000020004" pitchFamily="49" charset="0"/>
              </a:rPr>
              <a:t>{</a:t>
            </a:r>
          </a:p>
          <a:p>
            <a:r>
              <a:rPr lang="en-IN" sz="1050" dirty="0">
                <a:solidFill>
                  <a:srgbClr val="000000"/>
                </a:solidFill>
                <a:latin typeface="Cascadia Mono" panose="020B0609020000020004" pitchFamily="49" charset="0"/>
              </a:rPr>
              <a:t>    _logger = logger;</a:t>
            </a:r>
          </a:p>
          <a:p>
            <a:r>
              <a:rPr lang="en-IN" sz="1050" dirty="0">
                <a:solidFill>
                  <a:srgbClr val="000000"/>
                </a:solidFill>
                <a:latin typeface="Cascadia Mono" panose="020B0609020000020004" pitchFamily="49" charset="0"/>
              </a:rPr>
              <a:t>    _configuration = configuration;</a:t>
            </a:r>
          </a:p>
          <a:p>
            <a:r>
              <a:rPr lang="en-IN" sz="1050" dirty="0">
                <a:solidFill>
                  <a:srgbClr val="000000"/>
                </a:solidFill>
                <a:latin typeface="Cascadia Mono" panose="020B0609020000020004" pitchFamily="49" charset="0"/>
              </a:rPr>
              <a:t>    _</a:t>
            </a:r>
            <a:r>
              <a:rPr lang="en-IN" sz="1050" dirty="0" err="1">
                <a:solidFill>
                  <a:srgbClr val="000000"/>
                </a:solidFill>
                <a:latin typeface="Cascadia Mono" panose="020B0609020000020004" pitchFamily="49" charset="0"/>
              </a:rPr>
              <a:t>employeeDAL</a:t>
            </a:r>
            <a:r>
              <a:rPr lang="en-IN" sz="1050" dirty="0">
                <a:solidFill>
                  <a:srgbClr val="000000"/>
                </a:solidFill>
                <a:latin typeface="Cascadia Mono" panose="020B0609020000020004" pitchFamily="49" charset="0"/>
              </a:rPr>
              <a:t> = </a:t>
            </a:r>
            <a:r>
              <a:rPr lang="en-IN" sz="1050" dirty="0">
                <a:solidFill>
                  <a:srgbClr val="0000FF"/>
                </a:solidFill>
                <a:latin typeface="Cascadia Mono" panose="020B0609020000020004" pitchFamily="49" charset="0"/>
              </a:rPr>
              <a:t>new</a:t>
            </a:r>
            <a:r>
              <a:rPr lang="en-IN" sz="1050" dirty="0">
                <a:solidFill>
                  <a:srgbClr val="000000"/>
                </a:solidFill>
                <a:latin typeface="Cascadia Mono" panose="020B0609020000020004" pitchFamily="49" charset="0"/>
              </a:rPr>
              <a:t> </a:t>
            </a:r>
            <a:r>
              <a:rPr lang="en-IN" sz="1050" dirty="0" err="1">
                <a:solidFill>
                  <a:srgbClr val="000000"/>
                </a:solidFill>
                <a:latin typeface="Cascadia Mono" panose="020B0609020000020004" pitchFamily="49" charset="0"/>
              </a:rPr>
              <a:t>EmployeeDAL</a:t>
            </a:r>
            <a:r>
              <a:rPr lang="en-IN" sz="1050" dirty="0">
                <a:solidFill>
                  <a:srgbClr val="000000"/>
                </a:solidFill>
                <a:latin typeface="Cascadia Mono" panose="020B0609020000020004" pitchFamily="49" charset="0"/>
              </a:rPr>
              <a:t>(_configuration);</a:t>
            </a:r>
          </a:p>
          <a:p>
            <a:r>
              <a:rPr lang="en-IN" sz="1050" dirty="0">
                <a:solidFill>
                  <a:srgbClr val="000000"/>
                </a:solidFill>
                <a:latin typeface="Cascadia Mono" panose="020B0609020000020004" pitchFamily="49" charset="0"/>
              </a:rPr>
              <a:t>}</a:t>
            </a:r>
            <a:endParaRPr lang="en-US" sz="1050" b="1" dirty="0">
              <a:solidFill>
                <a:srgbClr val="000000"/>
              </a:solidFill>
              <a:latin typeface="arial" panose="020B0604020202020204" pitchFamily="34" charset="0"/>
            </a:endParaRPr>
          </a:p>
          <a:p>
            <a:pPr algn="just" fontAlgn="base">
              <a:spcAft>
                <a:spcPts val="1500"/>
              </a:spcAft>
              <a:buNone/>
            </a:pPr>
            <a:endParaRPr lang="en-US" sz="1050" b="0" i="0" dirty="0">
              <a:solidFill>
                <a:srgbClr val="3A3A3A"/>
              </a:solidFill>
              <a:effectLst/>
              <a:latin typeface="-apple-system"/>
            </a:endParaRPr>
          </a:p>
        </p:txBody>
      </p:sp>
    </p:spTree>
    <p:extLst>
      <p:ext uri="{BB962C8B-B14F-4D97-AF65-F5344CB8AC3E}">
        <p14:creationId xmlns:p14="http://schemas.microsoft.com/office/powerpoint/2010/main" val="33050995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8862</TotalTime>
  <Words>702</Words>
  <Application>Microsoft Office PowerPoint</Application>
  <PresentationFormat>Widescreen</PresentationFormat>
  <Paragraphs>81</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-apple-system</vt:lpstr>
      <vt:lpstr>Arial</vt:lpstr>
      <vt:lpstr>Arial</vt:lpstr>
      <vt:lpstr>Calibri</vt:lpstr>
      <vt:lpstr>Calibri Light</vt:lpstr>
      <vt:lpstr>Cascadia Mono</vt:lpstr>
      <vt:lpstr>Office Theme</vt:lpstr>
      <vt:lpstr>C# .Net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Naresh Chandra pradhan</dc:creator>
  <cp:lastModifiedBy>Naresh Chandra pradhan</cp:lastModifiedBy>
  <cp:revision>276</cp:revision>
  <dcterms:created xsi:type="dcterms:W3CDTF">2025-04-20T15:52:40Z</dcterms:created>
  <dcterms:modified xsi:type="dcterms:W3CDTF">2025-05-08T02:19:32Z</dcterms:modified>
</cp:coreProperties>
</file>