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5" r:id="rId3"/>
    <p:sldId id="266" r:id="rId4"/>
    <p:sldId id="267" r:id="rId5"/>
    <p:sldId id="268" r:id="rId6"/>
    <p:sldId id="269" r:id="rId7"/>
    <p:sldId id="271" r:id="rId8"/>
    <p:sldId id="272" r:id="rId9"/>
    <p:sldId id="274" r:id="rId10"/>
    <p:sldId id="275" r:id="rId11"/>
    <p:sldId id="270" r:id="rId12"/>
    <p:sldId id="276" r:id="rId13"/>
    <p:sldId id="277" r:id="rId14"/>
    <p:sldId id="279" r:id="rId15"/>
    <p:sldId id="280" r:id="rId16"/>
    <p:sldId id="278" r:id="rId17"/>
    <p:sldId id="282" r:id="rId18"/>
    <p:sldId id="283" r:id="rId19"/>
    <p:sldId id="281" r:id="rId20"/>
    <p:sldId id="284" r:id="rId21"/>
    <p:sldId id="285" r:id="rId22"/>
    <p:sldId id="286" r:id="rId23"/>
    <p:sldId id="287" r:id="rId24"/>
    <p:sldId id="28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867BE-043E-4A1F-8DDF-DF34727D11CB}"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04EB-99AB-4281-A6F5-EB79BF2C17A0}" type="slidenum">
              <a:rPr lang="en-IN" smtClean="0"/>
              <a:t>‹#›</a:t>
            </a:fld>
            <a:endParaRPr lang="en-IN"/>
          </a:p>
        </p:txBody>
      </p:sp>
    </p:spTree>
    <p:extLst>
      <p:ext uri="{BB962C8B-B14F-4D97-AF65-F5344CB8AC3E}">
        <p14:creationId xmlns:p14="http://schemas.microsoft.com/office/powerpoint/2010/main" val="402739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2904EB-99AB-4281-A6F5-EB79BF2C17A0}" type="slidenum">
              <a:rPr lang="en-IN" smtClean="0"/>
              <a:t>4</a:t>
            </a:fld>
            <a:endParaRPr lang="en-IN"/>
          </a:p>
        </p:txBody>
      </p:sp>
    </p:spTree>
    <p:extLst>
      <p:ext uri="{BB962C8B-B14F-4D97-AF65-F5344CB8AC3E}">
        <p14:creationId xmlns:p14="http://schemas.microsoft.com/office/powerpoint/2010/main" val="4024516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245A2-7CB6-F848-947C-F6E21F2171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C9C116-A7E1-4D1F-351D-6D6583E37D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81955-A30C-787D-A83D-8614DEE5FD5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E256A83-3D9F-3B11-99B3-F81A1FD26EAE}"/>
              </a:ext>
            </a:extLst>
          </p:cNvPr>
          <p:cNvSpPr>
            <a:spLocks noGrp="1"/>
          </p:cNvSpPr>
          <p:nvPr>
            <p:ph type="sldNum" sz="quarter" idx="5"/>
          </p:nvPr>
        </p:nvSpPr>
        <p:spPr/>
        <p:txBody>
          <a:bodyPr/>
          <a:lstStyle/>
          <a:p>
            <a:fld id="{3F2904EB-99AB-4281-A6F5-EB79BF2C17A0}" type="slidenum">
              <a:rPr lang="en-IN" smtClean="0"/>
              <a:t>14</a:t>
            </a:fld>
            <a:endParaRPr lang="en-IN"/>
          </a:p>
        </p:txBody>
      </p:sp>
    </p:spTree>
    <p:extLst>
      <p:ext uri="{BB962C8B-B14F-4D97-AF65-F5344CB8AC3E}">
        <p14:creationId xmlns:p14="http://schemas.microsoft.com/office/powerpoint/2010/main" val="4011718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0BA89-15A4-ACB9-E91A-5A588B8DB1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EEAED9-74E2-4232-6C18-DB5551C97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1D014B-D830-5B31-7B0C-F73C01E24A3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A0A821-A9B9-6EBD-CC2F-D121E375A16C}"/>
              </a:ext>
            </a:extLst>
          </p:cNvPr>
          <p:cNvSpPr>
            <a:spLocks noGrp="1"/>
          </p:cNvSpPr>
          <p:nvPr>
            <p:ph type="sldNum" sz="quarter" idx="5"/>
          </p:nvPr>
        </p:nvSpPr>
        <p:spPr/>
        <p:txBody>
          <a:bodyPr/>
          <a:lstStyle/>
          <a:p>
            <a:fld id="{3F2904EB-99AB-4281-A6F5-EB79BF2C17A0}" type="slidenum">
              <a:rPr lang="en-IN" smtClean="0"/>
              <a:t>15</a:t>
            </a:fld>
            <a:endParaRPr lang="en-IN"/>
          </a:p>
        </p:txBody>
      </p:sp>
    </p:spTree>
    <p:extLst>
      <p:ext uri="{BB962C8B-B14F-4D97-AF65-F5344CB8AC3E}">
        <p14:creationId xmlns:p14="http://schemas.microsoft.com/office/powerpoint/2010/main" val="1384686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48049-6E50-422B-E329-1E514B9F3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79BA22-3306-79D7-A408-4DD4538577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56683A-19D0-EDC5-47F1-7E8D2A9A46B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5C029BB-5895-5516-7396-85E2DFCFAE5F}"/>
              </a:ext>
            </a:extLst>
          </p:cNvPr>
          <p:cNvSpPr>
            <a:spLocks noGrp="1"/>
          </p:cNvSpPr>
          <p:nvPr>
            <p:ph type="sldNum" sz="quarter" idx="5"/>
          </p:nvPr>
        </p:nvSpPr>
        <p:spPr/>
        <p:txBody>
          <a:bodyPr/>
          <a:lstStyle/>
          <a:p>
            <a:fld id="{3F2904EB-99AB-4281-A6F5-EB79BF2C17A0}" type="slidenum">
              <a:rPr lang="en-IN" smtClean="0"/>
              <a:t>5</a:t>
            </a:fld>
            <a:endParaRPr lang="en-IN"/>
          </a:p>
        </p:txBody>
      </p:sp>
    </p:spTree>
    <p:extLst>
      <p:ext uri="{BB962C8B-B14F-4D97-AF65-F5344CB8AC3E}">
        <p14:creationId xmlns:p14="http://schemas.microsoft.com/office/powerpoint/2010/main" val="89331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D76F1-FBFD-394A-B3EC-AB29602EA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7C4D2-668D-E577-B143-4778B88FE9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BF66E6-42FD-D519-CE0F-7091B6C423A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BD35B1B-1C6F-95E8-B970-7AA7E9415321}"/>
              </a:ext>
            </a:extLst>
          </p:cNvPr>
          <p:cNvSpPr>
            <a:spLocks noGrp="1"/>
          </p:cNvSpPr>
          <p:nvPr>
            <p:ph type="sldNum" sz="quarter" idx="5"/>
          </p:nvPr>
        </p:nvSpPr>
        <p:spPr/>
        <p:txBody>
          <a:bodyPr/>
          <a:lstStyle/>
          <a:p>
            <a:fld id="{3F2904EB-99AB-4281-A6F5-EB79BF2C17A0}" type="slidenum">
              <a:rPr lang="en-IN" smtClean="0"/>
              <a:t>6</a:t>
            </a:fld>
            <a:endParaRPr lang="en-IN"/>
          </a:p>
        </p:txBody>
      </p:sp>
    </p:spTree>
    <p:extLst>
      <p:ext uri="{BB962C8B-B14F-4D97-AF65-F5344CB8AC3E}">
        <p14:creationId xmlns:p14="http://schemas.microsoft.com/office/powerpoint/2010/main" val="688889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2B171-3509-4EE0-5A02-98DB08F97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ADC2-FBFB-46BD-C708-FA49C49F83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F51F5F-1009-B0E1-26B9-1A17FD3DE88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5EF5472-E233-27E7-5435-A6C8DCB14264}"/>
              </a:ext>
            </a:extLst>
          </p:cNvPr>
          <p:cNvSpPr>
            <a:spLocks noGrp="1"/>
          </p:cNvSpPr>
          <p:nvPr>
            <p:ph type="sldNum" sz="quarter" idx="5"/>
          </p:nvPr>
        </p:nvSpPr>
        <p:spPr/>
        <p:txBody>
          <a:bodyPr/>
          <a:lstStyle/>
          <a:p>
            <a:fld id="{3F2904EB-99AB-4281-A6F5-EB79BF2C17A0}" type="slidenum">
              <a:rPr lang="en-IN" smtClean="0"/>
              <a:t>7</a:t>
            </a:fld>
            <a:endParaRPr lang="en-IN"/>
          </a:p>
        </p:txBody>
      </p:sp>
    </p:spTree>
    <p:extLst>
      <p:ext uri="{BB962C8B-B14F-4D97-AF65-F5344CB8AC3E}">
        <p14:creationId xmlns:p14="http://schemas.microsoft.com/office/powerpoint/2010/main" val="159287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91268-48EC-A8CB-A720-A39409F78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00A01-1DFE-AA34-7FE5-14036DF8B1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EA317-3161-5966-AC35-6FDDDFB3CFA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C642004-CF1B-7480-0551-01A52F4AF78B}"/>
              </a:ext>
            </a:extLst>
          </p:cNvPr>
          <p:cNvSpPr>
            <a:spLocks noGrp="1"/>
          </p:cNvSpPr>
          <p:nvPr>
            <p:ph type="sldNum" sz="quarter" idx="5"/>
          </p:nvPr>
        </p:nvSpPr>
        <p:spPr/>
        <p:txBody>
          <a:bodyPr/>
          <a:lstStyle/>
          <a:p>
            <a:fld id="{3F2904EB-99AB-4281-A6F5-EB79BF2C17A0}" type="slidenum">
              <a:rPr lang="en-IN" smtClean="0"/>
              <a:t>8</a:t>
            </a:fld>
            <a:endParaRPr lang="en-IN"/>
          </a:p>
        </p:txBody>
      </p:sp>
    </p:spTree>
    <p:extLst>
      <p:ext uri="{BB962C8B-B14F-4D97-AF65-F5344CB8AC3E}">
        <p14:creationId xmlns:p14="http://schemas.microsoft.com/office/powerpoint/2010/main" val="4137026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E8FB8-7688-7A42-5DAA-483328F1BE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E1A5B1-F821-38FD-0A1D-B33208CA1A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C2D3B-29AD-7ED0-7187-9EA00F09AF5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56A9E01-5F1F-846A-E2EA-A37D66197C6C}"/>
              </a:ext>
            </a:extLst>
          </p:cNvPr>
          <p:cNvSpPr>
            <a:spLocks noGrp="1"/>
          </p:cNvSpPr>
          <p:nvPr>
            <p:ph type="sldNum" sz="quarter" idx="5"/>
          </p:nvPr>
        </p:nvSpPr>
        <p:spPr/>
        <p:txBody>
          <a:bodyPr/>
          <a:lstStyle/>
          <a:p>
            <a:fld id="{3F2904EB-99AB-4281-A6F5-EB79BF2C17A0}" type="slidenum">
              <a:rPr lang="en-IN" smtClean="0"/>
              <a:t>10</a:t>
            </a:fld>
            <a:endParaRPr lang="en-IN"/>
          </a:p>
        </p:txBody>
      </p:sp>
    </p:spTree>
    <p:extLst>
      <p:ext uri="{BB962C8B-B14F-4D97-AF65-F5344CB8AC3E}">
        <p14:creationId xmlns:p14="http://schemas.microsoft.com/office/powerpoint/2010/main" val="272058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73F7D-B7F8-3643-1E1E-576571BCC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0E6E4-79A2-1B17-387F-3C70AAD34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F5E1AC-F833-607C-CC8D-C1A5AD48271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362812A-E74F-91AA-780B-534875CC5AA7}"/>
              </a:ext>
            </a:extLst>
          </p:cNvPr>
          <p:cNvSpPr>
            <a:spLocks noGrp="1"/>
          </p:cNvSpPr>
          <p:nvPr>
            <p:ph type="sldNum" sz="quarter" idx="5"/>
          </p:nvPr>
        </p:nvSpPr>
        <p:spPr/>
        <p:txBody>
          <a:bodyPr/>
          <a:lstStyle/>
          <a:p>
            <a:fld id="{3F2904EB-99AB-4281-A6F5-EB79BF2C17A0}" type="slidenum">
              <a:rPr lang="en-IN" smtClean="0"/>
              <a:t>11</a:t>
            </a:fld>
            <a:endParaRPr lang="en-IN"/>
          </a:p>
        </p:txBody>
      </p:sp>
    </p:spTree>
    <p:extLst>
      <p:ext uri="{BB962C8B-B14F-4D97-AF65-F5344CB8AC3E}">
        <p14:creationId xmlns:p14="http://schemas.microsoft.com/office/powerpoint/2010/main" val="206987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B4E23-A384-A50F-9986-EE88579FD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4CA154-B326-4159-05F2-8962E8F89A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824175-E773-A5A3-C7DD-BF576A72598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D9D71B5-DC65-EEC1-4549-9F7656237937}"/>
              </a:ext>
            </a:extLst>
          </p:cNvPr>
          <p:cNvSpPr>
            <a:spLocks noGrp="1"/>
          </p:cNvSpPr>
          <p:nvPr>
            <p:ph type="sldNum" sz="quarter" idx="5"/>
          </p:nvPr>
        </p:nvSpPr>
        <p:spPr/>
        <p:txBody>
          <a:bodyPr/>
          <a:lstStyle/>
          <a:p>
            <a:fld id="{3F2904EB-99AB-4281-A6F5-EB79BF2C17A0}" type="slidenum">
              <a:rPr lang="en-IN" smtClean="0"/>
              <a:t>12</a:t>
            </a:fld>
            <a:endParaRPr lang="en-IN"/>
          </a:p>
        </p:txBody>
      </p:sp>
    </p:spTree>
    <p:extLst>
      <p:ext uri="{BB962C8B-B14F-4D97-AF65-F5344CB8AC3E}">
        <p14:creationId xmlns:p14="http://schemas.microsoft.com/office/powerpoint/2010/main" val="1078924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883FE-987F-A358-EF15-9479A69479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091040-6A67-FED5-13D8-722C71FA0A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B4DD30-ADE2-CAD2-88E8-77AE35250D9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C791BEF-3E09-995C-9E06-0BFB9014C648}"/>
              </a:ext>
            </a:extLst>
          </p:cNvPr>
          <p:cNvSpPr>
            <a:spLocks noGrp="1"/>
          </p:cNvSpPr>
          <p:nvPr>
            <p:ph type="sldNum" sz="quarter" idx="5"/>
          </p:nvPr>
        </p:nvSpPr>
        <p:spPr/>
        <p:txBody>
          <a:bodyPr/>
          <a:lstStyle/>
          <a:p>
            <a:fld id="{3F2904EB-99AB-4281-A6F5-EB79BF2C17A0}" type="slidenum">
              <a:rPr lang="en-IN" smtClean="0"/>
              <a:t>13</a:t>
            </a:fld>
            <a:endParaRPr lang="en-IN"/>
          </a:p>
        </p:txBody>
      </p:sp>
    </p:spTree>
    <p:extLst>
      <p:ext uri="{BB962C8B-B14F-4D97-AF65-F5344CB8AC3E}">
        <p14:creationId xmlns:p14="http://schemas.microsoft.com/office/powerpoint/2010/main" val="81995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3043-FFCF-3512-EF6D-E15E123B1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4D51D8-6321-0892-9653-21D155DFA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E9F84E-A434-30D7-5767-D5E8817D53D4}"/>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5" name="Footer Placeholder 4">
            <a:extLst>
              <a:ext uri="{FF2B5EF4-FFF2-40B4-BE49-F238E27FC236}">
                <a16:creationId xmlns:a16="http://schemas.microsoft.com/office/drawing/2014/main" id="{FBA012AC-4746-D241-1968-AA8D9B50D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7E8BA-FE8A-3B5D-5099-23B2585B96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80012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2897-7C2F-8F49-C9C1-2026399065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80304-8C28-2DBF-DF49-19471B873D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8398C-D44C-2B22-82C0-C0F19AACF259}"/>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5" name="Footer Placeholder 4">
            <a:extLst>
              <a:ext uri="{FF2B5EF4-FFF2-40B4-BE49-F238E27FC236}">
                <a16:creationId xmlns:a16="http://schemas.microsoft.com/office/drawing/2014/main" id="{AA4EB584-8201-EF64-0E36-65D0BBCF7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193B6-1303-B6F0-4A0E-667145A4926A}"/>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0779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DAEFE-D26C-5906-2EE3-762232F372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4A0BB2-F368-B21C-C89A-14B8A31F4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5049C-FFD4-4043-CDDB-59FD7248A7F8}"/>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5" name="Footer Placeholder 4">
            <a:extLst>
              <a:ext uri="{FF2B5EF4-FFF2-40B4-BE49-F238E27FC236}">
                <a16:creationId xmlns:a16="http://schemas.microsoft.com/office/drawing/2014/main" id="{8AF8F5B7-1363-F13B-5872-D5119E29F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9ACA9-76E5-AD57-A25A-34490D7468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978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AD2A-1EB9-1E6C-DBE1-B52A98111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B9EAE0-BE0C-7152-2966-5EABA2958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281E5-D7DC-9A01-F706-AD975A0611C2}"/>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5" name="Footer Placeholder 4">
            <a:extLst>
              <a:ext uri="{FF2B5EF4-FFF2-40B4-BE49-F238E27FC236}">
                <a16:creationId xmlns:a16="http://schemas.microsoft.com/office/drawing/2014/main" id="{719B8787-1323-4420-A37B-C4365ED24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F2419-BB6B-1D7A-FCB5-0DBC8ECA577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7868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241D-4DB6-FB91-DEBE-DD3BA882F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D143C-AEA8-B22B-AF07-9683081B7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7E0AA-9C6C-AF2C-0B61-351193EF32E8}"/>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5" name="Footer Placeholder 4">
            <a:extLst>
              <a:ext uri="{FF2B5EF4-FFF2-40B4-BE49-F238E27FC236}">
                <a16:creationId xmlns:a16="http://schemas.microsoft.com/office/drawing/2014/main" id="{0B59206F-7C65-1A9C-91B2-073146EF7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0E19A-D8E9-71F9-42F4-192B63E945C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66122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C6AD-659B-ECC3-FC16-5C8C65C71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23BA8-E40F-3599-3F1D-9BF36680A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715E-1764-0CA7-5B1A-FE83819D0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C920E8-B24C-C536-193A-250896EEE72C}"/>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6" name="Footer Placeholder 5">
            <a:extLst>
              <a:ext uri="{FF2B5EF4-FFF2-40B4-BE49-F238E27FC236}">
                <a16:creationId xmlns:a16="http://schemas.microsoft.com/office/drawing/2014/main" id="{D61C6636-5982-CBEA-6FC2-85838A158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24D29-A34F-C343-3BF6-CD43E7B3ECDB}"/>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732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EED3-7755-B04C-5AF7-415A1DEF66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851B4-D0BC-9494-7383-8F542B938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F18A3-EB58-AECD-6CAC-DACDDB9F0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8B8693-8B44-42B9-D84B-CF239F2C4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9B47C-3969-E10F-44E5-CB6ABCB66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693103-5ADB-85FE-002A-048608AC557E}"/>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8" name="Footer Placeholder 7">
            <a:extLst>
              <a:ext uri="{FF2B5EF4-FFF2-40B4-BE49-F238E27FC236}">
                <a16:creationId xmlns:a16="http://schemas.microsoft.com/office/drawing/2014/main" id="{ED31BA9A-7F8E-53AD-998D-80E46E50B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CB78FE-EA76-AFDB-21DD-911DECF107B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657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4DED-C5DB-BD5C-0722-59ABD594E4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AE1B85-9D61-9B69-0D66-FA8F72533668}"/>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4" name="Footer Placeholder 3">
            <a:extLst>
              <a:ext uri="{FF2B5EF4-FFF2-40B4-BE49-F238E27FC236}">
                <a16:creationId xmlns:a16="http://schemas.microsoft.com/office/drawing/2014/main" id="{E881BFFE-1F09-25FD-C075-7C60FAFC5D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356832-9014-FAE9-FE93-75649FBD597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6347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0FADA-5E8B-BD13-C4FA-507FFC3F0267}"/>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3" name="Footer Placeholder 2">
            <a:extLst>
              <a:ext uri="{FF2B5EF4-FFF2-40B4-BE49-F238E27FC236}">
                <a16:creationId xmlns:a16="http://schemas.microsoft.com/office/drawing/2014/main" id="{ECFFA73D-3A0A-6D36-88D0-6E4C0BE76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7CDCA2-09E7-C1FA-E6BA-A07A5D8D01BD}"/>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38418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8353-A8FA-8F2B-BB62-666197ABE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98EA01-4305-90F6-4A72-2A2B6692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A22F83-B209-0920-687F-B219592BA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C0BE0-BE1D-179C-4CAC-6ACE4FFB80BB}"/>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6" name="Footer Placeholder 5">
            <a:extLst>
              <a:ext uri="{FF2B5EF4-FFF2-40B4-BE49-F238E27FC236}">
                <a16:creationId xmlns:a16="http://schemas.microsoft.com/office/drawing/2014/main" id="{4856F859-2BD6-787E-1864-08D14D2409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A5D39-701D-F2E7-E34C-89478D12368E}"/>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118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0421-E992-A27A-E4F9-FB98A8184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5EBA2A-6CDA-5C6E-4148-16BD29484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91DF96-011E-2F4C-22E9-1F135B96C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B9C8C-62A2-5D82-3AF9-17DCB47B6DCF}"/>
              </a:ext>
            </a:extLst>
          </p:cNvPr>
          <p:cNvSpPr>
            <a:spLocks noGrp="1"/>
          </p:cNvSpPr>
          <p:nvPr>
            <p:ph type="dt" sz="half" idx="10"/>
          </p:nvPr>
        </p:nvSpPr>
        <p:spPr/>
        <p:txBody>
          <a:bodyPr/>
          <a:lstStyle/>
          <a:p>
            <a:fld id="{1841FDC3-18D3-4BD2-A3DE-6F15FAB08898}" type="datetimeFigureOut">
              <a:rPr lang="en-IN" smtClean="0"/>
              <a:t>08-05-2025</a:t>
            </a:fld>
            <a:endParaRPr lang="en-IN"/>
          </a:p>
        </p:txBody>
      </p:sp>
      <p:sp>
        <p:nvSpPr>
          <p:cNvPr id="6" name="Footer Placeholder 5">
            <a:extLst>
              <a:ext uri="{FF2B5EF4-FFF2-40B4-BE49-F238E27FC236}">
                <a16:creationId xmlns:a16="http://schemas.microsoft.com/office/drawing/2014/main" id="{B6FD74AB-C949-110C-6044-E01957C37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58EDC-A164-62DA-E0C5-E5DB8E885BA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4595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0DBB3-65CC-D8A3-1D5F-4CAA2351B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5EE86-9FF1-1F44-A2C8-27E4DDD9D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F270B-A9DC-4EE3-5422-C682D795A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1FDC3-18D3-4BD2-A3DE-6F15FAB08898}" type="datetimeFigureOut">
              <a:rPr lang="en-IN" smtClean="0"/>
              <a:t>08-05-2025</a:t>
            </a:fld>
            <a:endParaRPr lang="en-IN"/>
          </a:p>
        </p:txBody>
      </p:sp>
      <p:sp>
        <p:nvSpPr>
          <p:cNvPr id="5" name="Footer Placeholder 4">
            <a:extLst>
              <a:ext uri="{FF2B5EF4-FFF2-40B4-BE49-F238E27FC236}">
                <a16:creationId xmlns:a16="http://schemas.microsoft.com/office/drawing/2014/main" id="{3078509C-D26D-CD81-0B20-C0362C9DD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35C425-C0E1-1BD8-7903-6B9806A70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2B65-C193-4DD3-A32C-5DA0FF217623}" type="slidenum">
              <a:rPr lang="en-IN" smtClean="0"/>
              <a:t>‹#›</a:t>
            </a:fld>
            <a:endParaRPr lang="en-IN"/>
          </a:p>
        </p:txBody>
      </p:sp>
    </p:spTree>
    <p:extLst>
      <p:ext uri="{BB962C8B-B14F-4D97-AF65-F5344CB8AC3E}">
        <p14:creationId xmlns:p14="http://schemas.microsoft.com/office/powerpoint/2010/main" val="286425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c-sharp-arraylist-clas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thread-class-in-c-sharp/"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4F20-54BA-F5C2-0FDC-DCF22F4E6C08}"/>
              </a:ext>
            </a:extLst>
          </p:cNvPr>
          <p:cNvSpPr>
            <a:spLocks noGrp="1"/>
          </p:cNvSpPr>
          <p:nvPr>
            <p:ph type="ctrTitle"/>
          </p:nvPr>
        </p:nvSpPr>
        <p:spPr>
          <a:xfrm>
            <a:off x="1524000" y="1157531"/>
            <a:ext cx="9144000" cy="2387600"/>
          </a:xfrm>
        </p:spPr>
        <p:txBody>
          <a:bodyPr/>
          <a:lstStyle/>
          <a:p>
            <a:r>
              <a:rPr lang="en-IN" b="1" dirty="0"/>
              <a:t>C# </a:t>
            </a:r>
            <a:r>
              <a:rPr lang="en-IN" b="1" dirty="0" err="1"/>
              <a:t>.Net</a:t>
            </a:r>
            <a:br>
              <a:rPr lang="en-IN" dirty="0"/>
            </a:br>
            <a:endParaRPr lang="en-IN" dirty="0"/>
          </a:p>
        </p:txBody>
      </p:sp>
      <p:sp>
        <p:nvSpPr>
          <p:cNvPr id="3" name="Subtitle 2">
            <a:extLst>
              <a:ext uri="{FF2B5EF4-FFF2-40B4-BE49-F238E27FC236}">
                <a16:creationId xmlns:a16="http://schemas.microsoft.com/office/drawing/2014/main" id="{1D566629-8186-DE65-797A-A87AE62C2E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242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1E08C-87FF-0629-F6BA-A1C79AE0A7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811CB6A-8607-2E81-24D9-067239D67504}"/>
              </a:ext>
            </a:extLst>
          </p:cNvPr>
          <p:cNvSpPr txBox="1"/>
          <p:nvPr/>
        </p:nvSpPr>
        <p:spPr>
          <a:xfrm>
            <a:off x="2910254" y="0"/>
            <a:ext cx="4677508" cy="646331"/>
          </a:xfrm>
          <a:prstGeom prst="rect">
            <a:avLst/>
          </a:prstGeom>
          <a:noFill/>
        </p:spPr>
        <p:txBody>
          <a:bodyPr wrap="square" rtlCol="0">
            <a:spAutoFit/>
          </a:bodyPr>
          <a:lstStyle/>
          <a:p>
            <a:pPr algn="ctr" fontAlgn="base"/>
            <a:r>
              <a:rPr lang="en-IN" sz="3600" b="1" dirty="0">
                <a:solidFill>
                  <a:srgbClr val="273239"/>
                </a:solidFill>
              </a:rPr>
              <a:t>Generics</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99FD9EB9-40E6-70F4-B652-DD392EEA5573}"/>
              </a:ext>
            </a:extLst>
          </p:cNvPr>
          <p:cNvSpPr txBox="1"/>
          <p:nvPr/>
        </p:nvSpPr>
        <p:spPr>
          <a:xfrm rot="10800000" flipH="1" flipV="1">
            <a:off x="323853" y="893981"/>
            <a:ext cx="10816000" cy="6340197"/>
          </a:xfrm>
          <a:prstGeom prst="rect">
            <a:avLst/>
          </a:prstGeom>
          <a:noFill/>
        </p:spPr>
        <p:txBody>
          <a:bodyPr wrap="square" rtlCol="0">
            <a:spAutoFit/>
          </a:bodyPr>
          <a:lstStyle/>
          <a:p>
            <a:r>
              <a:rPr lang="en-US" sz="1400" dirty="0"/>
              <a:t>Generics in C#</a:t>
            </a:r>
          </a:p>
          <a:p>
            <a:r>
              <a:rPr lang="en-US" sz="1400" dirty="0"/>
              <a:t>Generics in C# allow you to write type-safe, reusable code without committing to a specific data type upfront. They enable strong typing while maintaining flexibility, making them essential for collections, methods, and interfaces.</a:t>
            </a:r>
          </a:p>
          <a:p>
            <a:endParaRPr lang="en-US" sz="1400" dirty="0"/>
          </a:p>
          <a:p>
            <a:r>
              <a:rPr lang="en-US" sz="1400" dirty="0"/>
              <a:t>Why Use Generics?</a:t>
            </a:r>
          </a:p>
          <a:p>
            <a:r>
              <a:rPr lang="en-US" sz="1400" dirty="0"/>
              <a:t>Code Reusability: Instead of writing multiple versions of a method for different data types, you define one generic method.</a:t>
            </a:r>
          </a:p>
          <a:p>
            <a:endParaRPr lang="en-US" sz="1400" dirty="0"/>
          </a:p>
          <a:p>
            <a:r>
              <a:rPr lang="en-US" sz="1400" dirty="0"/>
              <a:t>Type Safety: Prevents runtime errors by enforcing type checking at compile time.</a:t>
            </a:r>
          </a:p>
          <a:p>
            <a:endParaRPr lang="en-US" sz="1400" dirty="0"/>
          </a:p>
          <a:p>
            <a:r>
              <a:rPr lang="en-US" sz="1400" dirty="0"/>
              <a:t>Performance Efficiency: Eliminates unnecessary boxing/unboxing, making operations faster.</a:t>
            </a:r>
          </a:p>
          <a:p>
            <a:endParaRPr lang="en-US" sz="1400" dirty="0"/>
          </a:p>
          <a:p>
            <a:endParaRPr lang="en-US" sz="1400" dirty="0"/>
          </a:p>
          <a:p>
            <a:pPr>
              <a:buNone/>
            </a:pPr>
            <a:r>
              <a:rPr lang="en-US" sz="1400" b="1" dirty="0"/>
              <a:t>Generic Constraints</a:t>
            </a:r>
          </a:p>
          <a:p>
            <a:pPr>
              <a:buNone/>
            </a:pPr>
            <a:endParaRPr lang="en-US" sz="1400" b="1" dirty="0"/>
          </a:p>
          <a:p>
            <a:r>
              <a:rPr lang="en-US" sz="1400" dirty="0"/>
              <a:t>Sometimes, you need to enforce </a:t>
            </a:r>
            <a:r>
              <a:rPr lang="en-US" sz="1400" b="1" dirty="0"/>
              <a:t>type restrictions</a:t>
            </a:r>
            <a:r>
              <a:rPr lang="en-US" sz="1400" dirty="0"/>
              <a:t> on generics using constraints.</a:t>
            </a:r>
          </a:p>
          <a:p>
            <a:endParaRPr lang="en-US" sz="1400" dirty="0"/>
          </a:p>
          <a:p>
            <a:r>
              <a:rPr lang="en-US" sz="1400" dirty="0"/>
              <a:t>Common Generic Constraints:</a:t>
            </a:r>
          </a:p>
          <a:p>
            <a:endParaRPr lang="en-US" sz="1400" dirty="0"/>
          </a:p>
          <a:p>
            <a:r>
              <a:rPr lang="en-US" sz="1400" dirty="0"/>
              <a:t>where T : struct → T must be a value type.</a:t>
            </a:r>
          </a:p>
          <a:p>
            <a:endParaRPr lang="en-US" sz="1400" dirty="0"/>
          </a:p>
          <a:p>
            <a:r>
              <a:rPr lang="en-US" sz="1400" dirty="0"/>
              <a:t>where T : class → T must be a reference type.</a:t>
            </a:r>
          </a:p>
          <a:p>
            <a:endParaRPr lang="en-US" sz="1400" dirty="0"/>
          </a:p>
          <a:p>
            <a:r>
              <a:rPr lang="en-US" sz="1400" dirty="0"/>
              <a:t>where T : new() → T must have a </a:t>
            </a:r>
            <a:r>
              <a:rPr lang="en-US" sz="1400" dirty="0" err="1"/>
              <a:t>parameterless</a:t>
            </a:r>
            <a:r>
              <a:rPr lang="en-US" sz="1400" dirty="0"/>
              <a:t> constructor.</a:t>
            </a:r>
          </a:p>
          <a:p>
            <a:endParaRPr lang="en-US" sz="1400" dirty="0"/>
          </a:p>
          <a:p>
            <a:r>
              <a:rPr lang="en-US" sz="1400" dirty="0"/>
              <a:t>where T : </a:t>
            </a:r>
            <a:r>
              <a:rPr lang="en-US" sz="1400" dirty="0" err="1"/>
              <a:t>SomeBaseClass</a:t>
            </a:r>
            <a:r>
              <a:rPr lang="en-US" sz="1400" dirty="0"/>
              <a:t> → T must inherit from a specific class.</a:t>
            </a:r>
          </a:p>
          <a:p>
            <a:endParaRPr lang="en-US" sz="1400" dirty="0"/>
          </a:p>
          <a:p>
            <a:r>
              <a:rPr lang="en-US" sz="1400" dirty="0"/>
              <a:t>Note : You can add multiple constraints but, for class type you cannot add multiple classes in constraints</a:t>
            </a:r>
          </a:p>
          <a:p>
            <a:endParaRPr lang="en-US" sz="1400" dirty="0"/>
          </a:p>
          <a:p>
            <a:endParaRPr lang="en-US" sz="1400" dirty="0"/>
          </a:p>
        </p:txBody>
      </p:sp>
    </p:spTree>
    <p:extLst>
      <p:ext uri="{BB962C8B-B14F-4D97-AF65-F5344CB8AC3E}">
        <p14:creationId xmlns:p14="http://schemas.microsoft.com/office/powerpoint/2010/main" val="329223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51544-3A66-AD35-3282-7D4F096A0D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EF5342-0C24-9EC8-B4EF-A450C3681FC5}"/>
              </a:ext>
            </a:extLst>
          </p:cNvPr>
          <p:cNvSpPr txBox="1"/>
          <p:nvPr/>
        </p:nvSpPr>
        <p:spPr>
          <a:xfrm>
            <a:off x="1239715" y="0"/>
            <a:ext cx="8484577" cy="461665"/>
          </a:xfrm>
          <a:prstGeom prst="rect">
            <a:avLst/>
          </a:prstGeom>
          <a:noFill/>
        </p:spPr>
        <p:txBody>
          <a:bodyPr wrap="square" rtlCol="0">
            <a:spAutoFit/>
          </a:bodyPr>
          <a:lstStyle/>
          <a:p>
            <a:pPr algn="ctr" fontAlgn="base"/>
            <a:r>
              <a:rPr lang="en-IN" sz="2400" b="1" dirty="0">
                <a:solidFill>
                  <a:srgbClr val="273239"/>
                </a:solidFill>
              </a:rPr>
              <a:t>Generics Contravariant VS Covariant -3</a:t>
            </a:r>
            <a:endParaRPr lang="en-IN" sz="2400" b="1" i="0" dirty="0">
              <a:solidFill>
                <a:srgbClr val="273239"/>
              </a:solidFill>
              <a:effectLst/>
            </a:endParaRPr>
          </a:p>
        </p:txBody>
      </p:sp>
      <p:sp>
        <p:nvSpPr>
          <p:cNvPr id="3" name="TextBox 2">
            <a:extLst>
              <a:ext uri="{FF2B5EF4-FFF2-40B4-BE49-F238E27FC236}">
                <a16:creationId xmlns:a16="http://schemas.microsoft.com/office/drawing/2014/main" id="{8D5D471E-86C9-2F52-1808-B90DBE392572}"/>
              </a:ext>
            </a:extLst>
          </p:cNvPr>
          <p:cNvSpPr txBox="1"/>
          <p:nvPr/>
        </p:nvSpPr>
        <p:spPr>
          <a:xfrm rot="10800000" flipH="1" flipV="1">
            <a:off x="895354" y="646331"/>
            <a:ext cx="9020815" cy="6309420"/>
          </a:xfrm>
          <a:prstGeom prst="rect">
            <a:avLst/>
          </a:prstGeom>
          <a:noFill/>
        </p:spPr>
        <p:txBody>
          <a:bodyPr wrap="square" rtlCol="0">
            <a:spAutoFit/>
          </a:bodyPr>
          <a:lstStyle/>
          <a:p>
            <a:r>
              <a:rPr lang="en-US" b="1" dirty="0"/>
              <a:t>Covariant</a:t>
            </a:r>
          </a:p>
          <a:p>
            <a:endParaRPr lang="en-US" b="1" dirty="0"/>
          </a:p>
          <a:p>
            <a:r>
              <a:rPr lang="en-US" sz="1400" dirty="0"/>
              <a:t>The &lt;in T1&gt; syntax is part of generics in C#, specifically indicating variance in generic type parameters for interfaces or delegates.</a:t>
            </a:r>
          </a:p>
          <a:p>
            <a:endParaRPr lang="en-US" sz="1400" dirty="0"/>
          </a:p>
          <a:p>
            <a:pPr marL="285750" indent="-285750">
              <a:buFont typeface="Arial" panose="020B0604020202020204" pitchFamily="34" charset="0"/>
              <a:buChar char="•"/>
            </a:pPr>
            <a:r>
              <a:rPr lang="en-US" sz="1400" dirty="0"/>
              <a:t>This is used to specify contravariance</a:t>
            </a:r>
            <a:r>
              <a:rPr lang="en-US" sz="1400" b="1" dirty="0"/>
              <a:t>.</a:t>
            </a:r>
          </a:p>
          <a:p>
            <a:endParaRPr lang="en-US" sz="1400" dirty="0"/>
          </a:p>
          <a:p>
            <a:pPr marL="285750" indent="-285750">
              <a:buFont typeface="Arial" panose="020B0604020202020204" pitchFamily="34" charset="0"/>
              <a:buChar char="•"/>
            </a:pPr>
            <a:r>
              <a:rPr lang="en-US" sz="1400" dirty="0"/>
              <a:t>Contravariance means the generic type can accept a less derived type (more general type) than originally specified.</a:t>
            </a:r>
          </a:p>
          <a:p>
            <a:endParaRPr lang="en-US" sz="1400" dirty="0"/>
          </a:p>
          <a:p>
            <a:pPr marL="285750" indent="-285750">
              <a:buFont typeface="Arial" panose="020B0604020202020204" pitchFamily="34" charset="0"/>
              <a:buChar char="•"/>
            </a:pPr>
            <a:r>
              <a:rPr lang="en-US" sz="1400" dirty="0"/>
              <a:t>This is useful in scenarios like method parameters, where you want to be more flexible about the types you handle.</a:t>
            </a:r>
          </a:p>
          <a:p>
            <a:endParaRPr lang="en-US" sz="1400" dirty="0"/>
          </a:p>
          <a:p>
            <a:r>
              <a:rPr lang="en-US" sz="1400" b="1" dirty="0"/>
              <a:t>Where It Is Used:</a:t>
            </a:r>
          </a:p>
          <a:p>
            <a:endParaRPr lang="en-US" sz="1400" dirty="0"/>
          </a:p>
          <a:p>
            <a:pPr marL="285750" indent="-285750">
              <a:buFont typeface="Arial" panose="020B0604020202020204" pitchFamily="34" charset="0"/>
              <a:buChar char="•"/>
            </a:pPr>
            <a:r>
              <a:rPr lang="en-US" sz="1400" dirty="0"/>
              <a:t>You see in primarily in delegates or interfaces. It allows you to use broader types for input parameters while maintaining type safety.</a:t>
            </a:r>
          </a:p>
          <a:p>
            <a:endParaRPr lang="en-US" sz="1400" dirty="0"/>
          </a:p>
          <a:p>
            <a:r>
              <a:rPr lang="en-US" b="1" dirty="0"/>
              <a:t>Contravariant</a:t>
            </a:r>
            <a:endParaRPr lang="en-US" dirty="0"/>
          </a:p>
          <a:p>
            <a:endParaRPr lang="en-US" sz="1400" dirty="0"/>
          </a:p>
          <a:p>
            <a:r>
              <a:rPr lang="en-US" sz="1400" dirty="0"/>
              <a:t>The &lt;out T&gt; syntax in C# is used to indicate covariance in generics, which is the opposite of contravariance (in T). Covariance allows you to use a more derived type than originally specified. It is commonly applied to generic interfaces and delegates where the generic type is used as a return value.</a:t>
            </a:r>
          </a:p>
          <a:p>
            <a:endParaRPr lang="en-US" sz="1400" dirty="0"/>
          </a:p>
          <a:p>
            <a:r>
              <a:rPr lang="en-US" sz="1400" dirty="0"/>
              <a:t>Key Features of &lt;out T&gt;:</a:t>
            </a:r>
          </a:p>
          <a:p>
            <a:endParaRPr lang="en-US" sz="1400" dirty="0"/>
          </a:p>
          <a:p>
            <a:r>
              <a:rPr lang="en-US" sz="1400" b="1" dirty="0"/>
              <a:t>Covariance</a:t>
            </a:r>
            <a:r>
              <a:rPr lang="en-US" sz="1400" dirty="0"/>
              <a:t>: Allows assigning a generic type to a method or property that produces (returns) a more specific type.</a:t>
            </a:r>
          </a:p>
          <a:p>
            <a:endParaRPr lang="en-US" sz="1400" dirty="0"/>
          </a:p>
          <a:p>
            <a:r>
              <a:rPr lang="en-US" sz="1400" b="1" dirty="0"/>
              <a:t>Restrictions</a:t>
            </a:r>
            <a:r>
              <a:rPr lang="en-US" sz="1400" dirty="0"/>
              <a:t>: The out keyword can only be applied to return types, not method parameters. This ensures type safety.</a:t>
            </a:r>
          </a:p>
          <a:p>
            <a:endParaRPr lang="en-US" sz="1400" dirty="0"/>
          </a:p>
        </p:txBody>
      </p:sp>
    </p:spTree>
    <p:extLst>
      <p:ext uri="{BB962C8B-B14F-4D97-AF65-F5344CB8AC3E}">
        <p14:creationId xmlns:p14="http://schemas.microsoft.com/office/powerpoint/2010/main" val="39563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510E4-F879-08C3-D3FB-AB0A9FF993A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185C8A8-2AEE-843E-1A67-C1C1DB7653D5}"/>
              </a:ext>
            </a:extLst>
          </p:cNvPr>
          <p:cNvSpPr txBox="1"/>
          <p:nvPr/>
        </p:nvSpPr>
        <p:spPr>
          <a:xfrm>
            <a:off x="1239715" y="0"/>
            <a:ext cx="8484577" cy="584775"/>
          </a:xfrm>
          <a:prstGeom prst="rect">
            <a:avLst/>
          </a:prstGeom>
          <a:noFill/>
        </p:spPr>
        <p:txBody>
          <a:bodyPr wrap="square" rtlCol="0">
            <a:spAutoFit/>
          </a:bodyPr>
          <a:lstStyle/>
          <a:p>
            <a:pPr algn="ctr" fontAlgn="base"/>
            <a:r>
              <a:rPr lang="en-IN" sz="3200" b="1" i="0" dirty="0">
                <a:solidFill>
                  <a:srgbClr val="273239"/>
                </a:solidFill>
                <a:effectLst/>
              </a:rPr>
              <a:t>Collectio</a:t>
            </a:r>
            <a:r>
              <a:rPr lang="en-IN" sz="3200" b="1" dirty="0">
                <a:solidFill>
                  <a:srgbClr val="273239"/>
                </a:solidFill>
              </a:rPr>
              <a:t>n – 1</a:t>
            </a:r>
          </a:p>
        </p:txBody>
      </p:sp>
      <p:pic>
        <p:nvPicPr>
          <p:cNvPr id="1028" name="Picture 4">
            <a:extLst>
              <a:ext uri="{FF2B5EF4-FFF2-40B4-BE49-F238E27FC236}">
                <a16:creationId xmlns:a16="http://schemas.microsoft.com/office/drawing/2014/main" id="{72ACA8CC-7CF2-2BBB-9053-65590D59B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840" y="1341194"/>
            <a:ext cx="7934325" cy="2505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100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5E9C4-CA31-32EA-4FB9-9C3DAD59E6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775AD1-7011-F4DF-E61E-53910EEFBE24}"/>
              </a:ext>
            </a:extLst>
          </p:cNvPr>
          <p:cNvSpPr txBox="1"/>
          <p:nvPr/>
        </p:nvSpPr>
        <p:spPr>
          <a:xfrm>
            <a:off x="1239715" y="0"/>
            <a:ext cx="8484577" cy="584775"/>
          </a:xfrm>
          <a:prstGeom prst="rect">
            <a:avLst/>
          </a:prstGeom>
          <a:noFill/>
        </p:spPr>
        <p:txBody>
          <a:bodyPr wrap="square" rtlCol="0">
            <a:spAutoFit/>
          </a:bodyPr>
          <a:lstStyle/>
          <a:p>
            <a:pPr algn="ctr" fontAlgn="base"/>
            <a:r>
              <a:rPr lang="en-IN" sz="3200" b="1" i="0" dirty="0">
                <a:solidFill>
                  <a:srgbClr val="273239"/>
                </a:solidFill>
                <a:effectLst/>
              </a:rPr>
              <a:t>Generic Collectio</a:t>
            </a:r>
            <a:r>
              <a:rPr lang="en-IN" sz="3200" b="1" dirty="0">
                <a:solidFill>
                  <a:srgbClr val="273239"/>
                </a:solidFill>
              </a:rPr>
              <a:t>n – 1</a:t>
            </a:r>
          </a:p>
        </p:txBody>
      </p:sp>
      <p:sp>
        <p:nvSpPr>
          <p:cNvPr id="3" name="TextBox 2">
            <a:extLst>
              <a:ext uri="{FF2B5EF4-FFF2-40B4-BE49-F238E27FC236}">
                <a16:creationId xmlns:a16="http://schemas.microsoft.com/office/drawing/2014/main" id="{05E1D709-FC42-79D5-2E06-0C364EFF3D64}"/>
              </a:ext>
            </a:extLst>
          </p:cNvPr>
          <p:cNvSpPr txBox="1"/>
          <p:nvPr/>
        </p:nvSpPr>
        <p:spPr>
          <a:xfrm>
            <a:off x="1178169" y="782515"/>
            <a:ext cx="10163908" cy="830997"/>
          </a:xfrm>
          <a:prstGeom prst="rect">
            <a:avLst/>
          </a:prstGeom>
          <a:noFill/>
        </p:spPr>
        <p:txBody>
          <a:bodyPr wrap="square" rtlCol="0">
            <a:spAutoFit/>
          </a:bodyPr>
          <a:lstStyle/>
          <a:p>
            <a:r>
              <a:rPr lang="en-US" sz="1200" dirty="0"/>
              <a:t>Generic collection in C# is defined in </a:t>
            </a:r>
            <a:r>
              <a:rPr lang="en-US" sz="1200" dirty="0" err="1"/>
              <a:t>System.Collection.Generic</a:t>
            </a:r>
            <a:r>
              <a:rPr lang="en-US" sz="1200" dirty="0"/>
              <a:t> namespace. It provides a generic implementation of standard data structure like linked lists, stacks, queues, and dictionaries. These collections are type-safe because they are generic means only those items that are type-compatible with the type of the collection can be stored in a generic collection, it eliminates accidental type mismatches. Generic collections are defined by the set of interfaces and classes. Below table contains the frequently used classes of the </a:t>
            </a:r>
            <a:r>
              <a:rPr lang="en-US" sz="1200" dirty="0" err="1"/>
              <a:t>System.Collections.Generic</a:t>
            </a:r>
            <a:r>
              <a:rPr lang="en-US" sz="1200" dirty="0"/>
              <a:t> namespace:</a:t>
            </a:r>
            <a:endParaRPr lang="en-IN" sz="1200" dirty="0"/>
          </a:p>
        </p:txBody>
      </p:sp>
      <p:graphicFrame>
        <p:nvGraphicFramePr>
          <p:cNvPr id="5" name="Table 4">
            <a:extLst>
              <a:ext uri="{FF2B5EF4-FFF2-40B4-BE49-F238E27FC236}">
                <a16:creationId xmlns:a16="http://schemas.microsoft.com/office/drawing/2014/main" id="{6E413495-AAB7-57EB-542A-18608BFC3B0A}"/>
              </a:ext>
            </a:extLst>
          </p:cNvPr>
          <p:cNvGraphicFramePr>
            <a:graphicFrameLocks noGrp="1"/>
          </p:cNvGraphicFramePr>
          <p:nvPr>
            <p:extLst>
              <p:ext uri="{D42A27DB-BD31-4B8C-83A1-F6EECF244321}">
                <p14:modId xmlns:p14="http://schemas.microsoft.com/office/powerpoint/2010/main" val="2898223117"/>
              </p:ext>
            </p:extLst>
          </p:nvPr>
        </p:nvGraphicFramePr>
        <p:xfrm>
          <a:off x="1239715" y="1811252"/>
          <a:ext cx="9311972" cy="4491948"/>
        </p:xfrm>
        <a:graphic>
          <a:graphicData uri="http://schemas.openxmlformats.org/drawingml/2006/table">
            <a:tbl>
              <a:tblPr/>
              <a:tblGrid>
                <a:gridCol w="4655986">
                  <a:extLst>
                    <a:ext uri="{9D8B030D-6E8A-4147-A177-3AD203B41FA5}">
                      <a16:colId xmlns:a16="http://schemas.microsoft.com/office/drawing/2014/main" val="3482862829"/>
                    </a:ext>
                  </a:extLst>
                </a:gridCol>
                <a:gridCol w="4655986">
                  <a:extLst>
                    <a:ext uri="{9D8B030D-6E8A-4147-A177-3AD203B41FA5}">
                      <a16:colId xmlns:a16="http://schemas.microsoft.com/office/drawing/2014/main" val="221445085"/>
                    </a:ext>
                  </a:extLst>
                </a:gridCol>
              </a:tblGrid>
              <a:tr h="309113">
                <a:tc>
                  <a:txBody>
                    <a:bodyPr/>
                    <a:lstStyle/>
                    <a:p>
                      <a:pPr algn="ctr" fontAlgn="base"/>
                      <a:r>
                        <a:rPr lang="en-IN" sz="1400" b="1" dirty="0">
                          <a:effectLst/>
                        </a:rPr>
                        <a:t>Class name</a:t>
                      </a:r>
                    </a:p>
                  </a:txBody>
                  <a:tcPr marL="29039" marR="29039" marT="50016" marB="5001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C6EBD9"/>
                    </a:solidFill>
                  </a:tcPr>
                </a:tc>
                <a:tc>
                  <a:txBody>
                    <a:bodyPr/>
                    <a:lstStyle/>
                    <a:p>
                      <a:pPr algn="ctr" fontAlgn="base"/>
                      <a:r>
                        <a:rPr lang="en-IN" sz="1400" b="1">
                          <a:effectLst/>
                        </a:rPr>
                        <a:t>Description</a:t>
                      </a:r>
                    </a:p>
                  </a:txBody>
                  <a:tcPr marL="50016" marR="50016" marT="50016" marB="50016"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C6EBD9"/>
                    </a:solidFill>
                  </a:tcPr>
                </a:tc>
                <a:extLst>
                  <a:ext uri="{0D108BD9-81ED-4DB2-BD59-A6C34878D82A}">
                    <a16:rowId xmlns:a16="http://schemas.microsoft.com/office/drawing/2014/main" val="1005097422"/>
                  </a:ext>
                </a:extLst>
              </a:tr>
              <a:tr h="598203">
                <a:tc>
                  <a:txBody>
                    <a:bodyPr/>
                    <a:lstStyle/>
                    <a:p>
                      <a:pPr algn="l" fontAlgn="ctr"/>
                      <a:r>
                        <a:rPr lang="en-IN" sz="1400" b="1" dirty="0">
                          <a:effectLst/>
                        </a:rPr>
                        <a:t>Dictionary&lt;</a:t>
                      </a:r>
                      <a:r>
                        <a:rPr lang="en-IN" sz="1400" b="1" dirty="0" err="1">
                          <a:effectLst/>
                        </a:rPr>
                        <a:t>TKey,TValue</a:t>
                      </a:r>
                      <a:r>
                        <a:rPr lang="en-IN" sz="1400" b="1" dirty="0">
                          <a:effectLst/>
                        </a:rPr>
                        <a:t>&gt;</a:t>
                      </a:r>
                      <a:endParaRPr lang="en-IN" sz="1400" b="0" dirty="0">
                        <a:effectLst/>
                      </a:endParaRP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It stores key/value pairs and provides functionality similar to that found in the non-generic Hashtable class.</a:t>
                      </a: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81707085"/>
                  </a:ext>
                </a:extLst>
              </a:tr>
              <a:tr h="598203">
                <a:tc>
                  <a:txBody>
                    <a:bodyPr/>
                    <a:lstStyle/>
                    <a:p>
                      <a:pPr algn="l" fontAlgn="ctr"/>
                      <a:r>
                        <a:rPr lang="en-IN" sz="1400" b="0" u="sng" dirty="0">
                          <a:solidFill>
                            <a:srgbClr val="357960"/>
                          </a:solidFill>
                          <a:effectLst/>
                        </a:rPr>
                        <a:t>List&lt;T&gt;</a:t>
                      </a:r>
                      <a:endParaRPr lang="en-IN" sz="1400" b="0" dirty="0">
                        <a:effectLst/>
                      </a:endParaRP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It is a dynamic array that provides functionality similar to that found in the non-generic ArrayList class.</a:t>
                      </a: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5396510"/>
                  </a:ext>
                </a:extLst>
              </a:tr>
              <a:tr h="598203">
                <a:tc>
                  <a:txBody>
                    <a:bodyPr/>
                    <a:lstStyle/>
                    <a:p>
                      <a:pPr algn="l" fontAlgn="ctr"/>
                      <a:r>
                        <a:rPr lang="en-IN" sz="1400" b="1">
                          <a:effectLst/>
                        </a:rPr>
                        <a:t>Queue&lt;T&gt;</a:t>
                      </a:r>
                      <a:endParaRPr lang="en-IN" sz="1400" b="0">
                        <a:effectLst/>
                      </a:endParaRP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A first-in, first-out list and provides functionality similar to that found in the non-generic Queue class.</a:t>
                      </a: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21948111"/>
                  </a:ext>
                </a:extLst>
              </a:tr>
              <a:tr h="598203">
                <a:tc>
                  <a:txBody>
                    <a:bodyPr/>
                    <a:lstStyle/>
                    <a:p>
                      <a:pPr algn="l" fontAlgn="ctr"/>
                      <a:r>
                        <a:rPr lang="en-IN" sz="1400" b="1">
                          <a:effectLst/>
                        </a:rPr>
                        <a:t>SortedList&lt;TKey,TValue&gt;</a:t>
                      </a:r>
                      <a:endParaRPr lang="en-IN" sz="1400" b="0">
                        <a:effectLst/>
                      </a:endParaRP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It is a sorted list of key/value pairs and provides functionality similar to that found in the non-generic SortedList class.</a:t>
                      </a: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74621820"/>
                  </a:ext>
                </a:extLst>
              </a:tr>
              <a:tr h="598203">
                <a:tc>
                  <a:txBody>
                    <a:bodyPr/>
                    <a:lstStyle/>
                    <a:p>
                      <a:pPr algn="l" fontAlgn="ctr"/>
                      <a:r>
                        <a:rPr lang="en-IN" sz="1400" b="1" dirty="0">
                          <a:effectLst/>
                        </a:rPr>
                        <a:t>Stack&lt;T&gt;</a:t>
                      </a:r>
                      <a:endParaRPr lang="en-IN" sz="1400" b="0" dirty="0">
                        <a:effectLst/>
                      </a:endParaRP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It is a first-in, last-out list and provides functionality similar to that found in the non-generic Stack class.</a:t>
                      </a: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00419554"/>
                  </a:ext>
                </a:extLst>
              </a:tr>
              <a:tr h="598203">
                <a:tc>
                  <a:txBody>
                    <a:bodyPr/>
                    <a:lstStyle/>
                    <a:p>
                      <a:pPr algn="l" fontAlgn="ctr"/>
                      <a:r>
                        <a:rPr lang="en-IN" sz="1400" b="0" u="sng" dirty="0">
                          <a:solidFill>
                            <a:srgbClr val="357960"/>
                          </a:solidFill>
                          <a:effectLst/>
                        </a:rPr>
                        <a:t>HashSet&lt;T&gt;</a:t>
                      </a:r>
                      <a:endParaRPr lang="en-IN" sz="1400" b="0" dirty="0">
                        <a:effectLst/>
                      </a:endParaRP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It is an unordered collection of the unique elements. It prevent duplicates from being inserted in the collection.</a:t>
                      </a: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72449826"/>
                  </a:ext>
                </a:extLst>
              </a:tr>
              <a:tr h="453008">
                <a:tc>
                  <a:txBody>
                    <a:bodyPr/>
                    <a:lstStyle/>
                    <a:p>
                      <a:pPr algn="l" fontAlgn="ctr"/>
                      <a:r>
                        <a:rPr lang="en-IN" sz="1400" b="0" u="sng" dirty="0">
                          <a:solidFill>
                            <a:srgbClr val="357960"/>
                          </a:solidFill>
                          <a:effectLst/>
                        </a:rPr>
                        <a:t>LinkedList&lt;T&gt;</a:t>
                      </a:r>
                      <a:endParaRPr lang="en-IN" sz="1400" b="0" dirty="0">
                        <a:effectLst/>
                      </a:endParaRP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It allows fast inserting and removing of elements. It implements a classic linked list.</a:t>
                      </a:r>
                    </a:p>
                  </a:txBody>
                  <a:tcPr marL="58078" marR="58078" marT="81309" marB="81309"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26703287"/>
                  </a:ext>
                </a:extLst>
              </a:tr>
            </a:tbl>
          </a:graphicData>
        </a:graphic>
      </p:graphicFrame>
    </p:spTree>
    <p:extLst>
      <p:ext uri="{BB962C8B-B14F-4D97-AF65-F5344CB8AC3E}">
        <p14:creationId xmlns:p14="http://schemas.microsoft.com/office/powerpoint/2010/main" val="1406681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FC44C-D5C0-65CC-79EB-874871EA45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C36EC7A-968D-FFF2-15C3-778635941D1C}"/>
              </a:ext>
            </a:extLst>
          </p:cNvPr>
          <p:cNvSpPr txBox="1"/>
          <p:nvPr/>
        </p:nvSpPr>
        <p:spPr>
          <a:xfrm>
            <a:off x="1239715" y="0"/>
            <a:ext cx="8484577" cy="584775"/>
          </a:xfrm>
          <a:prstGeom prst="rect">
            <a:avLst/>
          </a:prstGeom>
          <a:noFill/>
        </p:spPr>
        <p:txBody>
          <a:bodyPr wrap="square" rtlCol="0">
            <a:spAutoFit/>
          </a:bodyPr>
          <a:lstStyle/>
          <a:p>
            <a:pPr algn="ctr" fontAlgn="base"/>
            <a:r>
              <a:rPr lang="en-IN" sz="3200" b="1" i="0" dirty="0">
                <a:solidFill>
                  <a:srgbClr val="273239"/>
                </a:solidFill>
                <a:effectLst/>
              </a:rPr>
              <a:t>Generic Collectio</a:t>
            </a:r>
            <a:r>
              <a:rPr lang="en-IN" sz="3200" b="1" dirty="0">
                <a:solidFill>
                  <a:srgbClr val="273239"/>
                </a:solidFill>
              </a:rPr>
              <a:t>n List– 1</a:t>
            </a:r>
          </a:p>
        </p:txBody>
      </p:sp>
      <p:sp>
        <p:nvSpPr>
          <p:cNvPr id="3" name="TextBox 2">
            <a:extLst>
              <a:ext uri="{FF2B5EF4-FFF2-40B4-BE49-F238E27FC236}">
                <a16:creationId xmlns:a16="http://schemas.microsoft.com/office/drawing/2014/main" id="{8E863003-1594-C0A0-6243-58916D8F8C14}"/>
              </a:ext>
            </a:extLst>
          </p:cNvPr>
          <p:cNvSpPr txBox="1"/>
          <p:nvPr/>
        </p:nvSpPr>
        <p:spPr>
          <a:xfrm>
            <a:off x="1178169" y="782515"/>
            <a:ext cx="10163908" cy="4211409"/>
          </a:xfrm>
          <a:prstGeom prst="rect">
            <a:avLst/>
          </a:prstGeom>
          <a:noFill/>
        </p:spPr>
        <p:txBody>
          <a:bodyPr wrap="square" rtlCol="0">
            <a:spAutoFit/>
          </a:bodyPr>
          <a:lstStyle/>
          <a:p>
            <a:pPr algn="l" rtl="0" fontAlgn="base">
              <a:spcAft>
                <a:spcPts val="750"/>
              </a:spcAft>
              <a:buNone/>
            </a:pPr>
            <a:r>
              <a:rPr lang="en-US" sz="1200" b="0" i="0" dirty="0">
                <a:solidFill>
                  <a:srgbClr val="273239"/>
                </a:solidFill>
                <a:effectLst/>
                <a:latin typeface="Nunito" pitchFamily="2" charset="0"/>
              </a:rPr>
              <a:t>In C#, the </a:t>
            </a:r>
            <a:r>
              <a:rPr lang="en-US" sz="1200" b="1" i="0" dirty="0">
                <a:solidFill>
                  <a:srgbClr val="273239"/>
                </a:solidFill>
                <a:effectLst/>
                <a:latin typeface="Nunito" pitchFamily="2" charset="0"/>
              </a:rPr>
              <a:t>List&lt;T&gt; class </a:t>
            </a:r>
            <a:r>
              <a:rPr lang="en-US" sz="1200" b="0" i="0" dirty="0">
                <a:solidFill>
                  <a:srgbClr val="273239"/>
                </a:solidFill>
                <a:effectLst/>
                <a:latin typeface="Nunito" pitchFamily="2" charset="0"/>
              </a:rPr>
              <a:t>represents the list of objects that can be accessed by index. It comes under the </a:t>
            </a:r>
            <a:r>
              <a:rPr lang="en-US" sz="1200" b="1" i="0" dirty="0" err="1">
                <a:solidFill>
                  <a:srgbClr val="273239"/>
                </a:solidFill>
                <a:effectLst/>
                <a:latin typeface="Nunito" pitchFamily="2" charset="0"/>
              </a:rPr>
              <a:t>System.Collections.Generic</a:t>
            </a:r>
            <a:r>
              <a:rPr lang="en-US" sz="1200" b="0" i="0" dirty="0">
                <a:solidFill>
                  <a:srgbClr val="273239"/>
                </a:solidFill>
                <a:effectLst/>
                <a:latin typeface="Nunito" pitchFamily="2" charset="0"/>
              </a:rPr>
              <a:t> namespace. List class can be used to create a collection of different types like integers, strings, etc. List&lt;T&gt; class also provides the methods to search, sort, and manipulate lists.</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It is different from the arrays. A </a:t>
            </a:r>
            <a:r>
              <a:rPr lang="en-US" sz="1200" b="1" i="0" dirty="0">
                <a:solidFill>
                  <a:srgbClr val="273239"/>
                </a:solidFill>
                <a:effectLst/>
                <a:latin typeface="Nunito" pitchFamily="2" charset="0"/>
              </a:rPr>
              <a:t>List&lt;T&gt; can be resized dynamically</a:t>
            </a:r>
            <a:r>
              <a:rPr lang="en-US" sz="1200" b="0" i="0" dirty="0">
                <a:solidFill>
                  <a:srgbClr val="273239"/>
                </a:solidFill>
                <a:effectLst/>
                <a:latin typeface="Nunito" pitchFamily="2" charset="0"/>
              </a:rPr>
              <a:t> but arrays cannot.</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List&lt;T&gt; class can accept null as a valid value for reference types and it also allows duplicate elements.</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If the Count becomes equal to Capacity, then the capacity of the List increases automatically by reallocating the internal array. The existing elements will be copied to the new array before the addition of the new element.</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List&lt;T&gt; class is the generic equivalent of the </a:t>
            </a:r>
            <a:r>
              <a:rPr lang="en-US" sz="1200" b="0" i="0" u="sng" dirty="0" err="1">
                <a:solidFill>
                  <a:srgbClr val="357960"/>
                </a:solidFill>
                <a:effectLst/>
                <a:latin typeface="Nunito" pitchFamily="2" charset="0"/>
                <a:hlinkClick r:id="rId3"/>
              </a:rPr>
              <a:t>ArrayList</a:t>
            </a:r>
            <a:r>
              <a:rPr lang="en-US" sz="1200" b="0" i="0" u="sng" dirty="0">
                <a:solidFill>
                  <a:srgbClr val="357960"/>
                </a:solidFill>
                <a:effectLst/>
                <a:latin typeface="Nunito" pitchFamily="2" charset="0"/>
                <a:hlinkClick r:id="rId3"/>
              </a:rPr>
              <a:t> class</a:t>
            </a:r>
            <a:r>
              <a:rPr lang="en-US" sz="1200" b="0" i="0" dirty="0">
                <a:solidFill>
                  <a:srgbClr val="273239"/>
                </a:solidFill>
                <a:effectLst/>
                <a:latin typeface="Nunito" pitchFamily="2" charset="0"/>
              </a:rPr>
              <a:t> by implementing the </a:t>
            </a:r>
            <a:r>
              <a:rPr lang="en-US" sz="1200" b="0" i="0" dirty="0" err="1">
                <a:solidFill>
                  <a:srgbClr val="273239"/>
                </a:solidFill>
                <a:effectLst/>
                <a:latin typeface="Nunito" pitchFamily="2" charset="0"/>
              </a:rPr>
              <a:t>IList</a:t>
            </a:r>
            <a:r>
              <a:rPr lang="en-US" sz="1200" b="0" i="0" dirty="0">
                <a:solidFill>
                  <a:srgbClr val="273239"/>
                </a:solidFill>
                <a:effectLst/>
                <a:latin typeface="Nunito" pitchFamily="2" charset="0"/>
              </a:rPr>
              <a:t>&lt;T&gt; generic interface.</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This class can use both equality and ordering comparisons.</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List&lt;T&gt; class is not sorted by default and elements are accessed by a zero-based index.</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For very large List&lt;T&gt; objects, you can increase the </a:t>
            </a:r>
            <a:r>
              <a:rPr lang="en-US" sz="1200" b="1" i="0" dirty="0">
                <a:solidFill>
                  <a:srgbClr val="273239"/>
                </a:solidFill>
                <a:effectLst/>
                <a:latin typeface="Nunito" pitchFamily="2" charset="0"/>
              </a:rPr>
              <a:t>maximum capacity to 2 billion elements</a:t>
            </a:r>
            <a:r>
              <a:rPr lang="en-US" sz="1200" b="0" i="0" dirty="0">
                <a:solidFill>
                  <a:srgbClr val="273239"/>
                </a:solidFill>
                <a:effectLst/>
                <a:latin typeface="Nunito" pitchFamily="2" charset="0"/>
              </a:rPr>
              <a:t> on a 64-bit system by setting the enabled attribute of the configuration element to true in the run-time environment.</a:t>
            </a:r>
          </a:p>
          <a:p>
            <a:pPr algn="l" fontAlgn="base">
              <a:spcAft>
                <a:spcPts val="1800"/>
              </a:spcAft>
              <a:buFont typeface="Arial" panose="020B0604020202020204" pitchFamily="34" charset="0"/>
              <a:buChar char="•"/>
            </a:pPr>
            <a:r>
              <a:rPr lang="en-US" sz="1200" dirty="0">
                <a:solidFill>
                  <a:srgbClr val="273239"/>
                </a:solidFill>
                <a:latin typeface="Nunito" pitchFamily="2" charset="0"/>
              </a:rPr>
              <a:t>C# has another class called </a:t>
            </a:r>
            <a:r>
              <a:rPr lang="en-US" sz="1200" b="1" dirty="0" err="1">
                <a:solidFill>
                  <a:srgbClr val="273239"/>
                </a:solidFill>
                <a:latin typeface="Nunito" pitchFamily="2" charset="0"/>
              </a:rPr>
              <a:t>SortedList</a:t>
            </a:r>
            <a:r>
              <a:rPr lang="en-US" sz="1200" dirty="0">
                <a:solidFill>
                  <a:srgbClr val="273239"/>
                </a:solidFill>
                <a:latin typeface="Nunito" pitchFamily="2" charset="0"/>
              </a:rPr>
              <a:t> for List that stores sorted data.</a:t>
            </a:r>
            <a:endParaRPr lang="en-US" sz="1200" b="0" i="0" dirty="0">
              <a:solidFill>
                <a:srgbClr val="273239"/>
              </a:solidFill>
              <a:effectLst/>
              <a:latin typeface="Nunito" pitchFamily="2" charset="0"/>
            </a:endParaRPr>
          </a:p>
        </p:txBody>
      </p:sp>
      <p:graphicFrame>
        <p:nvGraphicFramePr>
          <p:cNvPr id="4" name="Table 3">
            <a:extLst>
              <a:ext uri="{FF2B5EF4-FFF2-40B4-BE49-F238E27FC236}">
                <a16:creationId xmlns:a16="http://schemas.microsoft.com/office/drawing/2014/main" id="{C5370004-7005-0E37-3088-003C62FAA1A3}"/>
              </a:ext>
            </a:extLst>
          </p:cNvPr>
          <p:cNvGraphicFramePr>
            <a:graphicFrameLocks noGrp="1"/>
          </p:cNvGraphicFramePr>
          <p:nvPr>
            <p:extLst>
              <p:ext uri="{D42A27DB-BD31-4B8C-83A1-F6EECF244321}">
                <p14:modId xmlns:p14="http://schemas.microsoft.com/office/powerpoint/2010/main" val="1425279845"/>
              </p:ext>
            </p:extLst>
          </p:nvPr>
        </p:nvGraphicFramePr>
        <p:xfrm>
          <a:off x="1663083" y="4993924"/>
          <a:ext cx="8602064" cy="1767840"/>
        </p:xfrm>
        <a:graphic>
          <a:graphicData uri="http://schemas.openxmlformats.org/drawingml/2006/table">
            <a:tbl>
              <a:tblPr/>
              <a:tblGrid>
                <a:gridCol w="4301032">
                  <a:extLst>
                    <a:ext uri="{9D8B030D-6E8A-4147-A177-3AD203B41FA5}">
                      <a16:colId xmlns:a16="http://schemas.microsoft.com/office/drawing/2014/main" val="4161109540"/>
                    </a:ext>
                  </a:extLst>
                </a:gridCol>
                <a:gridCol w="4301032">
                  <a:extLst>
                    <a:ext uri="{9D8B030D-6E8A-4147-A177-3AD203B41FA5}">
                      <a16:colId xmlns:a16="http://schemas.microsoft.com/office/drawing/2014/main" val="1204255933"/>
                    </a:ext>
                  </a:extLst>
                </a:gridCol>
              </a:tblGrid>
              <a:tr h="0">
                <a:tc>
                  <a:txBody>
                    <a:bodyPr/>
                    <a:lstStyle/>
                    <a:p>
                      <a:pPr algn="ctr" fontAlgn="base"/>
                      <a:r>
                        <a:rPr lang="en-IN" sz="1400" b="1" dirty="0">
                          <a:effectLst/>
                        </a:rPr>
                        <a:t>Properties</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1400" b="1">
                          <a:effectLst/>
                        </a:rPr>
                        <a:t>Description</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798733783"/>
                  </a:ext>
                </a:extLst>
              </a:tr>
              <a:tr h="0">
                <a:tc>
                  <a:txBody>
                    <a:bodyPr/>
                    <a:lstStyle/>
                    <a:p>
                      <a:pPr algn="ctr" fontAlgn="ctr"/>
                      <a:r>
                        <a:rPr lang="en-IN" sz="1250" b="1" u="sng" dirty="0">
                          <a:solidFill>
                            <a:srgbClr val="357960"/>
                          </a:solidFill>
                          <a:effectLst/>
                        </a:rPr>
                        <a:t>Capacity</a:t>
                      </a:r>
                      <a:endParaRPr lang="en-IN" sz="125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Gets or sets the total number of elements the internal data structure can hold without resizing.</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59374010"/>
                  </a:ext>
                </a:extLst>
              </a:tr>
              <a:tr h="0">
                <a:tc>
                  <a:txBody>
                    <a:bodyPr/>
                    <a:lstStyle/>
                    <a:p>
                      <a:pPr algn="ctr" fontAlgn="ctr"/>
                      <a:r>
                        <a:rPr lang="en-IN" sz="1250" b="1" u="sng" dirty="0">
                          <a:solidFill>
                            <a:srgbClr val="357960"/>
                          </a:solidFill>
                          <a:effectLst/>
                        </a:rPr>
                        <a:t>Count</a:t>
                      </a:r>
                      <a:endParaRPr lang="en-IN" sz="125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Gets the number of elements contained in the List&lt;T&gt;.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5663975"/>
                  </a:ext>
                </a:extLst>
              </a:tr>
              <a:tr h="0">
                <a:tc>
                  <a:txBody>
                    <a:bodyPr/>
                    <a:lstStyle/>
                    <a:p>
                      <a:pPr algn="ctr" fontAlgn="ctr"/>
                      <a:r>
                        <a:rPr lang="en-IN" sz="1250" b="1" u="sng" dirty="0">
                          <a:solidFill>
                            <a:srgbClr val="357960"/>
                          </a:solidFill>
                          <a:effectLst/>
                        </a:rPr>
                        <a:t>Item[Int32]</a:t>
                      </a:r>
                      <a:endParaRPr lang="en-IN" sz="1250" b="0" dirty="0">
                        <a:effectLst/>
                      </a:endParaRP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effectLst/>
                        </a:rPr>
                        <a:t>Gets or sets the element at the specified index.</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95909981"/>
                  </a:ext>
                </a:extLst>
              </a:tr>
            </a:tbl>
          </a:graphicData>
        </a:graphic>
      </p:graphicFrame>
    </p:spTree>
    <p:extLst>
      <p:ext uri="{BB962C8B-B14F-4D97-AF65-F5344CB8AC3E}">
        <p14:creationId xmlns:p14="http://schemas.microsoft.com/office/powerpoint/2010/main" val="827764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7C3F4-F64B-AFBB-B289-D7DDA034DD4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0B84C4-EA13-178D-3410-B5A0543D8115}"/>
              </a:ext>
            </a:extLst>
          </p:cNvPr>
          <p:cNvSpPr txBox="1"/>
          <p:nvPr/>
        </p:nvSpPr>
        <p:spPr>
          <a:xfrm>
            <a:off x="1239715" y="0"/>
            <a:ext cx="8484577" cy="584775"/>
          </a:xfrm>
          <a:prstGeom prst="rect">
            <a:avLst/>
          </a:prstGeom>
          <a:noFill/>
        </p:spPr>
        <p:txBody>
          <a:bodyPr wrap="square" rtlCol="0">
            <a:spAutoFit/>
          </a:bodyPr>
          <a:lstStyle/>
          <a:p>
            <a:pPr algn="ctr" fontAlgn="base"/>
            <a:r>
              <a:rPr lang="en-IN" sz="3200" b="1" i="0" dirty="0">
                <a:solidFill>
                  <a:srgbClr val="273239"/>
                </a:solidFill>
                <a:effectLst/>
              </a:rPr>
              <a:t>Generic Collectio</a:t>
            </a:r>
            <a:r>
              <a:rPr lang="en-IN" sz="3200" b="1" dirty="0">
                <a:solidFill>
                  <a:srgbClr val="273239"/>
                </a:solidFill>
              </a:rPr>
              <a:t>n Dictionary– 2</a:t>
            </a:r>
          </a:p>
        </p:txBody>
      </p:sp>
      <p:sp>
        <p:nvSpPr>
          <p:cNvPr id="3" name="TextBox 2">
            <a:extLst>
              <a:ext uri="{FF2B5EF4-FFF2-40B4-BE49-F238E27FC236}">
                <a16:creationId xmlns:a16="http://schemas.microsoft.com/office/drawing/2014/main" id="{8013A9AE-81C9-0BAF-F999-DFB9862B24B0}"/>
              </a:ext>
            </a:extLst>
          </p:cNvPr>
          <p:cNvSpPr txBox="1"/>
          <p:nvPr/>
        </p:nvSpPr>
        <p:spPr>
          <a:xfrm>
            <a:off x="1178169" y="782515"/>
            <a:ext cx="10163908" cy="5144998"/>
          </a:xfrm>
          <a:prstGeom prst="rect">
            <a:avLst/>
          </a:prstGeom>
          <a:noFill/>
        </p:spPr>
        <p:txBody>
          <a:bodyPr wrap="square" rtlCol="0">
            <a:spAutoFit/>
          </a:bodyPr>
          <a:lstStyle/>
          <a:p>
            <a:pPr algn="l" rtl="0" fontAlgn="base">
              <a:spcAft>
                <a:spcPts val="750"/>
              </a:spcAft>
              <a:buNone/>
            </a:pPr>
            <a:r>
              <a:rPr lang="en-US" sz="1200" b="1" i="0" dirty="0">
                <a:solidFill>
                  <a:srgbClr val="273239"/>
                </a:solidFill>
                <a:effectLst/>
                <a:latin typeface="Nunito" pitchFamily="2" charset="0"/>
              </a:rPr>
              <a:t>Dictionary in C#</a:t>
            </a:r>
            <a:r>
              <a:rPr lang="en-US" sz="1200" b="0" i="0" dirty="0">
                <a:solidFill>
                  <a:srgbClr val="273239"/>
                </a:solidFill>
                <a:effectLst/>
                <a:latin typeface="Nunito" pitchFamily="2" charset="0"/>
              </a:rPr>
              <a:t> is a generic collection that stores key-value pairs. The advantage of a Dictionary is, that it is a generic type. A dictionary is defined under </a:t>
            </a:r>
            <a:r>
              <a:rPr lang="en-US" sz="1200" b="0" i="0" dirty="0" err="1">
                <a:solidFill>
                  <a:srgbClr val="273239"/>
                </a:solidFill>
                <a:effectLst/>
                <a:latin typeface="Nunito" pitchFamily="2" charset="0"/>
              </a:rPr>
              <a:t>System.Collections.Generic</a:t>
            </a:r>
            <a:r>
              <a:rPr lang="en-US" sz="1200" b="0" i="0" dirty="0">
                <a:solidFill>
                  <a:srgbClr val="273239"/>
                </a:solidFill>
                <a:effectLst/>
                <a:latin typeface="Nunito" pitchFamily="2" charset="0"/>
              </a:rPr>
              <a:t> namespace. It is dynamic in nature means the size of the dictionary is growing according to the need.</a:t>
            </a:r>
          </a:p>
          <a:p>
            <a:pPr algn="l" fontAlgn="base">
              <a:spcAft>
                <a:spcPts val="1800"/>
              </a:spcAft>
              <a:buFont typeface="Arial" panose="020B0604020202020204" pitchFamily="34" charset="0"/>
              <a:buChar char="•"/>
            </a:pPr>
            <a:r>
              <a:rPr lang="en-US" sz="1200" b="1" i="0" dirty="0">
                <a:solidFill>
                  <a:srgbClr val="273239"/>
                </a:solidFill>
                <a:effectLst/>
                <a:latin typeface="Nunito" pitchFamily="2" charset="0"/>
              </a:rPr>
              <a:t>Key-Value Pair: </a:t>
            </a:r>
            <a:r>
              <a:rPr lang="en-US" sz="1200" b="0" i="0" dirty="0">
                <a:solidFill>
                  <a:srgbClr val="273239"/>
                </a:solidFill>
                <a:effectLst/>
                <a:latin typeface="Nunito" pitchFamily="2" charset="0"/>
              </a:rPr>
              <a:t>The value is stored in the Key-Value pair.</a:t>
            </a:r>
          </a:p>
          <a:p>
            <a:pPr algn="l" fontAlgn="base">
              <a:spcAft>
                <a:spcPts val="1800"/>
              </a:spcAft>
              <a:buFont typeface="Arial" panose="020B0604020202020204" pitchFamily="34" charset="0"/>
              <a:buChar char="•"/>
            </a:pPr>
            <a:r>
              <a:rPr lang="en-US" sz="1200" b="1" i="0" dirty="0">
                <a:solidFill>
                  <a:srgbClr val="273239"/>
                </a:solidFill>
                <a:effectLst/>
                <a:latin typeface="Nunito" pitchFamily="2" charset="0"/>
              </a:rPr>
              <a:t>Efficient Lookup</a:t>
            </a:r>
            <a:r>
              <a:rPr lang="en-US" sz="1200" b="0" i="0" dirty="0">
                <a:solidFill>
                  <a:srgbClr val="273239"/>
                </a:solidFill>
                <a:effectLst/>
                <a:latin typeface="Nunito" pitchFamily="2" charset="0"/>
              </a:rPr>
              <a:t>: It provides fast lookups for values based on keys.</a:t>
            </a:r>
          </a:p>
          <a:p>
            <a:pPr algn="l" fontAlgn="base">
              <a:spcAft>
                <a:spcPts val="1800"/>
              </a:spcAft>
              <a:buFont typeface="Arial" panose="020B0604020202020204" pitchFamily="34" charset="0"/>
              <a:buChar char="•"/>
            </a:pPr>
            <a:r>
              <a:rPr lang="en-US" sz="1200" b="1" i="0" dirty="0">
                <a:solidFill>
                  <a:srgbClr val="273239"/>
                </a:solidFill>
                <a:effectLst/>
                <a:latin typeface="Nunito" pitchFamily="2" charset="0"/>
              </a:rPr>
              <a:t>Unique Keys</a:t>
            </a:r>
            <a:r>
              <a:rPr lang="en-US" sz="1200" b="0" i="0" dirty="0">
                <a:solidFill>
                  <a:srgbClr val="273239"/>
                </a:solidFill>
                <a:effectLst/>
                <a:latin typeface="Nunito" pitchFamily="2" charset="0"/>
              </a:rPr>
              <a:t>: Stored keys uniquely and adding duplicate keys results in a runtime exception.</a:t>
            </a:r>
          </a:p>
          <a:p>
            <a:pPr fontAlgn="base">
              <a:spcAft>
                <a:spcPts val="1800"/>
              </a:spcAft>
              <a:buFont typeface="Arial" panose="020B0604020202020204" pitchFamily="34" charset="0"/>
              <a:buChar char="•"/>
            </a:pPr>
            <a:r>
              <a:rPr lang="en-US" sz="1200" dirty="0">
                <a:solidFill>
                  <a:srgbClr val="273239"/>
                </a:solidFill>
                <a:latin typeface="Nunito" pitchFamily="2" charset="0"/>
              </a:rPr>
              <a:t>C# has another class called </a:t>
            </a:r>
            <a:r>
              <a:rPr lang="en-US" sz="1200" b="1" dirty="0" err="1">
                <a:solidFill>
                  <a:srgbClr val="273239"/>
                </a:solidFill>
                <a:latin typeface="Nunito" pitchFamily="2" charset="0"/>
              </a:rPr>
              <a:t>SortedDictionary</a:t>
            </a:r>
            <a:r>
              <a:rPr lang="en-US" sz="1200" dirty="0">
                <a:solidFill>
                  <a:srgbClr val="273239"/>
                </a:solidFill>
                <a:latin typeface="Nunito" pitchFamily="2" charset="0"/>
              </a:rPr>
              <a:t> for List that stores sorted data based on value part of dictionary but the keys will always be unique.</a:t>
            </a:r>
            <a:endParaRPr lang="en-US" sz="1200" b="0" i="0" dirty="0">
              <a:solidFill>
                <a:srgbClr val="273239"/>
              </a:solidFill>
              <a:effectLst/>
              <a:latin typeface="Nunito" pitchFamily="2" charset="0"/>
            </a:endParaRPr>
          </a:p>
          <a:p>
            <a:pPr algn="l" fontAlgn="base">
              <a:spcAft>
                <a:spcPts val="1800"/>
              </a:spcAft>
            </a:pPr>
            <a:endParaRPr lang="en-US" sz="1200" dirty="0">
              <a:solidFill>
                <a:srgbClr val="273239"/>
              </a:solidFill>
              <a:latin typeface="Nunito" pitchFamily="2" charset="0"/>
            </a:endParaRPr>
          </a:p>
          <a:p>
            <a:pPr fontAlgn="base">
              <a:spcAft>
                <a:spcPts val="1800"/>
              </a:spcAft>
              <a:buFont typeface="Arial" panose="020B0604020202020204" pitchFamily="34" charset="0"/>
              <a:buChar char="•"/>
            </a:pPr>
            <a:r>
              <a:rPr lang="en-IN" sz="1200" b="1" i="0" dirty="0">
                <a:solidFill>
                  <a:srgbClr val="273239"/>
                </a:solidFill>
                <a:effectLst/>
                <a:latin typeface="Nunito" pitchFamily="2" charset="0"/>
              </a:rPr>
              <a:t>Checking Element</a:t>
            </a:r>
          </a:p>
          <a:p>
            <a:pPr algn="l" fontAlgn="base">
              <a:spcAft>
                <a:spcPts val="1800"/>
              </a:spcAft>
              <a:buFont typeface="Arial" panose="020B0604020202020204" pitchFamily="34" charset="0"/>
              <a:buChar char="•"/>
            </a:pPr>
            <a:endParaRPr lang="en-US" sz="1200" b="0" i="0" dirty="0">
              <a:solidFill>
                <a:srgbClr val="273239"/>
              </a:solidFill>
              <a:effectLst/>
              <a:latin typeface="Nunito" pitchFamily="2" charset="0"/>
            </a:endParaRPr>
          </a:p>
          <a:p>
            <a:pPr algn="l" rtl="0" fontAlgn="base">
              <a:spcAft>
                <a:spcPts val="750"/>
              </a:spcAft>
              <a:buNone/>
            </a:pPr>
            <a:r>
              <a:rPr lang="en-US" sz="1200" b="0" i="0" dirty="0">
                <a:solidFill>
                  <a:srgbClr val="273239"/>
                </a:solidFill>
                <a:effectLst/>
                <a:latin typeface="Nunito" pitchFamily="2" charset="0"/>
              </a:rPr>
              <a:t>In Dictionary, we can check whether the given key or value is present in the specified dictionary or not. The Dictionary&lt;</a:t>
            </a:r>
            <a:r>
              <a:rPr lang="en-US" sz="1200" b="0" i="0" dirty="0" err="1">
                <a:solidFill>
                  <a:srgbClr val="273239"/>
                </a:solidFill>
                <a:effectLst/>
                <a:latin typeface="Nunito" pitchFamily="2" charset="0"/>
              </a:rPr>
              <a:t>TKey</a:t>
            </a:r>
            <a:r>
              <a:rPr lang="en-US" sz="1200" b="0" i="0" dirty="0">
                <a:solidFill>
                  <a:srgbClr val="273239"/>
                </a:solidFill>
                <a:effectLst/>
                <a:latin typeface="Nunito" pitchFamily="2" charset="0"/>
              </a:rPr>
              <a:t>, TValue&gt; class provides two different methods which are:</a:t>
            </a:r>
          </a:p>
          <a:p>
            <a:pPr algn="l" fontAlgn="base">
              <a:spcAft>
                <a:spcPts val="1800"/>
              </a:spcAft>
              <a:buFont typeface="Arial" panose="020B0604020202020204" pitchFamily="34" charset="0"/>
              <a:buChar char="•"/>
            </a:pPr>
            <a:r>
              <a:rPr lang="en-US" sz="1200" b="1" i="0" u="sng" dirty="0">
                <a:solidFill>
                  <a:srgbClr val="357960"/>
                </a:solidFill>
                <a:effectLst/>
                <a:latin typeface="Nunito" pitchFamily="2" charset="0"/>
              </a:rPr>
              <a:t>ContainsKey</a:t>
            </a:r>
            <a:r>
              <a:rPr lang="en-US" sz="1200" b="1" i="0" dirty="0">
                <a:solidFill>
                  <a:srgbClr val="273239"/>
                </a:solidFill>
                <a:effectLst/>
                <a:latin typeface="Nunito" pitchFamily="2" charset="0"/>
              </a:rPr>
              <a:t>: </a:t>
            </a:r>
            <a:r>
              <a:rPr lang="en-US" sz="1200" b="0" i="0" dirty="0">
                <a:solidFill>
                  <a:srgbClr val="273239"/>
                </a:solidFill>
                <a:effectLst/>
                <a:latin typeface="Nunito" pitchFamily="2" charset="0"/>
              </a:rPr>
              <a:t>This method is used to check whether the Dictionary&lt;</a:t>
            </a:r>
            <a:r>
              <a:rPr lang="en-US" sz="1200" b="0" i="0" dirty="0" err="1">
                <a:solidFill>
                  <a:srgbClr val="273239"/>
                </a:solidFill>
                <a:effectLst/>
                <a:latin typeface="Nunito" pitchFamily="2" charset="0"/>
              </a:rPr>
              <a:t>TKey</a:t>
            </a:r>
            <a:r>
              <a:rPr lang="en-US" sz="1200" b="0" i="0" dirty="0">
                <a:solidFill>
                  <a:srgbClr val="273239"/>
                </a:solidFill>
                <a:effectLst/>
                <a:latin typeface="Nunito" pitchFamily="2" charset="0"/>
              </a:rPr>
              <a:t>, TValue&gt; contains the specified key.</a:t>
            </a:r>
          </a:p>
          <a:p>
            <a:pPr algn="l" fontAlgn="base">
              <a:spcAft>
                <a:spcPts val="1800"/>
              </a:spcAft>
              <a:buFont typeface="Arial" panose="020B0604020202020204" pitchFamily="34" charset="0"/>
              <a:buChar char="•"/>
            </a:pPr>
            <a:r>
              <a:rPr lang="en-US" sz="1200" b="1" i="0" u="sng" dirty="0">
                <a:solidFill>
                  <a:srgbClr val="357960"/>
                </a:solidFill>
                <a:effectLst/>
                <a:latin typeface="Nunito" pitchFamily="2" charset="0"/>
              </a:rPr>
              <a:t>ContainsValue</a:t>
            </a:r>
            <a:r>
              <a:rPr lang="en-US" sz="1200" b="1" i="0" dirty="0">
                <a:solidFill>
                  <a:srgbClr val="273239"/>
                </a:solidFill>
                <a:effectLst/>
                <a:latin typeface="Nunito" pitchFamily="2" charset="0"/>
              </a:rPr>
              <a:t>: </a:t>
            </a:r>
            <a:r>
              <a:rPr lang="en-US" sz="1200" b="0" i="0" dirty="0">
                <a:solidFill>
                  <a:srgbClr val="273239"/>
                </a:solidFill>
                <a:effectLst/>
                <a:latin typeface="Nunito" pitchFamily="2" charset="0"/>
              </a:rPr>
              <a:t>This method is used to check whether the Dictionary&lt;</a:t>
            </a:r>
            <a:r>
              <a:rPr lang="en-US" sz="1200" b="0" i="0" dirty="0" err="1">
                <a:solidFill>
                  <a:srgbClr val="273239"/>
                </a:solidFill>
                <a:effectLst/>
                <a:latin typeface="Nunito" pitchFamily="2" charset="0"/>
              </a:rPr>
              <a:t>TKey</a:t>
            </a:r>
            <a:r>
              <a:rPr lang="en-US" sz="1200" b="0" i="0" dirty="0">
                <a:solidFill>
                  <a:srgbClr val="273239"/>
                </a:solidFill>
                <a:effectLst/>
                <a:latin typeface="Nunito" pitchFamily="2" charset="0"/>
              </a:rPr>
              <a:t> TValue&gt; contains a specific value.</a:t>
            </a:r>
          </a:p>
          <a:p>
            <a:pPr algn="l" fontAlgn="base">
              <a:spcAft>
                <a:spcPts val="1800"/>
              </a:spcAft>
            </a:pPr>
            <a:endParaRPr lang="en-US" sz="1200" dirty="0">
              <a:solidFill>
                <a:srgbClr val="273239"/>
              </a:solidFill>
              <a:latin typeface="Nunito" pitchFamily="2" charset="0"/>
            </a:endParaRPr>
          </a:p>
        </p:txBody>
      </p:sp>
    </p:spTree>
    <p:extLst>
      <p:ext uri="{BB962C8B-B14F-4D97-AF65-F5344CB8AC3E}">
        <p14:creationId xmlns:p14="http://schemas.microsoft.com/office/powerpoint/2010/main" val="76522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01306AA-B31C-B69E-6E9E-4DE0BBAA4D5D}"/>
              </a:ext>
            </a:extLst>
          </p:cNvPr>
          <p:cNvSpPr txBox="1"/>
          <p:nvPr/>
        </p:nvSpPr>
        <p:spPr>
          <a:xfrm>
            <a:off x="1239715" y="0"/>
            <a:ext cx="8484577" cy="584775"/>
          </a:xfrm>
          <a:prstGeom prst="rect">
            <a:avLst/>
          </a:prstGeom>
          <a:noFill/>
        </p:spPr>
        <p:txBody>
          <a:bodyPr wrap="square" rtlCol="0">
            <a:spAutoFit/>
          </a:bodyPr>
          <a:lstStyle/>
          <a:p>
            <a:pPr algn="ctr" fontAlgn="base"/>
            <a:r>
              <a:rPr lang="en-IN" sz="3200" b="1" i="0" dirty="0">
                <a:solidFill>
                  <a:srgbClr val="273239"/>
                </a:solidFill>
                <a:effectLst/>
              </a:rPr>
              <a:t>Generic Collectio</a:t>
            </a:r>
            <a:r>
              <a:rPr lang="en-IN" sz="3200" b="1" dirty="0">
                <a:solidFill>
                  <a:srgbClr val="273239"/>
                </a:solidFill>
              </a:rPr>
              <a:t>n </a:t>
            </a:r>
            <a:r>
              <a:rPr lang="en-IN" sz="3200" b="1" dirty="0" err="1">
                <a:solidFill>
                  <a:srgbClr val="273239"/>
                </a:solidFill>
              </a:rPr>
              <a:t>Hashset</a:t>
            </a:r>
            <a:r>
              <a:rPr lang="en-IN" sz="3200" b="1" dirty="0">
                <a:solidFill>
                  <a:srgbClr val="273239"/>
                </a:solidFill>
              </a:rPr>
              <a:t>– 3</a:t>
            </a:r>
          </a:p>
        </p:txBody>
      </p:sp>
      <p:sp>
        <p:nvSpPr>
          <p:cNvPr id="11" name="TextBox 10">
            <a:extLst>
              <a:ext uri="{FF2B5EF4-FFF2-40B4-BE49-F238E27FC236}">
                <a16:creationId xmlns:a16="http://schemas.microsoft.com/office/drawing/2014/main" id="{C0518057-078C-08DF-4419-618ECDF23C73}"/>
              </a:ext>
            </a:extLst>
          </p:cNvPr>
          <p:cNvSpPr txBox="1"/>
          <p:nvPr/>
        </p:nvSpPr>
        <p:spPr>
          <a:xfrm>
            <a:off x="661620" y="1023213"/>
            <a:ext cx="10530988" cy="4811574"/>
          </a:xfrm>
          <a:prstGeom prst="rect">
            <a:avLst/>
          </a:prstGeom>
          <a:noFill/>
        </p:spPr>
        <p:txBody>
          <a:bodyPr wrap="square">
            <a:spAutoFit/>
          </a:bodyPr>
          <a:lstStyle/>
          <a:p>
            <a:pPr algn="l" rtl="0" fontAlgn="base">
              <a:spcAft>
                <a:spcPts val="750"/>
              </a:spcAft>
              <a:buNone/>
            </a:pPr>
            <a:r>
              <a:rPr lang="en-US" sz="1200" b="1" i="0" dirty="0">
                <a:solidFill>
                  <a:srgbClr val="273239"/>
                </a:solidFill>
                <a:effectLst/>
                <a:latin typeface="Nunito" pitchFamily="2" charset="0"/>
              </a:rPr>
              <a:t>HashSet in C#</a:t>
            </a:r>
            <a:r>
              <a:rPr lang="en-US" sz="1200" b="0" i="0" dirty="0">
                <a:solidFill>
                  <a:srgbClr val="273239"/>
                </a:solidFill>
                <a:effectLst/>
                <a:latin typeface="Nunito" pitchFamily="2" charset="0"/>
              </a:rPr>
              <a:t> is an unordered collection of unique elements. This collection is introduced in </a:t>
            </a:r>
            <a:r>
              <a:rPr lang="en-US" sz="1200" b="0" i="1" dirty="0">
                <a:solidFill>
                  <a:srgbClr val="273239"/>
                </a:solidFill>
                <a:effectLst/>
                <a:latin typeface="Nunito" pitchFamily="2" charset="0"/>
              </a:rPr>
              <a:t>.NET 3.5</a:t>
            </a:r>
            <a:r>
              <a:rPr lang="en-US" sz="1200" b="0" i="0" dirty="0">
                <a:solidFill>
                  <a:srgbClr val="273239"/>
                </a:solidFill>
                <a:effectLst/>
                <a:latin typeface="Nunito" pitchFamily="2" charset="0"/>
              </a:rPr>
              <a:t>. It supports the implementation of sets and uses the hash table for storage. This collection is of the generic type collection and it is defined under </a:t>
            </a:r>
            <a:r>
              <a:rPr lang="en-US" sz="1200" b="0" i="1" dirty="0" err="1">
                <a:solidFill>
                  <a:srgbClr val="273239"/>
                </a:solidFill>
                <a:effectLst/>
                <a:latin typeface="Nunito" pitchFamily="2" charset="0"/>
              </a:rPr>
              <a:t>System.Collections.Generic</a:t>
            </a:r>
            <a:r>
              <a:rPr lang="en-US" sz="1200" b="0" i="0" dirty="0">
                <a:solidFill>
                  <a:srgbClr val="273239"/>
                </a:solidFill>
                <a:effectLst/>
                <a:latin typeface="Nunito" pitchFamily="2" charset="0"/>
              </a:rPr>
              <a:t> namespace. It is generally used when we want to prevent duplicate elements from being placed in the collection. The performance of the HashSet is much better in comparison to the list. </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HashSet is used to store the unique elements and </a:t>
            </a:r>
            <a:r>
              <a:rPr lang="en-US" sz="1200" b="1" i="0" dirty="0">
                <a:solidFill>
                  <a:srgbClr val="273239"/>
                </a:solidFill>
                <a:effectLst/>
                <a:latin typeface="Nunito" pitchFamily="2" charset="0"/>
              </a:rPr>
              <a:t>doesn’t allow duplicates</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It is better in performance.</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It provides many mathematical set operations, such as intersection, union, and difference.</a:t>
            </a:r>
          </a:p>
          <a:p>
            <a:pPr algn="l" fontAlgn="base">
              <a:spcAft>
                <a:spcPts val="1800"/>
              </a:spcAft>
              <a:buFont typeface="Arial" panose="020B0604020202020204" pitchFamily="34" charset="0"/>
              <a:buChar char="•"/>
            </a:pPr>
            <a:endParaRPr lang="en-US" sz="1200" dirty="0">
              <a:solidFill>
                <a:srgbClr val="273239"/>
              </a:solidFill>
              <a:latin typeface="Nunito" pitchFamily="2" charset="0"/>
            </a:endParaRPr>
          </a:p>
          <a:p>
            <a:pPr algn="l" fontAlgn="base">
              <a:spcAft>
                <a:spcPts val="1800"/>
              </a:spcAft>
              <a:buFont typeface="Arial" panose="020B0604020202020204" pitchFamily="34" charset="0"/>
              <a:buChar char="•"/>
            </a:pPr>
            <a:r>
              <a:rPr lang="en-US" sz="1200" b="1" i="0" dirty="0">
                <a:solidFill>
                  <a:srgbClr val="273239"/>
                </a:solidFill>
                <a:effectLst/>
                <a:latin typeface="Nunito" pitchFamily="2" charset="0"/>
              </a:rPr>
              <a:t>Set Operations</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The HashSet class also provides some methods that are used to perform different operations on sets and the methods are:</a:t>
            </a:r>
          </a:p>
          <a:p>
            <a:pPr algn="l" fontAlgn="base">
              <a:spcAft>
                <a:spcPts val="1800"/>
              </a:spcAft>
              <a:buFont typeface="Arial" panose="020B0604020202020204" pitchFamily="34" charset="0"/>
              <a:buChar char="•"/>
            </a:pPr>
            <a:r>
              <a:rPr lang="en-US" sz="1200" b="1" i="0" dirty="0">
                <a:solidFill>
                  <a:srgbClr val="273239"/>
                </a:solidFill>
                <a:effectLst/>
                <a:latin typeface="Nunito" pitchFamily="2" charset="0"/>
              </a:rPr>
              <a:t>UnionWith(</a:t>
            </a:r>
            <a:r>
              <a:rPr lang="en-US" sz="1200" b="1" i="0" dirty="0" err="1">
                <a:solidFill>
                  <a:srgbClr val="273239"/>
                </a:solidFill>
                <a:effectLst/>
                <a:latin typeface="Nunito" pitchFamily="2" charset="0"/>
              </a:rPr>
              <a:t>IEnumerable</a:t>
            </a:r>
            <a:r>
              <a:rPr lang="en-US" sz="1200" b="1" i="0" dirty="0">
                <a:solidFill>
                  <a:srgbClr val="273239"/>
                </a:solidFill>
                <a:effectLst/>
                <a:latin typeface="Nunito" pitchFamily="2" charset="0"/>
              </a:rPr>
              <a:t>): </a:t>
            </a:r>
            <a:r>
              <a:rPr lang="en-US" sz="1200" b="0" i="0" dirty="0">
                <a:solidFill>
                  <a:srgbClr val="273239"/>
                </a:solidFill>
                <a:effectLst/>
                <a:latin typeface="Nunito" pitchFamily="2" charset="0"/>
              </a:rPr>
              <a:t>This method is used to modify the current HashSet object to contain all elements that are present in itself, the specified collection, or both.</a:t>
            </a:r>
          </a:p>
          <a:p>
            <a:pPr algn="l" fontAlgn="base">
              <a:spcAft>
                <a:spcPts val="1800"/>
              </a:spcAft>
              <a:buFont typeface="Arial" panose="020B0604020202020204" pitchFamily="34" charset="0"/>
              <a:buChar char="•"/>
            </a:pPr>
            <a:r>
              <a:rPr lang="en-US" sz="1200" b="1" i="0" dirty="0" err="1">
                <a:solidFill>
                  <a:srgbClr val="273239"/>
                </a:solidFill>
                <a:effectLst/>
                <a:latin typeface="Nunito" pitchFamily="2" charset="0"/>
              </a:rPr>
              <a:t>IntersectWith</a:t>
            </a:r>
            <a:r>
              <a:rPr lang="en-US" sz="1200" b="1" i="0" dirty="0">
                <a:solidFill>
                  <a:srgbClr val="273239"/>
                </a:solidFill>
                <a:effectLst/>
                <a:latin typeface="Nunito" pitchFamily="2" charset="0"/>
              </a:rPr>
              <a:t>(</a:t>
            </a:r>
            <a:r>
              <a:rPr lang="en-US" sz="1200" b="1" i="0" dirty="0" err="1">
                <a:solidFill>
                  <a:srgbClr val="273239"/>
                </a:solidFill>
                <a:effectLst/>
                <a:latin typeface="Nunito" pitchFamily="2" charset="0"/>
              </a:rPr>
              <a:t>IEnumerable</a:t>
            </a:r>
            <a:r>
              <a:rPr lang="en-US" sz="1200" b="1" i="0" dirty="0">
                <a:solidFill>
                  <a:srgbClr val="273239"/>
                </a:solidFill>
                <a:effectLst/>
                <a:latin typeface="Nunito" pitchFamily="2" charset="0"/>
              </a:rPr>
              <a:t>): </a:t>
            </a:r>
            <a:r>
              <a:rPr lang="en-US" sz="1200" b="0" i="0" dirty="0">
                <a:solidFill>
                  <a:srgbClr val="273239"/>
                </a:solidFill>
                <a:effectLst/>
                <a:latin typeface="Nunito" pitchFamily="2" charset="0"/>
              </a:rPr>
              <a:t>This method is used to modify the current HashSet object to contain only elements that are present in that object and the specified collection.</a:t>
            </a:r>
          </a:p>
          <a:p>
            <a:pPr algn="l" fontAlgn="base">
              <a:spcAft>
                <a:spcPts val="1800"/>
              </a:spcAft>
              <a:buFont typeface="Arial" panose="020B0604020202020204" pitchFamily="34" charset="0"/>
              <a:buChar char="•"/>
            </a:pPr>
            <a:r>
              <a:rPr lang="en-US" sz="1200" b="1" i="0" dirty="0" err="1">
                <a:solidFill>
                  <a:srgbClr val="273239"/>
                </a:solidFill>
                <a:effectLst/>
                <a:latin typeface="Nunito" pitchFamily="2" charset="0"/>
              </a:rPr>
              <a:t>ExceptWith</a:t>
            </a:r>
            <a:r>
              <a:rPr lang="en-US" sz="1200" b="1" i="0" dirty="0">
                <a:solidFill>
                  <a:srgbClr val="273239"/>
                </a:solidFill>
                <a:effectLst/>
                <a:latin typeface="Nunito" pitchFamily="2" charset="0"/>
              </a:rPr>
              <a:t>(</a:t>
            </a:r>
            <a:r>
              <a:rPr lang="en-US" sz="1200" b="1" i="0" dirty="0" err="1">
                <a:solidFill>
                  <a:srgbClr val="273239"/>
                </a:solidFill>
                <a:effectLst/>
                <a:latin typeface="Nunito" pitchFamily="2" charset="0"/>
              </a:rPr>
              <a:t>IEnumerable</a:t>
            </a:r>
            <a:r>
              <a:rPr lang="en-US" sz="1200" b="1" i="0" dirty="0">
                <a:solidFill>
                  <a:srgbClr val="273239"/>
                </a:solidFill>
                <a:effectLst/>
                <a:latin typeface="Nunito" pitchFamily="2" charset="0"/>
              </a:rPr>
              <a:t>)</a:t>
            </a:r>
            <a:r>
              <a:rPr lang="en-US" sz="1200" b="0" i="0" dirty="0">
                <a:solidFill>
                  <a:srgbClr val="273239"/>
                </a:solidFill>
                <a:effectLst/>
                <a:latin typeface="Nunito" pitchFamily="2" charset="0"/>
              </a:rPr>
              <a:t>: This method is used to remove all elements in the specified collection from the current HashSet object.</a:t>
            </a:r>
          </a:p>
        </p:txBody>
      </p:sp>
    </p:spTree>
    <p:extLst>
      <p:ext uri="{BB962C8B-B14F-4D97-AF65-F5344CB8AC3E}">
        <p14:creationId xmlns:p14="http://schemas.microsoft.com/office/powerpoint/2010/main" val="1770038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0CAA7-F094-018F-E628-29B86D8BE1F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0EF30F8A-22B0-10C2-6323-E756E49956C8}"/>
              </a:ext>
            </a:extLst>
          </p:cNvPr>
          <p:cNvSpPr txBox="1"/>
          <p:nvPr/>
        </p:nvSpPr>
        <p:spPr>
          <a:xfrm>
            <a:off x="1239715" y="0"/>
            <a:ext cx="8484577" cy="584775"/>
          </a:xfrm>
          <a:prstGeom prst="rect">
            <a:avLst/>
          </a:prstGeom>
          <a:noFill/>
        </p:spPr>
        <p:txBody>
          <a:bodyPr wrap="square" rtlCol="0">
            <a:spAutoFit/>
          </a:bodyPr>
          <a:lstStyle/>
          <a:p>
            <a:pPr algn="ctr" fontAlgn="base"/>
            <a:r>
              <a:rPr lang="en-IN" sz="3200" b="1" i="0" dirty="0">
                <a:solidFill>
                  <a:srgbClr val="273239"/>
                </a:solidFill>
                <a:effectLst/>
              </a:rPr>
              <a:t>Generic Collectio</a:t>
            </a:r>
            <a:r>
              <a:rPr lang="en-IN" sz="3200" b="1" dirty="0">
                <a:solidFill>
                  <a:srgbClr val="273239"/>
                </a:solidFill>
              </a:rPr>
              <a:t>n LinkedList– 4</a:t>
            </a:r>
          </a:p>
        </p:txBody>
      </p:sp>
      <p:sp>
        <p:nvSpPr>
          <p:cNvPr id="11" name="TextBox 10">
            <a:extLst>
              <a:ext uri="{FF2B5EF4-FFF2-40B4-BE49-F238E27FC236}">
                <a16:creationId xmlns:a16="http://schemas.microsoft.com/office/drawing/2014/main" id="{76E3F1C1-1DDD-63F1-17E2-1BED353C5C36}"/>
              </a:ext>
            </a:extLst>
          </p:cNvPr>
          <p:cNvSpPr txBox="1"/>
          <p:nvPr/>
        </p:nvSpPr>
        <p:spPr>
          <a:xfrm>
            <a:off x="661620" y="1023213"/>
            <a:ext cx="10530988" cy="3731791"/>
          </a:xfrm>
          <a:prstGeom prst="rect">
            <a:avLst/>
          </a:prstGeom>
          <a:noFill/>
        </p:spPr>
        <p:txBody>
          <a:bodyPr wrap="square">
            <a:spAutoFit/>
          </a:bodyPr>
          <a:lstStyle/>
          <a:p>
            <a:pPr algn="l" rtl="0" fontAlgn="base">
              <a:lnSpc>
                <a:spcPct val="150000"/>
              </a:lnSpc>
              <a:spcAft>
                <a:spcPts val="750"/>
              </a:spcAft>
              <a:buNone/>
            </a:pPr>
            <a:r>
              <a:rPr lang="en-US" sz="1200" i="0" dirty="0">
                <a:solidFill>
                  <a:srgbClr val="273239"/>
                </a:solidFill>
                <a:effectLst/>
                <a:latin typeface="Nunito" pitchFamily="2" charset="0"/>
              </a:rPr>
              <a:t>In C# a LinkedList is a linear data structure that stores elements in a non-contiguous location. The elements in a linked list are linked with each other using pointers. In other words, LinkedList consists of nodes where each node contains a data field and a reference(link) to the next node in the list. In C#, LinkedList is the generic type of collection that is defined in the </a:t>
            </a:r>
            <a:r>
              <a:rPr lang="en-US" sz="1200" i="0" dirty="0" err="1">
                <a:solidFill>
                  <a:srgbClr val="273239"/>
                </a:solidFill>
                <a:effectLst/>
                <a:latin typeface="Nunito" pitchFamily="2" charset="0"/>
              </a:rPr>
              <a:t>System.Collections.Generic</a:t>
            </a:r>
            <a:r>
              <a:rPr lang="en-US" sz="1200" i="0" dirty="0">
                <a:solidFill>
                  <a:srgbClr val="273239"/>
                </a:solidFill>
                <a:effectLst/>
                <a:latin typeface="Nunito" pitchFamily="2" charset="0"/>
              </a:rPr>
              <a:t> namespace. It is a doubly linked list, therefore, each node points forward to the Next node and backward to the Previous node. It is a dynamic collection that grows, according to the needs of our program. It also provides fast inserting and removing elements</a:t>
            </a:r>
          </a:p>
          <a:p>
            <a:pPr algn="l" rtl="0" fontAlgn="base">
              <a:lnSpc>
                <a:spcPct val="150000"/>
              </a:lnSpc>
              <a:spcAft>
                <a:spcPts val="750"/>
              </a:spcAft>
              <a:buNone/>
            </a:pPr>
            <a:endParaRPr lang="en-US" sz="1200" i="0" dirty="0">
              <a:solidFill>
                <a:srgbClr val="273239"/>
              </a:solidFill>
              <a:effectLst/>
              <a:latin typeface="Nunito" pitchFamily="2" charset="0"/>
            </a:endParaRPr>
          </a:p>
          <a:p>
            <a:pPr marL="171450" indent="-171450" algn="l" rtl="0" fontAlgn="base">
              <a:lnSpc>
                <a:spcPct val="150000"/>
              </a:lnSpc>
              <a:spcAft>
                <a:spcPts val="750"/>
              </a:spcAft>
              <a:buFont typeface="Arial" panose="020B0604020202020204" pitchFamily="34" charset="0"/>
              <a:buChar char="•"/>
            </a:pPr>
            <a:r>
              <a:rPr lang="en-US" sz="1200" i="0" dirty="0">
                <a:solidFill>
                  <a:srgbClr val="273239"/>
                </a:solidFill>
                <a:effectLst/>
                <a:latin typeface="Nunito" pitchFamily="2" charset="0"/>
              </a:rPr>
              <a:t>It supports enumerators for easy traversal.</a:t>
            </a:r>
          </a:p>
          <a:p>
            <a:pPr marL="171450" indent="-171450" algn="l" rtl="0" fontAlgn="base">
              <a:lnSpc>
                <a:spcPct val="150000"/>
              </a:lnSpc>
              <a:spcAft>
                <a:spcPts val="750"/>
              </a:spcAft>
              <a:buFont typeface="Arial" panose="020B0604020202020204" pitchFamily="34" charset="0"/>
              <a:buChar char="•"/>
            </a:pPr>
            <a:r>
              <a:rPr lang="en-US" sz="1200" i="0" dirty="0">
                <a:solidFill>
                  <a:srgbClr val="273239"/>
                </a:solidFill>
                <a:effectLst/>
                <a:latin typeface="Nunito" pitchFamily="2" charset="0"/>
              </a:rPr>
              <a:t>We can remove nodes and reinsert them, either in the same list or another list, resulting in no additional objects allocated on the heap.</a:t>
            </a:r>
          </a:p>
          <a:p>
            <a:pPr marL="171450" indent="-171450" algn="l" rtl="0" fontAlgn="base">
              <a:lnSpc>
                <a:spcPct val="150000"/>
              </a:lnSpc>
              <a:spcAft>
                <a:spcPts val="750"/>
              </a:spcAft>
              <a:buFont typeface="Arial" panose="020B0604020202020204" pitchFamily="34" charset="0"/>
              <a:buChar char="•"/>
            </a:pPr>
            <a:r>
              <a:rPr lang="en-US" sz="1200" i="0" dirty="0">
                <a:solidFill>
                  <a:srgbClr val="273239"/>
                </a:solidFill>
                <a:effectLst/>
                <a:latin typeface="Nunito" pitchFamily="2" charset="0"/>
              </a:rPr>
              <a:t>Every node in a LinkedList&lt;T&gt; object is of the type </a:t>
            </a:r>
            <a:r>
              <a:rPr lang="en-US" sz="1200" i="0" dirty="0" err="1">
                <a:solidFill>
                  <a:srgbClr val="273239"/>
                </a:solidFill>
                <a:effectLst/>
                <a:latin typeface="Nunito" pitchFamily="2" charset="0"/>
              </a:rPr>
              <a:t>LinkedListNode</a:t>
            </a:r>
            <a:r>
              <a:rPr lang="en-US" sz="1200" i="0" dirty="0">
                <a:solidFill>
                  <a:srgbClr val="273239"/>
                </a:solidFill>
                <a:effectLst/>
                <a:latin typeface="Nunito" pitchFamily="2" charset="0"/>
              </a:rPr>
              <a:t>&lt;T&gt;.</a:t>
            </a:r>
          </a:p>
          <a:p>
            <a:pPr marL="171450" indent="-171450" algn="l" rtl="0" fontAlgn="base">
              <a:lnSpc>
                <a:spcPct val="150000"/>
              </a:lnSpc>
              <a:spcAft>
                <a:spcPts val="750"/>
              </a:spcAft>
              <a:buFont typeface="Arial" panose="020B0604020202020204" pitchFamily="34" charset="0"/>
              <a:buChar char="•"/>
            </a:pPr>
            <a:r>
              <a:rPr lang="en-US" sz="1200" i="0" dirty="0">
                <a:solidFill>
                  <a:srgbClr val="273239"/>
                </a:solidFill>
                <a:effectLst/>
                <a:latin typeface="Nunito" pitchFamily="2" charset="0"/>
              </a:rPr>
              <a:t>It can store duplicate elements of the same type</a:t>
            </a:r>
          </a:p>
          <a:p>
            <a:pPr marL="171450" indent="-171450" algn="l" rtl="0" fontAlgn="base">
              <a:lnSpc>
                <a:spcPct val="150000"/>
              </a:lnSpc>
              <a:spcAft>
                <a:spcPts val="750"/>
              </a:spcAft>
              <a:buFont typeface="Arial" panose="020B0604020202020204" pitchFamily="34" charset="0"/>
              <a:buChar char="•"/>
            </a:pPr>
            <a:r>
              <a:rPr lang="en-US" sz="1200" i="0" dirty="0">
                <a:solidFill>
                  <a:srgbClr val="273239"/>
                </a:solidFill>
                <a:effectLst/>
                <a:latin typeface="Nunito" pitchFamily="2" charset="0"/>
              </a:rPr>
              <a:t>Its capacity depends on the number of elements it can hold.</a:t>
            </a:r>
          </a:p>
        </p:txBody>
      </p:sp>
      <p:sp>
        <p:nvSpPr>
          <p:cNvPr id="2" name="AutoShape 2" descr="CSharp-LinkedList">
            <a:extLst>
              <a:ext uri="{FF2B5EF4-FFF2-40B4-BE49-F238E27FC236}">
                <a16:creationId xmlns:a16="http://schemas.microsoft.com/office/drawing/2014/main" id="{60D6EA72-849D-224F-14DA-5829E955B2A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Lightbox">
            <a:extLst>
              <a:ext uri="{FF2B5EF4-FFF2-40B4-BE49-F238E27FC236}">
                <a16:creationId xmlns:a16="http://schemas.microsoft.com/office/drawing/2014/main" id="{A43F9FB0-918D-E1A8-3318-1BDE5BDEB8E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A994FAB3-CFB6-DCC0-93DE-82F52A78D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003" y="4286240"/>
            <a:ext cx="5605766" cy="2410480"/>
          </a:xfrm>
          <a:prstGeom prst="rect">
            <a:avLst/>
          </a:prstGeom>
        </p:spPr>
      </p:pic>
    </p:spTree>
    <p:extLst>
      <p:ext uri="{BB962C8B-B14F-4D97-AF65-F5344CB8AC3E}">
        <p14:creationId xmlns:p14="http://schemas.microsoft.com/office/powerpoint/2010/main" val="1808485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32753-5503-AA22-1214-2DAA19E593DF}"/>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144486E5-D549-11BA-1AA7-D8114EDDED93}"/>
              </a:ext>
            </a:extLst>
          </p:cNvPr>
          <p:cNvSpPr txBox="1"/>
          <p:nvPr/>
        </p:nvSpPr>
        <p:spPr>
          <a:xfrm>
            <a:off x="1239715" y="0"/>
            <a:ext cx="8484577" cy="584775"/>
          </a:xfrm>
          <a:prstGeom prst="rect">
            <a:avLst/>
          </a:prstGeom>
          <a:noFill/>
        </p:spPr>
        <p:txBody>
          <a:bodyPr wrap="square" rtlCol="0">
            <a:spAutoFit/>
          </a:bodyPr>
          <a:lstStyle/>
          <a:p>
            <a:pPr algn="ctr" fontAlgn="base"/>
            <a:r>
              <a:rPr lang="en-IN" sz="3200" b="1" i="0" dirty="0">
                <a:solidFill>
                  <a:srgbClr val="273239"/>
                </a:solidFill>
                <a:effectLst/>
              </a:rPr>
              <a:t>Non Generic Collectio</a:t>
            </a:r>
            <a:r>
              <a:rPr lang="en-IN" sz="3200" b="1" dirty="0">
                <a:solidFill>
                  <a:srgbClr val="273239"/>
                </a:solidFill>
              </a:rPr>
              <a:t>n - 1</a:t>
            </a:r>
          </a:p>
        </p:txBody>
      </p:sp>
      <p:sp>
        <p:nvSpPr>
          <p:cNvPr id="11" name="TextBox 10">
            <a:extLst>
              <a:ext uri="{FF2B5EF4-FFF2-40B4-BE49-F238E27FC236}">
                <a16:creationId xmlns:a16="http://schemas.microsoft.com/office/drawing/2014/main" id="{1F661186-5F8C-2B2D-0194-59A1B3DDEFAF}"/>
              </a:ext>
            </a:extLst>
          </p:cNvPr>
          <p:cNvSpPr txBox="1"/>
          <p:nvPr/>
        </p:nvSpPr>
        <p:spPr>
          <a:xfrm>
            <a:off x="661620" y="1023213"/>
            <a:ext cx="10530988" cy="1864613"/>
          </a:xfrm>
          <a:prstGeom prst="rect">
            <a:avLst/>
          </a:prstGeom>
          <a:noFill/>
        </p:spPr>
        <p:txBody>
          <a:bodyPr wrap="square">
            <a:spAutoFit/>
          </a:bodyPr>
          <a:lstStyle/>
          <a:p>
            <a:pPr marL="228600" indent="-228600" algn="l" rtl="0" fontAlgn="base">
              <a:lnSpc>
                <a:spcPct val="150000"/>
              </a:lnSpc>
              <a:spcAft>
                <a:spcPts val="750"/>
              </a:spcAft>
              <a:buAutoNum type="arabicPeriod"/>
            </a:pPr>
            <a:r>
              <a:rPr lang="en-US" sz="1200" i="0" dirty="0" err="1">
                <a:solidFill>
                  <a:srgbClr val="273239"/>
                </a:solidFill>
                <a:effectLst/>
                <a:latin typeface="Nunito" pitchFamily="2" charset="0"/>
              </a:rPr>
              <a:t>ArrayList</a:t>
            </a:r>
            <a:endParaRPr lang="en-US" sz="1200" i="0" dirty="0">
              <a:solidFill>
                <a:srgbClr val="273239"/>
              </a:solidFill>
              <a:effectLst/>
              <a:latin typeface="Nunito" pitchFamily="2" charset="0"/>
            </a:endParaRPr>
          </a:p>
          <a:p>
            <a:pPr marL="228600" indent="-228600" algn="l" rtl="0" fontAlgn="base">
              <a:lnSpc>
                <a:spcPct val="150000"/>
              </a:lnSpc>
              <a:spcAft>
                <a:spcPts val="750"/>
              </a:spcAft>
              <a:buAutoNum type="arabicPeriod"/>
            </a:pPr>
            <a:r>
              <a:rPr lang="en-US" sz="1200" dirty="0">
                <a:solidFill>
                  <a:srgbClr val="273239"/>
                </a:solidFill>
                <a:latin typeface="Nunito" pitchFamily="2" charset="0"/>
              </a:rPr>
              <a:t>Stack</a:t>
            </a:r>
          </a:p>
          <a:p>
            <a:pPr marL="228600" indent="-228600" algn="l" rtl="0" fontAlgn="base">
              <a:lnSpc>
                <a:spcPct val="150000"/>
              </a:lnSpc>
              <a:spcAft>
                <a:spcPts val="750"/>
              </a:spcAft>
              <a:buAutoNum type="arabicPeriod"/>
            </a:pPr>
            <a:r>
              <a:rPr lang="en-US" sz="1200" i="0" dirty="0">
                <a:solidFill>
                  <a:srgbClr val="273239"/>
                </a:solidFill>
                <a:effectLst/>
                <a:latin typeface="Nunito" pitchFamily="2" charset="0"/>
              </a:rPr>
              <a:t>Queue</a:t>
            </a:r>
          </a:p>
          <a:p>
            <a:pPr marL="228600" indent="-228600" algn="l" rtl="0" fontAlgn="base">
              <a:lnSpc>
                <a:spcPct val="150000"/>
              </a:lnSpc>
              <a:spcAft>
                <a:spcPts val="750"/>
              </a:spcAft>
              <a:buAutoNum type="arabicPeriod"/>
            </a:pPr>
            <a:r>
              <a:rPr lang="en-US" sz="1200" dirty="0" err="1">
                <a:solidFill>
                  <a:srgbClr val="273239"/>
                </a:solidFill>
                <a:latin typeface="Nunito" pitchFamily="2" charset="0"/>
              </a:rPr>
              <a:t>HashTable</a:t>
            </a:r>
            <a:endParaRPr lang="en-US" sz="1200" dirty="0">
              <a:solidFill>
                <a:srgbClr val="273239"/>
              </a:solidFill>
              <a:latin typeface="Nunito" pitchFamily="2" charset="0"/>
            </a:endParaRPr>
          </a:p>
          <a:p>
            <a:pPr marL="228600" indent="-228600" algn="l" rtl="0" fontAlgn="base">
              <a:lnSpc>
                <a:spcPct val="150000"/>
              </a:lnSpc>
              <a:spcAft>
                <a:spcPts val="750"/>
              </a:spcAft>
              <a:buAutoNum type="arabicPeriod"/>
            </a:pPr>
            <a:r>
              <a:rPr lang="en-US" sz="1200" i="0" dirty="0" err="1">
                <a:solidFill>
                  <a:srgbClr val="273239"/>
                </a:solidFill>
                <a:effectLst/>
                <a:latin typeface="Nunito" pitchFamily="2" charset="0"/>
              </a:rPr>
              <a:t>BitArray</a:t>
            </a:r>
            <a:endParaRPr lang="en-US" sz="1200" i="0" dirty="0">
              <a:solidFill>
                <a:srgbClr val="273239"/>
              </a:solidFill>
              <a:effectLst/>
              <a:latin typeface="Nunito" pitchFamily="2" charset="0"/>
            </a:endParaRPr>
          </a:p>
        </p:txBody>
      </p:sp>
    </p:spTree>
    <p:extLst>
      <p:ext uri="{BB962C8B-B14F-4D97-AF65-F5344CB8AC3E}">
        <p14:creationId xmlns:p14="http://schemas.microsoft.com/office/powerpoint/2010/main" val="241175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66B71-41D9-614D-731D-69B01F2EFD5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8558B87F-CEEF-F9CB-B46F-0E657A161098}"/>
              </a:ext>
            </a:extLst>
          </p:cNvPr>
          <p:cNvSpPr txBox="1"/>
          <p:nvPr/>
        </p:nvSpPr>
        <p:spPr>
          <a:xfrm>
            <a:off x="1239715" y="0"/>
            <a:ext cx="8484577" cy="584775"/>
          </a:xfrm>
          <a:prstGeom prst="rect">
            <a:avLst/>
          </a:prstGeom>
          <a:noFill/>
        </p:spPr>
        <p:txBody>
          <a:bodyPr wrap="square" rtlCol="0">
            <a:spAutoFit/>
          </a:bodyPr>
          <a:lstStyle/>
          <a:p>
            <a:pPr algn="ctr" fontAlgn="base"/>
            <a:r>
              <a:rPr lang="en-IN" sz="3200" b="1" i="0" dirty="0">
                <a:solidFill>
                  <a:srgbClr val="273239"/>
                </a:solidFill>
                <a:effectLst/>
              </a:rPr>
              <a:t>Non Collectio</a:t>
            </a:r>
            <a:r>
              <a:rPr lang="en-IN" sz="3200" b="1" dirty="0">
                <a:solidFill>
                  <a:srgbClr val="273239"/>
                </a:solidFill>
              </a:rPr>
              <a:t>n </a:t>
            </a:r>
            <a:r>
              <a:rPr lang="en-IN" sz="3200" b="1" dirty="0" err="1">
                <a:solidFill>
                  <a:srgbClr val="273239"/>
                </a:solidFill>
              </a:rPr>
              <a:t>Hashtable</a:t>
            </a:r>
            <a:r>
              <a:rPr lang="en-IN" sz="3200" b="1" dirty="0">
                <a:solidFill>
                  <a:srgbClr val="273239"/>
                </a:solidFill>
              </a:rPr>
              <a:t>– 2</a:t>
            </a:r>
          </a:p>
        </p:txBody>
      </p:sp>
      <p:sp>
        <p:nvSpPr>
          <p:cNvPr id="11" name="TextBox 10">
            <a:extLst>
              <a:ext uri="{FF2B5EF4-FFF2-40B4-BE49-F238E27FC236}">
                <a16:creationId xmlns:a16="http://schemas.microsoft.com/office/drawing/2014/main" id="{5AC74BCC-00B2-4E40-B4A7-741A0BE1571B}"/>
              </a:ext>
            </a:extLst>
          </p:cNvPr>
          <p:cNvSpPr txBox="1"/>
          <p:nvPr/>
        </p:nvSpPr>
        <p:spPr>
          <a:xfrm>
            <a:off x="661620" y="1023213"/>
            <a:ext cx="10530988" cy="3177793"/>
          </a:xfrm>
          <a:prstGeom prst="rect">
            <a:avLst/>
          </a:prstGeom>
          <a:noFill/>
        </p:spPr>
        <p:txBody>
          <a:bodyPr wrap="square">
            <a:spAutoFit/>
          </a:bodyPr>
          <a:lstStyle/>
          <a:p>
            <a:pPr algn="l" rtl="0" fontAlgn="base">
              <a:lnSpc>
                <a:spcPct val="150000"/>
              </a:lnSpc>
              <a:spcAft>
                <a:spcPts val="750"/>
              </a:spcAft>
              <a:buNone/>
            </a:pPr>
            <a:r>
              <a:rPr lang="en-US" sz="1200" i="0" dirty="0">
                <a:solidFill>
                  <a:srgbClr val="273239"/>
                </a:solidFill>
                <a:effectLst/>
                <a:latin typeface="Nunito" pitchFamily="2" charset="0"/>
              </a:rPr>
              <a:t>In C#, a </a:t>
            </a:r>
            <a:r>
              <a:rPr lang="en-US" sz="1200" i="0" dirty="0" err="1">
                <a:solidFill>
                  <a:srgbClr val="273239"/>
                </a:solidFill>
                <a:effectLst/>
                <a:latin typeface="Nunito" pitchFamily="2" charset="0"/>
              </a:rPr>
              <a:t>Hashtable</a:t>
            </a:r>
            <a:r>
              <a:rPr lang="en-US" sz="1200" i="0" dirty="0">
                <a:solidFill>
                  <a:srgbClr val="273239"/>
                </a:solidFill>
                <a:effectLst/>
                <a:latin typeface="Nunito" pitchFamily="2" charset="0"/>
              </a:rPr>
              <a:t> is a collection that stores key-value pairs. It uses a hash code to organize the keys for efficient data retrieval. The key can be any object, and each key is associated with a corresponding value. It is a part of the </a:t>
            </a:r>
            <a:r>
              <a:rPr lang="en-US" sz="1200" i="0" dirty="0" err="1">
                <a:solidFill>
                  <a:srgbClr val="273239"/>
                </a:solidFill>
                <a:effectLst/>
                <a:latin typeface="Nunito" pitchFamily="2" charset="0"/>
              </a:rPr>
              <a:t>System.Collections</a:t>
            </a:r>
            <a:r>
              <a:rPr lang="en-US" sz="1200" i="0" dirty="0">
                <a:solidFill>
                  <a:srgbClr val="273239"/>
                </a:solidFill>
                <a:effectLst/>
                <a:latin typeface="Nunito" pitchFamily="2" charset="0"/>
              </a:rPr>
              <a:t> namespace and is non-generic (which means it can store any kind of object as both the key and value).</a:t>
            </a:r>
          </a:p>
          <a:p>
            <a:pPr algn="l" rtl="0" fontAlgn="base">
              <a:lnSpc>
                <a:spcPct val="150000"/>
              </a:lnSpc>
              <a:spcAft>
                <a:spcPts val="750"/>
              </a:spcAft>
              <a:buNone/>
            </a:pPr>
            <a:endParaRPr lang="en-US" sz="1200" i="0" dirty="0">
              <a:solidFill>
                <a:srgbClr val="273239"/>
              </a:solidFill>
              <a:effectLst/>
              <a:latin typeface="Nunito" pitchFamily="2" charset="0"/>
            </a:endParaRPr>
          </a:p>
          <a:p>
            <a:pPr marL="171450" indent="-171450" algn="l" rtl="0" fontAlgn="base">
              <a:lnSpc>
                <a:spcPct val="150000"/>
              </a:lnSpc>
              <a:spcAft>
                <a:spcPts val="750"/>
              </a:spcAft>
              <a:buFont typeface="Arial" panose="020B0604020202020204" pitchFamily="34" charset="0"/>
              <a:buChar char="•"/>
            </a:pPr>
            <a:r>
              <a:rPr lang="en-US" sz="1200" i="0" dirty="0">
                <a:solidFill>
                  <a:srgbClr val="273239"/>
                </a:solidFill>
                <a:effectLst/>
                <a:latin typeface="Nunito" pitchFamily="2" charset="0"/>
              </a:rPr>
              <a:t>In </a:t>
            </a:r>
            <a:r>
              <a:rPr lang="en-US" sz="1200" i="0" dirty="0" err="1">
                <a:solidFill>
                  <a:srgbClr val="273239"/>
                </a:solidFill>
                <a:effectLst/>
                <a:latin typeface="Nunito" pitchFamily="2" charset="0"/>
              </a:rPr>
              <a:t>Hashtable</a:t>
            </a:r>
            <a:r>
              <a:rPr lang="en-US" sz="1200" i="0" dirty="0">
                <a:solidFill>
                  <a:srgbClr val="273239"/>
                </a:solidFill>
                <a:effectLst/>
                <a:latin typeface="Nunito" pitchFamily="2" charset="0"/>
              </a:rPr>
              <a:t>, the key cannot be null, but the value can be null.</a:t>
            </a:r>
          </a:p>
          <a:p>
            <a:pPr marL="171450" indent="-171450" algn="l" rtl="0" fontAlgn="base">
              <a:lnSpc>
                <a:spcPct val="150000"/>
              </a:lnSpc>
              <a:spcAft>
                <a:spcPts val="750"/>
              </a:spcAft>
              <a:buFont typeface="Arial" panose="020B0604020202020204" pitchFamily="34" charset="0"/>
              <a:buChar char="•"/>
            </a:pPr>
            <a:r>
              <a:rPr lang="en-US" sz="1200" i="0" dirty="0">
                <a:solidFill>
                  <a:srgbClr val="273239"/>
                </a:solidFill>
                <a:effectLst/>
                <a:latin typeface="Nunito" pitchFamily="2" charset="0"/>
              </a:rPr>
              <a:t>In </a:t>
            </a:r>
            <a:r>
              <a:rPr lang="en-US" sz="1200" i="0" dirty="0" err="1">
                <a:solidFill>
                  <a:srgbClr val="273239"/>
                </a:solidFill>
                <a:effectLst/>
                <a:latin typeface="Nunito" pitchFamily="2" charset="0"/>
              </a:rPr>
              <a:t>Hashtable</a:t>
            </a:r>
            <a:r>
              <a:rPr lang="en-US" sz="1200" i="0" dirty="0">
                <a:solidFill>
                  <a:srgbClr val="273239"/>
                </a:solidFill>
                <a:effectLst/>
                <a:latin typeface="Nunito" pitchFamily="2" charset="0"/>
              </a:rPr>
              <a:t>, key objects must be immutable as long as they are used as keys in the </a:t>
            </a:r>
            <a:r>
              <a:rPr lang="en-US" sz="1200" i="0" dirty="0" err="1">
                <a:solidFill>
                  <a:srgbClr val="273239"/>
                </a:solidFill>
                <a:effectLst/>
                <a:latin typeface="Nunito" pitchFamily="2" charset="0"/>
              </a:rPr>
              <a:t>Hashtable</a:t>
            </a:r>
            <a:r>
              <a:rPr lang="en-US" sz="1200" i="0" dirty="0">
                <a:solidFill>
                  <a:srgbClr val="273239"/>
                </a:solidFill>
                <a:effectLst/>
                <a:latin typeface="Nunito" pitchFamily="2" charset="0"/>
              </a:rPr>
              <a:t>.</a:t>
            </a:r>
          </a:p>
          <a:p>
            <a:pPr marL="171450" indent="-171450" algn="l" rtl="0" fontAlgn="base">
              <a:lnSpc>
                <a:spcPct val="150000"/>
              </a:lnSpc>
              <a:spcAft>
                <a:spcPts val="750"/>
              </a:spcAft>
              <a:buFont typeface="Arial" panose="020B0604020202020204" pitchFamily="34" charset="0"/>
              <a:buChar char="•"/>
            </a:pPr>
            <a:r>
              <a:rPr lang="en-US" sz="1200" i="0" dirty="0" err="1">
                <a:solidFill>
                  <a:srgbClr val="273239"/>
                </a:solidFill>
                <a:effectLst/>
                <a:latin typeface="Nunito" pitchFamily="2" charset="0"/>
              </a:rPr>
              <a:t>Hashtable</a:t>
            </a:r>
            <a:r>
              <a:rPr lang="en-US" sz="1200" i="0" dirty="0">
                <a:solidFill>
                  <a:srgbClr val="273239"/>
                </a:solidFill>
                <a:effectLst/>
                <a:latin typeface="Nunito" pitchFamily="2" charset="0"/>
              </a:rPr>
              <a:t> can store elements of different types.</a:t>
            </a:r>
          </a:p>
          <a:p>
            <a:pPr marL="171450" indent="-171450" algn="l" rtl="0" fontAlgn="base">
              <a:lnSpc>
                <a:spcPct val="150000"/>
              </a:lnSpc>
              <a:spcAft>
                <a:spcPts val="750"/>
              </a:spcAft>
              <a:buFont typeface="Arial" panose="020B0604020202020204" pitchFamily="34" charset="0"/>
              <a:buChar char="•"/>
            </a:pPr>
            <a:r>
              <a:rPr lang="en-US" sz="1200" i="0" dirty="0">
                <a:solidFill>
                  <a:srgbClr val="273239"/>
                </a:solidFill>
                <a:effectLst/>
                <a:latin typeface="Nunito" pitchFamily="2" charset="0"/>
              </a:rPr>
              <a:t>In the </a:t>
            </a:r>
            <a:r>
              <a:rPr lang="en-US" sz="1200" i="0" dirty="0" err="1">
                <a:solidFill>
                  <a:srgbClr val="273239"/>
                </a:solidFill>
                <a:effectLst/>
                <a:latin typeface="Nunito" pitchFamily="2" charset="0"/>
              </a:rPr>
              <a:t>Hashtable</a:t>
            </a:r>
            <a:r>
              <a:rPr lang="en-US" sz="1200" i="0" dirty="0">
                <a:solidFill>
                  <a:srgbClr val="273239"/>
                </a:solidFill>
                <a:effectLst/>
                <a:latin typeface="Nunito" pitchFamily="2" charset="0"/>
              </a:rPr>
              <a:t> key must be unique, duplicated keys are not allowed.</a:t>
            </a:r>
          </a:p>
          <a:p>
            <a:pPr marL="171450" indent="-171450" algn="l" rtl="0" fontAlgn="base">
              <a:lnSpc>
                <a:spcPct val="150000"/>
              </a:lnSpc>
              <a:spcAft>
                <a:spcPts val="750"/>
              </a:spcAft>
              <a:buFont typeface="Arial" panose="020B0604020202020204" pitchFamily="34" charset="0"/>
              <a:buChar char="•"/>
            </a:pPr>
            <a:r>
              <a:rPr lang="en-US" sz="1200" i="0" dirty="0">
                <a:solidFill>
                  <a:srgbClr val="273239"/>
                </a:solidFill>
                <a:effectLst/>
                <a:latin typeface="Nunito" pitchFamily="2" charset="0"/>
              </a:rPr>
              <a:t>The elements of </a:t>
            </a:r>
            <a:r>
              <a:rPr lang="en-US" sz="1200" i="0" dirty="0" err="1">
                <a:solidFill>
                  <a:srgbClr val="273239"/>
                </a:solidFill>
                <a:effectLst/>
                <a:latin typeface="Nunito" pitchFamily="2" charset="0"/>
              </a:rPr>
              <a:t>Hashtable</a:t>
            </a:r>
            <a:r>
              <a:rPr lang="en-US" sz="1200" i="0" dirty="0">
                <a:solidFill>
                  <a:srgbClr val="273239"/>
                </a:solidFill>
                <a:effectLst/>
                <a:latin typeface="Nunito" pitchFamily="2" charset="0"/>
              </a:rPr>
              <a:t> that are key-value pair is stored as </a:t>
            </a:r>
            <a:r>
              <a:rPr lang="en-US" sz="1200" i="0" dirty="0" err="1">
                <a:solidFill>
                  <a:srgbClr val="273239"/>
                </a:solidFill>
                <a:effectLst/>
                <a:latin typeface="Nunito" pitchFamily="2" charset="0"/>
              </a:rPr>
              <a:t>DictionaryEntry</a:t>
            </a:r>
            <a:r>
              <a:rPr lang="en-US" sz="1200" i="0" dirty="0">
                <a:solidFill>
                  <a:srgbClr val="273239"/>
                </a:solidFill>
                <a:effectLst/>
                <a:latin typeface="Nunito" pitchFamily="2" charset="0"/>
              </a:rPr>
              <a:t> objects.</a:t>
            </a:r>
          </a:p>
        </p:txBody>
      </p:sp>
    </p:spTree>
    <p:extLst>
      <p:ext uri="{BB962C8B-B14F-4D97-AF65-F5344CB8AC3E}">
        <p14:creationId xmlns:p14="http://schemas.microsoft.com/office/powerpoint/2010/main" val="10464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51B5-3AF3-D478-DD1D-79CA7278B4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FC5BD5-3019-6959-80F6-325D36A064E0}"/>
              </a:ext>
            </a:extLst>
          </p:cNvPr>
          <p:cNvSpPr txBox="1"/>
          <p:nvPr/>
        </p:nvSpPr>
        <p:spPr>
          <a:xfrm>
            <a:off x="2910254" y="0"/>
            <a:ext cx="4264269" cy="646331"/>
          </a:xfrm>
          <a:prstGeom prst="rect">
            <a:avLst/>
          </a:prstGeom>
          <a:noFill/>
        </p:spPr>
        <p:txBody>
          <a:bodyPr wrap="square" rtlCol="0">
            <a:spAutoFit/>
          </a:bodyPr>
          <a:lstStyle/>
          <a:p>
            <a:pPr algn="l" fontAlgn="base"/>
            <a:r>
              <a:rPr lang="en-IN" sz="3600" b="1" i="0" dirty="0">
                <a:solidFill>
                  <a:srgbClr val="273239"/>
                </a:solidFill>
                <a:effectLst/>
              </a:rPr>
              <a:t>Extension Method</a:t>
            </a:r>
          </a:p>
        </p:txBody>
      </p:sp>
      <p:sp>
        <p:nvSpPr>
          <p:cNvPr id="3" name="TextBox 2">
            <a:extLst>
              <a:ext uri="{FF2B5EF4-FFF2-40B4-BE49-F238E27FC236}">
                <a16:creationId xmlns:a16="http://schemas.microsoft.com/office/drawing/2014/main" id="{3947F4AA-EC29-9B58-E837-496500321C13}"/>
              </a:ext>
            </a:extLst>
          </p:cNvPr>
          <p:cNvSpPr txBox="1"/>
          <p:nvPr/>
        </p:nvSpPr>
        <p:spPr>
          <a:xfrm rot="10800000" flipH="1" flipV="1">
            <a:off x="747438" y="646331"/>
            <a:ext cx="9020815" cy="5647700"/>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An extension method in C# allows you to add new methods to existing types without modifying their original definitions. This is especially useful when you don't have access to the source code of a class or when you want to keep your code clean and organized.</a:t>
            </a:r>
          </a:p>
          <a:p>
            <a:pPr algn="l" rtl="0" fontAlgn="base">
              <a:lnSpc>
                <a:spcPct val="150000"/>
              </a:lnSpc>
              <a:spcAft>
                <a:spcPts val="750"/>
              </a:spcAft>
              <a:buNone/>
            </a:pPr>
            <a:r>
              <a:rPr lang="en-US" sz="1400" b="1" i="0" dirty="0">
                <a:solidFill>
                  <a:srgbClr val="273239"/>
                </a:solidFill>
                <a:effectLst/>
              </a:rPr>
              <a:t>Key Features of Extension Methods:</a:t>
            </a:r>
          </a:p>
          <a:p>
            <a:pPr marL="285750" indent="-285750" algn="l" rtl="0" fontAlgn="base">
              <a:lnSpc>
                <a:spcPct val="150000"/>
              </a:lnSpc>
              <a:spcAft>
                <a:spcPts val="750"/>
              </a:spcAft>
              <a:buFont typeface="Arial" panose="020B0604020202020204" pitchFamily="34" charset="0"/>
              <a:buChar char="•"/>
            </a:pPr>
            <a:r>
              <a:rPr lang="en-US" sz="1400" dirty="0">
                <a:solidFill>
                  <a:srgbClr val="273239"/>
                </a:solidFill>
              </a:rPr>
              <a:t>. Static Method in a Static Class: Extension methods are declared as static methods inside a static class.</a:t>
            </a:r>
          </a:p>
          <a:p>
            <a:pPr marL="285750" indent="-285750" fontAlgn="base">
              <a:lnSpc>
                <a:spcPct val="150000"/>
              </a:lnSpc>
              <a:spcAft>
                <a:spcPts val="750"/>
              </a:spcAft>
              <a:buFont typeface="Arial" panose="020B0604020202020204" pitchFamily="34" charset="0"/>
              <a:buChar char="•"/>
            </a:pPr>
            <a:r>
              <a:rPr lang="en-US" sz="1400" dirty="0">
                <a:solidFill>
                  <a:srgbClr val="273239"/>
                </a:solidFill>
              </a:rPr>
              <a:t>this Keyword: The first parameter of the method specifies the type it extends, preceded by this keyword.</a:t>
            </a:r>
          </a:p>
          <a:p>
            <a:pPr marL="285750" indent="-285750" fontAlgn="base">
              <a:lnSpc>
                <a:spcPct val="150000"/>
              </a:lnSpc>
              <a:spcAft>
                <a:spcPts val="750"/>
              </a:spcAft>
              <a:buFont typeface="Arial" panose="020B0604020202020204" pitchFamily="34" charset="0"/>
              <a:buChar char="•"/>
            </a:pPr>
            <a:r>
              <a:rPr lang="en-US" sz="1400" dirty="0">
                <a:solidFill>
                  <a:srgbClr val="273239"/>
                </a:solidFill>
              </a:rPr>
              <a:t>Seamless Integration: Once defined, an extension method behaves as if it's part of the original class, making it easy to use</a:t>
            </a:r>
          </a:p>
          <a:p>
            <a:pPr fontAlgn="base">
              <a:lnSpc>
                <a:spcPct val="150000"/>
              </a:lnSpc>
              <a:spcAft>
                <a:spcPts val="750"/>
              </a:spcAft>
            </a:pPr>
            <a:r>
              <a:rPr lang="en-IN" b="1" dirty="0"/>
              <a:t>Notes:</a:t>
            </a:r>
            <a:endParaRPr lang="en-US" b="1" dirty="0">
              <a:solidFill>
                <a:srgbClr val="273239"/>
              </a:solidFill>
            </a:endParaRPr>
          </a:p>
          <a:p>
            <a:pPr>
              <a:buFont typeface="Arial" panose="020B0604020202020204" pitchFamily="34" charset="0"/>
              <a:buChar char="•"/>
            </a:pPr>
            <a:r>
              <a:rPr lang="en-US" sz="1400" b="1" dirty="0"/>
              <a:t>Namespace Import</a:t>
            </a:r>
            <a:r>
              <a:rPr lang="en-US" sz="1400" dirty="0"/>
              <a:t>: To use the extension method, ensure you include the namespace of the static class containing it.</a:t>
            </a:r>
          </a:p>
          <a:p>
            <a:pPr>
              <a:buFont typeface="Arial" panose="020B0604020202020204" pitchFamily="34" charset="0"/>
              <a:buChar char="•"/>
            </a:pPr>
            <a:r>
              <a:rPr lang="en-US" sz="1400" b="1" dirty="0"/>
              <a:t>Original Class Not Altered</a:t>
            </a:r>
            <a:r>
              <a:rPr lang="en-US" sz="1400" dirty="0"/>
              <a:t>: Extension methods do not actually modify the original class; they just provide additional functionality at the call site.</a:t>
            </a:r>
          </a:p>
          <a:p>
            <a:pPr>
              <a:buFont typeface="Arial" panose="020B0604020202020204" pitchFamily="34" charset="0"/>
              <a:buChar char="•"/>
            </a:pPr>
            <a:r>
              <a:rPr lang="en-US" sz="1400" b="1" dirty="0"/>
              <a:t>Overloading Support</a:t>
            </a:r>
            <a:r>
              <a:rPr lang="en-US" sz="1400" dirty="0"/>
              <a:t>: You can overload extension methods just like regular methods.</a:t>
            </a:r>
          </a:p>
          <a:p>
            <a:endParaRPr lang="en-US" sz="1400" dirty="0"/>
          </a:p>
          <a:p>
            <a:pPr>
              <a:buNone/>
            </a:pPr>
            <a:r>
              <a:rPr lang="en-US" sz="1400" b="1" dirty="0"/>
              <a:t>Common Use Cases:</a:t>
            </a:r>
          </a:p>
          <a:p>
            <a:pPr>
              <a:buFont typeface="Arial" panose="020B0604020202020204" pitchFamily="34" charset="0"/>
              <a:buChar char="•"/>
            </a:pPr>
            <a:r>
              <a:rPr lang="en-US" sz="1400" dirty="0"/>
              <a:t>Adding utility functions to standard types (e.g., strings, collections).</a:t>
            </a:r>
          </a:p>
          <a:p>
            <a:pPr>
              <a:buFont typeface="Arial" panose="020B0604020202020204" pitchFamily="34" charset="0"/>
              <a:buChar char="•"/>
            </a:pPr>
            <a:r>
              <a:rPr lang="en-US" sz="1400" dirty="0"/>
              <a:t>Enhancing third-party library classes without altering their source code.</a:t>
            </a:r>
          </a:p>
          <a:p>
            <a:pPr>
              <a:buFont typeface="Arial" panose="020B0604020202020204" pitchFamily="34" charset="0"/>
              <a:buChar char="•"/>
            </a:pPr>
            <a:r>
              <a:rPr lang="en-US" sz="1400" dirty="0"/>
              <a:t>Improving readability of code by encapsulating function</a:t>
            </a:r>
            <a:endParaRPr lang="en-US" sz="1400" b="0" i="0" dirty="0">
              <a:solidFill>
                <a:srgbClr val="273239"/>
              </a:solidFill>
              <a:effectLst/>
            </a:endParaRPr>
          </a:p>
        </p:txBody>
      </p:sp>
    </p:spTree>
    <p:extLst>
      <p:ext uri="{BB962C8B-B14F-4D97-AF65-F5344CB8AC3E}">
        <p14:creationId xmlns:p14="http://schemas.microsoft.com/office/powerpoint/2010/main" val="723071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ED062-5460-7A75-267F-15DA8C54691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D11BD41E-5F0F-0BBB-C96A-52EA022BB877}"/>
              </a:ext>
            </a:extLst>
          </p:cNvPr>
          <p:cNvSpPr txBox="1"/>
          <p:nvPr/>
        </p:nvSpPr>
        <p:spPr>
          <a:xfrm>
            <a:off x="1239715" y="0"/>
            <a:ext cx="8484577" cy="584775"/>
          </a:xfrm>
          <a:prstGeom prst="rect">
            <a:avLst/>
          </a:prstGeom>
          <a:noFill/>
        </p:spPr>
        <p:txBody>
          <a:bodyPr wrap="square" rtlCol="0">
            <a:spAutoFit/>
          </a:bodyPr>
          <a:lstStyle/>
          <a:p>
            <a:pPr algn="ctr" fontAlgn="base"/>
            <a:r>
              <a:rPr lang="en-IN" sz="3200" b="1" i="0" dirty="0">
                <a:solidFill>
                  <a:srgbClr val="273239"/>
                </a:solidFill>
                <a:effectLst/>
              </a:rPr>
              <a:t>Task Parallel Library</a:t>
            </a:r>
            <a:endParaRPr lang="en-IN" sz="3200" b="1" dirty="0">
              <a:solidFill>
                <a:srgbClr val="273239"/>
              </a:solidFill>
            </a:endParaRPr>
          </a:p>
        </p:txBody>
      </p:sp>
      <p:sp>
        <p:nvSpPr>
          <p:cNvPr id="11" name="TextBox 10">
            <a:extLst>
              <a:ext uri="{FF2B5EF4-FFF2-40B4-BE49-F238E27FC236}">
                <a16:creationId xmlns:a16="http://schemas.microsoft.com/office/drawing/2014/main" id="{B0AF1D29-6A09-AF2B-66BB-1500A2DFBC88}"/>
              </a:ext>
            </a:extLst>
          </p:cNvPr>
          <p:cNvSpPr txBox="1"/>
          <p:nvPr/>
        </p:nvSpPr>
        <p:spPr>
          <a:xfrm>
            <a:off x="661620" y="1023213"/>
            <a:ext cx="10530988" cy="2734082"/>
          </a:xfrm>
          <a:prstGeom prst="rect">
            <a:avLst/>
          </a:prstGeom>
          <a:noFill/>
        </p:spPr>
        <p:txBody>
          <a:bodyPr wrap="square">
            <a:spAutoFit/>
          </a:bodyPr>
          <a:lstStyle/>
          <a:p>
            <a:pPr algn="l" rtl="0" fontAlgn="base">
              <a:lnSpc>
                <a:spcPct val="150000"/>
              </a:lnSpc>
              <a:spcAft>
                <a:spcPts val="750"/>
              </a:spcAft>
              <a:buNone/>
            </a:pPr>
            <a:r>
              <a:rPr lang="en-US" sz="1200" b="0" i="0" dirty="0">
                <a:solidFill>
                  <a:srgbClr val="273239"/>
                </a:solidFill>
                <a:effectLst/>
                <a:latin typeface="Nunito" pitchFamily="2" charset="0"/>
              </a:rPr>
              <a:t>In C#,</a:t>
            </a:r>
            <a:r>
              <a:rPr lang="en-US" sz="1200" b="1" i="0" dirty="0">
                <a:solidFill>
                  <a:srgbClr val="273239"/>
                </a:solidFill>
                <a:effectLst/>
                <a:latin typeface="Nunito" pitchFamily="2" charset="0"/>
              </a:rPr>
              <a:t> Task Parallel Library (TPL)</a:t>
            </a:r>
            <a:r>
              <a:rPr lang="en-US" sz="1200" b="0" i="0" dirty="0">
                <a:solidFill>
                  <a:srgbClr val="273239"/>
                </a:solidFill>
                <a:effectLst/>
                <a:latin typeface="Nunito" pitchFamily="2" charset="0"/>
              </a:rPr>
              <a:t> is a collection of APIs that provides more control over parallel and asynchronous programming. It is present in the </a:t>
            </a:r>
            <a:r>
              <a:rPr lang="en-US" sz="1200" b="0" i="0" dirty="0" err="1">
                <a:solidFill>
                  <a:srgbClr val="273239"/>
                </a:solidFill>
                <a:effectLst/>
                <a:latin typeface="Nunito" pitchFamily="2" charset="0"/>
              </a:rPr>
              <a:t>System.Threading.Tasks</a:t>
            </a:r>
            <a:r>
              <a:rPr lang="en-US" sz="1200" b="0" i="0" dirty="0">
                <a:solidFill>
                  <a:srgbClr val="273239"/>
                </a:solidFill>
                <a:effectLst/>
                <a:latin typeface="Nunito" pitchFamily="2" charset="0"/>
              </a:rPr>
              <a:t> namespace. TPL simplifies multithreading by managing thread scheduling and execution efficiently. It includes features like data parallelism, task scheduling, and supportive cancellation. TPL provides a higher level of abstraction over traditional threading mechanisms, making it easier to write, read, and maintain parallel code.</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TPL reduces CPU overheating in long-running tasks.</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It makes Thread Management easier and doesn't worry about race conditions.</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Provide an efficient way to cancel a task co-operatively through </a:t>
            </a:r>
            <a:r>
              <a:rPr lang="en-US" sz="1200" b="0" i="0" dirty="0" err="1">
                <a:solidFill>
                  <a:srgbClr val="273239"/>
                </a:solidFill>
                <a:effectLst/>
                <a:latin typeface="Nunito" pitchFamily="2" charset="0"/>
              </a:rPr>
              <a:t>CancellationToken</a:t>
            </a:r>
            <a:r>
              <a:rPr lang="en-US" sz="1200" b="0" i="0" dirty="0">
                <a:solidFill>
                  <a:srgbClr val="273239"/>
                </a:solidFill>
                <a:effectLst/>
                <a:latin typeface="Nunito" pitchFamily="2" charset="0"/>
              </a:rPr>
              <a:t>.</a:t>
            </a:r>
          </a:p>
          <a:p>
            <a:pPr algn="l" fontAlgn="base">
              <a:spcAft>
                <a:spcPts val="1800"/>
              </a:spcAft>
              <a:buFont typeface="Arial" panose="020B0604020202020204" pitchFamily="34" charset="0"/>
              <a:buChar char="•"/>
            </a:pPr>
            <a:r>
              <a:rPr lang="en-US" sz="1200" b="0" i="0" dirty="0">
                <a:solidFill>
                  <a:srgbClr val="273239"/>
                </a:solidFill>
                <a:effectLst/>
                <a:latin typeface="Nunito" pitchFamily="2" charset="0"/>
              </a:rPr>
              <a:t>TPL is used for its better CPU utilization, enhancing performance, and is a better alternative to the traditional </a:t>
            </a:r>
            <a:r>
              <a:rPr lang="en-US" sz="1200" b="0" i="0" u="sng" dirty="0">
                <a:solidFill>
                  <a:srgbClr val="357960"/>
                </a:solidFill>
                <a:effectLst/>
                <a:latin typeface="Nunito" pitchFamily="2" charset="0"/>
                <a:hlinkClick r:id="rId2"/>
              </a:rPr>
              <a:t>Thread class</a:t>
            </a:r>
            <a:r>
              <a:rPr lang="en-US" sz="1200" b="0" i="0" dirty="0">
                <a:solidFill>
                  <a:srgbClr val="273239"/>
                </a:solidFill>
                <a:effectLst/>
                <a:latin typeface="Nunito" pitchFamily="2" charset="0"/>
              </a:rPr>
              <a:t>.</a:t>
            </a:r>
          </a:p>
        </p:txBody>
      </p:sp>
    </p:spTree>
    <p:extLst>
      <p:ext uri="{BB962C8B-B14F-4D97-AF65-F5344CB8AC3E}">
        <p14:creationId xmlns:p14="http://schemas.microsoft.com/office/powerpoint/2010/main" val="2737310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4CD6C-924A-A665-5630-B068FC03505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99FBFE15-AE91-D52E-F488-D7EDB6D1CF3E}"/>
              </a:ext>
            </a:extLst>
          </p:cNvPr>
          <p:cNvSpPr txBox="1"/>
          <p:nvPr/>
        </p:nvSpPr>
        <p:spPr>
          <a:xfrm>
            <a:off x="1239715" y="0"/>
            <a:ext cx="8484577" cy="584775"/>
          </a:xfrm>
          <a:prstGeom prst="rect">
            <a:avLst/>
          </a:prstGeom>
          <a:noFill/>
        </p:spPr>
        <p:txBody>
          <a:bodyPr wrap="square" rtlCol="0">
            <a:spAutoFit/>
          </a:bodyPr>
          <a:lstStyle/>
          <a:p>
            <a:pPr algn="ctr" fontAlgn="base"/>
            <a:r>
              <a:rPr lang="en-IN" sz="3200" b="1" i="0" dirty="0">
                <a:solidFill>
                  <a:srgbClr val="273239"/>
                </a:solidFill>
                <a:effectLst/>
              </a:rPr>
              <a:t>Async Await</a:t>
            </a:r>
            <a:endParaRPr lang="en-IN" sz="3200" b="1" dirty="0">
              <a:solidFill>
                <a:srgbClr val="273239"/>
              </a:solidFill>
            </a:endParaRPr>
          </a:p>
        </p:txBody>
      </p:sp>
      <p:sp>
        <p:nvSpPr>
          <p:cNvPr id="11" name="TextBox 10">
            <a:extLst>
              <a:ext uri="{FF2B5EF4-FFF2-40B4-BE49-F238E27FC236}">
                <a16:creationId xmlns:a16="http://schemas.microsoft.com/office/drawing/2014/main" id="{06A8C5C5-2E88-CC2A-2F30-D745251DF0DD}"/>
              </a:ext>
            </a:extLst>
          </p:cNvPr>
          <p:cNvSpPr txBox="1"/>
          <p:nvPr/>
        </p:nvSpPr>
        <p:spPr>
          <a:xfrm>
            <a:off x="1153989" y="1155098"/>
            <a:ext cx="10530988" cy="2698175"/>
          </a:xfrm>
          <a:prstGeom prst="rect">
            <a:avLst/>
          </a:prstGeom>
          <a:noFill/>
        </p:spPr>
        <p:txBody>
          <a:bodyPr wrap="square">
            <a:spAutoFit/>
          </a:bodyPr>
          <a:lstStyle/>
          <a:p>
            <a:pPr algn="l" rtl="0" fontAlgn="base">
              <a:lnSpc>
                <a:spcPct val="150000"/>
              </a:lnSpc>
              <a:spcAft>
                <a:spcPts val="750"/>
              </a:spcAft>
              <a:buNone/>
            </a:pPr>
            <a:r>
              <a:rPr lang="en-US" sz="1200" b="0" i="0" dirty="0">
                <a:solidFill>
                  <a:srgbClr val="273239"/>
                </a:solidFill>
                <a:effectLst/>
                <a:latin typeface="Nunito" pitchFamily="2" charset="0"/>
              </a:rPr>
              <a:t>Execution Flow</a:t>
            </a:r>
          </a:p>
          <a:p>
            <a:pPr marL="342900" indent="-342900" algn="l" rtl="0" fontAlgn="base">
              <a:lnSpc>
                <a:spcPct val="150000"/>
              </a:lnSpc>
              <a:spcAft>
                <a:spcPts val="750"/>
              </a:spcAft>
              <a:buFont typeface="+mj-lt"/>
              <a:buAutoNum type="arabicPeriod"/>
            </a:pPr>
            <a:r>
              <a:rPr lang="en-US" sz="1600" b="1" dirty="0">
                <a:solidFill>
                  <a:srgbClr val="273239"/>
                </a:solidFill>
                <a:latin typeface="Nunito" pitchFamily="2" charset="0"/>
              </a:rPr>
              <a:t>Async method</a:t>
            </a:r>
            <a:r>
              <a:rPr lang="en-US" sz="1600" b="1" i="0" dirty="0">
                <a:solidFill>
                  <a:srgbClr val="273239"/>
                </a:solidFill>
                <a:effectLst/>
                <a:latin typeface="Nunito" pitchFamily="2" charset="0"/>
              </a:rPr>
              <a:t> called but does not block execution.</a:t>
            </a:r>
          </a:p>
          <a:p>
            <a:pPr marL="342900" indent="-342900" algn="l" rtl="0" fontAlgn="base">
              <a:lnSpc>
                <a:spcPct val="150000"/>
              </a:lnSpc>
              <a:spcAft>
                <a:spcPts val="750"/>
              </a:spcAft>
              <a:buFont typeface="+mj-lt"/>
              <a:buAutoNum type="arabicPeriod"/>
            </a:pPr>
            <a:r>
              <a:rPr lang="en-US" sz="1600" b="1" i="0" dirty="0">
                <a:solidFill>
                  <a:srgbClr val="273239"/>
                </a:solidFill>
                <a:effectLst/>
                <a:latin typeface="Nunito" pitchFamily="2" charset="0"/>
              </a:rPr>
              <a:t>A long running process occurs(like waiting for a database or API call).</a:t>
            </a:r>
          </a:p>
          <a:p>
            <a:pPr marL="342900" indent="-342900" algn="l" rtl="0" fontAlgn="base">
              <a:lnSpc>
                <a:spcPct val="150000"/>
              </a:lnSpc>
              <a:spcAft>
                <a:spcPts val="750"/>
              </a:spcAft>
              <a:buFont typeface="+mj-lt"/>
              <a:buAutoNum type="arabicPeriod"/>
            </a:pPr>
            <a:r>
              <a:rPr lang="en-US" sz="1600" b="1" i="0" dirty="0">
                <a:solidFill>
                  <a:srgbClr val="273239"/>
                </a:solidFill>
                <a:effectLst/>
                <a:latin typeface="Nunito" pitchFamily="2" charset="0"/>
              </a:rPr>
              <a:t>While waiting, other code continues running (Doing other work while waiting…).</a:t>
            </a:r>
          </a:p>
          <a:p>
            <a:pPr marL="342900" indent="-342900" algn="l" rtl="0" fontAlgn="base">
              <a:lnSpc>
                <a:spcPct val="150000"/>
              </a:lnSpc>
              <a:spcAft>
                <a:spcPts val="750"/>
              </a:spcAft>
              <a:buFont typeface="+mj-lt"/>
              <a:buAutoNum type="arabicPeriod"/>
            </a:pPr>
            <a:r>
              <a:rPr lang="en-US" sz="1600" b="1" i="0" dirty="0">
                <a:solidFill>
                  <a:srgbClr val="273239"/>
                </a:solidFill>
                <a:effectLst/>
                <a:latin typeface="Nunito" pitchFamily="2" charset="0"/>
              </a:rPr>
              <a:t>When the task completes, execution resumes from the await keyword.</a:t>
            </a:r>
          </a:p>
          <a:p>
            <a:pPr marL="342900" indent="-342900" algn="l" rtl="0" fontAlgn="base">
              <a:lnSpc>
                <a:spcPct val="150000"/>
              </a:lnSpc>
              <a:spcAft>
                <a:spcPts val="750"/>
              </a:spcAft>
              <a:buFont typeface="+mj-lt"/>
              <a:buAutoNum type="arabicPeriod"/>
            </a:pPr>
            <a:r>
              <a:rPr lang="en-US" sz="1600" b="1" i="0" dirty="0">
                <a:solidFill>
                  <a:srgbClr val="273239"/>
                </a:solidFill>
                <a:effectLst/>
                <a:latin typeface="Nunito" pitchFamily="2" charset="0"/>
              </a:rPr>
              <a:t>The result is printed (Finished with result: Hello, Async!).</a:t>
            </a:r>
          </a:p>
        </p:txBody>
      </p:sp>
    </p:spTree>
    <p:extLst>
      <p:ext uri="{BB962C8B-B14F-4D97-AF65-F5344CB8AC3E}">
        <p14:creationId xmlns:p14="http://schemas.microsoft.com/office/powerpoint/2010/main" val="3351358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38AAA8-857B-C978-64B8-8D546433ED8B}"/>
              </a:ext>
            </a:extLst>
          </p:cNvPr>
          <p:cNvSpPr/>
          <p:nvPr/>
        </p:nvSpPr>
        <p:spPr>
          <a:xfrm>
            <a:off x="782515" y="2408524"/>
            <a:ext cx="817685" cy="369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4" name="Rectangle 3">
            <a:extLst>
              <a:ext uri="{FF2B5EF4-FFF2-40B4-BE49-F238E27FC236}">
                <a16:creationId xmlns:a16="http://schemas.microsoft.com/office/drawing/2014/main" id="{1C32E3CF-7634-ECF3-913F-18A74F3A6984}"/>
              </a:ext>
            </a:extLst>
          </p:cNvPr>
          <p:cNvSpPr/>
          <p:nvPr/>
        </p:nvSpPr>
        <p:spPr>
          <a:xfrm>
            <a:off x="2337289" y="2408522"/>
            <a:ext cx="2941026" cy="369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Long Running method</a:t>
            </a:r>
          </a:p>
        </p:txBody>
      </p:sp>
      <p:sp>
        <p:nvSpPr>
          <p:cNvPr id="5" name="Rectangle 4">
            <a:extLst>
              <a:ext uri="{FF2B5EF4-FFF2-40B4-BE49-F238E27FC236}">
                <a16:creationId xmlns:a16="http://schemas.microsoft.com/office/drawing/2014/main" id="{D23DFB24-7217-9018-98A6-0679D9A02791}"/>
              </a:ext>
            </a:extLst>
          </p:cNvPr>
          <p:cNvSpPr/>
          <p:nvPr/>
        </p:nvSpPr>
        <p:spPr>
          <a:xfrm>
            <a:off x="8457466" y="2438259"/>
            <a:ext cx="2941026" cy="369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Move to next line of code </a:t>
            </a:r>
          </a:p>
        </p:txBody>
      </p:sp>
      <p:cxnSp>
        <p:nvCxnSpPr>
          <p:cNvPr id="7" name="Straight Arrow Connector 6">
            <a:extLst>
              <a:ext uri="{FF2B5EF4-FFF2-40B4-BE49-F238E27FC236}">
                <a16:creationId xmlns:a16="http://schemas.microsoft.com/office/drawing/2014/main" id="{4322CD2C-CE8E-1D9A-D039-59C3067E0A84}"/>
              </a:ext>
            </a:extLst>
          </p:cNvPr>
          <p:cNvCxnSpPr>
            <a:stCxn id="3" idx="3"/>
            <a:endCxn id="4" idx="1"/>
          </p:cNvCxnSpPr>
          <p:nvPr/>
        </p:nvCxnSpPr>
        <p:spPr>
          <a:xfrm flipV="1">
            <a:off x="1600200" y="2593161"/>
            <a:ext cx="737089" cy="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0902E63-DF89-32EA-97AD-291BEFE41C7F}"/>
              </a:ext>
            </a:extLst>
          </p:cNvPr>
          <p:cNvCxnSpPr>
            <a:cxnSpLocks/>
            <a:stCxn id="4" idx="3"/>
            <a:endCxn id="5" idx="1"/>
          </p:cNvCxnSpPr>
          <p:nvPr/>
        </p:nvCxnSpPr>
        <p:spPr>
          <a:xfrm>
            <a:off x="5278315" y="2593161"/>
            <a:ext cx="3179151" cy="29737"/>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6E48BD4-C1FD-46E4-B169-640BEEC432B5}"/>
              </a:ext>
            </a:extLst>
          </p:cNvPr>
          <p:cNvSpPr/>
          <p:nvPr/>
        </p:nvSpPr>
        <p:spPr>
          <a:xfrm>
            <a:off x="1191357" y="4517193"/>
            <a:ext cx="817685" cy="369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18" name="Rectangle 17">
            <a:extLst>
              <a:ext uri="{FF2B5EF4-FFF2-40B4-BE49-F238E27FC236}">
                <a16:creationId xmlns:a16="http://schemas.microsoft.com/office/drawing/2014/main" id="{216F8FE3-CB22-B126-D0C4-8D42F268D3A1}"/>
              </a:ext>
            </a:extLst>
          </p:cNvPr>
          <p:cNvSpPr/>
          <p:nvPr/>
        </p:nvSpPr>
        <p:spPr>
          <a:xfrm>
            <a:off x="2768111" y="4813195"/>
            <a:ext cx="2941026" cy="369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Long Async Running method</a:t>
            </a:r>
          </a:p>
        </p:txBody>
      </p:sp>
      <p:sp>
        <p:nvSpPr>
          <p:cNvPr id="19" name="Rectangle 18">
            <a:extLst>
              <a:ext uri="{FF2B5EF4-FFF2-40B4-BE49-F238E27FC236}">
                <a16:creationId xmlns:a16="http://schemas.microsoft.com/office/drawing/2014/main" id="{8F61417F-4619-4366-2787-BBB8A02CFE54}"/>
              </a:ext>
            </a:extLst>
          </p:cNvPr>
          <p:cNvSpPr/>
          <p:nvPr/>
        </p:nvSpPr>
        <p:spPr>
          <a:xfrm>
            <a:off x="7069013" y="3963276"/>
            <a:ext cx="2941026" cy="369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Move to next line of code </a:t>
            </a:r>
          </a:p>
        </p:txBody>
      </p:sp>
      <p:cxnSp>
        <p:nvCxnSpPr>
          <p:cNvPr id="20" name="Straight Arrow Connector 19">
            <a:extLst>
              <a:ext uri="{FF2B5EF4-FFF2-40B4-BE49-F238E27FC236}">
                <a16:creationId xmlns:a16="http://schemas.microsoft.com/office/drawing/2014/main" id="{43DF22A4-9B75-F581-37CF-91B3D71524E9}"/>
              </a:ext>
            </a:extLst>
          </p:cNvPr>
          <p:cNvCxnSpPr>
            <a:cxnSpLocks/>
            <a:endCxn id="19" idx="1"/>
          </p:cNvCxnSpPr>
          <p:nvPr/>
        </p:nvCxnSpPr>
        <p:spPr>
          <a:xfrm flipV="1">
            <a:off x="2009041" y="4147915"/>
            <a:ext cx="5059972" cy="512882"/>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BBD7918-2676-C945-7CFC-6A2EEB348263}"/>
              </a:ext>
            </a:extLst>
          </p:cNvPr>
          <p:cNvSpPr/>
          <p:nvPr/>
        </p:nvSpPr>
        <p:spPr>
          <a:xfrm>
            <a:off x="3380642" y="3711916"/>
            <a:ext cx="1389184" cy="620637"/>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Skips async method</a:t>
            </a:r>
          </a:p>
        </p:txBody>
      </p:sp>
      <p:sp>
        <p:nvSpPr>
          <p:cNvPr id="30" name="Rectangle 29">
            <a:extLst>
              <a:ext uri="{FF2B5EF4-FFF2-40B4-BE49-F238E27FC236}">
                <a16:creationId xmlns:a16="http://schemas.microsoft.com/office/drawing/2014/main" id="{84A0462F-0C9B-09B9-2B08-6C1723C69543}"/>
              </a:ext>
            </a:extLst>
          </p:cNvPr>
          <p:cNvSpPr/>
          <p:nvPr/>
        </p:nvSpPr>
        <p:spPr>
          <a:xfrm>
            <a:off x="6087756" y="2282841"/>
            <a:ext cx="1798394" cy="6206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Method Complete</a:t>
            </a:r>
          </a:p>
        </p:txBody>
      </p:sp>
      <p:sp>
        <p:nvSpPr>
          <p:cNvPr id="32" name="Rectangle 31">
            <a:extLst>
              <a:ext uri="{FF2B5EF4-FFF2-40B4-BE49-F238E27FC236}">
                <a16:creationId xmlns:a16="http://schemas.microsoft.com/office/drawing/2014/main" id="{56C066E7-2A7E-01A1-4D7B-7CF6AEB4CB72}"/>
              </a:ext>
            </a:extLst>
          </p:cNvPr>
          <p:cNvSpPr/>
          <p:nvPr/>
        </p:nvSpPr>
        <p:spPr>
          <a:xfrm>
            <a:off x="6741131" y="4833709"/>
            <a:ext cx="2345717" cy="263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Method Complete</a:t>
            </a:r>
          </a:p>
        </p:txBody>
      </p:sp>
      <p:cxnSp>
        <p:nvCxnSpPr>
          <p:cNvPr id="33" name="Straight Arrow Connector 32">
            <a:extLst>
              <a:ext uri="{FF2B5EF4-FFF2-40B4-BE49-F238E27FC236}">
                <a16:creationId xmlns:a16="http://schemas.microsoft.com/office/drawing/2014/main" id="{ACD46968-736F-3F21-23AC-C3B9F077DAC0}"/>
              </a:ext>
            </a:extLst>
          </p:cNvPr>
          <p:cNvCxnSpPr>
            <a:cxnSpLocks/>
          </p:cNvCxnSpPr>
          <p:nvPr/>
        </p:nvCxnSpPr>
        <p:spPr>
          <a:xfrm flipV="1">
            <a:off x="5709137" y="4960610"/>
            <a:ext cx="1010014" cy="1"/>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D3B99BE4-A4CC-7A17-161C-6B5F63C9C92B}"/>
              </a:ext>
            </a:extLst>
          </p:cNvPr>
          <p:cNvSpPr/>
          <p:nvPr/>
        </p:nvSpPr>
        <p:spPr>
          <a:xfrm>
            <a:off x="9927979" y="4517193"/>
            <a:ext cx="2345717" cy="5796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Come Back to await block</a:t>
            </a:r>
          </a:p>
        </p:txBody>
      </p:sp>
      <p:cxnSp>
        <p:nvCxnSpPr>
          <p:cNvPr id="2" name="Straight Arrow Connector 1">
            <a:extLst>
              <a:ext uri="{FF2B5EF4-FFF2-40B4-BE49-F238E27FC236}">
                <a16:creationId xmlns:a16="http://schemas.microsoft.com/office/drawing/2014/main" id="{E9C88AF7-9EA2-CA82-B3A5-455F8426A151}"/>
              </a:ext>
            </a:extLst>
          </p:cNvPr>
          <p:cNvCxnSpPr>
            <a:cxnSpLocks/>
          </p:cNvCxnSpPr>
          <p:nvPr/>
        </p:nvCxnSpPr>
        <p:spPr>
          <a:xfrm flipV="1">
            <a:off x="9002407" y="4960609"/>
            <a:ext cx="1010014" cy="1"/>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359979C-CEF4-CAC6-87C8-4BE20D1B4EC6}"/>
              </a:ext>
            </a:extLst>
          </p:cNvPr>
          <p:cNvSpPr txBox="1"/>
          <p:nvPr/>
        </p:nvSpPr>
        <p:spPr>
          <a:xfrm>
            <a:off x="1274885" y="495521"/>
            <a:ext cx="8484577" cy="584775"/>
          </a:xfrm>
          <a:prstGeom prst="rect">
            <a:avLst/>
          </a:prstGeom>
          <a:noFill/>
        </p:spPr>
        <p:txBody>
          <a:bodyPr wrap="square" rtlCol="0">
            <a:spAutoFit/>
          </a:bodyPr>
          <a:lstStyle/>
          <a:p>
            <a:pPr algn="ctr" fontAlgn="base"/>
            <a:r>
              <a:rPr lang="en-IN" sz="3200" b="1" i="0" dirty="0">
                <a:solidFill>
                  <a:srgbClr val="273239"/>
                </a:solidFill>
                <a:effectLst/>
              </a:rPr>
              <a:t>Async Await</a:t>
            </a:r>
            <a:endParaRPr lang="en-IN" sz="3200" b="1" dirty="0">
              <a:solidFill>
                <a:srgbClr val="273239"/>
              </a:solidFill>
            </a:endParaRPr>
          </a:p>
        </p:txBody>
      </p:sp>
    </p:spTree>
    <p:extLst>
      <p:ext uri="{BB962C8B-B14F-4D97-AF65-F5344CB8AC3E}">
        <p14:creationId xmlns:p14="http://schemas.microsoft.com/office/powerpoint/2010/main" val="3867529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1EEC7-28DD-BE3C-9CA6-907C693EC06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8166506-32D2-00F7-889A-80C091FC762B}"/>
              </a:ext>
            </a:extLst>
          </p:cNvPr>
          <p:cNvSpPr txBox="1"/>
          <p:nvPr/>
        </p:nvSpPr>
        <p:spPr>
          <a:xfrm>
            <a:off x="1274885" y="495521"/>
            <a:ext cx="8484577" cy="584775"/>
          </a:xfrm>
          <a:prstGeom prst="rect">
            <a:avLst/>
          </a:prstGeom>
          <a:noFill/>
        </p:spPr>
        <p:txBody>
          <a:bodyPr wrap="square" rtlCol="0">
            <a:spAutoFit/>
          </a:bodyPr>
          <a:lstStyle/>
          <a:p>
            <a:pPr algn="ctr" fontAlgn="base"/>
            <a:r>
              <a:rPr lang="en-IN" sz="3200" b="1" i="0" dirty="0">
                <a:solidFill>
                  <a:srgbClr val="273239"/>
                </a:solidFill>
                <a:effectLst/>
              </a:rPr>
              <a:t>Async Controller benefit</a:t>
            </a:r>
            <a:endParaRPr lang="en-IN" sz="3200" b="1" dirty="0">
              <a:solidFill>
                <a:srgbClr val="273239"/>
              </a:solidFill>
            </a:endParaRPr>
          </a:p>
        </p:txBody>
      </p:sp>
      <p:sp>
        <p:nvSpPr>
          <p:cNvPr id="9" name="TextBox 8">
            <a:extLst>
              <a:ext uri="{FF2B5EF4-FFF2-40B4-BE49-F238E27FC236}">
                <a16:creationId xmlns:a16="http://schemas.microsoft.com/office/drawing/2014/main" id="{67D3B52D-FCA3-9E31-A192-3FFDA27B7A96}"/>
              </a:ext>
            </a:extLst>
          </p:cNvPr>
          <p:cNvSpPr txBox="1"/>
          <p:nvPr/>
        </p:nvSpPr>
        <p:spPr>
          <a:xfrm>
            <a:off x="545123" y="1239715"/>
            <a:ext cx="10339754" cy="5355312"/>
          </a:xfrm>
          <a:prstGeom prst="rect">
            <a:avLst/>
          </a:prstGeom>
          <a:noFill/>
        </p:spPr>
        <p:txBody>
          <a:bodyPr wrap="square" rtlCol="0">
            <a:spAutoFit/>
          </a:bodyPr>
          <a:lstStyle/>
          <a:p>
            <a:pPr>
              <a:buNone/>
            </a:pPr>
            <a:r>
              <a:rPr lang="en-US" dirty="0"/>
              <a:t>Using </a:t>
            </a:r>
            <a:r>
              <a:rPr lang="en-US" b="1" dirty="0"/>
              <a:t>async controllers</a:t>
            </a:r>
            <a:r>
              <a:rPr lang="en-US" dirty="0"/>
              <a:t> in ASP.NET MVC provides several benefits, especially for handling </a:t>
            </a:r>
            <a:r>
              <a:rPr lang="en-US" b="1" dirty="0"/>
              <a:t>I/O-bound operations</a:t>
            </a:r>
            <a:r>
              <a:rPr lang="en-US" dirty="0"/>
              <a:t> like database queries, API calls, and file processing. Here’s why they are useful:</a:t>
            </a:r>
          </a:p>
          <a:p>
            <a:pPr>
              <a:buNone/>
            </a:pPr>
            <a:endParaRPr lang="en-US" dirty="0"/>
          </a:p>
          <a:p>
            <a:pPr>
              <a:buNone/>
            </a:pPr>
            <a:r>
              <a:rPr lang="en-US" b="1" dirty="0"/>
              <a:t>1. Improves Scalability</a:t>
            </a:r>
          </a:p>
          <a:p>
            <a:pPr>
              <a:buFont typeface="Arial" panose="020B0604020202020204" pitchFamily="34" charset="0"/>
              <a:buChar char="•"/>
            </a:pPr>
            <a:r>
              <a:rPr lang="en-US" dirty="0"/>
              <a:t>Async controllers </a:t>
            </a:r>
            <a:r>
              <a:rPr lang="en-US" b="1" dirty="0"/>
              <a:t>free up server threads</a:t>
            </a:r>
            <a:r>
              <a:rPr lang="en-US" dirty="0"/>
              <a:t> while waiting for I/O operations.</a:t>
            </a:r>
          </a:p>
          <a:p>
            <a:pPr>
              <a:buFont typeface="Arial" panose="020B0604020202020204" pitchFamily="34" charset="0"/>
              <a:buChar char="•"/>
            </a:pPr>
            <a:r>
              <a:rPr lang="en-US" dirty="0"/>
              <a:t>More requests can be handled simultaneously, improving </a:t>
            </a:r>
            <a:r>
              <a:rPr lang="en-US" b="1" dirty="0"/>
              <a:t>server efficiency</a:t>
            </a:r>
            <a:r>
              <a:rPr lang="en-US" dirty="0"/>
              <a:t>.</a:t>
            </a:r>
          </a:p>
          <a:p>
            <a:pPr>
              <a:buFont typeface="Arial" panose="020B0604020202020204" pitchFamily="34" charset="0"/>
              <a:buChar char="•"/>
            </a:pPr>
            <a:endParaRPr lang="en-US" dirty="0"/>
          </a:p>
          <a:p>
            <a:pPr>
              <a:buNone/>
            </a:pPr>
            <a:r>
              <a:rPr lang="en-US" b="1" dirty="0"/>
              <a:t>2. Prevents Blocking</a:t>
            </a:r>
          </a:p>
          <a:p>
            <a:pPr>
              <a:buFont typeface="Arial" panose="020B0604020202020204" pitchFamily="34" charset="0"/>
              <a:buChar char="•"/>
            </a:pPr>
            <a:r>
              <a:rPr lang="en-US" dirty="0"/>
              <a:t>Traditional synchronous methods </a:t>
            </a:r>
            <a:r>
              <a:rPr lang="en-US" b="1" dirty="0"/>
              <a:t>block</a:t>
            </a:r>
            <a:r>
              <a:rPr lang="en-US" dirty="0"/>
              <a:t> the request thread until completion.</a:t>
            </a:r>
          </a:p>
          <a:p>
            <a:pPr>
              <a:buFont typeface="Arial" panose="020B0604020202020204" pitchFamily="34" charset="0"/>
              <a:buChar char="•"/>
            </a:pPr>
            <a:r>
              <a:rPr lang="en-US" dirty="0"/>
              <a:t>Async methods </a:t>
            </a:r>
            <a:r>
              <a:rPr lang="en-US" b="1" dirty="0"/>
              <a:t>release</a:t>
            </a:r>
            <a:r>
              <a:rPr lang="en-US" dirty="0"/>
              <a:t> the thread while waiting, allowing other requests to be processed.</a:t>
            </a:r>
          </a:p>
          <a:p>
            <a:pPr>
              <a:buFont typeface="Arial" panose="020B0604020202020204" pitchFamily="34" charset="0"/>
              <a:buChar char="•"/>
            </a:pPr>
            <a:endParaRPr lang="en-US" dirty="0"/>
          </a:p>
          <a:p>
            <a:pPr>
              <a:buNone/>
            </a:pPr>
            <a:r>
              <a:rPr lang="en-US" b="1" dirty="0"/>
              <a:t>3. Enhances Performance for I/O Operations</a:t>
            </a:r>
          </a:p>
          <a:p>
            <a:pPr>
              <a:buFont typeface="Arial" panose="020B0604020202020204" pitchFamily="34" charset="0"/>
              <a:buChar char="•"/>
            </a:pPr>
            <a:r>
              <a:rPr lang="en-US" dirty="0"/>
              <a:t>Ideal for </a:t>
            </a:r>
            <a:r>
              <a:rPr lang="en-US" b="1" dirty="0"/>
              <a:t>database queries</a:t>
            </a:r>
            <a:r>
              <a:rPr lang="en-US" dirty="0"/>
              <a:t>, </a:t>
            </a:r>
            <a:r>
              <a:rPr lang="en-US" b="1" dirty="0"/>
              <a:t>web service calls</a:t>
            </a:r>
            <a:r>
              <a:rPr lang="en-US" dirty="0"/>
              <a:t>, and </a:t>
            </a:r>
            <a:r>
              <a:rPr lang="en-US" b="1" dirty="0"/>
              <a:t>file operations</a:t>
            </a:r>
            <a:r>
              <a:rPr lang="en-US" dirty="0"/>
              <a:t>.</a:t>
            </a:r>
          </a:p>
          <a:p>
            <a:pPr>
              <a:buFont typeface="Arial" panose="020B0604020202020204" pitchFamily="34" charset="0"/>
              <a:buChar char="•"/>
            </a:pPr>
            <a:r>
              <a:rPr lang="en-US" dirty="0"/>
              <a:t>Reduces </a:t>
            </a:r>
            <a:r>
              <a:rPr lang="en-US" b="1" dirty="0"/>
              <a:t>thread pool exhaustion</a:t>
            </a:r>
            <a:r>
              <a:rPr lang="en-US" dirty="0"/>
              <a:t>, making applications more responsive.</a:t>
            </a:r>
          </a:p>
          <a:p>
            <a:pPr>
              <a:buFont typeface="Arial" panose="020B0604020202020204" pitchFamily="34" charset="0"/>
              <a:buChar char="•"/>
            </a:pPr>
            <a:endParaRPr lang="en-US" dirty="0"/>
          </a:p>
          <a:p>
            <a:pPr>
              <a:buNone/>
            </a:pPr>
            <a:r>
              <a:rPr lang="en-US" b="1" dirty="0"/>
              <a:t>4. Better User Experience</a:t>
            </a:r>
          </a:p>
          <a:p>
            <a:pPr>
              <a:buFont typeface="Arial" panose="020B0604020202020204" pitchFamily="34" charset="0"/>
              <a:buChar char="•"/>
            </a:pPr>
            <a:r>
              <a:rPr lang="en-US" dirty="0"/>
              <a:t>In </a:t>
            </a:r>
            <a:r>
              <a:rPr lang="en-US" b="1" dirty="0"/>
              <a:t>web applications</a:t>
            </a:r>
            <a:r>
              <a:rPr lang="en-US" dirty="0"/>
              <a:t>, async controllers prevent UI freezing.</a:t>
            </a:r>
          </a:p>
          <a:p>
            <a:pPr>
              <a:buFont typeface="Arial" panose="020B0604020202020204" pitchFamily="34" charset="0"/>
              <a:buChar char="•"/>
            </a:pPr>
            <a:r>
              <a:rPr lang="en-US" dirty="0"/>
              <a:t>Users experience </a:t>
            </a:r>
            <a:r>
              <a:rPr lang="en-US" b="1" dirty="0"/>
              <a:t>faster response times</a:t>
            </a:r>
            <a:r>
              <a:rPr lang="en-US" dirty="0"/>
              <a:t> even when processing large data.</a:t>
            </a:r>
          </a:p>
          <a:p>
            <a:endParaRPr lang="en-IN" dirty="0"/>
          </a:p>
        </p:txBody>
      </p:sp>
    </p:spTree>
    <p:extLst>
      <p:ext uri="{BB962C8B-B14F-4D97-AF65-F5344CB8AC3E}">
        <p14:creationId xmlns:p14="http://schemas.microsoft.com/office/powerpoint/2010/main" val="4202807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FC1DD-12B2-3625-C04D-6AD9B6FC5A6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F7FAB9B-0B28-8A3B-58D5-CBF95E8FC3EB}"/>
              </a:ext>
            </a:extLst>
          </p:cNvPr>
          <p:cNvSpPr txBox="1"/>
          <p:nvPr/>
        </p:nvSpPr>
        <p:spPr>
          <a:xfrm>
            <a:off x="1274885" y="495521"/>
            <a:ext cx="8484577" cy="584775"/>
          </a:xfrm>
          <a:prstGeom prst="rect">
            <a:avLst/>
          </a:prstGeom>
          <a:noFill/>
        </p:spPr>
        <p:txBody>
          <a:bodyPr wrap="square" rtlCol="0">
            <a:spAutoFit/>
          </a:bodyPr>
          <a:lstStyle/>
          <a:p>
            <a:pPr algn="ctr" fontAlgn="base"/>
            <a:r>
              <a:rPr lang="en-IN" sz="3200" b="1" dirty="0" err="1">
                <a:solidFill>
                  <a:srgbClr val="273239"/>
                </a:solidFill>
              </a:rPr>
              <a:t>Threadsafe</a:t>
            </a:r>
            <a:r>
              <a:rPr lang="en-IN" sz="3200" b="1" dirty="0">
                <a:solidFill>
                  <a:srgbClr val="273239"/>
                </a:solidFill>
              </a:rPr>
              <a:t> collection</a:t>
            </a:r>
          </a:p>
        </p:txBody>
      </p:sp>
      <p:sp>
        <p:nvSpPr>
          <p:cNvPr id="9" name="TextBox 8">
            <a:extLst>
              <a:ext uri="{FF2B5EF4-FFF2-40B4-BE49-F238E27FC236}">
                <a16:creationId xmlns:a16="http://schemas.microsoft.com/office/drawing/2014/main" id="{EDEB00A6-484F-34CF-7A98-CDB34CA47591}"/>
              </a:ext>
            </a:extLst>
          </p:cNvPr>
          <p:cNvSpPr txBox="1"/>
          <p:nvPr/>
        </p:nvSpPr>
        <p:spPr>
          <a:xfrm>
            <a:off x="545123" y="1239715"/>
            <a:ext cx="10339754" cy="5355312"/>
          </a:xfrm>
          <a:prstGeom prst="rect">
            <a:avLst/>
          </a:prstGeom>
          <a:noFill/>
        </p:spPr>
        <p:txBody>
          <a:bodyPr wrap="square" rtlCol="0">
            <a:spAutoFit/>
          </a:bodyPr>
          <a:lstStyle/>
          <a:p>
            <a:pPr>
              <a:buNone/>
            </a:pPr>
            <a:r>
              <a:rPr lang="en-US" dirty="0"/>
              <a:t>Using </a:t>
            </a:r>
            <a:r>
              <a:rPr lang="en-US" b="1" dirty="0"/>
              <a:t>async controllers</a:t>
            </a:r>
            <a:r>
              <a:rPr lang="en-US" dirty="0"/>
              <a:t> in ASP.NET MVC provides several benefits, especially for handling </a:t>
            </a:r>
            <a:r>
              <a:rPr lang="en-US" b="1" dirty="0"/>
              <a:t>I/O-bound operations</a:t>
            </a:r>
            <a:r>
              <a:rPr lang="en-US" dirty="0"/>
              <a:t> like database queries, API calls, and file processing. Here’s why they are useful:</a:t>
            </a:r>
          </a:p>
          <a:p>
            <a:pPr>
              <a:buNone/>
            </a:pPr>
            <a:endParaRPr lang="en-US" dirty="0"/>
          </a:p>
          <a:p>
            <a:pPr>
              <a:buNone/>
            </a:pPr>
            <a:r>
              <a:rPr lang="en-US" b="1" dirty="0"/>
              <a:t>1. Improves Scalability</a:t>
            </a:r>
          </a:p>
          <a:p>
            <a:pPr>
              <a:buFont typeface="Arial" panose="020B0604020202020204" pitchFamily="34" charset="0"/>
              <a:buChar char="•"/>
            </a:pPr>
            <a:r>
              <a:rPr lang="en-US" dirty="0"/>
              <a:t>Async controllers </a:t>
            </a:r>
            <a:r>
              <a:rPr lang="en-US" b="1" dirty="0"/>
              <a:t>free up server threads</a:t>
            </a:r>
            <a:r>
              <a:rPr lang="en-US" dirty="0"/>
              <a:t> while waiting for I/O operations.</a:t>
            </a:r>
          </a:p>
          <a:p>
            <a:pPr>
              <a:buFont typeface="Arial" panose="020B0604020202020204" pitchFamily="34" charset="0"/>
              <a:buChar char="•"/>
            </a:pPr>
            <a:r>
              <a:rPr lang="en-US" dirty="0"/>
              <a:t>More requests can be handled simultaneously, improving </a:t>
            </a:r>
            <a:r>
              <a:rPr lang="en-US" b="1" dirty="0"/>
              <a:t>server efficiency</a:t>
            </a:r>
            <a:r>
              <a:rPr lang="en-US" dirty="0"/>
              <a:t>.</a:t>
            </a:r>
          </a:p>
          <a:p>
            <a:pPr>
              <a:buFont typeface="Arial" panose="020B0604020202020204" pitchFamily="34" charset="0"/>
              <a:buChar char="•"/>
            </a:pPr>
            <a:endParaRPr lang="en-US" dirty="0"/>
          </a:p>
          <a:p>
            <a:pPr>
              <a:buNone/>
            </a:pPr>
            <a:r>
              <a:rPr lang="en-US" b="1" dirty="0"/>
              <a:t>2. Prevents Blocking</a:t>
            </a:r>
          </a:p>
          <a:p>
            <a:pPr>
              <a:buFont typeface="Arial" panose="020B0604020202020204" pitchFamily="34" charset="0"/>
              <a:buChar char="•"/>
            </a:pPr>
            <a:r>
              <a:rPr lang="en-US" dirty="0"/>
              <a:t>Traditional synchronous methods </a:t>
            </a:r>
            <a:r>
              <a:rPr lang="en-US" b="1" dirty="0"/>
              <a:t>block</a:t>
            </a:r>
            <a:r>
              <a:rPr lang="en-US" dirty="0"/>
              <a:t> the request thread until completion.</a:t>
            </a:r>
          </a:p>
          <a:p>
            <a:pPr>
              <a:buFont typeface="Arial" panose="020B0604020202020204" pitchFamily="34" charset="0"/>
              <a:buChar char="•"/>
            </a:pPr>
            <a:r>
              <a:rPr lang="en-US" dirty="0"/>
              <a:t>Async methods </a:t>
            </a:r>
            <a:r>
              <a:rPr lang="en-US" b="1" dirty="0"/>
              <a:t>release</a:t>
            </a:r>
            <a:r>
              <a:rPr lang="en-US" dirty="0"/>
              <a:t> the thread while waiting, allowing other requests to be processed.</a:t>
            </a:r>
          </a:p>
          <a:p>
            <a:pPr>
              <a:buFont typeface="Arial" panose="020B0604020202020204" pitchFamily="34" charset="0"/>
              <a:buChar char="•"/>
            </a:pPr>
            <a:endParaRPr lang="en-US" dirty="0"/>
          </a:p>
          <a:p>
            <a:pPr>
              <a:buNone/>
            </a:pPr>
            <a:r>
              <a:rPr lang="en-US" b="1" dirty="0"/>
              <a:t>3. Enhances Performance for I/O Operations</a:t>
            </a:r>
          </a:p>
          <a:p>
            <a:pPr>
              <a:buFont typeface="Arial" panose="020B0604020202020204" pitchFamily="34" charset="0"/>
              <a:buChar char="•"/>
            </a:pPr>
            <a:r>
              <a:rPr lang="en-US" dirty="0"/>
              <a:t>Ideal for </a:t>
            </a:r>
            <a:r>
              <a:rPr lang="en-US" b="1" dirty="0"/>
              <a:t>database queries</a:t>
            </a:r>
            <a:r>
              <a:rPr lang="en-US" dirty="0"/>
              <a:t>, </a:t>
            </a:r>
            <a:r>
              <a:rPr lang="en-US" b="1" dirty="0"/>
              <a:t>web service calls</a:t>
            </a:r>
            <a:r>
              <a:rPr lang="en-US" dirty="0"/>
              <a:t>, and </a:t>
            </a:r>
            <a:r>
              <a:rPr lang="en-US" b="1" dirty="0"/>
              <a:t>file operations</a:t>
            </a:r>
            <a:r>
              <a:rPr lang="en-US" dirty="0"/>
              <a:t>.</a:t>
            </a:r>
          </a:p>
          <a:p>
            <a:pPr>
              <a:buFont typeface="Arial" panose="020B0604020202020204" pitchFamily="34" charset="0"/>
              <a:buChar char="•"/>
            </a:pPr>
            <a:r>
              <a:rPr lang="en-US" dirty="0"/>
              <a:t>Reduces </a:t>
            </a:r>
            <a:r>
              <a:rPr lang="en-US" b="1" dirty="0"/>
              <a:t>thread pool exhaustion</a:t>
            </a:r>
            <a:r>
              <a:rPr lang="en-US" dirty="0"/>
              <a:t>, making applications more responsive.</a:t>
            </a:r>
          </a:p>
          <a:p>
            <a:pPr>
              <a:buFont typeface="Arial" panose="020B0604020202020204" pitchFamily="34" charset="0"/>
              <a:buChar char="•"/>
            </a:pPr>
            <a:endParaRPr lang="en-US" dirty="0"/>
          </a:p>
          <a:p>
            <a:pPr>
              <a:buNone/>
            </a:pPr>
            <a:r>
              <a:rPr lang="en-US" b="1" dirty="0"/>
              <a:t>4. Better User Experience</a:t>
            </a:r>
          </a:p>
          <a:p>
            <a:pPr>
              <a:buFont typeface="Arial" panose="020B0604020202020204" pitchFamily="34" charset="0"/>
              <a:buChar char="•"/>
            </a:pPr>
            <a:r>
              <a:rPr lang="en-US" dirty="0"/>
              <a:t>In </a:t>
            </a:r>
            <a:r>
              <a:rPr lang="en-US" b="1" dirty="0"/>
              <a:t>web applications</a:t>
            </a:r>
            <a:r>
              <a:rPr lang="en-US" dirty="0"/>
              <a:t>, async controllers prevent UI freezing.</a:t>
            </a:r>
          </a:p>
          <a:p>
            <a:pPr>
              <a:buFont typeface="Arial" panose="020B0604020202020204" pitchFamily="34" charset="0"/>
              <a:buChar char="•"/>
            </a:pPr>
            <a:r>
              <a:rPr lang="en-US" dirty="0"/>
              <a:t>Users experience </a:t>
            </a:r>
            <a:r>
              <a:rPr lang="en-US" b="1" dirty="0"/>
              <a:t>faster response times</a:t>
            </a:r>
            <a:r>
              <a:rPr lang="en-US" dirty="0"/>
              <a:t> even when processing large data.</a:t>
            </a:r>
          </a:p>
          <a:p>
            <a:endParaRPr lang="en-IN" dirty="0"/>
          </a:p>
        </p:txBody>
      </p:sp>
    </p:spTree>
    <p:extLst>
      <p:ext uri="{BB962C8B-B14F-4D97-AF65-F5344CB8AC3E}">
        <p14:creationId xmlns:p14="http://schemas.microsoft.com/office/powerpoint/2010/main" val="1262339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5B2FB-77C5-F52D-E4E7-411C3387AF1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6E49E93-1CF8-0D9E-1E03-EBFC7E28034F}"/>
              </a:ext>
            </a:extLst>
          </p:cNvPr>
          <p:cNvSpPr txBox="1"/>
          <p:nvPr/>
        </p:nvSpPr>
        <p:spPr>
          <a:xfrm>
            <a:off x="1274885" y="495521"/>
            <a:ext cx="8484577" cy="584775"/>
          </a:xfrm>
          <a:prstGeom prst="rect">
            <a:avLst/>
          </a:prstGeom>
          <a:noFill/>
        </p:spPr>
        <p:txBody>
          <a:bodyPr wrap="square" rtlCol="0">
            <a:spAutoFit/>
          </a:bodyPr>
          <a:lstStyle/>
          <a:p>
            <a:pPr algn="ctr" fontAlgn="base"/>
            <a:r>
              <a:rPr lang="en-IN" sz="3200" b="1" i="0" dirty="0">
                <a:solidFill>
                  <a:srgbClr val="273239"/>
                </a:solidFill>
                <a:effectLst/>
              </a:rPr>
              <a:t>Async Controller benefit</a:t>
            </a:r>
            <a:endParaRPr lang="en-IN" sz="3200" b="1" dirty="0">
              <a:solidFill>
                <a:srgbClr val="273239"/>
              </a:solidFill>
            </a:endParaRPr>
          </a:p>
        </p:txBody>
      </p:sp>
      <p:sp>
        <p:nvSpPr>
          <p:cNvPr id="9" name="TextBox 8">
            <a:extLst>
              <a:ext uri="{FF2B5EF4-FFF2-40B4-BE49-F238E27FC236}">
                <a16:creationId xmlns:a16="http://schemas.microsoft.com/office/drawing/2014/main" id="{911629C9-DE0E-4587-F629-4DD1189F17A3}"/>
              </a:ext>
            </a:extLst>
          </p:cNvPr>
          <p:cNvSpPr txBox="1"/>
          <p:nvPr/>
        </p:nvSpPr>
        <p:spPr>
          <a:xfrm>
            <a:off x="545123" y="1239715"/>
            <a:ext cx="10339754" cy="4385816"/>
          </a:xfrm>
          <a:prstGeom prst="rect">
            <a:avLst/>
          </a:prstGeom>
          <a:noFill/>
        </p:spPr>
        <p:txBody>
          <a:bodyPr wrap="square" rtlCol="0">
            <a:spAutoFit/>
          </a:bodyPr>
          <a:lstStyle/>
          <a:p>
            <a:pPr>
              <a:buNone/>
            </a:pPr>
            <a:r>
              <a:rPr lang="en-US" dirty="0"/>
              <a:t>In C#, </a:t>
            </a:r>
            <a:r>
              <a:rPr lang="en-US" b="1" dirty="0"/>
              <a:t>thread-safe collections</a:t>
            </a:r>
            <a:r>
              <a:rPr lang="en-US" dirty="0"/>
              <a:t> ensure that multiple threads can safely access and modify data without causing race conditions or data corruption. The </a:t>
            </a:r>
            <a:r>
              <a:rPr lang="en-US" b="1" dirty="0" err="1"/>
              <a:t>System.Collections.Concurrent</a:t>
            </a:r>
            <a:r>
              <a:rPr lang="en-US" dirty="0"/>
              <a:t> namespace provides several built-in thread-safe collections:</a:t>
            </a:r>
          </a:p>
          <a:p>
            <a:pPr>
              <a:buNone/>
            </a:pPr>
            <a:endParaRPr lang="en-US" dirty="0"/>
          </a:p>
          <a:p>
            <a:pPr marL="342900" indent="-342900">
              <a:lnSpc>
                <a:spcPct val="150000"/>
              </a:lnSpc>
              <a:buAutoNum type="arabicPeriod"/>
            </a:pPr>
            <a:r>
              <a:rPr lang="en-IN" dirty="0"/>
              <a:t>ConcurrentDictionary&lt;</a:t>
            </a:r>
            <a:r>
              <a:rPr lang="en-IN" dirty="0" err="1"/>
              <a:t>TKey</a:t>
            </a:r>
            <a:r>
              <a:rPr lang="en-IN" dirty="0"/>
              <a:t>, TValue&gt;</a:t>
            </a:r>
            <a:endParaRPr lang="en-US" dirty="0"/>
          </a:p>
          <a:p>
            <a:pPr marL="342900" indent="-342900">
              <a:lnSpc>
                <a:spcPct val="150000"/>
              </a:lnSpc>
              <a:buAutoNum type="arabicPeriod"/>
            </a:pPr>
            <a:r>
              <a:rPr lang="en-IN" dirty="0" err="1"/>
              <a:t>ConcurrentQueue</a:t>
            </a:r>
            <a:r>
              <a:rPr lang="en-IN" dirty="0"/>
              <a:t>&lt;T&gt;</a:t>
            </a:r>
            <a:endParaRPr lang="en-US" dirty="0"/>
          </a:p>
          <a:p>
            <a:pPr marL="342900" indent="-342900">
              <a:lnSpc>
                <a:spcPct val="150000"/>
              </a:lnSpc>
              <a:buAutoNum type="arabicPeriod"/>
            </a:pPr>
            <a:r>
              <a:rPr lang="en-IN" dirty="0" err="1"/>
              <a:t>ConcurrentStack</a:t>
            </a:r>
            <a:r>
              <a:rPr lang="en-IN" dirty="0"/>
              <a:t>&lt;T&gt;</a:t>
            </a:r>
            <a:endParaRPr lang="en-US" dirty="0"/>
          </a:p>
          <a:p>
            <a:pPr marL="342900" indent="-342900">
              <a:lnSpc>
                <a:spcPct val="150000"/>
              </a:lnSpc>
              <a:buAutoNum type="arabicPeriod"/>
            </a:pPr>
            <a:r>
              <a:rPr lang="en-IN" dirty="0" err="1"/>
              <a:t>ConcurrentBag</a:t>
            </a:r>
            <a:r>
              <a:rPr lang="en-IN" dirty="0"/>
              <a:t>&lt;T&gt;</a:t>
            </a:r>
            <a:endParaRPr lang="en-US" dirty="0"/>
          </a:p>
          <a:p>
            <a:pPr marL="342900" indent="-342900">
              <a:lnSpc>
                <a:spcPct val="150000"/>
              </a:lnSpc>
              <a:buAutoNum type="arabicPeriod"/>
            </a:pPr>
            <a:r>
              <a:rPr lang="en-IN" dirty="0" err="1"/>
              <a:t>BlockingCollection</a:t>
            </a:r>
            <a:r>
              <a:rPr lang="en-IN" dirty="0"/>
              <a:t>&lt;T&gt;</a:t>
            </a:r>
          </a:p>
          <a:p>
            <a:pPr marL="342900" indent="-342900">
              <a:buAutoNum type="arabicPeriod"/>
            </a:pPr>
            <a:endParaRPr lang="en-IN" dirty="0"/>
          </a:p>
          <a:p>
            <a:pPr marL="342900" indent="-342900">
              <a:buFont typeface="Arial" panose="020B0604020202020204" pitchFamily="34" charset="0"/>
              <a:buChar char="•"/>
            </a:pPr>
            <a:r>
              <a:rPr lang="en-US" dirty="0"/>
              <a:t>Prevents </a:t>
            </a:r>
            <a:r>
              <a:rPr lang="en-US" b="1" dirty="0"/>
              <a:t>race conditions</a:t>
            </a:r>
            <a:r>
              <a:rPr lang="en-US" dirty="0"/>
              <a:t> in multi-threaded applications. </a:t>
            </a:r>
          </a:p>
          <a:p>
            <a:pPr marL="342900" indent="-342900">
              <a:buFont typeface="Arial" panose="020B0604020202020204" pitchFamily="34" charset="0"/>
              <a:buChar char="•"/>
            </a:pPr>
            <a:r>
              <a:rPr lang="en-US" dirty="0"/>
              <a:t>✅ Improves </a:t>
            </a:r>
            <a:r>
              <a:rPr lang="en-US" b="1" dirty="0"/>
              <a:t>performance</a:t>
            </a:r>
            <a:r>
              <a:rPr lang="en-US" dirty="0"/>
              <a:t> by avoiding unnecessary locks. </a:t>
            </a:r>
          </a:p>
          <a:p>
            <a:pPr marL="342900" indent="-342900">
              <a:buFont typeface="Arial" panose="020B0604020202020204" pitchFamily="34" charset="0"/>
              <a:buChar char="•"/>
            </a:pPr>
            <a:r>
              <a:rPr lang="en-US" dirty="0"/>
              <a:t>✅ Ensures </a:t>
            </a:r>
            <a:r>
              <a:rPr lang="en-US" b="1" dirty="0"/>
              <a:t>data integrity</a:t>
            </a:r>
            <a:r>
              <a:rPr lang="en-US" dirty="0"/>
              <a:t> when accessed by multiple threads.</a:t>
            </a:r>
          </a:p>
        </p:txBody>
      </p:sp>
    </p:spTree>
    <p:extLst>
      <p:ext uri="{BB962C8B-B14F-4D97-AF65-F5344CB8AC3E}">
        <p14:creationId xmlns:p14="http://schemas.microsoft.com/office/powerpoint/2010/main" val="19081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D62E7-B968-D9DE-E681-CF1B6DF3F9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708EDA-22FB-CDB5-6411-231080881A6C}"/>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Delegates</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A53BBD94-02DB-8E06-B207-2288E887AA6B}"/>
              </a:ext>
            </a:extLst>
          </p:cNvPr>
          <p:cNvSpPr txBox="1"/>
          <p:nvPr/>
        </p:nvSpPr>
        <p:spPr>
          <a:xfrm rot="10800000" flipH="1" flipV="1">
            <a:off x="843807" y="927033"/>
            <a:ext cx="9020815" cy="4616648"/>
          </a:xfrm>
          <a:prstGeom prst="rect">
            <a:avLst/>
          </a:prstGeom>
          <a:noFill/>
        </p:spPr>
        <p:txBody>
          <a:bodyPr wrap="square" rtlCol="0">
            <a:spAutoFit/>
          </a:bodyPr>
          <a:lstStyle/>
          <a:p>
            <a:pPr>
              <a:buNone/>
            </a:pPr>
            <a:r>
              <a:rPr lang="en-US" sz="1400" dirty="0"/>
              <a:t>In C#, a </a:t>
            </a:r>
            <a:r>
              <a:rPr lang="en-US" sz="1400" b="1" dirty="0"/>
              <a:t>delegate</a:t>
            </a:r>
            <a:r>
              <a:rPr lang="en-US" sz="1400" dirty="0"/>
              <a:t> is essentially a type that represents references to methods. You can think of it as a way to store and pass around methods just like you would with variables. Delegates are especially useful when you're working with event-driven programming or designing callbacks, as they allow you to dynamically call methods at runtime.</a:t>
            </a:r>
          </a:p>
          <a:p>
            <a:pPr>
              <a:buNone/>
            </a:pPr>
            <a:endParaRPr lang="en-US" sz="1400" dirty="0"/>
          </a:p>
          <a:p>
            <a:pPr>
              <a:buNone/>
            </a:pPr>
            <a:r>
              <a:rPr lang="en-US" sz="1400" b="1" dirty="0"/>
              <a:t>Key Features of Delegates:</a:t>
            </a:r>
          </a:p>
          <a:p>
            <a:pPr>
              <a:buNone/>
            </a:pPr>
            <a:endParaRPr lang="en-US" sz="1400" b="1" dirty="0"/>
          </a:p>
          <a:p>
            <a:pPr>
              <a:buFont typeface="+mj-lt"/>
              <a:buAutoNum type="arabicPeriod"/>
            </a:pPr>
            <a:r>
              <a:rPr lang="en-US" sz="1400" b="1" dirty="0"/>
              <a:t>Method Pointer</a:t>
            </a:r>
            <a:r>
              <a:rPr lang="en-US" sz="1400" dirty="0"/>
              <a:t>: Delegates store a reference to a method with a specific signature and return type.</a:t>
            </a:r>
          </a:p>
          <a:p>
            <a:pPr>
              <a:buFont typeface="+mj-lt"/>
              <a:buAutoNum type="arabicPeriod"/>
            </a:pPr>
            <a:endParaRPr lang="en-US" sz="1400" dirty="0"/>
          </a:p>
          <a:p>
            <a:pPr>
              <a:buFont typeface="+mj-lt"/>
              <a:buAutoNum type="arabicPeriod"/>
            </a:pPr>
            <a:r>
              <a:rPr lang="en-US" sz="1400" b="1" dirty="0"/>
              <a:t>Type Safety</a:t>
            </a:r>
            <a:r>
              <a:rPr lang="en-US" sz="1400" dirty="0"/>
              <a:t>: The method assigned to a delegate must match its signature, ensuring type safety.</a:t>
            </a:r>
          </a:p>
          <a:p>
            <a:pPr>
              <a:buFont typeface="+mj-lt"/>
              <a:buAutoNum type="arabicPeriod"/>
            </a:pPr>
            <a:endParaRPr lang="en-US" sz="1400" dirty="0"/>
          </a:p>
          <a:p>
            <a:pPr>
              <a:buFont typeface="+mj-lt"/>
              <a:buAutoNum type="arabicPeriod"/>
            </a:pPr>
            <a:r>
              <a:rPr lang="en-US" sz="1400" b="1" dirty="0"/>
              <a:t>Multicast Delegates</a:t>
            </a:r>
            <a:r>
              <a:rPr lang="en-US" sz="1400" dirty="0"/>
              <a:t>: A single delegate can hold references to multiple methods and invoke them all.</a:t>
            </a:r>
          </a:p>
          <a:p>
            <a:pPr>
              <a:buFont typeface="+mj-lt"/>
              <a:buAutoNum type="arabicPeriod"/>
            </a:pPr>
            <a:endParaRPr lang="en-US" sz="1400" dirty="0"/>
          </a:p>
          <a:p>
            <a:r>
              <a:rPr lang="en-US" sz="1400" b="1" dirty="0"/>
              <a:t>Key Notes:</a:t>
            </a:r>
          </a:p>
          <a:p>
            <a:endParaRPr lang="en-US" sz="1400" dirty="0"/>
          </a:p>
          <a:p>
            <a:r>
              <a:rPr lang="en-US" sz="1400" b="1" dirty="0"/>
              <a:t>Built-In Delegates: </a:t>
            </a:r>
            <a:r>
              <a:rPr lang="en-US" sz="1400" dirty="0"/>
              <a:t>C# provides generic delegates like Func&lt;&gt;, Action&lt;&gt;, and Predicate&lt;&gt; for common scenarios.</a:t>
            </a:r>
          </a:p>
          <a:p>
            <a:endParaRPr lang="en-US" sz="1400" dirty="0"/>
          </a:p>
          <a:p>
            <a:r>
              <a:rPr lang="en-US" sz="1400" b="1" dirty="0"/>
              <a:t>Anonymous Methods and Lambda Expressions: </a:t>
            </a:r>
            <a:r>
              <a:rPr lang="en-US" sz="1400" dirty="0"/>
              <a:t>Delegates can point to anonymous methods or lambda expressions for simplicity.</a:t>
            </a:r>
          </a:p>
          <a:p>
            <a:endParaRPr lang="en-US" sz="1400" dirty="0"/>
          </a:p>
          <a:p>
            <a:r>
              <a:rPr lang="en-US" sz="1400" b="1" dirty="0"/>
              <a:t>Events: </a:t>
            </a:r>
            <a:r>
              <a:rPr lang="en-US" sz="1400" dirty="0"/>
              <a:t>Delegates are the backbone of events in C#. They allow you to notify other parts of your program when something happens.</a:t>
            </a:r>
          </a:p>
        </p:txBody>
      </p:sp>
    </p:spTree>
    <p:extLst>
      <p:ext uri="{BB962C8B-B14F-4D97-AF65-F5344CB8AC3E}">
        <p14:creationId xmlns:p14="http://schemas.microsoft.com/office/powerpoint/2010/main" val="129693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BDFA3-ED1B-E00A-3161-AA27274D42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ECDCCE-76C9-0E70-E904-7CA0DF5A39D8}"/>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Event Delegate - 1</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D152D4A1-04A9-C8CA-F75B-3258FC0C2131}"/>
              </a:ext>
            </a:extLst>
          </p:cNvPr>
          <p:cNvSpPr txBox="1"/>
          <p:nvPr/>
        </p:nvSpPr>
        <p:spPr>
          <a:xfrm rot="10800000" flipH="1" flipV="1">
            <a:off x="1047237" y="1472648"/>
            <a:ext cx="9020815" cy="4401205"/>
          </a:xfrm>
          <a:prstGeom prst="rect">
            <a:avLst/>
          </a:prstGeom>
          <a:noFill/>
        </p:spPr>
        <p:txBody>
          <a:bodyPr wrap="square" rtlCol="0">
            <a:spAutoFit/>
          </a:bodyPr>
          <a:lstStyle/>
          <a:p>
            <a:pPr>
              <a:buNone/>
            </a:pPr>
            <a:r>
              <a:rPr lang="en-US" sz="1400" dirty="0"/>
              <a:t>In C#, an </a:t>
            </a:r>
            <a:r>
              <a:rPr lang="en-US" sz="1400" b="1" dirty="0"/>
              <a:t>event</a:t>
            </a:r>
            <a:r>
              <a:rPr lang="en-US" sz="1400" dirty="0"/>
              <a:t> is a mechanism used to notify subscribers when something of interest occurs. It is a special kind of delegate that provides a way for a class to broadcast notifications to other classes or objects in a safe and controlled manner. Events are central to event-driven programming, such as handling button clicks or system notifications.</a:t>
            </a:r>
          </a:p>
          <a:p>
            <a:pPr>
              <a:buNone/>
            </a:pPr>
            <a:endParaRPr lang="en-US" sz="1400" dirty="0"/>
          </a:p>
          <a:p>
            <a:pPr>
              <a:buNone/>
            </a:pPr>
            <a:r>
              <a:rPr lang="en-US" sz="1400" b="1" dirty="0"/>
              <a:t>Key Features of Events:</a:t>
            </a:r>
          </a:p>
          <a:p>
            <a:pPr>
              <a:buFont typeface="+mj-lt"/>
              <a:buAutoNum type="arabicPeriod"/>
            </a:pPr>
            <a:r>
              <a:rPr lang="en-US" sz="1400" b="1" dirty="0"/>
              <a:t>Publisher-Subscriber Model</a:t>
            </a:r>
            <a:r>
              <a:rPr lang="en-US" sz="1400" dirty="0"/>
              <a:t>: Events use the publisher-subscriber model where a publisher raises the event, and subscribers respond to it.</a:t>
            </a:r>
          </a:p>
          <a:p>
            <a:pPr>
              <a:buFont typeface="+mj-lt"/>
              <a:buAutoNum type="arabicPeriod"/>
            </a:pPr>
            <a:endParaRPr lang="en-US" sz="1400" dirty="0"/>
          </a:p>
          <a:p>
            <a:pPr>
              <a:buFont typeface="+mj-lt"/>
              <a:buAutoNum type="arabicPeriod"/>
            </a:pPr>
            <a:r>
              <a:rPr lang="en-US" sz="1400" b="1" dirty="0"/>
              <a:t>Encapsulation</a:t>
            </a:r>
            <a:r>
              <a:rPr lang="en-US" sz="1400" dirty="0"/>
              <a:t>: Events encapsulate the delegate, ensuring only the containing class can invoke it.</a:t>
            </a:r>
          </a:p>
          <a:p>
            <a:pPr>
              <a:buFont typeface="+mj-lt"/>
              <a:buAutoNum type="arabicPeriod"/>
            </a:pPr>
            <a:endParaRPr lang="en-US" sz="1400" dirty="0"/>
          </a:p>
          <a:p>
            <a:pPr>
              <a:buFont typeface="+mj-lt"/>
              <a:buAutoNum type="arabicPeriod"/>
            </a:pPr>
            <a:r>
              <a:rPr lang="en-US" sz="1400" b="1" dirty="0"/>
              <a:t>Type Safety</a:t>
            </a:r>
            <a:r>
              <a:rPr lang="en-US" sz="1400" dirty="0"/>
              <a:t>: Events are based on delegates, so they are type-safe.</a:t>
            </a:r>
          </a:p>
          <a:p>
            <a:endParaRPr lang="en-US" sz="1400" dirty="0"/>
          </a:p>
          <a:p>
            <a:pPr>
              <a:buNone/>
            </a:pPr>
            <a:r>
              <a:rPr lang="en-US" sz="1400" b="1" dirty="0"/>
              <a:t>How Events Work:</a:t>
            </a:r>
          </a:p>
          <a:p>
            <a:pPr>
              <a:buFont typeface="+mj-lt"/>
              <a:buAutoNum type="arabicPeriod"/>
            </a:pPr>
            <a:r>
              <a:rPr lang="en-US" sz="1400" dirty="0"/>
              <a:t>Define a delegate that specifies the method signature for event handlers.</a:t>
            </a:r>
          </a:p>
          <a:p>
            <a:pPr>
              <a:buFont typeface="+mj-lt"/>
              <a:buAutoNum type="arabicPeriod"/>
            </a:pPr>
            <a:endParaRPr lang="en-US" sz="1400" dirty="0"/>
          </a:p>
          <a:p>
            <a:pPr>
              <a:buFont typeface="+mj-lt"/>
              <a:buAutoNum type="arabicPeriod"/>
            </a:pPr>
            <a:r>
              <a:rPr lang="en-US" sz="1400" dirty="0"/>
              <a:t>Declare an event based on the delegate.</a:t>
            </a:r>
          </a:p>
          <a:p>
            <a:pPr>
              <a:buFont typeface="+mj-lt"/>
              <a:buAutoNum type="arabicPeriod"/>
            </a:pPr>
            <a:endParaRPr lang="en-US" sz="1400" dirty="0"/>
          </a:p>
          <a:p>
            <a:pPr>
              <a:buFont typeface="+mj-lt"/>
              <a:buAutoNum type="arabicPeriod"/>
            </a:pPr>
            <a:r>
              <a:rPr lang="en-US" sz="1400" dirty="0"/>
              <a:t>Raise the event when required.</a:t>
            </a:r>
          </a:p>
          <a:p>
            <a:pPr>
              <a:buFont typeface="+mj-lt"/>
              <a:buAutoNum type="arabicPeriod"/>
            </a:pPr>
            <a:endParaRPr lang="en-US" sz="1400" dirty="0"/>
          </a:p>
          <a:p>
            <a:pPr>
              <a:buFont typeface="+mj-lt"/>
              <a:buAutoNum type="arabicPeriod"/>
            </a:pPr>
            <a:r>
              <a:rPr lang="en-US" sz="1400" dirty="0"/>
              <a:t>Attach or detach event handlers to the event.</a:t>
            </a:r>
          </a:p>
        </p:txBody>
      </p:sp>
    </p:spTree>
    <p:extLst>
      <p:ext uri="{BB962C8B-B14F-4D97-AF65-F5344CB8AC3E}">
        <p14:creationId xmlns:p14="http://schemas.microsoft.com/office/powerpoint/2010/main" val="2592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2235C-93D1-46DD-95C6-A6C2E00F7E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45F479A-F0D0-C272-DAC2-51CFD634BE7A}"/>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Event Delegate -2</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8561EEE8-5F23-134F-6CDC-41B64057C3AC}"/>
              </a:ext>
            </a:extLst>
          </p:cNvPr>
          <p:cNvSpPr txBox="1"/>
          <p:nvPr/>
        </p:nvSpPr>
        <p:spPr>
          <a:xfrm rot="10800000" flipH="1" flipV="1">
            <a:off x="781054" y="730394"/>
            <a:ext cx="9020815" cy="3754874"/>
          </a:xfrm>
          <a:prstGeom prst="rect">
            <a:avLst/>
          </a:prstGeom>
          <a:noFill/>
        </p:spPr>
        <p:txBody>
          <a:bodyPr wrap="square" rtlCol="0">
            <a:spAutoFit/>
          </a:bodyPr>
          <a:lstStyle/>
          <a:p>
            <a:endParaRPr lang="en-US" sz="1400" dirty="0"/>
          </a:p>
          <a:p>
            <a:r>
              <a:rPr lang="en-US" sz="1400" b="1" dirty="0"/>
              <a:t>Key Notes:</a:t>
            </a:r>
          </a:p>
          <a:p>
            <a:endParaRPr lang="en-US" sz="1400" b="1" dirty="0"/>
          </a:p>
          <a:p>
            <a:pPr>
              <a:buFont typeface="+mj-lt"/>
              <a:buAutoNum type="arabicPeriod"/>
            </a:pPr>
            <a:r>
              <a:rPr lang="en-US" sz="1400" b="1" dirty="0"/>
              <a:t>Multicast</a:t>
            </a:r>
            <a:r>
              <a:rPr lang="en-US" sz="1400" dirty="0"/>
              <a:t>: An event can have multiple subscribers; all will be notified when the event is raised.</a:t>
            </a:r>
          </a:p>
          <a:p>
            <a:pPr>
              <a:buFont typeface="+mj-lt"/>
              <a:buAutoNum type="arabicPeriod"/>
            </a:pPr>
            <a:endParaRPr lang="en-US" sz="1400" dirty="0"/>
          </a:p>
          <a:p>
            <a:pPr>
              <a:buFont typeface="+mj-lt"/>
              <a:buAutoNum type="arabicPeriod"/>
            </a:pPr>
            <a:r>
              <a:rPr lang="en-US" sz="1400" b="1" dirty="0"/>
              <a:t>Null Check</a:t>
            </a:r>
            <a:r>
              <a:rPr lang="en-US" sz="1400" dirty="0"/>
              <a:t>: Use </a:t>
            </a:r>
            <a:r>
              <a:rPr lang="en-US" sz="1400" dirty="0" err="1"/>
              <a:t>Notify?.Invoke</a:t>
            </a:r>
            <a:r>
              <a:rPr lang="en-US" sz="1400" dirty="0"/>
              <a:t> to ensure the event has at least one subscriber before raising it.</a:t>
            </a:r>
          </a:p>
          <a:p>
            <a:pPr>
              <a:buFont typeface="+mj-lt"/>
              <a:buAutoNum type="arabicPeriod"/>
            </a:pPr>
            <a:endParaRPr lang="en-US" sz="1400" dirty="0"/>
          </a:p>
          <a:p>
            <a:pPr>
              <a:buFont typeface="+mj-lt"/>
              <a:buAutoNum type="arabicPeriod"/>
            </a:pPr>
            <a:r>
              <a:rPr lang="en-US" sz="1400" b="1" dirty="0"/>
              <a:t>Event Access Modifiers</a:t>
            </a:r>
            <a:r>
              <a:rPr lang="en-US" sz="1400" dirty="0"/>
              <a:t>: Events are usually declared public so that other classes can subscribe, but only the containing class can raise it.</a:t>
            </a:r>
          </a:p>
          <a:p>
            <a:pPr>
              <a:buFont typeface="+mj-lt"/>
              <a:buAutoNum type="arabicPeriod"/>
            </a:pPr>
            <a:endParaRPr lang="en-US" sz="1400" dirty="0"/>
          </a:p>
          <a:p>
            <a:r>
              <a:rPr lang="en-US" sz="1400" b="1" dirty="0"/>
              <a:t>Common Use Cases:</a:t>
            </a:r>
          </a:p>
          <a:p>
            <a:endParaRPr lang="en-US" sz="1400" b="1" dirty="0"/>
          </a:p>
          <a:p>
            <a:pPr>
              <a:buFont typeface="+mj-lt"/>
              <a:buAutoNum type="arabicPeriod"/>
            </a:pPr>
            <a:r>
              <a:rPr lang="en-US" sz="1400" b="1" dirty="0"/>
              <a:t>UI Events</a:t>
            </a:r>
            <a:r>
              <a:rPr lang="en-US" sz="1400" dirty="0"/>
              <a:t>: Button clicks, mouse movements, key presses.</a:t>
            </a:r>
          </a:p>
          <a:p>
            <a:pPr>
              <a:buFont typeface="+mj-lt"/>
              <a:buAutoNum type="arabicPeriod"/>
            </a:pPr>
            <a:endParaRPr lang="en-US" sz="1400" dirty="0"/>
          </a:p>
          <a:p>
            <a:pPr>
              <a:buFont typeface="+mj-lt"/>
              <a:buAutoNum type="arabicPeriod"/>
            </a:pPr>
            <a:r>
              <a:rPr lang="en-US" sz="1400" b="1" dirty="0"/>
              <a:t>Data Changes</a:t>
            </a:r>
            <a:r>
              <a:rPr lang="en-US" sz="1400" dirty="0"/>
              <a:t>: Notifying when data changes in models.</a:t>
            </a:r>
          </a:p>
          <a:p>
            <a:pPr>
              <a:buFont typeface="+mj-lt"/>
              <a:buAutoNum type="arabicPeriod"/>
            </a:pPr>
            <a:endParaRPr lang="en-US" sz="1400" dirty="0"/>
          </a:p>
          <a:p>
            <a:pPr>
              <a:buFont typeface="+mj-lt"/>
              <a:buAutoNum type="arabicPeriod"/>
            </a:pPr>
            <a:r>
              <a:rPr lang="en-US" sz="1400" b="1" dirty="0"/>
              <a:t>System Events</a:t>
            </a:r>
            <a:r>
              <a:rPr lang="en-US" sz="1400" dirty="0"/>
              <a:t>: Timer-based notifications, file system changes.</a:t>
            </a:r>
          </a:p>
        </p:txBody>
      </p:sp>
    </p:spTree>
    <p:extLst>
      <p:ext uri="{BB962C8B-B14F-4D97-AF65-F5344CB8AC3E}">
        <p14:creationId xmlns:p14="http://schemas.microsoft.com/office/powerpoint/2010/main" val="382010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B979B-3729-D00F-C86A-EB8091656B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966D9D-4A10-6D9B-4A6F-DD3104D638A6}"/>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Action Delegate - 4</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49FB09F7-A3A7-79C3-50D2-A5FB932760E5}"/>
              </a:ext>
            </a:extLst>
          </p:cNvPr>
          <p:cNvSpPr txBox="1"/>
          <p:nvPr/>
        </p:nvSpPr>
        <p:spPr>
          <a:xfrm rot="10800000" flipH="1" flipV="1">
            <a:off x="781054" y="1145893"/>
            <a:ext cx="9020815" cy="2923877"/>
          </a:xfrm>
          <a:prstGeom prst="rect">
            <a:avLst/>
          </a:prstGeom>
          <a:noFill/>
        </p:spPr>
        <p:txBody>
          <a:bodyPr wrap="square" rtlCol="0">
            <a:spAutoFit/>
          </a:bodyPr>
          <a:lstStyle/>
          <a:p>
            <a:r>
              <a:rPr lang="en-US" sz="1400" dirty="0"/>
              <a:t>In C#, the Action delegate is a predefined delegate type that is used to encapsulate methods that return void. It can take from zero to sixteen input parameters, making it versatile for scenarios where you need to perform an action but don't expect a return value.</a:t>
            </a:r>
          </a:p>
          <a:p>
            <a:endParaRPr lang="en-US" sz="1400" dirty="0"/>
          </a:p>
          <a:p>
            <a:r>
              <a:rPr lang="en-US" sz="1400" b="1" dirty="0"/>
              <a:t>Key Features of Action Delegate:</a:t>
            </a:r>
          </a:p>
          <a:p>
            <a:endParaRPr lang="en-US" sz="1400" b="1" dirty="0"/>
          </a:p>
          <a:p>
            <a:r>
              <a:rPr lang="en-US" sz="1400" b="1" dirty="0"/>
              <a:t>Predefined: </a:t>
            </a:r>
            <a:r>
              <a:rPr lang="en-US" sz="1400" dirty="0"/>
              <a:t>No need to define a custom delegate type—it’s already built into the .NET framework.</a:t>
            </a:r>
          </a:p>
          <a:p>
            <a:endParaRPr lang="en-US" sz="1400" dirty="0"/>
          </a:p>
          <a:p>
            <a:r>
              <a:rPr lang="en-US" sz="1600" b="1" dirty="0"/>
              <a:t>No Return Type</a:t>
            </a:r>
            <a:r>
              <a:rPr lang="en-US" sz="1400" dirty="0"/>
              <a:t>: Encapsulated methods must have a return type of void.</a:t>
            </a:r>
          </a:p>
          <a:p>
            <a:endParaRPr lang="en-US" sz="1400" dirty="0"/>
          </a:p>
          <a:p>
            <a:r>
              <a:rPr lang="en-US" sz="1400" b="1" dirty="0"/>
              <a:t>Generics: </a:t>
            </a:r>
            <a:r>
              <a:rPr lang="en-US" sz="1400" dirty="0"/>
              <a:t>You can specify up to 16 input parameters using generics.</a:t>
            </a:r>
          </a:p>
          <a:p>
            <a:endParaRPr lang="en-US" sz="1400" dirty="0"/>
          </a:p>
          <a:p>
            <a:r>
              <a:rPr lang="en-US" sz="1400" b="1" dirty="0"/>
              <a:t>Multicast</a:t>
            </a:r>
            <a:r>
              <a:rPr lang="en-US" sz="1400" dirty="0"/>
              <a:t>: Supports multicasting as the returns void</a:t>
            </a:r>
          </a:p>
        </p:txBody>
      </p:sp>
    </p:spTree>
    <p:extLst>
      <p:ext uri="{BB962C8B-B14F-4D97-AF65-F5344CB8AC3E}">
        <p14:creationId xmlns:p14="http://schemas.microsoft.com/office/powerpoint/2010/main" val="326146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C7937-3473-C03C-E506-4201CE1CB4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2F53F3-123D-C55E-DF36-84263ECCEA26}"/>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Func Delegate - 5</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7178F3AC-62A7-4F57-2885-0E6B011EBAF3}"/>
              </a:ext>
            </a:extLst>
          </p:cNvPr>
          <p:cNvSpPr txBox="1"/>
          <p:nvPr/>
        </p:nvSpPr>
        <p:spPr>
          <a:xfrm rot="10800000" flipH="1" flipV="1">
            <a:off x="781054" y="930449"/>
            <a:ext cx="9020815" cy="3354765"/>
          </a:xfrm>
          <a:prstGeom prst="rect">
            <a:avLst/>
          </a:prstGeom>
          <a:noFill/>
        </p:spPr>
        <p:txBody>
          <a:bodyPr wrap="square" rtlCol="0">
            <a:spAutoFit/>
          </a:bodyPr>
          <a:lstStyle/>
          <a:p>
            <a:r>
              <a:rPr lang="en-US" sz="1400" dirty="0"/>
              <a:t>The Func delegate in C# is a predefined delegate that represents a method that returns a value. It is part of the built-in delegates alongside Action (which returns void) and Predicate. The Func delegate can take up to 16 input parameters and must always return a value.</a:t>
            </a:r>
          </a:p>
          <a:p>
            <a:endParaRPr lang="en-US" sz="1400" dirty="0"/>
          </a:p>
          <a:p>
            <a:r>
              <a:rPr lang="en-US" sz="1400" b="1" dirty="0"/>
              <a:t>Key Features of Func:</a:t>
            </a:r>
          </a:p>
          <a:p>
            <a:endParaRPr lang="en-US" sz="1400" dirty="0"/>
          </a:p>
          <a:p>
            <a:r>
              <a:rPr lang="en-US" sz="1400" b="1" dirty="0"/>
              <a:t>Predefined</a:t>
            </a:r>
            <a:r>
              <a:rPr lang="en-US" sz="1400" dirty="0"/>
              <a:t>: No need to declare a custom delegate—it’s built into .NET.</a:t>
            </a:r>
          </a:p>
          <a:p>
            <a:endParaRPr lang="en-US" sz="1400" dirty="0"/>
          </a:p>
          <a:p>
            <a:r>
              <a:rPr lang="en-US" sz="1400" b="1" dirty="0"/>
              <a:t>Generic</a:t>
            </a:r>
            <a:r>
              <a:rPr lang="en-US" sz="1400" dirty="0"/>
              <a:t>: Supports multiple input parameters using generics.</a:t>
            </a:r>
          </a:p>
          <a:p>
            <a:endParaRPr lang="en-US" sz="1400" dirty="0"/>
          </a:p>
          <a:p>
            <a:r>
              <a:rPr lang="en-US" sz="1600" b="1" dirty="0"/>
              <a:t>Must Return a Value</a:t>
            </a:r>
            <a:r>
              <a:rPr lang="en-US" sz="1400" dirty="0"/>
              <a:t>: Unlike Action, which doesn't return anything, Func must return a value.</a:t>
            </a:r>
          </a:p>
          <a:p>
            <a:endParaRPr lang="en-US" sz="1400" dirty="0"/>
          </a:p>
          <a:p>
            <a:r>
              <a:rPr lang="en-US" sz="1400" b="1" dirty="0"/>
              <a:t>Flexible</a:t>
            </a:r>
            <a:r>
              <a:rPr lang="en-US" sz="1400" dirty="0"/>
              <a:t>: Can be assigned to lambda expressions, anonymous methods, or regular methods.</a:t>
            </a:r>
          </a:p>
          <a:p>
            <a:endParaRPr lang="en-US" sz="1400" dirty="0"/>
          </a:p>
          <a:p>
            <a:r>
              <a:rPr lang="en-US" sz="1400" b="1" dirty="0"/>
              <a:t>Multicast</a:t>
            </a:r>
            <a:r>
              <a:rPr lang="en-US" sz="1400" dirty="0"/>
              <a:t>: Although supported but only last attached method or lambda will return the value</a:t>
            </a:r>
          </a:p>
        </p:txBody>
      </p:sp>
    </p:spTree>
    <p:extLst>
      <p:ext uri="{BB962C8B-B14F-4D97-AF65-F5344CB8AC3E}">
        <p14:creationId xmlns:p14="http://schemas.microsoft.com/office/powerpoint/2010/main" val="166734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B45-92E7-695A-512D-E915735E90C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3CD58E4-4CD5-7C0D-B5A9-CD3DE000798D}"/>
              </a:ext>
            </a:extLst>
          </p:cNvPr>
          <p:cNvSpPr txBox="1"/>
          <p:nvPr/>
        </p:nvSpPr>
        <p:spPr>
          <a:xfrm>
            <a:off x="2910254" y="0"/>
            <a:ext cx="4677508" cy="646331"/>
          </a:xfrm>
          <a:prstGeom prst="rect">
            <a:avLst/>
          </a:prstGeom>
          <a:noFill/>
        </p:spPr>
        <p:txBody>
          <a:bodyPr wrap="square" rtlCol="0">
            <a:spAutoFit/>
          </a:bodyPr>
          <a:lstStyle/>
          <a:p>
            <a:pPr algn="ctr" fontAlgn="base"/>
            <a:r>
              <a:rPr lang="en-IN" sz="3600" b="1" dirty="0">
                <a:solidFill>
                  <a:srgbClr val="273239"/>
                </a:solidFill>
              </a:rPr>
              <a:t>Predicate Delegate - 6</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A96F0425-747F-B852-1508-8F95721FAC20}"/>
              </a:ext>
            </a:extLst>
          </p:cNvPr>
          <p:cNvSpPr txBox="1"/>
          <p:nvPr/>
        </p:nvSpPr>
        <p:spPr>
          <a:xfrm rot="10800000" flipH="1" flipV="1">
            <a:off x="438154" y="1029270"/>
            <a:ext cx="10816000" cy="4616648"/>
          </a:xfrm>
          <a:prstGeom prst="rect">
            <a:avLst/>
          </a:prstGeom>
          <a:noFill/>
        </p:spPr>
        <p:txBody>
          <a:bodyPr wrap="square" rtlCol="0">
            <a:spAutoFit/>
          </a:bodyPr>
          <a:lstStyle/>
          <a:p>
            <a:r>
              <a:rPr lang="en-US" sz="1400" dirty="0"/>
              <a:t>In C#, a Predicate is a predefined delegate that represents a method that takes one input parameter and returns a bool value. It's mainly used for testing conditions, making it ideal for filtering collections or checking conditions dynamically.</a:t>
            </a:r>
          </a:p>
          <a:p>
            <a:endParaRPr lang="en-US" sz="1400" dirty="0"/>
          </a:p>
          <a:p>
            <a:r>
              <a:rPr lang="en-US" sz="1400" b="1" dirty="0"/>
              <a:t>Key Features of Predicate:</a:t>
            </a:r>
          </a:p>
          <a:p>
            <a:endParaRPr lang="en-US" sz="1400" b="1" dirty="0"/>
          </a:p>
          <a:p>
            <a:r>
              <a:rPr lang="en-US" sz="1400" b="1" dirty="0"/>
              <a:t>Single Input Parameter: </a:t>
            </a:r>
            <a:r>
              <a:rPr lang="en-US" sz="1400" dirty="0"/>
              <a:t>Accepts one parameter of any type.</a:t>
            </a:r>
          </a:p>
          <a:p>
            <a:endParaRPr lang="en-US" sz="1400" dirty="0"/>
          </a:p>
          <a:p>
            <a:r>
              <a:rPr lang="en-US" sz="1400" b="1" dirty="0"/>
              <a:t>Returns a Boolean: </a:t>
            </a:r>
            <a:r>
              <a:rPr lang="en-US" sz="1400" dirty="0"/>
              <a:t>Evaluates a condition and returns true or false.</a:t>
            </a:r>
          </a:p>
          <a:p>
            <a:endParaRPr lang="en-US" sz="1400" dirty="0"/>
          </a:p>
          <a:p>
            <a:r>
              <a:rPr lang="en-US" sz="1400" b="1" dirty="0"/>
              <a:t>Used in Collections: </a:t>
            </a:r>
            <a:r>
              <a:rPr lang="en-US" sz="1400" dirty="0"/>
              <a:t>Commonly used with methods like Find, Exists, and </a:t>
            </a:r>
            <a:r>
              <a:rPr lang="en-US" sz="1400" dirty="0" err="1"/>
              <a:t>RemoveAll</a:t>
            </a:r>
            <a:r>
              <a:rPr lang="en-US" sz="1400" dirty="0"/>
              <a:t> in lists.</a:t>
            </a:r>
          </a:p>
          <a:p>
            <a:endParaRPr lang="en-US" sz="1400" dirty="0"/>
          </a:p>
          <a:p>
            <a:r>
              <a:rPr lang="en-US" sz="1400" b="1" dirty="0"/>
              <a:t>Multicast</a:t>
            </a:r>
            <a:r>
              <a:rPr lang="en-US" sz="1400" dirty="0"/>
              <a:t>: Although supported but only last attached method or lambda will return the value</a:t>
            </a:r>
          </a:p>
          <a:p>
            <a:endParaRPr lang="en-US" sz="1400" dirty="0"/>
          </a:p>
          <a:p>
            <a:endParaRPr lang="en-US" sz="1400" dirty="0"/>
          </a:p>
          <a:p>
            <a:r>
              <a:rPr lang="en-US" sz="1400" b="1" dirty="0"/>
              <a:t>Common Use Cases:</a:t>
            </a:r>
          </a:p>
          <a:p>
            <a:endParaRPr lang="en-US" sz="1400" b="1" dirty="0"/>
          </a:p>
          <a:p>
            <a:r>
              <a:rPr lang="en-US" sz="1400" dirty="0"/>
              <a:t>Filtering elements in lists (Find, </a:t>
            </a:r>
            <a:r>
              <a:rPr lang="en-US" sz="1400" dirty="0" err="1"/>
              <a:t>FindAll</a:t>
            </a:r>
            <a:r>
              <a:rPr lang="en-US" sz="1400" dirty="0"/>
              <a:t>, Exists, </a:t>
            </a:r>
            <a:r>
              <a:rPr lang="en-US" sz="1400" dirty="0" err="1"/>
              <a:t>RemoveAll</a:t>
            </a:r>
            <a:r>
              <a:rPr lang="en-US" sz="1400" dirty="0"/>
              <a:t>).</a:t>
            </a:r>
          </a:p>
          <a:p>
            <a:endParaRPr lang="en-US" sz="1400" dirty="0"/>
          </a:p>
          <a:p>
            <a:r>
              <a:rPr lang="en-US" sz="1400" dirty="0"/>
              <a:t>Validating input conditions.</a:t>
            </a:r>
          </a:p>
          <a:p>
            <a:endParaRPr lang="en-US" sz="1400" dirty="0"/>
          </a:p>
          <a:p>
            <a:r>
              <a:rPr lang="en-US" sz="1400" dirty="0"/>
              <a:t>Passing conditions to generic methods for dynamic evaluation.</a:t>
            </a:r>
          </a:p>
        </p:txBody>
      </p:sp>
    </p:spTree>
    <p:extLst>
      <p:ext uri="{BB962C8B-B14F-4D97-AF65-F5344CB8AC3E}">
        <p14:creationId xmlns:p14="http://schemas.microsoft.com/office/powerpoint/2010/main" val="156328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3972F0-DB28-BF3B-C1F3-D7AF6607E278}"/>
              </a:ext>
            </a:extLst>
          </p:cNvPr>
          <p:cNvGraphicFramePr>
            <a:graphicFrameLocks noGrp="1"/>
          </p:cNvGraphicFramePr>
          <p:nvPr>
            <p:extLst>
              <p:ext uri="{D42A27DB-BD31-4B8C-83A1-F6EECF244321}">
                <p14:modId xmlns:p14="http://schemas.microsoft.com/office/powerpoint/2010/main" val="1521829004"/>
              </p:ext>
            </p:extLst>
          </p:nvPr>
        </p:nvGraphicFramePr>
        <p:xfrm>
          <a:off x="677006" y="1440974"/>
          <a:ext cx="10870223" cy="1573029"/>
        </p:xfrm>
        <a:graphic>
          <a:graphicData uri="http://schemas.openxmlformats.org/drawingml/2006/table">
            <a:tbl>
              <a:tblPr/>
              <a:tblGrid>
                <a:gridCol w="1623588">
                  <a:extLst>
                    <a:ext uri="{9D8B030D-6E8A-4147-A177-3AD203B41FA5}">
                      <a16:colId xmlns:a16="http://schemas.microsoft.com/office/drawing/2014/main" val="489403862"/>
                    </a:ext>
                  </a:extLst>
                </a:gridCol>
                <a:gridCol w="1293661">
                  <a:extLst>
                    <a:ext uri="{9D8B030D-6E8A-4147-A177-3AD203B41FA5}">
                      <a16:colId xmlns:a16="http://schemas.microsoft.com/office/drawing/2014/main" val="2957970652"/>
                    </a:ext>
                  </a:extLst>
                </a:gridCol>
                <a:gridCol w="1432577">
                  <a:extLst>
                    <a:ext uri="{9D8B030D-6E8A-4147-A177-3AD203B41FA5}">
                      <a16:colId xmlns:a16="http://schemas.microsoft.com/office/drawing/2014/main" val="477115323"/>
                    </a:ext>
                  </a:extLst>
                </a:gridCol>
                <a:gridCol w="6520397">
                  <a:extLst>
                    <a:ext uri="{9D8B030D-6E8A-4147-A177-3AD203B41FA5}">
                      <a16:colId xmlns:a16="http://schemas.microsoft.com/office/drawing/2014/main" val="2924089869"/>
                    </a:ext>
                  </a:extLst>
                </a:gridCol>
              </a:tblGrid>
              <a:tr h="475749">
                <a:tc>
                  <a:txBody>
                    <a:bodyPr/>
                    <a:lstStyle/>
                    <a:p>
                      <a:r>
                        <a:rPr lang="en-IN" b="1" dirty="0"/>
                        <a:t>Delegate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a:t>Return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dirty="0"/>
                        <a:t>Use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0069122"/>
                  </a:ext>
                </a:extLst>
              </a:tr>
              <a:tr h="364852">
                <a:tc>
                  <a:txBody>
                    <a:bodyPr/>
                    <a:lstStyle/>
                    <a:p>
                      <a:r>
                        <a:rPr lang="en-IN" b="1"/>
                        <a:t>Action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 to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void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Executes an action without returning anything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7817484"/>
                  </a:ext>
                </a:extLst>
              </a:tr>
              <a:tr h="364852">
                <a:tc>
                  <a:txBody>
                    <a:bodyPr/>
                    <a:lstStyle/>
                    <a:p>
                      <a:r>
                        <a:rPr lang="en-IN" b="1"/>
                        <a:t>Func</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 to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Any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Computes a value and returns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230657"/>
                  </a:ext>
                </a:extLst>
              </a:tr>
              <a:tr h="364852">
                <a:tc>
                  <a:txBody>
                    <a:bodyPr/>
                    <a:lstStyle/>
                    <a:p>
                      <a:r>
                        <a:rPr lang="en-IN" b="1" dirty="0"/>
                        <a:t>Predicate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bool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Returns a </a:t>
                      </a:r>
                      <a:r>
                        <a:rPr lang="en-US" dirty="0" err="1"/>
                        <a:t>boolean</a:t>
                      </a:r>
                      <a:r>
                        <a:rPr lang="en-US" dirty="0"/>
                        <a:t> result (used for filtering)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1640"/>
                  </a:ext>
                </a:extLst>
              </a:tr>
            </a:tbl>
          </a:graphicData>
        </a:graphic>
      </p:graphicFrame>
      <p:sp>
        <p:nvSpPr>
          <p:cNvPr id="5" name="TextBox 4">
            <a:extLst>
              <a:ext uri="{FF2B5EF4-FFF2-40B4-BE49-F238E27FC236}">
                <a16:creationId xmlns:a16="http://schemas.microsoft.com/office/drawing/2014/main" id="{9F3C715C-C0E7-550C-201F-63434E184917}"/>
              </a:ext>
            </a:extLst>
          </p:cNvPr>
          <p:cNvSpPr txBox="1"/>
          <p:nvPr/>
        </p:nvSpPr>
        <p:spPr>
          <a:xfrm>
            <a:off x="3015760" y="545123"/>
            <a:ext cx="6111450" cy="646331"/>
          </a:xfrm>
          <a:prstGeom prst="rect">
            <a:avLst/>
          </a:prstGeom>
          <a:noFill/>
        </p:spPr>
        <p:txBody>
          <a:bodyPr wrap="square" rtlCol="0">
            <a:spAutoFit/>
          </a:bodyPr>
          <a:lstStyle/>
          <a:p>
            <a:pPr algn="ctr" fontAlgn="base"/>
            <a:r>
              <a:rPr lang="en-IN" sz="3600" b="1" dirty="0">
                <a:solidFill>
                  <a:srgbClr val="273239"/>
                </a:solidFill>
              </a:rPr>
              <a:t>Delegate Comparison- 7</a:t>
            </a:r>
            <a:endParaRPr lang="en-IN" sz="3600" b="1" i="0" dirty="0">
              <a:solidFill>
                <a:srgbClr val="273239"/>
              </a:solidFill>
              <a:effectLst/>
            </a:endParaRPr>
          </a:p>
        </p:txBody>
      </p:sp>
      <p:graphicFrame>
        <p:nvGraphicFramePr>
          <p:cNvPr id="6" name="Table 5">
            <a:extLst>
              <a:ext uri="{FF2B5EF4-FFF2-40B4-BE49-F238E27FC236}">
                <a16:creationId xmlns:a16="http://schemas.microsoft.com/office/drawing/2014/main" id="{3F08C285-8069-4EB4-BDCC-1D65311F5B7D}"/>
              </a:ext>
            </a:extLst>
          </p:cNvPr>
          <p:cNvGraphicFramePr>
            <a:graphicFrameLocks noGrp="1"/>
          </p:cNvGraphicFramePr>
          <p:nvPr>
            <p:extLst>
              <p:ext uri="{D42A27DB-BD31-4B8C-83A1-F6EECF244321}">
                <p14:modId xmlns:p14="http://schemas.microsoft.com/office/powerpoint/2010/main" val="761330061"/>
              </p:ext>
            </p:extLst>
          </p:nvPr>
        </p:nvGraphicFramePr>
        <p:xfrm>
          <a:off x="608132" y="3357697"/>
          <a:ext cx="11007969" cy="2468880"/>
        </p:xfrm>
        <a:graphic>
          <a:graphicData uri="http://schemas.openxmlformats.org/drawingml/2006/table">
            <a:tbl>
              <a:tblPr/>
              <a:tblGrid>
                <a:gridCol w="1924053">
                  <a:extLst>
                    <a:ext uri="{9D8B030D-6E8A-4147-A177-3AD203B41FA5}">
                      <a16:colId xmlns:a16="http://schemas.microsoft.com/office/drawing/2014/main" val="1398287415"/>
                    </a:ext>
                  </a:extLst>
                </a:gridCol>
                <a:gridCol w="3807069">
                  <a:extLst>
                    <a:ext uri="{9D8B030D-6E8A-4147-A177-3AD203B41FA5}">
                      <a16:colId xmlns:a16="http://schemas.microsoft.com/office/drawing/2014/main" val="2769479645"/>
                    </a:ext>
                  </a:extLst>
                </a:gridCol>
                <a:gridCol w="5276847">
                  <a:extLst>
                    <a:ext uri="{9D8B030D-6E8A-4147-A177-3AD203B41FA5}">
                      <a16:colId xmlns:a16="http://schemas.microsoft.com/office/drawing/2014/main" val="2703056797"/>
                    </a:ext>
                  </a:extLst>
                </a:gridCol>
              </a:tblGrid>
              <a:tr h="0">
                <a:tc>
                  <a:txBody>
                    <a:bodyPr/>
                    <a:lstStyle/>
                    <a:p>
                      <a:r>
                        <a:rPr lang="en-IN" b="1"/>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dirty="0"/>
                        <a:t>Normal Delegate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dirty="0"/>
                        <a:t>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964022996"/>
                  </a:ext>
                </a:extLst>
              </a:tr>
              <a:tr h="0">
                <a:tc>
                  <a:txBody>
                    <a:bodyPr/>
                    <a:lstStyle/>
                    <a:p>
                      <a:r>
                        <a:rPr lang="en-IN"/>
                        <a:t>Invocation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Caller can directly invoke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Only the defining class (publisher) can invoke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1557613"/>
                  </a:ext>
                </a:extLst>
              </a:tr>
              <a:tr h="0">
                <a:tc>
                  <a:txBody>
                    <a:bodyPr/>
                    <a:lstStyle/>
                    <a:p>
                      <a:r>
                        <a:rPr lang="en-IN" dirty="0"/>
                        <a:t>Encapsulation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No restrictions on method invocation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Subscribers </a:t>
                      </a:r>
                      <a:r>
                        <a:rPr lang="en-US" b="1"/>
                        <a:t>cannot invoke</a:t>
                      </a:r>
                      <a:r>
                        <a:rPr lang="en-US"/>
                        <a:t> the event directly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3392238"/>
                  </a:ext>
                </a:extLst>
              </a:tr>
              <a:tr h="0">
                <a:tc>
                  <a:txBody>
                    <a:bodyPr/>
                    <a:lstStyle/>
                    <a:p>
                      <a:r>
                        <a:rPr lang="en-IN" dirty="0"/>
                        <a:t>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General method reference 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Publisher-subscriber pattern for notifications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5659140"/>
                  </a:ext>
                </a:extLst>
              </a:tr>
              <a:tr h="0">
                <a:tc>
                  <a:txBody>
                    <a:bodyPr/>
                    <a:lstStyle/>
                    <a:p>
                      <a:r>
                        <a:rPr lang="en-IN"/>
                        <a:t>Multiple 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Supports multicast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Supports multiple subscribers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2341672"/>
                  </a:ext>
                </a:extLst>
              </a:tr>
              <a:tr h="0">
                <a:tc>
                  <a:txBody>
                    <a:bodyPr/>
                    <a:lstStyle/>
                    <a:p>
                      <a:r>
                        <a:rPr lang="en-IN"/>
                        <a:t>Access Modifier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Can be public, private,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Must be public for subscriptions but restricted for invocation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4959875"/>
                  </a:ext>
                </a:extLst>
              </a:tr>
            </a:tbl>
          </a:graphicData>
        </a:graphic>
      </p:graphicFrame>
    </p:spTree>
    <p:extLst>
      <p:ext uri="{BB962C8B-B14F-4D97-AF65-F5344CB8AC3E}">
        <p14:creationId xmlns:p14="http://schemas.microsoft.com/office/powerpoint/2010/main" val="159332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7870</TotalTime>
  <Words>3631</Words>
  <Application>Microsoft Office PowerPoint</Application>
  <PresentationFormat>Widescreen</PresentationFormat>
  <Paragraphs>367</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Nunito</vt:lpstr>
      <vt:lpstr>Office Theme</vt:lpstr>
      <vt:lpstr>C# .Net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309</cp:revision>
  <dcterms:created xsi:type="dcterms:W3CDTF">2025-04-20T15:52:40Z</dcterms:created>
  <dcterms:modified xsi:type="dcterms:W3CDTF">2025-05-08T17:21:19Z</dcterms:modified>
</cp:coreProperties>
</file>