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8" r:id="rId3"/>
    <p:sldId id="289" r:id="rId4"/>
    <p:sldId id="292" r:id="rId5"/>
    <p:sldId id="286" r:id="rId6"/>
    <p:sldId id="307" r:id="rId7"/>
    <p:sldId id="290" r:id="rId8"/>
    <p:sldId id="291" r:id="rId9"/>
    <p:sldId id="310" r:id="rId10"/>
    <p:sldId id="311" r:id="rId11"/>
    <p:sldId id="312" r:id="rId12"/>
    <p:sldId id="315" r:id="rId13"/>
    <p:sldId id="320" r:id="rId14"/>
    <p:sldId id="321" r:id="rId15"/>
    <p:sldId id="293" r:id="rId16"/>
    <p:sldId id="306" r:id="rId17"/>
    <p:sldId id="305" r:id="rId18"/>
    <p:sldId id="308" r:id="rId19"/>
    <p:sldId id="309" r:id="rId20"/>
    <p:sldId id="316" r:id="rId21"/>
    <p:sldId id="317" r:id="rId22"/>
    <p:sldId id="318" r:id="rId23"/>
    <p:sldId id="31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2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F14A0-D0F0-BB08-CDAA-232A21F6E8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55351B-7C7A-5D94-CDD7-91019C50C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5A2E59-4569-F5C2-60EA-1052AF60093F}"/>
              </a:ext>
            </a:extLst>
          </p:cNvPr>
          <p:cNvSpPr>
            <a:spLocks noGrp="1"/>
          </p:cNvSpPr>
          <p:nvPr>
            <p:ph type="dt" sz="half" idx="10"/>
          </p:nvPr>
        </p:nvSpPr>
        <p:spPr/>
        <p:txBody>
          <a:bodyPr/>
          <a:lstStyle/>
          <a:p>
            <a:fld id="{50B67C88-7BCF-48BA-8C93-7909D0ABF1E5}" type="datetimeFigureOut">
              <a:rPr lang="en-IN" smtClean="0"/>
              <a:t>20-06-2025</a:t>
            </a:fld>
            <a:endParaRPr lang="en-IN"/>
          </a:p>
        </p:txBody>
      </p:sp>
      <p:sp>
        <p:nvSpPr>
          <p:cNvPr id="5" name="Footer Placeholder 4">
            <a:extLst>
              <a:ext uri="{FF2B5EF4-FFF2-40B4-BE49-F238E27FC236}">
                <a16:creationId xmlns:a16="http://schemas.microsoft.com/office/drawing/2014/main" id="{9FBF0CDF-2247-BCDD-6F70-F7FF5E9E7F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DAB72B-FCEB-04E4-5E6A-D86B5301B979}"/>
              </a:ext>
            </a:extLst>
          </p:cNvPr>
          <p:cNvSpPr>
            <a:spLocks noGrp="1"/>
          </p:cNvSpPr>
          <p:nvPr>
            <p:ph type="sldNum" sz="quarter" idx="12"/>
          </p:nvPr>
        </p:nvSpPr>
        <p:spPr/>
        <p:txBody>
          <a:bodyPr/>
          <a:lstStyle/>
          <a:p>
            <a:fld id="{DDB617F2-2E05-4B13-B87F-6AE76147B22C}" type="slidenum">
              <a:rPr lang="en-IN" smtClean="0"/>
              <a:t>‹#›</a:t>
            </a:fld>
            <a:endParaRPr lang="en-IN"/>
          </a:p>
        </p:txBody>
      </p:sp>
    </p:spTree>
    <p:extLst>
      <p:ext uri="{BB962C8B-B14F-4D97-AF65-F5344CB8AC3E}">
        <p14:creationId xmlns:p14="http://schemas.microsoft.com/office/powerpoint/2010/main" val="2167096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87DFF-BA78-1040-79A2-04FD56A2D8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16B906-096D-DF02-3E54-204CE6D1A4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312286-0A77-F1C4-954D-D63A3AC6EFF9}"/>
              </a:ext>
            </a:extLst>
          </p:cNvPr>
          <p:cNvSpPr>
            <a:spLocks noGrp="1"/>
          </p:cNvSpPr>
          <p:nvPr>
            <p:ph type="dt" sz="half" idx="10"/>
          </p:nvPr>
        </p:nvSpPr>
        <p:spPr/>
        <p:txBody>
          <a:bodyPr/>
          <a:lstStyle/>
          <a:p>
            <a:fld id="{50B67C88-7BCF-48BA-8C93-7909D0ABF1E5}" type="datetimeFigureOut">
              <a:rPr lang="en-IN" smtClean="0"/>
              <a:t>20-06-2025</a:t>
            </a:fld>
            <a:endParaRPr lang="en-IN"/>
          </a:p>
        </p:txBody>
      </p:sp>
      <p:sp>
        <p:nvSpPr>
          <p:cNvPr id="5" name="Footer Placeholder 4">
            <a:extLst>
              <a:ext uri="{FF2B5EF4-FFF2-40B4-BE49-F238E27FC236}">
                <a16:creationId xmlns:a16="http://schemas.microsoft.com/office/drawing/2014/main" id="{4BB702F4-F76B-7FE2-02E0-32FD8DBFA0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C8A9A3-705C-4E49-178B-04A6BA15FE18}"/>
              </a:ext>
            </a:extLst>
          </p:cNvPr>
          <p:cNvSpPr>
            <a:spLocks noGrp="1"/>
          </p:cNvSpPr>
          <p:nvPr>
            <p:ph type="sldNum" sz="quarter" idx="12"/>
          </p:nvPr>
        </p:nvSpPr>
        <p:spPr/>
        <p:txBody>
          <a:bodyPr/>
          <a:lstStyle/>
          <a:p>
            <a:fld id="{DDB617F2-2E05-4B13-B87F-6AE76147B22C}" type="slidenum">
              <a:rPr lang="en-IN" smtClean="0"/>
              <a:t>‹#›</a:t>
            </a:fld>
            <a:endParaRPr lang="en-IN"/>
          </a:p>
        </p:txBody>
      </p:sp>
    </p:spTree>
    <p:extLst>
      <p:ext uri="{BB962C8B-B14F-4D97-AF65-F5344CB8AC3E}">
        <p14:creationId xmlns:p14="http://schemas.microsoft.com/office/powerpoint/2010/main" val="774310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C5AEE4-D23A-C111-16FA-E06146BE42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B5BC16-022F-0AA7-352C-D88EFADB0A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83A22C-BB1E-1864-7047-AE7E4F2FDF89}"/>
              </a:ext>
            </a:extLst>
          </p:cNvPr>
          <p:cNvSpPr>
            <a:spLocks noGrp="1"/>
          </p:cNvSpPr>
          <p:nvPr>
            <p:ph type="dt" sz="half" idx="10"/>
          </p:nvPr>
        </p:nvSpPr>
        <p:spPr/>
        <p:txBody>
          <a:bodyPr/>
          <a:lstStyle/>
          <a:p>
            <a:fld id="{50B67C88-7BCF-48BA-8C93-7909D0ABF1E5}" type="datetimeFigureOut">
              <a:rPr lang="en-IN" smtClean="0"/>
              <a:t>20-06-2025</a:t>
            </a:fld>
            <a:endParaRPr lang="en-IN"/>
          </a:p>
        </p:txBody>
      </p:sp>
      <p:sp>
        <p:nvSpPr>
          <p:cNvPr id="5" name="Footer Placeholder 4">
            <a:extLst>
              <a:ext uri="{FF2B5EF4-FFF2-40B4-BE49-F238E27FC236}">
                <a16:creationId xmlns:a16="http://schemas.microsoft.com/office/drawing/2014/main" id="{865D6B3A-65A2-FF28-6687-179BB67CEC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F62F27-2E89-6426-B0C4-803A7A12D10E}"/>
              </a:ext>
            </a:extLst>
          </p:cNvPr>
          <p:cNvSpPr>
            <a:spLocks noGrp="1"/>
          </p:cNvSpPr>
          <p:nvPr>
            <p:ph type="sldNum" sz="quarter" idx="12"/>
          </p:nvPr>
        </p:nvSpPr>
        <p:spPr/>
        <p:txBody>
          <a:bodyPr/>
          <a:lstStyle/>
          <a:p>
            <a:fld id="{DDB617F2-2E05-4B13-B87F-6AE76147B22C}" type="slidenum">
              <a:rPr lang="en-IN" smtClean="0"/>
              <a:t>‹#›</a:t>
            </a:fld>
            <a:endParaRPr lang="en-IN"/>
          </a:p>
        </p:txBody>
      </p:sp>
    </p:spTree>
    <p:extLst>
      <p:ext uri="{BB962C8B-B14F-4D97-AF65-F5344CB8AC3E}">
        <p14:creationId xmlns:p14="http://schemas.microsoft.com/office/powerpoint/2010/main" val="80657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23D08-F953-845B-1C60-4619D73EBD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C250C3-9DE9-003B-26A4-2A4346F715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1A246F-AF3A-C49C-0D0F-3148560B6622}"/>
              </a:ext>
            </a:extLst>
          </p:cNvPr>
          <p:cNvSpPr>
            <a:spLocks noGrp="1"/>
          </p:cNvSpPr>
          <p:nvPr>
            <p:ph type="dt" sz="half" idx="10"/>
          </p:nvPr>
        </p:nvSpPr>
        <p:spPr/>
        <p:txBody>
          <a:bodyPr/>
          <a:lstStyle/>
          <a:p>
            <a:fld id="{50B67C88-7BCF-48BA-8C93-7909D0ABF1E5}" type="datetimeFigureOut">
              <a:rPr lang="en-IN" smtClean="0"/>
              <a:t>20-06-2025</a:t>
            </a:fld>
            <a:endParaRPr lang="en-IN"/>
          </a:p>
        </p:txBody>
      </p:sp>
      <p:sp>
        <p:nvSpPr>
          <p:cNvPr id="5" name="Footer Placeholder 4">
            <a:extLst>
              <a:ext uri="{FF2B5EF4-FFF2-40B4-BE49-F238E27FC236}">
                <a16:creationId xmlns:a16="http://schemas.microsoft.com/office/drawing/2014/main" id="{54DC97A1-F28F-85F9-8F4C-BE8A03179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D37239-BFD2-314A-F10B-37C44DE857BA}"/>
              </a:ext>
            </a:extLst>
          </p:cNvPr>
          <p:cNvSpPr>
            <a:spLocks noGrp="1"/>
          </p:cNvSpPr>
          <p:nvPr>
            <p:ph type="sldNum" sz="quarter" idx="12"/>
          </p:nvPr>
        </p:nvSpPr>
        <p:spPr/>
        <p:txBody>
          <a:bodyPr/>
          <a:lstStyle/>
          <a:p>
            <a:fld id="{DDB617F2-2E05-4B13-B87F-6AE76147B22C}" type="slidenum">
              <a:rPr lang="en-IN" smtClean="0"/>
              <a:t>‹#›</a:t>
            </a:fld>
            <a:endParaRPr lang="en-IN"/>
          </a:p>
        </p:txBody>
      </p:sp>
    </p:spTree>
    <p:extLst>
      <p:ext uri="{BB962C8B-B14F-4D97-AF65-F5344CB8AC3E}">
        <p14:creationId xmlns:p14="http://schemas.microsoft.com/office/powerpoint/2010/main" val="211418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B8A0-767A-20EF-AAA9-8D5862CD0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F7957E-0A31-6D52-E0FB-23DD01459D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A14FC8-DF0E-71E3-28C3-247AFF59F70D}"/>
              </a:ext>
            </a:extLst>
          </p:cNvPr>
          <p:cNvSpPr>
            <a:spLocks noGrp="1"/>
          </p:cNvSpPr>
          <p:nvPr>
            <p:ph type="dt" sz="half" idx="10"/>
          </p:nvPr>
        </p:nvSpPr>
        <p:spPr/>
        <p:txBody>
          <a:bodyPr/>
          <a:lstStyle/>
          <a:p>
            <a:fld id="{50B67C88-7BCF-48BA-8C93-7909D0ABF1E5}" type="datetimeFigureOut">
              <a:rPr lang="en-IN" smtClean="0"/>
              <a:t>20-06-2025</a:t>
            </a:fld>
            <a:endParaRPr lang="en-IN"/>
          </a:p>
        </p:txBody>
      </p:sp>
      <p:sp>
        <p:nvSpPr>
          <p:cNvPr id="5" name="Footer Placeholder 4">
            <a:extLst>
              <a:ext uri="{FF2B5EF4-FFF2-40B4-BE49-F238E27FC236}">
                <a16:creationId xmlns:a16="http://schemas.microsoft.com/office/drawing/2014/main" id="{62D1151E-53C3-95E2-C841-2D42903006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4A2FE8-59BD-E595-4697-B93453CDD176}"/>
              </a:ext>
            </a:extLst>
          </p:cNvPr>
          <p:cNvSpPr>
            <a:spLocks noGrp="1"/>
          </p:cNvSpPr>
          <p:nvPr>
            <p:ph type="sldNum" sz="quarter" idx="12"/>
          </p:nvPr>
        </p:nvSpPr>
        <p:spPr/>
        <p:txBody>
          <a:bodyPr/>
          <a:lstStyle/>
          <a:p>
            <a:fld id="{DDB617F2-2E05-4B13-B87F-6AE76147B22C}" type="slidenum">
              <a:rPr lang="en-IN" smtClean="0"/>
              <a:t>‹#›</a:t>
            </a:fld>
            <a:endParaRPr lang="en-IN"/>
          </a:p>
        </p:txBody>
      </p:sp>
    </p:spTree>
    <p:extLst>
      <p:ext uri="{BB962C8B-B14F-4D97-AF65-F5344CB8AC3E}">
        <p14:creationId xmlns:p14="http://schemas.microsoft.com/office/powerpoint/2010/main" val="4271969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3603-DF31-4569-4A07-0DC4CD613B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88DA14-EE02-E460-01A4-90A35FFA14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E5E775-1A7F-282C-09F5-10D750E76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5567CA-2C13-C535-9109-0576571D68D6}"/>
              </a:ext>
            </a:extLst>
          </p:cNvPr>
          <p:cNvSpPr>
            <a:spLocks noGrp="1"/>
          </p:cNvSpPr>
          <p:nvPr>
            <p:ph type="dt" sz="half" idx="10"/>
          </p:nvPr>
        </p:nvSpPr>
        <p:spPr/>
        <p:txBody>
          <a:bodyPr/>
          <a:lstStyle/>
          <a:p>
            <a:fld id="{50B67C88-7BCF-48BA-8C93-7909D0ABF1E5}" type="datetimeFigureOut">
              <a:rPr lang="en-IN" smtClean="0"/>
              <a:t>20-06-2025</a:t>
            </a:fld>
            <a:endParaRPr lang="en-IN"/>
          </a:p>
        </p:txBody>
      </p:sp>
      <p:sp>
        <p:nvSpPr>
          <p:cNvPr id="6" name="Footer Placeholder 5">
            <a:extLst>
              <a:ext uri="{FF2B5EF4-FFF2-40B4-BE49-F238E27FC236}">
                <a16:creationId xmlns:a16="http://schemas.microsoft.com/office/drawing/2014/main" id="{6208D8F9-DA17-A065-C4CB-9EF97C4AA9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C7A1A6-5A00-615A-8CB9-35D58D7AD0DF}"/>
              </a:ext>
            </a:extLst>
          </p:cNvPr>
          <p:cNvSpPr>
            <a:spLocks noGrp="1"/>
          </p:cNvSpPr>
          <p:nvPr>
            <p:ph type="sldNum" sz="quarter" idx="12"/>
          </p:nvPr>
        </p:nvSpPr>
        <p:spPr/>
        <p:txBody>
          <a:bodyPr/>
          <a:lstStyle/>
          <a:p>
            <a:fld id="{DDB617F2-2E05-4B13-B87F-6AE76147B22C}" type="slidenum">
              <a:rPr lang="en-IN" smtClean="0"/>
              <a:t>‹#›</a:t>
            </a:fld>
            <a:endParaRPr lang="en-IN"/>
          </a:p>
        </p:txBody>
      </p:sp>
    </p:spTree>
    <p:extLst>
      <p:ext uri="{BB962C8B-B14F-4D97-AF65-F5344CB8AC3E}">
        <p14:creationId xmlns:p14="http://schemas.microsoft.com/office/powerpoint/2010/main" val="290708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61C1-C060-B943-63CE-1AFCF96D94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71D777-AAFE-529A-2569-176963C93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33A92D-46F7-62F5-7B91-19700CFF45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8A9FEB-330D-46DA-A8F0-1802A11456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C38DC8-D4CD-5F30-79F1-98B1D718B4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4848E6-3DC4-F9F8-C8AC-7277C791DE15}"/>
              </a:ext>
            </a:extLst>
          </p:cNvPr>
          <p:cNvSpPr>
            <a:spLocks noGrp="1"/>
          </p:cNvSpPr>
          <p:nvPr>
            <p:ph type="dt" sz="half" idx="10"/>
          </p:nvPr>
        </p:nvSpPr>
        <p:spPr/>
        <p:txBody>
          <a:bodyPr/>
          <a:lstStyle/>
          <a:p>
            <a:fld id="{50B67C88-7BCF-48BA-8C93-7909D0ABF1E5}" type="datetimeFigureOut">
              <a:rPr lang="en-IN" smtClean="0"/>
              <a:t>20-06-2025</a:t>
            </a:fld>
            <a:endParaRPr lang="en-IN"/>
          </a:p>
        </p:txBody>
      </p:sp>
      <p:sp>
        <p:nvSpPr>
          <p:cNvPr id="8" name="Footer Placeholder 7">
            <a:extLst>
              <a:ext uri="{FF2B5EF4-FFF2-40B4-BE49-F238E27FC236}">
                <a16:creationId xmlns:a16="http://schemas.microsoft.com/office/drawing/2014/main" id="{5178347A-C697-C019-C6C2-7A31C7834B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596FD7-FC80-2DBB-7058-57AF8914C26C}"/>
              </a:ext>
            </a:extLst>
          </p:cNvPr>
          <p:cNvSpPr>
            <a:spLocks noGrp="1"/>
          </p:cNvSpPr>
          <p:nvPr>
            <p:ph type="sldNum" sz="quarter" idx="12"/>
          </p:nvPr>
        </p:nvSpPr>
        <p:spPr/>
        <p:txBody>
          <a:bodyPr/>
          <a:lstStyle/>
          <a:p>
            <a:fld id="{DDB617F2-2E05-4B13-B87F-6AE76147B22C}" type="slidenum">
              <a:rPr lang="en-IN" smtClean="0"/>
              <a:t>‹#›</a:t>
            </a:fld>
            <a:endParaRPr lang="en-IN"/>
          </a:p>
        </p:txBody>
      </p:sp>
    </p:spTree>
    <p:extLst>
      <p:ext uri="{BB962C8B-B14F-4D97-AF65-F5344CB8AC3E}">
        <p14:creationId xmlns:p14="http://schemas.microsoft.com/office/powerpoint/2010/main" val="277167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5DAB-CB08-825E-5C4E-B1065BA3F8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2875B2-6E89-D558-A86C-E27E3482AD25}"/>
              </a:ext>
            </a:extLst>
          </p:cNvPr>
          <p:cNvSpPr>
            <a:spLocks noGrp="1"/>
          </p:cNvSpPr>
          <p:nvPr>
            <p:ph type="dt" sz="half" idx="10"/>
          </p:nvPr>
        </p:nvSpPr>
        <p:spPr/>
        <p:txBody>
          <a:bodyPr/>
          <a:lstStyle/>
          <a:p>
            <a:fld id="{50B67C88-7BCF-48BA-8C93-7909D0ABF1E5}" type="datetimeFigureOut">
              <a:rPr lang="en-IN" smtClean="0"/>
              <a:t>20-06-2025</a:t>
            </a:fld>
            <a:endParaRPr lang="en-IN"/>
          </a:p>
        </p:txBody>
      </p:sp>
      <p:sp>
        <p:nvSpPr>
          <p:cNvPr id="4" name="Footer Placeholder 3">
            <a:extLst>
              <a:ext uri="{FF2B5EF4-FFF2-40B4-BE49-F238E27FC236}">
                <a16:creationId xmlns:a16="http://schemas.microsoft.com/office/drawing/2014/main" id="{E75D4312-22C8-042E-AE85-E67586E994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60BBEC-8F2B-E8CF-2C93-FBE712B927C7}"/>
              </a:ext>
            </a:extLst>
          </p:cNvPr>
          <p:cNvSpPr>
            <a:spLocks noGrp="1"/>
          </p:cNvSpPr>
          <p:nvPr>
            <p:ph type="sldNum" sz="quarter" idx="12"/>
          </p:nvPr>
        </p:nvSpPr>
        <p:spPr/>
        <p:txBody>
          <a:bodyPr/>
          <a:lstStyle/>
          <a:p>
            <a:fld id="{DDB617F2-2E05-4B13-B87F-6AE76147B22C}" type="slidenum">
              <a:rPr lang="en-IN" smtClean="0"/>
              <a:t>‹#›</a:t>
            </a:fld>
            <a:endParaRPr lang="en-IN"/>
          </a:p>
        </p:txBody>
      </p:sp>
    </p:spTree>
    <p:extLst>
      <p:ext uri="{BB962C8B-B14F-4D97-AF65-F5344CB8AC3E}">
        <p14:creationId xmlns:p14="http://schemas.microsoft.com/office/powerpoint/2010/main" val="1216153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03E2B0-8885-8B5D-CF98-43FC93015A4A}"/>
              </a:ext>
            </a:extLst>
          </p:cNvPr>
          <p:cNvSpPr>
            <a:spLocks noGrp="1"/>
          </p:cNvSpPr>
          <p:nvPr>
            <p:ph type="dt" sz="half" idx="10"/>
          </p:nvPr>
        </p:nvSpPr>
        <p:spPr/>
        <p:txBody>
          <a:bodyPr/>
          <a:lstStyle/>
          <a:p>
            <a:fld id="{50B67C88-7BCF-48BA-8C93-7909D0ABF1E5}" type="datetimeFigureOut">
              <a:rPr lang="en-IN" smtClean="0"/>
              <a:t>20-06-2025</a:t>
            </a:fld>
            <a:endParaRPr lang="en-IN"/>
          </a:p>
        </p:txBody>
      </p:sp>
      <p:sp>
        <p:nvSpPr>
          <p:cNvPr id="3" name="Footer Placeholder 2">
            <a:extLst>
              <a:ext uri="{FF2B5EF4-FFF2-40B4-BE49-F238E27FC236}">
                <a16:creationId xmlns:a16="http://schemas.microsoft.com/office/drawing/2014/main" id="{16C77F27-0352-A37B-7C4A-34D3388BE2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B12EAD-FAE6-C992-CCA9-6DC001B6434B}"/>
              </a:ext>
            </a:extLst>
          </p:cNvPr>
          <p:cNvSpPr>
            <a:spLocks noGrp="1"/>
          </p:cNvSpPr>
          <p:nvPr>
            <p:ph type="sldNum" sz="quarter" idx="12"/>
          </p:nvPr>
        </p:nvSpPr>
        <p:spPr/>
        <p:txBody>
          <a:bodyPr/>
          <a:lstStyle/>
          <a:p>
            <a:fld id="{DDB617F2-2E05-4B13-B87F-6AE76147B22C}" type="slidenum">
              <a:rPr lang="en-IN" smtClean="0"/>
              <a:t>‹#›</a:t>
            </a:fld>
            <a:endParaRPr lang="en-IN"/>
          </a:p>
        </p:txBody>
      </p:sp>
    </p:spTree>
    <p:extLst>
      <p:ext uri="{BB962C8B-B14F-4D97-AF65-F5344CB8AC3E}">
        <p14:creationId xmlns:p14="http://schemas.microsoft.com/office/powerpoint/2010/main" val="4143862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85FD4-5F05-2972-2AC5-C9E69EF8C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97922A-ECB6-679C-3447-889DDE4438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A451F5-88D3-7133-DD03-F02272A03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35366-56F6-DFD1-A6A4-2D0C1E7A8A32}"/>
              </a:ext>
            </a:extLst>
          </p:cNvPr>
          <p:cNvSpPr>
            <a:spLocks noGrp="1"/>
          </p:cNvSpPr>
          <p:nvPr>
            <p:ph type="dt" sz="half" idx="10"/>
          </p:nvPr>
        </p:nvSpPr>
        <p:spPr/>
        <p:txBody>
          <a:bodyPr/>
          <a:lstStyle/>
          <a:p>
            <a:fld id="{50B67C88-7BCF-48BA-8C93-7909D0ABF1E5}" type="datetimeFigureOut">
              <a:rPr lang="en-IN" smtClean="0"/>
              <a:t>20-06-2025</a:t>
            </a:fld>
            <a:endParaRPr lang="en-IN"/>
          </a:p>
        </p:txBody>
      </p:sp>
      <p:sp>
        <p:nvSpPr>
          <p:cNvPr id="6" name="Footer Placeholder 5">
            <a:extLst>
              <a:ext uri="{FF2B5EF4-FFF2-40B4-BE49-F238E27FC236}">
                <a16:creationId xmlns:a16="http://schemas.microsoft.com/office/drawing/2014/main" id="{C2316A86-F893-A6C5-FE8F-E478BE3BF7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7EC13F-B4B0-134F-E035-89E4D9C38D14}"/>
              </a:ext>
            </a:extLst>
          </p:cNvPr>
          <p:cNvSpPr>
            <a:spLocks noGrp="1"/>
          </p:cNvSpPr>
          <p:nvPr>
            <p:ph type="sldNum" sz="quarter" idx="12"/>
          </p:nvPr>
        </p:nvSpPr>
        <p:spPr/>
        <p:txBody>
          <a:bodyPr/>
          <a:lstStyle/>
          <a:p>
            <a:fld id="{DDB617F2-2E05-4B13-B87F-6AE76147B22C}" type="slidenum">
              <a:rPr lang="en-IN" smtClean="0"/>
              <a:t>‹#›</a:t>
            </a:fld>
            <a:endParaRPr lang="en-IN"/>
          </a:p>
        </p:txBody>
      </p:sp>
    </p:spTree>
    <p:extLst>
      <p:ext uri="{BB962C8B-B14F-4D97-AF65-F5344CB8AC3E}">
        <p14:creationId xmlns:p14="http://schemas.microsoft.com/office/powerpoint/2010/main" val="372707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8983-FD2E-B975-1C67-C371A4522C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F49A3C-033D-3A44-B339-64AA03A9E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CA0AE6-3FE4-A395-9D00-27A12F2CC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A9E4A-04DE-3754-749A-6D81F0F2D1E6}"/>
              </a:ext>
            </a:extLst>
          </p:cNvPr>
          <p:cNvSpPr>
            <a:spLocks noGrp="1"/>
          </p:cNvSpPr>
          <p:nvPr>
            <p:ph type="dt" sz="half" idx="10"/>
          </p:nvPr>
        </p:nvSpPr>
        <p:spPr/>
        <p:txBody>
          <a:bodyPr/>
          <a:lstStyle/>
          <a:p>
            <a:fld id="{50B67C88-7BCF-48BA-8C93-7909D0ABF1E5}" type="datetimeFigureOut">
              <a:rPr lang="en-IN" smtClean="0"/>
              <a:t>20-06-2025</a:t>
            </a:fld>
            <a:endParaRPr lang="en-IN"/>
          </a:p>
        </p:txBody>
      </p:sp>
      <p:sp>
        <p:nvSpPr>
          <p:cNvPr id="6" name="Footer Placeholder 5">
            <a:extLst>
              <a:ext uri="{FF2B5EF4-FFF2-40B4-BE49-F238E27FC236}">
                <a16:creationId xmlns:a16="http://schemas.microsoft.com/office/drawing/2014/main" id="{BDB991E5-F759-3942-985C-7F83943375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6808F3-6F7E-3A60-34A9-97893F7B193A}"/>
              </a:ext>
            </a:extLst>
          </p:cNvPr>
          <p:cNvSpPr>
            <a:spLocks noGrp="1"/>
          </p:cNvSpPr>
          <p:nvPr>
            <p:ph type="sldNum" sz="quarter" idx="12"/>
          </p:nvPr>
        </p:nvSpPr>
        <p:spPr/>
        <p:txBody>
          <a:bodyPr/>
          <a:lstStyle/>
          <a:p>
            <a:fld id="{DDB617F2-2E05-4B13-B87F-6AE76147B22C}" type="slidenum">
              <a:rPr lang="en-IN" smtClean="0"/>
              <a:t>‹#›</a:t>
            </a:fld>
            <a:endParaRPr lang="en-IN"/>
          </a:p>
        </p:txBody>
      </p:sp>
    </p:spTree>
    <p:extLst>
      <p:ext uri="{BB962C8B-B14F-4D97-AF65-F5344CB8AC3E}">
        <p14:creationId xmlns:p14="http://schemas.microsoft.com/office/powerpoint/2010/main" val="2536014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CFCF47-43CF-F01E-674F-A7F238DA6E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D30DEA-0B26-CC54-1A17-BE390B5BA4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353DB6-0046-EB62-8078-2237014D0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B67C88-7BCF-48BA-8C93-7909D0ABF1E5}" type="datetimeFigureOut">
              <a:rPr lang="en-IN" smtClean="0"/>
              <a:t>20-06-2025</a:t>
            </a:fld>
            <a:endParaRPr lang="en-IN"/>
          </a:p>
        </p:txBody>
      </p:sp>
      <p:sp>
        <p:nvSpPr>
          <p:cNvPr id="5" name="Footer Placeholder 4">
            <a:extLst>
              <a:ext uri="{FF2B5EF4-FFF2-40B4-BE49-F238E27FC236}">
                <a16:creationId xmlns:a16="http://schemas.microsoft.com/office/drawing/2014/main" id="{4E114847-5D9C-8E4F-B6DE-FF24FC1838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989494-EA5C-05B9-5D98-200676998E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617F2-2E05-4B13-B87F-6AE76147B22C}" type="slidenum">
              <a:rPr lang="en-IN" smtClean="0"/>
              <a:t>‹#›</a:t>
            </a:fld>
            <a:endParaRPr lang="en-IN"/>
          </a:p>
        </p:txBody>
      </p:sp>
    </p:spTree>
    <p:extLst>
      <p:ext uri="{BB962C8B-B14F-4D97-AF65-F5344CB8AC3E}">
        <p14:creationId xmlns:p14="http://schemas.microsoft.com/office/powerpoint/2010/main" val="3110994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00286B-5BA9-CDD8-C4B2-D702B4A0DE5D}"/>
              </a:ext>
            </a:extLst>
          </p:cNvPr>
          <p:cNvSpPr txBox="1"/>
          <p:nvPr/>
        </p:nvSpPr>
        <p:spPr>
          <a:xfrm>
            <a:off x="781235" y="1198485"/>
            <a:ext cx="11274641" cy="5647700"/>
          </a:xfrm>
          <a:prstGeom prst="rect">
            <a:avLst/>
          </a:prstGeom>
          <a:noFill/>
        </p:spPr>
        <p:txBody>
          <a:bodyPr wrap="square" rtlCol="0">
            <a:spAutoFit/>
          </a:bodyPr>
          <a:lstStyle/>
          <a:p>
            <a:pPr algn="just" fontAlgn="base">
              <a:spcAft>
                <a:spcPts val="1500"/>
              </a:spcAft>
            </a:pPr>
            <a:r>
              <a:rPr lang="en-US" sz="1600" b="1" i="0" dirty="0">
                <a:solidFill>
                  <a:srgbClr val="000000"/>
                </a:solidFill>
                <a:effectLst/>
                <a:latin typeface="arial" panose="020B0604020202020204" pitchFamily="34" charset="0"/>
              </a:rPr>
              <a:t>What is Entity Framework Core?</a:t>
            </a:r>
            <a:endParaRPr lang="en-US" sz="1600" b="1" i="0" dirty="0">
              <a:solidFill>
                <a:srgbClr val="3A3A3A"/>
              </a:solidFill>
              <a:effectLst/>
              <a:latin typeface="-apple-system"/>
            </a:endParaRPr>
          </a:p>
          <a:p>
            <a:pPr algn="just" fontAlgn="base"/>
            <a:r>
              <a:rPr lang="en-US" sz="1600" b="0" i="0" dirty="0">
                <a:solidFill>
                  <a:srgbClr val="000000"/>
                </a:solidFill>
                <a:effectLst/>
                <a:latin typeface="arial" panose="020B0604020202020204" pitchFamily="34" charset="0"/>
              </a:rPr>
              <a:t>Entity Framework Core (EF Core) is an open-source, lightweight, extensible, and cross-platform version of Microsoft’s popular Entity Framework data access technology. It is designed to work with .NET Core and .NET Framework applications and provides an Object-Relational Mapper (ORM) that enables .NET developers to work with a database using .NET objects. It eliminates most of the data-access code that developers usually need to write. </a:t>
            </a:r>
          </a:p>
          <a:p>
            <a:pPr algn="just" fontAlgn="base"/>
            <a:endParaRPr lang="en-US" sz="1600" b="0" i="0" dirty="0">
              <a:solidFill>
                <a:srgbClr val="3A3A3A"/>
              </a:solidFill>
              <a:effectLst/>
              <a:latin typeface="-apple-system"/>
            </a:endParaRPr>
          </a:p>
          <a:p>
            <a:pPr algn="just" fontAlgn="base">
              <a:spcAft>
                <a:spcPts val="1500"/>
              </a:spcAft>
            </a:pPr>
            <a:r>
              <a:rPr lang="en-US" sz="1600" b="1" i="0" dirty="0">
                <a:solidFill>
                  <a:srgbClr val="000000"/>
                </a:solidFill>
                <a:effectLst/>
                <a:latin typeface="arial" panose="020B0604020202020204" pitchFamily="34" charset="0"/>
              </a:rPr>
              <a:t>What is ORM?</a:t>
            </a:r>
            <a:endParaRPr lang="en-US" sz="1600" b="1" i="0" dirty="0">
              <a:solidFill>
                <a:srgbClr val="3A3A3A"/>
              </a:solidFill>
              <a:effectLst/>
              <a:latin typeface="-apple-system"/>
            </a:endParaRPr>
          </a:p>
          <a:p>
            <a:pPr algn="just" fontAlgn="base"/>
            <a:r>
              <a:rPr lang="en-US" sz="1600" b="0" i="0" dirty="0">
                <a:solidFill>
                  <a:srgbClr val="000000"/>
                </a:solidFill>
                <a:effectLst/>
                <a:latin typeface="arial" panose="020B0604020202020204" pitchFamily="34" charset="0"/>
              </a:rPr>
              <a:t>ORM stands for Object-Relational Mapping, a programming technique that allows developers to convert data between incompatible systems, specifically between Object-Oriented Programming Languages (such as C#, Java, etc.) and Relational Databases (such as SQL Server, MySQL, Oracle, etc.).</a:t>
            </a:r>
          </a:p>
          <a:p>
            <a:pPr algn="just" fontAlgn="base"/>
            <a:endParaRPr lang="en-US" sz="1600" b="0" i="0" dirty="0">
              <a:solidFill>
                <a:srgbClr val="3A3A3A"/>
              </a:solidFill>
              <a:effectLst/>
              <a:latin typeface="-apple-system"/>
            </a:endParaRPr>
          </a:p>
          <a:p>
            <a:pPr algn="just" fontAlgn="base"/>
            <a:r>
              <a:rPr lang="en-US" sz="1600" b="0" i="0" dirty="0">
                <a:solidFill>
                  <a:srgbClr val="000000"/>
                </a:solidFill>
                <a:effectLst/>
                <a:latin typeface="arial" panose="020B0604020202020204" pitchFamily="34" charset="0"/>
              </a:rPr>
              <a:t>ORM allows developers to work with data in terms of objects rather than tables and columns. That means ORM automatically creates classes based on database tables, and vice versa is also true. It can also generate the necessary SQL to create the database based on the classes. </a:t>
            </a:r>
          </a:p>
          <a:p>
            <a:pPr algn="just" fontAlgn="base"/>
            <a:endParaRPr lang="en-US" sz="1600" b="0" i="0" dirty="0">
              <a:solidFill>
                <a:srgbClr val="3A3A3A"/>
              </a:solidFill>
              <a:effectLst/>
              <a:latin typeface="-apple-system"/>
            </a:endParaRPr>
          </a:p>
          <a:p>
            <a:pPr algn="just" fontAlgn="base"/>
            <a:r>
              <a:rPr lang="en-US" sz="1600" b="0" i="0" dirty="0">
                <a:solidFill>
                  <a:srgbClr val="000000"/>
                </a:solidFill>
                <a:effectLst/>
                <a:latin typeface="arial" panose="020B0604020202020204" pitchFamily="34" charset="0"/>
              </a:rPr>
              <a:t>As developers, we mainly work with data-driven applications, and the ORM Framework can generate the necessary SQL (to perform the database CRUD operation) that the underlying database can understand. It takes responsibility for opening the connection, executing the command, handling the transaction to ensure data integrity, closing the connection, etc. So, in simple words, we can say that the ORM Framework eliminates the need for most of the data access code we generally write.</a:t>
            </a:r>
            <a:endParaRPr lang="en-US" sz="1600" b="0" i="0" dirty="0">
              <a:solidFill>
                <a:srgbClr val="3A3A3A"/>
              </a:solidFill>
              <a:effectLst/>
              <a:latin typeface="-apple-system"/>
            </a:endParaRPr>
          </a:p>
          <a:p>
            <a:endParaRPr lang="en-IN" sz="1600" dirty="0"/>
          </a:p>
        </p:txBody>
      </p:sp>
      <p:sp>
        <p:nvSpPr>
          <p:cNvPr id="3" name="TextBox 2">
            <a:extLst>
              <a:ext uri="{FF2B5EF4-FFF2-40B4-BE49-F238E27FC236}">
                <a16:creationId xmlns:a16="http://schemas.microsoft.com/office/drawing/2014/main" id="{5FECE0CC-3F44-62E1-4A46-03D86291CEE2}"/>
              </a:ext>
            </a:extLst>
          </p:cNvPr>
          <p:cNvSpPr txBox="1"/>
          <p:nvPr/>
        </p:nvSpPr>
        <p:spPr>
          <a:xfrm>
            <a:off x="1819923" y="284085"/>
            <a:ext cx="6738152" cy="646331"/>
          </a:xfrm>
          <a:prstGeom prst="rect">
            <a:avLst/>
          </a:prstGeom>
          <a:noFill/>
        </p:spPr>
        <p:txBody>
          <a:bodyPr wrap="square" rtlCol="0">
            <a:spAutoFit/>
          </a:bodyPr>
          <a:lstStyle/>
          <a:p>
            <a:pPr algn="ctr"/>
            <a:r>
              <a:rPr lang="en-IN" sz="3600" b="1" dirty="0">
                <a:ea typeface="+mj-ea"/>
                <a:cs typeface="+mj-cs"/>
              </a:rPr>
              <a:t>Introduction -  1</a:t>
            </a:r>
          </a:p>
        </p:txBody>
      </p:sp>
    </p:spTree>
    <p:extLst>
      <p:ext uri="{BB962C8B-B14F-4D97-AF65-F5344CB8AC3E}">
        <p14:creationId xmlns:p14="http://schemas.microsoft.com/office/powerpoint/2010/main" val="186122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02CA9-4F86-BBB3-6C5F-AF4CCF94E2B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7ACAF37-1435-B2E3-B0DF-9312673B3B04}"/>
              </a:ext>
            </a:extLst>
          </p:cNvPr>
          <p:cNvSpPr txBox="1"/>
          <p:nvPr/>
        </p:nvSpPr>
        <p:spPr>
          <a:xfrm>
            <a:off x="76200" y="673441"/>
            <a:ext cx="11231880" cy="6432530"/>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sym typeface="Wingdings" panose="05000000000000000000" pitchFamily="2" charset="2"/>
              </a:rPr>
              <a:t>Not Mapped Annotation </a:t>
            </a:r>
          </a:p>
          <a:p>
            <a:r>
              <a:rPr lang="en-IN" sz="1600" b="1" dirty="0">
                <a:latin typeface="Arial" panose="020B0604020202020204" pitchFamily="34" charset="0"/>
                <a:cs typeface="Arial" panose="020B0604020202020204" pitchFamily="34" charset="0"/>
                <a:sym typeface="Wingdings" panose="05000000000000000000" pitchFamily="2" charset="2"/>
              </a:rPr>
              <a:t>   </a:t>
            </a:r>
            <a:r>
              <a:rPr lang="en-US" sz="1600" dirty="0">
                <a:latin typeface="Arial" panose="020B0604020202020204" pitchFamily="34" charset="0"/>
                <a:cs typeface="Arial" panose="020B0604020202020204" pitchFamily="34" charset="0"/>
                <a:sym typeface="Wingdings" panose="05000000000000000000" pitchFamily="2" charset="2"/>
              </a:rPr>
              <a:t>The [</a:t>
            </a:r>
            <a:r>
              <a:rPr lang="en-US" sz="1600" b="1" dirty="0" err="1">
                <a:latin typeface="Arial" panose="020B0604020202020204" pitchFamily="34" charset="0"/>
                <a:cs typeface="Arial" panose="020B0604020202020204" pitchFamily="34" charset="0"/>
                <a:sym typeface="Wingdings" panose="05000000000000000000" pitchFamily="2" charset="2"/>
              </a:rPr>
              <a:t>NotMapped</a:t>
            </a:r>
            <a:r>
              <a:rPr lang="en-US" sz="1600" dirty="0">
                <a:latin typeface="Arial" panose="020B0604020202020204" pitchFamily="34" charset="0"/>
                <a:cs typeface="Arial" panose="020B0604020202020204" pitchFamily="34" charset="0"/>
                <a:sym typeface="Wingdings" panose="05000000000000000000" pitchFamily="2" charset="2"/>
              </a:rPr>
              <a:t>] attribute in Entity Framework Core tells EF Core to ignore a property or class when mapping your model to the database. It’s perfect for properties that are used only in code—like calculated values or temporary data—that shouldn’t be stored in the database.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sym typeface="Wingdings" panose="05000000000000000000" pitchFamily="2" charset="2"/>
            </a:endParaRPr>
          </a:p>
          <a:p>
            <a:pPr lvl="2"/>
            <a:r>
              <a:rPr lang="en-US" sz="1200" dirty="0">
                <a:latin typeface="Arial" panose="020B0604020202020204" pitchFamily="34" charset="0"/>
                <a:cs typeface="Arial" panose="020B0604020202020204" pitchFamily="34" charset="0"/>
                <a:sym typeface="Wingdings" panose="05000000000000000000" pitchFamily="2" charset="2"/>
              </a:rPr>
              <a:t>public class Employee</a:t>
            </a:r>
          </a:p>
          <a:p>
            <a:pPr lvl="2"/>
            <a:r>
              <a:rPr lang="en-US" sz="1200" dirty="0">
                <a:latin typeface="Arial" panose="020B0604020202020204" pitchFamily="34" charset="0"/>
                <a:cs typeface="Arial" panose="020B0604020202020204" pitchFamily="34" charset="0"/>
                <a:sym typeface="Wingdings" panose="05000000000000000000" pitchFamily="2" charset="2"/>
              </a:rPr>
              <a:t>{</a:t>
            </a:r>
          </a:p>
          <a:p>
            <a:pPr lvl="2"/>
            <a:r>
              <a:rPr lang="en-US" sz="1200" dirty="0">
                <a:latin typeface="Arial" panose="020B0604020202020204" pitchFamily="34" charset="0"/>
                <a:cs typeface="Arial" panose="020B0604020202020204" pitchFamily="34" charset="0"/>
                <a:sym typeface="Wingdings" panose="05000000000000000000" pitchFamily="2" charset="2"/>
              </a:rPr>
              <a:t>    public int </a:t>
            </a:r>
            <a:r>
              <a:rPr lang="en-US" sz="1200" dirty="0" err="1">
                <a:latin typeface="Arial" panose="020B0604020202020204" pitchFamily="34" charset="0"/>
                <a:cs typeface="Arial" panose="020B0604020202020204" pitchFamily="34" charset="0"/>
                <a:sym typeface="Wingdings" panose="05000000000000000000" pitchFamily="2" charset="2"/>
              </a:rPr>
              <a:t>EmployeeId</a:t>
            </a:r>
            <a:r>
              <a:rPr lang="en-US" sz="1200" dirty="0">
                <a:latin typeface="Arial" panose="020B0604020202020204" pitchFamily="34" charset="0"/>
                <a:cs typeface="Arial" panose="020B0604020202020204" pitchFamily="34" charset="0"/>
                <a:sym typeface="Wingdings" panose="05000000000000000000" pitchFamily="2" charset="2"/>
              </a:rPr>
              <a:t> { get; set; }</a:t>
            </a:r>
          </a:p>
          <a:p>
            <a:pPr lvl="2"/>
            <a:r>
              <a:rPr lang="en-US" sz="1200" dirty="0">
                <a:latin typeface="Arial" panose="020B0604020202020204" pitchFamily="34" charset="0"/>
                <a:cs typeface="Arial" panose="020B0604020202020204" pitchFamily="34" charset="0"/>
                <a:sym typeface="Wingdings" panose="05000000000000000000" pitchFamily="2" charset="2"/>
              </a:rPr>
              <a:t>    public string FirstName { get; set; }</a:t>
            </a:r>
          </a:p>
          <a:p>
            <a:pPr lvl="2"/>
            <a:r>
              <a:rPr lang="en-US" sz="1200" dirty="0">
                <a:latin typeface="Arial" panose="020B0604020202020204" pitchFamily="34" charset="0"/>
                <a:cs typeface="Arial" panose="020B0604020202020204" pitchFamily="34" charset="0"/>
                <a:sym typeface="Wingdings" panose="05000000000000000000" pitchFamily="2" charset="2"/>
              </a:rPr>
              <a:t>    public string LastName { get; set; }</a:t>
            </a:r>
          </a:p>
          <a:p>
            <a:pPr lvl="2"/>
            <a:endParaRPr lang="en-US" sz="1200" dirty="0">
              <a:latin typeface="Arial" panose="020B0604020202020204" pitchFamily="34" charset="0"/>
              <a:cs typeface="Arial" panose="020B0604020202020204" pitchFamily="34" charset="0"/>
              <a:sym typeface="Wingdings" panose="05000000000000000000" pitchFamily="2" charset="2"/>
            </a:endParaRPr>
          </a:p>
          <a:p>
            <a:pPr lvl="2"/>
            <a:r>
              <a:rPr lang="en-US" sz="1200" dirty="0">
                <a:latin typeface="Arial" panose="020B0604020202020204" pitchFamily="34" charset="0"/>
                <a:cs typeface="Arial" panose="020B0604020202020204" pitchFamily="34" charset="0"/>
                <a:sym typeface="Wingdings" panose="05000000000000000000" pitchFamily="2" charset="2"/>
              </a:rPr>
              <a:t>    [</a:t>
            </a:r>
            <a:r>
              <a:rPr lang="en-US" sz="1200" dirty="0" err="1">
                <a:latin typeface="Arial" panose="020B0604020202020204" pitchFamily="34" charset="0"/>
                <a:cs typeface="Arial" panose="020B0604020202020204" pitchFamily="34" charset="0"/>
                <a:sym typeface="Wingdings" panose="05000000000000000000" pitchFamily="2" charset="2"/>
              </a:rPr>
              <a:t>NotMapped</a:t>
            </a:r>
            <a:r>
              <a:rPr lang="en-US" sz="1200" dirty="0">
                <a:latin typeface="Arial" panose="020B0604020202020204" pitchFamily="34" charset="0"/>
                <a:cs typeface="Arial" panose="020B0604020202020204" pitchFamily="34" charset="0"/>
                <a:sym typeface="Wingdings" panose="05000000000000000000" pitchFamily="2" charset="2"/>
              </a:rPr>
              <a:t>]</a:t>
            </a:r>
          </a:p>
          <a:p>
            <a:pPr lvl="2"/>
            <a:r>
              <a:rPr lang="en-US" sz="1200" dirty="0">
                <a:latin typeface="Arial" panose="020B0604020202020204" pitchFamily="34" charset="0"/>
                <a:cs typeface="Arial" panose="020B0604020202020204" pitchFamily="34" charset="0"/>
                <a:sym typeface="Wingdings" panose="05000000000000000000" pitchFamily="2" charset="2"/>
              </a:rPr>
              <a:t>    public string </a:t>
            </a:r>
            <a:r>
              <a:rPr lang="en-US" sz="1200" dirty="0" err="1">
                <a:latin typeface="Arial" panose="020B0604020202020204" pitchFamily="34" charset="0"/>
                <a:cs typeface="Arial" panose="020B0604020202020204" pitchFamily="34" charset="0"/>
                <a:sym typeface="Wingdings" panose="05000000000000000000" pitchFamily="2" charset="2"/>
              </a:rPr>
              <a:t>FullName</a:t>
            </a:r>
            <a:r>
              <a:rPr lang="en-US" sz="1200" dirty="0">
                <a:latin typeface="Arial" panose="020B0604020202020204" pitchFamily="34" charset="0"/>
                <a:cs typeface="Arial" panose="020B0604020202020204" pitchFamily="34" charset="0"/>
                <a:sym typeface="Wingdings" panose="05000000000000000000" pitchFamily="2" charset="2"/>
              </a:rPr>
              <a:t> =&gt; $"{FirstName} {LastName}";</a:t>
            </a:r>
          </a:p>
          <a:p>
            <a:pPr lvl="2"/>
            <a:r>
              <a:rPr lang="en-US" sz="1200" dirty="0">
                <a:latin typeface="Arial" panose="020B0604020202020204" pitchFamily="34" charset="0"/>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endParaRPr lang="en-US" sz="1600" b="1"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en-US" sz="1600" b="1" dirty="0" err="1">
                <a:latin typeface="Arial" panose="020B0604020202020204" pitchFamily="34" charset="0"/>
                <a:cs typeface="Arial" panose="020B0604020202020204" pitchFamily="34" charset="0"/>
                <a:sym typeface="Wingdings" panose="05000000000000000000" pitchFamily="2" charset="2"/>
              </a:rPr>
              <a:t>DataBaseGenerated</a:t>
            </a:r>
            <a:r>
              <a:rPr lang="en-US" sz="1600" b="1" dirty="0">
                <a:latin typeface="Arial" panose="020B0604020202020204" pitchFamily="34" charset="0"/>
                <a:cs typeface="Arial" panose="020B0604020202020204" pitchFamily="34" charset="0"/>
                <a:sym typeface="Wingdings" panose="05000000000000000000" pitchFamily="2" charset="2"/>
              </a:rPr>
              <a:t> Entity</a:t>
            </a:r>
          </a:p>
          <a:p>
            <a:pPr lvl="1"/>
            <a:endParaRPr lang="en-US" sz="1600" dirty="0">
              <a:latin typeface="Arial" panose="020B0604020202020204" pitchFamily="34" charset="0"/>
              <a:cs typeface="Arial" panose="020B0604020202020204" pitchFamily="34" charset="0"/>
              <a:sym typeface="Wingdings" panose="05000000000000000000" pitchFamily="2" charset="2"/>
            </a:endParaRPr>
          </a:p>
          <a:p>
            <a:pPr lvl="1"/>
            <a:r>
              <a:rPr lang="en-US" sz="1600" dirty="0">
                <a:latin typeface="Arial" panose="020B0604020202020204" pitchFamily="34" charset="0"/>
                <a:cs typeface="Arial" panose="020B0604020202020204" pitchFamily="34" charset="0"/>
                <a:sym typeface="Wingdings" panose="05000000000000000000" pitchFamily="2" charset="2"/>
              </a:rPr>
              <a:t>The [</a:t>
            </a:r>
            <a:r>
              <a:rPr lang="en-US" sz="1600" dirty="0" err="1">
                <a:latin typeface="Arial" panose="020B0604020202020204" pitchFamily="34" charset="0"/>
                <a:cs typeface="Arial" panose="020B0604020202020204" pitchFamily="34" charset="0"/>
                <a:sym typeface="Wingdings" panose="05000000000000000000" pitchFamily="2" charset="2"/>
              </a:rPr>
              <a:t>DatabaseGenerated</a:t>
            </a:r>
            <a:r>
              <a:rPr lang="en-US" sz="1600" dirty="0">
                <a:latin typeface="Arial" panose="020B0604020202020204" pitchFamily="34" charset="0"/>
                <a:cs typeface="Arial" panose="020B0604020202020204" pitchFamily="34" charset="0"/>
                <a:sym typeface="Wingdings" panose="05000000000000000000" pitchFamily="2" charset="2"/>
              </a:rPr>
              <a:t>] attribute in Entity Framework Core is used to control how the value of a property is generated by the database, rather than the application. It’s especially useful for primary keys, timestamps, or computed columns.</a:t>
            </a:r>
          </a:p>
          <a:p>
            <a:pPr lvl="1"/>
            <a:endParaRPr lang="en-US" sz="1600" dirty="0">
              <a:latin typeface="Arial" panose="020B0604020202020204" pitchFamily="34" charset="0"/>
              <a:cs typeface="Arial" panose="020B0604020202020204" pitchFamily="34" charset="0"/>
              <a:sym typeface="Wingdings" panose="05000000000000000000" pitchFamily="2" charset="2"/>
            </a:endParaRPr>
          </a:p>
          <a:p>
            <a:pPr lvl="1"/>
            <a:r>
              <a:rPr lang="en-US" sz="1200" dirty="0">
                <a:latin typeface="Arial" panose="020B0604020202020204" pitchFamily="34" charset="0"/>
                <a:cs typeface="Arial" panose="020B0604020202020204" pitchFamily="34" charset="0"/>
                <a:sym typeface="Wingdings" panose="05000000000000000000" pitchFamily="2" charset="2"/>
              </a:rPr>
              <a:t>[</a:t>
            </a:r>
            <a:r>
              <a:rPr lang="en-US" sz="1200" dirty="0" err="1">
                <a:latin typeface="Arial" panose="020B0604020202020204" pitchFamily="34" charset="0"/>
                <a:cs typeface="Arial" panose="020B0604020202020204" pitchFamily="34" charset="0"/>
                <a:sym typeface="Wingdings" panose="05000000000000000000" pitchFamily="2" charset="2"/>
              </a:rPr>
              <a:t>DatabaseGenerated</a:t>
            </a:r>
            <a:r>
              <a:rPr lang="en-US" sz="1200" dirty="0">
                <a:latin typeface="Arial" panose="020B0604020202020204" pitchFamily="34" charset="0"/>
                <a:cs typeface="Arial" panose="020B0604020202020204" pitchFamily="34" charset="0"/>
                <a:sym typeface="Wingdings" panose="05000000000000000000" pitchFamily="2" charset="2"/>
              </a:rPr>
              <a:t>(</a:t>
            </a:r>
            <a:r>
              <a:rPr lang="en-US" sz="1200" dirty="0" err="1">
                <a:latin typeface="Arial" panose="020B0604020202020204" pitchFamily="34" charset="0"/>
                <a:cs typeface="Arial" panose="020B0604020202020204" pitchFamily="34" charset="0"/>
                <a:sym typeface="Wingdings" panose="05000000000000000000" pitchFamily="2" charset="2"/>
              </a:rPr>
              <a:t>DatabaseGeneratedOption.Identity</a:t>
            </a:r>
            <a:r>
              <a:rPr lang="en-US" sz="1200" dirty="0">
                <a:latin typeface="Arial" panose="020B0604020202020204" pitchFamily="34" charset="0"/>
                <a:cs typeface="Arial" panose="020B0604020202020204" pitchFamily="34" charset="0"/>
                <a:sym typeface="Wingdings" panose="05000000000000000000" pitchFamily="2" charset="2"/>
              </a:rPr>
              <a:t>)]</a:t>
            </a:r>
          </a:p>
          <a:p>
            <a:pPr lvl="1"/>
            <a:r>
              <a:rPr lang="en-US" sz="1200" dirty="0">
                <a:latin typeface="Arial" panose="020B0604020202020204" pitchFamily="34" charset="0"/>
                <a:cs typeface="Arial" panose="020B0604020202020204" pitchFamily="34" charset="0"/>
                <a:sym typeface="Wingdings" panose="05000000000000000000" pitchFamily="2" charset="2"/>
              </a:rPr>
              <a:t>public int Id { get; set; }</a:t>
            </a:r>
          </a:p>
          <a:p>
            <a:pPr lvl="1"/>
            <a:endParaRPr lang="en-US" sz="1200" dirty="0">
              <a:latin typeface="Arial" panose="020B0604020202020204" pitchFamily="34" charset="0"/>
              <a:cs typeface="Arial" panose="020B0604020202020204" pitchFamily="34" charset="0"/>
              <a:sym typeface="Wingdings" panose="05000000000000000000" pitchFamily="2" charset="2"/>
            </a:endParaRPr>
          </a:p>
          <a:p>
            <a:pPr lvl="1"/>
            <a:r>
              <a:rPr lang="en-US" sz="1200" dirty="0">
                <a:latin typeface="Arial" panose="020B0604020202020204" pitchFamily="34" charset="0"/>
                <a:cs typeface="Arial" panose="020B0604020202020204" pitchFamily="34" charset="0"/>
                <a:sym typeface="Wingdings" panose="05000000000000000000" pitchFamily="2" charset="2"/>
              </a:rPr>
              <a:t>[</a:t>
            </a:r>
            <a:r>
              <a:rPr lang="en-US" sz="1200" dirty="0" err="1">
                <a:latin typeface="Arial" panose="020B0604020202020204" pitchFamily="34" charset="0"/>
                <a:cs typeface="Arial" panose="020B0604020202020204" pitchFamily="34" charset="0"/>
                <a:sym typeface="Wingdings" panose="05000000000000000000" pitchFamily="2" charset="2"/>
              </a:rPr>
              <a:t>DatabaseGenerated</a:t>
            </a:r>
            <a:r>
              <a:rPr lang="en-US" sz="1200" dirty="0">
                <a:latin typeface="Arial" panose="020B0604020202020204" pitchFamily="34" charset="0"/>
                <a:cs typeface="Arial" panose="020B0604020202020204" pitchFamily="34" charset="0"/>
                <a:sym typeface="Wingdings" panose="05000000000000000000" pitchFamily="2" charset="2"/>
              </a:rPr>
              <a:t>(</a:t>
            </a:r>
            <a:r>
              <a:rPr lang="en-US" sz="1200" dirty="0" err="1">
                <a:latin typeface="Arial" panose="020B0604020202020204" pitchFamily="34" charset="0"/>
                <a:cs typeface="Arial" panose="020B0604020202020204" pitchFamily="34" charset="0"/>
                <a:sym typeface="Wingdings" panose="05000000000000000000" pitchFamily="2" charset="2"/>
              </a:rPr>
              <a:t>DatabaseGeneratedOption.Computed</a:t>
            </a:r>
            <a:r>
              <a:rPr lang="en-US" sz="1200" dirty="0">
                <a:latin typeface="Arial" panose="020B0604020202020204" pitchFamily="34" charset="0"/>
                <a:cs typeface="Arial" panose="020B0604020202020204" pitchFamily="34" charset="0"/>
                <a:sym typeface="Wingdings" panose="05000000000000000000" pitchFamily="2" charset="2"/>
              </a:rPr>
              <a:t>)]</a:t>
            </a:r>
          </a:p>
          <a:p>
            <a:pPr lvl="1"/>
            <a:r>
              <a:rPr lang="en-US" sz="1200" dirty="0">
                <a:latin typeface="Arial" panose="020B0604020202020204" pitchFamily="34" charset="0"/>
                <a:cs typeface="Arial" panose="020B0604020202020204" pitchFamily="34" charset="0"/>
                <a:sym typeface="Wingdings" panose="05000000000000000000" pitchFamily="2" charset="2"/>
              </a:rPr>
              <a:t>public </a:t>
            </a:r>
            <a:r>
              <a:rPr lang="en-US" sz="1200" dirty="0" err="1">
                <a:latin typeface="Arial" panose="020B0604020202020204" pitchFamily="34" charset="0"/>
                <a:cs typeface="Arial" panose="020B0604020202020204" pitchFamily="34" charset="0"/>
                <a:sym typeface="Wingdings" panose="05000000000000000000" pitchFamily="2" charset="2"/>
              </a:rPr>
              <a:t>DateTime</a:t>
            </a:r>
            <a:r>
              <a:rPr lang="en-US" sz="1200" dirty="0">
                <a:latin typeface="Arial" panose="020B0604020202020204" pitchFamily="34" charset="0"/>
                <a:cs typeface="Arial" panose="020B0604020202020204" pitchFamily="34" charset="0"/>
                <a:sym typeface="Wingdings" panose="05000000000000000000" pitchFamily="2" charset="2"/>
              </a:rPr>
              <a:t> </a:t>
            </a:r>
            <a:r>
              <a:rPr lang="en-US" sz="1200" dirty="0" err="1">
                <a:latin typeface="Arial" panose="020B0604020202020204" pitchFamily="34" charset="0"/>
                <a:cs typeface="Arial" panose="020B0604020202020204" pitchFamily="34" charset="0"/>
                <a:sym typeface="Wingdings" panose="05000000000000000000" pitchFamily="2" charset="2"/>
              </a:rPr>
              <a:t>LastModified</a:t>
            </a:r>
            <a:r>
              <a:rPr lang="en-US" sz="1200" dirty="0">
                <a:latin typeface="Arial" panose="020B0604020202020204" pitchFamily="34" charset="0"/>
                <a:cs typeface="Arial" panose="020B0604020202020204" pitchFamily="34" charset="0"/>
                <a:sym typeface="Wingdings" panose="05000000000000000000" pitchFamily="2" charset="2"/>
              </a:rPr>
              <a:t> { get; set; }</a:t>
            </a:r>
          </a:p>
          <a:p>
            <a:pPr lvl="1"/>
            <a:endParaRPr lang="en-US" sz="1200" dirty="0">
              <a:latin typeface="Arial" panose="020B0604020202020204" pitchFamily="34" charset="0"/>
              <a:cs typeface="Arial" panose="020B0604020202020204" pitchFamily="34" charset="0"/>
              <a:sym typeface="Wingdings" panose="05000000000000000000" pitchFamily="2" charset="2"/>
            </a:endParaRPr>
          </a:p>
          <a:p>
            <a:pPr lvl="1"/>
            <a:r>
              <a:rPr lang="en-US" sz="1200" dirty="0">
                <a:latin typeface="Arial" panose="020B0604020202020204" pitchFamily="34" charset="0"/>
                <a:cs typeface="Arial" panose="020B0604020202020204" pitchFamily="34" charset="0"/>
                <a:sym typeface="Wingdings" panose="05000000000000000000" pitchFamily="2" charset="2"/>
              </a:rPr>
              <a:t>[</a:t>
            </a:r>
            <a:r>
              <a:rPr lang="en-US" sz="1200" dirty="0" err="1">
                <a:latin typeface="Arial" panose="020B0604020202020204" pitchFamily="34" charset="0"/>
                <a:cs typeface="Arial" panose="020B0604020202020204" pitchFamily="34" charset="0"/>
                <a:sym typeface="Wingdings" panose="05000000000000000000" pitchFamily="2" charset="2"/>
              </a:rPr>
              <a:t>DatabaseGenerated</a:t>
            </a:r>
            <a:r>
              <a:rPr lang="en-US" sz="1200" dirty="0">
                <a:latin typeface="Arial" panose="020B0604020202020204" pitchFamily="34" charset="0"/>
                <a:cs typeface="Arial" panose="020B0604020202020204" pitchFamily="34" charset="0"/>
                <a:sym typeface="Wingdings" panose="05000000000000000000" pitchFamily="2" charset="2"/>
              </a:rPr>
              <a:t>(</a:t>
            </a:r>
            <a:r>
              <a:rPr lang="en-US" sz="1200" dirty="0" err="1">
                <a:latin typeface="Arial" panose="020B0604020202020204" pitchFamily="34" charset="0"/>
                <a:cs typeface="Arial" panose="020B0604020202020204" pitchFamily="34" charset="0"/>
                <a:sym typeface="Wingdings" panose="05000000000000000000" pitchFamily="2" charset="2"/>
              </a:rPr>
              <a:t>DatabaseGeneratedOption.None</a:t>
            </a:r>
            <a:r>
              <a:rPr lang="en-US" sz="1200" dirty="0">
                <a:latin typeface="Arial" panose="020B0604020202020204" pitchFamily="34" charset="0"/>
                <a:cs typeface="Arial" panose="020B0604020202020204" pitchFamily="34" charset="0"/>
                <a:sym typeface="Wingdings" panose="05000000000000000000" pitchFamily="2" charset="2"/>
              </a:rPr>
              <a:t>)]</a:t>
            </a:r>
          </a:p>
          <a:p>
            <a:pPr lvl="1"/>
            <a:r>
              <a:rPr lang="en-US" sz="1200" dirty="0">
                <a:latin typeface="Arial" panose="020B0604020202020204" pitchFamily="34" charset="0"/>
                <a:cs typeface="Arial" panose="020B0604020202020204" pitchFamily="34" charset="0"/>
                <a:sym typeface="Wingdings" panose="05000000000000000000" pitchFamily="2" charset="2"/>
              </a:rPr>
              <a:t>public int </a:t>
            </a:r>
            <a:r>
              <a:rPr lang="en-US" sz="1200" dirty="0" err="1">
                <a:latin typeface="Arial" panose="020B0604020202020204" pitchFamily="34" charset="0"/>
                <a:cs typeface="Arial" panose="020B0604020202020204" pitchFamily="34" charset="0"/>
                <a:sym typeface="Wingdings" panose="05000000000000000000" pitchFamily="2" charset="2"/>
              </a:rPr>
              <a:t>CustomId</a:t>
            </a:r>
            <a:r>
              <a:rPr lang="en-US" sz="1200" dirty="0">
                <a:latin typeface="Arial" panose="020B0604020202020204" pitchFamily="34" charset="0"/>
                <a:cs typeface="Arial" panose="020B0604020202020204" pitchFamily="34" charset="0"/>
                <a:sym typeface="Wingdings" panose="05000000000000000000" pitchFamily="2" charset="2"/>
              </a:rPr>
              <a:t> { get; set; }</a:t>
            </a:r>
          </a:p>
          <a:p>
            <a:pPr lvl="1"/>
            <a:endParaRPr lang="en-US" sz="1600" dirty="0">
              <a:latin typeface="Arial" panose="020B0604020202020204" pitchFamily="34" charset="0"/>
              <a:cs typeface="Arial" panose="020B0604020202020204" pitchFamily="34" charset="0"/>
              <a:sym typeface="Wingdings" panose="05000000000000000000" pitchFamily="2" charset="2"/>
            </a:endParaRPr>
          </a:p>
        </p:txBody>
      </p:sp>
      <p:sp>
        <p:nvSpPr>
          <p:cNvPr id="5" name="TextBox 4">
            <a:extLst>
              <a:ext uri="{FF2B5EF4-FFF2-40B4-BE49-F238E27FC236}">
                <a16:creationId xmlns:a16="http://schemas.microsoft.com/office/drawing/2014/main" id="{B7258ADC-8819-D35C-1A1E-698173777019}"/>
              </a:ext>
            </a:extLst>
          </p:cNvPr>
          <p:cNvSpPr txBox="1"/>
          <p:nvPr/>
        </p:nvSpPr>
        <p:spPr>
          <a:xfrm>
            <a:off x="1836856" y="0"/>
            <a:ext cx="9810022" cy="646331"/>
          </a:xfrm>
          <a:prstGeom prst="rect">
            <a:avLst/>
          </a:prstGeom>
          <a:noFill/>
        </p:spPr>
        <p:txBody>
          <a:bodyPr wrap="square" rtlCol="0">
            <a:spAutoFit/>
          </a:bodyPr>
          <a:lstStyle/>
          <a:p>
            <a:pPr algn="ctr"/>
            <a:r>
              <a:rPr lang="en-IN" sz="3600" b="1" dirty="0">
                <a:ea typeface="+mj-ea"/>
                <a:cs typeface="+mj-cs"/>
              </a:rPr>
              <a:t>EF Core – Create/Update DB Schema - 4</a:t>
            </a:r>
          </a:p>
        </p:txBody>
      </p:sp>
    </p:spTree>
    <p:extLst>
      <p:ext uri="{BB962C8B-B14F-4D97-AF65-F5344CB8AC3E}">
        <p14:creationId xmlns:p14="http://schemas.microsoft.com/office/powerpoint/2010/main" val="248102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95E80-1DF3-ECB1-F6D9-FD3E495C7A6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40423C3-0F85-B517-10C0-AEFBDC4FAF68}"/>
              </a:ext>
            </a:extLst>
          </p:cNvPr>
          <p:cNvSpPr txBox="1"/>
          <p:nvPr/>
        </p:nvSpPr>
        <p:spPr>
          <a:xfrm>
            <a:off x="76200" y="673441"/>
            <a:ext cx="11626362" cy="4524315"/>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sym typeface="Wingdings" panose="05000000000000000000" pitchFamily="2" charset="2"/>
              </a:rPr>
              <a:t>Timestamp</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sym typeface="Wingdings" panose="05000000000000000000" pitchFamily="2" charset="2"/>
            </a:endParaRPr>
          </a:p>
          <a:p>
            <a:r>
              <a:rPr lang="en-US" sz="1600" dirty="0">
                <a:latin typeface="Arial" panose="020B0604020202020204" pitchFamily="34" charset="0"/>
                <a:cs typeface="Arial" panose="020B0604020202020204" pitchFamily="34" charset="0"/>
                <a:sym typeface="Wingdings" panose="05000000000000000000" pitchFamily="2" charset="2"/>
              </a:rPr>
              <a:t>The [Timestamp] attribute in Entity Framework Core is used to handle concurrency conflicts—situations where multiple users try to update the same record at the same time. It marks a property (typically a byte[]) as a concurrency token, which EF Core uses to detect if the data has changed since it was last read.</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sym typeface="Wingdings" panose="05000000000000000000" pitchFamily="2" charset="2"/>
            </a:endParaRPr>
          </a:p>
          <a:p>
            <a:pPr>
              <a:lnSpc>
                <a:spcPct val="150000"/>
              </a:lnSpc>
            </a:pPr>
            <a:r>
              <a:rPr lang="en-US" sz="1600" b="1" dirty="0">
                <a:latin typeface="Arial" panose="020B0604020202020204" pitchFamily="34" charset="0"/>
                <a:cs typeface="Arial" panose="020B0604020202020204" pitchFamily="34" charset="0"/>
                <a:sym typeface="Wingdings" panose="05000000000000000000" pitchFamily="2" charset="2"/>
              </a:rPr>
              <a:t>How it works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When you apply [Timestamp] to a property:</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EF Core maps it to a row version column in the database (usually </a:t>
            </a:r>
            <a:r>
              <a:rPr lang="en-US" sz="1600" dirty="0" err="1">
                <a:latin typeface="Arial" panose="020B0604020202020204" pitchFamily="34" charset="0"/>
                <a:cs typeface="Arial" panose="020B0604020202020204" pitchFamily="34" charset="0"/>
                <a:sym typeface="Wingdings" panose="05000000000000000000" pitchFamily="2" charset="2"/>
              </a:rPr>
              <a:t>rowversion</a:t>
            </a:r>
            <a:r>
              <a:rPr lang="en-US" sz="1600" dirty="0">
                <a:latin typeface="Arial" panose="020B0604020202020204" pitchFamily="34" charset="0"/>
                <a:cs typeface="Arial" panose="020B0604020202020204" pitchFamily="34" charset="0"/>
                <a:sym typeface="Wingdings" panose="05000000000000000000" pitchFamily="2" charset="2"/>
              </a:rPr>
              <a:t> in SQL Server).</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Every time a row is updated, the database automatically changes the value of this column.</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EF Core includes this column in the WHERE clause of UPDATE and DELETE statements.</a:t>
            </a: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If the value has changed since the entity was loaded, EF Core throws a </a:t>
            </a:r>
            <a:r>
              <a:rPr lang="en-US" sz="1600" dirty="0" err="1">
                <a:latin typeface="Arial" panose="020B0604020202020204" pitchFamily="34" charset="0"/>
                <a:cs typeface="Arial" panose="020B0604020202020204" pitchFamily="34" charset="0"/>
                <a:sym typeface="Wingdings" panose="05000000000000000000" pitchFamily="2" charset="2"/>
              </a:rPr>
              <a:t>DbUpdateConcurrencyException</a:t>
            </a:r>
            <a:r>
              <a:rPr lang="en-US" sz="1600" dirty="0">
                <a:latin typeface="Arial" panose="020B0604020202020204" pitchFamily="34" charset="0"/>
                <a:cs typeface="Arial" panose="020B0604020202020204" pitchFamily="34" charset="0"/>
                <a:sym typeface="Wingdings" panose="05000000000000000000" pitchFamily="2" charset="2"/>
              </a:rPr>
              <a:t>.</a:t>
            </a:r>
            <a:endParaRPr lang="en-IN" sz="1600"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Arial" panose="020B0604020202020204" pitchFamily="34" charset="0"/>
              <a:buChar char="•"/>
            </a:pPr>
            <a:endParaRPr lang="en-US" sz="1600" b="1"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Arial" panose="020B0604020202020204" pitchFamily="34" charset="0"/>
              <a:buChar char="•"/>
            </a:pPr>
            <a:endParaRPr lang="en-US" sz="1600" b="1"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Arial" panose="020B0604020202020204" pitchFamily="34" charset="0"/>
              <a:buChar char="•"/>
            </a:pPr>
            <a:endParaRPr lang="en-US" sz="1600" b="1" dirty="0">
              <a:latin typeface="Arial" panose="020B0604020202020204" pitchFamily="34" charset="0"/>
              <a:cs typeface="Arial" panose="020B0604020202020204" pitchFamily="34" charset="0"/>
              <a:sym typeface="Wingdings" panose="05000000000000000000" pitchFamily="2" charset="2"/>
            </a:endParaRPr>
          </a:p>
        </p:txBody>
      </p:sp>
      <p:sp>
        <p:nvSpPr>
          <p:cNvPr id="3" name="TextBox 2">
            <a:extLst>
              <a:ext uri="{FF2B5EF4-FFF2-40B4-BE49-F238E27FC236}">
                <a16:creationId xmlns:a16="http://schemas.microsoft.com/office/drawing/2014/main" id="{FA4A5714-88BE-0C82-342A-1395130134A9}"/>
              </a:ext>
            </a:extLst>
          </p:cNvPr>
          <p:cNvSpPr txBox="1"/>
          <p:nvPr/>
        </p:nvSpPr>
        <p:spPr>
          <a:xfrm>
            <a:off x="422031" y="4791808"/>
            <a:ext cx="3437792" cy="1938992"/>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sym typeface="Wingdings" panose="05000000000000000000" pitchFamily="2" charset="2"/>
              </a:rPr>
              <a:t>public class Product</a:t>
            </a:r>
          </a:p>
          <a:p>
            <a:r>
              <a:rPr lang="en-US" sz="1200" dirty="0">
                <a:latin typeface="Arial" panose="020B0604020202020204" pitchFamily="34" charset="0"/>
                <a:cs typeface="Arial" panose="020B0604020202020204" pitchFamily="34" charset="0"/>
                <a:sym typeface="Wingdings" panose="05000000000000000000" pitchFamily="2" charset="2"/>
              </a:rPr>
              <a:t>{</a:t>
            </a:r>
          </a:p>
          <a:p>
            <a:r>
              <a:rPr lang="en-US" sz="1200" dirty="0">
                <a:latin typeface="Arial" panose="020B0604020202020204" pitchFamily="34" charset="0"/>
                <a:cs typeface="Arial" panose="020B0604020202020204" pitchFamily="34" charset="0"/>
                <a:sym typeface="Wingdings" panose="05000000000000000000" pitchFamily="2" charset="2"/>
              </a:rPr>
              <a:t>    public int </a:t>
            </a:r>
            <a:r>
              <a:rPr lang="en-US" sz="1200" dirty="0" err="1">
                <a:latin typeface="Arial" panose="020B0604020202020204" pitchFamily="34" charset="0"/>
                <a:cs typeface="Arial" panose="020B0604020202020204" pitchFamily="34" charset="0"/>
                <a:sym typeface="Wingdings" panose="05000000000000000000" pitchFamily="2" charset="2"/>
              </a:rPr>
              <a:t>ProductId</a:t>
            </a:r>
            <a:r>
              <a:rPr lang="en-US" sz="1200" dirty="0">
                <a:latin typeface="Arial" panose="020B0604020202020204" pitchFamily="34" charset="0"/>
                <a:cs typeface="Arial" panose="020B0604020202020204" pitchFamily="34" charset="0"/>
                <a:sym typeface="Wingdings" panose="05000000000000000000" pitchFamily="2" charset="2"/>
              </a:rPr>
              <a:t> { get; set; }</a:t>
            </a:r>
          </a:p>
          <a:p>
            <a:r>
              <a:rPr lang="en-US" sz="1200" dirty="0">
                <a:latin typeface="Arial" panose="020B0604020202020204" pitchFamily="34" charset="0"/>
                <a:cs typeface="Arial" panose="020B0604020202020204" pitchFamily="34" charset="0"/>
                <a:sym typeface="Wingdings" panose="05000000000000000000" pitchFamily="2" charset="2"/>
              </a:rPr>
              <a:t>    public string Name { get; set; }</a:t>
            </a:r>
          </a:p>
          <a:p>
            <a:endParaRPr lang="en-US" sz="1200" dirty="0">
              <a:latin typeface="Arial" panose="020B0604020202020204" pitchFamily="34" charset="0"/>
              <a:cs typeface="Arial" panose="020B0604020202020204" pitchFamily="34" charset="0"/>
              <a:sym typeface="Wingdings" panose="05000000000000000000" pitchFamily="2" charset="2"/>
            </a:endParaRPr>
          </a:p>
          <a:p>
            <a:r>
              <a:rPr lang="en-US" sz="1200" dirty="0">
                <a:latin typeface="Arial" panose="020B0604020202020204" pitchFamily="34" charset="0"/>
                <a:cs typeface="Arial" panose="020B0604020202020204" pitchFamily="34" charset="0"/>
                <a:sym typeface="Wingdings" panose="05000000000000000000" pitchFamily="2" charset="2"/>
              </a:rPr>
              <a:t>    [Timestamp]</a:t>
            </a:r>
          </a:p>
          <a:p>
            <a:r>
              <a:rPr lang="en-US" sz="1200" dirty="0">
                <a:latin typeface="Arial" panose="020B0604020202020204" pitchFamily="34" charset="0"/>
                <a:cs typeface="Arial" panose="020B0604020202020204" pitchFamily="34" charset="0"/>
                <a:sym typeface="Wingdings" panose="05000000000000000000" pitchFamily="2" charset="2"/>
              </a:rPr>
              <a:t>    public byte[] </a:t>
            </a:r>
            <a:r>
              <a:rPr lang="en-US" sz="1200" dirty="0" err="1">
                <a:latin typeface="Arial" panose="020B0604020202020204" pitchFamily="34" charset="0"/>
                <a:cs typeface="Arial" panose="020B0604020202020204" pitchFamily="34" charset="0"/>
                <a:sym typeface="Wingdings" panose="05000000000000000000" pitchFamily="2" charset="2"/>
              </a:rPr>
              <a:t>RowVersion</a:t>
            </a:r>
            <a:r>
              <a:rPr lang="en-US" sz="1200" dirty="0">
                <a:latin typeface="Arial" panose="020B0604020202020204" pitchFamily="34" charset="0"/>
                <a:cs typeface="Arial" panose="020B0604020202020204" pitchFamily="34" charset="0"/>
                <a:sym typeface="Wingdings" panose="05000000000000000000" pitchFamily="2" charset="2"/>
              </a:rPr>
              <a:t> { get; set; }</a:t>
            </a:r>
          </a:p>
          <a:p>
            <a:r>
              <a:rPr lang="en-US" sz="1200" dirty="0">
                <a:latin typeface="Arial" panose="020B0604020202020204" pitchFamily="34" charset="0"/>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endParaRPr lang="en-US" sz="1200" b="1" dirty="0">
              <a:latin typeface="Arial" panose="020B0604020202020204" pitchFamily="34" charset="0"/>
              <a:cs typeface="Arial" panose="020B0604020202020204" pitchFamily="34" charset="0"/>
              <a:sym typeface="Wingdings" panose="05000000000000000000" pitchFamily="2" charset="2"/>
            </a:endParaRPr>
          </a:p>
          <a:p>
            <a:endParaRPr lang="en-IN" sz="1200" dirty="0"/>
          </a:p>
        </p:txBody>
      </p:sp>
      <p:sp>
        <p:nvSpPr>
          <p:cNvPr id="5" name="TextBox 4">
            <a:extLst>
              <a:ext uri="{FF2B5EF4-FFF2-40B4-BE49-F238E27FC236}">
                <a16:creationId xmlns:a16="http://schemas.microsoft.com/office/drawing/2014/main" id="{EB21C264-FC21-01A7-908D-D881A3C4464A}"/>
              </a:ext>
            </a:extLst>
          </p:cNvPr>
          <p:cNvSpPr txBox="1"/>
          <p:nvPr/>
        </p:nvSpPr>
        <p:spPr>
          <a:xfrm>
            <a:off x="5820508" y="4906107"/>
            <a:ext cx="2919047" cy="1015663"/>
          </a:xfrm>
          <a:prstGeom prst="rect">
            <a:avLst/>
          </a:prstGeom>
          <a:noFill/>
        </p:spPr>
        <p:txBody>
          <a:bodyPr wrap="square" rtlCol="0">
            <a:spAutoFit/>
          </a:bodyPr>
          <a:lstStyle/>
          <a:p>
            <a:endParaRPr lang="en-US" sz="1200" dirty="0">
              <a:latin typeface="Arial" panose="020B0604020202020204" pitchFamily="34" charset="0"/>
              <a:cs typeface="Arial" panose="020B0604020202020204" pitchFamily="34" charset="0"/>
              <a:sym typeface="Wingdings" panose="05000000000000000000" pitchFamily="2" charset="2"/>
            </a:endParaRPr>
          </a:p>
          <a:p>
            <a:r>
              <a:rPr lang="en-US" sz="1200" dirty="0" err="1">
                <a:latin typeface="Arial" panose="020B0604020202020204" pitchFamily="34" charset="0"/>
                <a:cs typeface="Arial" panose="020B0604020202020204" pitchFamily="34" charset="0"/>
                <a:sym typeface="Wingdings" panose="05000000000000000000" pitchFamily="2" charset="2"/>
              </a:rPr>
              <a:t>modelBuilder.Entity</a:t>
            </a:r>
            <a:r>
              <a:rPr lang="en-US" sz="1200" dirty="0">
                <a:latin typeface="Arial" panose="020B0604020202020204" pitchFamily="34" charset="0"/>
                <a:cs typeface="Arial" panose="020B0604020202020204" pitchFamily="34" charset="0"/>
                <a:sym typeface="Wingdings" panose="05000000000000000000" pitchFamily="2" charset="2"/>
              </a:rPr>
              <a:t>&lt;Product&gt;()</a:t>
            </a:r>
          </a:p>
          <a:p>
            <a:r>
              <a:rPr lang="en-US" sz="1200" dirty="0">
                <a:latin typeface="Arial" panose="020B0604020202020204" pitchFamily="34" charset="0"/>
                <a:cs typeface="Arial" panose="020B0604020202020204" pitchFamily="34" charset="0"/>
                <a:sym typeface="Wingdings" panose="05000000000000000000" pitchFamily="2" charset="2"/>
              </a:rPr>
              <a:t>    .Property(p =&gt; </a:t>
            </a:r>
            <a:r>
              <a:rPr lang="en-US" sz="1200" dirty="0" err="1">
                <a:latin typeface="Arial" panose="020B0604020202020204" pitchFamily="34" charset="0"/>
                <a:cs typeface="Arial" panose="020B0604020202020204" pitchFamily="34" charset="0"/>
                <a:sym typeface="Wingdings" panose="05000000000000000000" pitchFamily="2" charset="2"/>
              </a:rPr>
              <a:t>p.RowVersion</a:t>
            </a:r>
            <a:r>
              <a:rPr lang="en-US" sz="1200" dirty="0">
                <a:latin typeface="Arial" panose="020B0604020202020204" pitchFamily="34" charset="0"/>
                <a:cs typeface="Arial" panose="020B0604020202020204" pitchFamily="34" charset="0"/>
                <a:sym typeface="Wingdings" panose="05000000000000000000" pitchFamily="2" charset="2"/>
              </a:rPr>
              <a:t>)</a:t>
            </a:r>
          </a:p>
          <a:p>
            <a:r>
              <a:rPr lang="en-US" sz="1200" dirty="0">
                <a:latin typeface="Arial" panose="020B0604020202020204" pitchFamily="34" charset="0"/>
                <a:cs typeface="Arial" panose="020B0604020202020204" pitchFamily="34" charset="0"/>
                <a:sym typeface="Wingdings" panose="05000000000000000000" pitchFamily="2" charset="2"/>
              </a:rPr>
              <a:t>    .</a:t>
            </a:r>
            <a:r>
              <a:rPr lang="en-US" sz="1200" dirty="0" err="1">
                <a:latin typeface="Arial" panose="020B0604020202020204" pitchFamily="34" charset="0"/>
                <a:cs typeface="Arial" panose="020B0604020202020204" pitchFamily="34" charset="0"/>
                <a:sym typeface="Wingdings" panose="05000000000000000000" pitchFamily="2" charset="2"/>
              </a:rPr>
              <a:t>IsRowVersion</a:t>
            </a:r>
            <a:r>
              <a:rPr lang="en-US" sz="1200" dirty="0">
                <a:latin typeface="Arial" panose="020B0604020202020204" pitchFamily="34" charset="0"/>
                <a:cs typeface="Arial" panose="020B0604020202020204" pitchFamily="34" charset="0"/>
                <a:sym typeface="Wingdings" panose="05000000000000000000" pitchFamily="2" charset="2"/>
              </a:rPr>
              <a:t>();</a:t>
            </a:r>
          </a:p>
          <a:p>
            <a:endParaRPr lang="en-IN" sz="1200" dirty="0"/>
          </a:p>
        </p:txBody>
      </p:sp>
      <p:sp>
        <p:nvSpPr>
          <p:cNvPr id="8" name="TextBox 7">
            <a:extLst>
              <a:ext uri="{FF2B5EF4-FFF2-40B4-BE49-F238E27FC236}">
                <a16:creationId xmlns:a16="http://schemas.microsoft.com/office/drawing/2014/main" id="{600049D1-DF3A-7CD6-09DB-3397F3905ED6}"/>
              </a:ext>
            </a:extLst>
          </p:cNvPr>
          <p:cNvSpPr txBox="1"/>
          <p:nvPr/>
        </p:nvSpPr>
        <p:spPr>
          <a:xfrm rot="10800000" flipH="1" flipV="1">
            <a:off x="4158854" y="5433700"/>
            <a:ext cx="650538" cy="369332"/>
          </a:xfrm>
          <a:prstGeom prst="rect">
            <a:avLst/>
          </a:prstGeom>
          <a:noFill/>
        </p:spPr>
        <p:txBody>
          <a:bodyPr wrap="square" rtlCol="0">
            <a:spAutoFit/>
          </a:bodyPr>
          <a:lstStyle/>
          <a:p>
            <a:r>
              <a:rPr lang="en-IN" b="1" dirty="0"/>
              <a:t>OR</a:t>
            </a:r>
          </a:p>
        </p:txBody>
      </p:sp>
      <p:sp>
        <p:nvSpPr>
          <p:cNvPr id="9" name="TextBox 8">
            <a:extLst>
              <a:ext uri="{FF2B5EF4-FFF2-40B4-BE49-F238E27FC236}">
                <a16:creationId xmlns:a16="http://schemas.microsoft.com/office/drawing/2014/main" id="{F8AFF1B1-B987-F826-F9F5-F0C9F5FA50F4}"/>
              </a:ext>
            </a:extLst>
          </p:cNvPr>
          <p:cNvSpPr txBox="1"/>
          <p:nvPr/>
        </p:nvSpPr>
        <p:spPr>
          <a:xfrm>
            <a:off x="1836856" y="0"/>
            <a:ext cx="9810022" cy="646331"/>
          </a:xfrm>
          <a:prstGeom prst="rect">
            <a:avLst/>
          </a:prstGeom>
          <a:noFill/>
        </p:spPr>
        <p:txBody>
          <a:bodyPr wrap="square" rtlCol="0">
            <a:spAutoFit/>
          </a:bodyPr>
          <a:lstStyle/>
          <a:p>
            <a:pPr algn="ctr"/>
            <a:r>
              <a:rPr lang="en-IN" sz="3600" b="1" dirty="0">
                <a:ea typeface="+mj-ea"/>
                <a:cs typeface="+mj-cs"/>
              </a:rPr>
              <a:t>EF Core – Create/Update DB Schema - 5</a:t>
            </a:r>
          </a:p>
        </p:txBody>
      </p:sp>
    </p:spTree>
    <p:extLst>
      <p:ext uri="{BB962C8B-B14F-4D97-AF65-F5344CB8AC3E}">
        <p14:creationId xmlns:p14="http://schemas.microsoft.com/office/powerpoint/2010/main" val="1105825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0F18E-7FC6-95EB-DEFA-E7A71E507A2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D44C732-93F9-36C6-E769-1539C881C895}"/>
              </a:ext>
            </a:extLst>
          </p:cNvPr>
          <p:cNvSpPr txBox="1"/>
          <p:nvPr/>
        </p:nvSpPr>
        <p:spPr>
          <a:xfrm>
            <a:off x="76200" y="673441"/>
            <a:ext cx="12115800" cy="3785652"/>
          </a:xfrm>
          <a:prstGeom prst="rect">
            <a:avLst/>
          </a:prstGeom>
          <a:noFill/>
        </p:spPr>
        <p:txBody>
          <a:bodyPr wrap="square" rtlCol="0">
            <a:spAutoFit/>
          </a:bodyPr>
          <a:lstStyle/>
          <a:p>
            <a:r>
              <a:rPr lang="en-US" sz="1600" b="1" dirty="0" err="1">
                <a:latin typeface="Arial" panose="020B0604020202020204" pitchFamily="34" charset="0"/>
                <a:cs typeface="Arial" panose="020B0604020202020204" pitchFamily="34" charset="0"/>
                <a:sym typeface="Wingdings" panose="05000000000000000000" pitchFamily="2" charset="2"/>
              </a:rPr>
              <a:t>ConcurrencyCheck</a:t>
            </a:r>
            <a:r>
              <a:rPr lang="en-US" sz="1600" b="1" dirty="0">
                <a:latin typeface="Arial" panose="020B0604020202020204" pitchFamily="34" charset="0"/>
                <a:cs typeface="Arial" panose="020B0604020202020204" pitchFamily="34" charset="0"/>
                <a:sym typeface="Wingdings" panose="05000000000000000000" pitchFamily="2" charset="2"/>
              </a:rPr>
              <a:t> Attribute</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sym typeface="Wingdings" panose="05000000000000000000" pitchFamily="2" charset="2"/>
            </a:endParaRPr>
          </a:p>
          <a:p>
            <a:r>
              <a:rPr lang="en-US" sz="1600" dirty="0">
                <a:latin typeface="Arial" panose="020B0604020202020204" pitchFamily="34" charset="0"/>
                <a:cs typeface="Arial" panose="020B0604020202020204" pitchFamily="34" charset="0"/>
                <a:sym typeface="Wingdings" panose="05000000000000000000" pitchFamily="2" charset="2"/>
              </a:rPr>
              <a:t>The [</a:t>
            </a:r>
            <a:r>
              <a:rPr lang="en-US" sz="1600" dirty="0" err="1">
                <a:latin typeface="Arial" panose="020B0604020202020204" pitchFamily="34" charset="0"/>
                <a:cs typeface="Arial" panose="020B0604020202020204" pitchFamily="34" charset="0"/>
                <a:sym typeface="Wingdings" panose="05000000000000000000" pitchFamily="2" charset="2"/>
              </a:rPr>
              <a:t>ConcurrencyCheck</a:t>
            </a:r>
            <a:r>
              <a:rPr lang="en-US" sz="1600" dirty="0">
                <a:latin typeface="Arial" panose="020B0604020202020204" pitchFamily="34" charset="0"/>
                <a:cs typeface="Arial" panose="020B0604020202020204" pitchFamily="34" charset="0"/>
                <a:sym typeface="Wingdings" panose="05000000000000000000" pitchFamily="2" charset="2"/>
              </a:rPr>
              <a:t>] attribute in Entity Framework Core is used to mark one or more properties as concurrency tokens, helping prevent accidental overwrites when multiple users or processes try to update the same data simultaneously.</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sym typeface="Wingdings" panose="05000000000000000000" pitchFamily="2" charset="2"/>
            </a:endParaRPr>
          </a:p>
          <a:p>
            <a:r>
              <a:rPr lang="en-US" sz="1600" b="1" dirty="0">
                <a:latin typeface="Arial" panose="020B0604020202020204" pitchFamily="34" charset="0"/>
                <a:cs typeface="Arial" panose="020B0604020202020204" pitchFamily="34" charset="0"/>
                <a:sym typeface="Wingdings" panose="05000000000000000000" pitchFamily="2" charset="2"/>
              </a:rPr>
              <a:t>How it works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When you apply [</a:t>
            </a:r>
            <a:r>
              <a:rPr lang="en-US" sz="1600" dirty="0" err="1">
                <a:latin typeface="Arial" panose="020B0604020202020204" pitchFamily="34" charset="0"/>
                <a:cs typeface="Arial" panose="020B0604020202020204" pitchFamily="34" charset="0"/>
                <a:sym typeface="Wingdings" panose="05000000000000000000" pitchFamily="2" charset="2"/>
              </a:rPr>
              <a:t>ConcurrencyCheck</a:t>
            </a:r>
            <a:r>
              <a:rPr lang="en-US" sz="1600" dirty="0">
                <a:latin typeface="Arial" panose="020B0604020202020204" pitchFamily="34" charset="0"/>
                <a:cs typeface="Arial" panose="020B0604020202020204" pitchFamily="34" charset="0"/>
                <a:sym typeface="Wingdings" panose="05000000000000000000" pitchFamily="2" charset="2"/>
              </a:rPr>
              <a:t>] to a property:</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EF Core includes that property in the WHERE clause of UPDATE and DELETE statements.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sym typeface="Wingdings" panose="05000000000000000000" pitchFamily="2" charset="2"/>
            </a:endParaRPr>
          </a:p>
          <a:p>
            <a:pPr marL="285750" indent="-285750" defTabSz="1046163">
              <a:buFont typeface="Arial" panose="020B0604020202020204" pitchFamily="34" charset="0"/>
              <a:buChar char="•"/>
            </a:pPr>
            <a:r>
              <a:rPr lang="en-US" sz="1600" dirty="0">
                <a:latin typeface="Arial" panose="020B0604020202020204" pitchFamily="34" charset="0"/>
                <a:cs typeface="Arial" panose="020B0604020202020204" pitchFamily="34" charset="0"/>
                <a:sym typeface="Wingdings" panose="05000000000000000000" pitchFamily="2" charset="2"/>
              </a:rPr>
              <a:t>If the value in the database has changed since the entity was loaded, the operation fails with a </a:t>
            </a:r>
            <a:r>
              <a:rPr lang="en-US" sz="1600" dirty="0" err="1">
                <a:latin typeface="Arial" panose="020B0604020202020204" pitchFamily="34" charset="0"/>
                <a:cs typeface="Arial" panose="020B0604020202020204" pitchFamily="34" charset="0"/>
                <a:sym typeface="Wingdings" panose="05000000000000000000" pitchFamily="2" charset="2"/>
              </a:rPr>
              <a:t>DbUpdateConcurrencyException</a:t>
            </a:r>
            <a:r>
              <a:rPr lang="en-US" sz="1600" dirty="0">
                <a:latin typeface="Arial" panose="020B0604020202020204" pitchFamily="34" charset="0"/>
                <a:cs typeface="Arial" panose="020B0604020202020204" pitchFamily="34" charset="0"/>
                <a:sym typeface="Wingdings" panose="05000000000000000000" pitchFamily="2" charset="2"/>
              </a:rPr>
              <a:t>.</a:t>
            </a:r>
          </a:p>
          <a:p>
            <a:pPr marL="285750" indent="-285750">
              <a:buFont typeface="Arial" panose="020B0604020202020204" pitchFamily="34" charset="0"/>
              <a:buChar char="•"/>
            </a:pPr>
            <a:endParaRPr lang="en-US" sz="1600" b="1" dirty="0">
              <a:latin typeface="Arial" panose="020B0604020202020204" pitchFamily="34" charset="0"/>
              <a:cs typeface="Arial" panose="020B0604020202020204" pitchFamily="34" charset="0"/>
              <a:sym typeface="Wingdings" panose="05000000000000000000" pitchFamily="2" charset="2"/>
            </a:endParaRPr>
          </a:p>
          <a:p>
            <a:endParaRPr lang="en-US" sz="1600" b="1" dirty="0">
              <a:latin typeface="Arial" panose="020B0604020202020204" pitchFamily="34" charset="0"/>
              <a:cs typeface="Arial" panose="020B0604020202020204" pitchFamily="34" charset="0"/>
              <a:sym typeface="Wingdings" panose="05000000000000000000" pitchFamily="2" charset="2"/>
            </a:endParaRPr>
          </a:p>
          <a:p>
            <a:endParaRPr lang="en-US" sz="1600" b="1" dirty="0">
              <a:latin typeface="Arial" panose="020B0604020202020204" pitchFamily="34" charset="0"/>
              <a:cs typeface="Arial" panose="020B0604020202020204" pitchFamily="34" charset="0"/>
              <a:sym typeface="Wingdings" panose="05000000000000000000" pitchFamily="2" charset="2"/>
            </a:endParaRPr>
          </a:p>
        </p:txBody>
      </p:sp>
      <p:sp>
        <p:nvSpPr>
          <p:cNvPr id="3" name="TextBox 2">
            <a:extLst>
              <a:ext uri="{FF2B5EF4-FFF2-40B4-BE49-F238E27FC236}">
                <a16:creationId xmlns:a16="http://schemas.microsoft.com/office/drawing/2014/main" id="{D2356B67-A0CD-11F6-5DB9-8A4C718BD1FB}"/>
              </a:ext>
            </a:extLst>
          </p:cNvPr>
          <p:cNvSpPr txBox="1"/>
          <p:nvPr/>
        </p:nvSpPr>
        <p:spPr>
          <a:xfrm>
            <a:off x="457200" y="4264269"/>
            <a:ext cx="3323492" cy="2585323"/>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sym typeface="Wingdings" panose="05000000000000000000" pitchFamily="2" charset="2"/>
              </a:rPr>
              <a:t>public class Product</a:t>
            </a:r>
          </a:p>
          <a:p>
            <a:r>
              <a:rPr lang="en-US" sz="1600" dirty="0">
                <a:latin typeface="Arial" panose="020B0604020202020204" pitchFamily="34" charset="0"/>
                <a:cs typeface="Arial" panose="020B0604020202020204" pitchFamily="34" charset="0"/>
                <a:sym typeface="Wingdings" panose="05000000000000000000" pitchFamily="2" charset="2"/>
              </a:rPr>
              <a:t>{</a:t>
            </a:r>
          </a:p>
          <a:p>
            <a:r>
              <a:rPr lang="en-US" sz="1600" dirty="0">
                <a:latin typeface="Arial" panose="020B0604020202020204" pitchFamily="34" charset="0"/>
                <a:cs typeface="Arial" panose="020B0604020202020204" pitchFamily="34" charset="0"/>
                <a:sym typeface="Wingdings" panose="05000000000000000000" pitchFamily="2" charset="2"/>
              </a:rPr>
              <a:t>    public int </a:t>
            </a:r>
            <a:r>
              <a:rPr lang="en-US" sz="1600" dirty="0" err="1">
                <a:latin typeface="Arial" panose="020B0604020202020204" pitchFamily="34" charset="0"/>
                <a:cs typeface="Arial" panose="020B0604020202020204" pitchFamily="34" charset="0"/>
                <a:sym typeface="Wingdings" panose="05000000000000000000" pitchFamily="2" charset="2"/>
              </a:rPr>
              <a:t>ProductId</a:t>
            </a:r>
            <a:r>
              <a:rPr lang="en-US" sz="1600" dirty="0">
                <a:latin typeface="Arial" panose="020B0604020202020204" pitchFamily="34" charset="0"/>
                <a:cs typeface="Arial" panose="020B0604020202020204" pitchFamily="34" charset="0"/>
                <a:sym typeface="Wingdings" panose="05000000000000000000" pitchFamily="2" charset="2"/>
              </a:rPr>
              <a:t> { get; set; }</a:t>
            </a:r>
          </a:p>
          <a:p>
            <a:endParaRPr lang="en-US" sz="1600" dirty="0">
              <a:latin typeface="Arial" panose="020B0604020202020204" pitchFamily="34" charset="0"/>
              <a:cs typeface="Arial" panose="020B0604020202020204" pitchFamily="34" charset="0"/>
              <a:sym typeface="Wingdings" panose="05000000000000000000" pitchFamily="2" charset="2"/>
            </a:endParaRPr>
          </a:p>
          <a:p>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dirty="0" err="1">
                <a:latin typeface="Arial" panose="020B0604020202020204" pitchFamily="34" charset="0"/>
                <a:cs typeface="Arial" panose="020B0604020202020204" pitchFamily="34" charset="0"/>
                <a:sym typeface="Wingdings" panose="05000000000000000000" pitchFamily="2" charset="2"/>
              </a:rPr>
              <a:t>ConcurrencyCheck</a:t>
            </a:r>
            <a:r>
              <a:rPr lang="en-US" sz="1600" dirty="0">
                <a:latin typeface="Arial" panose="020B0604020202020204" pitchFamily="34" charset="0"/>
                <a:cs typeface="Arial" panose="020B0604020202020204" pitchFamily="34" charset="0"/>
                <a:sym typeface="Wingdings" panose="05000000000000000000" pitchFamily="2" charset="2"/>
              </a:rPr>
              <a:t>]</a:t>
            </a:r>
          </a:p>
          <a:p>
            <a:r>
              <a:rPr lang="en-US" sz="1600" dirty="0">
                <a:latin typeface="Arial" panose="020B0604020202020204" pitchFamily="34" charset="0"/>
                <a:cs typeface="Arial" panose="020B0604020202020204" pitchFamily="34" charset="0"/>
                <a:sym typeface="Wingdings" panose="05000000000000000000" pitchFamily="2" charset="2"/>
              </a:rPr>
              <a:t>    public string Name { get; set; }</a:t>
            </a:r>
          </a:p>
          <a:p>
            <a:endParaRPr lang="en-US" sz="1600" dirty="0">
              <a:latin typeface="Arial" panose="020B0604020202020204" pitchFamily="34" charset="0"/>
              <a:cs typeface="Arial" panose="020B0604020202020204" pitchFamily="34" charset="0"/>
              <a:sym typeface="Wingdings" panose="05000000000000000000" pitchFamily="2" charset="2"/>
            </a:endParaRPr>
          </a:p>
          <a:p>
            <a:r>
              <a:rPr lang="en-US" sz="1600" dirty="0">
                <a:latin typeface="Arial" panose="020B0604020202020204" pitchFamily="34" charset="0"/>
                <a:cs typeface="Arial" panose="020B0604020202020204" pitchFamily="34" charset="0"/>
                <a:sym typeface="Wingdings" panose="05000000000000000000" pitchFamily="2" charset="2"/>
              </a:rPr>
              <a:t>    public decimal Price { get; set; }</a:t>
            </a:r>
          </a:p>
          <a:p>
            <a:r>
              <a:rPr lang="en-US" sz="1600" dirty="0">
                <a:latin typeface="Arial" panose="020B0604020202020204" pitchFamily="34" charset="0"/>
                <a:cs typeface="Arial" panose="020B0604020202020204" pitchFamily="34" charset="0"/>
                <a:sym typeface="Wingdings" panose="05000000000000000000" pitchFamily="2" charset="2"/>
              </a:rPr>
              <a:t>}</a:t>
            </a:r>
            <a:endParaRPr lang="en-US" sz="1600" b="1" dirty="0">
              <a:latin typeface="Arial" panose="020B0604020202020204" pitchFamily="34" charset="0"/>
              <a:cs typeface="Arial" panose="020B0604020202020204" pitchFamily="34" charset="0"/>
              <a:sym typeface="Wingdings" panose="05000000000000000000" pitchFamily="2" charset="2"/>
            </a:endParaRPr>
          </a:p>
          <a:p>
            <a:pPr lvl="1"/>
            <a:endParaRPr lang="en-IN" dirty="0"/>
          </a:p>
        </p:txBody>
      </p:sp>
      <p:sp>
        <p:nvSpPr>
          <p:cNvPr id="5" name="TextBox 4">
            <a:extLst>
              <a:ext uri="{FF2B5EF4-FFF2-40B4-BE49-F238E27FC236}">
                <a16:creationId xmlns:a16="http://schemas.microsoft.com/office/drawing/2014/main" id="{B58A3E0A-416E-C77D-0D94-AFA640F7D761}"/>
              </a:ext>
            </a:extLst>
          </p:cNvPr>
          <p:cNvSpPr txBox="1"/>
          <p:nvPr/>
        </p:nvSpPr>
        <p:spPr>
          <a:xfrm>
            <a:off x="7130562" y="4097215"/>
            <a:ext cx="4167553" cy="830997"/>
          </a:xfrm>
          <a:prstGeom prst="rect">
            <a:avLst/>
          </a:prstGeom>
          <a:noFill/>
        </p:spPr>
        <p:txBody>
          <a:bodyPr wrap="square" rtlCol="0">
            <a:spAutoFit/>
          </a:bodyPr>
          <a:lstStyle/>
          <a:p>
            <a:pPr lvl="1"/>
            <a:r>
              <a:rPr lang="en-US" sz="1600" dirty="0" err="1">
                <a:latin typeface="Arial" panose="020B0604020202020204" pitchFamily="34" charset="0"/>
                <a:cs typeface="Arial" panose="020B0604020202020204" pitchFamily="34" charset="0"/>
                <a:sym typeface="Wingdings" panose="05000000000000000000" pitchFamily="2" charset="2"/>
              </a:rPr>
              <a:t>modelBuilder.Entity</a:t>
            </a:r>
            <a:r>
              <a:rPr lang="en-US" sz="1600" dirty="0">
                <a:latin typeface="Arial" panose="020B0604020202020204" pitchFamily="34" charset="0"/>
                <a:cs typeface="Arial" panose="020B0604020202020204" pitchFamily="34" charset="0"/>
                <a:sym typeface="Wingdings" panose="05000000000000000000" pitchFamily="2" charset="2"/>
              </a:rPr>
              <a:t>&lt;Product&gt;()</a:t>
            </a:r>
          </a:p>
          <a:p>
            <a:pPr lvl="1"/>
            <a:r>
              <a:rPr lang="en-US" sz="1600" dirty="0">
                <a:latin typeface="Arial" panose="020B0604020202020204" pitchFamily="34" charset="0"/>
                <a:cs typeface="Arial" panose="020B0604020202020204" pitchFamily="34" charset="0"/>
                <a:sym typeface="Wingdings" panose="05000000000000000000" pitchFamily="2" charset="2"/>
              </a:rPr>
              <a:t>    .Property(p =&gt; </a:t>
            </a:r>
            <a:r>
              <a:rPr lang="en-US" sz="1600" dirty="0" err="1">
                <a:latin typeface="Arial" panose="020B0604020202020204" pitchFamily="34" charset="0"/>
                <a:cs typeface="Arial" panose="020B0604020202020204" pitchFamily="34" charset="0"/>
                <a:sym typeface="Wingdings" panose="05000000000000000000" pitchFamily="2" charset="2"/>
              </a:rPr>
              <a:t>p.Name</a:t>
            </a:r>
            <a:r>
              <a:rPr lang="en-US" sz="1600" dirty="0">
                <a:latin typeface="Arial" panose="020B0604020202020204" pitchFamily="34" charset="0"/>
                <a:cs typeface="Arial" panose="020B0604020202020204" pitchFamily="34" charset="0"/>
                <a:sym typeface="Wingdings" panose="05000000000000000000" pitchFamily="2" charset="2"/>
              </a:rPr>
              <a:t>)</a:t>
            </a:r>
          </a:p>
          <a:p>
            <a:pPr lvl="1"/>
            <a:r>
              <a:rPr lang="en-US" sz="1600" dirty="0">
                <a:latin typeface="Arial" panose="020B0604020202020204" pitchFamily="34" charset="0"/>
                <a:cs typeface="Arial" panose="020B0604020202020204" pitchFamily="34" charset="0"/>
                <a:sym typeface="Wingdings" panose="05000000000000000000" pitchFamily="2" charset="2"/>
              </a:rPr>
              <a:t>    .</a:t>
            </a:r>
            <a:r>
              <a:rPr lang="en-US" sz="1600" dirty="0" err="1">
                <a:latin typeface="Arial" panose="020B0604020202020204" pitchFamily="34" charset="0"/>
                <a:cs typeface="Arial" panose="020B0604020202020204" pitchFamily="34" charset="0"/>
                <a:sym typeface="Wingdings" panose="05000000000000000000" pitchFamily="2" charset="2"/>
              </a:rPr>
              <a:t>IsConcurrencyToken</a:t>
            </a:r>
            <a:r>
              <a:rPr lang="en-US" sz="1600" dirty="0">
                <a:latin typeface="Arial" panose="020B0604020202020204" pitchFamily="34" charset="0"/>
                <a:cs typeface="Arial" panose="020B0604020202020204" pitchFamily="34" charset="0"/>
                <a:sym typeface="Wingdings" panose="05000000000000000000" pitchFamily="2" charset="2"/>
              </a:rPr>
              <a:t>();</a:t>
            </a:r>
            <a:endParaRPr lang="en-IN" dirty="0"/>
          </a:p>
        </p:txBody>
      </p:sp>
      <p:sp>
        <p:nvSpPr>
          <p:cNvPr id="6" name="TextBox 5">
            <a:extLst>
              <a:ext uri="{FF2B5EF4-FFF2-40B4-BE49-F238E27FC236}">
                <a16:creationId xmlns:a16="http://schemas.microsoft.com/office/drawing/2014/main" id="{75F4E54A-A153-BA3D-569C-CB60987862DD}"/>
              </a:ext>
            </a:extLst>
          </p:cNvPr>
          <p:cNvSpPr txBox="1"/>
          <p:nvPr/>
        </p:nvSpPr>
        <p:spPr>
          <a:xfrm>
            <a:off x="4545624" y="4459093"/>
            <a:ext cx="1257300" cy="369332"/>
          </a:xfrm>
          <a:prstGeom prst="rect">
            <a:avLst/>
          </a:prstGeom>
          <a:noFill/>
        </p:spPr>
        <p:txBody>
          <a:bodyPr wrap="square" rtlCol="0">
            <a:spAutoFit/>
          </a:bodyPr>
          <a:lstStyle/>
          <a:p>
            <a:r>
              <a:rPr lang="en-IN" dirty="0"/>
              <a:t>       </a:t>
            </a:r>
            <a:r>
              <a:rPr lang="en-IN" b="1" dirty="0"/>
              <a:t>OR</a:t>
            </a:r>
          </a:p>
        </p:txBody>
      </p:sp>
      <p:sp>
        <p:nvSpPr>
          <p:cNvPr id="7" name="TextBox 6">
            <a:extLst>
              <a:ext uri="{FF2B5EF4-FFF2-40B4-BE49-F238E27FC236}">
                <a16:creationId xmlns:a16="http://schemas.microsoft.com/office/drawing/2014/main" id="{A6C872DD-936B-6E12-E7F0-DE9CB1FEAD89}"/>
              </a:ext>
            </a:extLst>
          </p:cNvPr>
          <p:cNvSpPr txBox="1"/>
          <p:nvPr/>
        </p:nvSpPr>
        <p:spPr>
          <a:xfrm>
            <a:off x="1836856" y="0"/>
            <a:ext cx="9810022" cy="646331"/>
          </a:xfrm>
          <a:prstGeom prst="rect">
            <a:avLst/>
          </a:prstGeom>
          <a:noFill/>
        </p:spPr>
        <p:txBody>
          <a:bodyPr wrap="square" rtlCol="0">
            <a:spAutoFit/>
          </a:bodyPr>
          <a:lstStyle/>
          <a:p>
            <a:pPr algn="ctr"/>
            <a:r>
              <a:rPr lang="en-IN" sz="3600" b="1" dirty="0">
                <a:ea typeface="+mj-ea"/>
                <a:cs typeface="+mj-cs"/>
              </a:rPr>
              <a:t>EF Core – Create/Update DB Schema - 6</a:t>
            </a:r>
          </a:p>
        </p:txBody>
      </p:sp>
    </p:spTree>
    <p:extLst>
      <p:ext uri="{BB962C8B-B14F-4D97-AF65-F5344CB8AC3E}">
        <p14:creationId xmlns:p14="http://schemas.microsoft.com/office/powerpoint/2010/main" val="394622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0D825-F9C4-1B8C-57AB-82F4B4526A7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F271A0E-B36B-F46A-04DA-09D2533C8CC4}"/>
              </a:ext>
            </a:extLst>
          </p:cNvPr>
          <p:cNvSpPr txBox="1"/>
          <p:nvPr/>
        </p:nvSpPr>
        <p:spPr>
          <a:xfrm>
            <a:off x="76200" y="673441"/>
            <a:ext cx="12115800" cy="452431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Shadow properties</a:t>
            </a:r>
            <a:r>
              <a:rPr lang="en-US" sz="1400" dirty="0">
                <a:latin typeface="Arial" panose="020B0604020202020204" pitchFamily="34" charset="0"/>
                <a:cs typeface="Arial" panose="020B0604020202020204" pitchFamily="34" charset="0"/>
              </a:rPr>
              <a:t> in Entity Framework Core are properties that </a:t>
            </a:r>
            <a:r>
              <a:rPr lang="en-US" sz="1400" b="1" dirty="0">
                <a:latin typeface="Arial" panose="020B0604020202020204" pitchFamily="34" charset="0"/>
                <a:cs typeface="Arial" panose="020B0604020202020204" pitchFamily="34" charset="0"/>
              </a:rPr>
              <a:t>exist in the EF Core model but not in your C# entity classes</a:t>
            </a:r>
            <a:r>
              <a:rPr lang="en-US" sz="1400" dirty="0">
                <a:latin typeface="Arial" panose="020B0604020202020204" pitchFamily="34" charset="0"/>
                <a:cs typeface="Arial" panose="020B0604020202020204" pitchFamily="34" charset="0"/>
              </a:rPr>
              <a:t>. They're perfect for storing data like audit fields or foreign keys without cluttering your domain models.</a:t>
            </a:r>
            <a:endParaRPr lang="en-US" sz="1400" b="1"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Arial" panose="020B0604020202020204" pitchFamily="34" charset="0"/>
              <a:buChar char="•"/>
            </a:pPr>
            <a:endParaRPr lang="en-US" sz="1400" b="1" dirty="0">
              <a:latin typeface="Arial" panose="020B0604020202020204" pitchFamily="34" charset="0"/>
              <a:cs typeface="Arial" panose="020B0604020202020204" pitchFamily="34" charset="0"/>
              <a:sym typeface="Wingdings" panose="05000000000000000000" pitchFamily="2" charset="2"/>
            </a:endParaRPr>
          </a:p>
          <a:p>
            <a:pPr lvl="1"/>
            <a:r>
              <a:rPr lang="en-US" dirty="0" err="1">
                <a:latin typeface="Arial" panose="020B0604020202020204" pitchFamily="34" charset="0"/>
                <a:cs typeface="Arial" panose="020B0604020202020204" pitchFamily="34" charset="0"/>
                <a:sym typeface="Wingdings" panose="05000000000000000000" pitchFamily="2" charset="2"/>
              </a:rPr>
              <a:t>modelBuilder.Entity</a:t>
            </a:r>
            <a:r>
              <a:rPr lang="en-US" dirty="0">
                <a:latin typeface="Arial" panose="020B0604020202020204" pitchFamily="34" charset="0"/>
                <a:cs typeface="Arial" panose="020B0604020202020204" pitchFamily="34" charset="0"/>
                <a:sym typeface="Wingdings" panose="05000000000000000000" pitchFamily="2" charset="2"/>
              </a:rPr>
              <a:t>&lt;User&gt;()</a:t>
            </a:r>
          </a:p>
          <a:p>
            <a:pPr lvl="1"/>
            <a:r>
              <a:rPr lang="en-US" dirty="0">
                <a:latin typeface="Arial" panose="020B0604020202020204" pitchFamily="34" charset="0"/>
                <a:cs typeface="Arial" panose="020B0604020202020204" pitchFamily="34" charset="0"/>
                <a:sym typeface="Wingdings" panose="05000000000000000000" pitchFamily="2" charset="2"/>
              </a:rPr>
              <a:t>    .Property&lt;</a:t>
            </a:r>
            <a:r>
              <a:rPr lang="en-US" dirty="0" err="1">
                <a:latin typeface="Arial" panose="020B0604020202020204" pitchFamily="34" charset="0"/>
                <a:cs typeface="Arial" panose="020B0604020202020204" pitchFamily="34" charset="0"/>
                <a:sym typeface="Wingdings" panose="05000000000000000000" pitchFamily="2" charset="2"/>
              </a:rPr>
              <a:t>DateTime</a:t>
            </a:r>
            <a:r>
              <a:rPr lang="en-US" dirty="0">
                <a:latin typeface="Arial" panose="020B0604020202020204" pitchFamily="34" charset="0"/>
                <a:cs typeface="Arial" panose="020B0604020202020204" pitchFamily="34" charset="0"/>
                <a:sym typeface="Wingdings" panose="05000000000000000000" pitchFamily="2" charset="2"/>
              </a:rPr>
              <a:t>&gt;(“</a:t>
            </a:r>
            <a:r>
              <a:rPr lang="en-US" dirty="0" err="1">
                <a:latin typeface="Arial" panose="020B0604020202020204" pitchFamily="34" charset="0"/>
                <a:cs typeface="Arial" panose="020B0604020202020204" pitchFamily="34" charset="0"/>
                <a:sym typeface="Wingdings" panose="05000000000000000000" pitchFamily="2" charset="2"/>
              </a:rPr>
              <a:t>ModifiedBy</a:t>
            </a:r>
            <a:r>
              <a:rPr lang="en-US" dirty="0">
                <a:latin typeface="Arial" panose="020B0604020202020204" pitchFamily="34" charset="0"/>
                <a:cs typeface="Arial" panose="020B0604020202020204" pitchFamily="34" charset="0"/>
                <a:sym typeface="Wingdings" panose="05000000000000000000" pitchFamily="2" charset="2"/>
              </a:rPr>
              <a:t>"); //</a:t>
            </a:r>
            <a:r>
              <a:rPr lang="en-US" dirty="0" err="1">
                <a:latin typeface="Arial" panose="020B0604020202020204" pitchFamily="34" charset="0"/>
                <a:cs typeface="Arial" panose="020B0604020202020204" pitchFamily="34" charset="0"/>
                <a:sym typeface="Wingdings" panose="05000000000000000000" pitchFamily="2" charset="2"/>
              </a:rPr>
              <a:t>ModifiedBy</a:t>
            </a:r>
            <a:r>
              <a:rPr lang="en-US" dirty="0">
                <a:latin typeface="Arial" panose="020B0604020202020204" pitchFamily="34" charset="0"/>
                <a:cs typeface="Arial" panose="020B0604020202020204" pitchFamily="34" charset="0"/>
                <a:sym typeface="Wingdings" panose="05000000000000000000" pitchFamily="2" charset="2"/>
              </a:rPr>
              <a:t> does exist in User class</a:t>
            </a:r>
          </a:p>
          <a:p>
            <a:endParaRPr lang="en-US" sz="1600" b="1" dirty="0">
              <a:latin typeface="Arial" panose="020B0604020202020204" pitchFamily="34" charset="0"/>
              <a:cs typeface="Arial" panose="020B0604020202020204" pitchFamily="34" charset="0"/>
              <a:sym typeface="Wingdings" panose="05000000000000000000" pitchFamily="2" charset="2"/>
            </a:endParaRPr>
          </a:p>
          <a:p>
            <a:r>
              <a:rPr lang="en-US" sz="1600" b="1" dirty="0">
                <a:latin typeface="Arial" panose="020B0604020202020204" pitchFamily="34" charset="0"/>
                <a:cs typeface="Arial" panose="020B0604020202020204" pitchFamily="34" charset="0"/>
                <a:sym typeface="Wingdings" panose="05000000000000000000" pitchFamily="2" charset="2"/>
              </a:rPr>
              <a:t>Insert</a:t>
            </a:r>
          </a:p>
          <a:p>
            <a:endParaRPr lang="en-US" sz="1600" b="1" dirty="0">
              <a:latin typeface="Arial" panose="020B0604020202020204" pitchFamily="34" charset="0"/>
              <a:cs typeface="Arial" panose="020B0604020202020204" pitchFamily="34" charset="0"/>
              <a:sym typeface="Wingdings" panose="05000000000000000000" pitchFamily="2" charset="2"/>
            </a:endParaRPr>
          </a:p>
          <a:p>
            <a:pPr lvl="1"/>
            <a:r>
              <a:rPr lang="en-US" sz="1600" dirty="0">
                <a:latin typeface="Arial" panose="020B0604020202020204" pitchFamily="34" charset="0"/>
                <a:cs typeface="Arial" panose="020B0604020202020204" pitchFamily="34" charset="0"/>
                <a:sym typeface="Wingdings" panose="05000000000000000000" pitchFamily="2" charset="2"/>
              </a:rPr>
              <a:t>var user = new </a:t>
            </a:r>
            <a:r>
              <a:rPr lang="en-US" sz="1600" dirty="0" err="1">
                <a:latin typeface="Arial" panose="020B0604020202020204" pitchFamily="34" charset="0"/>
                <a:cs typeface="Arial" panose="020B0604020202020204" pitchFamily="34" charset="0"/>
                <a:sym typeface="Wingdings" panose="05000000000000000000" pitchFamily="2" charset="2"/>
              </a:rPr>
              <a:t>ESSPLUser</a:t>
            </a:r>
            <a:r>
              <a:rPr lang="en-US" sz="1600" dirty="0">
                <a:latin typeface="Arial" panose="020B0604020202020204" pitchFamily="34" charset="0"/>
                <a:cs typeface="Arial" panose="020B0604020202020204" pitchFamily="34" charset="0"/>
                <a:sym typeface="Wingdings" panose="05000000000000000000" pitchFamily="2" charset="2"/>
              </a:rPr>
              <a:t> { </a:t>
            </a:r>
            <a:r>
              <a:rPr lang="en-US" sz="1600" dirty="0" err="1">
                <a:latin typeface="Arial" panose="020B0604020202020204" pitchFamily="34" charset="0"/>
                <a:cs typeface="Arial" panose="020B0604020202020204" pitchFamily="34" charset="0"/>
                <a:sym typeface="Wingdings" panose="05000000000000000000" pitchFamily="2" charset="2"/>
              </a:rPr>
              <a:t>UserName</a:t>
            </a:r>
            <a:r>
              <a:rPr lang="en-US" sz="1600" dirty="0">
                <a:latin typeface="Arial" panose="020B0604020202020204" pitchFamily="34" charset="0"/>
                <a:cs typeface="Arial" panose="020B0604020202020204" pitchFamily="34" charset="0"/>
                <a:sym typeface="Wingdings" panose="05000000000000000000" pitchFamily="2" charset="2"/>
              </a:rPr>
              <a:t> = "admin", Password = "123", </a:t>
            </a:r>
            <a:r>
              <a:rPr lang="en-US" sz="1600" dirty="0" err="1">
                <a:latin typeface="Arial" panose="020B0604020202020204" pitchFamily="34" charset="0"/>
                <a:cs typeface="Arial" panose="020B0604020202020204" pitchFamily="34" charset="0"/>
                <a:sym typeface="Wingdings" panose="05000000000000000000" pitchFamily="2" charset="2"/>
              </a:rPr>
              <a:t>IsActive</a:t>
            </a:r>
            <a:r>
              <a:rPr lang="en-US" sz="1600" dirty="0">
                <a:latin typeface="Arial" panose="020B0604020202020204" pitchFamily="34" charset="0"/>
                <a:cs typeface="Arial" panose="020B0604020202020204" pitchFamily="34" charset="0"/>
                <a:sym typeface="Wingdings" panose="05000000000000000000" pitchFamily="2" charset="2"/>
              </a:rPr>
              <a:t> = true };</a:t>
            </a:r>
          </a:p>
          <a:p>
            <a:pPr lvl="1"/>
            <a:r>
              <a:rPr lang="en-US" sz="1600" dirty="0" err="1">
                <a:latin typeface="Arial" panose="020B0604020202020204" pitchFamily="34" charset="0"/>
                <a:cs typeface="Arial" panose="020B0604020202020204" pitchFamily="34" charset="0"/>
                <a:sym typeface="Wingdings" panose="05000000000000000000" pitchFamily="2" charset="2"/>
              </a:rPr>
              <a:t>context.Users.Add</a:t>
            </a:r>
            <a:r>
              <a:rPr lang="en-US" sz="1600" dirty="0">
                <a:latin typeface="Arial" panose="020B0604020202020204" pitchFamily="34" charset="0"/>
                <a:cs typeface="Arial" panose="020B0604020202020204" pitchFamily="34" charset="0"/>
                <a:sym typeface="Wingdings" panose="05000000000000000000" pitchFamily="2" charset="2"/>
              </a:rPr>
              <a:t>(user);</a:t>
            </a:r>
          </a:p>
          <a:p>
            <a:pPr lvl="1"/>
            <a:endParaRPr lang="en-US" sz="1600" dirty="0">
              <a:latin typeface="Arial" panose="020B0604020202020204" pitchFamily="34" charset="0"/>
              <a:cs typeface="Arial" panose="020B0604020202020204" pitchFamily="34" charset="0"/>
              <a:sym typeface="Wingdings" panose="05000000000000000000" pitchFamily="2" charset="2"/>
            </a:endParaRPr>
          </a:p>
          <a:p>
            <a:pPr lvl="1"/>
            <a:r>
              <a:rPr lang="en-US" sz="1600" dirty="0" err="1">
                <a:latin typeface="Arial" panose="020B0604020202020204" pitchFamily="34" charset="0"/>
                <a:cs typeface="Arial" panose="020B0604020202020204" pitchFamily="34" charset="0"/>
                <a:sym typeface="Wingdings" panose="05000000000000000000" pitchFamily="2" charset="2"/>
              </a:rPr>
              <a:t>context.Entry</a:t>
            </a:r>
            <a:r>
              <a:rPr lang="en-US" sz="1600" dirty="0">
                <a:latin typeface="Arial" panose="020B0604020202020204" pitchFamily="34" charset="0"/>
                <a:cs typeface="Arial" panose="020B0604020202020204" pitchFamily="34" charset="0"/>
                <a:sym typeface="Wingdings" panose="05000000000000000000" pitchFamily="2" charset="2"/>
              </a:rPr>
              <a:t>(user).Property("</a:t>
            </a:r>
            <a:r>
              <a:rPr lang="en-US" sz="1600" dirty="0" err="1">
                <a:latin typeface="Arial" panose="020B0604020202020204" pitchFamily="34" charset="0"/>
                <a:cs typeface="Arial" panose="020B0604020202020204" pitchFamily="34" charset="0"/>
                <a:sym typeface="Wingdings" panose="05000000000000000000" pitchFamily="2" charset="2"/>
              </a:rPr>
              <a:t>LastModified</a:t>
            </a:r>
            <a:r>
              <a:rPr lang="en-US" sz="1600" dirty="0">
                <a:latin typeface="Arial" panose="020B0604020202020204" pitchFamily="34" charset="0"/>
                <a:cs typeface="Arial" panose="020B0604020202020204" pitchFamily="34" charset="0"/>
                <a:sym typeface="Wingdings" panose="05000000000000000000" pitchFamily="2" charset="2"/>
              </a:rPr>
              <a:t>").</a:t>
            </a:r>
            <a:r>
              <a:rPr lang="en-US" sz="1600" dirty="0" err="1">
                <a:latin typeface="Arial" panose="020B0604020202020204" pitchFamily="34" charset="0"/>
                <a:cs typeface="Arial" panose="020B0604020202020204" pitchFamily="34" charset="0"/>
                <a:sym typeface="Wingdings" panose="05000000000000000000" pitchFamily="2" charset="2"/>
              </a:rPr>
              <a:t>CurrentValue</a:t>
            </a:r>
            <a:r>
              <a:rPr lang="en-US" sz="1600" dirty="0">
                <a:latin typeface="Arial" panose="020B0604020202020204" pitchFamily="34" charset="0"/>
                <a:cs typeface="Arial" panose="020B0604020202020204" pitchFamily="34" charset="0"/>
                <a:sym typeface="Wingdings" panose="05000000000000000000" pitchFamily="2" charset="2"/>
              </a:rPr>
              <a:t> = </a:t>
            </a:r>
            <a:r>
              <a:rPr lang="en-US" sz="1600" dirty="0" err="1">
                <a:latin typeface="Arial" panose="020B0604020202020204" pitchFamily="34" charset="0"/>
                <a:cs typeface="Arial" panose="020B0604020202020204" pitchFamily="34" charset="0"/>
                <a:sym typeface="Wingdings" panose="05000000000000000000" pitchFamily="2" charset="2"/>
              </a:rPr>
              <a:t>DateTime.UtcNow</a:t>
            </a:r>
            <a:r>
              <a:rPr lang="en-US" sz="1600" dirty="0">
                <a:latin typeface="Arial" panose="020B0604020202020204" pitchFamily="34" charset="0"/>
                <a:cs typeface="Arial" panose="020B0604020202020204" pitchFamily="34" charset="0"/>
                <a:sym typeface="Wingdings" panose="05000000000000000000" pitchFamily="2" charset="2"/>
              </a:rPr>
              <a:t>;</a:t>
            </a:r>
          </a:p>
          <a:p>
            <a:pPr lvl="1"/>
            <a:r>
              <a:rPr lang="en-US" sz="1600" dirty="0" err="1">
                <a:latin typeface="Arial" panose="020B0604020202020204" pitchFamily="34" charset="0"/>
                <a:cs typeface="Arial" panose="020B0604020202020204" pitchFamily="34" charset="0"/>
                <a:sym typeface="Wingdings" panose="05000000000000000000" pitchFamily="2" charset="2"/>
              </a:rPr>
              <a:t>context.SaveChanges</a:t>
            </a:r>
            <a:r>
              <a:rPr lang="en-US" sz="1600" dirty="0">
                <a:latin typeface="Arial" panose="020B0604020202020204" pitchFamily="34" charset="0"/>
                <a:cs typeface="Arial" panose="020B0604020202020204" pitchFamily="34" charset="0"/>
                <a:sym typeface="Wingdings" panose="05000000000000000000" pitchFamily="2" charset="2"/>
              </a:rPr>
              <a:t>();</a:t>
            </a:r>
          </a:p>
          <a:p>
            <a:br>
              <a:rPr lang="en-US" sz="1600" b="1" dirty="0">
                <a:latin typeface="Arial" panose="020B0604020202020204" pitchFamily="34" charset="0"/>
                <a:cs typeface="Arial" panose="020B0604020202020204" pitchFamily="34" charset="0"/>
                <a:sym typeface="Wingdings" panose="05000000000000000000" pitchFamily="2" charset="2"/>
              </a:rPr>
            </a:br>
            <a:r>
              <a:rPr lang="en-US" sz="1600" b="1" dirty="0">
                <a:latin typeface="Arial" panose="020B0604020202020204" pitchFamily="34" charset="0"/>
                <a:cs typeface="Arial" panose="020B0604020202020204" pitchFamily="34" charset="0"/>
                <a:sym typeface="Wingdings" panose="05000000000000000000" pitchFamily="2" charset="2"/>
              </a:rPr>
              <a:t>Read</a:t>
            </a:r>
          </a:p>
          <a:p>
            <a:pPr lvl="1"/>
            <a:endParaRPr lang="en-US" sz="1600" dirty="0">
              <a:latin typeface="Arial" panose="020B0604020202020204" pitchFamily="34" charset="0"/>
              <a:cs typeface="Arial" panose="020B0604020202020204" pitchFamily="34" charset="0"/>
              <a:sym typeface="Wingdings" panose="05000000000000000000" pitchFamily="2" charset="2"/>
            </a:endParaRPr>
          </a:p>
          <a:p>
            <a:pPr lvl="1"/>
            <a:r>
              <a:rPr lang="en-US" sz="1600" dirty="0" err="1">
                <a:latin typeface="Arial" panose="020B0604020202020204" pitchFamily="34" charset="0"/>
                <a:cs typeface="Arial" panose="020B0604020202020204" pitchFamily="34" charset="0"/>
                <a:sym typeface="Wingdings" panose="05000000000000000000" pitchFamily="2" charset="2"/>
              </a:rPr>
              <a:t>context.Entry</a:t>
            </a:r>
            <a:r>
              <a:rPr lang="en-US" sz="1600" dirty="0">
                <a:latin typeface="Arial" panose="020B0604020202020204" pitchFamily="34" charset="0"/>
                <a:cs typeface="Arial" panose="020B0604020202020204" pitchFamily="34" charset="0"/>
                <a:sym typeface="Wingdings" panose="05000000000000000000" pitchFamily="2" charset="2"/>
              </a:rPr>
              <a:t>(user).Property("</a:t>
            </a:r>
            <a:r>
              <a:rPr lang="en-US" sz="1600" dirty="0" err="1">
                <a:latin typeface="Arial" panose="020B0604020202020204" pitchFamily="34" charset="0"/>
                <a:cs typeface="Arial" panose="020B0604020202020204" pitchFamily="34" charset="0"/>
                <a:sym typeface="Wingdings" panose="05000000000000000000" pitchFamily="2" charset="2"/>
              </a:rPr>
              <a:t>LastModified</a:t>
            </a:r>
            <a:r>
              <a:rPr lang="en-US" sz="1600" dirty="0">
                <a:latin typeface="Arial" panose="020B0604020202020204" pitchFamily="34" charset="0"/>
                <a:cs typeface="Arial" panose="020B0604020202020204" pitchFamily="34" charset="0"/>
                <a:sym typeface="Wingdings" panose="05000000000000000000" pitchFamily="2" charset="2"/>
              </a:rPr>
              <a:t>").</a:t>
            </a:r>
            <a:r>
              <a:rPr lang="en-US" sz="1600" dirty="0" err="1">
                <a:latin typeface="Arial" panose="020B0604020202020204" pitchFamily="34" charset="0"/>
                <a:cs typeface="Arial" panose="020B0604020202020204" pitchFamily="34" charset="0"/>
                <a:sym typeface="Wingdings" panose="05000000000000000000" pitchFamily="2" charset="2"/>
              </a:rPr>
              <a:t>CurrentValue</a:t>
            </a:r>
            <a:r>
              <a:rPr lang="en-US" sz="1600">
                <a:latin typeface="Arial" panose="020B0604020202020204" pitchFamily="34" charset="0"/>
                <a:cs typeface="Arial" panose="020B0604020202020204" pitchFamily="34" charset="0"/>
                <a:sym typeface="Wingdings" panose="05000000000000000000" pitchFamily="2" charset="2"/>
              </a:rPr>
              <a:t>;</a:t>
            </a:r>
            <a:endParaRPr lang="en-US" sz="1600" dirty="0">
              <a:latin typeface="Arial" panose="020B0604020202020204" pitchFamily="34" charset="0"/>
              <a:cs typeface="Arial" panose="020B0604020202020204" pitchFamily="34" charset="0"/>
              <a:sym typeface="Wingdings" panose="05000000000000000000" pitchFamily="2" charset="2"/>
            </a:endParaRPr>
          </a:p>
          <a:p>
            <a:endParaRPr lang="en-US" sz="1600" b="1" dirty="0">
              <a:latin typeface="Arial" panose="020B0604020202020204" pitchFamily="34" charset="0"/>
              <a:cs typeface="Arial" panose="020B0604020202020204" pitchFamily="34" charset="0"/>
              <a:sym typeface="Wingdings" panose="05000000000000000000" pitchFamily="2" charset="2"/>
            </a:endParaRPr>
          </a:p>
        </p:txBody>
      </p:sp>
      <p:sp>
        <p:nvSpPr>
          <p:cNvPr id="7" name="TextBox 6">
            <a:extLst>
              <a:ext uri="{FF2B5EF4-FFF2-40B4-BE49-F238E27FC236}">
                <a16:creationId xmlns:a16="http://schemas.microsoft.com/office/drawing/2014/main" id="{685EEEAB-9544-1E96-0BEE-3594D0477E26}"/>
              </a:ext>
            </a:extLst>
          </p:cNvPr>
          <p:cNvSpPr txBox="1"/>
          <p:nvPr/>
        </p:nvSpPr>
        <p:spPr>
          <a:xfrm>
            <a:off x="1836856" y="0"/>
            <a:ext cx="9810022" cy="646331"/>
          </a:xfrm>
          <a:prstGeom prst="rect">
            <a:avLst/>
          </a:prstGeom>
          <a:noFill/>
        </p:spPr>
        <p:txBody>
          <a:bodyPr wrap="square" rtlCol="0">
            <a:spAutoFit/>
          </a:bodyPr>
          <a:lstStyle/>
          <a:p>
            <a:pPr algn="ctr"/>
            <a:r>
              <a:rPr lang="en-IN" sz="3600" b="1" dirty="0">
                <a:ea typeface="+mj-ea"/>
                <a:cs typeface="+mj-cs"/>
              </a:rPr>
              <a:t>EF Core – Create/Update DB Schema - 6</a:t>
            </a:r>
          </a:p>
        </p:txBody>
      </p:sp>
    </p:spTree>
    <p:extLst>
      <p:ext uri="{BB962C8B-B14F-4D97-AF65-F5344CB8AC3E}">
        <p14:creationId xmlns:p14="http://schemas.microsoft.com/office/powerpoint/2010/main" val="3476792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68FB9-4D22-C29F-0F9D-EEB8C9947F4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EE3F048-B98D-26BE-264B-102CE7718586}"/>
              </a:ext>
            </a:extLst>
          </p:cNvPr>
          <p:cNvSpPr txBox="1"/>
          <p:nvPr/>
        </p:nvSpPr>
        <p:spPr>
          <a:xfrm>
            <a:off x="76200" y="673441"/>
            <a:ext cx="12115800" cy="1908215"/>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sym typeface="Wingdings" panose="05000000000000000000" pitchFamily="2" charset="2"/>
              </a:rPr>
              <a:t>Global Query Filter - </a:t>
            </a:r>
            <a:r>
              <a:rPr lang="en-US" sz="1600" dirty="0"/>
              <a:t>You can define a global filter in your </a:t>
            </a:r>
            <a:r>
              <a:rPr lang="en-US" sz="1600" dirty="0" err="1"/>
              <a:t>DbContext</a:t>
            </a:r>
            <a:r>
              <a:rPr lang="en-US" sz="1600" dirty="0"/>
              <a:t>. The filter will apply to all query for that entity. You can define only one filter per Entity</a:t>
            </a:r>
            <a:endParaRPr lang="en-US" sz="1600" b="1" dirty="0">
              <a:latin typeface="Arial" panose="020B0604020202020204" pitchFamily="34" charset="0"/>
              <a:cs typeface="Arial" panose="020B0604020202020204" pitchFamily="34" charset="0"/>
              <a:sym typeface="Wingdings" panose="05000000000000000000" pitchFamily="2" charset="2"/>
            </a:endParaRPr>
          </a:p>
          <a:p>
            <a:endParaRPr lang="en-US" sz="1600" b="1" dirty="0">
              <a:latin typeface="Arial" panose="020B0604020202020204" pitchFamily="34" charset="0"/>
              <a:cs typeface="Arial" panose="020B0604020202020204" pitchFamily="34" charset="0"/>
              <a:sym typeface="Wingdings" panose="05000000000000000000" pitchFamily="2" charset="2"/>
            </a:endParaRPr>
          </a:p>
          <a:p>
            <a:endParaRPr lang="en-US" sz="1600" b="1" dirty="0">
              <a:latin typeface="Arial" panose="020B0604020202020204" pitchFamily="34" charset="0"/>
              <a:cs typeface="Arial" panose="020B0604020202020204" pitchFamily="34" charset="0"/>
              <a:sym typeface="Wingdings" panose="05000000000000000000" pitchFamily="2" charset="2"/>
            </a:endParaRPr>
          </a:p>
          <a:p>
            <a:r>
              <a:rPr lang="en-US" dirty="0"/>
              <a:t> //You can define a global filter in your </a:t>
            </a:r>
            <a:r>
              <a:rPr lang="en-US" dirty="0" err="1"/>
              <a:t>DbContext</a:t>
            </a:r>
            <a:r>
              <a:rPr lang="en-US" dirty="0"/>
              <a:t>:</a:t>
            </a:r>
          </a:p>
          <a:p>
            <a:r>
              <a:rPr lang="en-US" dirty="0"/>
              <a:t> //Now every query on User will automatically exclude </a:t>
            </a:r>
            <a:r>
              <a:rPr lang="en-US" dirty="0" err="1"/>
              <a:t>InActive</a:t>
            </a:r>
            <a:r>
              <a:rPr lang="en-US" dirty="0"/>
              <a:t> records.</a:t>
            </a:r>
          </a:p>
          <a:p>
            <a:r>
              <a:rPr lang="en-US" dirty="0"/>
              <a:t> </a:t>
            </a:r>
            <a:r>
              <a:rPr lang="en-US" dirty="0" err="1"/>
              <a:t>modelBuilder.Entity</a:t>
            </a:r>
            <a:r>
              <a:rPr lang="en-US" dirty="0"/>
              <a:t>&lt;</a:t>
            </a:r>
            <a:r>
              <a:rPr lang="en-US" dirty="0" err="1"/>
              <a:t>ESSPLUser</a:t>
            </a:r>
            <a:r>
              <a:rPr lang="en-US" dirty="0"/>
              <a:t>&gt;().</a:t>
            </a:r>
            <a:r>
              <a:rPr lang="en-US" dirty="0" err="1"/>
              <a:t>HasQueryFilter</a:t>
            </a:r>
            <a:r>
              <a:rPr lang="en-US" dirty="0"/>
              <a:t>(p =&gt; !</a:t>
            </a:r>
            <a:r>
              <a:rPr lang="en-US" dirty="0" err="1"/>
              <a:t>p.IsActive</a:t>
            </a:r>
            <a:r>
              <a:rPr lang="en-US" dirty="0"/>
              <a:t>);</a:t>
            </a:r>
            <a:endParaRPr lang="en-US" sz="1600" b="1" dirty="0">
              <a:latin typeface="Arial" panose="020B0604020202020204" pitchFamily="34" charset="0"/>
              <a:cs typeface="Arial" panose="020B0604020202020204" pitchFamily="34" charset="0"/>
              <a:sym typeface="Wingdings" panose="05000000000000000000" pitchFamily="2" charset="2"/>
            </a:endParaRPr>
          </a:p>
        </p:txBody>
      </p:sp>
      <p:sp>
        <p:nvSpPr>
          <p:cNvPr id="7" name="TextBox 6">
            <a:extLst>
              <a:ext uri="{FF2B5EF4-FFF2-40B4-BE49-F238E27FC236}">
                <a16:creationId xmlns:a16="http://schemas.microsoft.com/office/drawing/2014/main" id="{D7E748E2-00D7-B6C4-5A89-2801C34A4959}"/>
              </a:ext>
            </a:extLst>
          </p:cNvPr>
          <p:cNvSpPr txBox="1"/>
          <p:nvPr/>
        </p:nvSpPr>
        <p:spPr>
          <a:xfrm>
            <a:off x="1836856" y="0"/>
            <a:ext cx="9810022" cy="646331"/>
          </a:xfrm>
          <a:prstGeom prst="rect">
            <a:avLst/>
          </a:prstGeom>
          <a:noFill/>
        </p:spPr>
        <p:txBody>
          <a:bodyPr wrap="square" rtlCol="0">
            <a:spAutoFit/>
          </a:bodyPr>
          <a:lstStyle/>
          <a:p>
            <a:pPr algn="ctr"/>
            <a:r>
              <a:rPr lang="en-IN" sz="3600" b="1" dirty="0">
                <a:ea typeface="+mj-ea"/>
                <a:cs typeface="+mj-cs"/>
              </a:rPr>
              <a:t>EF Core – Create/Update DB Schema - 6</a:t>
            </a:r>
          </a:p>
        </p:txBody>
      </p:sp>
    </p:spTree>
    <p:extLst>
      <p:ext uri="{BB962C8B-B14F-4D97-AF65-F5344CB8AC3E}">
        <p14:creationId xmlns:p14="http://schemas.microsoft.com/office/powerpoint/2010/main" val="879293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EE9DF-5112-8499-1E6B-F6CA7E0E06A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2F2A70D-2D51-7330-AD3B-26C7A6D2FD39}"/>
              </a:ext>
            </a:extLst>
          </p:cNvPr>
          <p:cNvSpPr txBox="1"/>
          <p:nvPr/>
        </p:nvSpPr>
        <p:spPr>
          <a:xfrm>
            <a:off x="541538" y="191125"/>
            <a:ext cx="10141116" cy="646331"/>
          </a:xfrm>
          <a:prstGeom prst="rect">
            <a:avLst/>
          </a:prstGeom>
          <a:noFill/>
        </p:spPr>
        <p:txBody>
          <a:bodyPr wrap="square" rtlCol="0">
            <a:spAutoFit/>
          </a:bodyPr>
          <a:lstStyle/>
          <a:p>
            <a:pPr algn="ctr"/>
            <a:r>
              <a:rPr lang="en-IN" sz="3600" b="1" dirty="0">
                <a:ea typeface="+mj-ea"/>
                <a:cs typeface="+mj-cs"/>
              </a:rPr>
              <a:t>EF Core – Migration – Code First approach</a:t>
            </a:r>
          </a:p>
        </p:txBody>
      </p:sp>
      <p:sp>
        <p:nvSpPr>
          <p:cNvPr id="3" name="TextBox 2">
            <a:extLst>
              <a:ext uri="{FF2B5EF4-FFF2-40B4-BE49-F238E27FC236}">
                <a16:creationId xmlns:a16="http://schemas.microsoft.com/office/drawing/2014/main" id="{C94704A8-D626-DDBD-573C-D03C67557D67}"/>
              </a:ext>
            </a:extLst>
          </p:cNvPr>
          <p:cNvSpPr txBox="1"/>
          <p:nvPr/>
        </p:nvSpPr>
        <p:spPr>
          <a:xfrm>
            <a:off x="541538" y="914400"/>
            <a:ext cx="10741980" cy="340734"/>
          </a:xfrm>
          <a:prstGeom prst="rect">
            <a:avLst/>
          </a:prstGeom>
          <a:noFill/>
        </p:spPr>
        <p:txBody>
          <a:bodyPr wrap="square" rtlCol="0">
            <a:spAutoFit/>
          </a:bodyPr>
          <a:lstStyle/>
          <a:p>
            <a:pPr>
              <a:lnSpc>
                <a:spcPct val="150000"/>
              </a:lnSpc>
            </a:pPr>
            <a:endParaRPr lang="en-IN" sz="1200" dirty="0"/>
          </a:p>
        </p:txBody>
      </p:sp>
      <p:sp>
        <p:nvSpPr>
          <p:cNvPr id="4" name="TextBox 3">
            <a:extLst>
              <a:ext uri="{FF2B5EF4-FFF2-40B4-BE49-F238E27FC236}">
                <a16:creationId xmlns:a16="http://schemas.microsoft.com/office/drawing/2014/main" id="{41550288-0B1C-F665-4229-B719195D29DC}"/>
              </a:ext>
            </a:extLst>
          </p:cNvPr>
          <p:cNvSpPr txBox="1"/>
          <p:nvPr/>
        </p:nvSpPr>
        <p:spPr>
          <a:xfrm>
            <a:off x="399495" y="1455938"/>
            <a:ext cx="11407806" cy="5078313"/>
          </a:xfrm>
          <a:prstGeom prst="rect">
            <a:avLst/>
          </a:prstGeom>
          <a:noFill/>
        </p:spPr>
        <p:txBody>
          <a:bodyPr wrap="square" rtlCol="0">
            <a:spAutoFit/>
          </a:bodyPr>
          <a:lstStyle/>
          <a:p>
            <a:r>
              <a:rPr lang="en-US" b="0" i="0" dirty="0">
                <a:solidFill>
                  <a:srgbClr val="181717"/>
                </a:solidFill>
                <a:effectLst/>
                <a:latin typeface="Verdana" panose="020B0604030504040204" pitchFamily="34" charset="0"/>
              </a:rPr>
              <a:t>Tools -&gt; NuGet Package Manager -&gt; Package Manager Console and enter the following command:</a:t>
            </a:r>
          </a:p>
          <a:p>
            <a:endParaRPr lang="en-US" dirty="0">
              <a:solidFill>
                <a:srgbClr val="181717"/>
              </a:solidFill>
              <a:latin typeface="Verdana" panose="020B0604030504040204" pitchFamily="34" charset="0"/>
            </a:endParaRPr>
          </a:p>
          <a:p>
            <a:pPr marL="285750" indent="-285750">
              <a:buFont typeface="Arial" panose="020B0604020202020204" pitchFamily="34" charset="0"/>
              <a:buChar char="•"/>
            </a:pPr>
            <a:r>
              <a:rPr lang="en-IN" b="0" i="0" dirty="0">
                <a:effectLst/>
                <a:latin typeface="SFMono-Regular"/>
              </a:rPr>
              <a:t>add-migration “&lt;name&gt;” – It will create C#</a:t>
            </a:r>
            <a:r>
              <a:rPr lang="en-IN" dirty="0">
                <a:latin typeface="SFMono-Regular"/>
              </a:rPr>
              <a:t> files with necessary code to run command to create/update schema</a:t>
            </a:r>
          </a:p>
          <a:p>
            <a:endParaRPr lang="en-IN" dirty="0"/>
          </a:p>
          <a:p>
            <a:endParaRPr lang="en-IN" dirty="0"/>
          </a:p>
          <a:p>
            <a:endParaRPr lang="en-IN" dirty="0"/>
          </a:p>
          <a:p>
            <a:endParaRPr lang="en-IN" dirty="0"/>
          </a:p>
          <a:p>
            <a:endParaRPr lang="en-IN" dirty="0"/>
          </a:p>
          <a:p>
            <a:pPr marL="285750" indent="-285750">
              <a:buFont typeface="Arial" panose="020B0604020202020204" pitchFamily="34" charset="0"/>
              <a:buChar char="•"/>
            </a:pPr>
            <a:r>
              <a:rPr lang="en-IN" dirty="0"/>
              <a:t>update-database – It will apply the changes in the database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Remove-migration – It will remove the migration files from Migrations folder</a:t>
            </a:r>
          </a:p>
          <a:p>
            <a:pPr marL="285750" indent="-285750">
              <a:buFont typeface="Arial" panose="020B0604020202020204" pitchFamily="34" charset="0"/>
              <a:buChar char="•"/>
            </a:pPr>
            <a:r>
              <a:rPr lang="en-IN" dirty="0"/>
              <a:t>Get-Migration</a:t>
            </a:r>
            <a:r>
              <a:rPr lang="en-IN" sz="1800" dirty="0">
                <a:solidFill>
                  <a:srgbClr val="000000"/>
                </a:solidFill>
                <a:latin typeface="Cascadia Mono" panose="020B0609020000020004" pitchFamily="49" charset="0"/>
              </a:rPr>
              <a:t> – </a:t>
            </a:r>
            <a:r>
              <a:rPr lang="en-IN" dirty="0"/>
              <a:t>It will get list of migration</a:t>
            </a:r>
          </a:p>
          <a:p>
            <a:pPr marL="285750" indent="-285750">
              <a:buFont typeface="Arial" panose="020B0604020202020204" pitchFamily="34" charset="0"/>
              <a:buChar char="•"/>
            </a:pPr>
            <a:endParaRPr lang="en-IN" dirty="0"/>
          </a:p>
          <a:p>
            <a:r>
              <a:rPr lang="en-IN" dirty="0"/>
              <a:t>If you want to make any change to the schema update the entity class through </a:t>
            </a:r>
            <a:r>
              <a:rPr lang="en-IN" dirty="0" err="1"/>
              <a:t>annoptaion</a:t>
            </a:r>
            <a:r>
              <a:rPr lang="en-IN" dirty="0"/>
              <a:t>, </a:t>
            </a:r>
            <a:r>
              <a:rPr lang="en-IN" dirty="0" err="1"/>
              <a:t>convetion</a:t>
            </a:r>
            <a:r>
              <a:rPr lang="en-IN" dirty="0"/>
              <a:t> or  configuration and then run add-migration command </a:t>
            </a:r>
            <a:r>
              <a:rPr lang="en-IN" dirty="0" err="1"/>
              <a:t>agan</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pic>
        <p:nvPicPr>
          <p:cNvPr id="6" name="Picture 5">
            <a:extLst>
              <a:ext uri="{FF2B5EF4-FFF2-40B4-BE49-F238E27FC236}">
                <a16:creationId xmlns:a16="http://schemas.microsoft.com/office/drawing/2014/main" id="{1FBBFA61-25B7-82EC-08D7-3B9F7239016F}"/>
              </a:ext>
            </a:extLst>
          </p:cNvPr>
          <p:cNvPicPr>
            <a:picLocks noChangeAspect="1"/>
          </p:cNvPicPr>
          <p:nvPr/>
        </p:nvPicPr>
        <p:blipFill>
          <a:blip r:embed="rId2"/>
          <a:stretch>
            <a:fillRect/>
          </a:stretch>
        </p:blipFill>
        <p:spPr>
          <a:xfrm>
            <a:off x="905193" y="2651692"/>
            <a:ext cx="3314987" cy="777307"/>
          </a:xfrm>
          <a:prstGeom prst="rect">
            <a:avLst/>
          </a:prstGeom>
        </p:spPr>
      </p:pic>
    </p:spTree>
    <p:extLst>
      <p:ext uri="{BB962C8B-B14F-4D97-AF65-F5344CB8AC3E}">
        <p14:creationId xmlns:p14="http://schemas.microsoft.com/office/powerpoint/2010/main" val="2364081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ECBE3-2199-2073-8C27-193A1B75BD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D5928D-BEA5-1BD0-E919-0D64C68949C8}"/>
              </a:ext>
            </a:extLst>
          </p:cNvPr>
          <p:cNvSpPr txBox="1"/>
          <p:nvPr/>
        </p:nvSpPr>
        <p:spPr>
          <a:xfrm>
            <a:off x="1836856" y="0"/>
            <a:ext cx="6738152" cy="646331"/>
          </a:xfrm>
          <a:prstGeom prst="rect">
            <a:avLst/>
          </a:prstGeom>
          <a:noFill/>
        </p:spPr>
        <p:txBody>
          <a:bodyPr wrap="square" rtlCol="0">
            <a:spAutoFit/>
          </a:bodyPr>
          <a:lstStyle/>
          <a:p>
            <a:pPr algn="ctr"/>
            <a:r>
              <a:rPr lang="en-IN" sz="3600" b="1" dirty="0">
                <a:ea typeface="+mj-ea"/>
                <a:cs typeface="+mj-cs"/>
              </a:rPr>
              <a:t>EF Core – Entity Tracking</a:t>
            </a:r>
          </a:p>
        </p:txBody>
      </p:sp>
      <p:sp>
        <p:nvSpPr>
          <p:cNvPr id="7" name="TextBox 6">
            <a:extLst>
              <a:ext uri="{FF2B5EF4-FFF2-40B4-BE49-F238E27FC236}">
                <a16:creationId xmlns:a16="http://schemas.microsoft.com/office/drawing/2014/main" id="{C9EC5EE4-21A5-CA57-48DA-1DCC2812BD71}"/>
              </a:ext>
            </a:extLst>
          </p:cNvPr>
          <p:cNvSpPr txBox="1"/>
          <p:nvPr/>
        </p:nvSpPr>
        <p:spPr>
          <a:xfrm>
            <a:off x="864634" y="1120676"/>
            <a:ext cx="10418884" cy="550920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Entity tracking in </a:t>
            </a:r>
            <a:r>
              <a:rPr lang="en-US" sz="1600" b="1" dirty="0">
                <a:latin typeface="Arial" panose="020B0604020202020204" pitchFamily="34" charset="0"/>
                <a:cs typeface="Arial" panose="020B0604020202020204" pitchFamily="34" charset="0"/>
              </a:rPr>
              <a:t>Entity Framework Core (EF Core)</a:t>
            </a:r>
            <a:r>
              <a:rPr lang="en-US" sz="1600" dirty="0">
                <a:latin typeface="Arial" panose="020B0604020202020204" pitchFamily="34" charset="0"/>
                <a:cs typeface="Arial" panose="020B0604020202020204" pitchFamily="34" charset="0"/>
              </a:rPr>
              <a:t> is the mechanism that allows EF Core to monitor changes made to your entities so it can persist those changes to the database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When you query entities using EF Core, by default it tracks them. This means:</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EF Core keeps a reference to the entity in its Change Tracker.</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Any changes you make to the entity’s properties are automatically detected.</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When you call </a:t>
            </a:r>
            <a:r>
              <a:rPr lang="en-US" sz="1600" dirty="0" err="1">
                <a:latin typeface="Arial" panose="020B0604020202020204" pitchFamily="34" charset="0"/>
                <a:cs typeface="Arial" panose="020B0604020202020204" pitchFamily="34" charset="0"/>
              </a:rPr>
              <a:t>SaveChanges</a:t>
            </a:r>
            <a:r>
              <a:rPr lang="en-US" sz="1600" dirty="0">
                <a:latin typeface="Arial" panose="020B0604020202020204" pitchFamily="34" charset="0"/>
                <a:cs typeface="Arial" panose="020B0604020202020204" pitchFamily="34" charset="0"/>
              </a:rPr>
              <a:t>(), EF Core generates the appropriate SQL commands (INSERT, UPDATE, DELETE) based on the changes.</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AsNoTracking</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in Entity Framework Core is used to improve query performance by disabling entity tracking. When applied, EF Core does not track changes to the queried entities, reducing memory usage.</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Improves Performance</a:t>
            </a:r>
            <a:r>
              <a:rPr lang="en-US" sz="1600" dirty="0">
                <a:latin typeface="Arial" panose="020B0604020202020204" pitchFamily="34" charset="0"/>
                <a:cs typeface="Arial" panose="020B0604020202020204" pitchFamily="34" charset="0"/>
              </a:rPr>
              <a:t> – Avoids unnecessary tracking when you don’t need to update entities.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Reduces Memory Usage</a:t>
            </a:r>
            <a:r>
              <a:rPr lang="en-US" sz="1600" dirty="0">
                <a:latin typeface="Arial" panose="020B0604020202020204" pitchFamily="34" charset="0"/>
                <a:cs typeface="Arial" panose="020B0604020202020204" pitchFamily="34" charset="0"/>
              </a:rPr>
              <a:t> – Saves memory by skipping entity tracking overhead.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err="1">
                <a:latin typeface="Arial" panose="020B0604020202020204" pitchFamily="34" charset="0"/>
                <a:cs typeface="Arial" panose="020B0604020202020204" pitchFamily="34" charset="0"/>
              </a:rPr>
              <a:t>ptimizes</a:t>
            </a:r>
            <a:r>
              <a:rPr lang="en-US" sz="1600" b="1" dirty="0">
                <a:latin typeface="Arial" panose="020B0604020202020204" pitchFamily="34" charset="0"/>
                <a:cs typeface="Arial" panose="020B0604020202020204" pitchFamily="34" charset="0"/>
              </a:rPr>
              <a:t> Read-Only Queries</a:t>
            </a:r>
            <a:r>
              <a:rPr lang="en-US" sz="1600" dirty="0">
                <a:latin typeface="Arial" panose="020B0604020202020204" pitchFamily="34" charset="0"/>
                <a:cs typeface="Arial" panose="020B0604020202020204" pitchFamily="34" charset="0"/>
              </a:rPr>
              <a:t> – Best for scenarios where you are only </a:t>
            </a:r>
            <a:r>
              <a:rPr lang="en-US" sz="1600" b="1" dirty="0">
                <a:latin typeface="Arial" panose="020B0604020202020204" pitchFamily="34" charset="0"/>
                <a:cs typeface="Arial" panose="020B0604020202020204" pitchFamily="34" charset="0"/>
              </a:rPr>
              <a:t>retrieving data</a:t>
            </a:r>
            <a:r>
              <a:rPr lang="en-US" sz="1600" dirty="0">
                <a:latin typeface="Arial" panose="020B0604020202020204" pitchFamily="34" charset="0"/>
                <a:cs typeface="Arial" panose="020B0604020202020204" pitchFamily="34" charset="0"/>
              </a:rPr>
              <a:t>, not modifying it.</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516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46576C-B773-BF17-D30D-EF5550604AF9}"/>
              </a:ext>
            </a:extLst>
          </p:cNvPr>
          <p:cNvSpPr txBox="1"/>
          <p:nvPr/>
        </p:nvSpPr>
        <p:spPr>
          <a:xfrm>
            <a:off x="615461" y="642012"/>
            <a:ext cx="10541977" cy="6355586"/>
          </a:xfrm>
          <a:prstGeom prst="rect">
            <a:avLst/>
          </a:prstGeom>
          <a:noFill/>
        </p:spPr>
        <p:txBody>
          <a:bodyPr wrap="square" rtlCol="0">
            <a:spAutoFit/>
          </a:bodyPr>
          <a:lstStyle/>
          <a:p>
            <a:r>
              <a:rPr lang="en-IN" sz="1100" b="1" dirty="0"/>
              <a:t>Step 1 </a:t>
            </a:r>
            <a:r>
              <a:rPr lang="en-IN" sz="1100" dirty="0">
                <a:sym typeface="Wingdings" panose="05000000000000000000" pitchFamily="2" charset="2"/>
              </a:rPr>
              <a:t>Take a  Asp </a:t>
            </a:r>
            <a:r>
              <a:rPr lang="en-IN" sz="1100" dirty="0" err="1">
                <a:sym typeface="Wingdings" panose="05000000000000000000" pitchFamily="2" charset="2"/>
              </a:rPr>
              <a:t>.net</a:t>
            </a:r>
            <a:r>
              <a:rPr lang="en-IN" sz="1100" dirty="0">
                <a:sym typeface="Wingdings" panose="05000000000000000000" pitchFamily="2" charset="2"/>
              </a:rPr>
              <a:t> Core MVC Application</a:t>
            </a:r>
          </a:p>
          <a:p>
            <a:endParaRPr lang="en-IN" sz="1100" dirty="0">
              <a:sym typeface="Wingdings" panose="05000000000000000000" pitchFamily="2" charset="2"/>
            </a:endParaRPr>
          </a:p>
          <a:p>
            <a:r>
              <a:rPr lang="en-IN" sz="1100" b="1" dirty="0">
                <a:sym typeface="Wingdings" panose="05000000000000000000" pitchFamily="2" charset="2"/>
              </a:rPr>
              <a:t>Step 2 </a:t>
            </a:r>
            <a:r>
              <a:rPr lang="en-IN" sz="1100" dirty="0">
                <a:sym typeface="Wingdings" panose="05000000000000000000" pitchFamily="2" charset="2"/>
              </a:rPr>
              <a:t></a:t>
            </a:r>
            <a:r>
              <a:rPr lang="en-IN" sz="1100" b="1" dirty="0">
                <a:sym typeface="Wingdings" panose="05000000000000000000" pitchFamily="2" charset="2"/>
              </a:rPr>
              <a:t> </a:t>
            </a:r>
            <a:r>
              <a:rPr lang="en-IN" sz="1100" dirty="0">
                <a:sym typeface="Wingdings" panose="05000000000000000000" pitchFamily="2" charset="2"/>
              </a:rPr>
              <a:t>Add a Class Library for “Entity”</a:t>
            </a:r>
          </a:p>
          <a:p>
            <a:endParaRPr lang="en-IN" sz="1100" dirty="0">
              <a:sym typeface="Wingdings" panose="05000000000000000000" pitchFamily="2" charset="2"/>
            </a:endParaRPr>
          </a:p>
          <a:p>
            <a:r>
              <a:rPr lang="en-IN" sz="1100" b="1" dirty="0">
                <a:sym typeface="Wingdings" panose="05000000000000000000" pitchFamily="2" charset="2"/>
              </a:rPr>
              <a:t>Step 3 </a:t>
            </a:r>
            <a:r>
              <a:rPr lang="en-IN" sz="1100" dirty="0">
                <a:sym typeface="Wingdings" panose="05000000000000000000" pitchFamily="2" charset="2"/>
              </a:rPr>
              <a:t> Create User, Role, </a:t>
            </a:r>
            <a:r>
              <a:rPr lang="en-IN" sz="1100" dirty="0" err="1">
                <a:sym typeface="Wingdings" panose="05000000000000000000" pitchFamily="2" charset="2"/>
              </a:rPr>
              <a:t>UserRole</a:t>
            </a:r>
            <a:r>
              <a:rPr lang="en-IN" sz="1100" dirty="0">
                <a:sym typeface="Wingdings" panose="05000000000000000000" pitchFamily="2" charset="2"/>
              </a:rPr>
              <a:t>, Scope entity class. Follow Annotation, Convention to map properties and classes to Database objects/properties like </a:t>
            </a:r>
            <a:r>
              <a:rPr lang="en-IN" sz="1100" dirty="0" err="1">
                <a:sym typeface="Wingdings" panose="05000000000000000000" pitchFamily="2" charset="2"/>
              </a:rPr>
              <a:t>primery</a:t>
            </a:r>
            <a:r>
              <a:rPr lang="en-IN" sz="1100" dirty="0">
                <a:sym typeface="Wingdings" panose="05000000000000000000" pitchFamily="2" charset="2"/>
              </a:rPr>
              <a:t> key , foreign key, max length</a:t>
            </a:r>
          </a:p>
          <a:p>
            <a:r>
              <a:rPr lang="en-IN" sz="1100" dirty="0">
                <a:sym typeface="Wingdings" panose="05000000000000000000" pitchFamily="2" charset="2"/>
              </a:rPr>
              <a:t>	https://learn.microsoft.com/en-us/ef/core/modeling/relationships/mapping-attributes</a:t>
            </a:r>
          </a:p>
          <a:p>
            <a:endParaRPr lang="en-IN" sz="1100" dirty="0">
              <a:sym typeface="Wingdings" panose="05000000000000000000" pitchFamily="2" charset="2"/>
            </a:endParaRPr>
          </a:p>
          <a:p>
            <a:r>
              <a:rPr lang="en-IN" sz="1100" b="1" dirty="0">
                <a:sym typeface="Wingdings" panose="05000000000000000000" pitchFamily="2" charset="2"/>
              </a:rPr>
              <a:t>Step 4 </a:t>
            </a:r>
            <a:r>
              <a:rPr lang="en-IN" sz="1100" dirty="0">
                <a:sym typeface="Wingdings" panose="05000000000000000000" pitchFamily="2" charset="2"/>
              </a:rPr>
              <a:t></a:t>
            </a:r>
            <a:r>
              <a:rPr lang="en-IN" sz="1100" b="1" dirty="0">
                <a:sym typeface="Wingdings" panose="05000000000000000000" pitchFamily="2" charset="2"/>
              </a:rPr>
              <a:t> </a:t>
            </a:r>
            <a:r>
              <a:rPr lang="en-IN" sz="1100" dirty="0">
                <a:sym typeface="Wingdings" panose="05000000000000000000" pitchFamily="2" charset="2"/>
              </a:rPr>
              <a:t>Add a Class Library for “Repository”</a:t>
            </a:r>
          </a:p>
          <a:p>
            <a:endParaRPr lang="en-IN" sz="1100" dirty="0">
              <a:sym typeface="Wingdings" panose="05000000000000000000" pitchFamily="2" charset="2"/>
            </a:endParaRPr>
          </a:p>
          <a:p>
            <a:r>
              <a:rPr lang="en-IN" sz="1100" b="1" dirty="0">
                <a:sym typeface="Wingdings" panose="05000000000000000000" pitchFamily="2" charset="2"/>
              </a:rPr>
              <a:t>Step 5</a:t>
            </a:r>
            <a:r>
              <a:rPr lang="en-IN" sz="1100" dirty="0">
                <a:sym typeface="Wingdings" panose="05000000000000000000" pitchFamily="2" charset="2"/>
              </a:rPr>
              <a:t>  Install </a:t>
            </a:r>
            <a:r>
              <a:rPr lang="en-IN" sz="1100" dirty="0" err="1">
                <a:sym typeface="Wingdings" panose="05000000000000000000" pitchFamily="2" charset="2"/>
              </a:rPr>
              <a:t>Nuget</a:t>
            </a:r>
            <a:r>
              <a:rPr lang="en-IN" sz="1100" dirty="0">
                <a:sym typeface="Wingdings" panose="05000000000000000000" pitchFamily="2" charset="2"/>
              </a:rPr>
              <a:t> package “</a:t>
            </a:r>
            <a:r>
              <a:rPr lang="en-IN" sz="1100" dirty="0" err="1">
                <a:sym typeface="Wingdings" panose="05000000000000000000" pitchFamily="2" charset="2"/>
              </a:rPr>
              <a:t>Microsoft.EntityFrameworkCore</a:t>
            </a:r>
            <a:r>
              <a:rPr lang="en-IN" sz="1100" dirty="0">
                <a:sym typeface="Wingdings" panose="05000000000000000000" pitchFamily="2" charset="2"/>
              </a:rPr>
              <a:t>” in “Repository project”</a:t>
            </a:r>
          </a:p>
          <a:p>
            <a:r>
              <a:rPr lang="en-IN" sz="1100" dirty="0">
                <a:sym typeface="Wingdings" panose="05000000000000000000" pitchFamily="2" charset="2"/>
              </a:rPr>
              <a:t> </a:t>
            </a:r>
          </a:p>
          <a:p>
            <a:r>
              <a:rPr lang="en-IN" sz="1100" b="1" dirty="0">
                <a:sym typeface="Wingdings" panose="05000000000000000000" pitchFamily="2" charset="2"/>
              </a:rPr>
              <a:t>Step 6</a:t>
            </a:r>
            <a:r>
              <a:rPr lang="en-IN" sz="1100" dirty="0">
                <a:sym typeface="Wingdings" panose="05000000000000000000" pitchFamily="2" charset="2"/>
              </a:rPr>
              <a:t>  Create a custom </a:t>
            </a:r>
            <a:r>
              <a:rPr lang="en-IN" sz="1100" dirty="0" err="1">
                <a:sym typeface="Wingdings" panose="05000000000000000000" pitchFamily="2" charset="2"/>
              </a:rPr>
              <a:t>DbContext</a:t>
            </a:r>
            <a:r>
              <a:rPr lang="en-IN" sz="1100" dirty="0">
                <a:sym typeface="Wingdings" panose="05000000000000000000" pitchFamily="2" charset="2"/>
              </a:rPr>
              <a:t> class in “Repository”. Add relationships and other properties/objects using  	</a:t>
            </a:r>
          </a:p>
          <a:p>
            <a:r>
              <a:rPr lang="en-IN" sz="1100" b="1" dirty="0">
                <a:sym typeface="Wingdings" panose="05000000000000000000" pitchFamily="2" charset="2"/>
              </a:rPr>
              <a:t>	</a:t>
            </a:r>
            <a:r>
              <a:rPr lang="en-IN" sz="1100" b="1" dirty="0" err="1">
                <a:sym typeface="Wingdings" panose="05000000000000000000" pitchFamily="2" charset="2"/>
              </a:rPr>
              <a:t>OnModelCreating</a:t>
            </a:r>
            <a:r>
              <a:rPr lang="en-IN" sz="1100" b="1" dirty="0">
                <a:sym typeface="Wingdings" panose="05000000000000000000" pitchFamily="2" charset="2"/>
              </a:rPr>
              <a:t>()</a:t>
            </a:r>
            <a:r>
              <a:rPr lang="en-IN" sz="1100" dirty="0">
                <a:sym typeface="Wingdings" panose="05000000000000000000" pitchFamily="2" charset="2"/>
              </a:rPr>
              <a:t> method (Configuration)</a:t>
            </a:r>
          </a:p>
          <a:p>
            <a:endParaRPr lang="en-IN" sz="1100" dirty="0">
              <a:sym typeface="Wingdings" panose="05000000000000000000" pitchFamily="2" charset="2"/>
            </a:endParaRPr>
          </a:p>
          <a:p>
            <a:r>
              <a:rPr lang="en-IN" sz="1100" b="1" dirty="0">
                <a:sym typeface="Wingdings" panose="05000000000000000000" pitchFamily="2" charset="2"/>
              </a:rPr>
              <a:t>Step 7</a:t>
            </a:r>
            <a:r>
              <a:rPr lang="en-IN" sz="1100" dirty="0">
                <a:sym typeface="Wingdings" panose="05000000000000000000" pitchFamily="2" charset="2"/>
              </a:rPr>
              <a:t>  Install </a:t>
            </a:r>
            <a:r>
              <a:rPr lang="en-IN" sz="1100" dirty="0" err="1">
                <a:sym typeface="Wingdings" panose="05000000000000000000" pitchFamily="2" charset="2"/>
              </a:rPr>
              <a:t>Nuget</a:t>
            </a:r>
            <a:r>
              <a:rPr lang="en-IN" sz="1100" dirty="0">
                <a:sym typeface="Wingdings" panose="05000000000000000000" pitchFamily="2" charset="2"/>
              </a:rPr>
              <a:t> package “</a:t>
            </a:r>
            <a:r>
              <a:rPr lang="en-IN" sz="1100" dirty="0" err="1">
                <a:sym typeface="Wingdings" panose="05000000000000000000" pitchFamily="2" charset="2"/>
              </a:rPr>
              <a:t>Microsoft.EntityFrameworkCore</a:t>
            </a:r>
            <a:r>
              <a:rPr lang="en-IN" sz="1100" dirty="0">
                <a:sym typeface="Wingdings" panose="05000000000000000000" pitchFamily="2" charset="2"/>
              </a:rPr>
              <a:t>, </a:t>
            </a:r>
          </a:p>
          <a:p>
            <a:r>
              <a:rPr lang="en-IN" sz="1100" dirty="0">
                <a:sym typeface="Wingdings" panose="05000000000000000000" pitchFamily="2" charset="2"/>
              </a:rPr>
              <a:t>		</a:t>
            </a:r>
            <a:r>
              <a:rPr lang="en-IN" sz="1100" dirty="0" err="1">
                <a:sym typeface="Wingdings" panose="05000000000000000000" pitchFamily="2" charset="2"/>
              </a:rPr>
              <a:t>Microsoft.EntityFrameworkCore.SqlServer</a:t>
            </a:r>
            <a:r>
              <a:rPr lang="en-IN" sz="1100" dirty="0">
                <a:sym typeface="Wingdings" panose="05000000000000000000" pitchFamily="2" charset="2"/>
              </a:rPr>
              <a:t>, </a:t>
            </a:r>
          </a:p>
          <a:p>
            <a:r>
              <a:rPr lang="en-IN" sz="1100" dirty="0">
                <a:sym typeface="Wingdings" panose="05000000000000000000" pitchFamily="2" charset="2"/>
              </a:rPr>
              <a:t>		</a:t>
            </a:r>
            <a:r>
              <a:rPr lang="en-IN" sz="1100" dirty="0" err="1">
                <a:sym typeface="Wingdings" panose="05000000000000000000" pitchFamily="2" charset="2"/>
              </a:rPr>
              <a:t>Microsoft.EntityFrameworkCore.Tools</a:t>
            </a:r>
            <a:r>
              <a:rPr lang="en-IN" sz="1100" dirty="0">
                <a:sym typeface="Wingdings" panose="05000000000000000000" pitchFamily="2" charset="2"/>
              </a:rPr>
              <a:t>” in “MVC project”</a:t>
            </a:r>
          </a:p>
          <a:p>
            <a:endParaRPr lang="en-IN" sz="1100" dirty="0">
              <a:sym typeface="Wingdings" panose="05000000000000000000" pitchFamily="2" charset="2"/>
            </a:endParaRPr>
          </a:p>
          <a:p>
            <a:r>
              <a:rPr lang="en-IN" sz="1100" b="1" dirty="0">
                <a:sym typeface="Wingdings" panose="05000000000000000000" pitchFamily="2" charset="2"/>
              </a:rPr>
              <a:t>Step 7 </a:t>
            </a:r>
            <a:r>
              <a:rPr lang="en-IN" sz="1100" dirty="0">
                <a:sym typeface="Wingdings" panose="05000000000000000000" pitchFamily="2" charset="2"/>
              </a:rPr>
              <a:t> Add this in MVC project </a:t>
            </a:r>
            <a:r>
              <a:rPr lang="en-IN" sz="1100" dirty="0" err="1">
                <a:sym typeface="Wingdings" panose="05000000000000000000" pitchFamily="2" charset="2"/>
              </a:rPr>
              <a:t>program.cs</a:t>
            </a:r>
            <a:r>
              <a:rPr lang="en-IN" sz="1100" dirty="0">
                <a:sym typeface="Wingdings" panose="05000000000000000000" pitchFamily="2" charset="2"/>
              </a:rPr>
              <a:t> file Main() method </a:t>
            </a:r>
          </a:p>
          <a:p>
            <a:endParaRPr lang="en-IN" sz="1100" dirty="0">
              <a:sym typeface="Wingdings" panose="05000000000000000000" pitchFamily="2" charset="2"/>
            </a:endParaRPr>
          </a:p>
          <a:p>
            <a:r>
              <a:rPr lang="en-IN" sz="1100" dirty="0">
                <a:sym typeface="Wingdings" panose="05000000000000000000" pitchFamily="2" charset="2"/>
              </a:rPr>
              <a:t>		</a:t>
            </a:r>
            <a:r>
              <a:rPr lang="en-IN" sz="1100" dirty="0" err="1">
                <a:sym typeface="Wingdings" panose="05000000000000000000" pitchFamily="2" charset="2"/>
              </a:rPr>
              <a:t>builder.Services.AddDbContext</a:t>
            </a:r>
            <a:r>
              <a:rPr lang="en-IN" sz="1100" dirty="0">
                <a:sym typeface="Wingdings" panose="05000000000000000000" pitchFamily="2" charset="2"/>
              </a:rPr>
              <a:t>&lt;</a:t>
            </a:r>
            <a:r>
              <a:rPr lang="en-IN" sz="1100" dirty="0" err="1">
                <a:sym typeface="Wingdings" panose="05000000000000000000" pitchFamily="2" charset="2"/>
              </a:rPr>
              <a:t>ESSPLERPDbContext</a:t>
            </a:r>
            <a:r>
              <a:rPr lang="en-IN" sz="1100" dirty="0">
                <a:sym typeface="Wingdings" panose="05000000000000000000" pitchFamily="2" charset="2"/>
              </a:rPr>
              <a:t>&gt;(options =&gt;</a:t>
            </a:r>
          </a:p>
          <a:p>
            <a:r>
              <a:rPr lang="en-IN" sz="1100" dirty="0">
                <a:sym typeface="Wingdings" panose="05000000000000000000" pitchFamily="2" charset="2"/>
              </a:rPr>
              <a:t>   		 </a:t>
            </a:r>
            <a:r>
              <a:rPr lang="en-IN" sz="1100" dirty="0" err="1">
                <a:sym typeface="Wingdings" panose="05000000000000000000" pitchFamily="2" charset="2"/>
              </a:rPr>
              <a:t>options.UseSqlServer</a:t>
            </a:r>
            <a:r>
              <a:rPr lang="en-IN" sz="1100" dirty="0">
                <a:sym typeface="Wingdings" panose="05000000000000000000" pitchFamily="2" charset="2"/>
              </a:rPr>
              <a:t>(</a:t>
            </a:r>
            <a:r>
              <a:rPr lang="en-IN" sz="1100" dirty="0" err="1">
                <a:sym typeface="Wingdings" panose="05000000000000000000" pitchFamily="2" charset="2"/>
              </a:rPr>
              <a:t>builder.Configuration.GetConnectionString</a:t>
            </a:r>
            <a:r>
              <a:rPr lang="en-IN" sz="1100" dirty="0">
                <a:sym typeface="Wingdings" panose="05000000000000000000" pitchFamily="2" charset="2"/>
              </a:rPr>
              <a:t>("</a:t>
            </a:r>
            <a:r>
              <a:rPr lang="en-IN" sz="1100" dirty="0" err="1">
                <a:sym typeface="Wingdings" panose="05000000000000000000" pitchFamily="2" charset="2"/>
              </a:rPr>
              <a:t>DefaultConnection</a:t>
            </a:r>
            <a:r>
              <a:rPr lang="en-IN" sz="1100" dirty="0">
                <a:sym typeface="Wingdings" panose="05000000000000000000" pitchFamily="2" charset="2"/>
              </a:rPr>
              <a:t>")));</a:t>
            </a:r>
          </a:p>
          <a:p>
            <a:endParaRPr lang="en-IN" sz="1100" dirty="0">
              <a:sym typeface="Wingdings" panose="05000000000000000000" pitchFamily="2" charset="2"/>
            </a:endParaRPr>
          </a:p>
          <a:p>
            <a:r>
              <a:rPr lang="en-IN" sz="1100" b="1" dirty="0">
                <a:sym typeface="Wingdings" panose="05000000000000000000" pitchFamily="2" charset="2"/>
              </a:rPr>
              <a:t>Step 8 </a:t>
            </a:r>
            <a:r>
              <a:rPr lang="en-IN" sz="1100" dirty="0">
                <a:sym typeface="Wingdings" panose="05000000000000000000" pitchFamily="2" charset="2"/>
              </a:rPr>
              <a:t> Add this in “MVC project” </a:t>
            </a:r>
            <a:r>
              <a:rPr lang="en-IN" sz="1100" dirty="0" err="1">
                <a:sym typeface="Wingdings" panose="05000000000000000000" pitchFamily="2" charset="2"/>
              </a:rPr>
              <a:t>program.cs</a:t>
            </a:r>
            <a:r>
              <a:rPr lang="en-IN" sz="1100" dirty="0">
                <a:sym typeface="Wingdings" panose="05000000000000000000" pitchFamily="2" charset="2"/>
              </a:rPr>
              <a:t> file Main() method </a:t>
            </a:r>
          </a:p>
          <a:p>
            <a:endParaRPr lang="en-IN" sz="1100" dirty="0">
              <a:sym typeface="Wingdings" panose="05000000000000000000" pitchFamily="2" charset="2"/>
            </a:endParaRPr>
          </a:p>
          <a:p>
            <a:r>
              <a:rPr lang="en-IN" sz="1100" dirty="0">
                <a:sym typeface="Wingdings" panose="05000000000000000000" pitchFamily="2" charset="2"/>
              </a:rPr>
              <a:t>		</a:t>
            </a:r>
            <a:r>
              <a:rPr lang="en-IN" sz="1100" dirty="0" err="1">
                <a:sym typeface="Wingdings" panose="05000000000000000000" pitchFamily="2" charset="2"/>
              </a:rPr>
              <a:t>builder.Services.AddDbContext</a:t>
            </a:r>
            <a:r>
              <a:rPr lang="en-IN" sz="1100" dirty="0">
                <a:sym typeface="Wingdings" panose="05000000000000000000" pitchFamily="2" charset="2"/>
              </a:rPr>
              <a:t>&lt;</a:t>
            </a:r>
            <a:r>
              <a:rPr lang="en-IN" sz="1100" dirty="0" err="1">
                <a:sym typeface="Wingdings" panose="05000000000000000000" pitchFamily="2" charset="2"/>
              </a:rPr>
              <a:t>ESSPLERPDbContext</a:t>
            </a:r>
            <a:r>
              <a:rPr lang="en-IN" sz="1100" dirty="0">
                <a:sym typeface="Wingdings" panose="05000000000000000000" pitchFamily="2" charset="2"/>
              </a:rPr>
              <a:t>&gt;(options =&gt;</a:t>
            </a:r>
          </a:p>
          <a:p>
            <a:r>
              <a:rPr lang="en-IN" sz="1100" dirty="0">
                <a:sym typeface="Wingdings" panose="05000000000000000000" pitchFamily="2" charset="2"/>
              </a:rPr>
              <a:t>   		 </a:t>
            </a:r>
            <a:r>
              <a:rPr lang="en-IN" sz="1100" dirty="0" err="1">
                <a:sym typeface="Wingdings" panose="05000000000000000000" pitchFamily="2" charset="2"/>
              </a:rPr>
              <a:t>options.UseSqlServer</a:t>
            </a:r>
            <a:r>
              <a:rPr lang="en-IN" sz="1100" dirty="0">
                <a:sym typeface="Wingdings" panose="05000000000000000000" pitchFamily="2" charset="2"/>
              </a:rPr>
              <a:t>(</a:t>
            </a:r>
            <a:r>
              <a:rPr lang="en-IN" sz="1100" dirty="0" err="1">
                <a:sym typeface="Wingdings" panose="05000000000000000000" pitchFamily="2" charset="2"/>
              </a:rPr>
              <a:t>builder.Configuration.GetConnectionString</a:t>
            </a:r>
            <a:r>
              <a:rPr lang="en-IN" sz="1100" dirty="0">
                <a:sym typeface="Wingdings" panose="05000000000000000000" pitchFamily="2" charset="2"/>
              </a:rPr>
              <a:t>("</a:t>
            </a:r>
            <a:r>
              <a:rPr lang="en-IN" sz="1100" dirty="0" err="1">
                <a:sym typeface="Wingdings" panose="05000000000000000000" pitchFamily="2" charset="2"/>
              </a:rPr>
              <a:t>DefaultConnection</a:t>
            </a:r>
            <a:r>
              <a:rPr lang="en-IN" sz="1100" dirty="0">
                <a:sym typeface="Wingdings" panose="05000000000000000000" pitchFamily="2" charset="2"/>
              </a:rPr>
              <a:t>")));</a:t>
            </a:r>
          </a:p>
          <a:p>
            <a:endParaRPr lang="en-IN" sz="1100" dirty="0">
              <a:sym typeface="Wingdings" panose="05000000000000000000" pitchFamily="2" charset="2"/>
            </a:endParaRPr>
          </a:p>
          <a:p>
            <a:r>
              <a:rPr lang="en-IN" sz="1100" b="1" dirty="0">
                <a:sym typeface="Wingdings" panose="05000000000000000000" pitchFamily="2" charset="2"/>
              </a:rPr>
              <a:t>Step 8 </a:t>
            </a:r>
            <a:r>
              <a:rPr lang="en-IN" sz="1100" dirty="0">
                <a:sym typeface="Wingdings" panose="05000000000000000000" pitchFamily="2" charset="2"/>
              </a:rPr>
              <a:t> Add </a:t>
            </a:r>
            <a:r>
              <a:rPr lang="en-IN" sz="1100" dirty="0" err="1">
                <a:sym typeface="Wingdings" panose="05000000000000000000" pitchFamily="2" charset="2"/>
              </a:rPr>
              <a:t>ConnectionString</a:t>
            </a:r>
            <a:r>
              <a:rPr lang="en-IN" sz="1100" dirty="0">
                <a:sym typeface="Wingdings" panose="05000000000000000000" pitchFamily="2" charset="2"/>
              </a:rPr>
              <a:t> </a:t>
            </a:r>
            <a:r>
              <a:rPr lang="en-IN" sz="1100" dirty="0" err="1">
                <a:sym typeface="Wingdings" panose="05000000000000000000" pitchFamily="2" charset="2"/>
              </a:rPr>
              <a:t>AppSettings.json</a:t>
            </a:r>
            <a:r>
              <a:rPr lang="en-IN" sz="1100" dirty="0">
                <a:sym typeface="Wingdings" panose="05000000000000000000" pitchFamily="2" charset="2"/>
              </a:rPr>
              <a:t> file in “MVC Project”</a:t>
            </a:r>
          </a:p>
          <a:p>
            <a:pPr lvl="2"/>
            <a:r>
              <a:rPr lang="en-IN" sz="1100" dirty="0">
                <a:sym typeface="Wingdings" panose="05000000000000000000" pitchFamily="2" charset="2"/>
              </a:rPr>
              <a:t> </a:t>
            </a:r>
            <a:r>
              <a:rPr lang="en-US" sz="1100" dirty="0">
                <a:sym typeface="Wingdings" panose="05000000000000000000" pitchFamily="2" charset="2"/>
              </a:rPr>
              <a:t>"</a:t>
            </a:r>
            <a:r>
              <a:rPr lang="en-US" sz="1100" dirty="0" err="1">
                <a:sym typeface="Wingdings" panose="05000000000000000000" pitchFamily="2" charset="2"/>
              </a:rPr>
              <a:t>ConnectionStrings</a:t>
            </a:r>
            <a:r>
              <a:rPr lang="en-US" sz="1100" dirty="0">
                <a:sym typeface="Wingdings" panose="05000000000000000000" pitchFamily="2" charset="2"/>
              </a:rPr>
              <a:t>": {</a:t>
            </a:r>
          </a:p>
          <a:p>
            <a:pPr lvl="2"/>
            <a:r>
              <a:rPr lang="en-US" sz="1100" dirty="0">
                <a:sym typeface="Wingdings" panose="05000000000000000000" pitchFamily="2" charset="2"/>
              </a:rPr>
              <a:t>    "</a:t>
            </a:r>
            <a:r>
              <a:rPr lang="en-US" sz="1100" dirty="0" err="1">
                <a:sym typeface="Wingdings" panose="05000000000000000000" pitchFamily="2" charset="2"/>
              </a:rPr>
              <a:t>DefaultConnection</a:t>
            </a:r>
            <a:r>
              <a:rPr lang="en-US" sz="1100" dirty="0">
                <a:sym typeface="Wingdings" panose="05000000000000000000" pitchFamily="2" charset="2"/>
              </a:rPr>
              <a:t>": "Server=</a:t>
            </a:r>
            <a:r>
              <a:rPr lang="en-US" sz="1100" dirty="0" err="1">
                <a:sym typeface="Wingdings" panose="05000000000000000000" pitchFamily="2" charset="2"/>
              </a:rPr>
              <a:t>your_server;Database</a:t>
            </a:r>
            <a:r>
              <a:rPr lang="en-US" sz="1100" dirty="0">
                <a:sym typeface="Wingdings" panose="05000000000000000000" pitchFamily="2" charset="2"/>
              </a:rPr>
              <a:t>=</a:t>
            </a:r>
            <a:r>
              <a:rPr lang="en-US" sz="1100" dirty="0" err="1">
                <a:sym typeface="Wingdings" panose="05000000000000000000" pitchFamily="2" charset="2"/>
              </a:rPr>
              <a:t>your_db;Trusted_Connection</a:t>
            </a:r>
            <a:r>
              <a:rPr lang="en-US" sz="1100" dirty="0">
                <a:sym typeface="Wingdings" panose="05000000000000000000" pitchFamily="2" charset="2"/>
              </a:rPr>
              <a:t>=</a:t>
            </a:r>
            <a:r>
              <a:rPr lang="en-US" sz="1100" dirty="0" err="1">
                <a:sym typeface="Wingdings" panose="05000000000000000000" pitchFamily="2" charset="2"/>
              </a:rPr>
              <a:t>True;MultipleActiveResultSets</a:t>
            </a:r>
            <a:r>
              <a:rPr lang="en-US" sz="1100" dirty="0">
                <a:sym typeface="Wingdings" panose="05000000000000000000" pitchFamily="2" charset="2"/>
              </a:rPr>
              <a:t>=true"</a:t>
            </a:r>
          </a:p>
          <a:p>
            <a:pPr lvl="2"/>
            <a:r>
              <a:rPr lang="en-IN" sz="1100" dirty="0">
                <a:sym typeface="Wingdings" panose="05000000000000000000" pitchFamily="2" charset="2"/>
              </a:rPr>
              <a:t>}</a:t>
            </a:r>
          </a:p>
          <a:p>
            <a:pPr lvl="2"/>
            <a:endParaRPr lang="en-IN" sz="1100" dirty="0">
              <a:sym typeface="Wingdings" panose="05000000000000000000" pitchFamily="2" charset="2"/>
            </a:endParaRPr>
          </a:p>
          <a:p>
            <a:endParaRPr lang="en-IN" sz="1100" dirty="0">
              <a:sym typeface="Wingdings" panose="05000000000000000000" pitchFamily="2" charset="2"/>
            </a:endParaRPr>
          </a:p>
          <a:p>
            <a:endParaRPr lang="en-IN" sz="1100" dirty="0">
              <a:sym typeface="Wingdings" panose="05000000000000000000" pitchFamily="2" charset="2"/>
            </a:endParaRPr>
          </a:p>
          <a:p>
            <a:endParaRPr lang="en-IN" sz="1100" dirty="0"/>
          </a:p>
        </p:txBody>
      </p:sp>
      <p:sp>
        <p:nvSpPr>
          <p:cNvPr id="2" name="TextBox 1">
            <a:extLst>
              <a:ext uri="{FF2B5EF4-FFF2-40B4-BE49-F238E27FC236}">
                <a16:creationId xmlns:a16="http://schemas.microsoft.com/office/drawing/2014/main" id="{3135F4D9-FA8D-8C6D-59BD-0FA7BEF56DC3}"/>
              </a:ext>
            </a:extLst>
          </p:cNvPr>
          <p:cNvSpPr txBox="1"/>
          <p:nvPr/>
        </p:nvSpPr>
        <p:spPr>
          <a:xfrm>
            <a:off x="1836856" y="0"/>
            <a:ext cx="6738152" cy="646331"/>
          </a:xfrm>
          <a:prstGeom prst="rect">
            <a:avLst/>
          </a:prstGeom>
          <a:noFill/>
        </p:spPr>
        <p:txBody>
          <a:bodyPr wrap="square" rtlCol="0">
            <a:spAutoFit/>
          </a:bodyPr>
          <a:lstStyle/>
          <a:p>
            <a:pPr algn="ctr"/>
            <a:r>
              <a:rPr lang="en-IN" sz="3600" b="1" dirty="0">
                <a:ea typeface="+mj-ea"/>
                <a:cs typeface="+mj-cs"/>
              </a:rPr>
              <a:t>EF Core – Set Up</a:t>
            </a:r>
          </a:p>
        </p:txBody>
      </p:sp>
    </p:spTree>
    <p:extLst>
      <p:ext uri="{BB962C8B-B14F-4D97-AF65-F5344CB8AC3E}">
        <p14:creationId xmlns:p14="http://schemas.microsoft.com/office/powerpoint/2010/main" val="3823734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8D9A5-8832-4A59-0607-5DB30B3F2C4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FA3B9B6-97EA-146E-524D-AF5800C9908E}"/>
              </a:ext>
            </a:extLst>
          </p:cNvPr>
          <p:cNvSpPr txBox="1"/>
          <p:nvPr/>
        </p:nvSpPr>
        <p:spPr>
          <a:xfrm>
            <a:off x="1836856" y="0"/>
            <a:ext cx="7755552" cy="646331"/>
          </a:xfrm>
          <a:prstGeom prst="rect">
            <a:avLst/>
          </a:prstGeom>
          <a:noFill/>
        </p:spPr>
        <p:txBody>
          <a:bodyPr wrap="square" rtlCol="0">
            <a:spAutoFit/>
          </a:bodyPr>
          <a:lstStyle/>
          <a:p>
            <a:pPr algn="ctr"/>
            <a:r>
              <a:rPr lang="en-IN" sz="3600" b="1" dirty="0">
                <a:ea typeface="+mj-ea"/>
                <a:cs typeface="+mj-cs"/>
              </a:rPr>
              <a:t>EF Core – Set Up 2 (Migration)</a:t>
            </a:r>
          </a:p>
        </p:txBody>
      </p:sp>
      <p:sp>
        <p:nvSpPr>
          <p:cNvPr id="5" name="TextBox 4">
            <a:extLst>
              <a:ext uri="{FF2B5EF4-FFF2-40B4-BE49-F238E27FC236}">
                <a16:creationId xmlns:a16="http://schemas.microsoft.com/office/drawing/2014/main" id="{B79E977C-462F-4D3B-7492-3EA68FD10416}"/>
              </a:ext>
            </a:extLst>
          </p:cNvPr>
          <p:cNvSpPr txBox="1"/>
          <p:nvPr/>
        </p:nvSpPr>
        <p:spPr>
          <a:xfrm>
            <a:off x="1020201" y="769441"/>
            <a:ext cx="10151598" cy="6309420"/>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Entity Framework Core (EF Core) Migrations</a:t>
            </a:r>
            <a:r>
              <a:rPr lang="en-US" sz="1400" dirty="0">
                <a:latin typeface="Arial" panose="020B0604020202020204" pitchFamily="34" charset="0"/>
                <a:cs typeface="Arial" panose="020B0604020202020204" pitchFamily="34" charset="0"/>
              </a:rPr>
              <a:t> is a feature that allows you to manage and apply </a:t>
            </a:r>
            <a:r>
              <a:rPr lang="en-US" sz="1400" b="1" dirty="0">
                <a:latin typeface="Arial" panose="020B0604020202020204" pitchFamily="34" charset="0"/>
                <a:cs typeface="Arial" panose="020B0604020202020204" pitchFamily="34" charset="0"/>
              </a:rPr>
              <a:t>database schema changes</a:t>
            </a:r>
            <a:r>
              <a:rPr lang="en-US" sz="1400" dirty="0">
                <a:latin typeface="Arial" panose="020B0604020202020204" pitchFamily="34" charset="0"/>
                <a:cs typeface="Arial" panose="020B0604020202020204" pitchFamily="34" charset="0"/>
              </a:rPr>
              <a:t> over time, without manually altering the database. It enables version control for your database structure and makes it easier to </a:t>
            </a:r>
            <a:r>
              <a:rPr lang="en-US" sz="1400" b="1" dirty="0">
                <a:latin typeface="Arial" panose="020B0604020202020204" pitchFamily="34" charset="0"/>
                <a:cs typeface="Arial" panose="020B0604020202020204" pitchFamily="34" charset="0"/>
              </a:rPr>
              <a:t>add, update, or delete tables and columns</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Why Use EF Core Migrations?</a:t>
            </a:r>
          </a:p>
          <a:p>
            <a:endParaRPr lang="en-US"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Version Control for Schema</a:t>
            </a:r>
            <a:r>
              <a:rPr lang="en-US" sz="1400" dirty="0">
                <a:latin typeface="Arial" panose="020B0604020202020204" pitchFamily="34" charset="0"/>
                <a:cs typeface="Arial" panose="020B0604020202020204" pitchFamily="34" charset="0"/>
              </a:rPr>
              <a:t> – Tracks changes in your database structure.</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Automates Database Updates</a:t>
            </a:r>
            <a:r>
              <a:rPr lang="en-US" sz="1400" dirty="0">
                <a:latin typeface="Arial" panose="020B0604020202020204" pitchFamily="34" charset="0"/>
                <a:cs typeface="Arial" panose="020B0604020202020204" pitchFamily="34" charset="0"/>
              </a:rPr>
              <a:t> – Avoids manual SQL scripts. </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Works with Code-First Approach</a:t>
            </a:r>
            <a:r>
              <a:rPr lang="en-US" sz="1400" dirty="0">
                <a:latin typeface="Arial" panose="020B0604020202020204" pitchFamily="34" charset="0"/>
                <a:cs typeface="Arial" panose="020B0604020202020204" pitchFamily="34" charset="0"/>
              </a:rPr>
              <a:t> – Lets you define database structure in </a:t>
            </a:r>
            <a:r>
              <a:rPr lang="en-US" sz="1400" b="1" dirty="0">
                <a:latin typeface="Arial" panose="020B0604020202020204" pitchFamily="34" charset="0"/>
                <a:cs typeface="Arial" panose="020B0604020202020204" pitchFamily="34" charset="0"/>
              </a:rPr>
              <a:t>C# models</a:t>
            </a:r>
            <a:r>
              <a:rPr lang="en-US" sz="1400" dirty="0">
                <a:latin typeface="Arial" panose="020B0604020202020204" pitchFamily="34" charset="0"/>
                <a:cs typeface="Arial" panose="020B0604020202020204" pitchFamily="34" charset="0"/>
              </a:rPr>
              <a:t> instead of SQL.</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r>
              <a:rPr lang="en-IN" sz="1600" dirty="0">
                <a:sym typeface="Wingdings" panose="05000000000000000000" pitchFamily="2" charset="2"/>
              </a:rPr>
              <a:t>Open </a:t>
            </a:r>
            <a:r>
              <a:rPr lang="en-IN" sz="1600" dirty="0" err="1">
                <a:sym typeface="Wingdings" panose="05000000000000000000" pitchFamily="2" charset="2"/>
              </a:rPr>
              <a:t>Nuget</a:t>
            </a:r>
            <a:r>
              <a:rPr lang="en-IN" sz="1600" dirty="0">
                <a:sym typeface="Wingdings" panose="05000000000000000000" pitchFamily="2" charset="2"/>
              </a:rPr>
              <a:t> Package Manager console (make sure you select the project where your </a:t>
            </a:r>
            <a:r>
              <a:rPr lang="en-IN" sz="1600" dirty="0" err="1">
                <a:sym typeface="Wingdings" panose="05000000000000000000" pitchFamily="2" charset="2"/>
              </a:rPr>
              <a:t>DbContext</a:t>
            </a:r>
            <a:r>
              <a:rPr lang="en-IN" sz="1600" dirty="0">
                <a:sym typeface="Wingdings" panose="05000000000000000000" pitchFamily="2" charset="2"/>
              </a:rPr>
              <a:t> class is present)</a:t>
            </a:r>
          </a:p>
          <a:p>
            <a:r>
              <a:rPr lang="en-IN" sz="1600" dirty="0">
                <a:sym typeface="Wingdings" panose="05000000000000000000" pitchFamily="2" charset="2"/>
              </a:rPr>
              <a:t>and use the following command </a:t>
            </a:r>
          </a:p>
          <a:p>
            <a:endParaRPr lang="en-IN" sz="1600" dirty="0">
              <a:sym typeface="Wingdings" panose="05000000000000000000" pitchFamily="2" charset="2"/>
            </a:endParaRPr>
          </a:p>
          <a:p>
            <a:pPr marL="182563" indent="-90488">
              <a:buFont typeface="Arial" panose="020B0604020202020204" pitchFamily="34" charset="0"/>
              <a:buChar char="•"/>
            </a:pPr>
            <a:r>
              <a:rPr lang="en-IN" sz="1600" dirty="0">
                <a:sym typeface="Wingdings" panose="05000000000000000000" pitchFamily="2" charset="2"/>
              </a:rPr>
              <a:t>  </a:t>
            </a:r>
            <a:r>
              <a:rPr lang="en-IN" sz="1600" b="1" dirty="0">
                <a:sym typeface="Wingdings" panose="05000000000000000000" pitchFamily="2" charset="2"/>
              </a:rPr>
              <a:t>First Time Migration</a:t>
            </a:r>
          </a:p>
          <a:p>
            <a:pPr marL="723900" lvl="1" indent="-174625">
              <a:buFont typeface="Arial" panose="020B0604020202020204" pitchFamily="34" charset="0"/>
              <a:buChar char="•"/>
            </a:pPr>
            <a:r>
              <a:rPr lang="en-IN" sz="1600" dirty="0">
                <a:sym typeface="Wingdings" panose="05000000000000000000" pitchFamily="2" charset="2"/>
              </a:rPr>
              <a:t>Add-Migrati</a:t>
            </a:r>
            <a:r>
              <a:rPr lang="en-IN" sz="1600" dirty="0"/>
              <a:t>on &lt;name&gt;</a:t>
            </a:r>
            <a:endParaRPr lang="en-IN" sz="1600" dirty="0">
              <a:sym typeface="Wingdings" panose="05000000000000000000" pitchFamily="2" charset="2"/>
            </a:endParaRPr>
          </a:p>
          <a:p>
            <a:pPr marL="723900" lvl="1" indent="-174625">
              <a:buFont typeface="Arial" panose="020B0604020202020204" pitchFamily="34" charset="0"/>
              <a:buChar char="•"/>
            </a:pPr>
            <a:r>
              <a:rPr lang="en-IN" sz="1600" dirty="0"/>
              <a:t>Update-Database</a:t>
            </a:r>
          </a:p>
          <a:p>
            <a:pPr lvl="2"/>
            <a:endParaRPr lang="en-IN" sz="1600" dirty="0"/>
          </a:p>
          <a:p>
            <a:pPr marL="358775" lvl="2" indent="-266700">
              <a:buFont typeface="Arial" panose="020B0604020202020204" pitchFamily="34" charset="0"/>
              <a:buChar char="•"/>
            </a:pPr>
            <a:r>
              <a:rPr lang="en-IN" sz="1600" b="1" dirty="0">
                <a:sym typeface="Wingdings" panose="05000000000000000000" pitchFamily="2" charset="2"/>
              </a:rPr>
              <a:t>To update schema after changing Entities</a:t>
            </a:r>
          </a:p>
          <a:p>
            <a:pPr marL="715963" lvl="2" indent="-174625">
              <a:buFont typeface="Arial" panose="020B0604020202020204" pitchFamily="34" charset="0"/>
              <a:buChar char="•"/>
            </a:pPr>
            <a:r>
              <a:rPr lang="en-IN" sz="1600" dirty="0">
                <a:sym typeface="Wingdings" panose="05000000000000000000" pitchFamily="2" charset="2"/>
              </a:rPr>
              <a:t>Add-Migration &lt;name&gt;</a:t>
            </a:r>
          </a:p>
          <a:p>
            <a:pPr marL="715963" lvl="2" indent="-174625">
              <a:buFont typeface="Arial" panose="020B0604020202020204" pitchFamily="34" charset="0"/>
              <a:buChar char="•"/>
            </a:pPr>
            <a:r>
              <a:rPr lang="en-IN" sz="1600" dirty="0">
                <a:sym typeface="Wingdings" panose="05000000000000000000" pitchFamily="2" charset="2"/>
              </a:rPr>
              <a:t>Update-Database</a:t>
            </a:r>
          </a:p>
          <a:p>
            <a:pPr marL="541338" lvl="2"/>
            <a:endParaRPr lang="en-IN" sz="1600" dirty="0">
              <a:sym typeface="Wingdings" panose="05000000000000000000" pitchFamily="2" charset="2"/>
            </a:endParaRPr>
          </a:p>
          <a:p>
            <a:pPr marL="434975" lvl="2" indent="-342900">
              <a:buFont typeface="Arial" panose="020B0604020202020204" pitchFamily="34" charset="0"/>
              <a:buChar char="•"/>
            </a:pPr>
            <a:r>
              <a:rPr lang="en-IN" sz="1600" b="1" dirty="0">
                <a:sym typeface="Wingdings" panose="05000000000000000000" pitchFamily="2" charset="2"/>
              </a:rPr>
              <a:t>Rolling back specific migration</a:t>
            </a:r>
          </a:p>
          <a:p>
            <a:pPr marL="449263" lvl="2" indent="266700">
              <a:buFont typeface="Arial" panose="020B0604020202020204" pitchFamily="34" charset="0"/>
              <a:buChar char="•"/>
            </a:pPr>
            <a:r>
              <a:rPr lang="en-IN" sz="1600" dirty="0">
                <a:sym typeface="Wingdings" panose="05000000000000000000" pitchFamily="2" charset="2"/>
              </a:rPr>
              <a:t>Update-Database &lt;name&gt;</a:t>
            </a:r>
            <a:endParaRPr lang="en-IN" sz="1600" dirty="0"/>
          </a:p>
          <a:p>
            <a:endParaRPr lang="en-US"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8946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07FBD-0881-A07E-A69E-AD99474C012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4C5F2F8-8A6A-9B7A-2B08-8C9A4FB28F22}"/>
              </a:ext>
            </a:extLst>
          </p:cNvPr>
          <p:cNvSpPr txBox="1"/>
          <p:nvPr/>
        </p:nvSpPr>
        <p:spPr>
          <a:xfrm>
            <a:off x="853440" y="252710"/>
            <a:ext cx="9777782" cy="646331"/>
          </a:xfrm>
          <a:prstGeom prst="rect">
            <a:avLst/>
          </a:prstGeom>
          <a:noFill/>
        </p:spPr>
        <p:txBody>
          <a:bodyPr wrap="square" rtlCol="0">
            <a:spAutoFit/>
          </a:bodyPr>
          <a:lstStyle/>
          <a:p>
            <a:pPr algn="ctr"/>
            <a:r>
              <a:rPr lang="en-IN" sz="3600" b="1" dirty="0">
                <a:ea typeface="+mj-ea"/>
                <a:cs typeface="+mj-cs"/>
              </a:rPr>
              <a:t>Lazy Loading Vs Eager Loading Vs Explicit Loading</a:t>
            </a:r>
          </a:p>
        </p:txBody>
      </p:sp>
      <p:sp>
        <p:nvSpPr>
          <p:cNvPr id="5" name="TextBox 4">
            <a:extLst>
              <a:ext uri="{FF2B5EF4-FFF2-40B4-BE49-F238E27FC236}">
                <a16:creationId xmlns:a16="http://schemas.microsoft.com/office/drawing/2014/main" id="{22A72CA0-6834-7F14-5C0F-43AE9378B22C}"/>
              </a:ext>
            </a:extLst>
          </p:cNvPr>
          <p:cNvSpPr txBox="1"/>
          <p:nvPr/>
        </p:nvSpPr>
        <p:spPr>
          <a:xfrm>
            <a:off x="747933" y="1259645"/>
            <a:ext cx="10151598" cy="6124754"/>
          </a:xfrm>
          <a:prstGeom prst="rect">
            <a:avLst/>
          </a:prstGeom>
          <a:noFill/>
        </p:spPr>
        <p:txBody>
          <a:bodyPr wrap="square" rtlCol="0">
            <a:spAutoFit/>
          </a:bodyPr>
          <a:lstStyle/>
          <a:p>
            <a:pPr marL="342900" indent="-342900">
              <a:buAutoNum type="arabicPeriod"/>
            </a:pPr>
            <a:r>
              <a:rPr lang="en-US" sz="1400" b="1" dirty="0">
                <a:latin typeface="Arial" panose="020B0604020202020204" pitchFamily="34" charset="0"/>
                <a:cs typeface="Arial" panose="020B0604020202020204" pitchFamily="34" charset="0"/>
              </a:rPr>
              <a:t>Lazy Loading</a:t>
            </a:r>
          </a:p>
          <a:p>
            <a:endParaRPr lang="en-US" sz="1400" b="1" dirty="0">
              <a:latin typeface="Arial" panose="020B0604020202020204" pitchFamily="34" charset="0"/>
              <a:cs typeface="Arial" panose="020B0604020202020204" pitchFamily="34" charset="0"/>
            </a:endParaRPr>
          </a:p>
          <a:p>
            <a:pPr marL="285750" indent="250825">
              <a:buFont typeface="Arial" panose="020B0604020202020204" pitchFamily="34" charset="0"/>
              <a:buChar char="•"/>
            </a:pPr>
            <a:r>
              <a:rPr lang="en-US" sz="1400" dirty="0">
                <a:latin typeface="Arial" panose="020B0604020202020204" pitchFamily="34" charset="0"/>
                <a:cs typeface="Arial" panose="020B0604020202020204" pitchFamily="34" charset="0"/>
              </a:rPr>
              <a:t>Loads related data only when accessed.</a:t>
            </a:r>
          </a:p>
          <a:p>
            <a:pPr marL="285750" indent="250825">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50825">
              <a:buFont typeface="Arial" panose="020B0604020202020204" pitchFamily="34" charset="0"/>
              <a:buChar char="•"/>
            </a:pPr>
            <a:r>
              <a:rPr lang="en-US" sz="1400" dirty="0">
                <a:latin typeface="Arial" panose="020B0604020202020204" pitchFamily="34" charset="0"/>
                <a:cs typeface="Arial" panose="020B0604020202020204" pitchFamily="34" charset="0"/>
              </a:rPr>
              <a:t>Reduces initial query size, improving performance. </a:t>
            </a:r>
          </a:p>
          <a:p>
            <a:pPr marL="285750" indent="250825">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50825">
              <a:buFont typeface="Arial" panose="020B0604020202020204" pitchFamily="34" charset="0"/>
              <a:buChar char="•"/>
            </a:pPr>
            <a:r>
              <a:rPr lang="en-US" sz="1400" dirty="0">
                <a:latin typeface="Arial" panose="020B0604020202020204" pitchFamily="34" charset="0"/>
                <a:cs typeface="Arial" panose="020B0604020202020204" pitchFamily="34" charset="0"/>
              </a:rPr>
              <a:t>Requires the virtual keyword in navigation properties.</a:t>
            </a:r>
          </a:p>
          <a:p>
            <a:r>
              <a:rPr lang="en-US" sz="1400" dirty="0">
                <a:latin typeface="Arial" panose="020B0604020202020204" pitchFamily="34" charset="0"/>
                <a:cs typeface="Arial" panose="020B0604020202020204" pitchFamily="34" charset="0"/>
              </a:rPr>
              <a:t>                </a:t>
            </a:r>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2</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Eager Loading</a:t>
            </a:r>
          </a:p>
          <a:p>
            <a:endParaRPr lang="en-US" sz="1400" b="1" dirty="0">
              <a:latin typeface="Arial" panose="020B0604020202020204" pitchFamily="34" charset="0"/>
              <a:cs typeface="Arial" panose="020B0604020202020204" pitchFamily="34" charset="0"/>
            </a:endParaRPr>
          </a:p>
          <a:p>
            <a:pPr marL="536575" indent="-263525">
              <a:buFont typeface="Arial" panose="020B0604020202020204" pitchFamily="34" charset="0"/>
              <a:buChar char="•"/>
            </a:pPr>
            <a:r>
              <a:rPr lang="en-US" sz="1400" dirty="0">
                <a:latin typeface="Arial" panose="020B0604020202020204" pitchFamily="34" charset="0"/>
                <a:cs typeface="Arial" panose="020B0604020202020204" pitchFamily="34" charset="0"/>
              </a:rPr>
              <a:t>Loads related data immediately with the main entity. </a:t>
            </a:r>
          </a:p>
          <a:p>
            <a:pPr marL="536575" indent="-263525">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536575" indent="-263525">
              <a:buFont typeface="Arial" panose="020B0604020202020204" pitchFamily="34" charset="0"/>
              <a:buChar char="•"/>
            </a:pPr>
            <a:r>
              <a:rPr lang="en-US" sz="1400" dirty="0">
                <a:latin typeface="Arial" panose="020B0604020202020204" pitchFamily="34" charset="0"/>
                <a:cs typeface="Arial" panose="020B0604020202020204" pitchFamily="34" charset="0"/>
              </a:rPr>
              <a:t>Uses the Include() method to fetch all necessary data in a single query.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var users = await _</a:t>
            </a:r>
            <a:r>
              <a:rPr lang="en-US" sz="1400" dirty="0" err="1">
                <a:latin typeface="Arial" panose="020B0604020202020204" pitchFamily="34" charset="0"/>
                <a:cs typeface="Arial" panose="020B0604020202020204" pitchFamily="34" charset="0"/>
              </a:rPr>
              <a:t>context.Users.Include</a:t>
            </a:r>
            <a:r>
              <a:rPr lang="en-US" sz="1400" dirty="0">
                <a:latin typeface="Arial" panose="020B0604020202020204" pitchFamily="34" charset="0"/>
                <a:cs typeface="Arial" panose="020B0604020202020204" pitchFamily="34" charset="0"/>
              </a:rPr>
              <a:t>(u =&gt; </a:t>
            </a:r>
            <a:r>
              <a:rPr lang="en-US" sz="1400" dirty="0" err="1">
                <a:latin typeface="Arial" panose="020B0604020202020204" pitchFamily="34" charset="0"/>
                <a:cs typeface="Arial" panose="020B0604020202020204" pitchFamily="34" charset="0"/>
              </a:rPr>
              <a:t>u.UserRoles</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ToList</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3. Explicit Loading</a:t>
            </a:r>
          </a:p>
          <a:p>
            <a:endParaRPr lang="en-US" sz="14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Loads related data manually when required. </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Requires </a:t>
            </a:r>
            <a:r>
              <a:rPr lang="en-US" sz="1400" dirty="0" err="1">
                <a:latin typeface="Arial" panose="020B0604020202020204" pitchFamily="34" charset="0"/>
                <a:cs typeface="Arial" panose="020B0604020202020204" pitchFamily="34" charset="0"/>
              </a:rPr>
              <a:t>LoadAsync</a:t>
            </a:r>
            <a:r>
              <a:rPr lang="en-US" sz="1400" dirty="0">
                <a:latin typeface="Arial" panose="020B0604020202020204" pitchFamily="34" charset="0"/>
                <a:cs typeface="Arial" panose="020B0604020202020204" pitchFamily="34" charset="0"/>
              </a:rPr>
              <a:t>()/ Load() for controlled loading.</a:t>
            </a:r>
          </a:p>
          <a:p>
            <a:r>
              <a:rPr lang="en-US" sz="1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Works best when not all related data is needed immediately.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var user = _</a:t>
            </a:r>
            <a:r>
              <a:rPr lang="en-US" sz="1400" dirty="0" err="1">
                <a:latin typeface="Arial" panose="020B0604020202020204" pitchFamily="34" charset="0"/>
                <a:cs typeface="Arial" panose="020B0604020202020204" pitchFamily="34" charset="0"/>
              </a:rPr>
              <a:t>context.Users.Find</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userId</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_</a:t>
            </a:r>
            <a:r>
              <a:rPr lang="en-US" sz="1400" dirty="0" err="1">
                <a:latin typeface="Arial" panose="020B0604020202020204" pitchFamily="34" charset="0"/>
                <a:cs typeface="Arial" panose="020B0604020202020204" pitchFamily="34" charset="0"/>
              </a:rPr>
              <a:t>context.Entry</a:t>
            </a:r>
            <a:r>
              <a:rPr lang="en-US" sz="1400" dirty="0">
                <a:latin typeface="Arial" panose="020B0604020202020204" pitchFamily="34" charset="0"/>
                <a:cs typeface="Arial" panose="020B0604020202020204" pitchFamily="34" charset="0"/>
              </a:rPr>
              <a:t>(user).Collection(u =&gt; </a:t>
            </a:r>
            <a:r>
              <a:rPr lang="en-US" sz="1400" dirty="0" err="1">
                <a:latin typeface="Arial" panose="020B0604020202020204" pitchFamily="34" charset="0"/>
                <a:cs typeface="Arial" panose="020B0604020202020204" pitchFamily="34" charset="0"/>
              </a:rPr>
              <a:t>u.UserRoles</a:t>
            </a:r>
            <a:r>
              <a:rPr lang="en-US" sz="1400" dirty="0">
                <a:latin typeface="Arial" panose="020B0604020202020204" pitchFamily="34" charset="0"/>
                <a:cs typeface="Arial" panose="020B0604020202020204" pitchFamily="34" charset="0"/>
              </a:rPr>
              <a:t>).Load();</a:t>
            </a:r>
          </a:p>
          <a:p>
            <a:endParaRPr lang="en-US" sz="1400" dirty="0">
              <a:latin typeface="Arial" panose="020B0604020202020204" pitchFamily="34" charset="0"/>
              <a:cs typeface="Arial" panose="020B0604020202020204" pitchFamily="34" charset="0"/>
            </a:endParaRP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475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B4513-D088-2E5C-CB2D-D7F30E636F1F}"/>
              </a:ext>
            </a:extLst>
          </p:cNvPr>
          <p:cNvSpPr txBox="1"/>
          <p:nvPr/>
        </p:nvSpPr>
        <p:spPr>
          <a:xfrm>
            <a:off x="929196" y="1586201"/>
            <a:ext cx="10333608" cy="4524315"/>
          </a:xfrm>
          <a:prstGeom prst="rect">
            <a:avLst/>
          </a:prstGeom>
          <a:noFill/>
        </p:spPr>
        <p:txBody>
          <a:bodyPr wrap="square" rtlCol="0">
            <a:spAutoFit/>
          </a:bodyPr>
          <a:lstStyle/>
          <a:p>
            <a:pPr algn="just" fontAlgn="base">
              <a:buFont typeface="Arial" panose="020B0604020202020204" pitchFamily="34" charset="0"/>
              <a:buChar char="•"/>
            </a:pPr>
            <a:r>
              <a:rPr lang="en-US" sz="1600" b="1" i="0" dirty="0">
                <a:solidFill>
                  <a:srgbClr val="000000"/>
                </a:solidFill>
                <a:effectLst/>
                <a:latin typeface="arial" panose="020B0604020202020204" pitchFamily="34" charset="0"/>
              </a:rPr>
              <a:t>Simplifies Data Access:</a:t>
            </a:r>
            <a:r>
              <a:rPr lang="en-US" sz="1600" b="0" i="0" dirty="0">
                <a:solidFill>
                  <a:srgbClr val="000000"/>
                </a:solidFill>
                <a:effectLst/>
                <a:latin typeface="arial" panose="020B0604020202020204" pitchFamily="34" charset="0"/>
              </a:rPr>
              <a:t> ORMs abstract the complexities of data access, allowing developers to interact with the database in an object-oriented rather than writing complex SQL queries.</a:t>
            </a:r>
          </a:p>
          <a:p>
            <a:pPr algn="just" fontAlgn="base">
              <a:buFont typeface="Arial" panose="020B0604020202020204" pitchFamily="34" charset="0"/>
              <a:buChar char="•"/>
            </a:pPr>
            <a:endParaRPr lang="en-US" sz="1600" b="0" i="0" dirty="0">
              <a:solidFill>
                <a:srgbClr val="3A3A3A"/>
              </a:solidFill>
              <a:effectLst/>
              <a:latin typeface="-apple-system"/>
            </a:endParaRPr>
          </a:p>
          <a:p>
            <a:pPr algn="just" fontAlgn="base">
              <a:buFont typeface="Arial" panose="020B0604020202020204" pitchFamily="34" charset="0"/>
              <a:buChar char="•"/>
            </a:pPr>
            <a:r>
              <a:rPr lang="en-US" sz="1600" b="1" i="0" dirty="0">
                <a:solidFill>
                  <a:srgbClr val="000000"/>
                </a:solidFill>
                <a:effectLst/>
                <a:latin typeface="arial" panose="020B0604020202020204" pitchFamily="34" charset="0"/>
              </a:rPr>
              <a:t>Reduces Repetitive Code:</a:t>
            </a:r>
            <a:r>
              <a:rPr lang="en-US" sz="1600" b="0" i="0" dirty="0">
                <a:solidFill>
                  <a:srgbClr val="000000"/>
                </a:solidFill>
                <a:effectLst/>
                <a:latin typeface="arial" panose="020B0604020202020204" pitchFamily="34" charset="0"/>
              </a:rPr>
              <a:t> ORM frameworks automatically generate SQL queries, handle connection management, and perform CRUD operations, reducing the amount of repetitive code developers need to write.</a:t>
            </a:r>
          </a:p>
          <a:p>
            <a:pPr algn="just" fontAlgn="base">
              <a:buFont typeface="Arial" panose="020B0604020202020204" pitchFamily="34" charset="0"/>
              <a:buChar char="•"/>
            </a:pPr>
            <a:endParaRPr lang="en-US" sz="1600" b="0" i="0" dirty="0">
              <a:solidFill>
                <a:srgbClr val="3A3A3A"/>
              </a:solidFill>
              <a:effectLst/>
              <a:latin typeface="-apple-system"/>
            </a:endParaRPr>
          </a:p>
          <a:p>
            <a:pPr algn="just" fontAlgn="base">
              <a:buFont typeface="Arial" panose="020B0604020202020204" pitchFamily="34" charset="0"/>
              <a:buChar char="•"/>
            </a:pPr>
            <a:r>
              <a:rPr lang="en-US" sz="1600" b="1" i="0" dirty="0">
                <a:solidFill>
                  <a:srgbClr val="000000"/>
                </a:solidFill>
                <a:effectLst/>
                <a:latin typeface="arial" panose="020B0604020202020204" pitchFamily="34" charset="0"/>
              </a:rPr>
              <a:t>Increased Productivity:</a:t>
            </a:r>
            <a:r>
              <a:rPr lang="en-US" sz="1600" b="0" i="0" dirty="0">
                <a:solidFill>
                  <a:srgbClr val="000000"/>
                </a:solidFill>
                <a:effectLst/>
                <a:latin typeface="arial" panose="020B0604020202020204" pitchFamily="34" charset="0"/>
              </a:rPr>
              <a:t> Developers can build applications faster by focusing on the application logic rather than data access details.</a:t>
            </a:r>
          </a:p>
          <a:p>
            <a:pPr algn="just" fontAlgn="base">
              <a:buFont typeface="Arial" panose="020B0604020202020204" pitchFamily="34" charset="0"/>
              <a:buChar char="•"/>
            </a:pPr>
            <a:endParaRPr lang="en-US" sz="1600" b="0" i="0" dirty="0">
              <a:solidFill>
                <a:srgbClr val="3A3A3A"/>
              </a:solidFill>
              <a:effectLst/>
              <a:latin typeface="-apple-system"/>
            </a:endParaRPr>
          </a:p>
          <a:p>
            <a:pPr algn="just" fontAlgn="base">
              <a:buFont typeface="Arial" panose="020B0604020202020204" pitchFamily="34" charset="0"/>
              <a:buChar char="•"/>
            </a:pPr>
            <a:r>
              <a:rPr lang="en-US" sz="1600" b="1" i="0" dirty="0">
                <a:solidFill>
                  <a:srgbClr val="000000"/>
                </a:solidFill>
                <a:effectLst/>
                <a:latin typeface="arial" panose="020B0604020202020204" pitchFamily="34" charset="0"/>
              </a:rPr>
              <a:t>Cross-Platform Compatibility:</a:t>
            </a:r>
            <a:r>
              <a:rPr lang="en-US" sz="1600" b="0" i="0" dirty="0">
                <a:solidFill>
                  <a:srgbClr val="000000"/>
                </a:solidFill>
                <a:effectLst/>
                <a:latin typeface="arial" panose="020B0604020202020204" pitchFamily="34" charset="0"/>
              </a:rPr>
              <a:t> ORM frameworks like EF Core work across different platforms and databases, making it easier to develop cross-platform applications.</a:t>
            </a:r>
          </a:p>
          <a:p>
            <a:pPr algn="just" fontAlgn="base">
              <a:buFont typeface="Arial" panose="020B0604020202020204" pitchFamily="34" charset="0"/>
              <a:buChar char="•"/>
            </a:pPr>
            <a:endParaRPr lang="en-US" sz="1600" b="0" i="0" dirty="0">
              <a:solidFill>
                <a:srgbClr val="3A3A3A"/>
              </a:solidFill>
              <a:effectLst/>
              <a:latin typeface="-apple-system"/>
            </a:endParaRPr>
          </a:p>
          <a:p>
            <a:pPr algn="just" fontAlgn="base">
              <a:buFont typeface="Arial" panose="020B0604020202020204" pitchFamily="34" charset="0"/>
              <a:buChar char="•"/>
            </a:pPr>
            <a:r>
              <a:rPr lang="en-US" sz="1600" b="1" i="0" dirty="0">
                <a:solidFill>
                  <a:srgbClr val="000000"/>
                </a:solidFill>
                <a:effectLst/>
                <a:latin typeface="arial" panose="020B0604020202020204" pitchFamily="34" charset="0"/>
              </a:rPr>
              <a:t>Increased Performance:</a:t>
            </a:r>
            <a:r>
              <a:rPr lang="en-US" sz="1600" b="0" i="0" dirty="0">
                <a:solidFill>
                  <a:srgbClr val="000000"/>
                </a:solidFill>
                <a:effectLst/>
                <a:latin typeface="arial" panose="020B0604020202020204" pitchFamily="34" charset="0"/>
              </a:rPr>
              <a:t> ORMs support Lazy Loading, Eager Loading, and Caching to optimize data retrieval operations.</a:t>
            </a:r>
          </a:p>
          <a:p>
            <a:pPr algn="just" fontAlgn="base">
              <a:buFont typeface="Arial" panose="020B0604020202020204" pitchFamily="34" charset="0"/>
              <a:buChar char="•"/>
            </a:pPr>
            <a:endParaRPr lang="en-US" sz="1600" b="0" i="0" dirty="0">
              <a:solidFill>
                <a:srgbClr val="3A3A3A"/>
              </a:solidFill>
              <a:effectLst/>
              <a:latin typeface="-apple-system"/>
            </a:endParaRPr>
          </a:p>
          <a:p>
            <a:pPr algn="just" fontAlgn="base">
              <a:buFont typeface="Arial" panose="020B0604020202020204" pitchFamily="34" charset="0"/>
              <a:buChar char="•"/>
            </a:pPr>
            <a:r>
              <a:rPr lang="en-US" sz="1600" b="1" i="0" dirty="0">
                <a:solidFill>
                  <a:srgbClr val="000000"/>
                </a:solidFill>
                <a:effectLst/>
                <a:latin typeface="arial" panose="020B0604020202020204" pitchFamily="34" charset="0"/>
              </a:rPr>
              <a:t>Data Integrity:</a:t>
            </a:r>
            <a:r>
              <a:rPr lang="en-US" sz="1600" b="0" i="0" dirty="0">
                <a:solidFill>
                  <a:srgbClr val="000000"/>
                </a:solidFill>
                <a:effectLst/>
                <a:latin typeface="arial" panose="020B0604020202020204" pitchFamily="34" charset="0"/>
              </a:rPr>
              <a:t> ORM frameworks include capabilities such as concurrency handling and transactions that help maintain data integrity without extra effort from developers.</a:t>
            </a:r>
            <a:endParaRPr lang="en-US" sz="1600" b="0" i="0" dirty="0">
              <a:solidFill>
                <a:srgbClr val="3A3A3A"/>
              </a:solidFill>
              <a:effectLst/>
              <a:latin typeface="-apple-system"/>
            </a:endParaRPr>
          </a:p>
          <a:p>
            <a:endParaRPr lang="en-IN" sz="1600" dirty="0"/>
          </a:p>
        </p:txBody>
      </p:sp>
      <p:sp>
        <p:nvSpPr>
          <p:cNvPr id="3" name="TextBox 2">
            <a:extLst>
              <a:ext uri="{FF2B5EF4-FFF2-40B4-BE49-F238E27FC236}">
                <a16:creationId xmlns:a16="http://schemas.microsoft.com/office/drawing/2014/main" id="{AEC09671-131E-0B4E-9A72-36A3474693EA}"/>
              </a:ext>
            </a:extLst>
          </p:cNvPr>
          <p:cNvSpPr txBox="1"/>
          <p:nvPr/>
        </p:nvSpPr>
        <p:spPr>
          <a:xfrm>
            <a:off x="1793290" y="328474"/>
            <a:ext cx="6738152" cy="769441"/>
          </a:xfrm>
          <a:prstGeom prst="rect">
            <a:avLst/>
          </a:prstGeom>
          <a:noFill/>
        </p:spPr>
        <p:txBody>
          <a:bodyPr wrap="square" rtlCol="0">
            <a:spAutoFit/>
          </a:bodyPr>
          <a:lstStyle/>
          <a:p>
            <a:pPr algn="ctr"/>
            <a:r>
              <a:rPr lang="en-IN" sz="4400" b="1" dirty="0"/>
              <a:t>Introduction -  2</a:t>
            </a:r>
          </a:p>
        </p:txBody>
      </p:sp>
    </p:spTree>
    <p:extLst>
      <p:ext uri="{BB962C8B-B14F-4D97-AF65-F5344CB8AC3E}">
        <p14:creationId xmlns:p14="http://schemas.microsoft.com/office/powerpoint/2010/main" val="835897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20514-9F73-EC92-B751-6586F06076B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4927EA6-D01D-CE31-5C76-E27AD3F04D51}"/>
              </a:ext>
            </a:extLst>
          </p:cNvPr>
          <p:cNvSpPr txBox="1"/>
          <p:nvPr/>
        </p:nvSpPr>
        <p:spPr>
          <a:xfrm>
            <a:off x="853440" y="252710"/>
            <a:ext cx="9777782" cy="646331"/>
          </a:xfrm>
          <a:prstGeom prst="rect">
            <a:avLst/>
          </a:prstGeom>
          <a:noFill/>
        </p:spPr>
        <p:txBody>
          <a:bodyPr wrap="square" rtlCol="0">
            <a:spAutoFit/>
          </a:bodyPr>
          <a:lstStyle/>
          <a:p>
            <a:pPr algn="ctr"/>
            <a:r>
              <a:rPr lang="en-IN" sz="3600" b="1" dirty="0">
                <a:ea typeface="+mj-ea"/>
                <a:cs typeface="+mj-cs"/>
              </a:rPr>
              <a:t>Insert Ops</a:t>
            </a:r>
          </a:p>
        </p:txBody>
      </p:sp>
      <p:sp>
        <p:nvSpPr>
          <p:cNvPr id="5" name="TextBox 4">
            <a:extLst>
              <a:ext uri="{FF2B5EF4-FFF2-40B4-BE49-F238E27FC236}">
                <a16:creationId xmlns:a16="http://schemas.microsoft.com/office/drawing/2014/main" id="{3400C990-3641-F39A-2720-172EF7A7B546}"/>
              </a:ext>
            </a:extLst>
          </p:cNvPr>
          <p:cNvSpPr txBox="1"/>
          <p:nvPr/>
        </p:nvSpPr>
        <p:spPr>
          <a:xfrm>
            <a:off x="666532" y="802445"/>
            <a:ext cx="10151598" cy="6124754"/>
          </a:xfrm>
          <a:prstGeom prst="rect">
            <a:avLst/>
          </a:prstGeom>
          <a:noFill/>
        </p:spPr>
        <p:txBody>
          <a:bodyPr wrap="square" rtlCol="0">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Create a user entity</a:t>
            </a:r>
          </a:p>
          <a:p>
            <a:r>
              <a:rPr lang="en-IN" sz="1400" dirty="0">
                <a:latin typeface="Arial" panose="020B0604020202020204" pitchFamily="34" charset="0"/>
                <a:cs typeface="Arial" panose="020B0604020202020204" pitchFamily="34" charset="0"/>
              </a:rPr>
              <a:t>var user = new User</a:t>
            </a:r>
          </a:p>
          <a:p>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UserName</a:t>
            </a:r>
            <a:r>
              <a:rPr lang="en-IN" sz="1400" dirty="0">
                <a:latin typeface="Arial" panose="020B0604020202020204" pitchFamily="34" charset="0"/>
                <a:cs typeface="Arial" panose="020B0604020202020204" pitchFamily="34" charset="0"/>
              </a:rPr>
              <a:t> = "admin",</a:t>
            </a:r>
          </a:p>
          <a:p>
            <a:r>
              <a:rPr lang="en-IN" sz="1400" dirty="0">
                <a:latin typeface="Arial" panose="020B0604020202020204" pitchFamily="34" charset="0"/>
                <a:cs typeface="Arial" panose="020B0604020202020204" pitchFamily="34" charset="0"/>
              </a:rPr>
              <a:t>    Password = "admin123",</a:t>
            </a:r>
          </a:p>
          <a:p>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IsActive</a:t>
            </a:r>
            <a:r>
              <a:rPr lang="en-IN" sz="1400" dirty="0">
                <a:latin typeface="Arial" panose="020B0604020202020204" pitchFamily="34" charset="0"/>
                <a:cs typeface="Arial" panose="020B0604020202020204" pitchFamily="34" charset="0"/>
              </a:rPr>
              <a:t> = true,</a:t>
            </a:r>
          </a:p>
          <a:p>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ModifiedOn</a:t>
            </a:r>
            <a:r>
              <a:rPr lang="en-IN" sz="1400" dirty="0">
                <a:latin typeface="Arial" panose="020B0604020202020204" pitchFamily="34" charset="0"/>
                <a:cs typeface="Arial" panose="020B0604020202020204" pitchFamily="34" charset="0"/>
              </a:rPr>
              <a:t> = </a:t>
            </a:r>
            <a:r>
              <a:rPr lang="en-IN" sz="1400" dirty="0" err="1">
                <a:latin typeface="Arial" panose="020B0604020202020204" pitchFamily="34" charset="0"/>
                <a:cs typeface="Arial" panose="020B0604020202020204" pitchFamily="34" charset="0"/>
              </a:rPr>
              <a:t>DateTime.UtcNow</a:t>
            </a:r>
            <a:r>
              <a:rPr lang="en-IN" sz="1400" dirty="0">
                <a:latin typeface="Arial" panose="020B0604020202020204" pitchFamily="34" charset="0"/>
                <a:cs typeface="Arial" panose="020B0604020202020204" pitchFamily="34" charset="0"/>
              </a:rPr>
              <a:t>,</a:t>
            </a:r>
          </a:p>
          <a:p>
            <a:r>
              <a:rPr lang="en-IN" sz="1400" dirty="0">
                <a:latin typeface="Arial" panose="020B0604020202020204" pitchFamily="34" charset="0"/>
                <a:cs typeface="Arial" panose="020B0604020202020204" pitchFamily="34" charset="0"/>
              </a:rPr>
              <a:t>    Devices = new List&lt;Device&gt;</a:t>
            </a:r>
          </a:p>
          <a:p>
            <a:r>
              <a:rPr lang="en-IN" sz="1400" dirty="0">
                <a:latin typeface="Arial" panose="020B0604020202020204" pitchFamily="34" charset="0"/>
                <a:cs typeface="Arial" panose="020B0604020202020204" pitchFamily="34" charset="0"/>
              </a:rPr>
              <a:t>    {</a:t>
            </a:r>
          </a:p>
          <a:p>
            <a:r>
              <a:rPr lang="en-IN" sz="1400" dirty="0">
                <a:latin typeface="Arial" panose="020B0604020202020204" pitchFamily="34" charset="0"/>
                <a:cs typeface="Arial" panose="020B0604020202020204" pitchFamily="34" charset="0"/>
              </a:rPr>
              <a:t>        new Device { </a:t>
            </a:r>
            <a:r>
              <a:rPr lang="en-IN" sz="1400" dirty="0" err="1">
                <a:latin typeface="Arial" panose="020B0604020202020204" pitchFamily="34" charset="0"/>
                <a:cs typeface="Arial" panose="020B0604020202020204" pitchFamily="34" charset="0"/>
              </a:rPr>
              <a:t>DeviceName</a:t>
            </a:r>
            <a:r>
              <a:rPr lang="en-IN" sz="1400" dirty="0">
                <a:latin typeface="Arial" panose="020B0604020202020204" pitchFamily="34" charset="0"/>
                <a:cs typeface="Arial" panose="020B0604020202020204" pitchFamily="34" charset="0"/>
              </a:rPr>
              <a:t> = "Laptop" },</a:t>
            </a:r>
          </a:p>
          <a:p>
            <a:r>
              <a:rPr lang="en-IN" sz="1400" dirty="0">
                <a:latin typeface="Arial" panose="020B0604020202020204" pitchFamily="34" charset="0"/>
                <a:cs typeface="Arial" panose="020B0604020202020204" pitchFamily="34" charset="0"/>
              </a:rPr>
              <a:t>        new Device { </a:t>
            </a:r>
            <a:r>
              <a:rPr lang="en-IN" sz="1400" dirty="0" err="1">
                <a:latin typeface="Arial" panose="020B0604020202020204" pitchFamily="34" charset="0"/>
                <a:cs typeface="Arial" panose="020B0604020202020204" pitchFamily="34" charset="0"/>
              </a:rPr>
              <a:t>DeviceName</a:t>
            </a:r>
            <a:r>
              <a:rPr lang="en-IN" sz="1400" dirty="0">
                <a:latin typeface="Arial" panose="020B0604020202020204" pitchFamily="34" charset="0"/>
                <a:cs typeface="Arial" panose="020B0604020202020204" pitchFamily="34" charset="0"/>
              </a:rPr>
              <a:t> = "Phone" }</a:t>
            </a:r>
          </a:p>
          <a:p>
            <a:r>
              <a:rPr lang="en-IN" sz="1400" dirty="0">
                <a:latin typeface="Arial" panose="020B0604020202020204" pitchFamily="34" charset="0"/>
                <a:cs typeface="Arial" panose="020B0604020202020204" pitchFamily="34" charset="0"/>
              </a:rPr>
              <a:t>    }</a:t>
            </a:r>
          </a:p>
          <a:p>
            <a:r>
              <a:rPr lang="en-IN" sz="1400" dirty="0">
                <a:latin typeface="Arial" panose="020B0604020202020204" pitchFamily="34" charset="0"/>
                <a:cs typeface="Arial" panose="020B0604020202020204" pitchFamily="34" charset="0"/>
              </a:rPr>
              <a:t>};</a:t>
            </a:r>
          </a:p>
          <a:p>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Create role entity and </a:t>
            </a:r>
            <a:r>
              <a:rPr lang="en-IN" sz="1400" b="1" dirty="0" err="1">
                <a:latin typeface="Arial" panose="020B0604020202020204" pitchFamily="34" charset="0"/>
                <a:cs typeface="Arial" panose="020B0604020202020204" pitchFamily="34" charset="0"/>
              </a:rPr>
              <a:t>useRoles</a:t>
            </a:r>
            <a:r>
              <a:rPr lang="en-IN" sz="1400" b="1" dirty="0">
                <a:latin typeface="Arial" panose="020B0604020202020204" pitchFamily="34" charset="0"/>
                <a:cs typeface="Arial" panose="020B0604020202020204" pitchFamily="34" charset="0"/>
              </a:rPr>
              <a:t> list for user entity list</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var role = new Role { </a:t>
            </a:r>
            <a:r>
              <a:rPr lang="en-IN" sz="1400" dirty="0" err="1">
                <a:latin typeface="Arial" panose="020B0604020202020204" pitchFamily="34" charset="0"/>
                <a:cs typeface="Arial" panose="020B0604020202020204" pitchFamily="34" charset="0"/>
              </a:rPr>
              <a:t>RoleID</a:t>
            </a:r>
            <a:r>
              <a:rPr lang="en-IN" sz="1400" dirty="0">
                <a:latin typeface="Arial" panose="020B0604020202020204" pitchFamily="34" charset="0"/>
                <a:cs typeface="Arial" panose="020B0604020202020204" pitchFamily="34" charset="0"/>
              </a:rPr>
              <a:t> = 11 };</a:t>
            </a:r>
          </a:p>
          <a:p>
            <a:endParaRPr lang="en-IN" sz="1400"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var </a:t>
            </a:r>
            <a:r>
              <a:rPr lang="en-IN" sz="1400" dirty="0" err="1">
                <a:latin typeface="Arial" panose="020B0604020202020204" pitchFamily="34" charset="0"/>
                <a:cs typeface="Arial" panose="020B0604020202020204" pitchFamily="34" charset="0"/>
              </a:rPr>
              <a:t>userRoles</a:t>
            </a:r>
            <a:r>
              <a:rPr lang="en-IN" sz="1400" dirty="0">
                <a:latin typeface="Arial" panose="020B0604020202020204" pitchFamily="34" charset="0"/>
                <a:cs typeface="Arial" panose="020B0604020202020204" pitchFamily="34" charset="0"/>
              </a:rPr>
              <a:t> = new List&lt;</a:t>
            </a:r>
            <a:r>
              <a:rPr lang="en-IN" sz="1400" dirty="0" err="1">
                <a:latin typeface="Arial" panose="020B0604020202020204" pitchFamily="34" charset="0"/>
                <a:cs typeface="Arial" panose="020B0604020202020204" pitchFamily="34" charset="0"/>
              </a:rPr>
              <a:t>UserRole</a:t>
            </a:r>
            <a:r>
              <a:rPr lang="en-IN" sz="1400" dirty="0">
                <a:latin typeface="Arial" panose="020B0604020202020204" pitchFamily="34" charset="0"/>
                <a:cs typeface="Arial" panose="020B0604020202020204" pitchFamily="34" charset="0"/>
              </a:rPr>
              <a:t>&gt; {new </a:t>
            </a:r>
            <a:r>
              <a:rPr lang="en-IN" sz="1400" dirty="0" err="1">
                <a:latin typeface="Arial" panose="020B0604020202020204" pitchFamily="34" charset="0"/>
                <a:cs typeface="Arial" panose="020B0604020202020204" pitchFamily="34" charset="0"/>
              </a:rPr>
              <a:t>UserRole</a:t>
            </a:r>
            <a:r>
              <a:rPr lang="en-IN" sz="1400" dirty="0">
                <a:latin typeface="Arial" panose="020B0604020202020204" pitchFamily="34" charset="0"/>
                <a:cs typeface="Arial" panose="020B0604020202020204" pitchFamily="34" charset="0"/>
              </a:rPr>
              <a:t> {  Role = role } }</a:t>
            </a:r>
          </a:p>
          <a:p>
            <a:endParaRPr lang="en-IN" sz="1400" dirty="0">
              <a:latin typeface="Arial" panose="020B0604020202020204" pitchFamily="34" charset="0"/>
              <a:cs typeface="Arial" panose="020B0604020202020204" pitchFamily="34" charset="0"/>
            </a:endParaRPr>
          </a:p>
          <a:p>
            <a:r>
              <a:rPr lang="en-IN" sz="1400" dirty="0" err="1">
                <a:latin typeface="Arial" panose="020B0604020202020204" pitchFamily="34" charset="0"/>
                <a:cs typeface="Arial" panose="020B0604020202020204" pitchFamily="34" charset="0"/>
              </a:rPr>
              <a:t>user.UserRoles</a:t>
            </a:r>
            <a:r>
              <a:rPr lang="en-IN" sz="1400" dirty="0">
                <a:latin typeface="Arial" panose="020B0604020202020204" pitchFamily="34" charset="0"/>
                <a:cs typeface="Arial" panose="020B0604020202020204" pitchFamily="34" charset="0"/>
              </a:rPr>
              <a:t> = </a:t>
            </a:r>
            <a:r>
              <a:rPr lang="en-IN" sz="1400" dirty="0" err="1">
                <a:latin typeface="Arial" panose="020B0604020202020204" pitchFamily="34" charset="0"/>
                <a:cs typeface="Arial" panose="020B0604020202020204" pitchFamily="34" charset="0"/>
              </a:rPr>
              <a:t>userRoles</a:t>
            </a:r>
            <a:r>
              <a:rPr lang="en-IN" sz="1400" dirty="0">
                <a:latin typeface="Arial" panose="020B0604020202020204" pitchFamily="34" charset="0"/>
                <a:cs typeface="Arial" panose="020B0604020202020204" pitchFamily="34" charset="0"/>
              </a:rPr>
              <a:t>;</a:t>
            </a:r>
          </a:p>
          <a:p>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Save the entity to database</a:t>
            </a:r>
          </a:p>
          <a:p>
            <a:endParaRPr lang="en-IN" sz="1400" dirty="0">
              <a:latin typeface="Arial" panose="020B0604020202020204" pitchFamily="34" charset="0"/>
              <a:cs typeface="Arial" panose="020B0604020202020204" pitchFamily="34" charset="0"/>
            </a:endParaRPr>
          </a:p>
          <a:p>
            <a:r>
              <a:rPr lang="en-IN" sz="1400" dirty="0" err="1">
                <a:latin typeface="Arial" panose="020B0604020202020204" pitchFamily="34" charset="0"/>
                <a:cs typeface="Arial" panose="020B0604020202020204" pitchFamily="34" charset="0"/>
              </a:rPr>
              <a:t>context.Users.Add</a:t>
            </a:r>
            <a:r>
              <a:rPr lang="en-IN" sz="1400" dirty="0">
                <a:latin typeface="Arial" panose="020B0604020202020204" pitchFamily="34" charset="0"/>
                <a:cs typeface="Arial" panose="020B0604020202020204" pitchFamily="34" charset="0"/>
              </a:rPr>
              <a:t>(user);</a:t>
            </a:r>
          </a:p>
          <a:p>
            <a:endParaRPr lang="en-IN" sz="1400" dirty="0">
              <a:latin typeface="Arial" panose="020B0604020202020204" pitchFamily="34" charset="0"/>
              <a:cs typeface="Arial" panose="020B0604020202020204" pitchFamily="34" charset="0"/>
            </a:endParaRPr>
          </a:p>
          <a:p>
            <a:r>
              <a:rPr lang="en-IN" sz="1400" dirty="0" err="1">
                <a:latin typeface="Arial" panose="020B0604020202020204" pitchFamily="34" charset="0"/>
                <a:cs typeface="Arial" panose="020B0604020202020204" pitchFamily="34" charset="0"/>
              </a:rPr>
              <a:t>context.SaveChanges</a:t>
            </a:r>
            <a:r>
              <a:rPr lang="en-IN" sz="1400" dirty="0">
                <a:latin typeface="Arial" panose="020B0604020202020204" pitchFamily="34" charset="0"/>
                <a:cs typeface="Arial" panose="020B0604020202020204" pitchFamily="34" charset="0"/>
              </a:rPr>
              <a:t>();</a:t>
            </a:r>
          </a:p>
          <a:p>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395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63243-5AE8-AB7A-AF1D-1C90EEA1984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B390BC6-D443-F559-0995-EA14AAE1F566}"/>
              </a:ext>
            </a:extLst>
          </p:cNvPr>
          <p:cNvSpPr txBox="1"/>
          <p:nvPr/>
        </p:nvSpPr>
        <p:spPr>
          <a:xfrm>
            <a:off x="853440" y="0"/>
            <a:ext cx="9777782" cy="646331"/>
          </a:xfrm>
          <a:prstGeom prst="rect">
            <a:avLst/>
          </a:prstGeom>
          <a:noFill/>
        </p:spPr>
        <p:txBody>
          <a:bodyPr wrap="square" rtlCol="0">
            <a:spAutoFit/>
          </a:bodyPr>
          <a:lstStyle/>
          <a:p>
            <a:pPr algn="ctr"/>
            <a:r>
              <a:rPr lang="en-IN" sz="3600" b="1" dirty="0">
                <a:ea typeface="+mj-ea"/>
                <a:cs typeface="+mj-cs"/>
              </a:rPr>
              <a:t>Update Ops - 1</a:t>
            </a:r>
          </a:p>
        </p:txBody>
      </p:sp>
      <p:sp>
        <p:nvSpPr>
          <p:cNvPr id="5" name="TextBox 4">
            <a:extLst>
              <a:ext uri="{FF2B5EF4-FFF2-40B4-BE49-F238E27FC236}">
                <a16:creationId xmlns:a16="http://schemas.microsoft.com/office/drawing/2014/main" id="{F770AF60-29CA-667E-668C-04DF41299F4C}"/>
              </a:ext>
            </a:extLst>
          </p:cNvPr>
          <p:cNvSpPr txBox="1"/>
          <p:nvPr/>
        </p:nvSpPr>
        <p:spPr>
          <a:xfrm>
            <a:off x="666532" y="646331"/>
            <a:ext cx="10151598" cy="4616648"/>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Disconnected Entity </a:t>
            </a:r>
            <a:r>
              <a:rPr lang="en-US" sz="1400" dirty="0">
                <a:latin typeface="Arial" panose="020B0604020202020204" pitchFamily="34" charset="0"/>
                <a:cs typeface="Arial" panose="020B0604020202020204" pitchFamily="34" charset="0"/>
              </a:rPr>
              <a:t>in Entity Framework Core are objects that were once tracked by a </a:t>
            </a:r>
            <a:r>
              <a:rPr lang="en-US" sz="1400" dirty="0" err="1">
                <a:latin typeface="Arial" panose="020B0604020202020204" pitchFamily="34" charset="0"/>
                <a:cs typeface="Arial" panose="020B0604020202020204" pitchFamily="34" charset="0"/>
              </a:rPr>
              <a:t>DbContext</a:t>
            </a:r>
            <a:r>
              <a:rPr lang="en-US" sz="1400" dirty="0">
                <a:latin typeface="Arial" panose="020B0604020202020204" pitchFamily="34" charset="0"/>
                <a:cs typeface="Arial" panose="020B0604020202020204" pitchFamily="34" charset="0"/>
              </a:rPr>
              <a:t>, but are now being used outside of it—like in web apps or APIs where data is fetched, sent to the client, modified, and then sent back to the server. Since the original </a:t>
            </a:r>
            <a:r>
              <a:rPr lang="en-US" sz="1400" dirty="0" err="1">
                <a:latin typeface="Arial" panose="020B0604020202020204" pitchFamily="34" charset="0"/>
                <a:cs typeface="Arial" panose="020B0604020202020204" pitchFamily="34" charset="0"/>
              </a:rPr>
              <a:t>DbContext</a:t>
            </a:r>
            <a:r>
              <a:rPr lang="en-US" sz="1400" dirty="0">
                <a:latin typeface="Arial" panose="020B0604020202020204" pitchFamily="34" charset="0"/>
                <a:cs typeface="Arial" panose="020B0604020202020204" pitchFamily="34" charset="0"/>
              </a:rPr>
              <a:t> is gone, EF Core no longer knows what changed, so you have to manually tell it what to do</a:t>
            </a:r>
            <a:r>
              <a:rPr lang="en-US" sz="1400" b="1" dirty="0">
                <a:latin typeface="Arial" panose="020B0604020202020204" pitchFamily="34" charset="0"/>
                <a:cs typeface="Arial" panose="020B0604020202020204" pitchFamily="34" charset="0"/>
              </a:rPr>
              <a:t>.</a:t>
            </a:r>
          </a:p>
          <a:p>
            <a:endParaRPr lang="en-US" sz="1400" b="1" dirty="0">
              <a:latin typeface="Arial" panose="020B0604020202020204" pitchFamily="34" charset="0"/>
              <a:cs typeface="Arial" panose="020B0604020202020204" pitchFamily="34" charset="0"/>
            </a:endParaRPr>
          </a:p>
          <a:p>
            <a:r>
              <a:rPr lang="en-IN" sz="1400" b="1" dirty="0">
                <a:latin typeface="Arial" panose="020B0604020202020204" pitchFamily="34" charset="0"/>
                <a:cs typeface="Arial" panose="020B0604020202020204" pitchFamily="34" charset="0"/>
              </a:rPr>
              <a:t>      Attach and Set State</a:t>
            </a:r>
          </a:p>
          <a:p>
            <a:pPr marL="342900" indent="-342900">
              <a:buAutoNum type="arabicPeriod"/>
            </a:pPr>
            <a:endParaRPr lang="en-US" sz="1400" b="1" dirty="0">
              <a:latin typeface="Arial" panose="020B0604020202020204" pitchFamily="34" charset="0"/>
              <a:cs typeface="Arial" panose="020B0604020202020204" pitchFamily="34" charset="0"/>
            </a:endParaRPr>
          </a:p>
          <a:p>
            <a:pPr lvl="2"/>
            <a:r>
              <a:rPr lang="en-IN" sz="1400" dirty="0">
                <a:latin typeface="Arial" panose="020B0604020202020204" pitchFamily="34" charset="0"/>
                <a:cs typeface="Arial" panose="020B0604020202020204" pitchFamily="34" charset="0"/>
              </a:rPr>
              <a:t>var user = new </a:t>
            </a:r>
            <a:r>
              <a:rPr lang="en-IN" sz="1400" dirty="0" err="1">
                <a:latin typeface="Arial" panose="020B0604020202020204" pitchFamily="34" charset="0"/>
                <a:cs typeface="Arial" panose="020B0604020202020204" pitchFamily="34" charset="0"/>
              </a:rPr>
              <a:t>ESSPLUser</a:t>
            </a:r>
            <a:r>
              <a:rPr lang="en-IN" sz="1400" dirty="0">
                <a:latin typeface="Arial" panose="020B0604020202020204" pitchFamily="34" charset="0"/>
                <a:cs typeface="Arial" panose="020B0604020202020204" pitchFamily="34" charset="0"/>
              </a:rPr>
              <a:t> { </a:t>
            </a:r>
            <a:r>
              <a:rPr lang="en-IN" sz="1400" dirty="0" err="1">
                <a:latin typeface="Arial" panose="020B0604020202020204" pitchFamily="34" charset="0"/>
                <a:cs typeface="Arial" panose="020B0604020202020204" pitchFamily="34" charset="0"/>
              </a:rPr>
              <a:t>UserID</a:t>
            </a:r>
            <a:r>
              <a:rPr lang="en-IN" sz="1400" dirty="0">
                <a:latin typeface="Arial" panose="020B0604020202020204" pitchFamily="34" charset="0"/>
                <a:cs typeface="Arial" panose="020B0604020202020204" pitchFamily="34" charset="0"/>
              </a:rPr>
              <a:t> = 1, </a:t>
            </a:r>
            <a:r>
              <a:rPr lang="en-IN" sz="1400" dirty="0" err="1">
                <a:latin typeface="Arial" panose="020B0604020202020204" pitchFamily="34" charset="0"/>
                <a:cs typeface="Arial" panose="020B0604020202020204" pitchFamily="34" charset="0"/>
              </a:rPr>
              <a:t>UserName</a:t>
            </a:r>
            <a:r>
              <a:rPr lang="en-IN" sz="1400" dirty="0">
                <a:latin typeface="Arial" panose="020B0604020202020204" pitchFamily="34" charset="0"/>
                <a:cs typeface="Arial" panose="020B0604020202020204" pitchFamily="34" charset="0"/>
              </a:rPr>
              <a:t> = "</a:t>
            </a:r>
            <a:r>
              <a:rPr lang="en-IN" sz="1400" dirty="0" err="1">
                <a:latin typeface="Arial" panose="020B0604020202020204" pitchFamily="34" charset="0"/>
                <a:cs typeface="Arial" panose="020B0604020202020204" pitchFamily="34" charset="0"/>
              </a:rPr>
              <a:t>UpdatedName</a:t>
            </a:r>
            <a:r>
              <a:rPr lang="en-IN" sz="1400" dirty="0">
                <a:latin typeface="Arial" panose="020B0604020202020204" pitchFamily="34" charset="0"/>
                <a:cs typeface="Arial" panose="020B0604020202020204" pitchFamily="34" charset="0"/>
              </a:rPr>
              <a:t>" };</a:t>
            </a:r>
          </a:p>
          <a:p>
            <a:pPr lvl="2"/>
            <a:endParaRPr lang="en-IN" sz="1400" dirty="0">
              <a:latin typeface="Arial" panose="020B0604020202020204" pitchFamily="34" charset="0"/>
              <a:cs typeface="Arial" panose="020B0604020202020204" pitchFamily="34" charset="0"/>
            </a:endParaRPr>
          </a:p>
          <a:p>
            <a:pPr lvl="2"/>
            <a:r>
              <a:rPr lang="en-IN" sz="1400" dirty="0" err="1">
                <a:latin typeface="Arial" panose="020B0604020202020204" pitchFamily="34" charset="0"/>
                <a:cs typeface="Arial" panose="020B0604020202020204" pitchFamily="34" charset="0"/>
              </a:rPr>
              <a:t>context.Attach</a:t>
            </a:r>
            <a:r>
              <a:rPr lang="en-IN" sz="1400" dirty="0">
                <a:latin typeface="Arial" panose="020B0604020202020204" pitchFamily="34" charset="0"/>
                <a:cs typeface="Arial" panose="020B0604020202020204" pitchFamily="34" charset="0"/>
              </a:rPr>
              <a:t>(user);</a:t>
            </a:r>
          </a:p>
          <a:p>
            <a:pPr lvl="2"/>
            <a:r>
              <a:rPr lang="en-IN" sz="1400" dirty="0" err="1">
                <a:latin typeface="Arial" panose="020B0604020202020204" pitchFamily="34" charset="0"/>
                <a:cs typeface="Arial" panose="020B0604020202020204" pitchFamily="34" charset="0"/>
              </a:rPr>
              <a:t>context.Entry</a:t>
            </a:r>
            <a:r>
              <a:rPr lang="en-IN" sz="1400" dirty="0">
                <a:latin typeface="Arial" panose="020B0604020202020204" pitchFamily="34" charset="0"/>
                <a:cs typeface="Arial" panose="020B0604020202020204" pitchFamily="34" charset="0"/>
              </a:rPr>
              <a:t>(user).State = </a:t>
            </a:r>
            <a:r>
              <a:rPr lang="en-IN" sz="1400" dirty="0" err="1">
                <a:latin typeface="Arial" panose="020B0604020202020204" pitchFamily="34" charset="0"/>
                <a:cs typeface="Arial" panose="020B0604020202020204" pitchFamily="34" charset="0"/>
              </a:rPr>
              <a:t>EntityState.Modified</a:t>
            </a:r>
            <a:r>
              <a:rPr lang="en-IN" sz="1400" dirty="0">
                <a:latin typeface="Arial" panose="020B0604020202020204" pitchFamily="34" charset="0"/>
                <a:cs typeface="Arial" panose="020B0604020202020204" pitchFamily="34" charset="0"/>
              </a:rPr>
              <a:t>;</a:t>
            </a:r>
          </a:p>
          <a:p>
            <a:pPr lvl="2"/>
            <a:endParaRPr lang="en-IN" sz="1400" dirty="0">
              <a:latin typeface="Arial" panose="020B0604020202020204" pitchFamily="34" charset="0"/>
              <a:cs typeface="Arial" panose="020B0604020202020204" pitchFamily="34" charset="0"/>
            </a:endParaRPr>
          </a:p>
          <a:p>
            <a:pPr lvl="2"/>
            <a:r>
              <a:rPr lang="en-IN" sz="1400" dirty="0" err="1">
                <a:latin typeface="Arial" panose="020B0604020202020204" pitchFamily="34" charset="0"/>
                <a:cs typeface="Arial" panose="020B0604020202020204" pitchFamily="34" charset="0"/>
              </a:rPr>
              <a:t>context.SaveChanges</a:t>
            </a:r>
            <a:r>
              <a:rPr lang="en-IN" sz="1400" dirty="0">
                <a:latin typeface="Arial" panose="020B0604020202020204" pitchFamily="34" charset="0"/>
                <a:cs typeface="Arial" panose="020B0604020202020204" pitchFamily="34" charset="0"/>
              </a:rPr>
              <a:t>();</a:t>
            </a:r>
          </a:p>
          <a:p>
            <a:pPr lvl="1"/>
            <a:endParaRPr lang="en-IN" sz="1400" dirty="0">
              <a:latin typeface="Arial" panose="020B0604020202020204" pitchFamily="34" charset="0"/>
              <a:cs typeface="Arial" panose="020B0604020202020204" pitchFamily="34" charset="0"/>
            </a:endParaRPr>
          </a:p>
          <a:p>
            <a:pPr marL="0" lvl="1"/>
            <a:r>
              <a:rPr lang="en-IN" sz="1400" b="1" dirty="0">
                <a:latin typeface="Arial" panose="020B0604020202020204" pitchFamily="34" charset="0"/>
                <a:cs typeface="Arial" panose="020B0604020202020204" pitchFamily="34" charset="0"/>
              </a:rPr>
              <a:t>       Update Specific Properties Only</a:t>
            </a:r>
          </a:p>
          <a:p>
            <a:pPr marL="0" lvl="1"/>
            <a:endParaRPr lang="en-IN" sz="1400" b="1" dirty="0">
              <a:latin typeface="Arial" panose="020B0604020202020204" pitchFamily="34" charset="0"/>
              <a:cs typeface="Arial" panose="020B0604020202020204" pitchFamily="34" charset="0"/>
            </a:endParaRPr>
          </a:p>
          <a:p>
            <a:pPr marL="914400" lvl="3"/>
            <a:r>
              <a:rPr lang="en-IN" sz="1400" dirty="0" err="1">
                <a:latin typeface="Arial" panose="020B0604020202020204" pitchFamily="34" charset="0"/>
                <a:cs typeface="Arial" panose="020B0604020202020204" pitchFamily="34" charset="0"/>
              </a:rPr>
              <a:t>context.Attach</a:t>
            </a:r>
            <a:r>
              <a:rPr lang="en-IN" sz="1400" dirty="0">
                <a:latin typeface="Arial" panose="020B0604020202020204" pitchFamily="34" charset="0"/>
                <a:cs typeface="Arial" panose="020B0604020202020204" pitchFamily="34" charset="0"/>
              </a:rPr>
              <a:t>(user);</a:t>
            </a:r>
          </a:p>
          <a:p>
            <a:pPr marL="914400" lvl="3"/>
            <a:r>
              <a:rPr lang="en-IN" sz="1400" dirty="0" err="1">
                <a:latin typeface="Arial" panose="020B0604020202020204" pitchFamily="34" charset="0"/>
                <a:cs typeface="Arial" panose="020B0604020202020204" pitchFamily="34" charset="0"/>
              </a:rPr>
              <a:t>context.Entry</a:t>
            </a:r>
            <a:r>
              <a:rPr lang="en-IN" sz="1400" dirty="0">
                <a:latin typeface="Arial" panose="020B0604020202020204" pitchFamily="34" charset="0"/>
                <a:cs typeface="Arial" panose="020B0604020202020204" pitchFamily="34" charset="0"/>
              </a:rPr>
              <a:t>(user).Property(u =&gt; </a:t>
            </a:r>
            <a:r>
              <a:rPr lang="en-IN" sz="1400" dirty="0" err="1">
                <a:latin typeface="Arial" panose="020B0604020202020204" pitchFamily="34" charset="0"/>
                <a:cs typeface="Arial" panose="020B0604020202020204" pitchFamily="34" charset="0"/>
              </a:rPr>
              <a:t>u.UserName</a:t>
            </a:r>
            <a:r>
              <a:rPr lang="en-IN" sz="1400" dirty="0">
                <a:latin typeface="Arial" panose="020B0604020202020204" pitchFamily="34" charset="0"/>
                <a:cs typeface="Arial" panose="020B0604020202020204" pitchFamily="34" charset="0"/>
              </a:rPr>
              <a:t>).</a:t>
            </a:r>
            <a:r>
              <a:rPr lang="en-IN" sz="1400" dirty="0" err="1">
                <a:latin typeface="Arial" panose="020B0604020202020204" pitchFamily="34" charset="0"/>
                <a:cs typeface="Arial" panose="020B0604020202020204" pitchFamily="34" charset="0"/>
              </a:rPr>
              <a:t>IsModified</a:t>
            </a:r>
            <a:r>
              <a:rPr lang="en-IN" sz="1400" dirty="0">
                <a:latin typeface="Arial" panose="020B0604020202020204" pitchFamily="34" charset="0"/>
                <a:cs typeface="Arial" panose="020B0604020202020204" pitchFamily="34" charset="0"/>
              </a:rPr>
              <a:t> = true;</a:t>
            </a:r>
          </a:p>
          <a:p>
            <a:pPr marL="0" lvl="1"/>
            <a:endParaRPr lang="en-IN" sz="1400" b="1" dirty="0">
              <a:latin typeface="Arial" panose="020B0604020202020204" pitchFamily="34" charset="0"/>
              <a:cs typeface="Arial" panose="020B0604020202020204" pitchFamily="34" charset="0"/>
            </a:endParaRPr>
          </a:p>
          <a:p>
            <a:pPr marL="0" lvl="1"/>
            <a:r>
              <a:rPr lang="en-IN" sz="1400" b="1"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1826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A42785-20EC-C8E0-501A-A879D44E8224}"/>
              </a:ext>
            </a:extLst>
          </p:cNvPr>
          <p:cNvSpPr txBox="1"/>
          <p:nvPr/>
        </p:nvSpPr>
        <p:spPr>
          <a:xfrm>
            <a:off x="307731" y="1046285"/>
            <a:ext cx="11482754" cy="3108543"/>
          </a:xfrm>
          <a:prstGeom prst="rect">
            <a:avLst/>
          </a:prstGeom>
          <a:noFill/>
        </p:spPr>
        <p:txBody>
          <a:bodyPr wrap="square" rtlCol="0">
            <a:spAutoFit/>
          </a:bodyPr>
          <a:lstStyle/>
          <a:p>
            <a:pPr marL="2857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Connected Entity </a:t>
            </a:r>
            <a:r>
              <a:rPr lang="en-US" sz="1400" dirty="0">
                <a:latin typeface="Arial" panose="020B0604020202020204" pitchFamily="34" charset="0"/>
                <a:cs typeface="Arial" panose="020B0604020202020204" pitchFamily="34" charset="0"/>
              </a:rPr>
              <a:t>A connected entity in Entity Framework Core refers to an entity that is being actively tracked by the same </a:t>
            </a:r>
            <a:r>
              <a:rPr lang="en-US" sz="1400" dirty="0" err="1">
                <a:latin typeface="Arial" panose="020B0604020202020204" pitchFamily="34" charset="0"/>
                <a:cs typeface="Arial" panose="020B0604020202020204" pitchFamily="34" charset="0"/>
              </a:rPr>
              <a:t>DbContext</a:t>
            </a:r>
            <a:r>
              <a:rPr lang="en-US" sz="1400" dirty="0">
                <a:latin typeface="Arial" panose="020B0604020202020204" pitchFamily="34" charset="0"/>
                <a:cs typeface="Arial" panose="020B0604020202020204" pitchFamily="34" charset="0"/>
              </a:rPr>
              <a:t> instance that retrieved it. This is EF Core’s default behavior and it’s what makes updating, deleting, and saving changes so seamless.</a:t>
            </a:r>
          </a:p>
          <a:p>
            <a:pPr marL="285750" lvl="1" indent="-285750">
              <a:buFont typeface="Arial" panose="020B0604020202020204" pitchFamily="34" charset="0"/>
              <a:buChar char="•"/>
            </a:pPr>
            <a:endParaRPr lang="en-US" sz="1400" dirty="0"/>
          </a:p>
          <a:p>
            <a:pPr marL="457200" lvl="2"/>
            <a:r>
              <a:rPr lang="en-US" sz="1400" dirty="0"/>
              <a:t>var user = </a:t>
            </a:r>
            <a:r>
              <a:rPr lang="en-US" sz="1400" dirty="0" err="1"/>
              <a:t>context.Users.FirstOrDefault</a:t>
            </a:r>
            <a:r>
              <a:rPr lang="en-US" sz="1400" dirty="0"/>
              <a:t>(u =&gt; </a:t>
            </a:r>
            <a:r>
              <a:rPr lang="en-US" sz="1400" dirty="0" err="1"/>
              <a:t>u.UserID</a:t>
            </a:r>
            <a:r>
              <a:rPr lang="en-US" sz="1400" dirty="0"/>
              <a:t> == 1);</a:t>
            </a:r>
          </a:p>
          <a:p>
            <a:pPr marL="457200" lvl="2"/>
            <a:endParaRPr lang="en-US" sz="1400" dirty="0"/>
          </a:p>
          <a:p>
            <a:pPr marL="457200" lvl="2"/>
            <a:r>
              <a:rPr lang="en-US" sz="1400" dirty="0"/>
              <a:t>if (user != null){</a:t>
            </a:r>
          </a:p>
          <a:p>
            <a:pPr marL="457200" lvl="2"/>
            <a:r>
              <a:rPr lang="en-US" sz="1400" dirty="0"/>
              <a:t>    // 2. Modify the properties</a:t>
            </a:r>
          </a:p>
          <a:p>
            <a:pPr marL="457200" lvl="2"/>
            <a:r>
              <a:rPr lang="en-US" sz="1400" dirty="0"/>
              <a:t>    </a:t>
            </a:r>
            <a:r>
              <a:rPr lang="en-US" sz="1400" dirty="0" err="1"/>
              <a:t>user.UserName</a:t>
            </a:r>
            <a:r>
              <a:rPr lang="en-US" sz="1400" dirty="0"/>
              <a:t> = "</a:t>
            </a:r>
            <a:r>
              <a:rPr lang="en-US" sz="1400" dirty="0" err="1"/>
              <a:t>UpdatedName</a:t>
            </a:r>
            <a:r>
              <a:rPr lang="en-US" sz="1400" dirty="0"/>
              <a:t>";</a:t>
            </a:r>
          </a:p>
          <a:p>
            <a:pPr marL="457200" lvl="2"/>
            <a:r>
              <a:rPr lang="en-US" sz="1400" dirty="0"/>
              <a:t>    </a:t>
            </a:r>
            <a:r>
              <a:rPr lang="en-US" sz="1400" dirty="0" err="1"/>
              <a:t>user.IsActive</a:t>
            </a:r>
            <a:r>
              <a:rPr lang="en-US" sz="1400" dirty="0"/>
              <a:t> = false;</a:t>
            </a:r>
          </a:p>
          <a:p>
            <a:pPr marL="457200" lvl="2"/>
            <a:r>
              <a:rPr lang="en-US" sz="1400" dirty="0"/>
              <a:t>    </a:t>
            </a:r>
            <a:r>
              <a:rPr lang="en-US" sz="1400" dirty="0" err="1"/>
              <a:t>user.ModifiedOn</a:t>
            </a:r>
            <a:r>
              <a:rPr lang="en-US" sz="1400" dirty="0"/>
              <a:t> = </a:t>
            </a:r>
            <a:r>
              <a:rPr lang="en-US" sz="1400" dirty="0" err="1"/>
              <a:t>DateTime.UtcNow</a:t>
            </a:r>
            <a:r>
              <a:rPr lang="en-US" sz="1400" dirty="0"/>
              <a:t>;</a:t>
            </a:r>
          </a:p>
          <a:p>
            <a:pPr marL="457200" lvl="2"/>
            <a:endParaRPr lang="en-US" sz="1400" dirty="0"/>
          </a:p>
          <a:p>
            <a:pPr marL="457200" lvl="2"/>
            <a:r>
              <a:rPr lang="en-US" sz="1400" dirty="0"/>
              <a:t>    // 3. Save changes — EF Core detects the changes and updates the DB</a:t>
            </a:r>
          </a:p>
          <a:p>
            <a:pPr marL="457200" lvl="2"/>
            <a:r>
              <a:rPr lang="en-US" sz="1400" dirty="0"/>
              <a:t>    </a:t>
            </a:r>
            <a:r>
              <a:rPr lang="en-US" sz="1400" dirty="0" err="1"/>
              <a:t>context.SaveChanges</a:t>
            </a:r>
            <a:r>
              <a:rPr lang="en-US" sz="1400" dirty="0"/>
              <a:t>();</a:t>
            </a:r>
          </a:p>
          <a:p>
            <a:pPr marL="457200" lvl="2"/>
            <a:r>
              <a:rPr lang="en-US" sz="1400" dirty="0"/>
              <a:t>}</a:t>
            </a:r>
            <a:endParaRPr lang="en-IN" dirty="0"/>
          </a:p>
        </p:txBody>
      </p:sp>
      <p:sp>
        <p:nvSpPr>
          <p:cNvPr id="4" name="TextBox 3">
            <a:extLst>
              <a:ext uri="{FF2B5EF4-FFF2-40B4-BE49-F238E27FC236}">
                <a16:creationId xmlns:a16="http://schemas.microsoft.com/office/drawing/2014/main" id="{01087BE8-B275-B97E-38D3-094F08212B10}"/>
              </a:ext>
            </a:extLst>
          </p:cNvPr>
          <p:cNvSpPr txBox="1"/>
          <p:nvPr/>
        </p:nvSpPr>
        <p:spPr>
          <a:xfrm>
            <a:off x="853440" y="0"/>
            <a:ext cx="9777782" cy="646331"/>
          </a:xfrm>
          <a:prstGeom prst="rect">
            <a:avLst/>
          </a:prstGeom>
          <a:noFill/>
        </p:spPr>
        <p:txBody>
          <a:bodyPr wrap="square" rtlCol="0">
            <a:spAutoFit/>
          </a:bodyPr>
          <a:lstStyle/>
          <a:p>
            <a:pPr algn="ctr"/>
            <a:r>
              <a:rPr lang="en-IN" sz="3600" b="1" dirty="0">
                <a:ea typeface="+mj-ea"/>
                <a:cs typeface="+mj-cs"/>
              </a:rPr>
              <a:t>Update Ops - 2</a:t>
            </a:r>
          </a:p>
        </p:txBody>
      </p:sp>
    </p:spTree>
    <p:extLst>
      <p:ext uri="{BB962C8B-B14F-4D97-AF65-F5344CB8AC3E}">
        <p14:creationId xmlns:p14="http://schemas.microsoft.com/office/powerpoint/2010/main" val="3994499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67DA1-2124-268B-F2F8-627CF7A06E6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C54CACC-0547-6891-CF6D-9DD8E48A73B3}"/>
              </a:ext>
            </a:extLst>
          </p:cNvPr>
          <p:cNvSpPr txBox="1"/>
          <p:nvPr/>
        </p:nvSpPr>
        <p:spPr>
          <a:xfrm>
            <a:off x="307731" y="1046285"/>
            <a:ext cx="11482754" cy="2893100"/>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If the Entity Is Tracked</a:t>
            </a:r>
          </a:p>
          <a:p>
            <a:endParaRPr lang="en-US" sz="1400" b="1"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var user = </a:t>
            </a:r>
            <a:r>
              <a:rPr lang="en-US" sz="1400" dirty="0" err="1">
                <a:latin typeface="Arial" panose="020B0604020202020204" pitchFamily="34" charset="0"/>
                <a:cs typeface="Arial" panose="020B0604020202020204" pitchFamily="34" charset="0"/>
              </a:rPr>
              <a:t>context.Users.First</a:t>
            </a:r>
            <a:r>
              <a:rPr lang="en-US" sz="1400" dirty="0">
                <a:latin typeface="Arial" panose="020B0604020202020204" pitchFamily="34" charset="0"/>
                <a:cs typeface="Arial" panose="020B0604020202020204" pitchFamily="34" charset="0"/>
              </a:rPr>
              <a:t>(u =&gt; </a:t>
            </a:r>
            <a:r>
              <a:rPr lang="en-US" sz="1400" dirty="0" err="1">
                <a:latin typeface="Arial" panose="020B0604020202020204" pitchFamily="34" charset="0"/>
                <a:cs typeface="Arial" panose="020B0604020202020204" pitchFamily="34" charset="0"/>
              </a:rPr>
              <a:t>u.UserID</a:t>
            </a:r>
            <a:r>
              <a:rPr lang="en-US" sz="1400" dirty="0">
                <a:latin typeface="Arial" panose="020B0604020202020204" pitchFamily="34" charset="0"/>
                <a:cs typeface="Arial" panose="020B0604020202020204" pitchFamily="34" charset="0"/>
              </a:rPr>
              <a:t> == 123);</a:t>
            </a:r>
          </a:p>
          <a:p>
            <a:pPr lvl="1"/>
            <a:r>
              <a:rPr lang="en-US" sz="1400" dirty="0" err="1">
                <a:latin typeface="Arial" panose="020B0604020202020204" pitchFamily="34" charset="0"/>
                <a:cs typeface="Arial" panose="020B0604020202020204" pitchFamily="34" charset="0"/>
              </a:rPr>
              <a:t>context.Users.Remove</a:t>
            </a:r>
            <a:r>
              <a:rPr lang="en-US" sz="1400" dirty="0">
                <a:latin typeface="Arial" panose="020B0604020202020204" pitchFamily="34" charset="0"/>
                <a:cs typeface="Arial" panose="020B0604020202020204" pitchFamily="34" charset="0"/>
              </a:rPr>
              <a:t>(user);</a:t>
            </a:r>
          </a:p>
          <a:p>
            <a:pPr lvl="1"/>
            <a:r>
              <a:rPr lang="en-US" sz="1400" dirty="0" err="1">
                <a:latin typeface="Arial" panose="020B0604020202020204" pitchFamily="34" charset="0"/>
                <a:cs typeface="Arial" panose="020B0604020202020204" pitchFamily="34" charset="0"/>
              </a:rPr>
              <a:t>context.SaveChanges</a:t>
            </a:r>
            <a:r>
              <a:rPr lang="en-US" sz="1400" dirty="0">
                <a:latin typeface="Arial" panose="020B0604020202020204" pitchFamily="34" charset="0"/>
                <a:cs typeface="Arial" panose="020B0604020202020204" pitchFamily="34" charset="0"/>
              </a:rPr>
              <a:t>();</a:t>
            </a:r>
          </a:p>
          <a:p>
            <a:pPr lvl="1"/>
            <a:endParaRPr lang="en-US" sz="1400" b="1" dirty="0">
              <a:latin typeface="Arial" panose="020B0604020202020204" pitchFamily="34" charset="0"/>
              <a:cs typeface="Arial" panose="020B0604020202020204" pitchFamily="34" charset="0"/>
            </a:endParaRPr>
          </a:p>
          <a:p>
            <a:pPr marL="0" lvl="1"/>
            <a:r>
              <a:rPr lang="en-US" sz="1400" b="1" dirty="0">
                <a:latin typeface="Arial" panose="020B0604020202020204" pitchFamily="34" charset="0"/>
                <a:cs typeface="Arial" panose="020B0604020202020204" pitchFamily="34" charset="0"/>
              </a:rPr>
              <a:t>If the Entity Is Not Tracked (Detached)</a:t>
            </a:r>
          </a:p>
          <a:p>
            <a:pPr marL="0" lvl="1"/>
            <a:endParaRPr lang="en-US" sz="1400" b="1" dirty="0">
              <a:latin typeface="Arial" panose="020B0604020202020204" pitchFamily="34" charset="0"/>
              <a:cs typeface="Arial" panose="020B0604020202020204" pitchFamily="34" charset="0"/>
            </a:endParaRPr>
          </a:p>
          <a:p>
            <a:pPr marL="457200" lvl="2"/>
            <a:r>
              <a:rPr lang="en-US" sz="1400" dirty="0">
                <a:latin typeface="Arial" panose="020B0604020202020204" pitchFamily="34" charset="0"/>
                <a:cs typeface="Arial" panose="020B0604020202020204" pitchFamily="34" charset="0"/>
              </a:rPr>
              <a:t>var user = </a:t>
            </a:r>
            <a:r>
              <a:rPr lang="en-US" sz="1400" dirty="0" err="1">
                <a:latin typeface="Arial" panose="020B0604020202020204" pitchFamily="34" charset="0"/>
                <a:cs typeface="Arial" panose="020B0604020202020204" pitchFamily="34" charset="0"/>
              </a:rPr>
              <a:t>context.Users.First</a:t>
            </a:r>
            <a:r>
              <a:rPr lang="en-US" sz="1400" dirty="0">
                <a:latin typeface="Arial" panose="020B0604020202020204" pitchFamily="34" charset="0"/>
                <a:cs typeface="Arial" panose="020B0604020202020204" pitchFamily="34" charset="0"/>
              </a:rPr>
              <a:t>(u =&gt; </a:t>
            </a:r>
            <a:r>
              <a:rPr lang="en-US" sz="1400" dirty="0" err="1">
                <a:latin typeface="Arial" panose="020B0604020202020204" pitchFamily="34" charset="0"/>
                <a:cs typeface="Arial" panose="020B0604020202020204" pitchFamily="34" charset="0"/>
              </a:rPr>
              <a:t>u.UserID</a:t>
            </a:r>
            <a:r>
              <a:rPr lang="en-US" sz="1400" dirty="0">
                <a:latin typeface="Arial" panose="020B0604020202020204" pitchFamily="34" charset="0"/>
                <a:cs typeface="Arial" panose="020B0604020202020204" pitchFamily="34" charset="0"/>
              </a:rPr>
              <a:t> == 123);</a:t>
            </a:r>
          </a:p>
          <a:p>
            <a:pPr marL="457200" lvl="2"/>
            <a:r>
              <a:rPr lang="en-US" sz="1400" dirty="0" err="1">
                <a:latin typeface="Arial" panose="020B0604020202020204" pitchFamily="34" charset="0"/>
                <a:cs typeface="Arial" panose="020B0604020202020204" pitchFamily="34" charset="0"/>
              </a:rPr>
              <a:t>context.Users.Remove</a:t>
            </a:r>
            <a:r>
              <a:rPr lang="en-US" sz="1400" dirty="0">
                <a:latin typeface="Arial" panose="020B0604020202020204" pitchFamily="34" charset="0"/>
                <a:cs typeface="Arial" panose="020B0604020202020204" pitchFamily="34" charset="0"/>
              </a:rPr>
              <a:t>(user);</a:t>
            </a:r>
          </a:p>
          <a:p>
            <a:pPr marL="457200" lvl="2"/>
            <a:r>
              <a:rPr lang="en-US" sz="1400" dirty="0" err="1">
                <a:latin typeface="Arial" panose="020B0604020202020204" pitchFamily="34" charset="0"/>
                <a:cs typeface="Arial" panose="020B0604020202020204" pitchFamily="34" charset="0"/>
              </a:rPr>
              <a:t>context.SaveChanges</a:t>
            </a:r>
            <a:r>
              <a:rPr lang="en-US" sz="1400" dirty="0">
                <a:latin typeface="Arial" panose="020B0604020202020204" pitchFamily="34" charset="0"/>
                <a:cs typeface="Arial" panose="020B0604020202020204" pitchFamily="34" charset="0"/>
              </a:rPr>
              <a:t>();</a:t>
            </a:r>
          </a:p>
          <a:p>
            <a:pPr marL="0" lvl="1"/>
            <a:endParaRPr lang="en-US" sz="1400" b="1" dirty="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9A28A8A-2FEE-2C5F-02EE-739D00F3602C}"/>
              </a:ext>
            </a:extLst>
          </p:cNvPr>
          <p:cNvSpPr txBox="1"/>
          <p:nvPr/>
        </p:nvSpPr>
        <p:spPr>
          <a:xfrm>
            <a:off x="853440" y="0"/>
            <a:ext cx="9777782" cy="646331"/>
          </a:xfrm>
          <a:prstGeom prst="rect">
            <a:avLst/>
          </a:prstGeom>
          <a:noFill/>
        </p:spPr>
        <p:txBody>
          <a:bodyPr wrap="square" rtlCol="0">
            <a:spAutoFit/>
          </a:bodyPr>
          <a:lstStyle/>
          <a:p>
            <a:pPr algn="ctr"/>
            <a:r>
              <a:rPr lang="en-IN" sz="3600" b="1" dirty="0">
                <a:ea typeface="+mj-ea"/>
                <a:cs typeface="+mj-cs"/>
              </a:rPr>
              <a:t>Delete Ops</a:t>
            </a:r>
          </a:p>
        </p:txBody>
      </p:sp>
    </p:spTree>
    <p:extLst>
      <p:ext uri="{BB962C8B-B14F-4D97-AF65-F5344CB8AC3E}">
        <p14:creationId xmlns:p14="http://schemas.microsoft.com/office/powerpoint/2010/main" val="893196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66B08-4140-5DC1-3C0B-B0050EB813C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88DEFE9-5733-A0D0-17F7-D744DA54253D}"/>
              </a:ext>
            </a:extLst>
          </p:cNvPr>
          <p:cNvSpPr txBox="1"/>
          <p:nvPr/>
        </p:nvSpPr>
        <p:spPr>
          <a:xfrm>
            <a:off x="1793290" y="328474"/>
            <a:ext cx="9056418" cy="646331"/>
          </a:xfrm>
          <a:prstGeom prst="rect">
            <a:avLst/>
          </a:prstGeom>
          <a:noFill/>
        </p:spPr>
        <p:txBody>
          <a:bodyPr wrap="square" rtlCol="0">
            <a:spAutoFit/>
          </a:bodyPr>
          <a:lstStyle/>
          <a:p>
            <a:pPr algn="ctr"/>
            <a:r>
              <a:rPr lang="en-IN" sz="3600" b="1" dirty="0">
                <a:ea typeface="+mj-ea"/>
                <a:cs typeface="+mj-cs"/>
              </a:rPr>
              <a:t>Package/Dependencies</a:t>
            </a:r>
          </a:p>
        </p:txBody>
      </p:sp>
      <p:sp>
        <p:nvSpPr>
          <p:cNvPr id="4" name="TextBox 3">
            <a:extLst>
              <a:ext uri="{FF2B5EF4-FFF2-40B4-BE49-F238E27FC236}">
                <a16:creationId xmlns:a16="http://schemas.microsoft.com/office/drawing/2014/main" id="{FFFD22C2-3348-F898-EDBE-11F2B80E3FA0}"/>
              </a:ext>
            </a:extLst>
          </p:cNvPr>
          <p:cNvSpPr txBox="1"/>
          <p:nvPr/>
        </p:nvSpPr>
        <p:spPr>
          <a:xfrm>
            <a:off x="764589" y="1097915"/>
            <a:ext cx="10866268" cy="4940327"/>
          </a:xfrm>
          <a:prstGeom prst="rect">
            <a:avLst/>
          </a:prstGeom>
          <a:noFill/>
        </p:spPr>
        <p:txBody>
          <a:bodyPr wrap="square" rtlCol="0">
            <a:spAutoFit/>
          </a:bodyPr>
          <a:lstStyle/>
          <a:p>
            <a:pPr algn="just" fontAlgn="base">
              <a:lnSpc>
                <a:spcPct val="200000"/>
              </a:lnSpc>
            </a:pPr>
            <a:r>
              <a:rPr lang="en-IN" sz="1600" b="1" i="0" dirty="0">
                <a:solidFill>
                  <a:srgbClr val="000000"/>
                </a:solidFill>
                <a:effectLst/>
                <a:latin typeface="Arial" panose="020B0604020202020204" pitchFamily="34" charset="0"/>
                <a:cs typeface="Arial" panose="020B0604020202020204" pitchFamily="34" charset="0"/>
              </a:rPr>
              <a:t>Supports following Database via </a:t>
            </a:r>
            <a:r>
              <a:rPr lang="en-IN" sz="1600" b="1" i="0" dirty="0" err="1">
                <a:solidFill>
                  <a:srgbClr val="000000"/>
                </a:solidFill>
                <a:effectLst/>
                <a:latin typeface="Arial" panose="020B0604020202020204" pitchFamily="34" charset="0"/>
                <a:cs typeface="Arial" panose="020B0604020202020204" pitchFamily="34" charset="0"/>
              </a:rPr>
              <a:t>Nuget</a:t>
            </a:r>
            <a:r>
              <a:rPr lang="en-IN" sz="1600" b="1" i="0" dirty="0">
                <a:solidFill>
                  <a:srgbClr val="000000"/>
                </a:solidFill>
                <a:effectLst/>
                <a:latin typeface="Arial" panose="020B0604020202020204" pitchFamily="34" charset="0"/>
                <a:cs typeface="Arial" panose="020B0604020202020204" pitchFamily="34" charset="0"/>
              </a:rPr>
              <a:t> Package -EF Core DB Provider</a:t>
            </a:r>
            <a:endParaRPr lang="en-IN" sz="1600" b="1" dirty="0">
              <a:solidFill>
                <a:srgbClr val="000000"/>
              </a:solidFill>
              <a:latin typeface="Arial" panose="020B0604020202020204" pitchFamily="34" charset="0"/>
              <a:cs typeface="Arial" panose="020B0604020202020204" pitchFamily="34" charset="0"/>
            </a:endParaRPr>
          </a:p>
          <a:p>
            <a:pPr algn="just" fontAlgn="base">
              <a:lnSpc>
                <a:spcPct val="200000"/>
              </a:lnSpc>
              <a:buFont typeface="Arial" panose="020B0604020202020204" pitchFamily="34" charset="0"/>
              <a:buChar char="•"/>
            </a:pPr>
            <a:r>
              <a:rPr lang="en-IN" sz="1600" b="1" i="0" dirty="0">
                <a:solidFill>
                  <a:srgbClr val="000000"/>
                </a:solidFill>
                <a:effectLst/>
                <a:latin typeface="Arial" panose="020B0604020202020204" pitchFamily="34" charset="0"/>
                <a:cs typeface="Arial" panose="020B0604020202020204" pitchFamily="34" charset="0"/>
              </a:rPr>
              <a:t>Microsoft SQL Server:</a:t>
            </a:r>
            <a:r>
              <a:rPr lang="en-IN" sz="1600" b="0" i="0" dirty="0">
                <a:solidFill>
                  <a:srgbClr val="000000"/>
                </a:solidFill>
                <a:effectLst/>
                <a:latin typeface="Arial" panose="020B0604020202020204" pitchFamily="34" charset="0"/>
                <a:cs typeface="Arial" panose="020B0604020202020204" pitchFamily="34" charset="0"/>
              </a:rPr>
              <a:t> The NuGet Package for Microsoft SQL Server is </a:t>
            </a:r>
          </a:p>
          <a:p>
            <a:pPr marL="896938" indent="273050" algn="just" fontAlgn="base">
              <a:lnSpc>
                <a:spcPct val="200000"/>
              </a:lnSpc>
              <a:buFont typeface="Arial" panose="020B0604020202020204" pitchFamily="34" charset="0"/>
              <a:buChar char="•"/>
              <a:tabLst>
                <a:tab pos="1169988" algn="l"/>
              </a:tabLst>
            </a:pPr>
            <a:r>
              <a:rPr lang="en-IN" sz="1600" b="0" i="0" dirty="0" err="1">
                <a:solidFill>
                  <a:srgbClr val="000000"/>
                </a:solidFill>
                <a:effectLst/>
                <a:latin typeface="Arial" panose="020B0604020202020204" pitchFamily="34" charset="0"/>
                <a:cs typeface="Arial" panose="020B0604020202020204" pitchFamily="34" charset="0"/>
              </a:rPr>
              <a:t>Microsoft.EntityFrameworkCore.SqlServer</a:t>
            </a:r>
            <a:r>
              <a:rPr lang="en-IN" sz="1600" b="0" i="0" dirty="0">
                <a:solidFill>
                  <a:srgbClr val="000000"/>
                </a:solidFill>
                <a:effectLst/>
                <a:latin typeface="Arial" panose="020B0604020202020204" pitchFamily="34" charset="0"/>
                <a:cs typeface="Arial" panose="020B0604020202020204" pitchFamily="34" charset="0"/>
              </a:rPr>
              <a:t>, </a:t>
            </a:r>
          </a:p>
          <a:p>
            <a:pPr marL="896938" indent="273050" algn="just" fontAlgn="base">
              <a:lnSpc>
                <a:spcPct val="200000"/>
              </a:lnSpc>
              <a:buFont typeface="Arial" panose="020B0604020202020204" pitchFamily="34" charset="0"/>
              <a:buChar char="•"/>
            </a:pPr>
            <a:r>
              <a:rPr lang="en-US" altLang="en-US" sz="1600" dirty="0" err="1">
                <a:latin typeface="Arial" panose="020B0604020202020204" pitchFamily="34" charset="0"/>
                <a:cs typeface="Arial" panose="020B0604020202020204" pitchFamily="34" charset="0"/>
              </a:rPr>
              <a:t>Microsoft.EntityFrameworkCore.Tools</a:t>
            </a:r>
            <a:endParaRPr lang="en-IN" sz="1600" b="0" i="0" dirty="0">
              <a:solidFill>
                <a:srgbClr val="3A3A3A"/>
              </a:solidFill>
              <a:effectLst/>
              <a:latin typeface="Arial" panose="020B0604020202020204" pitchFamily="34" charset="0"/>
              <a:cs typeface="Arial" panose="020B0604020202020204" pitchFamily="34" charset="0"/>
            </a:endParaRPr>
          </a:p>
          <a:p>
            <a:pPr algn="just" fontAlgn="base">
              <a:lnSpc>
                <a:spcPct val="200000"/>
              </a:lnSpc>
              <a:buFont typeface="Arial" panose="020B0604020202020204" pitchFamily="34" charset="0"/>
              <a:buChar char="•"/>
            </a:pPr>
            <a:r>
              <a:rPr lang="en-IN" sz="1600" b="1" i="0" dirty="0">
                <a:solidFill>
                  <a:srgbClr val="000000"/>
                </a:solidFill>
                <a:effectLst/>
                <a:latin typeface="Arial" panose="020B0604020202020204" pitchFamily="34" charset="0"/>
                <a:cs typeface="Arial" panose="020B0604020202020204" pitchFamily="34" charset="0"/>
              </a:rPr>
              <a:t>SQLite:</a:t>
            </a:r>
            <a:r>
              <a:rPr lang="en-IN" sz="1600" b="0" i="0" dirty="0">
                <a:solidFill>
                  <a:srgbClr val="000000"/>
                </a:solidFill>
                <a:effectLst/>
                <a:latin typeface="Arial" panose="020B0604020202020204" pitchFamily="34" charset="0"/>
                <a:cs typeface="Arial" panose="020B0604020202020204" pitchFamily="34" charset="0"/>
              </a:rPr>
              <a:t> The NuGet Package for SQLite is </a:t>
            </a:r>
            <a:r>
              <a:rPr lang="en-IN" sz="1600" b="0" i="0" dirty="0" err="1">
                <a:solidFill>
                  <a:srgbClr val="000000"/>
                </a:solidFill>
                <a:effectLst/>
                <a:latin typeface="Arial" panose="020B0604020202020204" pitchFamily="34" charset="0"/>
                <a:cs typeface="Arial" panose="020B0604020202020204" pitchFamily="34" charset="0"/>
              </a:rPr>
              <a:t>Microsoft.EntityFrameworkCore.Sqlite</a:t>
            </a:r>
            <a:endParaRPr lang="en-IN" sz="1600" b="0" i="0" dirty="0">
              <a:solidFill>
                <a:srgbClr val="3A3A3A"/>
              </a:solidFill>
              <a:effectLst/>
              <a:latin typeface="Arial" panose="020B0604020202020204" pitchFamily="34" charset="0"/>
              <a:cs typeface="Arial" panose="020B0604020202020204" pitchFamily="34" charset="0"/>
            </a:endParaRPr>
          </a:p>
          <a:p>
            <a:pPr algn="just" fontAlgn="base">
              <a:lnSpc>
                <a:spcPct val="200000"/>
              </a:lnSpc>
              <a:buFont typeface="Arial" panose="020B0604020202020204" pitchFamily="34" charset="0"/>
              <a:buChar char="•"/>
            </a:pPr>
            <a:r>
              <a:rPr lang="en-IN" sz="1600" b="1" i="0" dirty="0">
                <a:solidFill>
                  <a:srgbClr val="000000"/>
                </a:solidFill>
                <a:effectLst/>
                <a:latin typeface="Arial" panose="020B0604020202020204" pitchFamily="34" charset="0"/>
                <a:cs typeface="Arial" panose="020B0604020202020204" pitchFamily="34" charset="0"/>
              </a:rPr>
              <a:t>MySQL:</a:t>
            </a:r>
            <a:r>
              <a:rPr lang="en-IN" sz="1600" b="0" i="0" dirty="0">
                <a:solidFill>
                  <a:srgbClr val="000000"/>
                </a:solidFill>
                <a:effectLst/>
                <a:latin typeface="Arial" panose="020B0604020202020204" pitchFamily="34" charset="0"/>
                <a:cs typeface="Arial" panose="020B0604020202020204" pitchFamily="34" charset="0"/>
              </a:rPr>
              <a:t> The NuGet Package for MySQL is </a:t>
            </a:r>
            <a:r>
              <a:rPr lang="en-IN" sz="1600" b="0" i="0" dirty="0" err="1">
                <a:solidFill>
                  <a:srgbClr val="000000"/>
                </a:solidFill>
                <a:effectLst/>
                <a:latin typeface="Arial" panose="020B0604020202020204" pitchFamily="34" charset="0"/>
                <a:cs typeface="Arial" panose="020B0604020202020204" pitchFamily="34" charset="0"/>
              </a:rPr>
              <a:t>Pomelo.EntityFrameworkCore.MySql</a:t>
            </a:r>
            <a:endParaRPr lang="en-IN" sz="1600" b="0" i="0" dirty="0">
              <a:solidFill>
                <a:srgbClr val="3A3A3A"/>
              </a:solidFill>
              <a:effectLst/>
              <a:latin typeface="Arial" panose="020B0604020202020204" pitchFamily="34" charset="0"/>
              <a:cs typeface="Arial" panose="020B0604020202020204" pitchFamily="34" charset="0"/>
            </a:endParaRPr>
          </a:p>
          <a:p>
            <a:pPr algn="just" fontAlgn="base">
              <a:lnSpc>
                <a:spcPct val="200000"/>
              </a:lnSpc>
              <a:buFont typeface="Arial" panose="020B0604020202020204" pitchFamily="34" charset="0"/>
              <a:buChar char="•"/>
            </a:pPr>
            <a:r>
              <a:rPr lang="en-IN" sz="1600" b="1" i="0" dirty="0">
                <a:solidFill>
                  <a:srgbClr val="000000"/>
                </a:solidFill>
                <a:effectLst/>
                <a:latin typeface="Arial" panose="020B0604020202020204" pitchFamily="34" charset="0"/>
                <a:cs typeface="Arial" panose="020B0604020202020204" pitchFamily="34" charset="0"/>
              </a:rPr>
              <a:t>PostgreSQL:</a:t>
            </a:r>
            <a:r>
              <a:rPr lang="en-IN" sz="1600" b="0" i="0" dirty="0">
                <a:solidFill>
                  <a:srgbClr val="000000"/>
                </a:solidFill>
                <a:effectLst/>
                <a:latin typeface="Arial" panose="020B0604020202020204" pitchFamily="34" charset="0"/>
                <a:cs typeface="Arial" panose="020B0604020202020204" pitchFamily="34" charset="0"/>
              </a:rPr>
              <a:t> The NuGet Package for PostgreSQL is </a:t>
            </a:r>
            <a:r>
              <a:rPr lang="en-IN" sz="1600" b="0" i="0" dirty="0" err="1">
                <a:solidFill>
                  <a:srgbClr val="000000"/>
                </a:solidFill>
                <a:effectLst/>
                <a:latin typeface="Arial" panose="020B0604020202020204" pitchFamily="34" charset="0"/>
                <a:cs typeface="Arial" panose="020B0604020202020204" pitchFamily="34" charset="0"/>
              </a:rPr>
              <a:t>Npgsql.EntityFrameworkCore.PostgreSQL</a:t>
            </a:r>
            <a:endParaRPr lang="en-IN" sz="1600" b="0" i="0" dirty="0">
              <a:solidFill>
                <a:srgbClr val="3A3A3A"/>
              </a:solidFill>
              <a:effectLst/>
              <a:latin typeface="Arial" panose="020B0604020202020204" pitchFamily="34" charset="0"/>
              <a:cs typeface="Arial" panose="020B0604020202020204" pitchFamily="34" charset="0"/>
            </a:endParaRPr>
          </a:p>
          <a:p>
            <a:pPr algn="just" fontAlgn="base">
              <a:lnSpc>
                <a:spcPct val="200000"/>
              </a:lnSpc>
              <a:buFont typeface="Arial" panose="020B0604020202020204" pitchFamily="34" charset="0"/>
              <a:buChar char="•"/>
            </a:pPr>
            <a:r>
              <a:rPr lang="en-IN" sz="1600" b="1" i="0" dirty="0" err="1">
                <a:solidFill>
                  <a:srgbClr val="000000"/>
                </a:solidFill>
                <a:effectLst/>
                <a:latin typeface="Arial" panose="020B0604020202020204" pitchFamily="34" charset="0"/>
                <a:cs typeface="Arial" panose="020B0604020202020204" pitchFamily="34" charset="0"/>
              </a:rPr>
              <a:t>InMemory</a:t>
            </a:r>
            <a:r>
              <a:rPr lang="en-IN" sz="1600" b="1" i="0" dirty="0">
                <a:solidFill>
                  <a:srgbClr val="000000"/>
                </a:solidFill>
                <a:effectLst/>
                <a:latin typeface="Arial" panose="020B0604020202020204" pitchFamily="34" charset="0"/>
                <a:cs typeface="Arial" panose="020B0604020202020204" pitchFamily="34" charset="0"/>
              </a:rPr>
              <a:t>:</a:t>
            </a:r>
            <a:r>
              <a:rPr lang="en-IN" sz="1600" b="0" i="0" dirty="0">
                <a:solidFill>
                  <a:srgbClr val="000000"/>
                </a:solidFill>
                <a:effectLst/>
                <a:latin typeface="Arial" panose="020B0604020202020204" pitchFamily="34" charset="0"/>
                <a:cs typeface="Arial" panose="020B0604020202020204" pitchFamily="34" charset="0"/>
              </a:rPr>
              <a:t> The NuGet Package for In-Memory Database is </a:t>
            </a:r>
            <a:r>
              <a:rPr lang="en-IN" sz="1600" b="0" i="0" dirty="0" err="1">
                <a:solidFill>
                  <a:srgbClr val="000000"/>
                </a:solidFill>
                <a:effectLst/>
                <a:latin typeface="Arial" panose="020B0604020202020204" pitchFamily="34" charset="0"/>
                <a:cs typeface="Arial" panose="020B0604020202020204" pitchFamily="34" charset="0"/>
              </a:rPr>
              <a:t>Microsoft.EntityFrameworkCore.InMemory</a:t>
            </a:r>
            <a:r>
              <a:rPr lang="en-IN" sz="1600" b="0" i="0" dirty="0">
                <a:solidFill>
                  <a:srgbClr val="000000"/>
                </a:solidFill>
                <a:effectLst/>
                <a:latin typeface="Arial" panose="020B0604020202020204" pitchFamily="34" charset="0"/>
                <a:cs typeface="Arial" panose="020B0604020202020204" pitchFamily="34" charset="0"/>
              </a:rPr>
              <a:t>.</a:t>
            </a:r>
            <a:endParaRPr lang="en-IN" sz="1600" b="0" i="0" dirty="0">
              <a:solidFill>
                <a:srgbClr val="3A3A3A"/>
              </a:solidFill>
              <a:effectLst/>
              <a:latin typeface="Arial" panose="020B0604020202020204" pitchFamily="34" charset="0"/>
              <a:cs typeface="Arial" panose="020B0604020202020204" pitchFamily="34" charset="0"/>
            </a:endParaRPr>
          </a:p>
          <a:p>
            <a:pPr algn="just" fontAlgn="base">
              <a:lnSpc>
                <a:spcPct val="200000"/>
              </a:lnSpc>
              <a:buFont typeface="Arial" panose="020B0604020202020204" pitchFamily="34" charset="0"/>
              <a:buChar char="•"/>
            </a:pPr>
            <a:r>
              <a:rPr lang="en-IN" sz="1600" b="1" i="0" dirty="0">
                <a:solidFill>
                  <a:srgbClr val="000000"/>
                </a:solidFill>
                <a:effectLst/>
                <a:latin typeface="Arial" panose="020B0604020202020204" pitchFamily="34" charset="0"/>
                <a:cs typeface="Arial" panose="020B0604020202020204" pitchFamily="34" charset="0"/>
              </a:rPr>
              <a:t>Oracle:</a:t>
            </a:r>
            <a:r>
              <a:rPr lang="en-IN" sz="1600" b="0" i="0" dirty="0">
                <a:solidFill>
                  <a:srgbClr val="000000"/>
                </a:solidFill>
                <a:effectLst/>
                <a:latin typeface="Arial" panose="020B0604020202020204" pitchFamily="34" charset="0"/>
                <a:cs typeface="Arial" panose="020B0604020202020204" pitchFamily="34" charset="0"/>
              </a:rPr>
              <a:t> The NuGet Package for Oracle Database is </a:t>
            </a:r>
            <a:r>
              <a:rPr lang="en-IN" sz="1600" b="0" i="0" dirty="0" err="1">
                <a:solidFill>
                  <a:srgbClr val="000000"/>
                </a:solidFill>
                <a:effectLst/>
                <a:latin typeface="Arial" panose="020B0604020202020204" pitchFamily="34" charset="0"/>
                <a:cs typeface="Arial" panose="020B0604020202020204" pitchFamily="34" charset="0"/>
              </a:rPr>
              <a:t>Oracle.EntityFrameworkCore</a:t>
            </a:r>
            <a:endParaRPr lang="en-IN" sz="1600" b="0" i="0" dirty="0">
              <a:solidFill>
                <a:srgbClr val="3A3A3A"/>
              </a:solidFill>
              <a:effectLst/>
              <a:latin typeface="Arial" panose="020B0604020202020204" pitchFamily="34" charset="0"/>
              <a:cs typeface="Arial" panose="020B0604020202020204" pitchFamily="34" charset="0"/>
            </a:endParaRPr>
          </a:p>
          <a:p>
            <a:pPr algn="just" fontAlgn="base">
              <a:lnSpc>
                <a:spcPct val="200000"/>
              </a:lnSpc>
              <a:buFont typeface="Arial" panose="020B0604020202020204" pitchFamily="34" charset="0"/>
              <a:buChar char="•"/>
            </a:pPr>
            <a:r>
              <a:rPr lang="en-IN" sz="1600" b="1" i="0" dirty="0">
                <a:solidFill>
                  <a:srgbClr val="000000"/>
                </a:solidFill>
                <a:effectLst/>
                <a:latin typeface="Arial" panose="020B0604020202020204" pitchFamily="34" charset="0"/>
                <a:cs typeface="Arial" panose="020B0604020202020204" pitchFamily="34" charset="0"/>
              </a:rPr>
              <a:t>MongoDB:</a:t>
            </a:r>
            <a:r>
              <a:rPr lang="en-IN" sz="1600" b="0" i="0" dirty="0">
                <a:solidFill>
                  <a:srgbClr val="000000"/>
                </a:solidFill>
                <a:effectLst/>
                <a:latin typeface="Arial" panose="020B0604020202020204" pitchFamily="34" charset="0"/>
                <a:cs typeface="Arial" panose="020B0604020202020204" pitchFamily="34" charset="0"/>
              </a:rPr>
              <a:t> The NuGet Package for MongoDB Non-Relational Database is </a:t>
            </a:r>
            <a:r>
              <a:rPr lang="en-IN" sz="1600" b="0" i="0" dirty="0" err="1">
                <a:solidFill>
                  <a:srgbClr val="000000"/>
                </a:solidFill>
                <a:effectLst/>
                <a:latin typeface="Arial" panose="020B0604020202020204" pitchFamily="34" charset="0"/>
                <a:cs typeface="Arial" panose="020B0604020202020204" pitchFamily="34" charset="0"/>
              </a:rPr>
              <a:t>MongoDB.EntityFrameworkCore</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404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FA998-2315-EB10-AD2C-2A1C7E3C1BC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06C4D98-5C8A-7452-1731-56ABCFF2FA97}"/>
              </a:ext>
            </a:extLst>
          </p:cNvPr>
          <p:cNvSpPr txBox="1"/>
          <p:nvPr/>
        </p:nvSpPr>
        <p:spPr>
          <a:xfrm>
            <a:off x="1836856" y="0"/>
            <a:ext cx="6738152" cy="646331"/>
          </a:xfrm>
          <a:prstGeom prst="rect">
            <a:avLst/>
          </a:prstGeom>
          <a:noFill/>
        </p:spPr>
        <p:txBody>
          <a:bodyPr wrap="square" rtlCol="0">
            <a:spAutoFit/>
          </a:bodyPr>
          <a:lstStyle/>
          <a:p>
            <a:pPr algn="ctr"/>
            <a:r>
              <a:rPr lang="en-IN" sz="3600" b="1" dirty="0">
                <a:ea typeface="+mj-ea"/>
                <a:cs typeface="+mj-cs"/>
              </a:rPr>
              <a:t>EF Core – DB Context Class</a:t>
            </a:r>
          </a:p>
        </p:txBody>
      </p:sp>
      <p:sp>
        <p:nvSpPr>
          <p:cNvPr id="3" name="TextBox 2">
            <a:extLst>
              <a:ext uri="{FF2B5EF4-FFF2-40B4-BE49-F238E27FC236}">
                <a16:creationId xmlns:a16="http://schemas.microsoft.com/office/drawing/2014/main" id="{79441E26-31FC-0298-7FDA-EF3B0032CBC9}"/>
              </a:ext>
            </a:extLst>
          </p:cNvPr>
          <p:cNvSpPr txBox="1"/>
          <p:nvPr/>
        </p:nvSpPr>
        <p:spPr>
          <a:xfrm>
            <a:off x="541538" y="914400"/>
            <a:ext cx="10741980" cy="5242076"/>
          </a:xfrm>
          <a:prstGeom prst="rect">
            <a:avLst/>
          </a:prstGeom>
          <a:noFill/>
        </p:spPr>
        <p:txBody>
          <a:bodyPr wrap="square" rtlCol="0">
            <a:spAutoFit/>
          </a:bodyPr>
          <a:lstStyle/>
          <a:p>
            <a:pPr algn="just" fontAlgn="base">
              <a:lnSpc>
                <a:spcPct val="150000"/>
              </a:lnSpc>
              <a:spcAft>
                <a:spcPts val="1500"/>
              </a:spcAft>
            </a:pPr>
            <a:r>
              <a:rPr lang="en-US" sz="1200" b="1" i="0" dirty="0">
                <a:solidFill>
                  <a:srgbClr val="000000"/>
                </a:solidFill>
                <a:effectLst/>
                <a:latin typeface="arial" panose="020B0604020202020204" pitchFamily="34" charset="0"/>
              </a:rPr>
              <a:t>What are the Tasks Performed by </a:t>
            </a:r>
            <a:r>
              <a:rPr lang="en-US" sz="1200" b="1" i="0" dirty="0" err="1">
                <a:solidFill>
                  <a:srgbClr val="000000"/>
                </a:solidFill>
                <a:effectLst/>
                <a:latin typeface="arial" panose="020B0604020202020204" pitchFamily="34" charset="0"/>
              </a:rPr>
              <a:t>DbContext</a:t>
            </a:r>
            <a:r>
              <a:rPr lang="en-US" sz="1200" b="1" i="0" dirty="0">
                <a:solidFill>
                  <a:srgbClr val="000000"/>
                </a:solidFill>
                <a:effectLst/>
                <a:latin typeface="arial" panose="020B0604020202020204" pitchFamily="34" charset="0"/>
              </a:rPr>
              <a:t> in Entity Framework Core?</a:t>
            </a:r>
            <a:endParaRPr lang="en-US" sz="1200" b="1" i="0" dirty="0">
              <a:solidFill>
                <a:srgbClr val="3A3A3A"/>
              </a:solidFill>
              <a:effectLst/>
              <a:latin typeface="-apple-system"/>
            </a:endParaRPr>
          </a:p>
          <a:p>
            <a:pPr algn="just" fontAlgn="base">
              <a:lnSpc>
                <a:spcPct val="150000"/>
              </a:lnSpc>
            </a:pPr>
            <a:r>
              <a:rPr lang="en-US" sz="1200" b="1" i="0" dirty="0" err="1">
                <a:solidFill>
                  <a:srgbClr val="000000"/>
                </a:solidFill>
                <a:effectLst/>
                <a:latin typeface="arial" panose="020B0604020202020204" pitchFamily="34" charset="0"/>
              </a:rPr>
              <a:t>DbContext</a:t>
            </a:r>
            <a:r>
              <a:rPr lang="en-US" sz="1200" b="0" i="0" dirty="0">
                <a:solidFill>
                  <a:srgbClr val="000000"/>
                </a:solidFill>
                <a:effectLst/>
                <a:latin typeface="arial" panose="020B0604020202020204" pitchFamily="34" charset="0"/>
              </a:rPr>
              <a:t> class is part of </a:t>
            </a:r>
            <a:r>
              <a:rPr lang="en-US" sz="1200" b="1" i="0" dirty="0">
                <a:solidFill>
                  <a:srgbClr val="000000"/>
                </a:solidFill>
                <a:effectLst/>
                <a:latin typeface="arial" panose="020B0604020202020204" pitchFamily="34" charset="0"/>
              </a:rPr>
              <a:t>M</a:t>
            </a:r>
            <a:r>
              <a:rPr lang="en-IN" sz="1200" b="1" i="0" dirty="0" err="1">
                <a:solidFill>
                  <a:srgbClr val="000000"/>
                </a:solidFill>
                <a:effectLst/>
                <a:latin typeface="arial" panose="020B0604020202020204" pitchFamily="34" charset="0"/>
              </a:rPr>
              <a:t>icrosoft.EntityFrameworkCore</a:t>
            </a:r>
            <a:r>
              <a:rPr lang="en-US" sz="1200" b="0" i="0" dirty="0">
                <a:solidFill>
                  <a:srgbClr val="000000"/>
                </a:solidFill>
                <a:effectLst/>
                <a:latin typeface="arial" panose="020B0604020202020204" pitchFamily="34" charset="0"/>
              </a:rPr>
              <a:t> performs several essential tasks in EF Core. They are as follows:</a:t>
            </a:r>
            <a:endParaRPr lang="en-US" sz="1200" b="0" i="0" dirty="0">
              <a:solidFill>
                <a:srgbClr val="3A3A3A"/>
              </a:solidFill>
              <a:effectLst/>
              <a:latin typeface="-apple-system"/>
            </a:endParaRPr>
          </a:p>
          <a:p>
            <a:pPr algn="just" fontAlgn="base">
              <a:lnSpc>
                <a:spcPct val="150000"/>
              </a:lnSpc>
              <a:buFont typeface="Arial" panose="020B0604020202020204" pitchFamily="34" charset="0"/>
              <a:buChar char="•"/>
            </a:pPr>
            <a:r>
              <a:rPr lang="en-US" sz="1200" b="1" i="0" dirty="0">
                <a:solidFill>
                  <a:srgbClr val="000000"/>
                </a:solidFill>
                <a:effectLst/>
                <a:latin typeface="arial" panose="020B0604020202020204" pitchFamily="34" charset="0"/>
              </a:rPr>
              <a:t>Entity Tracking:</a:t>
            </a:r>
            <a:r>
              <a:rPr lang="en-US" sz="1200" b="0" i="0" dirty="0">
                <a:solidFill>
                  <a:srgbClr val="000000"/>
                </a:solidFill>
                <a:effectLst/>
                <a:latin typeface="arial" panose="020B0604020202020204" pitchFamily="34" charset="0"/>
              </a:rPr>
              <a:t> It tracks the state of entities (Added, Modified, Deleted, or Unchanged) and keeps a record of changes that need to be persisted in the database.</a:t>
            </a:r>
            <a:endParaRPr lang="en-US" sz="1200" b="0" i="0" dirty="0">
              <a:solidFill>
                <a:srgbClr val="3A3A3A"/>
              </a:solidFill>
              <a:effectLst/>
              <a:latin typeface="-apple-system"/>
            </a:endParaRPr>
          </a:p>
          <a:p>
            <a:pPr algn="just" fontAlgn="base">
              <a:lnSpc>
                <a:spcPct val="150000"/>
              </a:lnSpc>
              <a:buFont typeface="Arial" panose="020B0604020202020204" pitchFamily="34" charset="0"/>
              <a:buChar char="•"/>
            </a:pPr>
            <a:r>
              <a:rPr lang="en-US" sz="1200" b="1" i="0" dirty="0">
                <a:solidFill>
                  <a:srgbClr val="000000"/>
                </a:solidFill>
                <a:effectLst/>
                <a:latin typeface="arial" panose="020B0604020202020204" pitchFamily="34" charset="0"/>
              </a:rPr>
              <a:t>Database Interactions:</a:t>
            </a:r>
            <a:r>
              <a:rPr lang="en-US" sz="1200" b="0" i="0" dirty="0">
                <a:solidFill>
                  <a:srgbClr val="000000"/>
                </a:solidFill>
                <a:effectLst/>
                <a:latin typeface="arial" panose="020B0604020202020204" pitchFamily="34" charset="0"/>
              </a:rPr>
              <a:t> Executes queries, commands, and transactions against the database using the configured provider.</a:t>
            </a:r>
            <a:endParaRPr lang="en-US" sz="1200" b="0" i="0" dirty="0">
              <a:solidFill>
                <a:srgbClr val="3A3A3A"/>
              </a:solidFill>
              <a:effectLst/>
              <a:latin typeface="-apple-system"/>
            </a:endParaRPr>
          </a:p>
          <a:p>
            <a:pPr algn="just" fontAlgn="base">
              <a:lnSpc>
                <a:spcPct val="150000"/>
              </a:lnSpc>
              <a:buFont typeface="Arial" panose="020B0604020202020204" pitchFamily="34" charset="0"/>
              <a:buChar char="•"/>
            </a:pPr>
            <a:r>
              <a:rPr lang="en-US" sz="1200" b="1" i="0" dirty="0">
                <a:solidFill>
                  <a:srgbClr val="000000"/>
                </a:solidFill>
                <a:effectLst/>
                <a:latin typeface="arial" panose="020B0604020202020204" pitchFamily="34" charset="0"/>
              </a:rPr>
              <a:t>Query Execution:</a:t>
            </a:r>
            <a:r>
              <a:rPr lang="en-US" sz="1200" b="0" i="0" dirty="0">
                <a:solidFill>
                  <a:srgbClr val="000000"/>
                </a:solidFill>
                <a:effectLst/>
                <a:latin typeface="arial" panose="020B0604020202020204" pitchFamily="34" charset="0"/>
              </a:rPr>
              <a:t> It translates LINQ queries into SQL and executes them against the database.</a:t>
            </a:r>
            <a:endParaRPr lang="en-US" sz="1200" b="0" i="0" dirty="0">
              <a:solidFill>
                <a:srgbClr val="3A3A3A"/>
              </a:solidFill>
              <a:effectLst/>
              <a:latin typeface="-apple-system"/>
            </a:endParaRPr>
          </a:p>
          <a:p>
            <a:pPr algn="just" fontAlgn="base">
              <a:lnSpc>
                <a:spcPct val="150000"/>
              </a:lnSpc>
              <a:buFont typeface="Arial" panose="020B0604020202020204" pitchFamily="34" charset="0"/>
              <a:buChar char="•"/>
            </a:pPr>
            <a:r>
              <a:rPr lang="en-US" sz="1200" b="1" i="0" dirty="0">
                <a:solidFill>
                  <a:srgbClr val="000000"/>
                </a:solidFill>
                <a:effectLst/>
                <a:latin typeface="arial" panose="020B0604020202020204" pitchFamily="34" charset="0"/>
              </a:rPr>
              <a:t>Change Detection:</a:t>
            </a:r>
            <a:r>
              <a:rPr lang="en-US" sz="1200" b="0" i="0" dirty="0">
                <a:solidFill>
                  <a:srgbClr val="000000"/>
                </a:solidFill>
                <a:effectLst/>
                <a:latin typeface="arial" panose="020B0604020202020204" pitchFamily="34" charset="0"/>
              </a:rPr>
              <a:t> Identifies changes in the entities and prepares the corresponding SQL commands for execution. That means it generates and executes SQL commands to insert, update, or delete data based on changes to entity objects.</a:t>
            </a:r>
            <a:endParaRPr lang="en-US" sz="1200" b="0" i="0" dirty="0">
              <a:solidFill>
                <a:srgbClr val="3A3A3A"/>
              </a:solidFill>
              <a:effectLst/>
              <a:latin typeface="-apple-system"/>
            </a:endParaRPr>
          </a:p>
          <a:p>
            <a:pPr algn="just" fontAlgn="base">
              <a:lnSpc>
                <a:spcPct val="150000"/>
              </a:lnSpc>
              <a:buFont typeface="Arial" panose="020B0604020202020204" pitchFamily="34" charset="0"/>
              <a:buChar char="•"/>
            </a:pPr>
            <a:r>
              <a:rPr lang="en-US" sz="1200" b="1" i="0" dirty="0">
                <a:solidFill>
                  <a:srgbClr val="000000"/>
                </a:solidFill>
                <a:effectLst/>
                <a:latin typeface="arial" panose="020B0604020202020204" pitchFamily="34" charset="0"/>
              </a:rPr>
              <a:t>Transaction Management:</a:t>
            </a:r>
            <a:r>
              <a:rPr lang="en-US" sz="1200" b="0" i="0" dirty="0">
                <a:solidFill>
                  <a:srgbClr val="000000"/>
                </a:solidFill>
                <a:effectLst/>
                <a:latin typeface="arial" panose="020B0604020202020204" pitchFamily="34" charset="0"/>
              </a:rPr>
              <a:t> Manages transactions for multiple operations, ensuring that changes are committed or rolled back as needed.</a:t>
            </a:r>
            <a:endParaRPr lang="en-US" sz="1200" b="0" i="0" dirty="0">
              <a:solidFill>
                <a:srgbClr val="3A3A3A"/>
              </a:solidFill>
              <a:effectLst/>
              <a:latin typeface="-apple-system"/>
            </a:endParaRPr>
          </a:p>
          <a:p>
            <a:pPr algn="just" fontAlgn="base">
              <a:lnSpc>
                <a:spcPct val="150000"/>
              </a:lnSpc>
              <a:buFont typeface="Arial" panose="020B0604020202020204" pitchFamily="34" charset="0"/>
              <a:buChar char="•"/>
            </a:pPr>
            <a:r>
              <a:rPr lang="en-US" sz="1200" b="1" i="0" dirty="0">
                <a:solidFill>
                  <a:srgbClr val="000000"/>
                </a:solidFill>
                <a:effectLst/>
                <a:latin typeface="arial" panose="020B0604020202020204" pitchFamily="34" charset="0"/>
              </a:rPr>
              <a:t>Lazy Loading:</a:t>
            </a:r>
            <a:r>
              <a:rPr lang="en-US" sz="1200" b="0" i="0" dirty="0">
                <a:solidFill>
                  <a:srgbClr val="000000"/>
                </a:solidFill>
                <a:effectLst/>
                <a:latin typeface="arial" panose="020B0604020202020204" pitchFamily="34" charset="0"/>
              </a:rPr>
              <a:t> Enables lazy loading of related entities if configured, meaning related data is loaded only when accessed.</a:t>
            </a:r>
            <a:endParaRPr lang="en-US" sz="1200" b="0" i="0" dirty="0">
              <a:solidFill>
                <a:srgbClr val="3A3A3A"/>
              </a:solidFill>
              <a:effectLst/>
              <a:latin typeface="-apple-system"/>
            </a:endParaRPr>
          </a:p>
          <a:p>
            <a:pPr algn="just" fontAlgn="base">
              <a:lnSpc>
                <a:spcPct val="150000"/>
              </a:lnSpc>
              <a:buFont typeface="Arial" panose="020B0604020202020204" pitchFamily="34" charset="0"/>
              <a:buChar char="•"/>
            </a:pPr>
            <a:r>
              <a:rPr lang="en-US" sz="1200" b="1" i="0" dirty="0">
                <a:solidFill>
                  <a:srgbClr val="000000"/>
                </a:solidFill>
                <a:effectLst/>
                <a:latin typeface="arial" panose="020B0604020202020204" pitchFamily="34" charset="0"/>
              </a:rPr>
              <a:t>Caching:</a:t>
            </a:r>
            <a:r>
              <a:rPr lang="en-US" sz="1200" b="0" i="0" dirty="0">
                <a:solidFill>
                  <a:srgbClr val="000000"/>
                </a:solidFill>
                <a:effectLst/>
                <a:latin typeface="arial" panose="020B0604020202020204" pitchFamily="34" charset="0"/>
              </a:rPr>
              <a:t> Provides first-level caching of entities during a single </a:t>
            </a:r>
            <a:r>
              <a:rPr lang="en-US" sz="1200" b="0" i="0" dirty="0" err="1">
                <a:solidFill>
                  <a:srgbClr val="000000"/>
                </a:solidFill>
                <a:effectLst/>
                <a:latin typeface="arial" panose="020B0604020202020204" pitchFamily="34" charset="0"/>
              </a:rPr>
              <a:t>DbContext</a:t>
            </a:r>
            <a:r>
              <a:rPr lang="en-US" sz="1200" b="0" i="0" dirty="0">
                <a:solidFill>
                  <a:srgbClr val="000000"/>
                </a:solidFill>
                <a:effectLst/>
                <a:latin typeface="arial" panose="020B0604020202020204" pitchFamily="34" charset="0"/>
              </a:rPr>
              <a:t> instance’s lifetime, reducing the need for repeated database calls for the same entity.</a:t>
            </a:r>
            <a:endParaRPr lang="en-US" sz="1200" b="0" i="0" dirty="0">
              <a:solidFill>
                <a:srgbClr val="3A3A3A"/>
              </a:solidFill>
              <a:effectLst/>
              <a:latin typeface="-apple-system"/>
            </a:endParaRPr>
          </a:p>
          <a:p>
            <a:pPr algn="just" fontAlgn="base">
              <a:lnSpc>
                <a:spcPct val="150000"/>
              </a:lnSpc>
              <a:buFont typeface="Arial" panose="020B0604020202020204" pitchFamily="34" charset="0"/>
              <a:buChar char="•"/>
            </a:pPr>
            <a:r>
              <a:rPr lang="en-US" sz="1200" b="1" i="0" dirty="0">
                <a:solidFill>
                  <a:srgbClr val="000000"/>
                </a:solidFill>
                <a:effectLst/>
                <a:latin typeface="arial" panose="020B0604020202020204" pitchFamily="34" charset="0"/>
              </a:rPr>
              <a:t>Concurrency Control:</a:t>
            </a:r>
            <a:r>
              <a:rPr lang="en-US" sz="1200" b="0" i="0" dirty="0">
                <a:solidFill>
                  <a:srgbClr val="000000"/>
                </a:solidFill>
                <a:effectLst/>
                <a:latin typeface="arial" panose="020B0604020202020204" pitchFamily="34" charset="0"/>
              </a:rPr>
              <a:t> Handles concurrency conflicts using optimistic concurrency, allowing for handling multiple users making changes simultaneously.</a:t>
            </a:r>
            <a:endParaRPr lang="en-US" sz="1200" b="0" i="0" dirty="0">
              <a:solidFill>
                <a:srgbClr val="3A3A3A"/>
              </a:solidFill>
              <a:effectLst/>
              <a:latin typeface="-apple-system"/>
            </a:endParaRPr>
          </a:p>
          <a:p>
            <a:pPr algn="just" fontAlgn="base">
              <a:lnSpc>
                <a:spcPct val="150000"/>
              </a:lnSpc>
              <a:buFont typeface="Arial" panose="020B0604020202020204" pitchFamily="34" charset="0"/>
              <a:buChar char="•"/>
            </a:pPr>
            <a:r>
              <a:rPr lang="en-US" sz="1200" b="1" i="0" dirty="0">
                <a:solidFill>
                  <a:srgbClr val="000000"/>
                </a:solidFill>
                <a:effectLst/>
                <a:latin typeface="arial" panose="020B0604020202020204" pitchFamily="34" charset="0"/>
              </a:rPr>
              <a:t>Managing Relationships:</a:t>
            </a:r>
            <a:r>
              <a:rPr lang="en-US" sz="1200" b="0" i="0" dirty="0">
                <a:solidFill>
                  <a:srgbClr val="000000"/>
                </a:solidFill>
                <a:effectLst/>
                <a:latin typeface="arial" panose="020B0604020202020204" pitchFamily="34" charset="0"/>
              </a:rPr>
              <a:t> It manages relationships between entities, including the loading and updating related data.</a:t>
            </a:r>
          </a:p>
          <a:p>
            <a:pPr algn="just" fontAlgn="base">
              <a:lnSpc>
                <a:spcPct val="150000"/>
              </a:lnSpc>
            </a:pPr>
            <a:endParaRPr lang="en-US" sz="1200" b="0" i="0" dirty="0">
              <a:solidFill>
                <a:srgbClr val="000000"/>
              </a:solidFill>
              <a:effectLst/>
              <a:latin typeface="arial" panose="020B0604020202020204" pitchFamily="34" charset="0"/>
            </a:endParaRPr>
          </a:p>
          <a:p>
            <a:pPr algn="just" fontAlgn="base">
              <a:lnSpc>
                <a:spcPct val="150000"/>
              </a:lnSpc>
            </a:pPr>
            <a:r>
              <a:rPr lang="en-US" sz="1200" dirty="0">
                <a:solidFill>
                  <a:srgbClr val="000000"/>
                </a:solidFill>
                <a:latin typeface="arial" panose="020B0604020202020204" pitchFamily="34" charset="0"/>
              </a:rPr>
              <a:t>We have to inherit this class to a custom </a:t>
            </a:r>
            <a:r>
              <a:rPr lang="en-US" sz="1200" dirty="0" err="1">
                <a:solidFill>
                  <a:srgbClr val="000000"/>
                </a:solidFill>
                <a:latin typeface="arial" panose="020B0604020202020204" pitchFamily="34" charset="0"/>
              </a:rPr>
              <a:t>DbContext</a:t>
            </a:r>
            <a:r>
              <a:rPr lang="en-US" sz="1200" dirty="0">
                <a:solidFill>
                  <a:srgbClr val="000000"/>
                </a:solidFill>
                <a:latin typeface="arial" panose="020B0604020202020204" pitchFamily="34" charset="0"/>
              </a:rPr>
              <a:t> class for DB operation using EF Core. Pleas refer the comments in the code to understand more about this class.</a:t>
            </a:r>
            <a:endParaRPr lang="en-US" sz="1200" b="0" i="0" dirty="0">
              <a:solidFill>
                <a:srgbClr val="3A3A3A"/>
              </a:solidFill>
              <a:effectLst/>
              <a:latin typeface="-apple-system"/>
            </a:endParaRPr>
          </a:p>
          <a:p>
            <a:pPr>
              <a:lnSpc>
                <a:spcPct val="150000"/>
              </a:lnSpc>
            </a:pPr>
            <a:endParaRPr lang="en-IN" sz="1200" dirty="0"/>
          </a:p>
        </p:txBody>
      </p:sp>
    </p:spTree>
    <p:extLst>
      <p:ext uri="{BB962C8B-B14F-4D97-AF65-F5344CB8AC3E}">
        <p14:creationId xmlns:p14="http://schemas.microsoft.com/office/powerpoint/2010/main" val="3553354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AFDC60-7592-2424-E31C-D4A9BF78D59B}"/>
              </a:ext>
            </a:extLst>
          </p:cNvPr>
          <p:cNvSpPr txBox="1"/>
          <p:nvPr/>
        </p:nvSpPr>
        <p:spPr>
          <a:xfrm>
            <a:off x="1863885" y="148132"/>
            <a:ext cx="6738152" cy="646331"/>
          </a:xfrm>
          <a:prstGeom prst="rect">
            <a:avLst/>
          </a:prstGeom>
          <a:noFill/>
        </p:spPr>
        <p:txBody>
          <a:bodyPr wrap="square" rtlCol="0">
            <a:spAutoFit/>
          </a:bodyPr>
          <a:lstStyle/>
          <a:p>
            <a:pPr algn="ctr"/>
            <a:r>
              <a:rPr lang="en-IN" sz="3600" b="1" dirty="0">
                <a:ea typeface="+mj-ea"/>
                <a:cs typeface="+mj-cs"/>
              </a:rPr>
              <a:t>EF Core – Entity Mapping - 1</a:t>
            </a:r>
          </a:p>
        </p:txBody>
      </p:sp>
      <p:sp>
        <p:nvSpPr>
          <p:cNvPr id="4" name="TextBox 3">
            <a:extLst>
              <a:ext uri="{FF2B5EF4-FFF2-40B4-BE49-F238E27FC236}">
                <a16:creationId xmlns:a16="http://schemas.microsoft.com/office/drawing/2014/main" id="{D4B4DAC4-C25C-E99F-A53E-4C6BF4957DC0}"/>
              </a:ext>
            </a:extLst>
          </p:cNvPr>
          <p:cNvSpPr txBox="1"/>
          <p:nvPr/>
        </p:nvSpPr>
        <p:spPr>
          <a:xfrm>
            <a:off x="1133269" y="1215544"/>
            <a:ext cx="9065808" cy="5094215"/>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Entity Mapping</a:t>
            </a:r>
          </a:p>
          <a:p>
            <a:endParaRPr lang="en-IN"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One-To-One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One-To-Many</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Many-To-Many</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Self Referencing</a:t>
            </a:r>
          </a:p>
          <a:p>
            <a:pPr marL="285750" indent="-285750">
              <a:lnSpc>
                <a:spcPct val="150000"/>
              </a:lnSpc>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r>
              <a:rPr lang="en-IN" sz="1600" b="1" dirty="0">
                <a:latin typeface="Arial" panose="020B0604020202020204" pitchFamily="34" charset="0"/>
                <a:cs typeface="Arial" panose="020B0604020202020204" pitchFamily="34" charset="0"/>
              </a:rPr>
              <a:t>Schema Mapping</a:t>
            </a:r>
          </a:p>
          <a:p>
            <a:endParaRPr lang="en-IN"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Convention</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Annotation</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Configuration</a:t>
            </a:r>
          </a:p>
          <a:p>
            <a:pPr marL="285750" indent="-285750">
              <a:lnSpc>
                <a:spcPct val="150000"/>
              </a:lnSpc>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sym typeface="Wingdings" panose="05000000000000000000" pitchFamily="2" charset="2"/>
              </a:rPr>
              <a:t>https://learn.microsoft.com/en-us/ef/core/modeling/relationships/mapping-attributes</a:t>
            </a:r>
            <a:endParaRPr lang="en-IN" sz="16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882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B3A6A4-4C27-BCD9-1002-974F5130F25D}"/>
              </a:ext>
            </a:extLst>
          </p:cNvPr>
          <p:cNvSpPr/>
          <p:nvPr/>
        </p:nvSpPr>
        <p:spPr>
          <a:xfrm>
            <a:off x="2600960" y="2531208"/>
            <a:ext cx="2077720" cy="6299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sp>
        <p:nvSpPr>
          <p:cNvPr id="4" name="Rectangle 3">
            <a:extLst>
              <a:ext uri="{FF2B5EF4-FFF2-40B4-BE49-F238E27FC236}">
                <a16:creationId xmlns:a16="http://schemas.microsoft.com/office/drawing/2014/main" id="{15CDA667-A1F3-67C0-821F-8A8B77D42ABB}"/>
              </a:ext>
            </a:extLst>
          </p:cNvPr>
          <p:cNvSpPr/>
          <p:nvPr/>
        </p:nvSpPr>
        <p:spPr>
          <a:xfrm>
            <a:off x="6212840" y="2495648"/>
            <a:ext cx="2077720" cy="6299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Role</a:t>
            </a:r>
          </a:p>
        </p:txBody>
      </p:sp>
      <p:sp>
        <p:nvSpPr>
          <p:cNvPr id="5" name="Rectangle 4">
            <a:extLst>
              <a:ext uri="{FF2B5EF4-FFF2-40B4-BE49-F238E27FC236}">
                <a16:creationId xmlns:a16="http://schemas.microsoft.com/office/drawing/2014/main" id="{5D26D4C4-1551-8C63-A376-D03FDB906B80}"/>
              </a:ext>
            </a:extLst>
          </p:cNvPr>
          <p:cNvSpPr/>
          <p:nvPr/>
        </p:nvSpPr>
        <p:spPr>
          <a:xfrm>
            <a:off x="2600960" y="4095848"/>
            <a:ext cx="2077720" cy="6299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Device</a:t>
            </a:r>
          </a:p>
        </p:txBody>
      </p:sp>
      <p:cxnSp>
        <p:nvCxnSpPr>
          <p:cNvPr id="7" name="Straight Arrow Connector 6">
            <a:extLst>
              <a:ext uri="{FF2B5EF4-FFF2-40B4-BE49-F238E27FC236}">
                <a16:creationId xmlns:a16="http://schemas.microsoft.com/office/drawing/2014/main" id="{3776DE76-01DD-5C55-A886-3E4C78359FE4}"/>
              </a:ext>
            </a:extLst>
          </p:cNvPr>
          <p:cNvCxnSpPr>
            <a:endCxn id="4" idx="1"/>
          </p:cNvCxnSpPr>
          <p:nvPr/>
        </p:nvCxnSpPr>
        <p:spPr>
          <a:xfrm>
            <a:off x="4724400" y="2810608"/>
            <a:ext cx="1488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2C4A764-26A2-CE71-4B7F-FB4412D49B47}"/>
              </a:ext>
            </a:extLst>
          </p:cNvPr>
          <p:cNvSpPr txBox="1"/>
          <p:nvPr/>
        </p:nvSpPr>
        <p:spPr>
          <a:xfrm>
            <a:off x="4743450" y="2481526"/>
            <a:ext cx="274320" cy="369332"/>
          </a:xfrm>
          <a:prstGeom prst="rect">
            <a:avLst/>
          </a:prstGeom>
          <a:noFill/>
        </p:spPr>
        <p:txBody>
          <a:bodyPr wrap="square" rtlCol="0">
            <a:spAutoFit/>
          </a:bodyPr>
          <a:lstStyle/>
          <a:p>
            <a:r>
              <a:rPr lang="en-IN" dirty="0"/>
              <a:t>N</a:t>
            </a:r>
          </a:p>
        </p:txBody>
      </p:sp>
      <p:sp>
        <p:nvSpPr>
          <p:cNvPr id="9" name="TextBox 8">
            <a:extLst>
              <a:ext uri="{FF2B5EF4-FFF2-40B4-BE49-F238E27FC236}">
                <a16:creationId xmlns:a16="http://schemas.microsoft.com/office/drawing/2014/main" id="{68FF1B47-3365-D602-228A-9101B3D71A74}"/>
              </a:ext>
            </a:extLst>
          </p:cNvPr>
          <p:cNvSpPr txBox="1"/>
          <p:nvPr/>
        </p:nvSpPr>
        <p:spPr>
          <a:xfrm>
            <a:off x="5899150" y="2346542"/>
            <a:ext cx="254000" cy="369332"/>
          </a:xfrm>
          <a:prstGeom prst="rect">
            <a:avLst/>
          </a:prstGeom>
          <a:noFill/>
        </p:spPr>
        <p:txBody>
          <a:bodyPr wrap="square" rtlCol="0">
            <a:spAutoFit/>
          </a:bodyPr>
          <a:lstStyle/>
          <a:p>
            <a:r>
              <a:rPr lang="en-IN" dirty="0"/>
              <a:t>N</a:t>
            </a:r>
          </a:p>
        </p:txBody>
      </p:sp>
      <p:cxnSp>
        <p:nvCxnSpPr>
          <p:cNvPr id="11" name="Straight Arrow Connector 10">
            <a:extLst>
              <a:ext uri="{FF2B5EF4-FFF2-40B4-BE49-F238E27FC236}">
                <a16:creationId xmlns:a16="http://schemas.microsoft.com/office/drawing/2014/main" id="{BD00E510-A9F9-3ABB-0FA0-2F5198131A23}"/>
              </a:ext>
            </a:extLst>
          </p:cNvPr>
          <p:cNvCxnSpPr>
            <a:stCxn id="3" idx="2"/>
          </p:cNvCxnSpPr>
          <p:nvPr/>
        </p:nvCxnSpPr>
        <p:spPr>
          <a:xfrm>
            <a:off x="3639820" y="3161128"/>
            <a:ext cx="7620" cy="889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E7949E8-FE5F-E7C1-6FEA-84E10E9DC043}"/>
              </a:ext>
            </a:extLst>
          </p:cNvPr>
          <p:cNvSpPr txBox="1"/>
          <p:nvPr/>
        </p:nvSpPr>
        <p:spPr>
          <a:xfrm>
            <a:off x="3815080" y="3770728"/>
            <a:ext cx="342900" cy="369332"/>
          </a:xfrm>
          <a:prstGeom prst="rect">
            <a:avLst/>
          </a:prstGeom>
          <a:noFill/>
        </p:spPr>
        <p:txBody>
          <a:bodyPr wrap="square" rtlCol="0">
            <a:spAutoFit/>
          </a:bodyPr>
          <a:lstStyle/>
          <a:p>
            <a:r>
              <a:rPr lang="en-IN" dirty="0"/>
              <a:t>N</a:t>
            </a:r>
          </a:p>
        </p:txBody>
      </p:sp>
      <p:sp>
        <p:nvSpPr>
          <p:cNvPr id="14" name="TextBox 13">
            <a:extLst>
              <a:ext uri="{FF2B5EF4-FFF2-40B4-BE49-F238E27FC236}">
                <a16:creationId xmlns:a16="http://schemas.microsoft.com/office/drawing/2014/main" id="{3FAFC22C-3055-153B-257F-65E242FEA50B}"/>
              </a:ext>
            </a:extLst>
          </p:cNvPr>
          <p:cNvSpPr txBox="1"/>
          <p:nvPr/>
        </p:nvSpPr>
        <p:spPr>
          <a:xfrm>
            <a:off x="3276600" y="3196688"/>
            <a:ext cx="279400" cy="369332"/>
          </a:xfrm>
          <a:prstGeom prst="rect">
            <a:avLst/>
          </a:prstGeom>
          <a:noFill/>
        </p:spPr>
        <p:txBody>
          <a:bodyPr wrap="square" rtlCol="0">
            <a:spAutoFit/>
          </a:bodyPr>
          <a:lstStyle/>
          <a:p>
            <a:r>
              <a:rPr lang="en-IN" dirty="0"/>
              <a:t>1</a:t>
            </a:r>
          </a:p>
        </p:txBody>
      </p:sp>
      <p:sp>
        <p:nvSpPr>
          <p:cNvPr id="6" name="TextBox 5">
            <a:extLst>
              <a:ext uri="{FF2B5EF4-FFF2-40B4-BE49-F238E27FC236}">
                <a16:creationId xmlns:a16="http://schemas.microsoft.com/office/drawing/2014/main" id="{2AC7E996-55CB-43DC-0A04-12A3DB044F6C}"/>
              </a:ext>
            </a:extLst>
          </p:cNvPr>
          <p:cNvSpPr txBox="1"/>
          <p:nvPr/>
        </p:nvSpPr>
        <p:spPr>
          <a:xfrm>
            <a:off x="1863885" y="148132"/>
            <a:ext cx="6738152" cy="646331"/>
          </a:xfrm>
          <a:prstGeom prst="rect">
            <a:avLst/>
          </a:prstGeom>
          <a:noFill/>
        </p:spPr>
        <p:txBody>
          <a:bodyPr wrap="square" rtlCol="0">
            <a:spAutoFit/>
          </a:bodyPr>
          <a:lstStyle/>
          <a:p>
            <a:pPr algn="ctr"/>
            <a:r>
              <a:rPr lang="en-IN" sz="3600" b="1" dirty="0">
                <a:ea typeface="+mj-ea"/>
                <a:cs typeface="+mj-cs"/>
              </a:rPr>
              <a:t>EF Core – Entity Mapping - 2</a:t>
            </a:r>
          </a:p>
        </p:txBody>
      </p:sp>
    </p:spTree>
    <p:extLst>
      <p:ext uri="{BB962C8B-B14F-4D97-AF65-F5344CB8AC3E}">
        <p14:creationId xmlns:p14="http://schemas.microsoft.com/office/powerpoint/2010/main" val="257617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7A04F-41CF-323B-E288-872E95542EE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83E47EB-2591-FD2E-80FE-AA4E32F2B1EB}"/>
              </a:ext>
            </a:extLst>
          </p:cNvPr>
          <p:cNvSpPr txBox="1"/>
          <p:nvPr/>
        </p:nvSpPr>
        <p:spPr>
          <a:xfrm>
            <a:off x="1836856" y="0"/>
            <a:ext cx="9810022" cy="646331"/>
          </a:xfrm>
          <a:prstGeom prst="rect">
            <a:avLst/>
          </a:prstGeom>
          <a:noFill/>
        </p:spPr>
        <p:txBody>
          <a:bodyPr wrap="square" rtlCol="0">
            <a:spAutoFit/>
          </a:bodyPr>
          <a:lstStyle/>
          <a:p>
            <a:pPr algn="ctr"/>
            <a:r>
              <a:rPr lang="en-IN" sz="3600" b="1" dirty="0">
                <a:ea typeface="+mj-ea"/>
                <a:cs typeface="+mj-cs"/>
              </a:rPr>
              <a:t>EF Core – Create/Update DB Schema - 1</a:t>
            </a:r>
          </a:p>
        </p:txBody>
      </p:sp>
      <p:sp>
        <p:nvSpPr>
          <p:cNvPr id="4" name="TextBox 3">
            <a:extLst>
              <a:ext uri="{FF2B5EF4-FFF2-40B4-BE49-F238E27FC236}">
                <a16:creationId xmlns:a16="http://schemas.microsoft.com/office/drawing/2014/main" id="{99D18187-F2FC-9CDA-A47F-C3E24FE50C73}"/>
              </a:ext>
            </a:extLst>
          </p:cNvPr>
          <p:cNvSpPr txBox="1"/>
          <p:nvPr/>
        </p:nvSpPr>
        <p:spPr>
          <a:xfrm>
            <a:off x="545122" y="1091955"/>
            <a:ext cx="11315700" cy="5386090"/>
          </a:xfrm>
          <a:prstGeom prst="rect">
            <a:avLst/>
          </a:prstGeom>
          <a:noFill/>
        </p:spPr>
        <p:txBody>
          <a:bodyPr wrap="square" rtlCol="0">
            <a:spAutoFit/>
          </a:bodyPr>
          <a:lstStyle/>
          <a:p>
            <a:r>
              <a:rPr lang="en-IN" sz="1600" dirty="0">
                <a:latin typeface="Arial" panose="020B0604020202020204" pitchFamily="34" charset="0"/>
                <a:cs typeface="Arial" panose="020B0604020202020204" pitchFamily="34" charset="0"/>
              </a:rPr>
              <a:t>We need to define a Entity Class (Plain Old CLR Object - POCO class). We can define DB schema through entity using following things</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Convention</a:t>
            </a:r>
            <a:r>
              <a:rPr lang="en-IN" sz="1600" dirty="0">
                <a:latin typeface="Arial" panose="020B0604020202020204" pitchFamily="34" charset="0"/>
                <a:cs typeface="Arial" panose="020B0604020202020204" pitchFamily="34" charset="0"/>
              </a:rPr>
              <a:t> –  Here </a:t>
            </a:r>
            <a:r>
              <a:rPr lang="en-IN" sz="1600" dirty="0" err="1">
                <a:latin typeface="Arial" panose="020B0604020202020204" pitchFamily="34" charset="0"/>
                <a:cs typeface="Arial" panose="020B0604020202020204" pitchFamily="34" charset="0"/>
              </a:rPr>
              <a:t>UserID</a:t>
            </a:r>
            <a:r>
              <a:rPr lang="en-IN" sz="1600" dirty="0">
                <a:latin typeface="Arial" panose="020B0604020202020204" pitchFamily="34" charset="0"/>
                <a:cs typeface="Arial" panose="020B0604020202020204" pitchFamily="34" charset="0"/>
              </a:rPr>
              <a:t> and ID property will be mapped to respective column name and as well as primary key in respective table</a:t>
            </a:r>
          </a:p>
          <a:p>
            <a:pPr lvl="2"/>
            <a:r>
              <a:rPr lang="en-IN" sz="1200" dirty="0">
                <a:solidFill>
                  <a:srgbClr val="0000FF"/>
                </a:solidFill>
                <a:latin typeface="Arial" panose="020B0604020202020204" pitchFamily="34" charset="0"/>
                <a:cs typeface="Arial" panose="020B0604020202020204" pitchFamily="34" charset="0"/>
              </a:rPr>
              <a:t>public</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0000FF"/>
                </a:solidFill>
                <a:latin typeface="Arial" panose="020B0604020202020204" pitchFamily="34" charset="0"/>
                <a:cs typeface="Arial" panose="020B0604020202020204" pitchFamily="34" charset="0"/>
              </a:rPr>
              <a:t>class</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2B91AF"/>
                </a:solidFill>
                <a:latin typeface="Arial" panose="020B0604020202020204" pitchFamily="34" charset="0"/>
                <a:cs typeface="Arial" panose="020B0604020202020204" pitchFamily="34" charset="0"/>
              </a:rPr>
              <a:t>User</a:t>
            </a:r>
          </a:p>
          <a:p>
            <a:pPr lvl="2"/>
            <a:r>
              <a:rPr lang="en-IN" sz="1200" dirty="0">
                <a:solidFill>
                  <a:srgbClr val="000000"/>
                </a:solidFill>
                <a:latin typeface="Arial" panose="020B0604020202020204" pitchFamily="34" charset="0"/>
                <a:cs typeface="Arial" panose="020B0604020202020204" pitchFamily="34" charset="0"/>
              </a:rPr>
              <a:t>{</a:t>
            </a:r>
          </a:p>
          <a:p>
            <a:pPr lvl="2"/>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008000"/>
                </a:solidFill>
                <a:latin typeface="Arial" panose="020B0604020202020204" pitchFamily="34" charset="0"/>
                <a:cs typeface="Arial" panose="020B0604020202020204" pitchFamily="34" charset="0"/>
              </a:rPr>
              <a:t>//convention</a:t>
            </a:r>
          </a:p>
          <a:p>
            <a:pPr lvl="2"/>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public</a:t>
            </a:r>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int</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UserID</a:t>
            </a:r>
            <a:r>
              <a:rPr lang="en-US" sz="1200" dirty="0">
                <a:solidFill>
                  <a:srgbClr val="000000"/>
                </a:solidFill>
                <a:latin typeface="Arial" panose="020B0604020202020204" pitchFamily="34" charset="0"/>
                <a:cs typeface="Arial" panose="020B0604020202020204" pitchFamily="34" charset="0"/>
              </a:rPr>
              <a:t> { </a:t>
            </a:r>
            <a:r>
              <a:rPr lang="en-US" sz="1200" dirty="0">
                <a:solidFill>
                  <a:srgbClr val="0000FF"/>
                </a:solidFill>
                <a:latin typeface="Arial" panose="020B0604020202020204" pitchFamily="34" charset="0"/>
                <a:cs typeface="Arial" panose="020B0604020202020204" pitchFamily="34" charset="0"/>
              </a:rPr>
              <a:t>get</a:t>
            </a:r>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set</a:t>
            </a:r>
            <a:r>
              <a:rPr lang="en-US" sz="1200" dirty="0">
                <a:solidFill>
                  <a:srgbClr val="000000"/>
                </a:solidFill>
                <a:latin typeface="Arial" panose="020B0604020202020204" pitchFamily="34" charset="0"/>
                <a:cs typeface="Arial" panose="020B0604020202020204" pitchFamily="34" charset="0"/>
              </a:rPr>
              <a:t>; }</a:t>
            </a:r>
          </a:p>
          <a:p>
            <a:pPr lvl="2"/>
            <a:r>
              <a:rPr lang="en-US" sz="1200" dirty="0">
                <a:solidFill>
                  <a:srgbClr val="000000"/>
                </a:solidFill>
                <a:latin typeface="Arial" panose="020B0604020202020204" pitchFamily="34" charset="0"/>
                <a:cs typeface="Arial" panose="020B0604020202020204" pitchFamily="34" charset="0"/>
              </a:rPr>
              <a:t>} </a:t>
            </a:r>
          </a:p>
          <a:p>
            <a:pPr lvl="2"/>
            <a:endParaRPr lang="en-US" sz="1600" dirty="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Annotation</a:t>
            </a:r>
            <a:r>
              <a:rPr lang="en-IN" sz="1600" dirty="0">
                <a:latin typeface="Arial" panose="020B0604020202020204" pitchFamily="34" charset="0"/>
                <a:cs typeface="Arial" panose="020B0604020202020204" pitchFamily="34" charset="0"/>
              </a:rPr>
              <a:t> – You can map constraints (primary key/ foreign key), table name, column name using annotation</a:t>
            </a:r>
            <a:endParaRPr lang="en-US" sz="1600" dirty="0">
              <a:latin typeface="Arial" panose="020B0604020202020204" pitchFamily="34" charset="0"/>
              <a:cs typeface="Arial" panose="020B0604020202020204" pitchFamily="34" charset="0"/>
            </a:endParaRPr>
          </a:p>
          <a:p>
            <a:pPr lvl="2"/>
            <a:r>
              <a:rPr lang="en-IN" sz="1200" dirty="0">
                <a:solidFill>
                  <a:srgbClr val="000000"/>
                </a:solidFill>
                <a:latin typeface="Arial" panose="020B0604020202020204" pitchFamily="34" charset="0"/>
                <a:cs typeface="Arial" panose="020B0604020202020204" pitchFamily="34" charset="0"/>
              </a:rPr>
              <a:t>[Table(</a:t>
            </a:r>
            <a:r>
              <a:rPr lang="en-IN" sz="1200" dirty="0">
                <a:solidFill>
                  <a:srgbClr val="A31515"/>
                </a:solidFill>
                <a:latin typeface="Arial" panose="020B0604020202020204" pitchFamily="34" charset="0"/>
                <a:cs typeface="Arial" panose="020B0604020202020204" pitchFamily="34" charset="0"/>
              </a:rPr>
              <a:t>"</a:t>
            </a:r>
            <a:r>
              <a:rPr lang="en-IN" sz="1200" dirty="0" err="1">
                <a:solidFill>
                  <a:srgbClr val="A31515"/>
                </a:solidFill>
                <a:latin typeface="Arial" panose="020B0604020202020204" pitchFamily="34" charset="0"/>
                <a:cs typeface="Arial" panose="020B0604020202020204" pitchFamily="34" charset="0"/>
              </a:rPr>
              <a:t>EFCore_User</a:t>
            </a:r>
            <a:r>
              <a:rPr lang="en-IN" sz="1200" dirty="0">
                <a:solidFill>
                  <a:srgbClr val="A31515"/>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a:t>
            </a:r>
          </a:p>
          <a:p>
            <a:pPr lvl="2"/>
            <a:r>
              <a:rPr lang="en-IN" sz="1200" dirty="0">
                <a:solidFill>
                  <a:srgbClr val="0000FF"/>
                </a:solidFill>
                <a:latin typeface="Arial" panose="020B0604020202020204" pitchFamily="34" charset="0"/>
                <a:cs typeface="Arial" panose="020B0604020202020204" pitchFamily="34" charset="0"/>
              </a:rPr>
              <a:t>public</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0000FF"/>
                </a:solidFill>
                <a:latin typeface="Arial" panose="020B0604020202020204" pitchFamily="34" charset="0"/>
                <a:cs typeface="Arial" panose="020B0604020202020204" pitchFamily="34" charset="0"/>
              </a:rPr>
              <a:t>class</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2B91AF"/>
                </a:solidFill>
                <a:latin typeface="Arial" panose="020B0604020202020204" pitchFamily="34" charset="0"/>
                <a:cs typeface="Arial" panose="020B0604020202020204" pitchFamily="34" charset="0"/>
              </a:rPr>
              <a:t>Test</a:t>
            </a:r>
          </a:p>
          <a:p>
            <a:pPr lvl="2"/>
            <a:r>
              <a:rPr lang="en-IN" sz="1200" dirty="0">
                <a:solidFill>
                  <a:srgbClr val="000000"/>
                </a:solidFill>
                <a:latin typeface="Arial" panose="020B0604020202020204" pitchFamily="34" charset="0"/>
                <a:cs typeface="Arial" panose="020B0604020202020204" pitchFamily="34" charset="0"/>
              </a:rPr>
              <a:t>{</a:t>
            </a:r>
          </a:p>
          <a:p>
            <a:pPr lvl="2"/>
            <a:r>
              <a:rPr lang="en-IN" sz="1200" dirty="0">
                <a:solidFill>
                  <a:srgbClr val="000000"/>
                </a:solidFill>
                <a:latin typeface="Arial" panose="020B0604020202020204" pitchFamily="34" charset="0"/>
                <a:cs typeface="Arial" panose="020B0604020202020204" pitchFamily="34" charset="0"/>
              </a:rPr>
              <a:t>    [Key]</a:t>
            </a:r>
          </a:p>
          <a:p>
            <a:pPr lvl="2"/>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public</a:t>
            </a:r>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int</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TestID</a:t>
            </a:r>
            <a:r>
              <a:rPr lang="en-US" sz="1200" dirty="0">
                <a:solidFill>
                  <a:srgbClr val="000000"/>
                </a:solidFill>
                <a:latin typeface="Arial" panose="020B0604020202020204" pitchFamily="34" charset="0"/>
                <a:cs typeface="Arial" panose="020B0604020202020204" pitchFamily="34" charset="0"/>
              </a:rPr>
              <a:t> { </a:t>
            </a:r>
            <a:r>
              <a:rPr lang="en-US" sz="1200" dirty="0">
                <a:solidFill>
                  <a:srgbClr val="0000FF"/>
                </a:solidFill>
                <a:latin typeface="Arial" panose="020B0604020202020204" pitchFamily="34" charset="0"/>
                <a:cs typeface="Arial" panose="020B0604020202020204" pitchFamily="34" charset="0"/>
              </a:rPr>
              <a:t>get</a:t>
            </a:r>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set</a:t>
            </a:r>
            <a:r>
              <a:rPr lang="en-US" sz="1200" dirty="0">
                <a:solidFill>
                  <a:srgbClr val="000000"/>
                </a:solidFill>
                <a:latin typeface="Arial" panose="020B0604020202020204" pitchFamily="34" charset="0"/>
                <a:cs typeface="Arial" panose="020B0604020202020204" pitchFamily="34" charset="0"/>
              </a:rPr>
              <a:t>; }</a:t>
            </a:r>
          </a:p>
          <a:p>
            <a:pPr lvl="2"/>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ForeignKey</a:t>
            </a:r>
            <a:r>
              <a:rPr lang="en-IN" sz="1200" dirty="0">
                <a:solidFill>
                  <a:srgbClr val="00000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FK_UserID</a:t>
            </a:r>
            <a:r>
              <a:rPr lang="en-IN" sz="1200" dirty="0">
                <a:solidFill>
                  <a:srgbClr val="000000"/>
                </a:solidFill>
                <a:latin typeface="Arial" panose="020B0604020202020204" pitchFamily="34" charset="0"/>
                <a:cs typeface="Arial" panose="020B0604020202020204" pitchFamily="34" charset="0"/>
              </a:rPr>
              <a:t>”)]</a:t>
            </a:r>
          </a:p>
          <a:p>
            <a:pPr lvl="2"/>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public</a:t>
            </a:r>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int</a:t>
            </a:r>
            <a:r>
              <a:rPr lang="en-US" sz="1200" dirty="0">
                <a:solidFill>
                  <a:srgbClr val="000000"/>
                </a:solidFill>
                <a:latin typeface="Arial" panose="020B0604020202020204" pitchFamily="34" charset="0"/>
                <a:cs typeface="Arial" panose="020B0604020202020204" pitchFamily="34" charset="0"/>
              </a:rPr>
              <a:t> </a:t>
            </a:r>
            <a:r>
              <a:rPr lang="en-US" sz="1200" dirty="0" err="1">
                <a:solidFill>
                  <a:srgbClr val="000000"/>
                </a:solidFill>
                <a:latin typeface="Arial" panose="020B0604020202020204" pitchFamily="34" charset="0"/>
                <a:cs typeface="Arial" panose="020B0604020202020204" pitchFamily="34" charset="0"/>
              </a:rPr>
              <a:t>UserID</a:t>
            </a:r>
            <a:r>
              <a:rPr lang="en-US" sz="1200" dirty="0">
                <a:solidFill>
                  <a:srgbClr val="000000"/>
                </a:solidFill>
                <a:latin typeface="Arial" panose="020B0604020202020204" pitchFamily="34" charset="0"/>
                <a:cs typeface="Arial" panose="020B0604020202020204" pitchFamily="34" charset="0"/>
              </a:rPr>
              <a:t> { </a:t>
            </a:r>
            <a:r>
              <a:rPr lang="en-US" sz="1200" dirty="0">
                <a:solidFill>
                  <a:srgbClr val="0000FF"/>
                </a:solidFill>
                <a:latin typeface="Arial" panose="020B0604020202020204" pitchFamily="34" charset="0"/>
                <a:cs typeface="Arial" panose="020B0604020202020204" pitchFamily="34" charset="0"/>
              </a:rPr>
              <a:t>get</a:t>
            </a:r>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set</a:t>
            </a:r>
            <a:r>
              <a:rPr lang="en-US" sz="1200" dirty="0">
                <a:solidFill>
                  <a:srgbClr val="000000"/>
                </a:solidFill>
                <a:latin typeface="Arial" panose="020B0604020202020204" pitchFamily="34" charset="0"/>
                <a:cs typeface="Arial" panose="020B0604020202020204" pitchFamily="34" charset="0"/>
              </a:rPr>
              <a:t>; }</a:t>
            </a:r>
          </a:p>
          <a:p>
            <a:pPr lvl="2"/>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public</a:t>
            </a:r>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int</a:t>
            </a:r>
            <a:r>
              <a:rPr lang="en-US" sz="1200" dirty="0">
                <a:solidFill>
                  <a:srgbClr val="000000"/>
                </a:solidFill>
                <a:latin typeface="Arial" panose="020B0604020202020204" pitchFamily="34" charset="0"/>
                <a:cs typeface="Arial" panose="020B0604020202020204" pitchFamily="34" charset="0"/>
              </a:rPr>
              <a:t> Id { </a:t>
            </a:r>
            <a:r>
              <a:rPr lang="en-US" sz="1200" dirty="0">
                <a:solidFill>
                  <a:srgbClr val="0000FF"/>
                </a:solidFill>
                <a:latin typeface="Arial" panose="020B0604020202020204" pitchFamily="34" charset="0"/>
                <a:cs typeface="Arial" panose="020B0604020202020204" pitchFamily="34" charset="0"/>
              </a:rPr>
              <a:t>get</a:t>
            </a:r>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set</a:t>
            </a:r>
            <a:r>
              <a:rPr lang="en-US" sz="1200" dirty="0">
                <a:solidFill>
                  <a:srgbClr val="000000"/>
                </a:solidFill>
                <a:latin typeface="Arial" panose="020B0604020202020204" pitchFamily="34" charset="0"/>
                <a:cs typeface="Arial" panose="020B0604020202020204" pitchFamily="34" charset="0"/>
              </a:rPr>
              <a:t>; }</a:t>
            </a:r>
          </a:p>
          <a:p>
            <a:pPr lvl="2"/>
            <a:endParaRPr lang="en-IN" sz="1200" dirty="0">
              <a:solidFill>
                <a:srgbClr val="000000"/>
              </a:solidFill>
              <a:latin typeface="Arial" panose="020B0604020202020204" pitchFamily="34" charset="0"/>
              <a:cs typeface="Arial" panose="020B0604020202020204" pitchFamily="34" charset="0"/>
            </a:endParaRPr>
          </a:p>
          <a:p>
            <a:pPr lvl="2"/>
            <a:r>
              <a:rPr lang="en-IN" sz="1200" dirty="0">
                <a:solidFill>
                  <a:srgbClr val="000000"/>
                </a:solidFill>
                <a:latin typeface="Arial" panose="020B0604020202020204" pitchFamily="34" charset="0"/>
                <a:cs typeface="Arial" panose="020B0604020202020204" pitchFamily="34" charset="0"/>
              </a:rPr>
              <a:t>    [Column(</a:t>
            </a:r>
            <a:r>
              <a:rPr lang="en-IN" sz="1200" dirty="0">
                <a:solidFill>
                  <a:srgbClr val="A31515"/>
                </a:solidFill>
                <a:latin typeface="Arial" panose="020B0604020202020204" pitchFamily="34" charset="0"/>
                <a:cs typeface="Arial" panose="020B0604020202020204" pitchFamily="34" charset="0"/>
              </a:rPr>
              <a:t>"</a:t>
            </a:r>
            <a:r>
              <a:rPr lang="en-IN" sz="1200" dirty="0" err="1">
                <a:solidFill>
                  <a:srgbClr val="A31515"/>
                </a:solidFill>
                <a:latin typeface="Arial" panose="020B0604020202020204" pitchFamily="34" charset="0"/>
                <a:cs typeface="Arial" panose="020B0604020202020204" pitchFamily="34" charset="0"/>
              </a:rPr>
              <a:t>UserName</a:t>
            </a:r>
            <a:r>
              <a:rPr lang="en-IN" sz="1200" dirty="0">
                <a:solidFill>
                  <a:srgbClr val="A31515"/>
                </a:solidFill>
                <a:latin typeface="Arial" panose="020B0604020202020204" pitchFamily="34" charset="0"/>
                <a:cs typeface="Arial" panose="020B0604020202020204" pitchFamily="34" charset="0"/>
              </a:rPr>
              <a:t>"</a:t>
            </a:r>
            <a:r>
              <a:rPr lang="en-IN" sz="1200" dirty="0">
                <a:solidFill>
                  <a:srgbClr val="000000"/>
                </a:solidFill>
                <a:latin typeface="Arial" panose="020B0604020202020204" pitchFamily="34" charset="0"/>
                <a:cs typeface="Arial" panose="020B0604020202020204" pitchFamily="34" charset="0"/>
              </a:rPr>
              <a:t>)]</a:t>
            </a:r>
          </a:p>
          <a:p>
            <a:pPr lvl="2"/>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public</a:t>
            </a:r>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string</a:t>
            </a:r>
            <a:r>
              <a:rPr lang="en-US" sz="1200" dirty="0">
                <a:solidFill>
                  <a:srgbClr val="000000"/>
                </a:solidFill>
                <a:latin typeface="Arial" panose="020B0604020202020204" pitchFamily="34" charset="0"/>
                <a:cs typeface="Arial" panose="020B0604020202020204" pitchFamily="34" charset="0"/>
              </a:rPr>
              <a:t> Name { </a:t>
            </a:r>
            <a:r>
              <a:rPr lang="en-US" sz="1200" dirty="0">
                <a:solidFill>
                  <a:srgbClr val="0000FF"/>
                </a:solidFill>
                <a:latin typeface="Arial" panose="020B0604020202020204" pitchFamily="34" charset="0"/>
                <a:cs typeface="Arial" panose="020B0604020202020204" pitchFamily="34" charset="0"/>
              </a:rPr>
              <a:t>get</a:t>
            </a:r>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set</a:t>
            </a:r>
            <a:r>
              <a:rPr lang="en-US" sz="1200" dirty="0">
                <a:solidFill>
                  <a:srgbClr val="000000"/>
                </a:solidFill>
                <a:latin typeface="Arial" panose="020B0604020202020204" pitchFamily="34" charset="0"/>
                <a:cs typeface="Arial" panose="020B0604020202020204" pitchFamily="34" charset="0"/>
              </a:rPr>
              <a:t>; }</a:t>
            </a:r>
          </a:p>
          <a:p>
            <a:pPr lvl="2"/>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public</a:t>
            </a:r>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string</a:t>
            </a:r>
            <a:r>
              <a:rPr lang="en-US" sz="1200" dirty="0">
                <a:solidFill>
                  <a:srgbClr val="000000"/>
                </a:solidFill>
                <a:latin typeface="Arial" panose="020B0604020202020204" pitchFamily="34" charset="0"/>
                <a:cs typeface="Arial" panose="020B0604020202020204" pitchFamily="34" charset="0"/>
              </a:rPr>
              <a:t> Email { </a:t>
            </a:r>
            <a:r>
              <a:rPr lang="en-US" sz="1200" dirty="0">
                <a:solidFill>
                  <a:srgbClr val="0000FF"/>
                </a:solidFill>
                <a:latin typeface="Arial" panose="020B0604020202020204" pitchFamily="34" charset="0"/>
                <a:cs typeface="Arial" panose="020B0604020202020204" pitchFamily="34" charset="0"/>
              </a:rPr>
              <a:t>get</a:t>
            </a:r>
            <a:r>
              <a:rPr lang="en-US" sz="1200" dirty="0">
                <a:solidFill>
                  <a:srgbClr val="000000"/>
                </a:solidFill>
                <a:latin typeface="Arial" panose="020B0604020202020204" pitchFamily="34" charset="0"/>
                <a:cs typeface="Arial" panose="020B0604020202020204" pitchFamily="34" charset="0"/>
              </a:rPr>
              <a:t>; </a:t>
            </a:r>
            <a:r>
              <a:rPr lang="en-US" sz="1200" dirty="0">
                <a:solidFill>
                  <a:srgbClr val="0000FF"/>
                </a:solidFill>
                <a:latin typeface="Arial" panose="020B0604020202020204" pitchFamily="34" charset="0"/>
                <a:cs typeface="Arial" panose="020B0604020202020204" pitchFamily="34" charset="0"/>
              </a:rPr>
              <a:t>set</a:t>
            </a:r>
            <a:r>
              <a:rPr lang="en-US" sz="1200" dirty="0">
                <a:solidFill>
                  <a:srgbClr val="000000"/>
                </a:solidFill>
                <a:latin typeface="Arial" panose="020B0604020202020204" pitchFamily="34" charset="0"/>
                <a:cs typeface="Arial" panose="020B0604020202020204" pitchFamily="34" charset="0"/>
              </a:rPr>
              <a:t>; }</a:t>
            </a:r>
          </a:p>
          <a:p>
            <a:pPr lvl="2"/>
            <a:r>
              <a:rPr lang="en-IN" sz="1200" dirty="0">
                <a:solidFill>
                  <a:srgbClr val="000000"/>
                </a:solidFill>
                <a:latin typeface="Arial" panose="020B0604020202020204" pitchFamily="34" charset="0"/>
                <a:cs typeface="Arial" panose="020B0604020202020204" pitchFamily="34" charset="0"/>
              </a:rPr>
              <a:t>}</a:t>
            </a:r>
            <a:endParaRPr lang="en-US" sz="1200" dirty="0">
              <a:solidFill>
                <a:srgbClr val="000000"/>
              </a:solidFill>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62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51D28-55D8-5DA1-301B-601BE5EF73A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FB84AC4-5276-62A1-8CA1-442F021A7C5C}"/>
              </a:ext>
            </a:extLst>
          </p:cNvPr>
          <p:cNvSpPr txBox="1"/>
          <p:nvPr/>
        </p:nvSpPr>
        <p:spPr>
          <a:xfrm>
            <a:off x="967668" y="722934"/>
            <a:ext cx="10268901" cy="5847755"/>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Configuration</a:t>
            </a:r>
          </a:p>
          <a:p>
            <a:endParaRPr lang="en-IN" sz="1400" b="1" dirty="0">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We can override on </a:t>
            </a:r>
            <a:r>
              <a:rPr lang="en-IN" sz="1400" dirty="0" err="1">
                <a:latin typeface="Arial" panose="020B0604020202020204" pitchFamily="34" charset="0"/>
                <a:cs typeface="Arial" panose="020B0604020202020204" pitchFamily="34" charset="0"/>
              </a:rPr>
              <a:t>OnModelCreating</a:t>
            </a:r>
            <a:r>
              <a:rPr lang="en-IN" sz="1400" dirty="0">
                <a:latin typeface="Arial" panose="020B0604020202020204" pitchFamily="34" charset="0"/>
                <a:cs typeface="Arial" panose="020B0604020202020204" pitchFamily="34" charset="0"/>
              </a:rPr>
              <a:t> while Creating the </a:t>
            </a:r>
            <a:r>
              <a:rPr lang="en-IN" sz="1400" dirty="0" err="1">
                <a:latin typeface="Arial" panose="020B0604020202020204" pitchFamily="34" charset="0"/>
                <a:cs typeface="Arial" panose="020B0604020202020204" pitchFamily="34" charset="0"/>
              </a:rPr>
              <a:t>DBContext</a:t>
            </a:r>
            <a:r>
              <a:rPr lang="en-IN" sz="1400" dirty="0">
                <a:latin typeface="Arial" panose="020B0604020202020204" pitchFamily="34" charset="0"/>
                <a:cs typeface="Arial" panose="020B0604020202020204" pitchFamily="34" charset="0"/>
              </a:rPr>
              <a:t> Class by </a:t>
            </a:r>
            <a:r>
              <a:rPr lang="en-IN" sz="1400" dirty="0" err="1">
                <a:latin typeface="Arial" panose="020B0604020202020204" pitchFamily="34" charset="0"/>
                <a:cs typeface="Arial" panose="020B0604020202020204" pitchFamily="34" charset="0"/>
              </a:rPr>
              <a:t>inertoing</a:t>
            </a:r>
            <a:r>
              <a:rPr lang="en-IN" sz="1400" dirty="0">
                <a:latin typeface="Arial" panose="020B0604020202020204" pitchFamily="34" charset="0"/>
                <a:cs typeface="Arial" panose="020B0604020202020204" pitchFamily="34" charset="0"/>
              </a:rPr>
              <a:t> </a:t>
            </a:r>
            <a:r>
              <a:rPr lang="en-IN" sz="1400" dirty="0" err="1">
                <a:latin typeface="Arial" panose="020B0604020202020204" pitchFamily="34" charset="0"/>
                <a:cs typeface="Arial" panose="020B0604020202020204" pitchFamily="34" charset="0"/>
              </a:rPr>
              <a:t>DbContext</a:t>
            </a:r>
            <a:r>
              <a:rPr lang="en-IN" sz="1400" dirty="0">
                <a:latin typeface="Arial" panose="020B0604020202020204" pitchFamily="34" charset="0"/>
                <a:cs typeface="Arial" panose="020B0604020202020204" pitchFamily="34" charset="0"/>
              </a:rPr>
              <a:t> class of EF Core.</a:t>
            </a:r>
          </a:p>
          <a:p>
            <a:endParaRPr lang="en-IN" sz="1400" dirty="0">
              <a:latin typeface="Arial" panose="020B0604020202020204" pitchFamily="34" charset="0"/>
              <a:cs typeface="Arial" panose="020B0604020202020204" pitchFamily="34" charset="0"/>
            </a:endParaRPr>
          </a:p>
          <a:p>
            <a:r>
              <a:rPr lang="en-IN" sz="1400" dirty="0">
                <a:solidFill>
                  <a:srgbClr val="000000"/>
                </a:solidFill>
                <a:latin typeface="Arial" panose="020B0604020202020204" pitchFamily="34" charset="0"/>
                <a:cs typeface="Arial" panose="020B0604020202020204" pitchFamily="34" charset="0"/>
              </a:rPr>
              <a:t> </a:t>
            </a:r>
            <a:r>
              <a:rPr lang="en-IN" sz="1200" dirty="0">
                <a:solidFill>
                  <a:srgbClr val="0000FF"/>
                </a:solidFill>
                <a:latin typeface="Arial" panose="020B0604020202020204" pitchFamily="34" charset="0"/>
                <a:cs typeface="Arial" panose="020B0604020202020204" pitchFamily="34" charset="0"/>
              </a:rPr>
              <a:t>protected</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0000FF"/>
                </a:solidFill>
                <a:latin typeface="Arial" panose="020B0604020202020204" pitchFamily="34" charset="0"/>
                <a:cs typeface="Arial" panose="020B0604020202020204" pitchFamily="34" charset="0"/>
              </a:rPr>
              <a:t>override</a:t>
            </a:r>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0000FF"/>
                </a:solidFill>
                <a:latin typeface="Arial" panose="020B0604020202020204" pitchFamily="34" charset="0"/>
                <a:cs typeface="Arial" panose="020B0604020202020204" pitchFamily="34" charset="0"/>
              </a:rPr>
              <a:t>void</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OnModelCreating</a:t>
            </a:r>
            <a:r>
              <a:rPr lang="en-IN" sz="1200" dirty="0">
                <a:solidFill>
                  <a:srgbClr val="00000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ModelBuilder</a:t>
            </a:r>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modelBuilder</a:t>
            </a:r>
            <a:r>
              <a:rPr lang="en-IN" sz="1200" dirty="0">
                <a:solidFill>
                  <a:srgbClr val="000000"/>
                </a:solidFill>
                <a:latin typeface="Arial" panose="020B0604020202020204" pitchFamily="34" charset="0"/>
                <a:cs typeface="Arial" panose="020B0604020202020204" pitchFamily="34" charset="0"/>
              </a:rPr>
              <a:t>)</a:t>
            </a:r>
          </a:p>
          <a:p>
            <a:r>
              <a:rPr lang="en-IN" sz="1200" dirty="0">
                <a:solidFill>
                  <a:srgbClr val="000000"/>
                </a:solidFill>
                <a:latin typeface="Arial" panose="020B0604020202020204" pitchFamily="34" charset="0"/>
                <a:cs typeface="Arial" panose="020B0604020202020204" pitchFamily="34" charset="0"/>
              </a:rPr>
              <a:t> {</a:t>
            </a:r>
          </a:p>
          <a:p>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808080"/>
                </a:solidFill>
                <a:latin typeface="Arial" panose="020B0604020202020204" pitchFamily="34" charset="0"/>
                <a:cs typeface="Arial" panose="020B0604020202020204" pitchFamily="34" charset="0"/>
              </a:rPr>
              <a:t>#region</a:t>
            </a:r>
            <a:r>
              <a:rPr lang="en-IN" sz="1200" dirty="0">
                <a:solidFill>
                  <a:srgbClr val="000000"/>
                </a:solidFill>
                <a:latin typeface="Arial" panose="020B0604020202020204" pitchFamily="34" charset="0"/>
                <a:cs typeface="Arial" panose="020B0604020202020204" pitchFamily="34" charset="0"/>
              </a:rPr>
              <a:t> Relationships</a:t>
            </a:r>
          </a:p>
          <a:p>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008000"/>
                </a:solidFill>
                <a:latin typeface="Arial" panose="020B0604020202020204" pitchFamily="34" charset="0"/>
                <a:cs typeface="Arial" panose="020B0604020202020204" pitchFamily="34" charset="0"/>
              </a:rPr>
              <a:t>//Fluent expression</a:t>
            </a: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modelBuilder.Entity</a:t>
            </a:r>
            <a:r>
              <a:rPr lang="en-IN" sz="1200" dirty="0">
                <a:solidFill>
                  <a:srgbClr val="000000"/>
                </a:solidFill>
                <a:latin typeface="Arial" panose="020B0604020202020204" pitchFamily="34" charset="0"/>
                <a:cs typeface="Arial" panose="020B0604020202020204" pitchFamily="34" charset="0"/>
              </a:rPr>
              <a:t>&lt;</a:t>
            </a:r>
            <a:r>
              <a:rPr lang="en-IN" sz="1200" dirty="0" err="1">
                <a:solidFill>
                  <a:srgbClr val="000000"/>
                </a:solidFill>
                <a:latin typeface="Arial" panose="020B0604020202020204" pitchFamily="34" charset="0"/>
                <a:cs typeface="Arial" panose="020B0604020202020204" pitchFamily="34" charset="0"/>
              </a:rPr>
              <a:t>UserRole</a:t>
            </a:r>
            <a:r>
              <a:rPr lang="en-IN" sz="1200" dirty="0">
                <a:solidFill>
                  <a:srgbClr val="000000"/>
                </a:solidFill>
                <a:latin typeface="Arial" panose="020B0604020202020204" pitchFamily="34" charset="0"/>
                <a:cs typeface="Arial" panose="020B0604020202020204" pitchFamily="34" charset="0"/>
              </a:rPr>
              <a:t>&gt;()</a:t>
            </a: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HasOne</a:t>
            </a:r>
            <a:r>
              <a:rPr lang="en-IN" sz="1200" dirty="0">
                <a:solidFill>
                  <a:srgbClr val="00000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i</a:t>
            </a:r>
            <a:r>
              <a:rPr lang="en-IN" sz="1200" dirty="0">
                <a:solidFill>
                  <a:srgbClr val="000000"/>
                </a:solidFill>
                <a:latin typeface="Arial" panose="020B0604020202020204" pitchFamily="34" charset="0"/>
                <a:cs typeface="Arial" panose="020B0604020202020204" pitchFamily="34" charset="0"/>
              </a:rPr>
              <a:t> =&gt; </a:t>
            </a:r>
            <a:r>
              <a:rPr lang="en-IN" sz="1200" dirty="0" err="1">
                <a:solidFill>
                  <a:srgbClr val="000000"/>
                </a:solidFill>
                <a:latin typeface="Arial" panose="020B0604020202020204" pitchFamily="34" charset="0"/>
                <a:cs typeface="Arial" panose="020B0604020202020204" pitchFamily="34" charset="0"/>
              </a:rPr>
              <a:t>i.Scope</a:t>
            </a:r>
            <a:r>
              <a:rPr lang="en-IN" sz="1200" dirty="0">
                <a:solidFill>
                  <a:srgbClr val="000000"/>
                </a:solidFill>
                <a:latin typeface="Arial" panose="020B0604020202020204" pitchFamily="34" charset="0"/>
                <a:cs typeface="Arial" panose="020B0604020202020204" pitchFamily="34" charset="0"/>
              </a:rPr>
              <a:t>)</a:t>
            </a: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WithMany</a:t>
            </a:r>
            <a:r>
              <a:rPr lang="en-IN" sz="1200" dirty="0">
                <a:solidFill>
                  <a:srgbClr val="00000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i</a:t>
            </a:r>
            <a:r>
              <a:rPr lang="en-IN" sz="1200" dirty="0">
                <a:solidFill>
                  <a:srgbClr val="000000"/>
                </a:solidFill>
                <a:latin typeface="Arial" panose="020B0604020202020204" pitchFamily="34" charset="0"/>
                <a:cs typeface="Arial" panose="020B0604020202020204" pitchFamily="34" charset="0"/>
              </a:rPr>
              <a:t> =&gt; </a:t>
            </a:r>
            <a:r>
              <a:rPr lang="en-IN" sz="1200" dirty="0" err="1">
                <a:solidFill>
                  <a:srgbClr val="000000"/>
                </a:solidFill>
                <a:latin typeface="Arial" panose="020B0604020202020204" pitchFamily="34" charset="0"/>
                <a:cs typeface="Arial" panose="020B0604020202020204" pitchFamily="34" charset="0"/>
              </a:rPr>
              <a:t>i.UserRoles</a:t>
            </a:r>
            <a:r>
              <a:rPr lang="en-IN" sz="1200" dirty="0">
                <a:solidFill>
                  <a:srgbClr val="000000"/>
                </a:solidFill>
                <a:latin typeface="Arial" panose="020B0604020202020204" pitchFamily="34" charset="0"/>
                <a:cs typeface="Arial" panose="020B0604020202020204" pitchFamily="34" charset="0"/>
              </a:rPr>
              <a:t>)</a:t>
            </a: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HasForeignKey</a:t>
            </a:r>
            <a:r>
              <a:rPr lang="en-IN" sz="1200" dirty="0">
                <a:solidFill>
                  <a:srgbClr val="000000"/>
                </a:solidFill>
                <a:latin typeface="Arial" panose="020B0604020202020204" pitchFamily="34" charset="0"/>
                <a:cs typeface="Arial" panose="020B0604020202020204" pitchFamily="34" charset="0"/>
              </a:rPr>
              <a:t>(</a:t>
            </a:r>
            <a:r>
              <a:rPr lang="en-IN" sz="1200" dirty="0" err="1">
                <a:solidFill>
                  <a:srgbClr val="000000"/>
                </a:solidFill>
                <a:latin typeface="Arial" panose="020B0604020202020204" pitchFamily="34" charset="0"/>
                <a:cs typeface="Arial" panose="020B0604020202020204" pitchFamily="34" charset="0"/>
              </a:rPr>
              <a:t>i</a:t>
            </a:r>
            <a:r>
              <a:rPr lang="en-IN" sz="1200" dirty="0">
                <a:solidFill>
                  <a:srgbClr val="000000"/>
                </a:solidFill>
                <a:latin typeface="Arial" panose="020B0604020202020204" pitchFamily="34" charset="0"/>
                <a:cs typeface="Arial" panose="020B0604020202020204" pitchFamily="34" charset="0"/>
              </a:rPr>
              <a:t> =&gt; </a:t>
            </a:r>
            <a:r>
              <a:rPr lang="en-IN" sz="1200" dirty="0" err="1">
                <a:solidFill>
                  <a:srgbClr val="000000"/>
                </a:solidFill>
                <a:latin typeface="Arial" panose="020B0604020202020204" pitchFamily="34" charset="0"/>
                <a:cs typeface="Arial" panose="020B0604020202020204" pitchFamily="34" charset="0"/>
              </a:rPr>
              <a:t>i.ScopeID</a:t>
            </a:r>
            <a:r>
              <a:rPr lang="en-IN" sz="1200" dirty="0">
                <a:solidFill>
                  <a:srgbClr val="000000"/>
                </a:solidFill>
                <a:latin typeface="Arial" panose="020B0604020202020204" pitchFamily="34" charset="0"/>
                <a:cs typeface="Arial" panose="020B0604020202020204" pitchFamily="34" charset="0"/>
              </a:rPr>
              <a:t>);</a:t>
            </a:r>
          </a:p>
          <a:p>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808080"/>
                </a:solidFill>
                <a:latin typeface="Arial" panose="020B0604020202020204" pitchFamily="34" charset="0"/>
                <a:cs typeface="Arial" panose="020B0604020202020204" pitchFamily="34" charset="0"/>
              </a:rPr>
              <a:t>#endregion</a:t>
            </a:r>
          </a:p>
          <a:p>
            <a:endParaRPr lang="en-IN" sz="1200" dirty="0">
              <a:solidFill>
                <a:srgbClr val="80808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a:solidFill>
                  <a:srgbClr val="808080"/>
                </a:solidFill>
                <a:latin typeface="Arial" panose="020B0604020202020204" pitchFamily="34" charset="0"/>
                <a:cs typeface="Arial" panose="020B0604020202020204" pitchFamily="34" charset="0"/>
              </a:rPr>
              <a:t>#region</a:t>
            </a:r>
            <a:r>
              <a:rPr lang="en-IN" sz="1200" dirty="0">
                <a:solidFill>
                  <a:srgbClr val="000000"/>
                </a:solidFill>
                <a:latin typeface="Arial" panose="020B0604020202020204" pitchFamily="34" charset="0"/>
                <a:cs typeface="Arial" panose="020B0604020202020204" pitchFamily="34" charset="0"/>
              </a:rPr>
              <a:t> Properties</a:t>
            </a:r>
          </a:p>
          <a:p>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modelBuilder.Entity</a:t>
            </a:r>
            <a:r>
              <a:rPr lang="en-IN" sz="1200" dirty="0">
                <a:solidFill>
                  <a:srgbClr val="000000"/>
                </a:solidFill>
                <a:latin typeface="Arial" panose="020B0604020202020204" pitchFamily="34" charset="0"/>
                <a:cs typeface="Arial" panose="020B0604020202020204" pitchFamily="34" charset="0"/>
              </a:rPr>
              <a:t>&lt;User&gt;()</a:t>
            </a:r>
          </a:p>
          <a:p>
            <a:r>
              <a:rPr lang="en-IN" sz="1200" dirty="0">
                <a:solidFill>
                  <a:srgbClr val="000000"/>
                </a:solidFill>
                <a:latin typeface="Arial" panose="020B0604020202020204" pitchFamily="34" charset="0"/>
                <a:cs typeface="Arial" panose="020B0604020202020204" pitchFamily="34" charset="0"/>
              </a:rPr>
              <a:t>        .Property(b =&gt; </a:t>
            </a:r>
            <a:r>
              <a:rPr lang="en-IN" sz="1200" dirty="0" err="1">
                <a:solidFill>
                  <a:srgbClr val="000000"/>
                </a:solidFill>
                <a:latin typeface="Arial" panose="020B0604020202020204" pitchFamily="34" charset="0"/>
                <a:cs typeface="Arial" panose="020B0604020202020204" pitchFamily="34" charset="0"/>
              </a:rPr>
              <a:t>b.Name</a:t>
            </a:r>
            <a:r>
              <a:rPr lang="en-IN" sz="1200" dirty="0">
                <a:solidFill>
                  <a:srgbClr val="000000"/>
                </a:solidFill>
                <a:latin typeface="Arial" panose="020B0604020202020204" pitchFamily="34" charset="0"/>
                <a:cs typeface="Arial" panose="020B0604020202020204" pitchFamily="34" charset="0"/>
              </a:rPr>
              <a:t>)</a:t>
            </a: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HasMaxLength</a:t>
            </a:r>
            <a:r>
              <a:rPr lang="en-IN" sz="1200" dirty="0">
                <a:solidFill>
                  <a:srgbClr val="000000"/>
                </a:solidFill>
                <a:latin typeface="Arial" panose="020B0604020202020204" pitchFamily="34" charset="0"/>
                <a:cs typeface="Arial" panose="020B0604020202020204" pitchFamily="34" charset="0"/>
              </a:rPr>
              <a:t>(100)</a:t>
            </a: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IsRequired</a:t>
            </a:r>
            <a:r>
              <a:rPr lang="en-IN" sz="1200" dirty="0">
                <a:solidFill>
                  <a:srgbClr val="000000"/>
                </a:solidFill>
                <a:latin typeface="Arial" panose="020B0604020202020204" pitchFamily="34" charset="0"/>
                <a:cs typeface="Arial" panose="020B0604020202020204" pitchFamily="34" charset="0"/>
              </a:rPr>
              <a:t>();</a:t>
            </a:r>
          </a:p>
          <a:p>
            <a:endParaRPr lang="en-IN" sz="1200" dirty="0">
              <a:solidFill>
                <a:srgbClr val="000000"/>
              </a:solidFill>
              <a:latin typeface="Arial" panose="020B0604020202020204" pitchFamily="34" charset="0"/>
              <a:cs typeface="Arial" panose="020B0604020202020204" pitchFamily="34" charset="0"/>
            </a:endParaRP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modelBuilder.Entity</a:t>
            </a:r>
            <a:r>
              <a:rPr lang="en-IN" sz="1200" dirty="0">
                <a:solidFill>
                  <a:srgbClr val="000000"/>
                </a:solidFill>
                <a:latin typeface="Arial" panose="020B0604020202020204" pitchFamily="34" charset="0"/>
                <a:cs typeface="Arial" panose="020B0604020202020204" pitchFamily="34" charset="0"/>
              </a:rPr>
              <a:t>&lt;User&gt;()</a:t>
            </a:r>
          </a:p>
          <a:p>
            <a:r>
              <a:rPr lang="en-IN" sz="1200" dirty="0">
                <a:solidFill>
                  <a:srgbClr val="000000"/>
                </a:solidFill>
                <a:latin typeface="Arial" panose="020B0604020202020204" pitchFamily="34" charset="0"/>
                <a:cs typeface="Arial" panose="020B0604020202020204" pitchFamily="34" charset="0"/>
              </a:rPr>
              <a:t>        .Property(b =&gt; </a:t>
            </a:r>
            <a:r>
              <a:rPr lang="en-IN" sz="1200" dirty="0" err="1">
                <a:solidFill>
                  <a:srgbClr val="000000"/>
                </a:solidFill>
                <a:latin typeface="Arial" panose="020B0604020202020204" pitchFamily="34" charset="0"/>
                <a:cs typeface="Arial" panose="020B0604020202020204" pitchFamily="34" charset="0"/>
              </a:rPr>
              <a:t>b.CreatedBy</a:t>
            </a:r>
            <a:r>
              <a:rPr lang="en-IN" sz="1200" dirty="0">
                <a:solidFill>
                  <a:srgbClr val="000000"/>
                </a:solidFill>
                <a:latin typeface="Arial" panose="020B0604020202020204" pitchFamily="34" charset="0"/>
                <a:cs typeface="Arial" panose="020B0604020202020204" pitchFamily="34" charset="0"/>
              </a:rPr>
              <a:t>)</a:t>
            </a:r>
          </a:p>
          <a:p>
            <a:r>
              <a:rPr lang="en-IN" sz="1200" dirty="0">
                <a:solidFill>
                  <a:srgbClr val="000000"/>
                </a:solidFill>
                <a:latin typeface="Arial" panose="020B0604020202020204" pitchFamily="34" charset="0"/>
                <a:cs typeface="Arial" panose="020B0604020202020204" pitchFamily="34" charset="0"/>
              </a:rPr>
              <a:t>        .</a:t>
            </a:r>
            <a:r>
              <a:rPr lang="en-IN" sz="1200" dirty="0" err="1">
                <a:solidFill>
                  <a:srgbClr val="000000"/>
                </a:solidFill>
                <a:latin typeface="Arial" panose="020B0604020202020204" pitchFamily="34" charset="0"/>
                <a:cs typeface="Arial" panose="020B0604020202020204" pitchFamily="34" charset="0"/>
              </a:rPr>
              <a:t>IsRequired</a:t>
            </a:r>
            <a:r>
              <a:rPr lang="en-IN" sz="1200" dirty="0">
                <a:solidFill>
                  <a:srgbClr val="000000"/>
                </a:solidFill>
                <a:latin typeface="Arial" panose="020B0604020202020204" pitchFamily="34" charset="0"/>
                <a:cs typeface="Arial" panose="020B0604020202020204" pitchFamily="34" charset="0"/>
              </a:rPr>
              <a:t>();</a:t>
            </a:r>
          </a:p>
          <a:p>
            <a:r>
              <a:rPr lang="en-IN" sz="1200" dirty="0">
                <a:solidFill>
                  <a:srgbClr val="808080"/>
                </a:solidFill>
                <a:latin typeface="Arial" panose="020B0604020202020204" pitchFamily="34" charset="0"/>
                <a:cs typeface="Arial" panose="020B0604020202020204" pitchFamily="34" charset="0"/>
              </a:rPr>
              <a:t>      #endregion</a:t>
            </a:r>
          </a:p>
          <a:p>
            <a:r>
              <a:rPr lang="en-IN" sz="1200" dirty="0">
                <a:solidFill>
                  <a:srgbClr val="000000"/>
                </a:solidFill>
                <a:latin typeface="Arial" panose="020B0604020202020204" pitchFamily="34" charset="0"/>
                <a:cs typeface="Arial" panose="020B0604020202020204" pitchFamily="34" charset="0"/>
              </a:rPr>
              <a:t> }</a:t>
            </a:r>
            <a:endParaRPr lang="en-IN" sz="1200" b="1" dirty="0">
              <a:latin typeface="Arial" panose="020B0604020202020204" pitchFamily="34" charset="0"/>
              <a:cs typeface="Arial" panose="020B0604020202020204" pitchFamily="34" charset="0"/>
            </a:endParaRPr>
          </a:p>
          <a:p>
            <a:endParaRPr lang="en-IN" sz="14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CC91AE7-8AAB-1B44-F5DE-516C4582A48F}"/>
              </a:ext>
            </a:extLst>
          </p:cNvPr>
          <p:cNvSpPr txBox="1"/>
          <p:nvPr/>
        </p:nvSpPr>
        <p:spPr>
          <a:xfrm>
            <a:off x="1836856" y="0"/>
            <a:ext cx="9810022" cy="769441"/>
          </a:xfrm>
          <a:prstGeom prst="rect">
            <a:avLst/>
          </a:prstGeom>
          <a:noFill/>
        </p:spPr>
        <p:txBody>
          <a:bodyPr wrap="square" rtlCol="0">
            <a:spAutoFit/>
          </a:bodyPr>
          <a:lstStyle/>
          <a:p>
            <a:pPr algn="ctr"/>
            <a:r>
              <a:rPr lang="en-IN" sz="4400" b="1" dirty="0">
                <a:ea typeface="+mj-ea"/>
                <a:cs typeface="+mj-cs"/>
              </a:rPr>
              <a:t>EF Core – Create/Update DB Schema - 2</a:t>
            </a:r>
          </a:p>
        </p:txBody>
      </p:sp>
    </p:spTree>
    <p:extLst>
      <p:ext uri="{BB962C8B-B14F-4D97-AF65-F5344CB8AC3E}">
        <p14:creationId xmlns:p14="http://schemas.microsoft.com/office/powerpoint/2010/main" val="125306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5E1BB-05D5-A809-7F6E-3B6FC7BA855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0EDF7D3-47C5-0529-1798-B471D71BE00A}"/>
              </a:ext>
            </a:extLst>
          </p:cNvPr>
          <p:cNvSpPr txBox="1"/>
          <p:nvPr/>
        </p:nvSpPr>
        <p:spPr>
          <a:xfrm>
            <a:off x="381000" y="1077144"/>
            <a:ext cx="11430000" cy="4832092"/>
          </a:xfrm>
          <a:prstGeom prst="rect">
            <a:avLst/>
          </a:prstGeom>
          <a:noFill/>
        </p:spPr>
        <p:txBody>
          <a:bodyPr wrap="square" rtlCol="0">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Index Annotation</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720725"/>
            <a:r>
              <a:rPr lang="en-IN" sz="1600" dirty="0">
                <a:latin typeface="Arial" panose="020B0604020202020204" pitchFamily="34" charset="0"/>
                <a:cs typeface="Arial" panose="020B0604020202020204" pitchFamily="34" charset="0"/>
              </a:rPr>
              <a:t>Required </a:t>
            </a:r>
            <a:r>
              <a:rPr lang="en-IN" sz="1600" dirty="0" err="1">
                <a:latin typeface="Arial" panose="020B0604020202020204" pitchFamily="34" charset="0"/>
                <a:cs typeface="Arial" panose="020B0604020202020204" pitchFamily="34" charset="0"/>
              </a:rPr>
              <a:t>nuget</a:t>
            </a:r>
            <a:r>
              <a:rPr lang="en-IN" sz="1600" dirty="0">
                <a:latin typeface="Arial" panose="020B0604020202020204" pitchFamily="34" charset="0"/>
                <a:cs typeface="Arial" panose="020B0604020202020204" pitchFamily="34" charset="0"/>
              </a:rPr>
              <a:t> package </a:t>
            </a:r>
            <a:r>
              <a:rPr lang="en-IN" sz="1600" dirty="0">
                <a:latin typeface="Arial" panose="020B0604020202020204" pitchFamily="34" charset="0"/>
                <a:cs typeface="Arial" panose="020B0604020202020204" pitchFamily="34" charset="0"/>
                <a:sym typeface="Wingdings" panose="05000000000000000000" pitchFamily="2" charset="2"/>
              </a:rPr>
              <a:t> using </a:t>
            </a:r>
            <a:r>
              <a:rPr lang="en-IN" sz="1600" dirty="0" err="1">
                <a:latin typeface="Arial" panose="020B0604020202020204" pitchFamily="34" charset="0"/>
                <a:cs typeface="Arial" panose="020B0604020202020204" pitchFamily="34" charset="0"/>
                <a:sym typeface="Wingdings" panose="05000000000000000000" pitchFamily="2" charset="2"/>
              </a:rPr>
              <a:t>Microsoft.EntityFrameworkCore</a:t>
            </a:r>
            <a:r>
              <a:rPr lang="en-IN" sz="1600" dirty="0">
                <a:latin typeface="Arial" panose="020B0604020202020204" pitchFamily="34" charset="0"/>
                <a:cs typeface="Arial" panose="020B0604020202020204" pitchFamily="34" charset="0"/>
                <a:sym typeface="Wingdings" panose="05000000000000000000" pitchFamily="2" charset="2"/>
              </a:rPr>
              <a:t>;</a:t>
            </a:r>
          </a:p>
          <a:p>
            <a:pPr marL="720725"/>
            <a:endParaRPr lang="en-IN" sz="1600" dirty="0">
              <a:latin typeface="Arial" panose="020B0604020202020204" pitchFamily="34" charset="0"/>
              <a:cs typeface="Arial" panose="020B0604020202020204" pitchFamily="34" charset="0"/>
              <a:sym typeface="Wingdings" panose="05000000000000000000" pitchFamily="2" charset="2"/>
            </a:endParaRPr>
          </a:p>
          <a:p>
            <a:pPr lvl="2"/>
            <a:r>
              <a:rPr lang="en-IN" sz="1600" b="1" dirty="0">
                <a:latin typeface="Arial" panose="020B0604020202020204" pitchFamily="34" charset="0"/>
                <a:cs typeface="Arial" panose="020B0604020202020204" pitchFamily="34" charset="0"/>
              </a:rPr>
              <a:t> </a:t>
            </a:r>
            <a:r>
              <a:rPr lang="en-IN" sz="1200" b="1" dirty="0">
                <a:latin typeface="Arial" panose="020B0604020202020204" pitchFamily="34" charset="0"/>
                <a:cs typeface="Arial" panose="020B0604020202020204" pitchFamily="34" charset="0"/>
              </a:rPr>
              <a:t>[Index(</a:t>
            </a:r>
            <a:r>
              <a:rPr lang="en-IN" sz="1200" b="1" dirty="0" err="1">
                <a:latin typeface="Arial" panose="020B0604020202020204" pitchFamily="34" charset="0"/>
                <a:cs typeface="Arial" panose="020B0604020202020204" pitchFamily="34" charset="0"/>
              </a:rPr>
              <a:t>nameof</a:t>
            </a:r>
            <a:r>
              <a:rPr lang="en-IN" sz="1200" b="1" dirty="0">
                <a:latin typeface="Arial" panose="020B0604020202020204" pitchFamily="34" charset="0"/>
                <a:cs typeface="Arial" panose="020B0604020202020204" pitchFamily="34" charset="0"/>
              </a:rPr>
              <a:t>(</a:t>
            </a:r>
            <a:r>
              <a:rPr lang="en-IN" sz="1200" b="1" dirty="0" err="1">
                <a:latin typeface="Arial" panose="020B0604020202020204" pitchFamily="34" charset="0"/>
                <a:cs typeface="Arial" panose="020B0604020202020204" pitchFamily="34" charset="0"/>
              </a:rPr>
              <a:t>UserName</a:t>
            </a:r>
            <a:r>
              <a:rPr lang="en-IN" sz="1200" b="1" dirty="0">
                <a:latin typeface="Arial" panose="020B0604020202020204" pitchFamily="34" charset="0"/>
                <a:cs typeface="Arial" panose="020B0604020202020204" pitchFamily="34" charset="0"/>
              </a:rPr>
              <a:t>), </a:t>
            </a:r>
            <a:r>
              <a:rPr lang="en-IN" sz="1200" b="1" dirty="0" err="1">
                <a:latin typeface="Arial" panose="020B0604020202020204" pitchFamily="34" charset="0"/>
                <a:cs typeface="Arial" panose="020B0604020202020204" pitchFamily="34" charset="0"/>
              </a:rPr>
              <a:t>nameof</a:t>
            </a:r>
            <a:r>
              <a:rPr lang="en-IN" sz="1200" b="1" dirty="0">
                <a:latin typeface="Arial" panose="020B0604020202020204" pitchFamily="34" charset="0"/>
                <a:cs typeface="Arial" panose="020B0604020202020204" pitchFamily="34" charset="0"/>
              </a:rPr>
              <a:t>(</a:t>
            </a:r>
            <a:r>
              <a:rPr lang="en-IN" sz="1200" b="1" dirty="0" err="1">
                <a:latin typeface="Arial" panose="020B0604020202020204" pitchFamily="34" charset="0"/>
                <a:cs typeface="Arial" panose="020B0604020202020204" pitchFamily="34" charset="0"/>
              </a:rPr>
              <a:t>EmailID</a:t>
            </a:r>
            <a:r>
              <a:rPr lang="en-IN" sz="1200" b="1" dirty="0">
                <a:latin typeface="Arial" panose="020B0604020202020204" pitchFamily="34" charset="0"/>
                <a:cs typeface="Arial" panose="020B0604020202020204" pitchFamily="34" charset="0"/>
              </a:rPr>
              <a:t>), Name = "</a:t>
            </a:r>
            <a:r>
              <a:rPr lang="en-IN" sz="1200" b="1" dirty="0" err="1">
                <a:latin typeface="Arial" panose="020B0604020202020204" pitchFamily="34" charset="0"/>
                <a:cs typeface="Arial" panose="020B0604020202020204" pitchFamily="34" charset="0"/>
              </a:rPr>
              <a:t>IX_User_Username_Rating</a:t>
            </a:r>
            <a:r>
              <a:rPr lang="en-IN" sz="1200" b="1" dirty="0">
                <a:latin typeface="Arial" panose="020B0604020202020204" pitchFamily="34" charset="0"/>
                <a:cs typeface="Arial" panose="020B0604020202020204" pitchFamily="34" charset="0"/>
              </a:rPr>
              <a:t>", </a:t>
            </a:r>
            <a:r>
              <a:rPr lang="en-IN" sz="1200" b="1" dirty="0" err="1">
                <a:latin typeface="Arial" panose="020B0604020202020204" pitchFamily="34" charset="0"/>
                <a:cs typeface="Arial" panose="020B0604020202020204" pitchFamily="34" charset="0"/>
              </a:rPr>
              <a:t>AllDescending</a:t>
            </a:r>
            <a:r>
              <a:rPr lang="en-IN" sz="1200" b="1" dirty="0">
                <a:latin typeface="Arial" panose="020B0604020202020204" pitchFamily="34" charset="0"/>
                <a:cs typeface="Arial" panose="020B0604020202020204" pitchFamily="34" charset="0"/>
              </a:rPr>
              <a:t> = true)]</a:t>
            </a:r>
          </a:p>
          <a:p>
            <a:pPr lvl="2"/>
            <a:r>
              <a:rPr lang="en-IN" sz="1200" dirty="0">
                <a:latin typeface="Arial" panose="020B0604020202020204" pitchFamily="34" charset="0"/>
                <a:cs typeface="Arial" panose="020B0604020202020204" pitchFamily="34" charset="0"/>
              </a:rPr>
              <a:t> public class User</a:t>
            </a:r>
          </a:p>
          <a:p>
            <a:pPr lvl="2"/>
            <a:r>
              <a:rPr lang="en-IN" sz="1200" dirty="0">
                <a:latin typeface="Arial" panose="020B0604020202020204" pitchFamily="34" charset="0"/>
                <a:cs typeface="Arial" panose="020B0604020202020204" pitchFamily="34" charset="0"/>
              </a:rPr>
              <a:t> {</a:t>
            </a:r>
          </a:p>
          <a:p>
            <a:pPr lvl="2"/>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primery</a:t>
            </a:r>
            <a:r>
              <a:rPr lang="en-US" sz="1200" dirty="0">
                <a:latin typeface="Arial" panose="020B0604020202020204" pitchFamily="34" charset="0"/>
                <a:cs typeface="Arial" panose="020B0604020202020204" pitchFamily="34" charset="0"/>
              </a:rPr>
              <a:t> key column by convention</a:t>
            </a:r>
          </a:p>
          <a:p>
            <a:pPr lvl="2"/>
            <a:r>
              <a:rPr lang="en-IN" sz="1200" dirty="0">
                <a:latin typeface="Arial" panose="020B0604020202020204" pitchFamily="34" charset="0"/>
                <a:cs typeface="Arial" panose="020B0604020202020204" pitchFamily="34" charset="0"/>
              </a:rPr>
              <a:t>     [Key]</a:t>
            </a:r>
          </a:p>
          <a:p>
            <a:pPr lvl="2"/>
            <a:r>
              <a:rPr lang="en-US" sz="1200" dirty="0">
                <a:latin typeface="Arial" panose="020B0604020202020204" pitchFamily="34" charset="0"/>
                <a:cs typeface="Arial" panose="020B0604020202020204" pitchFamily="34" charset="0"/>
              </a:rPr>
              <a:t>     public long </a:t>
            </a:r>
            <a:r>
              <a:rPr lang="en-US" sz="1200" dirty="0" err="1">
                <a:latin typeface="Arial" panose="020B0604020202020204" pitchFamily="34" charset="0"/>
                <a:cs typeface="Arial" panose="020B0604020202020204" pitchFamily="34" charset="0"/>
              </a:rPr>
              <a:t>UserID</a:t>
            </a:r>
            <a:r>
              <a:rPr lang="en-US" sz="1200" dirty="0">
                <a:latin typeface="Arial" panose="020B0604020202020204" pitchFamily="34" charset="0"/>
                <a:cs typeface="Arial" panose="020B0604020202020204" pitchFamily="34" charset="0"/>
              </a:rPr>
              <a:t> { get; set; }</a:t>
            </a:r>
          </a:p>
          <a:p>
            <a:pPr lvl="2"/>
            <a:r>
              <a:rPr lang="en-US" sz="1200" dirty="0">
                <a:latin typeface="Arial" panose="020B0604020202020204" pitchFamily="34" charset="0"/>
                <a:cs typeface="Arial" panose="020B0604020202020204" pitchFamily="34" charset="0"/>
                <a:sym typeface="Wingdings" panose="05000000000000000000" pitchFamily="2" charset="2"/>
              </a:rPr>
              <a:t>}</a:t>
            </a:r>
            <a:endParaRPr lang="en-IN" sz="1200" dirty="0">
              <a:latin typeface="Arial" panose="020B0604020202020204" pitchFamily="34" charset="0"/>
              <a:cs typeface="Arial" panose="020B0604020202020204" pitchFamily="34" charset="0"/>
              <a:sym typeface="Wingdings" panose="05000000000000000000" pitchFamily="2" charset="2"/>
            </a:endParaRPr>
          </a:p>
          <a:p>
            <a:pPr marL="171450" indent="-171450">
              <a:buFont typeface="Arial" panose="020B0604020202020204" pitchFamily="34" charset="0"/>
              <a:buChar char="•"/>
            </a:pPr>
            <a:endParaRPr lang="en-IN" sz="1600" dirty="0">
              <a:latin typeface="Arial" panose="020B0604020202020204" pitchFamily="34" charset="0"/>
              <a:cs typeface="Arial" panose="020B0604020202020204" pitchFamily="34" charset="0"/>
              <a:sym typeface="Wingdings" panose="05000000000000000000" pitchFamily="2" charset="2"/>
            </a:endParaRPr>
          </a:p>
          <a:p>
            <a:r>
              <a:rPr lang="en-IN" sz="1600" dirty="0">
                <a:latin typeface="Arial" panose="020B0604020202020204" pitchFamily="34" charset="0"/>
                <a:cs typeface="Arial" panose="020B0604020202020204" pitchFamily="34" charset="0"/>
                <a:sym typeface="Wingdings" panose="05000000000000000000" pitchFamily="2" charset="2"/>
              </a:rPr>
              <a:t>                                         OR Fluent API</a:t>
            </a:r>
          </a:p>
          <a:p>
            <a:endParaRPr lang="en-IN" sz="1600" dirty="0">
              <a:latin typeface="Arial" panose="020B0604020202020204" pitchFamily="34" charset="0"/>
              <a:cs typeface="Arial" panose="020B0604020202020204" pitchFamily="34" charset="0"/>
              <a:sym typeface="Wingdings" panose="05000000000000000000" pitchFamily="2" charset="2"/>
            </a:endParaRPr>
          </a:p>
          <a:p>
            <a:pPr lvl="1"/>
            <a:r>
              <a:rPr lang="en-IN" sz="1600" dirty="0">
                <a:latin typeface="Arial" panose="020B0604020202020204" pitchFamily="34" charset="0"/>
                <a:cs typeface="Arial" panose="020B0604020202020204" pitchFamily="34" charset="0"/>
                <a:sym typeface="Wingdings" panose="05000000000000000000" pitchFamily="2" charset="2"/>
              </a:rPr>
              <a:t>        </a:t>
            </a:r>
            <a:r>
              <a:rPr lang="en-IN" sz="1200" dirty="0">
                <a:latin typeface="Arial" panose="020B0604020202020204" pitchFamily="34" charset="0"/>
                <a:cs typeface="Arial" panose="020B0604020202020204" pitchFamily="34" charset="0"/>
                <a:sym typeface="Wingdings" panose="05000000000000000000" pitchFamily="2" charset="2"/>
              </a:rPr>
              <a:t>protected override void </a:t>
            </a:r>
            <a:r>
              <a:rPr lang="en-IN" sz="1200" dirty="0" err="1">
                <a:latin typeface="Arial" panose="020B0604020202020204" pitchFamily="34" charset="0"/>
                <a:cs typeface="Arial" panose="020B0604020202020204" pitchFamily="34" charset="0"/>
                <a:sym typeface="Wingdings" panose="05000000000000000000" pitchFamily="2" charset="2"/>
              </a:rPr>
              <a:t>OnModelCreating</a:t>
            </a:r>
            <a:r>
              <a:rPr lang="en-IN" sz="1200" dirty="0">
                <a:latin typeface="Arial" panose="020B0604020202020204" pitchFamily="34" charset="0"/>
                <a:cs typeface="Arial" panose="020B0604020202020204" pitchFamily="34" charset="0"/>
                <a:sym typeface="Wingdings" panose="05000000000000000000" pitchFamily="2" charset="2"/>
              </a:rPr>
              <a:t>(</a:t>
            </a:r>
            <a:r>
              <a:rPr lang="en-IN" sz="1200" dirty="0" err="1">
                <a:latin typeface="Arial" panose="020B0604020202020204" pitchFamily="34" charset="0"/>
                <a:cs typeface="Arial" panose="020B0604020202020204" pitchFamily="34" charset="0"/>
                <a:sym typeface="Wingdings" panose="05000000000000000000" pitchFamily="2" charset="2"/>
              </a:rPr>
              <a:t>ModelBuilder</a:t>
            </a:r>
            <a:r>
              <a:rPr lang="en-IN" sz="1200" dirty="0">
                <a:latin typeface="Arial" panose="020B0604020202020204" pitchFamily="34" charset="0"/>
                <a:cs typeface="Arial" panose="020B0604020202020204" pitchFamily="34" charset="0"/>
                <a:sym typeface="Wingdings" panose="05000000000000000000" pitchFamily="2" charset="2"/>
              </a:rPr>
              <a:t> </a:t>
            </a:r>
            <a:r>
              <a:rPr lang="en-IN" sz="1200" dirty="0" err="1">
                <a:latin typeface="Arial" panose="020B0604020202020204" pitchFamily="34" charset="0"/>
                <a:cs typeface="Arial" panose="020B0604020202020204" pitchFamily="34" charset="0"/>
                <a:sym typeface="Wingdings" panose="05000000000000000000" pitchFamily="2" charset="2"/>
              </a:rPr>
              <a:t>modelBuilder</a:t>
            </a:r>
            <a:r>
              <a:rPr lang="en-IN" sz="1200" dirty="0">
                <a:latin typeface="Arial" panose="020B0604020202020204" pitchFamily="34" charset="0"/>
                <a:cs typeface="Arial" panose="020B0604020202020204" pitchFamily="34" charset="0"/>
                <a:sym typeface="Wingdings" panose="05000000000000000000" pitchFamily="2" charset="2"/>
              </a:rPr>
              <a:t>)</a:t>
            </a:r>
          </a:p>
          <a:p>
            <a:pPr lvl="2"/>
            <a:r>
              <a:rPr lang="en-IN" sz="1200" dirty="0">
                <a:latin typeface="Arial" panose="020B0604020202020204" pitchFamily="34" charset="0"/>
                <a:cs typeface="Arial" panose="020B0604020202020204" pitchFamily="34" charset="0"/>
                <a:sym typeface="Wingdings" panose="05000000000000000000" pitchFamily="2" charset="2"/>
              </a:rPr>
              <a:t>{</a:t>
            </a:r>
          </a:p>
          <a:p>
            <a:pPr lvl="2"/>
            <a:r>
              <a:rPr lang="en-IN" sz="1200" dirty="0">
                <a:latin typeface="Arial" panose="020B0604020202020204" pitchFamily="34" charset="0"/>
                <a:cs typeface="Arial" panose="020B0604020202020204" pitchFamily="34" charset="0"/>
                <a:sym typeface="Wingdings" panose="05000000000000000000" pitchFamily="2" charset="2"/>
              </a:rPr>
              <a:t>    </a:t>
            </a:r>
            <a:r>
              <a:rPr lang="en-IN" sz="1200" dirty="0" err="1">
                <a:latin typeface="Arial" panose="020B0604020202020204" pitchFamily="34" charset="0"/>
                <a:cs typeface="Arial" panose="020B0604020202020204" pitchFamily="34" charset="0"/>
                <a:sym typeface="Wingdings" panose="05000000000000000000" pitchFamily="2" charset="2"/>
              </a:rPr>
              <a:t>modelBuilder.Entity</a:t>
            </a:r>
            <a:r>
              <a:rPr lang="en-IN" sz="1200" dirty="0">
                <a:latin typeface="Arial" panose="020B0604020202020204" pitchFamily="34" charset="0"/>
                <a:cs typeface="Arial" panose="020B0604020202020204" pitchFamily="34" charset="0"/>
                <a:sym typeface="Wingdings" panose="05000000000000000000" pitchFamily="2" charset="2"/>
              </a:rPr>
              <a:t>&lt;User&gt;()</a:t>
            </a:r>
          </a:p>
          <a:p>
            <a:pPr lvl="2"/>
            <a:r>
              <a:rPr lang="en-IN" sz="1200" dirty="0">
                <a:latin typeface="Arial" panose="020B0604020202020204" pitchFamily="34" charset="0"/>
                <a:cs typeface="Arial" panose="020B0604020202020204" pitchFamily="34" charset="0"/>
                <a:sym typeface="Wingdings" panose="05000000000000000000" pitchFamily="2" charset="2"/>
              </a:rPr>
              <a:t>        .</a:t>
            </a:r>
            <a:r>
              <a:rPr lang="en-IN" sz="1200" dirty="0" err="1">
                <a:latin typeface="Arial" panose="020B0604020202020204" pitchFamily="34" charset="0"/>
                <a:cs typeface="Arial" panose="020B0604020202020204" pitchFamily="34" charset="0"/>
                <a:sym typeface="Wingdings" panose="05000000000000000000" pitchFamily="2" charset="2"/>
              </a:rPr>
              <a:t>HasIndex</a:t>
            </a:r>
            <a:r>
              <a:rPr lang="en-IN" sz="1200" dirty="0">
                <a:latin typeface="Arial" panose="020B0604020202020204" pitchFamily="34" charset="0"/>
                <a:cs typeface="Arial" panose="020B0604020202020204" pitchFamily="34" charset="0"/>
                <a:sym typeface="Wingdings" panose="05000000000000000000" pitchFamily="2" charset="2"/>
              </a:rPr>
              <a:t>(u =&gt; </a:t>
            </a:r>
            <a:r>
              <a:rPr lang="en-IN" sz="1200" dirty="0" err="1">
                <a:latin typeface="Arial" panose="020B0604020202020204" pitchFamily="34" charset="0"/>
                <a:cs typeface="Arial" panose="020B0604020202020204" pitchFamily="34" charset="0"/>
                <a:sym typeface="Wingdings" panose="05000000000000000000" pitchFamily="2" charset="2"/>
              </a:rPr>
              <a:t>u.Email</a:t>
            </a:r>
            <a:r>
              <a:rPr lang="en-IN" sz="1200" dirty="0">
                <a:latin typeface="Arial" panose="020B0604020202020204" pitchFamily="34" charset="0"/>
                <a:cs typeface="Arial" panose="020B0604020202020204" pitchFamily="34" charset="0"/>
                <a:sym typeface="Wingdings" panose="05000000000000000000" pitchFamily="2" charset="2"/>
              </a:rPr>
              <a:t>)</a:t>
            </a:r>
          </a:p>
          <a:p>
            <a:pPr lvl="2"/>
            <a:r>
              <a:rPr lang="en-IN" sz="1200" dirty="0">
                <a:latin typeface="Arial" panose="020B0604020202020204" pitchFamily="34" charset="0"/>
                <a:cs typeface="Arial" panose="020B0604020202020204" pitchFamily="34" charset="0"/>
                <a:sym typeface="Wingdings" panose="05000000000000000000" pitchFamily="2" charset="2"/>
              </a:rPr>
              <a:t>        .</a:t>
            </a:r>
            <a:r>
              <a:rPr lang="en-IN" sz="1200" dirty="0" err="1">
                <a:latin typeface="Arial" panose="020B0604020202020204" pitchFamily="34" charset="0"/>
                <a:cs typeface="Arial" panose="020B0604020202020204" pitchFamily="34" charset="0"/>
                <a:sym typeface="Wingdings" panose="05000000000000000000" pitchFamily="2" charset="2"/>
              </a:rPr>
              <a:t>IsUnique</a:t>
            </a:r>
            <a:r>
              <a:rPr lang="en-IN" sz="1200" dirty="0">
                <a:latin typeface="Arial" panose="020B0604020202020204" pitchFamily="34" charset="0"/>
                <a:cs typeface="Arial" panose="020B0604020202020204" pitchFamily="34" charset="0"/>
                <a:sym typeface="Wingdings" panose="05000000000000000000" pitchFamily="2" charset="2"/>
              </a:rPr>
              <a:t>();</a:t>
            </a:r>
          </a:p>
          <a:p>
            <a:pPr lvl="2"/>
            <a:r>
              <a:rPr lang="en-IN" sz="1200" dirty="0">
                <a:latin typeface="Arial" panose="020B0604020202020204" pitchFamily="34" charset="0"/>
                <a:cs typeface="Arial" panose="020B0604020202020204" pitchFamily="34" charset="0"/>
                <a:sym typeface="Wingdings" panose="05000000000000000000" pitchFamily="2" charset="2"/>
              </a:rPr>
              <a:t>}</a:t>
            </a:r>
            <a:endParaRPr lang="en-IN" sz="1200" b="1"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Arial" panose="020B0604020202020204" pitchFamily="34" charset="0"/>
              <a:buChar char="•"/>
            </a:pPr>
            <a:endParaRPr lang="en-IN" sz="1600" b="1" dirty="0">
              <a:latin typeface="Arial" panose="020B0604020202020204" pitchFamily="34" charset="0"/>
              <a:cs typeface="Arial" panose="020B0604020202020204" pitchFamily="34" charset="0"/>
              <a:sym typeface="Wingdings" panose="05000000000000000000" pitchFamily="2" charset="2"/>
            </a:endParaRPr>
          </a:p>
        </p:txBody>
      </p:sp>
      <p:sp>
        <p:nvSpPr>
          <p:cNvPr id="5" name="TextBox 4">
            <a:extLst>
              <a:ext uri="{FF2B5EF4-FFF2-40B4-BE49-F238E27FC236}">
                <a16:creationId xmlns:a16="http://schemas.microsoft.com/office/drawing/2014/main" id="{382DA717-63ED-3818-10D6-AB227BDD41A0}"/>
              </a:ext>
            </a:extLst>
          </p:cNvPr>
          <p:cNvSpPr txBox="1"/>
          <p:nvPr/>
        </p:nvSpPr>
        <p:spPr>
          <a:xfrm>
            <a:off x="1836856" y="0"/>
            <a:ext cx="9810022" cy="646331"/>
          </a:xfrm>
          <a:prstGeom prst="rect">
            <a:avLst/>
          </a:prstGeom>
          <a:noFill/>
        </p:spPr>
        <p:txBody>
          <a:bodyPr wrap="square" rtlCol="0">
            <a:spAutoFit/>
          </a:bodyPr>
          <a:lstStyle/>
          <a:p>
            <a:pPr algn="ctr"/>
            <a:r>
              <a:rPr lang="en-IN" sz="3600" b="1" dirty="0">
                <a:ea typeface="+mj-ea"/>
                <a:cs typeface="+mj-cs"/>
              </a:rPr>
              <a:t>EF Core – Create/Update DB Schema - 3</a:t>
            </a:r>
          </a:p>
        </p:txBody>
      </p:sp>
    </p:spTree>
    <p:extLst>
      <p:ext uri="{BB962C8B-B14F-4D97-AF65-F5344CB8AC3E}">
        <p14:creationId xmlns:p14="http://schemas.microsoft.com/office/powerpoint/2010/main" val="2363285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TotalTime>
  <Words>3493</Words>
  <Application>Microsoft Office PowerPoint</Application>
  <PresentationFormat>Widescreen</PresentationFormat>
  <Paragraphs>436</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-apple-system</vt:lpstr>
      <vt:lpstr>Arial</vt:lpstr>
      <vt:lpstr>Arial</vt:lpstr>
      <vt:lpstr>Calibri</vt:lpstr>
      <vt:lpstr>Calibri Light</vt:lpstr>
      <vt:lpstr>Cascadia Mono</vt:lpstr>
      <vt:lpstr>SFMono-Regular</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Chandra pradhan</dc:creator>
  <cp:lastModifiedBy>Naresh Chandra pradhan</cp:lastModifiedBy>
  <cp:revision>102</cp:revision>
  <dcterms:created xsi:type="dcterms:W3CDTF">2025-06-20T15:43:15Z</dcterms:created>
  <dcterms:modified xsi:type="dcterms:W3CDTF">2025-06-21T05:07:38Z</dcterms:modified>
</cp:coreProperties>
</file>