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67" r:id="rId5"/>
    <p:sldId id="268" r:id="rId6"/>
    <p:sldId id="269" r:id="rId7"/>
    <p:sldId id="271" r:id="rId8"/>
    <p:sldId id="272" r:id="rId9"/>
    <p:sldId id="274" r:id="rId10"/>
    <p:sldId id="275"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867BE-043E-4A1F-8DDF-DF34727D11CB}" type="datetimeFigureOut">
              <a:rPr lang="en-IN" smtClean="0"/>
              <a:t>01-05-2025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04EB-99AB-4281-A6F5-EB79BF2C17A0}" type="slidenum">
              <a:rPr lang="en-IN" smtClean="0"/>
              <a:t>‹#›</a:t>
            </a:fld>
            <a:endParaRPr lang="en-IN"/>
          </a:p>
        </p:txBody>
      </p:sp>
    </p:spTree>
    <p:extLst>
      <p:ext uri="{BB962C8B-B14F-4D97-AF65-F5344CB8AC3E}">
        <p14:creationId xmlns:p14="http://schemas.microsoft.com/office/powerpoint/2010/main" val="402739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2904EB-99AB-4281-A6F5-EB79BF2C17A0}" type="slidenum">
              <a:rPr lang="en-IN" smtClean="0"/>
              <a:t>4</a:t>
            </a:fld>
            <a:endParaRPr lang="en-IN"/>
          </a:p>
        </p:txBody>
      </p:sp>
    </p:spTree>
    <p:extLst>
      <p:ext uri="{BB962C8B-B14F-4D97-AF65-F5344CB8AC3E}">
        <p14:creationId xmlns:p14="http://schemas.microsoft.com/office/powerpoint/2010/main" val="402451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48049-6E50-422B-E329-1E514B9F3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79BA22-3306-79D7-A408-4DD4538577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6683A-19D0-EDC5-47F1-7E8D2A9A46B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5C029BB-5895-5516-7396-85E2DFCFAE5F}"/>
              </a:ext>
            </a:extLst>
          </p:cNvPr>
          <p:cNvSpPr>
            <a:spLocks noGrp="1"/>
          </p:cNvSpPr>
          <p:nvPr>
            <p:ph type="sldNum" sz="quarter" idx="5"/>
          </p:nvPr>
        </p:nvSpPr>
        <p:spPr/>
        <p:txBody>
          <a:bodyPr/>
          <a:lstStyle/>
          <a:p>
            <a:fld id="{3F2904EB-99AB-4281-A6F5-EB79BF2C17A0}" type="slidenum">
              <a:rPr lang="en-IN" smtClean="0"/>
              <a:t>5</a:t>
            </a:fld>
            <a:endParaRPr lang="en-IN"/>
          </a:p>
        </p:txBody>
      </p:sp>
    </p:spTree>
    <p:extLst>
      <p:ext uri="{BB962C8B-B14F-4D97-AF65-F5344CB8AC3E}">
        <p14:creationId xmlns:p14="http://schemas.microsoft.com/office/powerpoint/2010/main" val="89331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D76F1-FBFD-394A-B3EC-AB29602EA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7C4D2-668D-E577-B143-4778B88FE9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BF66E6-42FD-D519-CE0F-7091B6C423A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D35B1B-1C6F-95E8-B970-7AA7E9415321}"/>
              </a:ext>
            </a:extLst>
          </p:cNvPr>
          <p:cNvSpPr>
            <a:spLocks noGrp="1"/>
          </p:cNvSpPr>
          <p:nvPr>
            <p:ph type="sldNum" sz="quarter" idx="5"/>
          </p:nvPr>
        </p:nvSpPr>
        <p:spPr/>
        <p:txBody>
          <a:bodyPr/>
          <a:lstStyle/>
          <a:p>
            <a:fld id="{3F2904EB-99AB-4281-A6F5-EB79BF2C17A0}" type="slidenum">
              <a:rPr lang="en-IN" smtClean="0"/>
              <a:t>6</a:t>
            </a:fld>
            <a:endParaRPr lang="en-IN"/>
          </a:p>
        </p:txBody>
      </p:sp>
    </p:spTree>
    <p:extLst>
      <p:ext uri="{BB962C8B-B14F-4D97-AF65-F5344CB8AC3E}">
        <p14:creationId xmlns:p14="http://schemas.microsoft.com/office/powerpoint/2010/main" val="688889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2B171-3509-4EE0-5A02-98DB08F97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ADC2-FBFB-46BD-C708-FA49C49F83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F51F5F-1009-B0E1-26B9-1A17FD3DE88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5EF5472-E233-27E7-5435-A6C8DCB14264}"/>
              </a:ext>
            </a:extLst>
          </p:cNvPr>
          <p:cNvSpPr>
            <a:spLocks noGrp="1"/>
          </p:cNvSpPr>
          <p:nvPr>
            <p:ph type="sldNum" sz="quarter" idx="5"/>
          </p:nvPr>
        </p:nvSpPr>
        <p:spPr/>
        <p:txBody>
          <a:bodyPr/>
          <a:lstStyle/>
          <a:p>
            <a:fld id="{3F2904EB-99AB-4281-A6F5-EB79BF2C17A0}" type="slidenum">
              <a:rPr lang="en-IN" smtClean="0"/>
              <a:t>7</a:t>
            </a:fld>
            <a:endParaRPr lang="en-IN"/>
          </a:p>
        </p:txBody>
      </p:sp>
    </p:spTree>
    <p:extLst>
      <p:ext uri="{BB962C8B-B14F-4D97-AF65-F5344CB8AC3E}">
        <p14:creationId xmlns:p14="http://schemas.microsoft.com/office/powerpoint/2010/main" val="159287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91268-48EC-A8CB-A720-A39409F78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00A01-1DFE-AA34-7FE5-14036DF8B1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EA317-3161-5966-AC35-6FDDDFB3CFA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C642004-CF1B-7480-0551-01A52F4AF78B}"/>
              </a:ext>
            </a:extLst>
          </p:cNvPr>
          <p:cNvSpPr>
            <a:spLocks noGrp="1"/>
          </p:cNvSpPr>
          <p:nvPr>
            <p:ph type="sldNum" sz="quarter" idx="5"/>
          </p:nvPr>
        </p:nvSpPr>
        <p:spPr/>
        <p:txBody>
          <a:bodyPr/>
          <a:lstStyle/>
          <a:p>
            <a:fld id="{3F2904EB-99AB-4281-A6F5-EB79BF2C17A0}" type="slidenum">
              <a:rPr lang="en-IN" smtClean="0"/>
              <a:t>8</a:t>
            </a:fld>
            <a:endParaRPr lang="en-IN"/>
          </a:p>
        </p:txBody>
      </p:sp>
    </p:spTree>
    <p:extLst>
      <p:ext uri="{BB962C8B-B14F-4D97-AF65-F5344CB8AC3E}">
        <p14:creationId xmlns:p14="http://schemas.microsoft.com/office/powerpoint/2010/main" val="413702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E8FB8-7688-7A42-5DAA-483328F1BE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E1A5B1-F821-38FD-0A1D-B33208CA1A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C2D3B-29AD-7ED0-7187-9EA00F09AF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56A9E01-5F1F-846A-E2EA-A37D66197C6C}"/>
              </a:ext>
            </a:extLst>
          </p:cNvPr>
          <p:cNvSpPr>
            <a:spLocks noGrp="1"/>
          </p:cNvSpPr>
          <p:nvPr>
            <p:ph type="sldNum" sz="quarter" idx="5"/>
          </p:nvPr>
        </p:nvSpPr>
        <p:spPr/>
        <p:txBody>
          <a:bodyPr/>
          <a:lstStyle/>
          <a:p>
            <a:fld id="{3F2904EB-99AB-4281-A6F5-EB79BF2C17A0}" type="slidenum">
              <a:rPr lang="en-IN" smtClean="0"/>
              <a:t>10</a:t>
            </a:fld>
            <a:endParaRPr lang="en-IN"/>
          </a:p>
        </p:txBody>
      </p:sp>
    </p:spTree>
    <p:extLst>
      <p:ext uri="{BB962C8B-B14F-4D97-AF65-F5344CB8AC3E}">
        <p14:creationId xmlns:p14="http://schemas.microsoft.com/office/powerpoint/2010/main" val="272058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73F7D-B7F8-3643-1E1E-576571BCC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0E6E4-79A2-1B17-387F-3C70AAD34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5E1AC-F833-607C-CC8D-C1A5AD48271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362812A-E74F-91AA-780B-534875CC5AA7}"/>
              </a:ext>
            </a:extLst>
          </p:cNvPr>
          <p:cNvSpPr>
            <a:spLocks noGrp="1"/>
          </p:cNvSpPr>
          <p:nvPr>
            <p:ph type="sldNum" sz="quarter" idx="5"/>
          </p:nvPr>
        </p:nvSpPr>
        <p:spPr/>
        <p:txBody>
          <a:bodyPr/>
          <a:lstStyle/>
          <a:p>
            <a:fld id="{3F2904EB-99AB-4281-A6F5-EB79BF2C17A0}" type="slidenum">
              <a:rPr lang="en-IN" smtClean="0"/>
              <a:t>11</a:t>
            </a:fld>
            <a:endParaRPr lang="en-IN"/>
          </a:p>
        </p:txBody>
      </p:sp>
    </p:spTree>
    <p:extLst>
      <p:ext uri="{BB962C8B-B14F-4D97-AF65-F5344CB8AC3E}">
        <p14:creationId xmlns:p14="http://schemas.microsoft.com/office/powerpoint/2010/main" val="206987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3043-FFCF-3512-EF6D-E15E123B1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4D51D8-6321-0892-9653-21D155DFA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E9F84E-A434-30D7-5767-D5E8817D53D4}"/>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FBA012AC-4746-D241-1968-AA8D9B50D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7E8BA-FE8A-3B5D-5099-23B2585B96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80012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2897-7C2F-8F49-C9C1-2026399065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80304-8C28-2DBF-DF49-19471B873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8398C-D44C-2B22-82C0-C0F19AACF259}"/>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AA4EB584-8201-EF64-0E36-65D0BBCF7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193B6-1303-B6F0-4A0E-667145A4926A}"/>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0779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DAEFE-D26C-5906-2EE3-762232F372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4A0BB2-F368-B21C-C89A-14B8A31F4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5049C-FFD4-4043-CDDB-59FD7248A7F8}"/>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8AF8F5B7-1363-F13B-5872-D5119E29F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9ACA9-76E5-AD57-A25A-34490D7468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978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AD2A-1EB9-1E6C-DBE1-B52A98111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9EAE0-BE0C-7152-2966-5EABA2958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281E5-D7DC-9A01-F706-AD975A0611C2}"/>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719B8787-1323-4420-A37B-C4365ED24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F2419-BB6B-1D7A-FCB5-0DBC8ECA577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7868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241D-4DB6-FB91-DEBE-DD3BA882F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D143C-AEA8-B22B-AF07-9683081B7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7E0AA-9C6C-AF2C-0B61-351193EF32E8}"/>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0B59206F-7C65-1A9C-91B2-073146EF7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0E19A-D8E9-71F9-42F4-192B63E945C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66122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C6AD-659B-ECC3-FC16-5C8C65C71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23BA8-E40F-3599-3F1D-9BF36680A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715E-1764-0CA7-5B1A-FE83819D0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C920E8-B24C-C536-193A-250896EEE72C}"/>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6" name="Footer Placeholder 5">
            <a:extLst>
              <a:ext uri="{FF2B5EF4-FFF2-40B4-BE49-F238E27FC236}">
                <a16:creationId xmlns:a16="http://schemas.microsoft.com/office/drawing/2014/main" id="{D61C6636-5982-CBEA-6FC2-85838A158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24D29-A34F-C343-3BF6-CD43E7B3ECDB}"/>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732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EED3-7755-B04C-5AF7-415A1DEF66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851B4-D0BC-9494-7383-8F542B938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F18A3-EB58-AECD-6CAC-DACDDB9F0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8B8693-8B44-42B9-D84B-CF239F2C4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9B47C-3969-E10F-44E5-CB6ABCB66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693103-5ADB-85FE-002A-048608AC557E}"/>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8" name="Footer Placeholder 7">
            <a:extLst>
              <a:ext uri="{FF2B5EF4-FFF2-40B4-BE49-F238E27FC236}">
                <a16:creationId xmlns:a16="http://schemas.microsoft.com/office/drawing/2014/main" id="{ED31BA9A-7F8E-53AD-998D-80E46E50B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CB78FE-EA76-AFDB-21DD-911DECF107B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657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4DED-C5DB-BD5C-0722-59ABD594E4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AE1B85-9D61-9B69-0D66-FA8F72533668}"/>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4" name="Footer Placeholder 3">
            <a:extLst>
              <a:ext uri="{FF2B5EF4-FFF2-40B4-BE49-F238E27FC236}">
                <a16:creationId xmlns:a16="http://schemas.microsoft.com/office/drawing/2014/main" id="{E881BFFE-1F09-25FD-C075-7C60FAFC5D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356832-9014-FAE9-FE93-75649FBD597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6347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0FADA-5E8B-BD13-C4FA-507FFC3F0267}"/>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3" name="Footer Placeholder 2">
            <a:extLst>
              <a:ext uri="{FF2B5EF4-FFF2-40B4-BE49-F238E27FC236}">
                <a16:creationId xmlns:a16="http://schemas.microsoft.com/office/drawing/2014/main" id="{ECFFA73D-3A0A-6D36-88D0-6E4C0BE76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7CDCA2-09E7-C1FA-E6BA-A07A5D8D01BD}"/>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38418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8353-A8FA-8F2B-BB62-666197AB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8EA01-4305-90F6-4A72-2A2B6692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22F83-B209-0920-687F-B219592BA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C0BE0-BE1D-179C-4CAC-6ACE4FFB80BB}"/>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6" name="Footer Placeholder 5">
            <a:extLst>
              <a:ext uri="{FF2B5EF4-FFF2-40B4-BE49-F238E27FC236}">
                <a16:creationId xmlns:a16="http://schemas.microsoft.com/office/drawing/2014/main" id="{4856F859-2BD6-787E-1864-08D14D240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A5D39-701D-F2E7-E34C-89478D12368E}"/>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118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421-E992-A27A-E4F9-FB98A8184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EBA2A-6CDA-5C6E-4148-16BD29484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91DF96-011E-2F4C-22E9-1F135B96C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B9C8C-62A2-5D82-3AF9-17DCB47B6DCF}"/>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6" name="Footer Placeholder 5">
            <a:extLst>
              <a:ext uri="{FF2B5EF4-FFF2-40B4-BE49-F238E27FC236}">
                <a16:creationId xmlns:a16="http://schemas.microsoft.com/office/drawing/2014/main" id="{B6FD74AB-C949-110C-6044-E01957C37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58EDC-A164-62DA-E0C5-E5DB8E885BA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4595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0DBB3-65CC-D8A3-1D5F-4CAA2351B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5EE86-9FF1-1F44-A2C8-27E4DDD9D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F270B-A9DC-4EE3-5422-C682D795A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3078509C-D26D-CD81-0B20-C0362C9DD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35C425-C0E1-1BD8-7903-6B9806A70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2B65-C193-4DD3-A32C-5DA0FF217623}" type="slidenum">
              <a:rPr lang="en-IN" smtClean="0"/>
              <a:t>‹#›</a:t>
            </a:fld>
            <a:endParaRPr lang="en-IN"/>
          </a:p>
        </p:txBody>
      </p:sp>
    </p:spTree>
    <p:extLst>
      <p:ext uri="{BB962C8B-B14F-4D97-AF65-F5344CB8AC3E}">
        <p14:creationId xmlns:p14="http://schemas.microsoft.com/office/powerpoint/2010/main" val="286425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4F20-54BA-F5C2-0FDC-DCF22F4E6C08}"/>
              </a:ext>
            </a:extLst>
          </p:cNvPr>
          <p:cNvSpPr>
            <a:spLocks noGrp="1"/>
          </p:cNvSpPr>
          <p:nvPr>
            <p:ph type="ctrTitle"/>
          </p:nvPr>
        </p:nvSpPr>
        <p:spPr/>
        <p:txBody>
          <a:bodyPr/>
          <a:lstStyle/>
          <a:p>
            <a:r>
              <a:rPr lang="en-IN" b="1" dirty="0"/>
              <a:t>C# </a:t>
            </a:r>
            <a:r>
              <a:rPr lang="en-IN" b="1" dirty="0" err="1"/>
              <a:t>.Net</a:t>
            </a:r>
            <a:br>
              <a:rPr lang="en-IN" dirty="0"/>
            </a:br>
            <a:endParaRPr lang="en-IN" dirty="0"/>
          </a:p>
        </p:txBody>
      </p:sp>
      <p:sp>
        <p:nvSpPr>
          <p:cNvPr id="3" name="Subtitle 2">
            <a:extLst>
              <a:ext uri="{FF2B5EF4-FFF2-40B4-BE49-F238E27FC236}">
                <a16:creationId xmlns:a16="http://schemas.microsoft.com/office/drawing/2014/main" id="{1D566629-8186-DE65-797A-A87AE62C2E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242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1E08C-87FF-0629-F6BA-A1C79AE0A7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11CB6A-8607-2E81-24D9-067239D67504}"/>
              </a:ext>
            </a:extLst>
          </p:cNvPr>
          <p:cNvSpPr txBox="1"/>
          <p:nvPr/>
        </p:nvSpPr>
        <p:spPr>
          <a:xfrm>
            <a:off x="2910254" y="0"/>
            <a:ext cx="4677508" cy="646331"/>
          </a:xfrm>
          <a:prstGeom prst="rect">
            <a:avLst/>
          </a:prstGeom>
          <a:noFill/>
        </p:spPr>
        <p:txBody>
          <a:bodyPr wrap="square" rtlCol="0">
            <a:spAutoFit/>
          </a:bodyPr>
          <a:lstStyle/>
          <a:p>
            <a:pPr algn="ctr" fontAlgn="base"/>
            <a:r>
              <a:rPr lang="en-IN" sz="3600" b="1" dirty="0">
                <a:solidFill>
                  <a:srgbClr val="273239"/>
                </a:solidFill>
              </a:rPr>
              <a:t>Generics</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99FD9EB9-40E6-70F4-B652-DD392EEA5573}"/>
              </a:ext>
            </a:extLst>
          </p:cNvPr>
          <p:cNvSpPr txBox="1"/>
          <p:nvPr/>
        </p:nvSpPr>
        <p:spPr>
          <a:xfrm rot="10800000" flipH="1" flipV="1">
            <a:off x="323853" y="893981"/>
            <a:ext cx="10816000" cy="6340197"/>
          </a:xfrm>
          <a:prstGeom prst="rect">
            <a:avLst/>
          </a:prstGeom>
          <a:noFill/>
        </p:spPr>
        <p:txBody>
          <a:bodyPr wrap="square" rtlCol="0">
            <a:spAutoFit/>
          </a:bodyPr>
          <a:lstStyle/>
          <a:p>
            <a:r>
              <a:rPr lang="en-US" sz="1400" dirty="0"/>
              <a:t>Generics in C#</a:t>
            </a:r>
          </a:p>
          <a:p>
            <a:r>
              <a:rPr lang="en-US" sz="1400" dirty="0"/>
              <a:t>Generics in C# allow you to write type-safe, reusable code without committing to a specific data type upfront. They enable strong typing while maintaining flexibility, making them essential for collections, methods, and interfaces.</a:t>
            </a:r>
          </a:p>
          <a:p>
            <a:endParaRPr lang="en-US" sz="1400" dirty="0"/>
          </a:p>
          <a:p>
            <a:r>
              <a:rPr lang="en-US" sz="1400" dirty="0"/>
              <a:t>Why Use Generics?</a:t>
            </a:r>
          </a:p>
          <a:p>
            <a:r>
              <a:rPr lang="en-US" sz="1400" dirty="0"/>
              <a:t>Code Reusability: Instead of writing multiple versions of a method for different data types, you define one generic method.</a:t>
            </a:r>
          </a:p>
          <a:p>
            <a:endParaRPr lang="en-US" sz="1400" dirty="0"/>
          </a:p>
          <a:p>
            <a:r>
              <a:rPr lang="en-US" sz="1400" dirty="0"/>
              <a:t>Type Safety: Prevents runtime errors by enforcing type checking at compile time.</a:t>
            </a:r>
          </a:p>
          <a:p>
            <a:endParaRPr lang="en-US" sz="1400" dirty="0"/>
          </a:p>
          <a:p>
            <a:r>
              <a:rPr lang="en-US" sz="1400" dirty="0"/>
              <a:t>Performance Efficiency: Eliminates unnecessary boxing/unboxing, making operations faster.</a:t>
            </a:r>
          </a:p>
          <a:p>
            <a:endParaRPr lang="en-US" sz="1400" dirty="0"/>
          </a:p>
          <a:p>
            <a:endParaRPr lang="en-US" sz="1400" dirty="0"/>
          </a:p>
          <a:p>
            <a:pPr>
              <a:buNone/>
            </a:pPr>
            <a:r>
              <a:rPr lang="en-US" sz="1400" b="1" dirty="0"/>
              <a:t>Generic Constraints</a:t>
            </a:r>
          </a:p>
          <a:p>
            <a:pPr>
              <a:buNone/>
            </a:pPr>
            <a:endParaRPr lang="en-US" sz="1400" b="1" dirty="0"/>
          </a:p>
          <a:p>
            <a:r>
              <a:rPr lang="en-US" sz="1400" dirty="0"/>
              <a:t>Sometimes, you need to enforce </a:t>
            </a:r>
            <a:r>
              <a:rPr lang="en-US" sz="1400" b="1" dirty="0"/>
              <a:t>type restrictions</a:t>
            </a:r>
            <a:r>
              <a:rPr lang="en-US" sz="1400" dirty="0"/>
              <a:t> on generics using constraints.</a:t>
            </a:r>
          </a:p>
          <a:p>
            <a:endParaRPr lang="en-US" sz="1400" dirty="0"/>
          </a:p>
          <a:p>
            <a:r>
              <a:rPr lang="en-US" sz="1400" dirty="0"/>
              <a:t>Common Generic Constraints:</a:t>
            </a:r>
          </a:p>
          <a:p>
            <a:endParaRPr lang="en-US" sz="1400" dirty="0"/>
          </a:p>
          <a:p>
            <a:r>
              <a:rPr lang="en-US" sz="1400" dirty="0"/>
              <a:t>where T : struct → T must be a value type.</a:t>
            </a:r>
          </a:p>
          <a:p>
            <a:endParaRPr lang="en-US" sz="1400" dirty="0"/>
          </a:p>
          <a:p>
            <a:r>
              <a:rPr lang="en-US" sz="1400" dirty="0"/>
              <a:t>where T : class → T must be a reference type.</a:t>
            </a:r>
          </a:p>
          <a:p>
            <a:endParaRPr lang="en-US" sz="1400" dirty="0"/>
          </a:p>
          <a:p>
            <a:r>
              <a:rPr lang="en-US" sz="1400" dirty="0"/>
              <a:t>where T : new() → T must have a </a:t>
            </a:r>
            <a:r>
              <a:rPr lang="en-US" sz="1400" dirty="0" err="1"/>
              <a:t>parameterless</a:t>
            </a:r>
            <a:r>
              <a:rPr lang="en-US" sz="1400" dirty="0"/>
              <a:t> constructor.</a:t>
            </a:r>
          </a:p>
          <a:p>
            <a:endParaRPr lang="en-US" sz="1400" dirty="0"/>
          </a:p>
          <a:p>
            <a:r>
              <a:rPr lang="en-US" sz="1400" dirty="0"/>
              <a:t>where T : </a:t>
            </a:r>
            <a:r>
              <a:rPr lang="en-US" sz="1400" dirty="0" err="1"/>
              <a:t>SomeBaseClass</a:t>
            </a:r>
            <a:r>
              <a:rPr lang="en-US" sz="1400" dirty="0"/>
              <a:t> → T must inherit from a specific class.</a:t>
            </a:r>
          </a:p>
          <a:p>
            <a:endParaRPr lang="en-US" sz="1400" dirty="0"/>
          </a:p>
          <a:p>
            <a:r>
              <a:rPr lang="en-US" sz="1400" dirty="0"/>
              <a:t>Note : You can add multiple constraints but, for class type you cannot add multiple classes in constraints</a:t>
            </a:r>
          </a:p>
          <a:p>
            <a:endParaRPr lang="en-US" sz="1400" dirty="0"/>
          </a:p>
          <a:p>
            <a:endParaRPr lang="en-US" sz="1400" dirty="0"/>
          </a:p>
        </p:txBody>
      </p:sp>
    </p:spTree>
    <p:extLst>
      <p:ext uri="{BB962C8B-B14F-4D97-AF65-F5344CB8AC3E}">
        <p14:creationId xmlns:p14="http://schemas.microsoft.com/office/powerpoint/2010/main" val="329223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51544-3A66-AD35-3282-7D4F096A0D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EF5342-0C24-9EC8-B4EF-A450C3681FC5}"/>
              </a:ext>
            </a:extLst>
          </p:cNvPr>
          <p:cNvSpPr txBox="1"/>
          <p:nvPr/>
        </p:nvSpPr>
        <p:spPr>
          <a:xfrm>
            <a:off x="1239715" y="0"/>
            <a:ext cx="8484577" cy="461665"/>
          </a:xfrm>
          <a:prstGeom prst="rect">
            <a:avLst/>
          </a:prstGeom>
          <a:noFill/>
        </p:spPr>
        <p:txBody>
          <a:bodyPr wrap="square" rtlCol="0">
            <a:spAutoFit/>
          </a:bodyPr>
          <a:lstStyle/>
          <a:p>
            <a:pPr algn="ctr" fontAlgn="base"/>
            <a:r>
              <a:rPr lang="en-IN" sz="2400" b="1" dirty="0">
                <a:solidFill>
                  <a:srgbClr val="273239"/>
                </a:solidFill>
              </a:rPr>
              <a:t>Generics Contravariant VS Covariant -3</a:t>
            </a:r>
            <a:endParaRPr lang="en-IN" sz="2400" b="1" i="0" dirty="0">
              <a:solidFill>
                <a:srgbClr val="273239"/>
              </a:solidFill>
              <a:effectLst/>
            </a:endParaRPr>
          </a:p>
        </p:txBody>
      </p:sp>
      <p:sp>
        <p:nvSpPr>
          <p:cNvPr id="3" name="TextBox 2">
            <a:extLst>
              <a:ext uri="{FF2B5EF4-FFF2-40B4-BE49-F238E27FC236}">
                <a16:creationId xmlns:a16="http://schemas.microsoft.com/office/drawing/2014/main" id="{8D5D471E-86C9-2F52-1808-B90DBE392572}"/>
              </a:ext>
            </a:extLst>
          </p:cNvPr>
          <p:cNvSpPr txBox="1"/>
          <p:nvPr/>
        </p:nvSpPr>
        <p:spPr>
          <a:xfrm rot="10800000" flipH="1" flipV="1">
            <a:off x="895354" y="646331"/>
            <a:ext cx="9020815" cy="6309420"/>
          </a:xfrm>
          <a:prstGeom prst="rect">
            <a:avLst/>
          </a:prstGeom>
          <a:noFill/>
        </p:spPr>
        <p:txBody>
          <a:bodyPr wrap="square" rtlCol="0">
            <a:spAutoFit/>
          </a:bodyPr>
          <a:lstStyle/>
          <a:p>
            <a:r>
              <a:rPr lang="en-US" b="1" dirty="0"/>
              <a:t>Covariant</a:t>
            </a:r>
          </a:p>
          <a:p>
            <a:endParaRPr lang="en-US" b="1" dirty="0"/>
          </a:p>
          <a:p>
            <a:r>
              <a:rPr lang="en-US" sz="1400" dirty="0"/>
              <a:t>The &lt;in T1&gt; syntax is part of generics in C#, specifically indicating variance in generic type parameters for interfaces or delegates.</a:t>
            </a:r>
          </a:p>
          <a:p>
            <a:endParaRPr lang="en-US" sz="1400" dirty="0"/>
          </a:p>
          <a:p>
            <a:pPr marL="285750" indent="-285750">
              <a:buFont typeface="Arial" panose="020B0604020202020204" pitchFamily="34" charset="0"/>
              <a:buChar char="•"/>
            </a:pPr>
            <a:r>
              <a:rPr lang="en-US" sz="1400" dirty="0"/>
              <a:t>This is used to specify contravariance</a:t>
            </a:r>
            <a:r>
              <a:rPr lang="en-US" sz="1400" b="1" dirty="0"/>
              <a:t>.</a:t>
            </a:r>
          </a:p>
          <a:p>
            <a:endParaRPr lang="en-US" sz="1400" dirty="0"/>
          </a:p>
          <a:p>
            <a:pPr marL="285750" indent="-285750">
              <a:buFont typeface="Arial" panose="020B0604020202020204" pitchFamily="34" charset="0"/>
              <a:buChar char="•"/>
            </a:pPr>
            <a:r>
              <a:rPr lang="en-US" sz="1400" dirty="0"/>
              <a:t>Contravariance means the generic type can accept a less derived type (more general type) than originally specified.</a:t>
            </a:r>
          </a:p>
          <a:p>
            <a:endParaRPr lang="en-US" sz="1400" dirty="0"/>
          </a:p>
          <a:p>
            <a:pPr marL="285750" indent="-285750">
              <a:buFont typeface="Arial" panose="020B0604020202020204" pitchFamily="34" charset="0"/>
              <a:buChar char="•"/>
            </a:pPr>
            <a:r>
              <a:rPr lang="en-US" sz="1400" dirty="0"/>
              <a:t>This is useful in scenarios like method parameters, where you want to be more flexible about the types you handle.</a:t>
            </a:r>
          </a:p>
          <a:p>
            <a:endParaRPr lang="en-US" sz="1400" dirty="0"/>
          </a:p>
          <a:p>
            <a:r>
              <a:rPr lang="en-US" sz="1400" b="1" dirty="0"/>
              <a:t>Where It Is Used:</a:t>
            </a:r>
          </a:p>
          <a:p>
            <a:endParaRPr lang="en-US" sz="1400" dirty="0"/>
          </a:p>
          <a:p>
            <a:pPr marL="285750" indent="-285750">
              <a:buFont typeface="Arial" panose="020B0604020202020204" pitchFamily="34" charset="0"/>
              <a:buChar char="•"/>
            </a:pPr>
            <a:r>
              <a:rPr lang="en-US" sz="1400" dirty="0"/>
              <a:t>You see in primarily in delegates or interfaces. It allows you to use broader types for input parameters while maintaining type safety.</a:t>
            </a:r>
          </a:p>
          <a:p>
            <a:endParaRPr lang="en-US" sz="1400" dirty="0"/>
          </a:p>
          <a:p>
            <a:r>
              <a:rPr lang="en-US" b="1" dirty="0"/>
              <a:t>Contravariant</a:t>
            </a:r>
            <a:endParaRPr lang="en-US" dirty="0"/>
          </a:p>
          <a:p>
            <a:endParaRPr lang="en-US" sz="1400" dirty="0"/>
          </a:p>
          <a:p>
            <a:r>
              <a:rPr lang="en-US" sz="1400" dirty="0"/>
              <a:t>The &lt;out T&gt; syntax in C# is used to indicate covariance in generics, which is the opposite of contravariance (in T). Covariance allows you to use a more derived type than originally specified. It is commonly applied to generic interfaces and delegates where the generic type is used as a return value.</a:t>
            </a:r>
          </a:p>
          <a:p>
            <a:endParaRPr lang="en-US" sz="1400" dirty="0"/>
          </a:p>
          <a:p>
            <a:r>
              <a:rPr lang="en-US" sz="1400" dirty="0"/>
              <a:t>Key Features of &lt;out T&gt;:</a:t>
            </a:r>
          </a:p>
          <a:p>
            <a:endParaRPr lang="en-US" sz="1400" dirty="0"/>
          </a:p>
          <a:p>
            <a:r>
              <a:rPr lang="en-US" sz="1400" b="1" dirty="0"/>
              <a:t>Covariance</a:t>
            </a:r>
            <a:r>
              <a:rPr lang="en-US" sz="1400" dirty="0"/>
              <a:t>: Allows assigning a generic type to a method or property that produces (returns) a more specific type.</a:t>
            </a:r>
          </a:p>
          <a:p>
            <a:endParaRPr lang="en-US" sz="1400" dirty="0"/>
          </a:p>
          <a:p>
            <a:r>
              <a:rPr lang="en-US" sz="1400" b="1" dirty="0"/>
              <a:t>Restrictions</a:t>
            </a:r>
            <a:r>
              <a:rPr lang="en-US" sz="1400" dirty="0"/>
              <a:t>: The out keyword can only be applied to return types, not method parameters. This ensures type safety.</a:t>
            </a:r>
          </a:p>
          <a:p>
            <a:endParaRPr lang="en-US" sz="1400" dirty="0"/>
          </a:p>
        </p:txBody>
      </p:sp>
    </p:spTree>
    <p:extLst>
      <p:ext uri="{BB962C8B-B14F-4D97-AF65-F5344CB8AC3E}">
        <p14:creationId xmlns:p14="http://schemas.microsoft.com/office/powerpoint/2010/main" val="39563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51B5-3AF3-D478-DD1D-79CA7278B4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FC5BD5-3019-6959-80F6-325D36A064E0}"/>
              </a:ext>
            </a:extLst>
          </p:cNvPr>
          <p:cNvSpPr txBox="1"/>
          <p:nvPr/>
        </p:nvSpPr>
        <p:spPr>
          <a:xfrm>
            <a:off x="2910254" y="0"/>
            <a:ext cx="4264269" cy="646331"/>
          </a:xfrm>
          <a:prstGeom prst="rect">
            <a:avLst/>
          </a:prstGeom>
          <a:noFill/>
        </p:spPr>
        <p:txBody>
          <a:bodyPr wrap="square" rtlCol="0">
            <a:spAutoFit/>
          </a:bodyPr>
          <a:lstStyle/>
          <a:p>
            <a:pPr algn="l" fontAlgn="base"/>
            <a:r>
              <a:rPr lang="en-IN" sz="3600" b="1" i="0" dirty="0">
                <a:solidFill>
                  <a:srgbClr val="273239"/>
                </a:solidFill>
                <a:effectLst/>
              </a:rPr>
              <a:t>Extension Method</a:t>
            </a:r>
          </a:p>
        </p:txBody>
      </p:sp>
      <p:sp>
        <p:nvSpPr>
          <p:cNvPr id="3" name="TextBox 2">
            <a:extLst>
              <a:ext uri="{FF2B5EF4-FFF2-40B4-BE49-F238E27FC236}">
                <a16:creationId xmlns:a16="http://schemas.microsoft.com/office/drawing/2014/main" id="{3947F4AA-EC29-9B58-E837-496500321C13}"/>
              </a:ext>
            </a:extLst>
          </p:cNvPr>
          <p:cNvSpPr txBox="1"/>
          <p:nvPr/>
        </p:nvSpPr>
        <p:spPr>
          <a:xfrm rot="10800000" flipH="1" flipV="1">
            <a:off x="747438" y="646331"/>
            <a:ext cx="9020815" cy="5647700"/>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An extension method in C# allows you to add new methods to existing types without modifying their original definitions. This is especially useful when you don't have access to the source code of a class or when you want to keep your code clean and organized.</a:t>
            </a:r>
          </a:p>
          <a:p>
            <a:pPr algn="l" rtl="0" fontAlgn="base">
              <a:lnSpc>
                <a:spcPct val="150000"/>
              </a:lnSpc>
              <a:spcAft>
                <a:spcPts val="750"/>
              </a:spcAft>
              <a:buNone/>
            </a:pPr>
            <a:r>
              <a:rPr lang="en-US" sz="1400" b="1" i="0" dirty="0">
                <a:solidFill>
                  <a:srgbClr val="273239"/>
                </a:solidFill>
                <a:effectLst/>
              </a:rPr>
              <a:t>Key Features of Extension Methods:</a:t>
            </a:r>
          </a:p>
          <a:p>
            <a:pPr marL="285750" indent="-285750" algn="l" rtl="0" fontAlgn="base">
              <a:lnSpc>
                <a:spcPct val="150000"/>
              </a:lnSpc>
              <a:spcAft>
                <a:spcPts val="750"/>
              </a:spcAft>
              <a:buFont typeface="Arial" panose="020B0604020202020204" pitchFamily="34" charset="0"/>
              <a:buChar char="•"/>
            </a:pPr>
            <a:r>
              <a:rPr lang="en-US" sz="1400" dirty="0">
                <a:solidFill>
                  <a:srgbClr val="273239"/>
                </a:solidFill>
              </a:rPr>
              <a:t>. Static Method in a Static Class: Extension methods are declared as static methods inside a static class.</a:t>
            </a:r>
          </a:p>
          <a:p>
            <a:pPr marL="285750" indent="-285750" fontAlgn="base">
              <a:lnSpc>
                <a:spcPct val="150000"/>
              </a:lnSpc>
              <a:spcAft>
                <a:spcPts val="750"/>
              </a:spcAft>
              <a:buFont typeface="Arial" panose="020B0604020202020204" pitchFamily="34" charset="0"/>
              <a:buChar char="•"/>
            </a:pPr>
            <a:r>
              <a:rPr lang="en-US" sz="1400" dirty="0">
                <a:solidFill>
                  <a:srgbClr val="273239"/>
                </a:solidFill>
              </a:rPr>
              <a:t>this Keyword: The first parameter of the method specifies the type it extends, preceded by this keyword.</a:t>
            </a:r>
          </a:p>
          <a:p>
            <a:pPr marL="285750" indent="-285750" fontAlgn="base">
              <a:lnSpc>
                <a:spcPct val="150000"/>
              </a:lnSpc>
              <a:spcAft>
                <a:spcPts val="750"/>
              </a:spcAft>
              <a:buFont typeface="Arial" panose="020B0604020202020204" pitchFamily="34" charset="0"/>
              <a:buChar char="•"/>
            </a:pPr>
            <a:r>
              <a:rPr lang="en-US" sz="1400" dirty="0">
                <a:solidFill>
                  <a:srgbClr val="273239"/>
                </a:solidFill>
              </a:rPr>
              <a:t>Seamless Integration: Once defined, an extension method behaves as if it's part of the original class, making it easy to use</a:t>
            </a:r>
          </a:p>
          <a:p>
            <a:pPr fontAlgn="base">
              <a:lnSpc>
                <a:spcPct val="150000"/>
              </a:lnSpc>
              <a:spcAft>
                <a:spcPts val="750"/>
              </a:spcAft>
            </a:pPr>
            <a:r>
              <a:rPr lang="en-IN" b="1" dirty="0"/>
              <a:t>Notes:</a:t>
            </a:r>
            <a:endParaRPr lang="en-US" b="1" dirty="0">
              <a:solidFill>
                <a:srgbClr val="273239"/>
              </a:solidFill>
            </a:endParaRPr>
          </a:p>
          <a:p>
            <a:pPr>
              <a:buFont typeface="Arial" panose="020B0604020202020204" pitchFamily="34" charset="0"/>
              <a:buChar char="•"/>
            </a:pPr>
            <a:r>
              <a:rPr lang="en-US" sz="1400" b="1" dirty="0"/>
              <a:t>Namespace Import</a:t>
            </a:r>
            <a:r>
              <a:rPr lang="en-US" sz="1400" dirty="0"/>
              <a:t>: To use the extension method, ensure you include the namespace of the static class containing it.</a:t>
            </a:r>
          </a:p>
          <a:p>
            <a:pPr>
              <a:buFont typeface="Arial" panose="020B0604020202020204" pitchFamily="34" charset="0"/>
              <a:buChar char="•"/>
            </a:pPr>
            <a:r>
              <a:rPr lang="en-US" sz="1400" b="1" dirty="0"/>
              <a:t>Original Class Not Altered</a:t>
            </a:r>
            <a:r>
              <a:rPr lang="en-US" sz="1400" dirty="0"/>
              <a:t>: Extension methods do not actually modify the original class; they just provide additional functionality at the call site.</a:t>
            </a:r>
          </a:p>
          <a:p>
            <a:pPr>
              <a:buFont typeface="Arial" panose="020B0604020202020204" pitchFamily="34" charset="0"/>
              <a:buChar char="•"/>
            </a:pPr>
            <a:r>
              <a:rPr lang="en-US" sz="1400" b="1" dirty="0"/>
              <a:t>Overloading Support</a:t>
            </a:r>
            <a:r>
              <a:rPr lang="en-US" sz="1400" dirty="0"/>
              <a:t>: You can overload extension methods just like regular methods.</a:t>
            </a:r>
          </a:p>
          <a:p>
            <a:endParaRPr lang="en-US" sz="1400" dirty="0"/>
          </a:p>
          <a:p>
            <a:pPr>
              <a:buNone/>
            </a:pPr>
            <a:r>
              <a:rPr lang="en-US" sz="1400" b="1" dirty="0"/>
              <a:t>Common Use Cases:</a:t>
            </a:r>
          </a:p>
          <a:p>
            <a:pPr>
              <a:buFont typeface="Arial" panose="020B0604020202020204" pitchFamily="34" charset="0"/>
              <a:buChar char="•"/>
            </a:pPr>
            <a:r>
              <a:rPr lang="en-US" sz="1400" dirty="0"/>
              <a:t>Adding utility functions to standard types (e.g., strings, collections).</a:t>
            </a:r>
          </a:p>
          <a:p>
            <a:pPr>
              <a:buFont typeface="Arial" panose="020B0604020202020204" pitchFamily="34" charset="0"/>
              <a:buChar char="•"/>
            </a:pPr>
            <a:r>
              <a:rPr lang="en-US" sz="1400" dirty="0"/>
              <a:t>Enhancing third-party library classes without altering their source code.</a:t>
            </a:r>
          </a:p>
          <a:p>
            <a:pPr>
              <a:buFont typeface="Arial" panose="020B0604020202020204" pitchFamily="34" charset="0"/>
              <a:buChar char="•"/>
            </a:pPr>
            <a:r>
              <a:rPr lang="en-US" sz="1400" dirty="0"/>
              <a:t>Improving readability of code by encapsulating function</a:t>
            </a:r>
            <a:endParaRPr lang="en-US" sz="1400" b="0" i="0" dirty="0">
              <a:solidFill>
                <a:srgbClr val="273239"/>
              </a:solidFill>
              <a:effectLst/>
            </a:endParaRPr>
          </a:p>
        </p:txBody>
      </p:sp>
    </p:spTree>
    <p:extLst>
      <p:ext uri="{BB962C8B-B14F-4D97-AF65-F5344CB8AC3E}">
        <p14:creationId xmlns:p14="http://schemas.microsoft.com/office/powerpoint/2010/main" val="72307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62E7-B968-D9DE-E681-CF1B6DF3F9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708EDA-22FB-CDB5-6411-231080881A6C}"/>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Delegates</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A53BBD94-02DB-8E06-B207-2288E887AA6B}"/>
              </a:ext>
            </a:extLst>
          </p:cNvPr>
          <p:cNvSpPr txBox="1"/>
          <p:nvPr/>
        </p:nvSpPr>
        <p:spPr>
          <a:xfrm rot="10800000" flipH="1" flipV="1">
            <a:off x="843807" y="927033"/>
            <a:ext cx="9020815" cy="4616648"/>
          </a:xfrm>
          <a:prstGeom prst="rect">
            <a:avLst/>
          </a:prstGeom>
          <a:noFill/>
        </p:spPr>
        <p:txBody>
          <a:bodyPr wrap="square" rtlCol="0">
            <a:spAutoFit/>
          </a:bodyPr>
          <a:lstStyle/>
          <a:p>
            <a:pPr>
              <a:buNone/>
            </a:pPr>
            <a:r>
              <a:rPr lang="en-US" sz="1400" dirty="0"/>
              <a:t>In C#, a </a:t>
            </a:r>
            <a:r>
              <a:rPr lang="en-US" sz="1400" b="1" dirty="0"/>
              <a:t>delegate</a:t>
            </a:r>
            <a:r>
              <a:rPr lang="en-US" sz="1400" dirty="0"/>
              <a:t> is essentially a type that represents references to methods. You can think of it as a way to store and pass around methods just like you would with variables. Delegates are especially useful when you're working with event-driven programming or designing callbacks, as they allow you to dynamically call methods at runtime.</a:t>
            </a:r>
          </a:p>
          <a:p>
            <a:pPr>
              <a:buNone/>
            </a:pPr>
            <a:endParaRPr lang="en-US" sz="1400" dirty="0"/>
          </a:p>
          <a:p>
            <a:pPr>
              <a:buNone/>
            </a:pPr>
            <a:r>
              <a:rPr lang="en-US" sz="1400" b="1" dirty="0"/>
              <a:t>Key Features of Delegates:</a:t>
            </a:r>
          </a:p>
          <a:p>
            <a:pPr>
              <a:buNone/>
            </a:pPr>
            <a:endParaRPr lang="en-US" sz="1400" b="1" dirty="0"/>
          </a:p>
          <a:p>
            <a:pPr>
              <a:buFont typeface="+mj-lt"/>
              <a:buAutoNum type="arabicPeriod"/>
            </a:pPr>
            <a:r>
              <a:rPr lang="en-US" sz="1400" b="1" dirty="0"/>
              <a:t>Method Pointer</a:t>
            </a:r>
            <a:r>
              <a:rPr lang="en-US" sz="1400" dirty="0"/>
              <a:t>: Delegates store a reference to a method with a specific signature and return type.</a:t>
            </a:r>
          </a:p>
          <a:p>
            <a:pPr>
              <a:buFont typeface="+mj-lt"/>
              <a:buAutoNum type="arabicPeriod"/>
            </a:pPr>
            <a:endParaRPr lang="en-US" sz="1400" dirty="0"/>
          </a:p>
          <a:p>
            <a:pPr>
              <a:buFont typeface="+mj-lt"/>
              <a:buAutoNum type="arabicPeriod"/>
            </a:pPr>
            <a:r>
              <a:rPr lang="en-US" sz="1400" b="1" dirty="0"/>
              <a:t>Type Safety</a:t>
            </a:r>
            <a:r>
              <a:rPr lang="en-US" sz="1400" dirty="0"/>
              <a:t>: The method assigned to a delegate must match its signature, ensuring type safety.</a:t>
            </a:r>
          </a:p>
          <a:p>
            <a:pPr>
              <a:buFont typeface="+mj-lt"/>
              <a:buAutoNum type="arabicPeriod"/>
            </a:pPr>
            <a:endParaRPr lang="en-US" sz="1400" dirty="0"/>
          </a:p>
          <a:p>
            <a:pPr>
              <a:buFont typeface="+mj-lt"/>
              <a:buAutoNum type="arabicPeriod"/>
            </a:pPr>
            <a:r>
              <a:rPr lang="en-US" sz="1400" b="1" dirty="0"/>
              <a:t>Multicast Delegates</a:t>
            </a:r>
            <a:r>
              <a:rPr lang="en-US" sz="1400" dirty="0"/>
              <a:t>: A single delegate can hold references to multiple methods and invoke them all.</a:t>
            </a:r>
          </a:p>
          <a:p>
            <a:pPr>
              <a:buFont typeface="+mj-lt"/>
              <a:buAutoNum type="arabicPeriod"/>
            </a:pPr>
            <a:endParaRPr lang="en-US" sz="1400" dirty="0"/>
          </a:p>
          <a:p>
            <a:r>
              <a:rPr lang="en-US" sz="1400" b="1" dirty="0"/>
              <a:t>Key Notes:</a:t>
            </a:r>
          </a:p>
          <a:p>
            <a:endParaRPr lang="en-US" sz="1400" dirty="0"/>
          </a:p>
          <a:p>
            <a:r>
              <a:rPr lang="en-US" sz="1400" b="1" dirty="0"/>
              <a:t>Built-In Delegates: </a:t>
            </a:r>
            <a:r>
              <a:rPr lang="en-US" sz="1400" dirty="0"/>
              <a:t>C# provides generic delegates like Func&lt;&gt;, Action&lt;&gt;, and Predicate&lt;&gt; for common scenarios.</a:t>
            </a:r>
          </a:p>
          <a:p>
            <a:endParaRPr lang="en-US" sz="1400" dirty="0"/>
          </a:p>
          <a:p>
            <a:r>
              <a:rPr lang="en-US" sz="1400" b="1" dirty="0"/>
              <a:t>Anonymous Methods and Lambda Expressions: </a:t>
            </a:r>
            <a:r>
              <a:rPr lang="en-US" sz="1400" dirty="0"/>
              <a:t>Delegates can point to anonymous methods or lambda expressions for simplicity.</a:t>
            </a:r>
          </a:p>
          <a:p>
            <a:endParaRPr lang="en-US" sz="1400" dirty="0"/>
          </a:p>
          <a:p>
            <a:r>
              <a:rPr lang="en-US" sz="1400" b="1" dirty="0"/>
              <a:t>Events: </a:t>
            </a:r>
            <a:r>
              <a:rPr lang="en-US" sz="1400" dirty="0"/>
              <a:t>Delegates are the backbone of events in C#. They allow you to notify other parts of your program when something happens.</a:t>
            </a:r>
          </a:p>
        </p:txBody>
      </p:sp>
    </p:spTree>
    <p:extLst>
      <p:ext uri="{BB962C8B-B14F-4D97-AF65-F5344CB8AC3E}">
        <p14:creationId xmlns:p14="http://schemas.microsoft.com/office/powerpoint/2010/main" val="129693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BDFA3-ED1B-E00A-3161-AA27274D42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ECDCCE-76C9-0E70-E904-7CA0DF5A39D8}"/>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Event Delegate - 1</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D152D4A1-04A9-C8CA-F75B-3258FC0C2131}"/>
              </a:ext>
            </a:extLst>
          </p:cNvPr>
          <p:cNvSpPr txBox="1"/>
          <p:nvPr/>
        </p:nvSpPr>
        <p:spPr>
          <a:xfrm rot="10800000" flipH="1" flipV="1">
            <a:off x="1047237" y="1472648"/>
            <a:ext cx="9020815" cy="4401205"/>
          </a:xfrm>
          <a:prstGeom prst="rect">
            <a:avLst/>
          </a:prstGeom>
          <a:noFill/>
        </p:spPr>
        <p:txBody>
          <a:bodyPr wrap="square" rtlCol="0">
            <a:spAutoFit/>
          </a:bodyPr>
          <a:lstStyle/>
          <a:p>
            <a:pPr>
              <a:buNone/>
            </a:pPr>
            <a:r>
              <a:rPr lang="en-US" sz="1400" dirty="0"/>
              <a:t>In C#, an </a:t>
            </a:r>
            <a:r>
              <a:rPr lang="en-US" sz="1400" b="1" dirty="0"/>
              <a:t>event</a:t>
            </a:r>
            <a:r>
              <a:rPr lang="en-US" sz="1400" dirty="0"/>
              <a:t> is a mechanism used to notify subscribers when something of interest occurs. It is a special kind of delegate that provides a way for a class to broadcast notifications to other classes or objects in a safe and controlled manner. Events are central to event-driven programming, such as handling button clicks or system notifications.</a:t>
            </a:r>
          </a:p>
          <a:p>
            <a:pPr>
              <a:buNone/>
            </a:pPr>
            <a:endParaRPr lang="en-US" sz="1400" dirty="0"/>
          </a:p>
          <a:p>
            <a:pPr>
              <a:buNone/>
            </a:pPr>
            <a:r>
              <a:rPr lang="en-US" sz="1400" b="1" dirty="0"/>
              <a:t>Key Features of Events:</a:t>
            </a:r>
          </a:p>
          <a:p>
            <a:pPr>
              <a:buFont typeface="+mj-lt"/>
              <a:buAutoNum type="arabicPeriod"/>
            </a:pPr>
            <a:r>
              <a:rPr lang="en-US" sz="1400" b="1" dirty="0"/>
              <a:t>Publisher-Subscriber Model</a:t>
            </a:r>
            <a:r>
              <a:rPr lang="en-US" sz="1400" dirty="0"/>
              <a:t>: Events use the publisher-subscriber model where a publisher raises the event, and subscribers respond to it.</a:t>
            </a:r>
          </a:p>
          <a:p>
            <a:pPr>
              <a:buFont typeface="+mj-lt"/>
              <a:buAutoNum type="arabicPeriod"/>
            </a:pPr>
            <a:endParaRPr lang="en-US" sz="1400" dirty="0"/>
          </a:p>
          <a:p>
            <a:pPr>
              <a:buFont typeface="+mj-lt"/>
              <a:buAutoNum type="arabicPeriod"/>
            </a:pPr>
            <a:r>
              <a:rPr lang="en-US" sz="1400" b="1" dirty="0"/>
              <a:t>Encapsulation</a:t>
            </a:r>
            <a:r>
              <a:rPr lang="en-US" sz="1400" dirty="0"/>
              <a:t>: Events encapsulate the delegate, ensuring only the containing class can invoke it.</a:t>
            </a:r>
          </a:p>
          <a:p>
            <a:pPr>
              <a:buFont typeface="+mj-lt"/>
              <a:buAutoNum type="arabicPeriod"/>
            </a:pPr>
            <a:endParaRPr lang="en-US" sz="1400" dirty="0"/>
          </a:p>
          <a:p>
            <a:pPr>
              <a:buFont typeface="+mj-lt"/>
              <a:buAutoNum type="arabicPeriod"/>
            </a:pPr>
            <a:r>
              <a:rPr lang="en-US" sz="1400" b="1" dirty="0"/>
              <a:t>Type Safety</a:t>
            </a:r>
            <a:r>
              <a:rPr lang="en-US" sz="1400" dirty="0"/>
              <a:t>: Events are based on delegates, so they are type-safe.</a:t>
            </a:r>
          </a:p>
          <a:p>
            <a:endParaRPr lang="en-US" sz="1400" dirty="0"/>
          </a:p>
          <a:p>
            <a:pPr>
              <a:buNone/>
            </a:pPr>
            <a:r>
              <a:rPr lang="en-US" sz="1400" b="1" dirty="0"/>
              <a:t>How Events Work:</a:t>
            </a:r>
          </a:p>
          <a:p>
            <a:pPr>
              <a:buFont typeface="+mj-lt"/>
              <a:buAutoNum type="arabicPeriod"/>
            </a:pPr>
            <a:r>
              <a:rPr lang="en-US" sz="1400" dirty="0"/>
              <a:t>Define a delegate that specifies the method signature for event handlers.</a:t>
            </a:r>
          </a:p>
          <a:p>
            <a:pPr>
              <a:buFont typeface="+mj-lt"/>
              <a:buAutoNum type="arabicPeriod"/>
            </a:pPr>
            <a:endParaRPr lang="en-US" sz="1400" dirty="0"/>
          </a:p>
          <a:p>
            <a:pPr>
              <a:buFont typeface="+mj-lt"/>
              <a:buAutoNum type="arabicPeriod"/>
            </a:pPr>
            <a:r>
              <a:rPr lang="en-US" sz="1400" dirty="0"/>
              <a:t>Declare an event based on the delegate.</a:t>
            </a:r>
          </a:p>
          <a:p>
            <a:pPr>
              <a:buFont typeface="+mj-lt"/>
              <a:buAutoNum type="arabicPeriod"/>
            </a:pPr>
            <a:endParaRPr lang="en-US" sz="1400" dirty="0"/>
          </a:p>
          <a:p>
            <a:pPr>
              <a:buFont typeface="+mj-lt"/>
              <a:buAutoNum type="arabicPeriod"/>
            </a:pPr>
            <a:r>
              <a:rPr lang="en-US" sz="1400" dirty="0"/>
              <a:t>Raise the event when required.</a:t>
            </a:r>
          </a:p>
          <a:p>
            <a:pPr>
              <a:buFont typeface="+mj-lt"/>
              <a:buAutoNum type="arabicPeriod"/>
            </a:pPr>
            <a:endParaRPr lang="en-US" sz="1400" dirty="0"/>
          </a:p>
          <a:p>
            <a:pPr>
              <a:buFont typeface="+mj-lt"/>
              <a:buAutoNum type="arabicPeriod"/>
            </a:pPr>
            <a:r>
              <a:rPr lang="en-US" sz="1400" dirty="0"/>
              <a:t>Attach or detach event handlers to the event.</a:t>
            </a:r>
          </a:p>
        </p:txBody>
      </p:sp>
    </p:spTree>
    <p:extLst>
      <p:ext uri="{BB962C8B-B14F-4D97-AF65-F5344CB8AC3E}">
        <p14:creationId xmlns:p14="http://schemas.microsoft.com/office/powerpoint/2010/main" val="2592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235C-93D1-46DD-95C6-A6C2E00F7E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5F479A-F0D0-C272-DAC2-51CFD634BE7A}"/>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Event Delegate -2</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8561EEE8-5F23-134F-6CDC-41B64057C3AC}"/>
              </a:ext>
            </a:extLst>
          </p:cNvPr>
          <p:cNvSpPr txBox="1"/>
          <p:nvPr/>
        </p:nvSpPr>
        <p:spPr>
          <a:xfrm rot="10800000" flipH="1" flipV="1">
            <a:off x="781054" y="730394"/>
            <a:ext cx="9020815" cy="3754874"/>
          </a:xfrm>
          <a:prstGeom prst="rect">
            <a:avLst/>
          </a:prstGeom>
          <a:noFill/>
        </p:spPr>
        <p:txBody>
          <a:bodyPr wrap="square" rtlCol="0">
            <a:spAutoFit/>
          </a:bodyPr>
          <a:lstStyle/>
          <a:p>
            <a:endParaRPr lang="en-US" sz="1400" dirty="0"/>
          </a:p>
          <a:p>
            <a:r>
              <a:rPr lang="en-US" sz="1400" b="1" dirty="0"/>
              <a:t>Key Notes:</a:t>
            </a:r>
          </a:p>
          <a:p>
            <a:endParaRPr lang="en-US" sz="1400" b="1" dirty="0"/>
          </a:p>
          <a:p>
            <a:pPr>
              <a:buFont typeface="+mj-lt"/>
              <a:buAutoNum type="arabicPeriod"/>
            </a:pPr>
            <a:r>
              <a:rPr lang="en-US" sz="1400" b="1" dirty="0"/>
              <a:t>Multicast</a:t>
            </a:r>
            <a:r>
              <a:rPr lang="en-US" sz="1400" dirty="0"/>
              <a:t>: An event can have multiple subscribers; all will be notified when the event is raised.</a:t>
            </a:r>
          </a:p>
          <a:p>
            <a:pPr>
              <a:buFont typeface="+mj-lt"/>
              <a:buAutoNum type="arabicPeriod"/>
            </a:pPr>
            <a:endParaRPr lang="en-US" sz="1400" dirty="0"/>
          </a:p>
          <a:p>
            <a:pPr>
              <a:buFont typeface="+mj-lt"/>
              <a:buAutoNum type="arabicPeriod"/>
            </a:pPr>
            <a:r>
              <a:rPr lang="en-US" sz="1400" b="1" dirty="0"/>
              <a:t>Null Check</a:t>
            </a:r>
            <a:r>
              <a:rPr lang="en-US" sz="1400" dirty="0"/>
              <a:t>: Use </a:t>
            </a:r>
            <a:r>
              <a:rPr lang="en-US" sz="1400" dirty="0" err="1"/>
              <a:t>Notify?.Invoke</a:t>
            </a:r>
            <a:r>
              <a:rPr lang="en-US" sz="1400" dirty="0"/>
              <a:t> to ensure the event has at least one subscriber before raising it.</a:t>
            </a:r>
          </a:p>
          <a:p>
            <a:pPr>
              <a:buFont typeface="+mj-lt"/>
              <a:buAutoNum type="arabicPeriod"/>
            </a:pPr>
            <a:endParaRPr lang="en-US" sz="1400" dirty="0"/>
          </a:p>
          <a:p>
            <a:pPr>
              <a:buFont typeface="+mj-lt"/>
              <a:buAutoNum type="arabicPeriod"/>
            </a:pPr>
            <a:r>
              <a:rPr lang="en-US" sz="1400" b="1" dirty="0"/>
              <a:t>Event Access Modifiers</a:t>
            </a:r>
            <a:r>
              <a:rPr lang="en-US" sz="1400" dirty="0"/>
              <a:t>: Events are usually declared public so that other classes can subscribe, but only the containing class can raise it.</a:t>
            </a:r>
          </a:p>
          <a:p>
            <a:pPr>
              <a:buFont typeface="+mj-lt"/>
              <a:buAutoNum type="arabicPeriod"/>
            </a:pPr>
            <a:endParaRPr lang="en-US" sz="1400" dirty="0"/>
          </a:p>
          <a:p>
            <a:r>
              <a:rPr lang="en-US" sz="1400" b="1" dirty="0"/>
              <a:t>Common Use Cases:</a:t>
            </a:r>
          </a:p>
          <a:p>
            <a:endParaRPr lang="en-US" sz="1400" b="1" dirty="0"/>
          </a:p>
          <a:p>
            <a:pPr>
              <a:buFont typeface="+mj-lt"/>
              <a:buAutoNum type="arabicPeriod"/>
            </a:pPr>
            <a:r>
              <a:rPr lang="en-US" sz="1400" b="1" dirty="0"/>
              <a:t>UI Events</a:t>
            </a:r>
            <a:r>
              <a:rPr lang="en-US" sz="1400" dirty="0"/>
              <a:t>: Button clicks, mouse movements, key presses.</a:t>
            </a:r>
          </a:p>
          <a:p>
            <a:pPr>
              <a:buFont typeface="+mj-lt"/>
              <a:buAutoNum type="arabicPeriod"/>
            </a:pPr>
            <a:endParaRPr lang="en-US" sz="1400" dirty="0"/>
          </a:p>
          <a:p>
            <a:pPr>
              <a:buFont typeface="+mj-lt"/>
              <a:buAutoNum type="arabicPeriod"/>
            </a:pPr>
            <a:r>
              <a:rPr lang="en-US" sz="1400" b="1" dirty="0"/>
              <a:t>Data Changes</a:t>
            </a:r>
            <a:r>
              <a:rPr lang="en-US" sz="1400" dirty="0"/>
              <a:t>: Notifying when data changes in models.</a:t>
            </a:r>
          </a:p>
          <a:p>
            <a:pPr>
              <a:buFont typeface="+mj-lt"/>
              <a:buAutoNum type="arabicPeriod"/>
            </a:pPr>
            <a:endParaRPr lang="en-US" sz="1400" dirty="0"/>
          </a:p>
          <a:p>
            <a:pPr>
              <a:buFont typeface="+mj-lt"/>
              <a:buAutoNum type="arabicPeriod"/>
            </a:pPr>
            <a:r>
              <a:rPr lang="en-US" sz="1400" b="1" dirty="0"/>
              <a:t>System Events</a:t>
            </a:r>
            <a:r>
              <a:rPr lang="en-US" sz="1400" dirty="0"/>
              <a:t>: Timer-based notifications, file system changes.</a:t>
            </a:r>
          </a:p>
        </p:txBody>
      </p:sp>
    </p:spTree>
    <p:extLst>
      <p:ext uri="{BB962C8B-B14F-4D97-AF65-F5344CB8AC3E}">
        <p14:creationId xmlns:p14="http://schemas.microsoft.com/office/powerpoint/2010/main" val="382010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B979B-3729-D00F-C86A-EB8091656B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966D9D-4A10-6D9B-4A6F-DD3104D638A6}"/>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Action Delegate - 4</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49FB09F7-A3A7-79C3-50D2-A5FB932760E5}"/>
              </a:ext>
            </a:extLst>
          </p:cNvPr>
          <p:cNvSpPr txBox="1"/>
          <p:nvPr/>
        </p:nvSpPr>
        <p:spPr>
          <a:xfrm rot="10800000" flipH="1" flipV="1">
            <a:off x="781054" y="1145893"/>
            <a:ext cx="9020815" cy="2923877"/>
          </a:xfrm>
          <a:prstGeom prst="rect">
            <a:avLst/>
          </a:prstGeom>
          <a:noFill/>
        </p:spPr>
        <p:txBody>
          <a:bodyPr wrap="square" rtlCol="0">
            <a:spAutoFit/>
          </a:bodyPr>
          <a:lstStyle/>
          <a:p>
            <a:r>
              <a:rPr lang="en-US" sz="1400" dirty="0"/>
              <a:t>In C#, the Action delegate is a predefined delegate type that is used to encapsulate methods that return void. It can take from zero to sixteen input parameters, making it versatile for scenarios where you need to perform an action but don't expect a return value.</a:t>
            </a:r>
          </a:p>
          <a:p>
            <a:endParaRPr lang="en-US" sz="1400" dirty="0"/>
          </a:p>
          <a:p>
            <a:r>
              <a:rPr lang="en-US" sz="1400" b="1" dirty="0"/>
              <a:t>Key Features of Action Delegate:</a:t>
            </a:r>
          </a:p>
          <a:p>
            <a:endParaRPr lang="en-US" sz="1400" b="1" dirty="0"/>
          </a:p>
          <a:p>
            <a:r>
              <a:rPr lang="en-US" sz="1400" b="1" dirty="0"/>
              <a:t>Predefined: </a:t>
            </a:r>
            <a:r>
              <a:rPr lang="en-US" sz="1400" dirty="0"/>
              <a:t>No need to define a custom delegate type—it’s already built into the .NET framework.</a:t>
            </a:r>
          </a:p>
          <a:p>
            <a:endParaRPr lang="en-US" sz="1400" dirty="0"/>
          </a:p>
          <a:p>
            <a:r>
              <a:rPr lang="en-US" sz="1600" b="1" dirty="0"/>
              <a:t>No Return Type</a:t>
            </a:r>
            <a:r>
              <a:rPr lang="en-US" sz="1400" dirty="0"/>
              <a:t>: Encapsulated methods must have a return type of void.</a:t>
            </a:r>
          </a:p>
          <a:p>
            <a:endParaRPr lang="en-US" sz="1400" dirty="0"/>
          </a:p>
          <a:p>
            <a:r>
              <a:rPr lang="en-US" sz="1400" b="1" dirty="0"/>
              <a:t>Generics: </a:t>
            </a:r>
            <a:r>
              <a:rPr lang="en-US" sz="1400" dirty="0"/>
              <a:t>You can specify up to 16 input parameters using generics.</a:t>
            </a:r>
          </a:p>
          <a:p>
            <a:endParaRPr lang="en-US" sz="1400" dirty="0"/>
          </a:p>
          <a:p>
            <a:r>
              <a:rPr lang="en-US" sz="1400" b="1" dirty="0"/>
              <a:t>Multicast</a:t>
            </a:r>
            <a:r>
              <a:rPr lang="en-US" sz="1400" dirty="0"/>
              <a:t>: Supports multicasting as the returns void</a:t>
            </a:r>
          </a:p>
        </p:txBody>
      </p:sp>
    </p:spTree>
    <p:extLst>
      <p:ext uri="{BB962C8B-B14F-4D97-AF65-F5344CB8AC3E}">
        <p14:creationId xmlns:p14="http://schemas.microsoft.com/office/powerpoint/2010/main" val="326146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C7937-3473-C03C-E506-4201CE1CB4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2F53F3-123D-C55E-DF36-84263ECCEA26}"/>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Func Delegate - 5</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7178F3AC-62A7-4F57-2885-0E6B011EBAF3}"/>
              </a:ext>
            </a:extLst>
          </p:cNvPr>
          <p:cNvSpPr txBox="1"/>
          <p:nvPr/>
        </p:nvSpPr>
        <p:spPr>
          <a:xfrm rot="10800000" flipH="1" flipV="1">
            <a:off x="781054" y="930449"/>
            <a:ext cx="9020815" cy="3354765"/>
          </a:xfrm>
          <a:prstGeom prst="rect">
            <a:avLst/>
          </a:prstGeom>
          <a:noFill/>
        </p:spPr>
        <p:txBody>
          <a:bodyPr wrap="square" rtlCol="0">
            <a:spAutoFit/>
          </a:bodyPr>
          <a:lstStyle/>
          <a:p>
            <a:r>
              <a:rPr lang="en-US" sz="1400" dirty="0"/>
              <a:t>The Func delegate in C# is a predefined delegate that represents a method that returns a value. It is part of the built-in delegates alongside Action (which returns void) and Predicate. The Func delegate can take up to 16 input parameters and must always return a value.</a:t>
            </a:r>
          </a:p>
          <a:p>
            <a:endParaRPr lang="en-US" sz="1400" dirty="0"/>
          </a:p>
          <a:p>
            <a:r>
              <a:rPr lang="en-US" sz="1400" b="1" dirty="0"/>
              <a:t>Key Features of Func:</a:t>
            </a:r>
          </a:p>
          <a:p>
            <a:endParaRPr lang="en-US" sz="1400" dirty="0"/>
          </a:p>
          <a:p>
            <a:r>
              <a:rPr lang="en-US" sz="1400" b="1" dirty="0"/>
              <a:t>Predefined</a:t>
            </a:r>
            <a:r>
              <a:rPr lang="en-US" sz="1400" dirty="0"/>
              <a:t>: No need to declare a custom delegate—it’s built into .NET.</a:t>
            </a:r>
          </a:p>
          <a:p>
            <a:endParaRPr lang="en-US" sz="1400" dirty="0"/>
          </a:p>
          <a:p>
            <a:r>
              <a:rPr lang="en-US" sz="1400" b="1" dirty="0"/>
              <a:t>Generic</a:t>
            </a:r>
            <a:r>
              <a:rPr lang="en-US" sz="1400" dirty="0"/>
              <a:t>: Supports multiple input parameters using generics.</a:t>
            </a:r>
          </a:p>
          <a:p>
            <a:endParaRPr lang="en-US" sz="1400" dirty="0"/>
          </a:p>
          <a:p>
            <a:r>
              <a:rPr lang="en-US" sz="1600" b="1" dirty="0"/>
              <a:t>Must Return a Value</a:t>
            </a:r>
            <a:r>
              <a:rPr lang="en-US" sz="1400" dirty="0"/>
              <a:t>: Unlike Action, which doesn't return anything, Func must return a value.</a:t>
            </a:r>
          </a:p>
          <a:p>
            <a:endParaRPr lang="en-US" sz="1400" dirty="0"/>
          </a:p>
          <a:p>
            <a:r>
              <a:rPr lang="en-US" sz="1400" b="1" dirty="0"/>
              <a:t>Flexible</a:t>
            </a:r>
            <a:r>
              <a:rPr lang="en-US" sz="1400" dirty="0"/>
              <a:t>: Can be assigned to lambda expressions, anonymous methods, or regular methods.</a:t>
            </a:r>
          </a:p>
          <a:p>
            <a:endParaRPr lang="en-US" sz="1400" dirty="0"/>
          </a:p>
          <a:p>
            <a:r>
              <a:rPr lang="en-US" sz="1400" b="1" dirty="0"/>
              <a:t>Multicast</a:t>
            </a:r>
            <a:r>
              <a:rPr lang="en-US" sz="1400" dirty="0"/>
              <a:t>: Although supported but only last attached method or lambda will return the value</a:t>
            </a:r>
          </a:p>
        </p:txBody>
      </p:sp>
    </p:spTree>
    <p:extLst>
      <p:ext uri="{BB962C8B-B14F-4D97-AF65-F5344CB8AC3E}">
        <p14:creationId xmlns:p14="http://schemas.microsoft.com/office/powerpoint/2010/main" val="166734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B45-92E7-695A-512D-E915735E90C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3CD58E4-4CD5-7C0D-B5A9-CD3DE000798D}"/>
              </a:ext>
            </a:extLst>
          </p:cNvPr>
          <p:cNvSpPr txBox="1"/>
          <p:nvPr/>
        </p:nvSpPr>
        <p:spPr>
          <a:xfrm>
            <a:off x="2910254" y="0"/>
            <a:ext cx="4677508" cy="646331"/>
          </a:xfrm>
          <a:prstGeom prst="rect">
            <a:avLst/>
          </a:prstGeom>
          <a:noFill/>
        </p:spPr>
        <p:txBody>
          <a:bodyPr wrap="square" rtlCol="0">
            <a:spAutoFit/>
          </a:bodyPr>
          <a:lstStyle/>
          <a:p>
            <a:pPr algn="ctr" fontAlgn="base"/>
            <a:r>
              <a:rPr lang="en-IN" sz="3600" b="1" dirty="0">
                <a:solidFill>
                  <a:srgbClr val="273239"/>
                </a:solidFill>
              </a:rPr>
              <a:t>Predicate Delegate - 6</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A96F0425-747F-B852-1508-8F95721FAC20}"/>
              </a:ext>
            </a:extLst>
          </p:cNvPr>
          <p:cNvSpPr txBox="1"/>
          <p:nvPr/>
        </p:nvSpPr>
        <p:spPr>
          <a:xfrm rot="10800000" flipH="1" flipV="1">
            <a:off x="438154" y="1029270"/>
            <a:ext cx="10816000" cy="4616648"/>
          </a:xfrm>
          <a:prstGeom prst="rect">
            <a:avLst/>
          </a:prstGeom>
          <a:noFill/>
        </p:spPr>
        <p:txBody>
          <a:bodyPr wrap="square" rtlCol="0">
            <a:spAutoFit/>
          </a:bodyPr>
          <a:lstStyle/>
          <a:p>
            <a:r>
              <a:rPr lang="en-US" sz="1400" dirty="0"/>
              <a:t>In C#, a Predicate is a predefined delegate that represents a method that takes one input parameter and returns a bool value. It's mainly used for testing conditions, making it ideal for filtering collections or checking conditions dynamically.</a:t>
            </a:r>
          </a:p>
          <a:p>
            <a:endParaRPr lang="en-US" sz="1400" dirty="0"/>
          </a:p>
          <a:p>
            <a:r>
              <a:rPr lang="en-US" sz="1400" b="1" dirty="0"/>
              <a:t>Key Features of Predicate:</a:t>
            </a:r>
          </a:p>
          <a:p>
            <a:endParaRPr lang="en-US" sz="1400" b="1" dirty="0"/>
          </a:p>
          <a:p>
            <a:r>
              <a:rPr lang="en-US" sz="1400" b="1" dirty="0"/>
              <a:t>Single Input Parameter: </a:t>
            </a:r>
            <a:r>
              <a:rPr lang="en-US" sz="1400" dirty="0"/>
              <a:t>Accepts one parameter of any type.</a:t>
            </a:r>
          </a:p>
          <a:p>
            <a:endParaRPr lang="en-US" sz="1400" dirty="0"/>
          </a:p>
          <a:p>
            <a:r>
              <a:rPr lang="en-US" sz="1400" b="1" dirty="0"/>
              <a:t>Returns a Boolean: </a:t>
            </a:r>
            <a:r>
              <a:rPr lang="en-US" sz="1400" dirty="0"/>
              <a:t>Evaluates a condition and returns true or false.</a:t>
            </a:r>
          </a:p>
          <a:p>
            <a:endParaRPr lang="en-US" sz="1400" dirty="0"/>
          </a:p>
          <a:p>
            <a:r>
              <a:rPr lang="en-US" sz="1400" b="1" dirty="0"/>
              <a:t>Used in Collections: </a:t>
            </a:r>
            <a:r>
              <a:rPr lang="en-US" sz="1400" dirty="0"/>
              <a:t>Commonly used with methods like Find, Exists, and </a:t>
            </a:r>
            <a:r>
              <a:rPr lang="en-US" sz="1400" dirty="0" err="1"/>
              <a:t>RemoveAll</a:t>
            </a:r>
            <a:r>
              <a:rPr lang="en-US" sz="1400" dirty="0"/>
              <a:t> in lists.</a:t>
            </a:r>
          </a:p>
          <a:p>
            <a:endParaRPr lang="en-US" sz="1400" dirty="0"/>
          </a:p>
          <a:p>
            <a:r>
              <a:rPr lang="en-US" sz="1400" b="1" dirty="0"/>
              <a:t>Multicast</a:t>
            </a:r>
            <a:r>
              <a:rPr lang="en-US" sz="1400" dirty="0"/>
              <a:t>: Although supported but only last attached method or lambda will return the value</a:t>
            </a:r>
          </a:p>
          <a:p>
            <a:endParaRPr lang="en-US" sz="1400" dirty="0"/>
          </a:p>
          <a:p>
            <a:endParaRPr lang="en-US" sz="1400" dirty="0"/>
          </a:p>
          <a:p>
            <a:r>
              <a:rPr lang="en-US" sz="1400" b="1" dirty="0"/>
              <a:t>Common Use Cases:</a:t>
            </a:r>
          </a:p>
          <a:p>
            <a:endParaRPr lang="en-US" sz="1400" b="1" dirty="0"/>
          </a:p>
          <a:p>
            <a:r>
              <a:rPr lang="en-US" sz="1400" dirty="0"/>
              <a:t>Filtering elements in lists (Find, </a:t>
            </a:r>
            <a:r>
              <a:rPr lang="en-US" sz="1400" dirty="0" err="1"/>
              <a:t>FindAll</a:t>
            </a:r>
            <a:r>
              <a:rPr lang="en-US" sz="1400" dirty="0"/>
              <a:t>, Exists, </a:t>
            </a:r>
            <a:r>
              <a:rPr lang="en-US" sz="1400" dirty="0" err="1"/>
              <a:t>RemoveAll</a:t>
            </a:r>
            <a:r>
              <a:rPr lang="en-US" sz="1400" dirty="0"/>
              <a:t>).</a:t>
            </a:r>
          </a:p>
          <a:p>
            <a:endParaRPr lang="en-US" sz="1400" dirty="0"/>
          </a:p>
          <a:p>
            <a:r>
              <a:rPr lang="en-US" sz="1400" dirty="0"/>
              <a:t>Validating input conditions.</a:t>
            </a:r>
          </a:p>
          <a:p>
            <a:endParaRPr lang="en-US" sz="1400" dirty="0"/>
          </a:p>
          <a:p>
            <a:r>
              <a:rPr lang="en-US" sz="1400" dirty="0"/>
              <a:t>Passing conditions to generic methods for dynamic evaluation.</a:t>
            </a:r>
          </a:p>
        </p:txBody>
      </p:sp>
    </p:spTree>
    <p:extLst>
      <p:ext uri="{BB962C8B-B14F-4D97-AF65-F5344CB8AC3E}">
        <p14:creationId xmlns:p14="http://schemas.microsoft.com/office/powerpoint/2010/main" val="156328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3972F0-DB28-BF3B-C1F3-D7AF6607E278}"/>
              </a:ext>
            </a:extLst>
          </p:cNvPr>
          <p:cNvGraphicFramePr>
            <a:graphicFrameLocks noGrp="1"/>
          </p:cNvGraphicFramePr>
          <p:nvPr>
            <p:extLst>
              <p:ext uri="{D42A27DB-BD31-4B8C-83A1-F6EECF244321}">
                <p14:modId xmlns:p14="http://schemas.microsoft.com/office/powerpoint/2010/main" val="1521829004"/>
              </p:ext>
            </p:extLst>
          </p:nvPr>
        </p:nvGraphicFramePr>
        <p:xfrm>
          <a:off x="677006" y="1440974"/>
          <a:ext cx="10870223" cy="1573029"/>
        </p:xfrm>
        <a:graphic>
          <a:graphicData uri="http://schemas.openxmlformats.org/drawingml/2006/table">
            <a:tbl>
              <a:tblPr/>
              <a:tblGrid>
                <a:gridCol w="1623588">
                  <a:extLst>
                    <a:ext uri="{9D8B030D-6E8A-4147-A177-3AD203B41FA5}">
                      <a16:colId xmlns:a16="http://schemas.microsoft.com/office/drawing/2014/main" val="489403862"/>
                    </a:ext>
                  </a:extLst>
                </a:gridCol>
                <a:gridCol w="1293661">
                  <a:extLst>
                    <a:ext uri="{9D8B030D-6E8A-4147-A177-3AD203B41FA5}">
                      <a16:colId xmlns:a16="http://schemas.microsoft.com/office/drawing/2014/main" val="2957970652"/>
                    </a:ext>
                  </a:extLst>
                </a:gridCol>
                <a:gridCol w="1432577">
                  <a:extLst>
                    <a:ext uri="{9D8B030D-6E8A-4147-A177-3AD203B41FA5}">
                      <a16:colId xmlns:a16="http://schemas.microsoft.com/office/drawing/2014/main" val="477115323"/>
                    </a:ext>
                  </a:extLst>
                </a:gridCol>
                <a:gridCol w="6520397">
                  <a:extLst>
                    <a:ext uri="{9D8B030D-6E8A-4147-A177-3AD203B41FA5}">
                      <a16:colId xmlns:a16="http://schemas.microsoft.com/office/drawing/2014/main" val="2924089869"/>
                    </a:ext>
                  </a:extLst>
                </a:gridCol>
              </a:tblGrid>
              <a:tr h="475749">
                <a:tc>
                  <a:txBody>
                    <a:bodyPr/>
                    <a:lstStyle/>
                    <a:p>
                      <a:r>
                        <a:rPr lang="en-IN" b="1" dirty="0"/>
                        <a:t>Delegate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a:t>Return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dirty="0"/>
                        <a:t>Use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0069122"/>
                  </a:ext>
                </a:extLst>
              </a:tr>
              <a:tr h="364852">
                <a:tc>
                  <a:txBody>
                    <a:bodyPr/>
                    <a:lstStyle/>
                    <a:p>
                      <a:r>
                        <a:rPr lang="en-IN" b="1"/>
                        <a:t>Action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 to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void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Executes an action without returning anything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7817484"/>
                  </a:ext>
                </a:extLst>
              </a:tr>
              <a:tr h="364852">
                <a:tc>
                  <a:txBody>
                    <a:bodyPr/>
                    <a:lstStyle/>
                    <a:p>
                      <a:r>
                        <a:rPr lang="en-IN" b="1"/>
                        <a:t>Func</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 to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Any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Computes a value and returns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230657"/>
                  </a:ext>
                </a:extLst>
              </a:tr>
              <a:tr h="364852">
                <a:tc>
                  <a:txBody>
                    <a:bodyPr/>
                    <a:lstStyle/>
                    <a:p>
                      <a:r>
                        <a:rPr lang="en-IN" b="1" dirty="0"/>
                        <a:t>Predicate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bool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Returns a </a:t>
                      </a:r>
                      <a:r>
                        <a:rPr lang="en-US" dirty="0" err="1"/>
                        <a:t>boolean</a:t>
                      </a:r>
                      <a:r>
                        <a:rPr lang="en-US" dirty="0"/>
                        <a:t> result (used for filtering)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1640"/>
                  </a:ext>
                </a:extLst>
              </a:tr>
            </a:tbl>
          </a:graphicData>
        </a:graphic>
      </p:graphicFrame>
      <p:sp>
        <p:nvSpPr>
          <p:cNvPr id="5" name="TextBox 4">
            <a:extLst>
              <a:ext uri="{FF2B5EF4-FFF2-40B4-BE49-F238E27FC236}">
                <a16:creationId xmlns:a16="http://schemas.microsoft.com/office/drawing/2014/main" id="{9F3C715C-C0E7-550C-201F-63434E184917}"/>
              </a:ext>
            </a:extLst>
          </p:cNvPr>
          <p:cNvSpPr txBox="1"/>
          <p:nvPr/>
        </p:nvSpPr>
        <p:spPr>
          <a:xfrm>
            <a:off x="3015760" y="545123"/>
            <a:ext cx="6111450" cy="646331"/>
          </a:xfrm>
          <a:prstGeom prst="rect">
            <a:avLst/>
          </a:prstGeom>
          <a:noFill/>
        </p:spPr>
        <p:txBody>
          <a:bodyPr wrap="square" rtlCol="0">
            <a:spAutoFit/>
          </a:bodyPr>
          <a:lstStyle/>
          <a:p>
            <a:pPr algn="ctr" fontAlgn="base"/>
            <a:r>
              <a:rPr lang="en-IN" sz="3600" b="1" dirty="0">
                <a:solidFill>
                  <a:srgbClr val="273239"/>
                </a:solidFill>
              </a:rPr>
              <a:t>Delegate Comparison- 7</a:t>
            </a:r>
            <a:endParaRPr lang="en-IN" sz="3600" b="1" i="0" dirty="0">
              <a:solidFill>
                <a:srgbClr val="273239"/>
              </a:solidFill>
              <a:effectLst/>
            </a:endParaRPr>
          </a:p>
        </p:txBody>
      </p:sp>
      <p:graphicFrame>
        <p:nvGraphicFramePr>
          <p:cNvPr id="6" name="Table 5">
            <a:extLst>
              <a:ext uri="{FF2B5EF4-FFF2-40B4-BE49-F238E27FC236}">
                <a16:creationId xmlns:a16="http://schemas.microsoft.com/office/drawing/2014/main" id="{3F08C285-8069-4EB4-BDCC-1D65311F5B7D}"/>
              </a:ext>
            </a:extLst>
          </p:cNvPr>
          <p:cNvGraphicFramePr>
            <a:graphicFrameLocks noGrp="1"/>
          </p:cNvGraphicFramePr>
          <p:nvPr>
            <p:extLst>
              <p:ext uri="{D42A27DB-BD31-4B8C-83A1-F6EECF244321}">
                <p14:modId xmlns:p14="http://schemas.microsoft.com/office/powerpoint/2010/main" val="761330061"/>
              </p:ext>
            </p:extLst>
          </p:nvPr>
        </p:nvGraphicFramePr>
        <p:xfrm>
          <a:off x="608132" y="3357697"/>
          <a:ext cx="11007969" cy="2468880"/>
        </p:xfrm>
        <a:graphic>
          <a:graphicData uri="http://schemas.openxmlformats.org/drawingml/2006/table">
            <a:tbl>
              <a:tblPr/>
              <a:tblGrid>
                <a:gridCol w="1924053">
                  <a:extLst>
                    <a:ext uri="{9D8B030D-6E8A-4147-A177-3AD203B41FA5}">
                      <a16:colId xmlns:a16="http://schemas.microsoft.com/office/drawing/2014/main" val="1398287415"/>
                    </a:ext>
                  </a:extLst>
                </a:gridCol>
                <a:gridCol w="3807069">
                  <a:extLst>
                    <a:ext uri="{9D8B030D-6E8A-4147-A177-3AD203B41FA5}">
                      <a16:colId xmlns:a16="http://schemas.microsoft.com/office/drawing/2014/main" val="2769479645"/>
                    </a:ext>
                  </a:extLst>
                </a:gridCol>
                <a:gridCol w="5276847">
                  <a:extLst>
                    <a:ext uri="{9D8B030D-6E8A-4147-A177-3AD203B41FA5}">
                      <a16:colId xmlns:a16="http://schemas.microsoft.com/office/drawing/2014/main" val="2703056797"/>
                    </a:ext>
                  </a:extLst>
                </a:gridCol>
              </a:tblGrid>
              <a:tr h="0">
                <a:tc>
                  <a:txBody>
                    <a:bodyPr/>
                    <a:lstStyle/>
                    <a:p>
                      <a:r>
                        <a:rPr lang="en-IN" b="1"/>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dirty="0"/>
                        <a:t>Normal Delegate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dirty="0"/>
                        <a:t>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964022996"/>
                  </a:ext>
                </a:extLst>
              </a:tr>
              <a:tr h="0">
                <a:tc>
                  <a:txBody>
                    <a:bodyPr/>
                    <a:lstStyle/>
                    <a:p>
                      <a:r>
                        <a:rPr lang="en-IN"/>
                        <a:t>Invocation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Caller can directly invoke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Only the defining class (publisher) can invoke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1557613"/>
                  </a:ext>
                </a:extLst>
              </a:tr>
              <a:tr h="0">
                <a:tc>
                  <a:txBody>
                    <a:bodyPr/>
                    <a:lstStyle/>
                    <a:p>
                      <a:r>
                        <a:rPr lang="en-IN" dirty="0"/>
                        <a:t>Encapsulation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No restrictions on method invocation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Subscribers </a:t>
                      </a:r>
                      <a:r>
                        <a:rPr lang="en-US" b="1"/>
                        <a:t>cannot invoke</a:t>
                      </a:r>
                      <a:r>
                        <a:rPr lang="en-US"/>
                        <a:t> the event directly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3392238"/>
                  </a:ext>
                </a:extLst>
              </a:tr>
              <a:tr h="0">
                <a:tc>
                  <a:txBody>
                    <a:bodyPr/>
                    <a:lstStyle/>
                    <a:p>
                      <a:r>
                        <a:rPr lang="en-IN" dirty="0"/>
                        <a:t>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General method reference 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Publisher-subscriber pattern for notifications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5659140"/>
                  </a:ext>
                </a:extLst>
              </a:tr>
              <a:tr h="0">
                <a:tc>
                  <a:txBody>
                    <a:bodyPr/>
                    <a:lstStyle/>
                    <a:p>
                      <a:r>
                        <a:rPr lang="en-IN"/>
                        <a:t>Multiple 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Supports multicast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Supports multiple subscribers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2341672"/>
                  </a:ext>
                </a:extLst>
              </a:tr>
              <a:tr h="0">
                <a:tc>
                  <a:txBody>
                    <a:bodyPr/>
                    <a:lstStyle/>
                    <a:p>
                      <a:r>
                        <a:rPr lang="en-IN"/>
                        <a:t>Access Modifier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Can be public, private,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Must be public for subscriptions but restricted for invocation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4959875"/>
                  </a:ext>
                </a:extLst>
              </a:tr>
            </a:tbl>
          </a:graphicData>
        </a:graphic>
      </p:graphicFrame>
    </p:spTree>
    <p:extLst>
      <p:ext uri="{BB962C8B-B14F-4D97-AF65-F5344CB8AC3E}">
        <p14:creationId xmlns:p14="http://schemas.microsoft.com/office/powerpoint/2010/main" val="159332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7560</TotalTime>
  <Words>1595</Words>
  <Application>Microsoft Office PowerPoint</Application>
  <PresentationFormat>Widescreen</PresentationFormat>
  <Paragraphs>209</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 .Net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238</cp:revision>
  <dcterms:created xsi:type="dcterms:W3CDTF">2025-04-20T15:52:40Z</dcterms:created>
  <dcterms:modified xsi:type="dcterms:W3CDTF">2025-05-01T17:23:39Z</dcterms:modified>
</cp:coreProperties>
</file>