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4" r:id="rId9"/>
    <p:sldId id="263" r:id="rId10"/>
    <p:sldId id="265" r:id="rId11"/>
    <p:sldId id="293" r:id="rId12"/>
    <p:sldId id="294" r:id="rId13"/>
    <p:sldId id="285" r:id="rId14"/>
    <p:sldId id="296" r:id="rId15"/>
    <p:sldId id="297" r:id="rId16"/>
    <p:sldId id="267" r:id="rId17"/>
    <p:sldId id="284" r:id="rId18"/>
    <p:sldId id="286" r:id="rId19"/>
    <p:sldId id="268" r:id="rId20"/>
    <p:sldId id="270" r:id="rId21"/>
    <p:sldId id="269" r:id="rId22"/>
    <p:sldId id="287" r:id="rId23"/>
    <p:sldId id="288" r:id="rId24"/>
    <p:sldId id="289" r:id="rId25"/>
    <p:sldId id="290" r:id="rId26"/>
    <p:sldId id="274" r:id="rId27"/>
    <p:sldId id="271" r:id="rId28"/>
    <p:sldId id="272" r:id="rId29"/>
    <p:sldId id="273" r:id="rId30"/>
    <p:sldId id="292" r:id="rId31"/>
    <p:sldId id="275" r:id="rId32"/>
    <p:sldId id="276" r:id="rId33"/>
    <p:sldId id="277" r:id="rId34"/>
    <p:sldId id="291" r:id="rId35"/>
    <p:sldId id="301" r:id="rId36"/>
    <p:sldId id="298" r:id="rId37"/>
    <p:sldId id="300" r:id="rId38"/>
    <p:sldId id="302" r:id="rId39"/>
    <p:sldId id="282" r:id="rId40"/>
    <p:sldId id="281" r:id="rId41"/>
    <p:sldId id="279" r:id="rId42"/>
    <p:sldId id="278" r:id="rId43"/>
    <p:sldId id="283" r:id="rId44"/>
    <p:sldId id="303"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6D48F73-9A74-4253-A578-D853A6F81CAD}" v="68" dt="2025-04-17T02:45:10.1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799" autoAdjust="0"/>
    <p:restoredTop sz="94660"/>
  </p:normalViewPr>
  <p:slideViewPr>
    <p:cSldViewPr snapToGrid="0">
      <p:cViewPr varScale="1">
        <p:scale>
          <a:sx n="87" d="100"/>
          <a:sy n="87" d="100"/>
        </p:scale>
        <p:origin x="87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51"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resh Chandra pradhan" userId="0376197e0be6b433" providerId="LiveId" clId="{F6D48F73-9A74-4253-A578-D853A6F81CAD}"/>
    <pc:docChg chg="undo redo custSel addSld delSld modSld sldOrd">
      <pc:chgData name="Naresh Chandra pradhan" userId="0376197e0be6b433" providerId="LiveId" clId="{F6D48F73-9A74-4253-A578-D853A6F81CAD}" dt="2025-04-17T02:45:11.497" v="1251"/>
      <pc:docMkLst>
        <pc:docMk/>
      </pc:docMkLst>
      <pc:sldChg chg="modSp mod">
        <pc:chgData name="Naresh Chandra pradhan" userId="0376197e0be6b433" providerId="LiveId" clId="{F6D48F73-9A74-4253-A578-D853A6F81CAD}" dt="2025-04-14T15:37:33.708" v="226" actId="255"/>
        <pc:sldMkLst>
          <pc:docMk/>
          <pc:sldMk cId="1035529881" sldId="268"/>
        </pc:sldMkLst>
        <pc:spChg chg="mod">
          <ac:chgData name="Naresh Chandra pradhan" userId="0376197e0be6b433" providerId="LiveId" clId="{F6D48F73-9A74-4253-A578-D853A6F81CAD}" dt="2025-04-14T15:37:33.708" v="226" actId="255"/>
          <ac:spMkLst>
            <pc:docMk/>
            <pc:sldMk cId="1035529881" sldId="268"/>
            <ac:spMk id="2" creationId="{305939A8-A429-4195-1949-3B84AC8280E8}"/>
          </ac:spMkLst>
        </pc:spChg>
      </pc:sldChg>
      <pc:sldChg chg="modSp mod ord">
        <pc:chgData name="Naresh Chandra pradhan" userId="0376197e0be6b433" providerId="LiveId" clId="{F6D48F73-9A74-4253-A578-D853A6F81CAD}" dt="2025-04-14T15:50:33.649" v="262" actId="5793"/>
        <pc:sldMkLst>
          <pc:docMk/>
          <pc:sldMk cId="2057121655" sldId="269"/>
        </pc:sldMkLst>
        <pc:spChg chg="mod">
          <ac:chgData name="Naresh Chandra pradhan" userId="0376197e0be6b433" providerId="LiveId" clId="{F6D48F73-9A74-4253-A578-D853A6F81CAD}" dt="2025-04-14T15:50:33.649" v="262" actId="5793"/>
          <ac:spMkLst>
            <pc:docMk/>
            <pc:sldMk cId="2057121655" sldId="269"/>
            <ac:spMk id="2" creationId="{6565B898-F384-79A2-6A30-C4FEB03314DA}"/>
          </ac:spMkLst>
        </pc:spChg>
      </pc:sldChg>
      <pc:sldChg chg="ord">
        <pc:chgData name="Naresh Chandra pradhan" userId="0376197e0be6b433" providerId="LiveId" clId="{F6D48F73-9A74-4253-A578-D853A6F81CAD}" dt="2025-04-14T15:37:47.020" v="228"/>
        <pc:sldMkLst>
          <pc:docMk/>
          <pc:sldMk cId="413131697" sldId="270"/>
        </pc:sldMkLst>
      </pc:sldChg>
      <pc:sldChg chg="del ord">
        <pc:chgData name="Naresh Chandra pradhan" userId="0376197e0be6b433" providerId="LiveId" clId="{F6D48F73-9A74-4253-A578-D853A6F81CAD}" dt="2025-04-14T18:09:28.446" v="1138" actId="47"/>
        <pc:sldMkLst>
          <pc:docMk/>
          <pc:sldMk cId="1839398543" sldId="280"/>
        </pc:sldMkLst>
      </pc:sldChg>
      <pc:sldChg chg="ord">
        <pc:chgData name="Naresh Chandra pradhan" userId="0376197e0be6b433" providerId="LiveId" clId="{F6D48F73-9A74-4253-A578-D853A6F81CAD}" dt="2025-04-14T18:09:12.193" v="1137"/>
        <pc:sldMkLst>
          <pc:docMk/>
          <pc:sldMk cId="2843090949" sldId="282"/>
        </pc:sldMkLst>
      </pc:sldChg>
      <pc:sldChg chg="modSp mod">
        <pc:chgData name="Naresh Chandra pradhan" userId="0376197e0be6b433" providerId="LiveId" clId="{F6D48F73-9A74-4253-A578-D853A6F81CAD}" dt="2025-04-14T15:50:31.016" v="260" actId="20577"/>
        <pc:sldMkLst>
          <pc:docMk/>
          <pc:sldMk cId="1469444698" sldId="283"/>
        </pc:sldMkLst>
        <pc:spChg chg="mod">
          <ac:chgData name="Naresh Chandra pradhan" userId="0376197e0be6b433" providerId="LiveId" clId="{F6D48F73-9A74-4253-A578-D853A6F81CAD}" dt="2025-04-14T15:50:31.016" v="260" actId="20577"/>
          <ac:spMkLst>
            <pc:docMk/>
            <pc:sldMk cId="1469444698" sldId="283"/>
            <ac:spMk id="9" creationId="{6E08DB0C-EACC-CB39-314A-E4BFA6C9E727}"/>
          </ac:spMkLst>
        </pc:spChg>
      </pc:sldChg>
      <pc:sldChg chg="addSp modSp mod">
        <pc:chgData name="Naresh Chandra pradhan" userId="0376197e0be6b433" providerId="LiveId" clId="{F6D48F73-9A74-4253-A578-D853A6F81CAD}" dt="2025-04-17T02:45:11.497" v="1251"/>
        <pc:sldMkLst>
          <pc:docMk/>
          <pc:sldMk cId="3490437044" sldId="284"/>
        </pc:sldMkLst>
        <pc:spChg chg="add mod">
          <ac:chgData name="Naresh Chandra pradhan" userId="0376197e0be6b433" providerId="LiveId" clId="{F6D48F73-9A74-4253-A578-D853A6F81CAD}" dt="2025-04-17T02:45:11.497" v="1251"/>
          <ac:spMkLst>
            <pc:docMk/>
            <pc:sldMk cId="3490437044" sldId="284"/>
            <ac:spMk id="3" creationId="{46F3F91B-E3CE-E3ED-F790-AF64CE46C867}"/>
          </ac:spMkLst>
        </pc:spChg>
      </pc:sldChg>
      <pc:sldChg chg="addSp modSp new mod ord">
        <pc:chgData name="Naresh Chandra pradhan" userId="0376197e0be6b433" providerId="LiveId" clId="{F6D48F73-9A74-4253-A578-D853A6F81CAD}" dt="2025-04-15T06:49:32.929" v="1246"/>
        <pc:sldMkLst>
          <pc:docMk/>
          <pc:sldMk cId="1046791164" sldId="285"/>
        </pc:sldMkLst>
        <pc:spChg chg="add mod">
          <ac:chgData name="Naresh Chandra pradhan" userId="0376197e0be6b433" providerId="LiveId" clId="{F6D48F73-9A74-4253-A578-D853A6F81CAD}" dt="2025-04-14T07:49:49.741" v="5" actId="14100"/>
          <ac:spMkLst>
            <pc:docMk/>
            <pc:sldMk cId="1046791164" sldId="285"/>
            <ac:spMk id="3" creationId="{9E35DF51-20BC-78AC-8A97-4D0C701095C5}"/>
          </ac:spMkLst>
        </pc:spChg>
        <pc:graphicFrameChg chg="add mod modGraphic">
          <ac:chgData name="Naresh Chandra pradhan" userId="0376197e0be6b433" providerId="LiveId" clId="{F6D48F73-9A74-4253-A578-D853A6F81CAD}" dt="2025-04-14T15:23:16.780" v="8" actId="14100"/>
          <ac:graphicFrameMkLst>
            <pc:docMk/>
            <pc:sldMk cId="1046791164" sldId="285"/>
            <ac:graphicFrameMk id="2" creationId="{87BA3FF0-ADA2-F1ED-E211-66B75C9B810D}"/>
          </ac:graphicFrameMkLst>
        </pc:graphicFrameChg>
      </pc:sldChg>
      <pc:sldChg chg="addSp modSp new mod">
        <pc:chgData name="Naresh Chandra pradhan" userId="0376197e0be6b433" providerId="LiveId" clId="{F6D48F73-9A74-4253-A578-D853A6F81CAD}" dt="2025-04-14T15:37:16.455" v="224" actId="113"/>
        <pc:sldMkLst>
          <pc:docMk/>
          <pc:sldMk cId="2787545295" sldId="286"/>
        </pc:sldMkLst>
        <pc:spChg chg="add mod">
          <ac:chgData name="Naresh Chandra pradhan" userId="0376197e0be6b433" providerId="LiveId" clId="{F6D48F73-9A74-4253-A578-D853A6F81CAD}" dt="2025-04-14T15:37:16.455" v="224" actId="113"/>
          <ac:spMkLst>
            <pc:docMk/>
            <pc:sldMk cId="2787545295" sldId="286"/>
            <ac:spMk id="3" creationId="{9E18B35C-5241-496E-7A91-D4D96DC98704}"/>
          </ac:spMkLst>
        </pc:spChg>
      </pc:sldChg>
      <pc:sldChg chg="addSp modSp new mod">
        <pc:chgData name="Naresh Chandra pradhan" userId="0376197e0be6b433" providerId="LiveId" clId="{F6D48F73-9A74-4253-A578-D853A6F81CAD}" dt="2025-04-14T15:54:48.101" v="394" actId="20577"/>
        <pc:sldMkLst>
          <pc:docMk/>
          <pc:sldMk cId="133140152" sldId="287"/>
        </pc:sldMkLst>
        <pc:spChg chg="add mod">
          <ac:chgData name="Naresh Chandra pradhan" userId="0376197e0be6b433" providerId="LiveId" clId="{F6D48F73-9A74-4253-A578-D853A6F81CAD}" dt="2025-04-14T15:54:48.101" v="394" actId="20577"/>
          <ac:spMkLst>
            <pc:docMk/>
            <pc:sldMk cId="133140152" sldId="287"/>
            <ac:spMk id="2" creationId="{70B7E6B0-8298-C1DF-6187-6E8000C84B15}"/>
          </ac:spMkLst>
        </pc:spChg>
      </pc:sldChg>
      <pc:sldChg chg="new del">
        <pc:chgData name="Naresh Chandra pradhan" userId="0376197e0be6b433" providerId="LiveId" clId="{F6D48F73-9A74-4253-A578-D853A6F81CAD}" dt="2025-04-14T15:50:44.174" v="264" actId="680"/>
        <pc:sldMkLst>
          <pc:docMk/>
          <pc:sldMk cId="1260783909" sldId="287"/>
        </pc:sldMkLst>
      </pc:sldChg>
      <pc:sldChg chg="addSp delSp modSp add del mod">
        <pc:chgData name="Naresh Chandra pradhan" userId="0376197e0be6b433" providerId="LiveId" clId="{F6D48F73-9A74-4253-A578-D853A6F81CAD}" dt="2025-04-14T15:51:37.315" v="276" actId="47"/>
        <pc:sldMkLst>
          <pc:docMk/>
          <pc:sldMk cId="1723229167" sldId="287"/>
        </pc:sldMkLst>
      </pc:sldChg>
      <pc:sldChg chg="add del">
        <pc:chgData name="Naresh Chandra pradhan" userId="0376197e0be6b433" providerId="LiveId" clId="{F6D48F73-9A74-4253-A578-D853A6F81CAD}" dt="2025-04-14T15:51:34.031" v="275"/>
        <pc:sldMkLst>
          <pc:docMk/>
          <pc:sldMk cId="393964421" sldId="288"/>
        </pc:sldMkLst>
      </pc:sldChg>
      <pc:sldChg chg="addSp modSp new mod">
        <pc:chgData name="Naresh Chandra pradhan" userId="0376197e0be6b433" providerId="LiveId" clId="{F6D48F73-9A74-4253-A578-D853A6F81CAD}" dt="2025-04-14T15:57:56.468" v="412"/>
        <pc:sldMkLst>
          <pc:docMk/>
          <pc:sldMk cId="3432405348" sldId="288"/>
        </pc:sldMkLst>
        <pc:spChg chg="add mod">
          <ac:chgData name="Naresh Chandra pradhan" userId="0376197e0be6b433" providerId="LiveId" clId="{F6D48F73-9A74-4253-A578-D853A6F81CAD}" dt="2025-04-14T15:57:56.468" v="412"/>
          <ac:spMkLst>
            <pc:docMk/>
            <pc:sldMk cId="3432405348" sldId="288"/>
            <ac:spMk id="2" creationId="{E98A5AA8-0F77-47FA-19C3-EB9744C5E53A}"/>
          </ac:spMkLst>
        </pc:spChg>
      </pc:sldChg>
      <pc:sldChg chg="addSp modSp new mod">
        <pc:chgData name="Naresh Chandra pradhan" userId="0376197e0be6b433" providerId="LiveId" clId="{F6D48F73-9A74-4253-A578-D853A6F81CAD}" dt="2025-04-14T16:00:35.972" v="434" actId="6549"/>
        <pc:sldMkLst>
          <pc:docMk/>
          <pc:sldMk cId="2485755094" sldId="289"/>
        </pc:sldMkLst>
        <pc:spChg chg="add mod">
          <ac:chgData name="Naresh Chandra pradhan" userId="0376197e0be6b433" providerId="LiveId" clId="{F6D48F73-9A74-4253-A578-D853A6F81CAD}" dt="2025-04-14T16:00:35.972" v="434" actId="6549"/>
          <ac:spMkLst>
            <pc:docMk/>
            <pc:sldMk cId="2485755094" sldId="289"/>
            <ac:spMk id="2" creationId="{7AD4F017-06BC-8D1D-789C-39FBF5FC6676}"/>
          </ac:spMkLst>
        </pc:spChg>
      </pc:sldChg>
      <pc:sldChg chg="addSp modSp new mod">
        <pc:chgData name="Naresh Chandra pradhan" userId="0376197e0be6b433" providerId="LiveId" clId="{F6D48F73-9A74-4253-A578-D853A6F81CAD}" dt="2025-04-14T16:03:43.049" v="447" actId="20577"/>
        <pc:sldMkLst>
          <pc:docMk/>
          <pc:sldMk cId="48601414" sldId="290"/>
        </pc:sldMkLst>
        <pc:spChg chg="add mod">
          <ac:chgData name="Naresh Chandra pradhan" userId="0376197e0be6b433" providerId="LiveId" clId="{F6D48F73-9A74-4253-A578-D853A6F81CAD}" dt="2025-04-14T16:03:43.049" v="447" actId="20577"/>
          <ac:spMkLst>
            <pc:docMk/>
            <pc:sldMk cId="48601414" sldId="290"/>
            <ac:spMk id="2" creationId="{259FBFD4-1898-D651-4D67-BFFCCFAFBA01}"/>
          </ac:spMkLst>
        </pc:spChg>
      </pc:sldChg>
      <pc:sldChg chg="addSp modSp new mod">
        <pc:chgData name="Naresh Chandra pradhan" userId="0376197e0be6b433" providerId="LiveId" clId="{F6D48F73-9A74-4253-A578-D853A6F81CAD}" dt="2025-04-14T18:12:10.162" v="1175" actId="122"/>
        <pc:sldMkLst>
          <pc:docMk/>
          <pc:sldMk cId="2992305966" sldId="291"/>
        </pc:sldMkLst>
        <pc:spChg chg="add mod">
          <ac:chgData name="Naresh Chandra pradhan" userId="0376197e0be6b433" providerId="LiveId" clId="{F6D48F73-9A74-4253-A578-D853A6F81CAD}" dt="2025-04-14T18:11:18.988" v="1156" actId="1076"/>
          <ac:spMkLst>
            <pc:docMk/>
            <pc:sldMk cId="2992305966" sldId="291"/>
            <ac:spMk id="2" creationId="{74E1760E-39B6-0C05-66BD-C8CAFF7C0FE1}"/>
          </ac:spMkLst>
        </pc:spChg>
        <pc:spChg chg="add mod">
          <ac:chgData name="Naresh Chandra pradhan" userId="0376197e0be6b433" providerId="LiveId" clId="{F6D48F73-9A74-4253-A578-D853A6F81CAD}" dt="2025-04-14T18:12:10.162" v="1175" actId="122"/>
          <ac:spMkLst>
            <pc:docMk/>
            <pc:sldMk cId="2992305966" sldId="291"/>
            <ac:spMk id="3" creationId="{CBCF3704-97C5-01E8-7206-6872E73EFAA1}"/>
          </ac:spMkLst>
        </pc:spChg>
      </pc:sldChg>
      <pc:sldChg chg="addSp delSp modSp new mod">
        <pc:chgData name="Naresh Chandra pradhan" userId="0376197e0be6b433" providerId="LiveId" clId="{F6D48F73-9A74-4253-A578-D853A6F81CAD}" dt="2025-04-14T16:45:11.088" v="847" actId="1076"/>
        <pc:sldMkLst>
          <pc:docMk/>
          <pc:sldMk cId="75382698" sldId="292"/>
        </pc:sldMkLst>
        <pc:spChg chg="add mod">
          <ac:chgData name="Naresh Chandra pradhan" userId="0376197e0be6b433" providerId="LiveId" clId="{F6D48F73-9A74-4253-A578-D853A6F81CAD}" dt="2025-04-14T16:45:11.088" v="847" actId="1076"/>
          <ac:spMkLst>
            <pc:docMk/>
            <pc:sldMk cId="75382698" sldId="292"/>
            <ac:spMk id="2" creationId="{6F1ECE0B-E4AA-4AE4-434E-9457631157CD}"/>
          </ac:spMkLst>
        </pc:spChg>
      </pc:sldChg>
      <pc:sldChg chg="addSp modSp add mod">
        <pc:chgData name="Naresh Chandra pradhan" userId="0376197e0be6b433" providerId="LiveId" clId="{F6D48F73-9A74-4253-A578-D853A6F81CAD}" dt="2025-04-14T16:51:27.779" v="873"/>
        <pc:sldMkLst>
          <pc:docMk/>
          <pc:sldMk cId="2458285012" sldId="293"/>
        </pc:sldMkLst>
        <pc:spChg chg="mod">
          <ac:chgData name="Naresh Chandra pradhan" userId="0376197e0be6b433" providerId="LiveId" clId="{F6D48F73-9A74-4253-A578-D853A6F81CAD}" dt="2025-04-14T16:48:52.585" v="859" actId="20577"/>
          <ac:spMkLst>
            <pc:docMk/>
            <pc:sldMk cId="2458285012" sldId="293"/>
            <ac:spMk id="2" creationId="{876CB426-CBC6-5A21-4B48-4E22A1010028}"/>
          </ac:spMkLst>
        </pc:spChg>
        <pc:spChg chg="mod">
          <ac:chgData name="Naresh Chandra pradhan" userId="0376197e0be6b433" providerId="LiveId" clId="{F6D48F73-9A74-4253-A578-D853A6F81CAD}" dt="2025-04-14T16:51:27.779" v="873"/>
          <ac:spMkLst>
            <pc:docMk/>
            <pc:sldMk cId="2458285012" sldId="293"/>
            <ac:spMk id="4" creationId="{1431DA2D-0D98-102F-431E-B2695266D9DC}"/>
          </ac:spMkLst>
        </pc:spChg>
      </pc:sldChg>
      <pc:sldChg chg="new del">
        <pc:chgData name="Naresh Chandra pradhan" userId="0376197e0be6b433" providerId="LiveId" clId="{F6D48F73-9A74-4253-A578-D853A6F81CAD}" dt="2025-04-14T16:48:35.130" v="849" actId="47"/>
        <pc:sldMkLst>
          <pc:docMk/>
          <pc:sldMk cId="3166631829" sldId="293"/>
        </pc:sldMkLst>
      </pc:sldChg>
      <pc:sldChg chg="modSp add mod">
        <pc:chgData name="Naresh Chandra pradhan" userId="0376197e0be6b433" providerId="LiveId" clId="{F6D48F73-9A74-4253-A578-D853A6F81CAD}" dt="2025-04-14T16:53:08.241" v="886" actId="20577"/>
        <pc:sldMkLst>
          <pc:docMk/>
          <pc:sldMk cId="958992472" sldId="294"/>
        </pc:sldMkLst>
        <pc:spChg chg="mod">
          <ac:chgData name="Naresh Chandra pradhan" userId="0376197e0be6b433" providerId="LiveId" clId="{F6D48F73-9A74-4253-A578-D853A6F81CAD}" dt="2025-04-14T16:52:36.632" v="879" actId="113"/>
          <ac:spMkLst>
            <pc:docMk/>
            <pc:sldMk cId="958992472" sldId="294"/>
            <ac:spMk id="2" creationId="{D17DC68B-2524-96EE-E344-0FAE4FE4F6C2}"/>
          </ac:spMkLst>
        </pc:spChg>
        <pc:spChg chg="mod">
          <ac:chgData name="Naresh Chandra pradhan" userId="0376197e0be6b433" providerId="LiveId" clId="{F6D48F73-9A74-4253-A578-D853A6F81CAD}" dt="2025-04-14T16:53:08.241" v="886" actId="20577"/>
          <ac:spMkLst>
            <pc:docMk/>
            <pc:sldMk cId="958992472" sldId="294"/>
            <ac:spMk id="4" creationId="{5CE4BE63-BEC1-C90F-04AE-852B2B1FABB0}"/>
          </ac:spMkLst>
        </pc:spChg>
      </pc:sldChg>
      <pc:sldChg chg="modSp add del mod">
        <pc:chgData name="Naresh Chandra pradhan" userId="0376197e0be6b433" providerId="LiveId" clId="{F6D48F73-9A74-4253-A578-D853A6F81CAD}" dt="2025-04-15T06:49:02.835" v="1242" actId="47"/>
        <pc:sldMkLst>
          <pc:docMk/>
          <pc:sldMk cId="2709793081" sldId="295"/>
        </pc:sldMkLst>
      </pc:sldChg>
      <pc:sldChg chg="addSp delSp modSp new mod">
        <pc:chgData name="Naresh Chandra pradhan" userId="0376197e0be6b433" providerId="LiveId" clId="{F6D48F73-9A74-4253-A578-D853A6F81CAD}" dt="2025-04-14T16:59:20.719" v="988" actId="20577"/>
        <pc:sldMkLst>
          <pc:docMk/>
          <pc:sldMk cId="3565013237" sldId="296"/>
        </pc:sldMkLst>
        <pc:spChg chg="add mod">
          <ac:chgData name="Naresh Chandra pradhan" userId="0376197e0be6b433" providerId="LiveId" clId="{F6D48F73-9A74-4253-A578-D853A6F81CAD}" dt="2025-04-14T16:59:20.719" v="988" actId="20577"/>
          <ac:spMkLst>
            <pc:docMk/>
            <pc:sldMk cId="3565013237" sldId="296"/>
            <ac:spMk id="4" creationId="{48723C76-DB72-5F53-13E0-3CC4DD89C3F3}"/>
          </ac:spMkLst>
        </pc:spChg>
        <pc:spChg chg="add mod">
          <ac:chgData name="Naresh Chandra pradhan" userId="0376197e0be6b433" providerId="LiveId" clId="{F6D48F73-9A74-4253-A578-D853A6F81CAD}" dt="2025-04-14T16:57:26.751" v="965" actId="113"/>
          <ac:spMkLst>
            <pc:docMk/>
            <pc:sldMk cId="3565013237" sldId="296"/>
            <ac:spMk id="5" creationId="{B7B8C470-4E71-4ECA-7BD8-B72B9D3E37A6}"/>
          </ac:spMkLst>
        </pc:spChg>
      </pc:sldChg>
      <pc:sldChg chg="addSp modSp new mod">
        <pc:chgData name="Naresh Chandra pradhan" userId="0376197e0be6b433" providerId="LiveId" clId="{F6D48F73-9A74-4253-A578-D853A6F81CAD}" dt="2025-04-14T17:41:21.984" v="1132" actId="20577"/>
        <pc:sldMkLst>
          <pc:docMk/>
          <pc:sldMk cId="842846421" sldId="297"/>
        </pc:sldMkLst>
        <pc:spChg chg="add mod">
          <ac:chgData name="Naresh Chandra pradhan" userId="0376197e0be6b433" providerId="LiveId" clId="{F6D48F73-9A74-4253-A578-D853A6F81CAD}" dt="2025-04-14T17:41:21.984" v="1132" actId="20577"/>
          <ac:spMkLst>
            <pc:docMk/>
            <pc:sldMk cId="842846421" sldId="297"/>
            <ac:spMk id="2" creationId="{839834ED-EE58-108E-4572-CBEB99C9EB9C}"/>
          </ac:spMkLst>
        </pc:spChg>
      </pc:sldChg>
      <pc:sldChg chg="addSp modSp new mod">
        <pc:chgData name="Naresh Chandra pradhan" userId="0376197e0be6b433" providerId="LiveId" clId="{F6D48F73-9A74-4253-A578-D853A6F81CAD}" dt="2025-04-14T17:37:22.731" v="1044" actId="1076"/>
        <pc:sldMkLst>
          <pc:docMk/>
          <pc:sldMk cId="1199985673" sldId="298"/>
        </pc:sldMkLst>
        <pc:spChg chg="add mod">
          <ac:chgData name="Naresh Chandra pradhan" userId="0376197e0be6b433" providerId="LiveId" clId="{F6D48F73-9A74-4253-A578-D853A6F81CAD}" dt="2025-04-14T17:37:22.731" v="1044" actId="1076"/>
          <ac:spMkLst>
            <pc:docMk/>
            <pc:sldMk cId="1199985673" sldId="298"/>
            <ac:spMk id="5" creationId="{33A3A9E9-343B-8E6C-531A-6540E80EE31E}"/>
          </ac:spMkLst>
        </pc:spChg>
        <pc:spChg chg="add mod">
          <ac:chgData name="Naresh Chandra pradhan" userId="0376197e0be6b433" providerId="LiveId" clId="{F6D48F73-9A74-4253-A578-D853A6F81CAD}" dt="2025-04-14T17:34:23.094" v="1024" actId="113"/>
          <ac:spMkLst>
            <pc:docMk/>
            <pc:sldMk cId="1199985673" sldId="298"/>
            <ac:spMk id="6" creationId="{C2AAEE43-D601-8F8D-E172-E9BD7EAC53EC}"/>
          </ac:spMkLst>
        </pc:spChg>
      </pc:sldChg>
      <pc:sldChg chg="new del">
        <pc:chgData name="Naresh Chandra pradhan" userId="0376197e0be6b433" providerId="LiveId" clId="{F6D48F73-9A74-4253-A578-D853A6F81CAD}" dt="2025-04-14T18:08:10.556" v="1133" actId="47"/>
        <pc:sldMkLst>
          <pc:docMk/>
          <pc:sldMk cId="1754692968" sldId="299"/>
        </pc:sldMkLst>
      </pc:sldChg>
      <pc:sldChg chg="addSp modSp new mod">
        <pc:chgData name="Naresh Chandra pradhan" userId="0376197e0be6b433" providerId="LiveId" clId="{F6D48F73-9A74-4253-A578-D853A6F81CAD}" dt="2025-04-14T17:38:04.540" v="1053" actId="15"/>
        <pc:sldMkLst>
          <pc:docMk/>
          <pc:sldMk cId="1286907531" sldId="300"/>
        </pc:sldMkLst>
        <pc:spChg chg="add mod">
          <ac:chgData name="Naresh Chandra pradhan" userId="0376197e0be6b433" providerId="LiveId" clId="{F6D48F73-9A74-4253-A578-D853A6F81CAD}" dt="2025-04-14T17:38:04.540" v="1053" actId="15"/>
          <ac:spMkLst>
            <pc:docMk/>
            <pc:sldMk cId="1286907531" sldId="300"/>
            <ac:spMk id="2" creationId="{142A57C9-0644-DB81-0C1F-5A814D21AA87}"/>
          </ac:spMkLst>
        </pc:spChg>
        <pc:spChg chg="add mod">
          <ac:chgData name="Naresh Chandra pradhan" userId="0376197e0be6b433" providerId="LiveId" clId="{F6D48F73-9A74-4253-A578-D853A6F81CAD}" dt="2025-04-14T17:37:57.818" v="1050"/>
          <ac:spMkLst>
            <pc:docMk/>
            <pc:sldMk cId="1286907531" sldId="300"/>
            <ac:spMk id="3" creationId="{24F0E2BE-CD3F-8A93-A623-FF3405952E43}"/>
          </ac:spMkLst>
        </pc:spChg>
      </pc:sldChg>
      <pc:sldChg chg="addSp modSp new mod">
        <pc:chgData name="Naresh Chandra pradhan" userId="0376197e0be6b433" providerId="LiveId" clId="{F6D48F73-9A74-4253-A578-D853A6F81CAD}" dt="2025-04-14T18:12:16.994" v="1176"/>
        <pc:sldMkLst>
          <pc:docMk/>
          <pc:sldMk cId="4190960725" sldId="301"/>
        </pc:sldMkLst>
        <pc:spChg chg="add mod">
          <ac:chgData name="Naresh Chandra pradhan" userId="0376197e0be6b433" providerId="LiveId" clId="{F6D48F73-9A74-4253-A578-D853A6F81CAD}" dt="2025-04-14T18:11:12.204" v="1154" actId="1076"/>
          <ac:spMkLst>
            <pc:docMk/>
            <pc:sldMk cId="4190960725" sldId="301"/>
            <ac:spMk id="2" creationId="{3CADA5A7-2B20-BBF5-6A14-A11797AED50E}"/>
          </ac:spMkLst>
        </pc:spChg>
        <pc:spChg chg="add mod">
          <ac:chgData name="Naresh Chandra pradhan" userId="0376197e0be6b433" providerId="LiveId" clId="{F6D48F73-9A74-4253-A578-D853A6F81CAD}" dt="2025-04-14T18:12:16.994" v="1176"/>
          <ac:spMkLst>
            <pc:docMk/>
            <pc:sldMk cId="4190960725" sldId="301"/>
            <ac:spMk id="3" creationId="{BDE6B490-B398-8FED-801B-235695ABFDC4}"/>
          </ac:spMkLst>
        </pc:spChg>
      </pc:sldChg>
      <pc:sldChg chg="addSp modSp new mod">
        <pc:chgData name="Naresh Chandra pradhan" userId="0376197e0be6b433" providerId="LiveId" clId="{F6D48F73-9A74-4253-A578-D853A6F81CAD}" dt="2025-04-15T04:25:04.875" v="1241" actId="20577"/>
        <pc:sldMkLst>
          <pc:docMk/>
          <pc:sldMk cId="2649064756" sldId="302"/>
        </pc:sldMkLst>
        <pc:spChg chg="add mod">
          <ac:chgData name="Naresh Chandra pradhan" userId="0376197e0be6b433" providerId="LiveId" clId="{F6D48F73-9A74-4253-A578-D853A6F81CAD}" dt="2025-04-14T18:13:03.093" v="1185" actId="122"/>
          <ac:spMkLst>
            <pc:docMk/>
            <pc:sldMk cId="2649064756" sldId="302"/>
            <ac:spMk id="2" creationId="{8925AD4B-7854-B277-DB1A-10A71E4E29C9}"/>
          </ac:spMkLst>
        </pc:spChg>
        <pc:spChg chg="add mod">
          <ac:chgData name="Naresh Chandra pradhan" userId="0376197e0be6b433" providerId="LiveId" clId="{F6D48F73-9A74-4253-A578-D853A6F81CAD}" dt="2025-04-15T04:25:04.875" v="1241" actId="20577"/>
          <ac:spMkLst>
            <pc:docMk/>
            <pc:sldMk cId="2649064756" sldId="302"/>
            <ac:spMk id="3" creationId="{6A18AD4A-6995-EF87-206A-EBD6A955A8CF}"/>
          </ac:spMkLst>
        </pc:spChg>
        <pc:picChg chg="add">
          <ac:chgData name="Naresh Chandra pradhan" userId="0376197e0be6b433" providerId="LiveId" clId="{F6D48F73-9A74-4253-A578-D853A6F81CAD}" dt="2025-04-14T18:12:47.459" v="1178"/>
          <ac:picMkLst>
            <pc:docMk/>
            <pc:sldMk cId="2649064756" sldId="302"/>
            <ac:picMk id="10242" creationId="{8760DD95-7032-2368-5619-B16611B5C5B8}"/>
          </ac:picMkLst>
        </pc:picChg>
      </pc:sldChg>
      <pc:sldChg chg="addSp modSp new mod">
        <pc:chgData name="Naresh Chandra pradhan" userId="0376197e0be6b433" providerId="LiveId" clId="{F6D48F73-9A74-4253-A578-D853A6F81CAD}" dt="2025-04-16T08:43:17.885" v="1249"/>
        <pc:sldMkLst>
          <pc:docMk/>
          <pc:sldMk cId="1864595616" sldId="303"/>
        </pc:sldMkLst>
        <pc:spChg chg="add mod">
          <ac:chgData name="Naresh Chandra pradhan" userId="0376197e0be6b433" providerId="LiveId" clId="{F6D48F73-9A74-4253-A578-D853A6F81CAD}" dt="2025-04-16T08:43:17.885" v="1249"/>
          <ac:spMkLst>
            <pc:docMk/>
            <pc:sldMk cId="1864595616" sldId="303"/>
            <ac:spMk id="2" creationId="{1EA29DA7-F39F-C2F7-5739-F4DC02C3EEEC}"/>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D5EF8-708B-21FE-D0F1-4C231556E16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1F230D3-12B9-46B4-8957-74E5DE5A314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7A80952-5549-1E16-71A9-D6A0C014770B}"/>
              </a:ext>
            </a:extLst>
          </p:cNvPr>
          <p:cNvSpPr>
            <a:spLocks noGrp="1"/>
          </p:cNvSpPr>
          <p:nvPr>
            <p:ph type="dt" sz="half" idx="10"/>
          </p:nvPr>
        </p:nvSpPr>
        <p:spPr/>
        <p:txBody>
          <a:bodyPr/>
          <a:lstStyle/>
          <a:p>
            <a:fld id="{65502492-929F-497A-BB45-484B0B267777}" type="datetimeFigureOut">
              <a:rPr lang="en-IN" smtClean="0"/>
              <a:t>17-04-2025</a:t>
            </a:fld>
            <a:endParaRPr lang="en-IN"/>
          </a:p>
        </p:txBody>
      </p:sp>
      <p:sp>
        <p:nvSpPr>
          <p:cNvPr id="5" name="Footer Placeholder 4">
            <a:extLst>
              <a:ext uri="{FF2B5EF4-FFF2-40B4-BE49-F238E27FC236}">
                <a16:creationId xmlns:a16="http://schemas.microsoft.com/office/drawing/2014/main" id="{755E7AD0-2364-5A31-EE77-78F170443D5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7D745DC-1B14-100A-5BCE-C812AD3F5989}"/>
              </a:ext>
            </a:extLst>
          </p:cNvPr>
          <p:cNvSpPr>
            <a:spLocks noGrp="1"/>
          </p:cNvSpPr>
          <p:nvPr>
            <p:ph type="sldNum" sz="quarter" idx="12"/>
          </p:nvPr>
        </p:nvSpPr>
        <p:spPr/>
        <p:txBody>
          <a:bodyPr/>
          <a:lstStyle/>
          <a:p>
            <a:fld id="{ECAAC5D2-119C-456E-831A-4F8B63550E11}" type="slidenum">
              <a:rPr lang="en-IN" smtClean="0"/>
              <a:t>‹#›</a:t>
            </a:fld>
            <a:endParaRPr lang="en-IN"/>
          </a:p>
        </p:txBody>
      </p:sp>
    </p:spTree>
    <p:extLst>
      <p:ext uri="{BB962C8B-B14F-4D97-AF65-F5344CB8AC3E}">
        <p14:creationId xmlns:p14="http://schemas.microsoft.com/office/powerpoint/2010/main" val="26177619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0F74D-2E61-6727-5791-8E31CF3D32C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F53D540-0043-2971-01C0-BAED8456902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205685A-D660-4C94-861A-363AA587AE24}"/>
              </a:ext>
            </a:extLst>
          </p:cNvPr>
          <p:cNvSpPr>
            <a:spLocks noGrp="1"/>
          </p:cNvSpPr>
          <p:nvPr>
            <p:ph type="dt" sz="half" idx="10"/>
          </p:nvPr>
        </p:nvSpPr>
        <p:spPr/>
        <p:txBody>
          <a:bodyPr/>
          <a:lstStyle/>
          <a:p>
            <a:fld id="{65502492-929F-497A-BB45-484B0B267777}" type="datetimeFigureOut">
              <a:rPr lang="en-IN" smtClean="0"/>
              <a:t>17-04-2025</a:t>
            </a:fld>
            <a:endParaRPr lang="en-IN"/>
          </a:p>
        </p:txBody>
      </p:sp>
      <p:sp>
        <p:nvSpPr>
          <p:cNvPr id="5" name="Footer Placeholder 4">
            <a:extLst>
              <a:ext uri="{FF2B5EF4-FFF2-40B4-BE49-F238E27FC236}">
                <a16:creationId xmlns:a16="http://schemas.microsoft.com/office/drawing/2014/main" id="{69DCD4B5-6788-2131-0C42-30D3439B1F6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2173AE2-35FD-F41D-37F1-C023A4F2BB79}"/>
              </a:ext>
            </a:extLst>
          </p:cNvPr>
          <p:cNvSpPr>
            <a:spLocks noGrp="1"/>
          </p:cNvSpPr>
          <p:nvPr>
            <p:ph type="sldNum" sz="quarter" idx="12"/>
          </p:nvPr>
        </p:nvSpPr>
        <p:spPr/>
        <p:txBody>
          <a:bodyPr/>
          <a:lstStyle/>
          <a:p>
            <a:fld id="{ECAAC5D2-119C-456E-831A-4F8B63550E11}" type="slidenum">
              <a:rPr lang="en-IN" smtClean="0"/>
              <a:t>‹#›</a:t>
            </a:fld>
            <a:endParaRPr lang="en-IN"/>
          </a:p>
        </p:txBody>
      </p:sp>
    </p:spTree>
    <p:extLst>
      <p:ext uri="{BB962C8B-B14F-4D97-AF65-F5344CB8AC3E}">
        <p14:creationId xmlns:p14="http://schemas.microsoft.com/office/powerpoint/2010/main" val="1040383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76C461B-5CD4-E0E0-353F-E5CAE9512BE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2B1B3CE-8798-B418-B52B-E45A996CBBD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DD403E6-A8C9-D805-E1DA-A3954F05B7A6}"/>
              </a:ext>
            </a:extLst>
          </p:cNvPr>
          <p:cNvSpPr>
            <a:spLocks noGrp="1"/>
          </p:cNvSpPr>
          <p:nvPr>
            <p:ph type="dt" sz="half" idx="10"/>
          </p:nvPr>
        </p:nvSpPr>
        <p:spPr/>
        <p:txBody>
          <a:bodyPr/>
          <a:lstStyle/>
          <a:p>
            <a:fld id="{65502492-929F-497A-BB45-484B0B267777}" type="datetimeFigureOut">
              <a:rPr lang="en-IN" smtClean="0"/>
              <a:t>17-04-2025</a:t>
            </a:fld>
            <a:endParaRPr lang="en-IN"/>
          </a:p>
        </p:txBody>
      </p:sp>
      <p:sp>
        <p:nvSpPr>
          <p:cNvPr id="5" name="Footer Placeholder 4">
            <a:extLst>
              <a:ext uri="{FF2B5EF4-FFF2-40B4-BE49-F238E27FC236}">
                <a16:creationId xmlns:a16="http://schemas.microsoft.com/office/drawing/2014/main" id="{A036E0A8-E28F-89ED-A330-E33E0EB4DA6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00BF24E-C074-7C09-AE4E-472AC174F504}"/>
              </a:ext>
            </a:extLst>
          </p:cNvPr>
          <p:cNvSpPr>
            <a:spLocks noGrp="1"/>
          </p:cNvSpPr>
          <p:nvPr>
            <p:ph type="sldNum" sz="quarter" idx="12"/>
          </p:nvPr>
        </p:nvSpPr>
        <p:spPr/>
        <p:txBody>
          <a:bodyPr/>
          <a:lstStyle/>
          <a:p>
            <a:fld id="{ECAAC5D2-119C-456E-831A-4F8B63550E11}" type="slidenum">
              <a:rPr lang="en-IN" smtClean="0"/>
              <a:t>‹#›</a:t>
            </a:fld>
            <a:endParaRPr lang="en-IN"/>
          </a:p>
        </p:txBody>
      </p:sp>
    </p:spTree>
    <p:extLst>
      <p:ext uri="{BB962C8B-B14F-4D97-AF65-F5344CB8AC3E}">
        <p14:creationId xmlns:p14="http://schemas.microsoft.com/office/powerpoint/2010/main" val="2029908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A4AA3-93F6-6049-2512-C795BF9E614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5721BC0-A2B3-7295-8C05-58AA0FF8A93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68375CE-589A-B0F9-B7E8-E29D72A71B21}"/>
              </a:ext>
            </a:extLst>
          </p:cNvPr>
          <p:cNvSpPr>
            <a:spLocks noGrp="1"/>
          </p:cNvSpPr>
          <p:nvPr>
            <p:ph type="dt" sz="half" idx="10"/>
          </p:nvPr>
        </p:nvSpPr>
        <p:spPr/>
        <p:txBody>
          <a:bodyPr/>
          <a:lstStyle/>
          <a:p>
            <a:fld id="{65502492-929F-497A-BB45-484B0B267777}" type="datetimeFigureOut">
              <a:rPr lang="en-IN" smtClean="0"/>
              <a:t>17-04-2025</a:t>
            </a:fld>
            <a:endParaRPr lang="en-IN"/>
          </a:p>
        </p:txBody>
      </p:sp>
      <p:sp>
        <p:nvSpPr>
          <p:cNvPr id="5" name="Footer Placeholder 4">
            <a:extLst>
              <a:ext uri="{FF2B5EF4-FFF2-40B4-BE49-F238E27FC236}">
                <a16:creationId xmlns:a16="http://schemas.microsoft.com/office/drawing/2014/main" id="{9786FC79-5EE1-E934-696B-43F044A3BFB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C989EA8-B8A2-5C7A-FBA0-C2F593FB20CA}"/>
              </a:ext>
            </a:extLst>
          </p:cNvPr>
          <p:cNvSpPr>
            <a:spLocks noGrp="1"/>
          </p:cNvSpPr>
          <p:nvPr>
            <p:ph type="sldNum" sz="quarter" idx="12"/>
          </p:nvPr>
        </p:nvSpPr>
        <p:spPr/>
        <p:txBody>
          <a:bodyPr/>
          <a:lstStyle/>
          <a:p>
            <a:fld id="{ECAAC5D2-119C-456E-831A-4F8B63550E11}" type="slidenum">
              <a:rPr lang="en-IN" smtClean="0"/>
              <a:t>‹#›</a:t>
            </a:fld>
            <a:endParaRPr lang="en-IN"/>
          </a:p>
        </p:txBody>
      </p:sp>
    </p:spTree>
    <p:extLst>
      <p:ext uri="{BB962C8B-B14F-4D97-AF65-F5344CB8AC3E}">
        <p14:creationId xmlns:p14="http://schemas.microsoft.com/office/powerpoint/2010/main" val="3465721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CC120-CCC3-3F66-CC16-2489A87CB7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99AC07C-ED16-4F78-33FD-4F945549547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2162806-2FDC-71B2-043F-E8AAE2D7745E}"/>
              </a:ext>
            </a:extLst>
          </p:cNvPr>
          <p:cNvSpPr>
            <a:spLocks noGrp="1"/>
          </p:cNvSpPr>
          <p:nvPr>
            <p:ph type="dt" sz="half" idx="10"/>
          </p:nvPr>
        </p:nvSpPr>
        <p:spPr/>
        <p:txBody>
          <a:bodyPr/>
          <a:lstStyle/>
          <a:p>
            <a:fld id="{65502492-929F-497A-BB45-484B0B267777}" type="datetimeFigureOut">
              <a:rPr lang="en-IN" smtClean="0"/>
              <a:t>17-04-2025</a:t>
            </a:fld>
            <a:endParaRPr lang="en-IN"/>
          </a:p>
        </p:txBody>
      </p:sp>
      <p:sp>
        <p:nvSpPr>
          <p:cNvPr id="5" name="Footer Placeholder 4">
            <a:extLst>
              <a:ext uri="{FF2B5EF4-FFF2-40B4-BE49-F238E27FC236}">
                <a16:creationId xmlns:a16="http://schemas.microsoft.com/office/drawing/2014/main" id="{61522A3F-5755-8988-362F-41FF438A59D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F3C8A5E-731D-0582-9FA1-14FC12EE18DB}"/>
              </a:ext>
            </a:extLst>
          </p:cNvPr>
          <p:cNvSpPr>
            <a:spLocks noGrp="1"/>
          </p:cNvSpPr>
          <p:nvPr>
            <p:ph type="sldNum" sz="quarter" idx="12"/>
          </p:nvPr>
        </p:nvSpPr>
        <p:spPr/>
        <p:txBody>
          <a:bodyPr/>
          <a:lstStyle/>
          <a:p>
            <a:fld id="{ECAAC5D2-119C-456E-831A-4F8B63550E11}" type="slidenum">
              <a:rPr lang="en-IN" smtClean="0"/>
              <a:t>‹#›</a:t>
            </a:fld>
            <a:endParaRPr lang="en-IN"/>
          </a:p>
        </p:txBody>
      </p:sp>
    </p:spTree>
    <p:extLst>
      <p:ext uri="{BB962C8B-B14F-4D97-AF65-F5344CB8AC3E}">
        <p14:creationId xmlns:p14="http://schemas.microsoft.com/office/powerpoint/2010/main" val="10939879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6D600-94AF-D780-D917-71F8F6B1E28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96A9135-C028-CF7E-2C9B-48BF42FACD1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799B87B-1D6F-786F-2AC1-1B6577D685F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543E0BB-B6AC-7EF2-3ED7-AB6152FCA1EE}"/>
              </a:ext>
            </a:extLst>
          </p:cNvPr>
          <p:cNvSpPr>
            <a:spLocks noGrp="1"/>
          </p:cNvSpPr>
          <p:nvPr>
            <p:ph type="dt" sz="half" idx="10"/>
          </p:nvPr>
        </p:nvSpPr>
        <p:spPr/>
        <p:txBody>
          <a:bodyPr/>
          <a:lstStyle/>
          <a:p>
            <a:fld id="{65502492-929F-497A-BB45-484B0B267777}" type="datetimeFigureOut">
              <a:rPr lang="en-IN" smtClean="0"/>
              <a:t>17-04-2025</a:t>
            </a:fld>
            <a:endParaRPr lang="en-IN"/>
          </a:p>
        </p:txBody>
      </p:sp>
      <p:sp>
        <p:nvSpPr>
          <p:cNvPr id="6" name="Footer Placeholder 5">
            <a:extLst>
              <a:ext uri="{FF2B5EF4-FFF2-40B4-BE49-F238E27FC236}">
                <a16:creationId xmlns:a16="http://schemas.microsoft.com/office/drawing/2014/main" id="{D7E5C04E-970C-B5C6-EBC2-398BD2012E6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53A00AA-F2DD-52EC-AD1B-E4A97B0C8038}"/>
              </a:ext>
            </a:extLst>
          </p:cNvPr>
          <p:cNvSpPr>
            <a:spLocks noGrp="1"/>
          </p:cNvSpPr>
          <p:nvPr>
            <p:ph type="sldNum" sz="quarter" idx="12"/>
          </p:nvPr>
        </p:nvSpPr>
        <p:spPr/>
        <p:txBody>
          <a:bodyPr/>
          <a:lstStyle/>
          <a:p>
            <a:fld id="{ECAAC5D2-119C-456E-831A-4F8B63550E11}" type="slidenum">
              <a:rPr lang="en-IN" smtClean="0"/>
              <a:t>‹#›</a:t>
            </a:fld>
            <a:endParaRPr lang="en-IN"/>
          </a:p>
        </p:txBody>
      </p:sp>
    </p:spTree>
    <p:extLst>
      <p:ext uri="{BB962C8B-B14F-4D97-AF65-F5344CB8AC3E}">
        <p14:creationId xmlns:p14="http://schemas.microsoft.com/office/powerpoint/2010/main" val="19311591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7E514-76AF-B59D-F04E-738B13FA9A0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48C9118-A7E6-645C-DB7F-57E6CD2BCA8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9F4CFB7-5CA8-5172-5089-F01232B9729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228904B-01A5-6EE8-55ED-3E481116BC9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5ECEDAA-A088-22B1-1E09-4D45805D63A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2D07120-7E72-EC58-BEC0-A12700B2BAF4}"/>
              </a:ext>
            </a:extLst>
          </p:cNvPr>
          <p:cNvSpPr>
            <a:spLocks noGrp="1"/>
          </p:cNvSpPr>
          <p:nvPr>
            <p:ph type="dt" sz="half" idx="10"/>
          </p:nvPr>
        </p:nvSpPr>
        <p:spPr/>
        <p:txBody>
          <a:bodyPr/>
          <a:lstStyle/>
          <a:p>
            <a:fld id="{65502492-929F-497A-BB45-484B0B267777}" type="datetimeFigureOut">
              <a:rPr lang="en-IN" smtClean="0"/>
              <a:t>17-04-2025</a:t>
            </a:fld>
            <a:endParaRPr lang="en-IN"/>
          </a:p>
        </p:txBody>
      </p:sp>
      <p:sp>
        <p:nvSpPr>
          <p:cNvPr id="8" name="Footer Placeholder 7">
            <a:extLst>
              <a:ext uri="{FF2B5EF4-FFF2-40B4-BE49-F238E27FC236}">
                <a16:creationId xmlns:a16="http://schemas.microsoft.com/office/drawing/2014/main" id="{6921766E-F922-9A84-C26D-84462165AB7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DC2C922-77DC-0C7E-3860-BD51871A043C}"/>
              </a:ext>
            </a:extLst>
          </p:cNvPr>
          <p:cNvSpPr>
            <a:spLocks noGrp="1"/>
          </p:cNvSpPr>
          <p:nvPr>
            <p:ph type="sldNum" sz="quarter" idx="12"/>
          </p:nvPr>
        </p:nvSpPr>
        <p:spPr/>
        <p:txBody>
          <a:bodyPr/>
          <a:lstStyle/>
          <a:p>
            <a:fld id="{ECAAC5D2-119C-456E-831A-4F8B63550E11}" type="slidenum">
              <a:rPr lang="en-IN" smtClean="0"/>
              <a:t>‹#›</a:t>
            </a:fld>
            <a:endParaRPr lang="en-IN"/>
          </a:p>
        </p:txBody>
      </p:sp>
    </p:spTree>
    <p:extLst>
      <p:ext uri="{BB962C8B-B14F-4D97-AF65-F5344CB8AC3E}">
        <p14:creationId xmlns:p14="http://schemas.microsoft.com/office/powerpoint/2010/main" val="34699579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757B6-00CA-8316-50B8-E5D1C0897A4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6937AF7-2755-2B02-A0F5-F321ABBCBCB5}"/>
              </a:ext>
            </a:extLst>
          </p:cNvPr>
          <p:cNvSpPr>
            <a:spLocks noGrp="1"/>
          </p:cNvSpPr>
          <p:nvPr>
            <p:ph type="dt" sz="half" idx="10"/>
          </p:nvPr>
        </p:nvSpPr>
        <p:spPr/>
        <p:txBody>
          <a:bodyPr/>
          <a:lstStyle/>
          <a:p>
            <a:fld id="{65502492-929F-497A-BB45-484B0B267777}" type="datetimeFigureOut">
              <a:rPr lang="en-IN" smtClean="0"/>
              <a:t>17-04-2025</a:t>
            </a:fld>
            <a:endParaRPr lang="en-IN"/>
          </a:p>
        </p:txBody>
      </p:sp>
      <p:sp>
        <p:nvSpPr>
          <p:cNvPr id="4" name="Footer Placeholder 3">
            <a:extLst>
              <a:ext uri="{FF2B5EF4-FFF2-40B4-BE49-F238E27FC236}">
                <a16:creationId xmlns:a16="http://schemas.microsoft.com/office/drawing/2014/main" id="{908F1FD4-4061-42CD-F0A2-E74404FDFDD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491FB23-1EA9-C534-6EF4-CD30C735E8DE}"/>
              </a:ext>
            </a:extLst>
          </p:cNvPr>
          <p:cNvSpPr>
            <a:spLocks noGrp="1"/>
          </p:cNvSpPr>
          <p:nvPr>
            <p:ph type="sldNum" sz="quarter" idx="12"/>
          </p:nvPr>
        </p:nvSpPr>
        <p:spPr/>
        <p:txBody>
          <a:bodyPr/>
          <a:lstStyle/>
          <a:p>
            <a:fld id="{ECAAC5D2-119C-456E-831A-4F8B63550E11}" type="slidenum">
              <a:rPr lang="en-IN" smtClean="0"/>
              <a:t>‹#›</a:t>
            </a:fld>
            <a:endParaRPr lang="en-IN"/>
          </a:p>
        </p:txBody>
      </p:sp>
    </p:spTree>
    <p:extLst>
      <p:ext uri="{BB962C8B-B14F-4D97-AF65-F5344CB8AC3E}">
        <p14:creationId xmlns:p14="http://schemas.microsoft.com/office/powerpoint/2010/main" val="41902512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6A8188E-A537-AB94-116A-18EFD65F92D2}"/>
              </a:ext>
            </a:extLst>
          </p:cNvPr>
          <p:cNvSpPr>
            <a:spLocks noGrp="1"/>
          </p:cNvSpPr>
          <p:nvPr>
            <p:ph type="dt" sz="half" idx="10"/>
          </p:nvPr>
        </p:nvSpPr>
        <p:spPr/>
        <p:txBody>
          <a:bodyPr/>
          <a:lstStyle/>
          <a:p>
            <a:fld id="{65502492-929F-497A-BB45-484B0B267777}" type="datetimeFigureOut">
              <a:rPr lang="en-IN" smtClean="0"/>
              <a:t>17-04-2025</a:t>
            </a:fld>
            <a:endParaRPr lang="en-IN"/>
          </a:p>
        </p:txBody>
      </p:sp>
      <p:sp>
        <p:nvSpPr>
          <p:cNvPr id="3" name="Footer Placeholder 2">
            <a:extLst>
              <a:ext uri="{FF2B5EF4-FFF2-40B4-BE49-F238E27FC236}">
                <a16:creationId xmlns:a16="http://schemas.microsoft.com/office/drawing/2014/main" id="{146B894B-1FDD-5B9A-C08E-017ED82736E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75031B8-969E-98E2-FFE9-1999E837ABE0}"/>
              </a:ext>
            </a:extLst>
          </p:cNvPr>
          <p:cNvSpPr>
            <a:spLocks noGrp="1"/>
          </p:cNvSpPr>
          <p:nvPr>
            <p:ph type="sldNum" sz="quarter" idx="12"/>
          </p:nvPr>
        </p:nvSpPr>
        <p:spPr/>
        <p:txBody>
          <a:bodyPr/>
          <a:lstStyle/>
          <a:p>
            <a:fld id="{ECAAC5D2-119C-456E-831A-4F8B63550E11}" type="slidenum">
              <a:rPr lang="en-IN" smtClean="0"/>
              <a:t>‹#›</a:t>
            </a:fld>
            <a:endParaRPr lang="en-IN"/>
          </a:p>
        </p:txBody>
      </p:sp>
    </p:spTree>
    <p:extLst>
      <p:ext uri="{BB962C8B-B14F-4D97-AF65-F5344CB8AC3E}">
        <p14:creationId xmlns:p14="http://schemas.microsoft.com/office/powerpoint/2010/main" val="13274143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F2491-10A6-9796-D080-80939EBC6D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9F2E947-583B-5497-AA9C-B3DA872A92F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1141B5B-F307-1C6F-F75D-7D7F391E36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867476-D6A0-FA0E-71F8-67814D9E8F7A}"/>
              </a:ext>
            </a:extLst>
          </p:cNvPr>
          <p:cNvSpPr>
            <a:spLocks noGrp="1"/>
          </p:cNvSpPr>
          <p:nvPr>
            <p:ph type="dt" sz="half" idx="10"/>
          </p:nvPr>
        </p:nvSpPr>
        <p:spPr/>
        <p:txBody>
          <a:bodyPr/>
          <a:lstStyle/>
          <a:p>
            <a:fld id="{65502492-929F-497A-BB45-484B0B267777}" type="datetimeFigureOut">
              <a:rPr lang="en-IN" smtClean="0"/>
              <a:t>17-04-2025</a:t>
            </a:fld>
            <a:endParaRPr lang="en-IN"/>
          </a:p>
        </p:txBody>
      </p:sp>
      <p:sp>
        <p:nvSpPr>
          <p:cNvPr id="6" name="Footer Placeholder 5">
            <a:extLst>
              <a:ext uri="{FF2B5EF4-FFF2-40B4-BE49-F238E27FC236}">
                <a16:creationId xmlns:a16="http://schemas.microsoft.com/office/drawing/2014/main" id="{68A4142D-978D-D929-08F4-23BD7349263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02AE919-7087-4957-CDFF-8C3982C37C21}"/>
              </a:ext>
            </a:extLst>
          </p:cNvPr>
          <p:cNvSpPr>
            <a:spLocks noGrp="1"/>
          </p:cNvSpPr>
          <p:nvPr>
            <p:ph type="sldNum" sz="quarter" idx="12"/>
          </p:nvPr>
        </p:nvSpPr>
        <p:spPr/>
        <p:txBody>
          <a:bodyPr/>
          <a:lstStyle/>
          <a:p>
            <a:fld id="{ECAAC5D2-119C-456E-831A-4F8B63550E11}" type="slidenum">
              <a:rPr lang="en-IN" smtClean="0"/>
              <a:t>‹#›</a:t>
            </a:fld>
            <a:endParaRPr lang="en-IN"/>
          </a:p>
        </p:txBody>
      </p:sp>
    </p:spTree>
    <p:extLst>
      <p:ext uri="{BB962C8B-B14F-4D97-AF65-F5344CB8AC3E}">
        <p14:creationId xmlns:p14="http://schemas.microsoft.com/office/powerpoint/2010/main" val="15004542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9C727-9888-B54C-A4C5-AD64545669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59F24F0-C41C-8598-3FB6-589846A0C4A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F0A7B28-B310-F14D-B2C6-B45B16EC6A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DADD076-9F2C-3E29-991D-7A2239109604}"/>
              </a:ext>
            </a:extLst>
          </p:cNvPr>
          <p:cNvSpPr>
            <a:spLocks noGrp="1"/>
          </p:cNvSpPr>
          <p:nvPr>
            <p:ph type="dt" sz="half" idx="10"/>
          </p:nvPr>
        </p:nvSpPr>
        <p:spPr/>
        <p:txBody>
          <a:bodyPr/>
          <a:lstStyle/>
          <a:p>
            <a:fld id="{65502492-929F-497A-BB45-484B0B267777}" type="datetimeFigureOut">
              <a:rPr lang="en-IN" smtClean="0"/>
              <a:t>17-04-2025</a:t>
            </a:fld>
            <a:endParaRPr lang="en-IN"/>
          </a:p>
        </p:txBody>
      </p:sp>
      <p:sp>
        <p:nvSpPr>
          <p:cNvPr id="6" name="Footer Placeholder 5">
            <a:extLst>
              <a:ext uri="{FF2B5EF4-FFF2-40B4-BE49-F238E27FC236}">
                <a16:creationId xmlns:a16="http://schemas.microsoft.com/office/drawing/2014/main" id="{B3157E14-88DF-9B24-C57F-B8BA377B132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D27ABF0-EF5A-6214-FB69-6AA6CDCC04FF}"/>
              </a:ext>
            </a:extLst>
          </p:cNvPr>
          <p:cNvSpPr>
            <a:spLocks noGrp="1"/>
          </p:cNvSpPr>
          <p:nvPr>
            <p:ph type="sldNum" sz="quarter" idx="12"/>
          </p:nvPr>
        </p:nvSpPr>
        <p:spPr/>
        <p:txBody>
          <a:bodyPr/>
          <a:lstStyle/>
          <a:p>
            <a:fld id="{ECAAC5D2-119C-456E-831A-4F8B63550E11}" type="slidenum">
              <a:rPr lang="en-IN" smtClean="0"/>
              <a:t>‹#›</a:t>
            </a:fld>
            <a:endParaRPr lang="en-IN"/>
          </a:p>
        </p:txBody>
      </p:sp>
    </p:spTree>
    <p:extLst>
      <p:ext uri="{BB962C8B-B14F-4D97-AF65-F5344CB8AC3E}">
        <p14:creationId xmlns:p14="http://schemas.microsoft.com/office/powerpoint/2010/main" val="2007136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B8F6DAE-26F5-5CFD-C89B-123073ACA10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FF82E8C-55B8-BE9B-246D-6CD889DA8A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66CC23C-073D-58B3-963B-41871AA958A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502492-929F-497A-BB45-484B0B267777}" type="datetimeFigureOut">
              <a:rPr lang="en-IN" smtClean="0"/>
              <a:t>17-04-2025</a:t>
            </a:fld>
            <a:endParaRPr lang="en-IN"/>
          </a:p>
        </p:txBody>
      </p:sp>
      <p:sp>
        <p:nvSpPr>
          <p:cNvPr id="5" name="Footer Placeholder 4">
            <a:extLst>
              <a:ext uri="{FF2B5EF4-FFF2-40B4-BE49-F238E27FC236}">
                <a16:creationId xmlns:a16="http://schemas.microsoft.com/office/drawing/2014/main" id="{6E2B33E4-4674-FAFA-C0CB-82560EC5A88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D4A8189-B451-5D96-AFB5-ADDBE35D687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AAC5D2-119C-456E-831A-4F8B63550E11}" type="slidenum">
              <a:rPr lang="en-IN" smtClean="0"/>
              <a:t>‹#›</a:t>
            </a:fld>
            <a:endParaRPr lang="en-IN"/>
          </a:p>
        </p:txBody>
      </p:sp>
    </p:spTree>
    <p:extLst>
      <p:ext uri="{BB962C8B-B14F-4D97-AF65-F5344CB8AC3E}">
        <p14:creationId xmlns:p14="http://schemas.microsoft.com/office/powerpoint/2010/main" val="40387334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ED947-9B7D-2454-0E95-C3626699E190}"/>
              </a:ext>
            </a:extLst>
          </p:cNvPr>
          <p:cNvSpPr>
            <a:spLocks noGrp="1"/>
          </p:cNvSpPr>
          <p:nvPr>
            <p:ph type="ctrTitle"/>
          </p:nvPr>
        </p:nvSpPr>
        <p:spPr/>
        <p:txBody>
          <a:bodyPr/>
          <a:lstStyle/>
          <a:p>
            <a:r>
              <a:rPr lang="en-IN" dirty="0">
                <a:latin typeface="Bahnschrift" panose="020B0502040204020203" pitchFamily="34" charset="0"/>
              </a:rPr>
              <a:t>DBMS &amp; Sql</a:t>
            </a:r>
          </a:p>
        </p:txBody>
      </p:sp>
    </p:spTree>
    <p:extLst>
      <p:ext uri="{BB962C8B-B14F-4D97-AF65-F5344CB8AC3E}">
        <p14:creationId xmlns:p14="http://schemas.microsoft.com/office/powerpoint/2010/main" val="26181737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0747722-8A16-B8D9-4F06-993AD7EAECB7}"/>
              </a:ext>
            </a:extLst>
          </p:cNvPr>
          <p:cNvSpPr txBox="1"/>
          <p:nvPr/>
        </p:nvSpPr>
        <p:spPr>
          <a:xfrm>
            <a:off x="3648722" y="292963"/>
            <a:ext cx="4367814" cy="523220"/>
          </a:xfrm>
          <a:prstGeom prst="rect">
            <a:avLst/>
          </a:prstGeom>
          <a:noFill/>
        </p:spPr>
        <p:txBody>
          <a:bodyPr wrap="square" rtlCol="0">
            <a:spAutoFit/>
          </a:bodyPr>
          <a:lstStyle/>
          <a:p>
            <a:r>
              <a:rPr lang="en-US" sz="2800" b="1" dirty="0"/>
              <a:t>                     Index</a:t>
            </a:r>
            <a:endParaRPr lang="en-IN" sz="2800" b="1" dirty="0"/>
          </a:p>
        </p:txBody>
      </p:sp>
      <p:sp>
        <p:nvSpPr>
          <p:cNvPr id="4" name="TextBox 3">
            <a:extLst>
              <a:ext uri="{FF2B5EF4-FFF2-40B4-BE49-F238E27FC236}">
                <a16:creationId xmlns:a16="http://schemas.microsoft.com/office/drawing/2014/main" id="{34593DF6-FDEA-11EF-1419-6D1473DBAFD2}"/>
              </a:ext>
            </a:extLst>
          </p:cNvPr>
          <p:cNvSpPr txBox="1"/>
          <p:nvPr/>
        </p:nvSpPr>
        <p:spPr>
          <a:xfrm>
            <a:off x="1198485" y="1305017"/>
            <a:ext cx="10821880" cy="4247317"/>
          </a:xfrm>
          <a:prstGeom prst="rect">
            <a:avLst/>
          </a:prstGeom>
          <a:noFill/>
        </p:spPr>
        <p:txBody>
          <a:bodyPr wrap="square" rtlCol="0">
            <a:spAutoFit/>
          </a:bodyPr>
          <a:lstStyle/>
          <a:p>
            <a:pPr>
              <a:buNone/>
            </a:pPr>
            <a:r>
              <a:rPr lang="en-US" dirty="0">
                <a:latin typeface="+mj-lt"/>
              </a:rPr>
              <a:t>Indexing in SQL Server is a mechanism used to optimize query performance and improve data retrieval efficiency. By creating indexes on columns, SQL Server can locate the required data more quickly without scanning the entire table.</a:t>
            </a:r>
          </a:p>
          <a:p>
            <a:pPr>
              <a:buNone/>
            </a:pPr>
            <a:endParaRPr lang="en-US" dirty="0">
              <a:latin typeface="+mj-lt"/>
            </a:endParaRPr>
          </a:p>
          <a:p>
            <a:pPr>
              <a:buNone/>
            </a:pPr>
            <a:r>
              <a:rPr lang="en-US" dirty="0">
                <a:latin typeface="+mj-lt"/>
              </a:rPr>
              <a:t>Here are the main types of indexes in SQL Server:</a:t>
            </a:r>
          </a:p>
          <a:p>
            <a:pPr>
              <a:buNone/>
            </a:pPr>
            <a:endParaRPr lang="en-US" dirty="0">
              <a:latin typeface="+mj-lt"/>
            </a:endParaRPr>
          </a:p>
          <a:p>
            <a:pPr>
              <a:buFont typeface="+mj-lt"/>
              <a:buAutoNum type="arabicPeriod"/>
            </a:pPr>
            <a:r>
              <a:rPr lang="en-US" b="1" dirty="0">
                <a:latin typeface="+mj-lt"/>
              </a:rPr>
              <a:t>Clustered Index</a:t>
            </a:r>
            <a:r>
              <a:rPr lang="en-US" dirty="0">
                <a:latin typeface="+mj-lt"/>
              </a:rPr>
              <a:t>: Organizes the data in the table in the order of the index. A table can have only one clustered index, as the table's rows are physically reordered to match the index.</a:t>
            </a:r>
          </a:p>
          <a:p>
            <a:pPr>
              <a:buFont typeface="+mj-lt"/>
              <a:buAutoNum type="arabicPeriod"/>
            </a:pPr>
            <a:endParaRPr lang="en-US" dirty="0">
              <a:latin typeface="+mj-lt"/>
            </a:endParaRPr>
          </a:p>
          <a:p>
            <a:pPr>
              <a:buFont typeface="+mj-lt"/>
              <a:buAutoNum type="arabicPeriod"/>
            </a:pPr>
            <a:r>
              <a:rPr lang="en-US" b="1" dirty="0">
                <a:latin typeface="+mj-lt"/>
              </a:rPr>
              <a:t>Non-Clustered Index</a:t>
            </a:r>
            <a:r>
              <a:rPr lang="en-US" dirty="0">
                <a:latin typeface="+mj-lt"/>
              </a:rPr>
              <a:t>: Creates a separate structure to store the index, leaving the table's data in its original order. You can have multiple non-clustered indexes on a table.</a:t>
            </a:r>
          </a:p>
          <a:p>
            <a:pPr>
              <a:buFont typeface="+mj-lt"/>
              <a:buAutoNum type="arabicPeriod"/>
            </a:pPr>
            <a:endParaRPr lang="en-US" dirty="0">
              <a:latin typeface="+mj-lt"/>
            </a:endParaRPr>
          </a:p>
          <a:p>
            <a:pPr>
              <a:buFont typeface="+mj-lt"/>
              <a:buAutoNum type="arabicPeriod"/>
            </a:pPr>
            <a:r>
              <a:rPr lang="en-US" b="1" dirty="0">
                <a:latin typeface="+mj-lt"/>
              </a:rPr>
              <a:t>Unique Index</a:t>
            </a:r>
            <a:r>
              <a:rPr lang="en-US" dirty="0">
                <a:latin typeface="+mj-lt"/>
              </a:rPr>
              <a:t>: Ensures that all values in the indexed column(s) are unique. This is often used for enforcing constraints like primary keys.</a:t>
            </a:r>
          </a:p>
          <a:p>
            <a:endParaRPr lang="en-IN" dirty="0">
              <a:latin typeface="+mj-lt"/>
            </a:endParaRPr>
          </a:p>
        </p:txBody>
      </p:sp>
    </p:spTree>
    <p:extLst>
      <p:ext uri="{BB962C8B-B14F-4D97-AF65-F5344CB8AC3E}">
        <p14:creationId xmlns:p14="http://schemas.microsoft.com/office/powerpoint/2010/main" val="42333538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7E8378-553C-E8D0-2B12-EEAE0270AF41}"/>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876CB426-CBC6-5A21-4B48-4E22A1010028}"/>
              </a:ext>
            </a:extLst>
          </p:cNvPr>
          <p:cNvSpPr txBox="1"/>
          <p:nvPr/>
        </p:nvSpPr>
        <p:spPr>
          <a:xfrm>
            <a:off x="3648722" y="292963"/>
            <a:ext cx="4367814" cy="523220"/>
          </a:xfrm>
          <a:prstGeom prst="rect">
            <a:avLst/>
          </a:prstGeom>
          <a:noFill/>
        </p:spPr>
        <p:txBody>
          <a:bodyPr wrap="square" rtlCol="0">
            <a:spAutoFit/>
          </a:bodyPr>
          <a:lstStyle/>
          <a:p>
            <a:r>
              <a:rPr lang="en-US" sz="2800" b="1" dirty="0"/>
              <a:t>         </a:t>
            </a:r>
            <a:r>
              <a:rPr lang="en-US" sz="2800" b="1" dirty="0">
                <a:latin typeface="+mj-lt"/>
              </a:rPr>
              <a:t>Clustered Index</a:t>
            </a:r>
            <a:endParaRPr lang="en-IN" sz="2800" b="1" dirty="0"/>
          </a:p>
        </p:txBody>
      </p:sp>
      <p:sp>
        <p:nvSpPr>
          <p:cNvPr id="4" name="TextBox 3">
            <a:extLst>
              <a:ext uri="{FF2B5EF4-FFF2-40B4-BE49-F238E27FC236}">
                <a16:creationId xmlns:a16="http://schemas.microsoft.com/office/drawing/2014/main" id="{1431DA2D-0D98-102F-431E-B2695266D9DC}"/>
              </a:ext>
            </a:extLst>
          </p:cNvPr>
          <p:cNvSpPr txBox="1"/>
          <p:nvPr/>
        </p:nvSpPr>
        <p:spPr>
          <a:xfrm>
            <a:off x="1198485" y="1305017"/>
            <a:ext cx="10821880" cy="4801314"/>
          </a:xfrm>
          <a:prstGeom prst="rect">
            <a:avLst/>
          </a:prstGeom>
          <a:noFill/>
        </p:spPr>
        <p:txBody>
          <a:bodyPr wrap="square" rtlCol="0">
            <a:spAutoFit/>
          </a:bodyPr>
          <a:lstStyle/>
          <a:p>
            <a:pPr>
              <a:buNone/>
            </a:pPr>
            <a:r>
              <a:rPr lang="en-US" dirty="0"/>
              <a:t>A </a:t>
            </a:r>
            <a:r>
              <a:rPr lang="en-US" b="1" dirty="0"/>
              <a:t>clustered index</a:t>
            </a:r>
            <a:r>
              <a:rPr lang="en-US" dirty="0"/>
              <a:t> in SQL Server organizes the data rows in a table based on the key values of the index. It determines the physical order of data in the table, meaning the table's data is stored in the same order as the clustered index. This is why a table can have only one clustered index.</a:t>
            </a:r>
          </a:p>
          <a:p>
            <a:pPr>
              <a:buNone/>
            </a:pPr>
            <a:r>
              <a:rPr lang="en-US" b="1" dirty="0"/>
              <a:t>Key Features:</a:t>
            </a:r>
          </a:p>
          <a:p>
            <a:pPr>
              <a:buFont typeface="+mj-lt"/>
              <a:buAutoNum type="arabicPeriod"/>
            </a:pPr>
            <a:r>
              <a:rPr lang="en-US" b="1" dirty="0"/>
              <a:t>Sorted Data</a:t>
            </a:r>
            <a:r>
              <a:rPr lang="en-US" dirty="0"/>
              <a:t>: The data rows are stored in sorted order based on the clustered index key.</a:t>
            </a:r>
          </a:p>
          <a:p>
            <a:pPr>
              <a:buFont typeface="+mj-lt"/>
              <a:buAutoNum type="arabicPeriod"/>
            </a:pPr>
            <a:r>
              <a:rPr lang="en-US" b="1" dirty="0"/>
              <a:t>Efficient Retrieval</a:t>
            </a:r>
            <a:r>
              <a:rPr lang="en-US" dirty="0"/>
              <a:t>: Queries that search for a range of values or perform sorting benefit significantly from clustered indexes.</a:t>
            </a:r>
          </a:p>
          <a:p>
            <a:pPr>
              <a:buFont typeface="+mj-lt"/>
              <a:buAutoNum type="arabicPeriod"/>
            </a:pPr>
            <a:r>
              <a:rPr lang="en-US" b="1" dirty="0"/>
              <a:t>Primary Key</a:t>
            </a:r>
            <a:r>
              <a:rPr lang="en-US" dirty="0"/>
              <a:t>: </a:t>
            </a:r>
            <a:r>
              <a:rPr lang="en-US" b="1" dirty="0"/>
              <a:t>By default</a:t>
            </a:r>
            <a:r>
              <a:rPr lang="en-US" dirty="0"/>
              <a:t>, SQL Server creates a clustered index on the primary key column unless specified otherwise.</a:t>
            </a:r>
          </a:p>
          <a:p>
            <a:endParaRPr lang="en-US" dirty="0"/>
          </a:p>
          <a:p>
            <a:r>
              <a:rPr lang="en-US" dirty="0"/>
              <a:t>CREATE CLUSTERED INDEX </a:t>
            </a:r>
            <a:r>
              <a:rPr lang="en-US" dirty="0" err="1"/>
              <a:t>IX_Customers_CustomerID</a:t>
            </a:r>
            <a:endParaRPr lang="en-US" dirty="0"/>
          </a:p>
          <a:p>
            <a:r>
              <a:rPr lang="en-US" dirty="0"/>
              <a:t>ON Customers (</a:t>
            </a:r>
            <a:r>
              <a:rPr lang="en-US" dirty="0" err="1"/>
              <a:t>CustomerID</a:t>
            </a:r>
            <a:r>
              <a:rPr lang="en-US" dirty="0"/>
              <a:t>);</a:t>
            </a:r>
          </a:p>
          <a:p>
            <a:endParaRPr lang="en-US" dirty="0"/>
          </a:p>
          <a:p>
            <a:r>
              <a:rPr lang="en-US" dirty="0"/>
              <a:t>CREATE CLUSTERED INDEX </a:t>
            </a:r>
            <a:r>
              <a:rPr lang="en-US" dirty="0" err="1"/>
              <a:t>IX_Sales_Region_ProductCategory</a:t>
            </a:r>
            <a:endParaRPr lang="en-US" dirty="0"/>
          </a:p>
          <a:p>
            <a:r>
              <a:rPr lang="en-US" dirty="0"/>
              <a:t>ON Sales (Region, </a:t>
            </a:r>
            <a:r>
              <a:rPr lang="en-US" dirty="0" err="1"/>
              <a:t>ProductCategory</a:t>
            </a:r>
            <a:r>
              <a:rPr lang="en-US" dirty="0"/>
              <a:t>);</a:t>
            </a:r>
          </a:p>
          <a:p>
            <a:pPr>
              <a:buFont typeface="+mj-lt"/>
              <a:buAutoNum type="arabicPeriod"/>
            </a:pPr>
            <a:endParaRPr lang="en-US" dirty="0"/>
          </a:p>
          <a:p>
            <a:endParaRPr lang="en-IN" dirty="0">
              <a:latin typeface="+mj-lt"/>
            </a:endParaRPr>
          </a:p>
        </p:txBody>
      </p:sp>
    </p:spTree>
    <p:extLst>
      <p:ext uri="{BB962C8B-B14F-4D97-AF65-F5344CB8AC3E}">
        <p14:creationId xmlns:p14="http://schemas.microsoft.com/office/powerpoint/2010/main" val="24582850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0D2992-1BE7-64F9-BC60-D67ED3F3F7C6}"/>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D17DC68B-2524-96EE-E344-0FAE4FE4F6C2}"/>
              </a:ext>
            </a:extLst>
          </p:cNvPr>
          <p:cNvSpPr txBox="1"/>
          <p:nvPr/>
        </p:nvSpPr>
        <p:spPr>
          <a:xfrm>
            <a:off x="3648722" y="292963"/>
            <a:ext cx="4367814" cy="523220"/>
          </a:xfrm>
          <a:prstGeom prst="rect">
            <a:avLst/>
          </a:prstGeom>
          <a:noFill/>
        </p:spPr>
        <p:txBody>
          <a:bodyPr wrap="square" rtlCol="0">
            <a:spAutoFit/>
          </a:bodyPr>
          <a:lstStyle/>
          <a:p>
            <a:r>
              <a:rPr lang="en-US" sz="2800" b="1" dirty="0"/>
              <a:t>         </a:t>
            </a:r>
            <a:r>
              <a:rPr lang="en-US" sz="2800" dirty="0"/>
              <a:t>Non-</a:t>
            </a:r>
            <a:r>
              <a:rPr lang="en-US" sz="2800" b="1" dirty="0">
                <a:latin typeface="+mj-lt"/>
              </a:rPr>
              <a:t>Clustered Index</a:t>
            </a:r>
            <a:endParaRPr lang="en-IN" sz="2800" b="1" dirty="0"/>
          </a:p>
        </p:txBody>
      </p:sp>
      <p:sp>
        <p:nvSpPr>
          <p:cNvPr id="4" name="TextBox 3">
            <a:extLst>
              <a:ext uri="{FF2B5EF4-FFF2-40B4-BE49-F238E27FC236}">
                <a16:creationId xmlns:a16="http://schemas.microsoft.com/office/drawing/2014/main" id="{5CE4BE63-BEC1-C90F-04AE-852B2B1FABB0}"/>
              </a:ext>
            </a:extLst>
          </p:cNvPr>
          <p:cNvSpPr txBox="1"/>
          <p:nvPr/>
        </p:nvSpPr>
        <p:spPr>
          <a:xfrm>
            <a:off x="1198485" y="1305017"/>
            <a:ext cx="10821880" cy="4247317"/>
          </a:xfrm>
          <a:prstGeom prst="rect">
            <a:avLst/>
          </a:prstGeom>
          <a:noFill/>
        </p:spPr>
        <p:txBody>
          <a:bodyPr wrap="square" rtlCol="0">
            <a:spAutoFit/>
          </a:bodyPr>
          <a:lstStyle/>
          <a:p>
            <a:pPr>
              <a:buNone/>
            </a:pPr>
            <a:r>
              <a:rPr lang="en-US" dirty="0"/>
              <a:t>A </a:t>
            </a:r>
            <a:r>
              <a:rPr lang="en-US" b="1" dirty="0"/>
              <a:t>non-clustered index</a:t>
            </a:r>
            <a:r>
              <a:rPr lang="en-US" dirty="0"/>
              <a:t> in SQL Server is a separate structure from the table data that improves query performance by creating a logical order for one or more columns. Unlike a clustered index, it does not affect the physical order of the data in the table.</a:t>
            </a:r>
          </a:p>
          <a:p>
            <a:pPr>
              <a:buNone/>
            </a:pPr>
            <a:r>
              <a:rPr lang="en-US" b="1" dirty="0"/>
              <a:t>Key Features:</a:t>
            </a:r>
          </a:p>
          <a:p>
            <a:pPr>
              <a:buFont typeface="+mj-lt"/>
              <a:buAutoNum type="arabicPeriod"/>
            </a:pPr>
            <a:r>
              <a:rPr lang="en-US" b="1" dirty="0"/>
              <a:t>Separate Structure</a:t>
            </a:r>
            <a:r>
              <a:rPr lang="en-US" dirty="0"/>
              <a:t>: The index is stored independently of the table data.</a:t>
            </a:r>
          </a:p>
          <a:p>
            <a:pPr>
              <a:buFont typeface="+mj-lt"/>
              <a:buAutoNum type="arabicPeriod"/>
            </a:pPr>
            <a:r>
              <a:rPr lang="en-US" b="1" dirty="0"/>
              <a:t>Row Locator</a:t>
            </a:r>
            <a:r>
              <a:rPr lang="en-US" dirty="0"/>
              <a:t>: Each index entry includes a pointer (row locator) to the corresponding data row in the table.</a:t>
            </a:r>
          </a:p>
          <a:p>
            <a:pPr>
              <a:buFont typeface="+mj-lt"/>
              <a:buAutoNum type="arabicPeriod"/>
            </a:pPr>
            <a:r>
              <a:rPr lang="en-US" b="1" dirty="0"/>
              <a:t>Multiple Indexes</a:t>
            </a:r>
            <a:r>
              <a:rPr lang="en-US" dirty="0"/>
              <a:t>: A table can have multiple non-clustered indexes, allowing optimization for different queries.</a:t>
            </a:r>
          </a:p>
          <a:p>
            <a:endParaRPr lang="en-US" dirty="0"/>
          </a:p>
          <a:p>
            <a:r>
              <a:rPr lang="en-US" dirty="0"/>
              <a:t>CREATE NONCLUSTERED INDEX </a:t>
            </a:r>
            <a:r>
              <a:rPr lang="en-US" dirty="0" err="1"/>
              <a:t>IX_Customers_CustomerID</a:t>
            </a:r>
            <a:endParaRPr lang="en-US" dirty="0"/>
          </a:p>
          <a:p>
            <a:r>
              <a:rPr lang="en-US" dirty="0"/>
              <a:t>ON Customers (</a:t>
            </a:r>
            <a:r>
              <a:rPr lang="en-US" dirty="0" err="1"/>
              <a:t>CustomerID</a:t>
            </a:r>
            <a:r>
              <a:rPr lang="en-US" dirty="0"/>
              <a:t>);</a:t>
            </a:r>
          </a:p>
          <a:p>
            <a:endParaRPr lang="en-US" dirty="0"/>
          </a:p>
          <a:p>
            <a:r>
              <a:rPr lang="en-US" dirty="0"/>
              <a:t>CREATE NONCLUSTERED INDEX </a:t>
            </a:r>
            <a:r>
              <a:rPr lang="en-US" dirty="0" err="1"/>
              <a:t>IX_Sales_Region_ProductCategory</a:t>
            </a:r>
            <a:endParaRPr lang="en-US" dirty="0"/>
          </a:p>
          <a:p>
            <a:r>
              <a:rPr lang="en-US" dirty="0"/>
              <a:t>ON Sales (Region, </a:t>
            </a:r>
            <a:r>
              <a:rPr lang="en-US" dirty="0" err="1"/>
              <a:t>ProductCategory</a:t>
            </a:r>
            <a:r>
              <a:rPr lang="en-US" dirty="0"/>
              <a:t>);</a:t>
            </a:r>
          </a:p>
          <a:p>
            <a:pPr>
              <a:buFont typeface="+mj-lt"/>
              <a:buAutoNum type="arabicPeriod"/>
            </a:pPr>
            <a:endParaRPr lang="en-US" dirty="0"/>
          </a:p>
          <a:p>
            <a:endParaRPr lang="en-IN" dirty="0">
              <a:latin typeface="+mj-lt"/>
            </a:endParaRPr>
          </a:p>
        </p:txBody>
      </p:sp>
    </p:spTree>
    <p:extLst>
      <p:ext uri="{BB962C8B-B14F-4D97-AF65-F5344CB8AC3E}">
        <p14:creationId xmlns:p14="http://schemas.microsoft.com/office/powerpoint/2010/main" val="9589924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87BA3FF0-ADA2-F1ED-E211-66B75C9B810D}"/>
              </a:ext>
            </a:extLst>
          </p:cNvPr>
          <p:cNvGraphicFramePr>
            <a:graphicFrameLocks noGrp="1"/>
          </p:cNvGraphicFramePr>
          <p:nvPr>
            <p:extLst>
              <p:ext uri="{D42A27DB-BD31-4B8C-83A1-F6EECF244321}">
                <p14:modId xmlns:p14="http://schemas.microsoft.com/office/powerpoint/2010/main" val="2702650532"/>
              </p:ext>
            </p:extLst>
          </p:nvPr>
        </p:nvGraphicFramePr>
        <p:xfrm>
          <a:off x="879532" y="1590173"/>
          <a:ext cx="8537031" cy="4813095"/>
        </p:xfrm>
        <a:graphic>
          <a:graphicData uri="http://schemas.openxmlformats.org/drawingml/2006/table">
            <a:tbl>
              <a:tblPr/>
              <a:tblGrid>
                <a:gridCol w="2845677">
                  <a:extLst>
                    <a:ext uri="{9D8B030D-6E8A-4147-A177-3AD203B41FA5}">
                      <a16:colId xmlns:a16="http://schemas.microsoft.com/office/drawing/2014/main" val="4158622606"/>
                    </a:ext>
                  </a:extLst>
                </a:gridCol>
                <a:gridCol w="2845677">
                  <a:extLst>
                    <a:ext uri="{9D8B030D-6E8A-4147-A177-3AD203B41FA5}">
                      <a16:colId xmlns:a16="http://schemas.microsoft.com/office/drawing/2014/main" val="1354714982"/>
                    </a:ext>
                  </a:extLst>
                </a:gridCol>
                <a:gridCol w="2845677">
                  <a:extLst>
                    <a:ext uri="{9D8B030D-6E8A-4147-A177-3AD203B41FA5}">
                      <a16:colId xmlns:a16="http://schemas.microsoft.com/office/drawing/2014/main" val="1461009549"/>
                    </a:ext>
                  </a:extLst>
                </a:gridCol>
              </a:tblGrid>
              <a:tr h="223601">
                <a:tc>
                  <a:txBody>
                    <a:bodyPr/>
                    <a:lstStyle/>
                    <a:p>
                      <a:pPr algn="ctr" fontAlgn="base"/>
                      <a:r>
                        <a:rPr lang="en-IN" sz="800" b="1">
                          <a:effectLst/>
                        </a:rPr>
                        <a:t>Feature</a:t>
                      </a:r>
                    </a:p>
                  </a:txBody>
                  <a:tcPr marL="20980" marR="20980" marT="41961" marB="41961"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9F9F9"/>
                    </a:solidFill>
                  </a:tcPr>
                </a:tc>
                <a:tc>
                  <a:txBody>
                    <a:bodyPr/>
                    <a:lstStyle/>
                    <a:p>
                      <a:pPr algn="ctr" fontAlgn="base"/>
                      <a:r>
                        <a:rPr lang="en-IN" sz="800" b="1">
                          <a:effectLst/>
                        </a:rPr>
                        <a:t>Clustered Index</a:t>
                      </a:r>
                    </a:p>
                  </a:txBody>
                  <a:tcPr marL="41961" marR="41961" marT="41961" marB="41961"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9F9F9"/>
                    </a:solidFill>
                  </a:tcPr>
                </a:tc>
                <a:tc>
                  <a:txBody>
                    <a:bodyPr/>
                    <a:lstStyle/>
                    <a:p>
                      <a:pPr algn="ctr" fontAlgn="base"/>
                      <a:r>
                        <a:rPr lang="en-IN" sz="800" b="1">
                          <a:effectLst/>
                        </a:rPr>
                        <a:t>Non-Clustered Index</a:t>
                      </a:r>
                    </a:p>
                  </a:txBody>
                  <a:tcPr marL="41961" marR="41961" marT="41961" marB="41961"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9F9F9"/>
                    </a:solidFill>
                  </a:tcPr>
                </a:tc>
                <a:extLst>
                  <a:ext uri="{0D108BD9-81ED-4DB2-BD59-A6C34878D82A}">
                    <a16:rowId xmlns:a16="http://schemas.microsoft.com/office/drawing/2014/main" val="851938373"/>
                  </a:ext>
                </a:extLst>
              </a:tr>
              <a:tr h="404235">
                <a:tc>
                  <a:txBody>
                    <a:bodyPr/>
                    <a:lstStyle/>
                    <a:p>
                      <a:pPr algn="ctr" fontAlgn="ctr"/>
                      <a:r>
                        <a:rPr lang="en-IN" sz="700" b="1">
                          <a:effectLst/>
                        </a:rPr>
                        <a:t>Speed</a:t>
                      </a:r>
                      <a:endParaRPr lang="en-IN" sz="700" b="0">
                        <a:effectLst/>
                      </a:endParaRPr>
                    </a:p>
                  </a:txBody>
                  <a:tcPr marL="41961" marR="41961" marT="58745" marB="58745"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700" b="0">
                          <a:effectLst/>
                        </a:rPr>
                        <a:t>Faster for range-based queries and sorting.</a:t>
                      </a:r>
                    </a:p>
                  </a:txBody>
                  <a:tcPr marL="41961" marR="41961" marT="58745" marB="58745"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700" b="0">
                          <a:effectLst/>
                        </a:rPr>
                        <a:t>Slower for range-based queries but faster for specific lookups.</a:t>
                      </a:r>
                    </a:p>
                  </a:txBody>
                  <a:tcPr marL="41961" marR="41961" marT="58745" marB="58745"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319876573"/>
                  </a:ext>
                </a:extLst>
              </a:tr>
              <a:tr h="355532">
                <a:tc>
                  <a:txBody>
                    <a:bodyPr/>
                    <a:lstStyle/>
                    <a:p>
                      <a:pPr algn="ctr" fontAlgn="ctr"/>
                      <a:r>
                        <a:rPr lang="en-IN" sz="700" b="1">
                          <a:effectLst/>
                        </a:rPr>
                        <a:t>Memory Usage</a:t>
                      </a:r>
                      <a:endParaRPr lang="en-IN" sz="700" b="0">
                        <a:effectLst/>
                      </a:endParaRPr>
                    </a:p>
                  </a:txBody>
                  <a:tcPr marL="41961" marR="41961" marT="58745" marB="58745"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700" b="0">
                          <a:effectLst/>
                        </a:rPr>
                        <a:t>Requires less memory for operations.</a:t>
                      </a:r>
                    </a:p>
                  </a:txBody>
                  <a:tcPr marL="41961" marR="41961" marT="58745" marB="58745"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700" b="0">
                          <a:effectLst/>
                        </a:rPr>
                        <a:t>Requires more memory due to additional index structure.</a:t>
                      </a:r>
                    </a:p>
                  </a:txBody>
                  <a:tcPr marL="41961" marR="41961" marT="58745" marB="58745"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316826503"/>
                  </a:ext>
                </a:extLst>
              </a:tr>
              <a:tr h="359394">
                <a:tc>
                  <a:txBody>
                    <a:bodyPr/>
                    <a:lstStyle/>
                    <a:p>
                      <a:pPr algn="ctr" fontAlgn="ctr"/>
                      <a:r>
                        <a:rPr lang="en-IN" sz="700" b="1">
                          <a:effectLst/>
                        </a:rPr>
                        <a:t>Data Storage</a:t>
                      </a:r>
                      <a:endParaRPr lang="en-IN" sz="700" b="0">
                        <a:effectLst/>
                      </a:endParaRPr>
                    </a:p>
                  </a:txBody>
                  <a:tcPr marL="41961" marR="41961" marT="58745" marB="58745"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700" b="0">
                          <a:effectLst/>
                        </a:rPr>
                        <a:t>The clustered index stores data in the table itself.</a:t>
                      </a:r>
                    </a:p>
                  </a:txBody>
                  <a:tcPr marL="41961" marR="41961" marT="58745" marB="58745"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700" b="0">
                          <a:effectLst/>
                        </a:rPr>
                        <a:t>The non-clustered index stores data separately from the table.</a:t>
                      </a:r>
                    </a:p>
                  </a:txBody>
                  <a:tcPr marL="41961" marR="41961" marT="58745" marB="58745"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419933395"/>
                  </a:ext>
                </a:extLst>
              </a:tr>
              <a:tr h="243511">
                <a:tc>
                  <a:txBody>
                    <a:bodyPr/>
                    <a:lstStyle/>
                    <a:p>
                      <a:pPr algn="ctr" fontAlgn="ctr"/>
                      <a:r>
                        <a:rPr lang="en-US" sz="700" b="1">
                          <a:effectLst/>
                        </a:rPr>
                        <a:t>Number of Indexes per Table</a:t>
                      </a:r>
                      <a:endParaRPr lang="en-US" sz="700" b="0">
                        <a:effectLst/>
                      </a:endParaRPr>
                    </a:p>
                  </a:txBody>
                  <a:tcPr marL="41961" marR="41961" marT="58745" marB="58745"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700" b="0">
                          <a:effectLst/>
                        </a:rPr>
                        <a:t>A table can have only one clustered index.</a:t>
                      </a:r>
                    </a:p>
                  </a:txBody>
                  <a:tcPr marL="41961" marR="41961" marT="58745" marB="58745"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700" b="0">
                          <a:effectLst/>
                        </a:rPr>
                        <a:t>A table can have multiple non-clustered indexes.</a:t>
                      </a:r>
                    </a:p>
                  </a:txBody>
                  <a:tcPr marL="41961" marR="41961" marT="58745" marB="58745"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134738310"/>
                  </a:ext>
                </a:extLst>
              </a:tr>
              <a:tr h="355532">
                <a:tc>
                  <a:txBody>
                    <a:bodyPr/>
                    <a:lstStyle/>
                    <a:p>
                      <a:pPr algn="ctr" fontAlgn="ctr"/>
                      <a:r>
                        <a:rPr lang="en-IN" sz="700" b="1">
                          <a:effectLst/>
                        </a:rPr>
                        <a:t>Disk Storage</a:t>
                      </a:r>
                      <a:endParaRPr lang="en-IN" sz="700" b="0">
                        <a:effectLst/>
                      </a:endParaRPr>
                    </a:p>
                  </a:txBody>
                  <a:tcPr marL="41961" marR="41961" marT="58745" marB="58745"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700" b="0">
                          <a:effectLst/>
                        </a:rPr>
                        <a:t>The clustered index can store data on the disk.</a:t>
                      </a:r>
                    </a:p>
                  </a:txBody>
                  <a:tcPr marL="41961" marR="41961" marT="58745" marB="58745"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700" b="0">
                          <a:effectLst/>
                        </a:rPr>
                        <a:t>The non-clustered index does not store data on the disk.</a:t>
                      </a:r>
                    </a:p>
                  </a:txBody>
                  <a:tcPr marL="41961" marR="41961" marT="58745" marB="58745"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984277005"/>
                  </a:ext>
                </a:extLst>
              </a:tr>
              <a:tr h="359394">
                <a:tc>
                  <a:txBody>
                    <a:bodyPr/>
                    <a:lstStyle/>
                    <a:p>
                      <a:pPr algn="ctr" fontAlgn="ctr"/>
                      <a:r>
                        <a:rPr lang="en-IN" sz="700" b="1">
                          <a:effectLst/>
                        </a:rPr>
                        <a:t>Pointer Storage</a:t>
                      </a:r>
                      <a:endParaRPr lang="en-IN" sz="700" b="0">
                        <a:effectLst/>
                      </a:endParaRPr>
                    </a:p>
                  </a:txBody>
                  <a:tcPr marL="41961" marR="41961" marT="58745" marB="58745"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700" b="0" dirty="0">
                          <a:effectLst/>
                        </a:rPr>
                        <a:t>Stores pointers to the data blocks, not the data itself.</a:t>
                      </a:r>
                    </a:p>
                  </a:txBody>
                  <a:tcPr marL="41961" marR="41961" marT="58745" marB="58745"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700" b="0">
                          <a:effectLst/>
                        </a:rPr>
                        <a:t>Stores both the indexed value and a pointer to the actual row.</a:t>
                      </a:r>
                    </a:p>
                  </a:txBody>
                  <a:tcPr marL="41961" marR="41961" marT="58745" marB="58745"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882580844"/>
                  </a:ext>
                </a:extLst>
              </a:tr>
              <a:tr h="355532">
                <a:tc>
                  <a:txBody>
                    <a:bodyPr/>
                    <a:lstStyle/>
                    <a:p>
                      <a:pPr algn="ctr" fontAlgn="ctr"/>
                      <a:r>
                        <a:rPr lang="en-IN" sz="700" b="1">
                          <a:effectLst/>
                        </a:rPr>
                        <a:t>Leaf Nodes</a:t>
                      </a:r>
                      <a:endParaRPr lang="en-IN" sz="700" b="0">
                        <a:effectLst/>
                      </a:endParaRPr>
                    </a:p>
                  </a:txBody>
                  <a:tcPr marL="41961" marR="41961" marT="58745" marB="58745"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700" b="0">
                          <a:effectLst/>
                        </a:rPr>
                        <a:t>Leaf nodes contain the actual data itself.</a:t>
                      </a:r>
                    </a:p>
                  </a:txBody>
                  <a:tcPr marL="41961" marR="41961" marT="58745" marB="58745"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700" b="0">
                          <a:effectLst/>
                        </a:rPr>
                        <a:t>Leaf nodes contain indexed columns and pointers to data.</a:t>
                      </a:r>
                    </a:p>
                  </a:txBody>
                  <a:tcPr marL="41961" marR="41961" marT="58745" marB="58745"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45451054"/>
                  </a:ext>
                </a:extLst>
              </a:tr>
              <a:tr h="359394">
                <a:tc>
                  <a:txBody>
                    <a:bodyPr/>
                    <a:lstStyle/>
                    <a:p>
                      <a:pPr algn="ctr" fontAlgn="ctr"/>
                      <a:r>
                        <a:rPr lang="en-IN" sz="700" b="1">
                          <a:effectLst/>
                        </a:rPr>
                        <a:t>Data Order</a:t>
                      </a:r>
                      <a:endParaRPr lang="en-IN" sz="700" b="0">
                        <a:effectLst/>
                      </a:endParaRPr>
                    </a:p>
                  </a:txBody>
                  <a:tcPr marL="41961" marR="41961" marT="58745" marB="58745"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700" b="0">
                          <a:effectLst/>
                        </a:rPr>
                        <a:t>Defines the physical order of the rows in the table.</a:t>
                      </a:r>
                    </a:p>
                  </a:txBody>
                  <a:tcPr marL="41961" marR="41961" marT="58745" marB="58745"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700" b="0">
                          <a:effectLst/>
                        </a:rPr>
                        <a:t>Defines the logical order of data in the index, not the table.</a:t>
                      </a:r>
                    </a:p>
                  </a:txBody>
                  <a:tcPr marL="41961" marR="41961" marT="58745" marB="58745"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084357321"/>
                  </a:ext>
                </a:extLst>
              </a:tr>
              <a:tr h="359394">
                <a:tc>
                  <a:txBody>
                    <a:bodyPr/>
                    <a:lstStyle/>
                    <a:p>
                      <a:pPr algn="ctr" fontAlgn="ctr"/>
                      <a:r>
                        <a:rPr lang="en-IN" sz="700" b="1">
                          <a:effectLst/>
                        </a:rPr>
                        <a:t>Index Structure</a:t>
                      </a:r>
                      <a:endParaRPr lang="en-IN" sz="700" b="0">
                        <a:effectLst/>
                      </a:endParaRPr>
                    </a:p>
                  </a:txBody>
                  <a:tcPr marL="41961" marR="41961" marT="58745" marB="58745"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700" b="0">
                          <a:effectLst/>
                        </a:rPr>
                        <a:t>The data is physically reordered to match the index.</a:t>
                      </a:r>
                    </a:p>
                  </a:txBody>
                  <a:tcPr marL="41961" marR="41961" marT="58745" marB="58745"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700" b="0">
                          <a:effectLst/>
                        </a:rPr>
                        <a:t>The logical order does not match the physical order of rows.</a:t>
                      </a:r>
                    </a:p>
                  </a:txBody>
                  <a:tcPr marL="41961" marR="41961" marT="58745" marB="58745"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639122633"/>
                  </a:ext>
                </a:extLst>
              </a:tr>
              <a:tr h="359394">
                <a:tc>
                  <a:txBody>
                    <a:bodyPr/>
                    <a:lstStyle/>
                    <a:p>
                      <a:pPr algn="ctr" fontAlgn="ctr"/>
                      <a:r>
                        <a:rPr lang="en-IN" sz="700" b="1">
                          <a:effectLst/>
                        </a:rPr>
                        <a:t>Primary Key</a:t>
                      </a:r>
                      <a:endParaRPr lang="en-IN" sz="700" b="0">
                        <a:effectLst/>
                      </a:endParaRPr>
                    </a:p>
                  </a:txBody>
                  <a:tcPr marL="41961" marR="41961" marT="58745" marB="58745"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700" b="0">
                          <a:effectLst/>
                        </a:rPr>
                        <a:t>Primary keys are by default clustered indexes.</a:t>
                      </a:r>
                    </a:p>
                  </a:txBody>
                  <a:tcPr marL="41961" marR="41961" marT="58745" marB="58745"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700" b="0">
                          <a:effectLst/>
                        </a:rPr>
                        <a:t>Composite keys used with unique constraints are non-clustered.</a:t>
                      </a:r>
                    </a:p>
                  </a:txBody>
                  <a:tcPr marL="41961" marR="41961" marT="58745" marB="58745"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257497285"/>
                  </a:ext>
                </a:extLst>
              </a:tr>
              <a:tr h="359394">
                <a:tc>
                  <a:txBody>
                    <a:bodyPr/>
                    <a:lstStyle/>
                    <a:p>
                      <a:pPr algn="ctr" fontAlgn="ctr"/>
                      <a:r>
                        <a:rPr lang="en-IN" sz="700" b="1">
                          <a:effectLst/>
                        </a:rPr>
                        <a:t>Size</a:t>
                      </a:r>
                      <a:endParaRPr lang="en-IN" sz="700" b="0">
                        <a:effectLst/>
                      </a:endParaRPr>
                    </a:p>
                  </a:txBody>
                  <a:tcPr marL="41961" marR="41961" marT="58745" marB="58745"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700" b="0">
                          <a:effectLst/>
                        </a:rPr>
                        <a:t>Typically larger, especially for large primary clustered indexes.</a:t>
                      </a:r>
                    </a:p>
                  </a:txBody>
                  <a:tcPr marL="41961" marR="41961" marT="58745" marB="58745"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700" b="0">
                          <a:effectLst/>
                        </a:rPr>
                        <a:t>Smaller than clustered indexes, especially when composite.</a:t>
                      </a:r>
                    </a:p>
                  </a:txBody>
                  <a:tcPr marL="41961" marR="41961" marT="58745" marB="58745"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665486514"/>
                  </a:ext>
                </a:extLst>
              </a:tr>
              <a:tr h="359394">
                <a:tc>
                  <a:txBody>
                    <a:bodyPr/>
                    <a:lstStyle/>
                    <a:p>
                      <a:pPr algn="ctr" fontAlgn="ctr"/>
                      <a:r>
                        <a:rPr lang="en-IN" sz="700" b="1">
                          <a:effectLst/>
                        </a:rPr>
                        <a:t>Use Case</a:t>
                      </a:r>
                      <a:endParaRPr lang="en-IN" sz="700" b="0">
                        <a:effectLst/>
                      </a:endParaRPr>
                    </a:p>
                  </a:txBody>
                  <a:tcPr marL="41961" marR="41961" marT="58745" marB="58745"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700" b="0">
                          <a:effectLst/>
                        </a:rPr>
                        <a:t>Ideal for range queries and sorting.</a:t>
                      </a:r>
                    </a:p>
                  </a:txBody>
                  <a:tcPr marL="41961" marR="41961" marT="58745" marB="58745"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700" b="0">
                          <a:effectLst/>
                        </a:rPr>
                        <a:t>Suitable for optimizing lookups and queries on non-primary columns.</a:t>
                      </a:r>
                    </a:p>
                  </a:txBody>
                  <a:tcPr marL="41961" marR="41961" marT="58745" marB="58745"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4048266080"/>
                  </a:ext>
                </a:extLst>
              </a:tr>
              <a:tr h="359394">
                <a:tc>
                  <a:txBody>
                    <a:bodyPr/>
                    <a:lstStyle/>
                    <a:p>
                      <a:pPr algn="ctr" fontAlgn="ctr"/>
                      <a:r>
                        <a:rPr lang="en-IN" sz="700" b="1">
                          <a:effectLst/>
                        </a:rPr>
                        <a:t>Impact on Table</a:t>
                      </a:r>
                      <a:endParaRPr lang="en-IN" sz="700" b="0">
                        <a:effectLst/>
                      </a:endParaRPr>
                    </a:p>
                  </a:txBody>
                  <a:tcPr marL="41961" marR="41961" marT="58745" marB="58745"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700" b="0">
                          <a:effectLst/>
                        </a:rPr>
                        <a:t>A clustered index directly impacts the table’s physical storage order.</a:t>
                      </a:r>
                    </a:p>
                  </a:txBody>
                  <a:tcPr marL="41961" marR="41961" marT="58745" marB="58745"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700" b="0" dirty="0">
                          <a:effectLst/>
                        </a:rPr>
                        <a:t>A non-clustered index does not affect the physical storage order of the table.</a:t>
                      </a:r>
                    </a:p>
                  </a:txBody>
                  <a:tcPr marL="41961" marR="41961" marT="58745" marB="58745"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991069300"/>
                  </a:ext>
                </a:extLst>
              </a:tr>
            </a:tbl>
          </a:graphicData>
        </a:graphic>
      </p:graphicFrame>
      <p:sp>
        <p:nvSpPr>
          <p:cNvPr id="3" name="Rectangle 1">
            <a:extLst>
              <a:ext uri="{FF2B5EF4-FFF2-40B4-BE49-F238E27FC236}">
                <a16:creationId xmlns:a16="http://schemas.microsoft.com/office/drawing/2014/main" id="{9E35DF51-20BC-78AC-8A97-4D0C701095C5}"/>
              </a:ext>
            </a:extLst>
          </p:cNvPr>
          <p:cNvSpPr>
            <a:spLocks noChangeArrowheads="1"/>
          </p:cNvSpPr>
          <p:nvPr/>
        </p:nvSpPr>
        <p:spPr bwMode="auto">
          <a:xfrm>
            <a:off x="475130" y="454730"/>
            <a:ext cx="8941432" cy="67710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273239"/>
                </a:solidFill>
                <a:effectLst/>
                <a:latin typeface="Nunito" panose="020F0502020204030204" pitchFamily="2" charset="0"/>
              </a:rPr>
              <a:t>Differences Between Clustered and Non-Clustered Index</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273239"/>
                </a:solidFill>
                <a:effectLst/>
                <a:latin typeface="Nunito" panose="020F0502020204030204" pitchFamily="2" charset="0"/>
              </a:rPr>
              <a:t>This table organizes the </a:t>
            </a:r>
            <a:r>
              <a:rPr kumimoji="0" lang="en-US" altLang="en-US" sz="1300" b="1" i="0" u="none" strike="noStrike" cap="none" normalizeH="0" baseline="0" dirty="0">
                <a:ln>
                  <a:noFill/>
                </a:ln>
                <a:solidFill>
                  <a:srgbClr val="273239"/>
                </a:solidFill>
                <a:effectLst/>
                <a:latin typeface="Nunito" panose="020F0502020204030204" pitchFamily="2" charset="0"/>
              </a:rPr>
              <a:t>primary differences</a:t>
            </a:r>
            <a:r>
              <a:rPr kumimoji="0" lang="en-US" altLang="en-US" sz="1300" b="0" i="0" u="none" strike="noStrike" cap="none" normalizeH="0" baseline="0" dirty="0">
                <a:ln>
                  <a:noFill/>
                </a:ln>
                <a:solidFill>
                  <a:srgbClr val="273239"/>
                </a:solidFill>
                <a:effectLst/>
                <a:latin typeface="Nunito" panose="020F0502020204030204" pitchFamily="2" charset="0"/>
              </a:rPr>
              <a:t> between </a:t>
            </a:r>
            <a:r>
              <a:rPr kumimoji="0" lang="en-US" altLang="en-US" sz="1300" b="1" i="0" u="none" strike="noStrike" cap="none" normalizeH="0" baseline="0" dirty="0">
                <a:ln>
                  <a:noFill/>
                </a:ln>
                <a:solidFill>
                  <a:srgbClr val="273239"/>
                </a:solidFill>
                <a:effectLst/>
                <a:latin typeface="Nunito" panose="020F0502020204030204" pitchFamily="2" charset="0"/>
              </a:rPr>
              <a:t>clustered</a:t>
            </a:r>
            <a:r>
              <a:rPr kumimoji="0" lang="en-US" altLang="en-US" sz="1300" b="0" i="0" u="none" strike="noStrike" cap="none" normalizeH="0" baseline="0" dirty="0">
                <a:ln>
                  <a:noFill/>
                </a:ln>
                <a:solidFill>
                  <a:srgbClr val="273239"/>
                </a:solidFill>
                <a:effectLst/>
                <a:latin typeface="Nunito" panose="020F0502020204030204" pitchFamily="2" charset="0"/>
              </a:rPr>
              <a:t> and </a:t>
            </a:r>
            <a:r>
              <a:rPr kumimoji="0" lang="en-US" altLang="en-US" sz="1300" b="1" i="0" u="none" strike="noStrike" cap="none" normalizeH="0" baseline="0" dirty="0">
                <a:ln>
                  <a:noFill/>
                </a:ln>
                <a:solidFill>
                  <a:srgbClr val="273239"/>
                </a:solidFill>
                <a:effectLst/>
                <a:latin typeface="Nunito" panose="020F0502020204030204" pitchFamily="2" charset="0"/>
              </a:rPr>
              <a:t>non-clustered indexes</a:t>
            </a:r>
            <a:r>
              <a:rPr kumimoji="0" lang="en-US" altLang="en-US" sz="1300" b="0" i="0" u="none" strike="noStrike" cap="none" normalizeH="0" baseline="0" dirty="0">
                <a:ln>
                  <a:noFill/>
                </a:ln>
                <a:solidFill>
                  <a:srgbClr val="273239"/>
                </a:solidFill>
                <a:effectLst/>
                <a:latin typeface="Nunito" panose="020F0502020204030204" pitchFamily="2" charset="0"/>
              </a:rPr>
              <a:t>, making it easier to understand when to use each index type based on performance requirements and database structure.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467911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8723C76-DB72-5F53-13E0-3CC4DD89C3F3}"/>
              </a:ext>
            </a:extLst>
          </p:cNvPr>
          <p:cNvSpPr txBox="1"/>
          <p:nvPr/>
        </p:nvSpPr>
        <p:spPr>
          <a:xfrm>
            <a:off x="413238" y="562709"/>
            <a:ext cx="10741269" cy="6494085"/>
          </a:xfrm>
          <a:prstGeom prst="rect">
            <a:avLst/>
          </a:prstGeom>
          <a:noFill/>
        </p:spPr>
        <p:txBody>
          <a:bodyPr wrap="square" rtlCol="0">
            <a:spAutoFit/>
          </a:bodyPr>
          <a:lstStyle/>
          <a:p>
            <a:r>
              <a:rPr lang="en-US" sz="1300" dirty="0">
                <a:latin typeface="+mj-lt"/>
              </a:rPr>
              <a:t>In SQL Server, constraints are rules enforced on data in tables to maintain data integrity and consistency. They ensure that the data entered into a table adheres to specific rules. Here are the main types of constraints:</a:t>
            </a:r>
          </a:p>
          <a:p>
            <a:endParaRPr lang="en-US" sz="1300" dirty="0">
              <a:latin typeface="+mj-lt"/>
            </a:endParaRPr>
          </a:p>
          <a:p>
            <a:r>
              <a:rPr lang="en-US" sz="1300" b="1" dirty="0">
                <a:latin typeface="+mj-lt"/>
              </a:rPr>
              <a:t>1. NOT NULL</a:t>
            </a:r>
          </a:p>
          <a:p>
            <a:r>
              <a:rPr lang="en-US" sz="1300" dirty="0">
                <a:latin typeface="+mj-lt"/>
              </a:rPr>
              <a:t>Ensures that a column cannot have a NULL value.</a:t>
            </a:r>
          </a:p>
          <a:p>
            <a:endParaRPr lang="en-US" sz="1300" dirty="0">
              <a:latin typeface="+mj-lt"/>
            </a:endParaRPr>
          </a:p>
          <a:p>
            <a:r>
              <a:rPr lang="en-US" sz="1300" dirty="0">
                <a:latin typeface="+mj-lt"/>
              </a:rPr>
              <a:t>Example:</a:t>
            </a:r>
          </a:p>
          <a:p>
            <a:endParaRPr lang="en-US" sz="1300" dirty="0">
              <a:latin typeface="+mj-lt"/>
            </a:endParaRPr>
          </a:p>
          <a:p>
            <a:r>
              <a:rPr lang="en-US" sz="1300" dirty="0" err="1">
                <a:latin typeface="+mj-lt"/>
              </a:rPr>
              <a:t>sql</a:t>
            </a:r>
            <a:endParaRPr lang="en-US" sz="1300" dirty="0">
              <a:latin typeface="+mj-lt"/>
            </a:endParaRPr>
          </a:p>
          <a:p>
            <a:r>
              <a:rPr lang="en-US" sz="1300" dirty="0">
                <a:latin typeface="+mj-lt"/>
              </a:rPr>
              <a:t>CREATE TABLE Employees (</a:t>
            </a:r>
          </a:p>
          <a:p>
            <a:r>
              <a:rPr lang="en-US" sz="1300" dirty="0">
                <a:latin typeface="+mj-lt"/>
              </a:rPr>
              <a:t>    </a:t>
            </a:r>
            <a:r>
              <a:rPr lang="en-US" sz="1300" dirty="0" err="1">
                <a:latin typeface="+mj-lt"/>
              </a:rPr>
              <a:t>EmployeeID</a:t>
            </a:r>
            <a:r>
              <a:rPr lang="en-US" sz="1300" dirty="0">
                <a:latin typeface="+mj-lt"/>
              </a:rPr>
              <a:t> INT NOT NULL,</a:t>
            </a:r>
          </a:p>
          <a:p>
            <a:r>
              <a:rPr lang="en-US" sz="1300" dirty="0">
                <a:latin typeface="+mj-lt"/>
              </a:rPr>
              <a:t>    Name NVARCHAR(50) NOT NULL</a:t>
            </a:r>
          </a:p>
          <a:p>
            <a:r>
              <a:rPr lang="en-US" sz="1300" dirty="0">
                <a:latin typeface="+mj-lt"/>
              </a:rPr>
              <a:t>);</a:t>
            </a:r>
          </a:p>
          <a:p>
            <a:r>
              <a:rPr lang="en-US" sz="1300" b="1" dirty="0">
                <a:latin typeface="+mj-lt"/>
              </a:rPr>
              <a:t>2. UNIQUE</a:t>
            </a:r>
          </a:p>
          <a:p>
            <a:r>
              <a:rPr lang="en-US" sz="1300" dirty="0">
                <a:latin typeface="+mj-lt"/>
              </a:rPr>
              <a:t>Ensures that all values in a column are unique.</a:t>
            </a:r>
          </a:p>
          <a:p>
            <a:endParaRPr lang="en-US" sz="1300" dirty="0">
              <a:latin typeface="+mj-lt"/>
            </a:endParaRPr>
          </a:p>
          <a:p>
            <a:r>
              <a:rPr lang="en-US" sz="1300" dirty="0">
                <a:latin typeface="+mj-lt"/>
              </a:rPr>
              <a:t>Example:</a:t>
            </a:r>
          </a:p>
          <a:p>
            <a:endParaRPr lang="en-US" sz="1300" dirty="0">
              <a:latin typeface="+mj-lt"/>
            </a:endParaRPr>
          </a:p>
          <a:p>
            <a:r>
              <a:rPr lang="en-US" sz="1300" dirty="0" err="1">
                <a:latin typeface="+mj-lt"/>
              </a:rPr>
              <a:t>sql</a:t>
            </a:r>
            <a:endParaRPr lang="en-US" sz="1300" dirty="0">
              <a:latin typeface="+mj-lt"/>
            </a:endParaRPr>
          </a:p>
          <a:p>
            <a:r>
              <a:rPr lang="en-US" sz="1300" dirty="0">
                <a:latin typeface="+mj-lt"/>
              </a:rPr>
              <a:t>CREATE TABLE Products (</a:t>
            </a:r>
          </a:p>
          <a:p>
            <a:r>
              <a:rPr lang="en-US" sz="1300" dirty="0">
                <a:latin typeface="+mj-lt"/>
              </a:rPr>
              <a:t>    </a:t>
            </a:r>
            <a:r>
              <a:rPr lang="en-US" sz="1300" dirty="0" err="1">
                <a:latin typeface="+mj-lt"/>
              </a:rPr>
              <a:t>ProductID</a:t>
            </a:r>
            <a:r>
              <a:rPr lang="en-US" sz="1300" dirty="0">
                <a:latin typeface="+mj-lt"/>
              </a:rPr>
              <a:t> INT UNIQUE,</a:t>
            </a:r>
          </a:p>
          <a:p>
            <a:r>
              <a:rPr lang="en-US" sz="1300" dirty="0">
                <a:latin typeface="+mj-lt"/>
              </a:rPr>
              <a:t>    ProductName NVARCHAR(50)</a:t>
            </a:r>
          </a:p>
          <a:p>
            <a:r>
              <a:rPr lang="en-US" sz="1300" dirty="0">
                <a:latin typeface="+mj-lt"/>
              </a:rPr>
              <a:t>);</a:t>
            </a:r>
          </a:p>
          <a:p>
            <a:endParaRPr lang="en-US" sz="1300" dirty="0">
              <a:latin typeface="+mj-lt"/>
            </a:endParaRPr>
          </a:p>
          <a:p>
            <a:r>
              <a:rPr lang="en-US" sz="1300" b="1" dirty="0">
                <a:latin typeface="+mj-lt"/>
              </a:rPr>
              <a:t>3. PRIMARY KEY</a:t>
            </a:r>
          </a:p>
          <a:p>
            <a:r>
              <a:rPr lang="en-US" sz="1300" dirty="0">
                <a:latin typeface="+mj-lt"/>
              </a:rPr>
              <a:t>Combines NOT NULL and UNIQUE. It uniquely identifies each row in a table.</a:t>
            </a:r>
          </a:p>
          <a:p>
            <a:r>
              <a:rPr lang="en-US" sz="1300" dirty="0">
                <a:latin typeface="+mj-lt"/>
              </a:rPr>
              <a:t>Example:</a:t>
            </a:r>
          </a:p>
          <a:p>
            <a:r>
              <a:rPr lang="en-US" sz="1300" dirty="0" err="1">
                <a:latin typeface="+mj-lt"/>
              </a:rPr>
              <a:t>sql</a:t>
            </a:r>
            <a:endParaRPr lang="en-US" sz="1300" dirty="0">
              <a:latin typeface="+mj-lt"/>
            </a:endParaRPr>
          </a:p>
          <a:p>
            <a:r>
              <a:rPr lang="en-US" sz="1300" dirty="0">
                <a:latin typeface="+mj-lt"/>
              </a:rPr>
              <a:t>CREATE TABLE Orders (</a:t>
            </a:r>
          </a:p>
          <a:p>
            <a:r>
              <a:rPr lang="en-US" sz="1300" dirty="0">
                <a:latin typeface="+mj-lt"/>
              </a:rPr>
              <a:t>    </a:t>
            </a:r>
            <a:r>
              <a:rPr lang="en-US" sz="1300" dirty="0" err="1">
                <a:latin typeface="+mj-lt"/>
              </a:rPr>
              <a:t>OrderID</a:t>
            </a:r>
            <a:r>
              <a:rPr lang="en-US" sz="1300" dirty="0">
                <a:latin typeface="+mj-lt"/>
              </a:rPr>
              <a:t> INT PRIMARY KEY,</a:t>
            </a:r>
          </a:p>
          <a:p>
            <a:r>
              <a:rPr lang="en-US" sz="1300" dirty="0">
                <a:latin typeface="+mj-lt"/>
              </a:rPr>
              <a:t>    </a:t>
            </a:r>
            <a:r>
              <a:rPr lang="en-US" sz="1300" dirty="0" err="1">
                <a:latin typeface="+mj-lt"/>
              </a:rPr>
              <a:t>OrderDate</a:t>
            </a:r>
            <a:r>
              <a:rPr lang="en-US" sz="1300" dirty="0">
                <a:latin typeface="+mj-lt"/>
              </a:rPr>
              <a:t> DATETIME</a:t>
            </a:r>
          </a:p>
          <a:p>
            <a:r>
              <a:rPr lang="en-US" sz="1300" dirty="0">
                <a:latin typeface="+mj-lt"/>
              </a:rPr>
              <a:t>);</a:t>
            </a:r>
            <a:endParaRPr lang="en-IN" sz="1300" dirty="0">
              <a:latin typeface="+mj-lt"/>
            </a:endParaRPr>
          </a:p>
        </p:txBody>
      </p:sp>
      <p:sp>
        <p:nvSpPr>
          <p:cNvPr id="5" name="TextBox 4">
            <a:extLst>
              <a:ext uri="{FF2B5EF4-FFF2-40B4-BE49-F238E27FC236}">
                <a16:creationId xmlns:a16="http://schemas.microsoft.com/office/drawing/2014/main" id="{B7B8C470-4E71-4ECA-7BD8-B72B9D3E37A6}"/>
              </a:ext>
            </a:extLst>
          </p:cNvPr>
          <p:cNvSpPr txBox="1"/>
          <p:nvPr/>
        </p:nvSpPr>
        <p:spPr>
          <a:xfrm>
            <a:off x="2681654" y="193431"/>
            <a:ext cx="4431323" cy="461665"/>
          </a:xfrm>
          <a:prstGeom prst="rect">
            <a:avLst/>
          </a:prstGeom>
          <a:noFill/>
        </p:spPr>
        <p:txBody>
          <a:bodyPr wrap="square" rtlCol="0">
            <a:spAutoFit/>
          </a:bodyPr>
          <a:lstStyle/>
          <a:p>
            <a:r>
              <a:rPr lang="en-IN" sz="2400" b="1" dirty="0"/>
              <a:t>                        Constraint</a:t>
            </a:r>
          </a:p>
        </p:txBody>
      </p:sp>
    </p:spTree>
    <p:extLst>
      <p:ext uri="{BB962C8B-B14F-4D97-AF65-F5344CB8AC3E}">
        <p14:creationId xmlns:p14="http://schemas.microsoft.com/office/powerpoint/2010/main" val="35650132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39834ED-EE58-108E-4572-CBEB99C9EB9C}"/>
              </a:ext>
            </a:extLst>
          </p:cNvPr>
          <p:cNvSpPr txBox="1"/>
          <p:nvPr/>
        </p:nvSpPr>
        <p:spPr>
          <a:xfrm>
            <a:off x="553915" y="167054"/>
            <a:ext cx="10814539" cy="7109639"/>
          </a:xfrm>
          <a:prstGeom prst="rect">
            <a:avLst/>
          </a:prstGeom>
          <a:noFill/>
        </p:spPr>
        <p:txBody>
          <a:bodyPr wrap="square" rtlCol="0">
            <a:spAutoFit/>
          </a:bodyPr>
          <a:lstStyle/>
          <a:p>
            <a:endParaRPr lang="en-US" sz="1300" dirty="0">
              <a:latin typeface="+mj-lt"/>
            </a:endParaRPr>
          </a:p>
          <a:p>
            <a:r>
              <a:rPr lang="en-US" sz="1300" b="1" dirty="0">
                <a:latin typeface="+mj-lt"/>
              </a:rPr>
              <a:t>4. FOREIGN KEY</a:t>
            </a:r>
          </a:p>
          <a:p>
            <a:r>
              <a:rPr lang="en-US" sz="1300" dirty="0">
                <a:latin typeface="+mj-lt"/>
              </a:rPr>
              <a:t>Establishes a relationship between two tables by linking a column in one table to the primary key in another.</a:t>
            </a:r>
          </a:p>
          <a:p>
            <a:r>
              <a:rPr lang="en-US" sz="1300" dirty="0">
                <a:latin typeface="+mj-lt"/>
              </a:rPr>
              <a:t>Example:</a:t>
            </a:r>
          </a:p>
          <a:p>
            <a:endParaRPr lang="en-US" sz="1300" dirty="0">
              <a:latin typeface="+mj-lt"/>
            </a:endParaRPr>
          </a:p>
          <a:p>
            <a:r>
              <a:rPr lang="en-US" sz="1300" dirty="0" err="1">
                <a:latin typeface="+mj-lt"/>
              </a:rPr>
              <a:t>sql</a:t>
            </a:r>
            <a:endParaRPr lang="en-US" sz="1300" dirty="0">
              <a:latin typeface="+mj-lt"/>
            </a:endParaRPr>
          </a:p>
          <a:p>
            <a:r>
              <a:rPr lang="en-US" sz="1300" dirty="0">
                <a:latin typeface="+mj-lt"/>
              </a:rPr>
              <a:t>CREATE TABLE </a:t>
            </a:r>
            <a:r>
              <a:rPr lang="en-US" sz="1300" dirty="0" err="1">
                <a:latin typeface="+mj-lt"/>
              </a:rPr>
              <a:t>OrderDetails</a:t>
            </a:r>
            <a:r>
              <a:rPr lang="en-US" sz="1300" dirty="0">
                <a:latin typeface="+mj-lt"/>
              </a:rPr>
              <a:t> (</a:t>
            </a:r>
          </a:p>
          <a:p>
            <a:r>
              <a:rPr lang="en-US" sz="1300" dirty="0">
                <a:latin typeface="+mj-lt"/>
              </a:rPr>
              <a:t>    </a:t>
            </a:r>
            <a:r>
              <a:rPr lang="en-US" sz="1300" dirty="0" err="1">
                <a:latin typeface="+mj-lt"/>
              </a:rPr>
              <a:t>OrderDetailID</a:t>
            </a:r>
            <a:r>
              <a:rPr lang="en-US" sz="1300" dirty="0">
                <a:latin typeface="+mj-lt"/>
              </a:rPr>
              <a:t> INT PRIMARY KEY,</a:t>
            </a:r>
          </a:p>
          <a:p>
            <a:r>
              <a:rPr lang="en-US" sz="1300" dirty="0">
                <a:latin typeface="+mj-lt"/>
              </a:rPr>
              <a:t>    </a:t>
            </a:r>
            <a:r>
              <a:rPr lang="en-US" sz="1300" dirty="0" err="1">
                <a:latin typeface="+mj-lt"/>
              </a:rPr>
              <a:t>OrderID</a:t>
            </a:r>
            <a:r>
              <a:rPr lang="en-US" sz="1300" dirty="0">
                <a:latin typeface="+mj-lt"/>
              </a:rPr>
              <a:t> INT FOREIGN KEY REFERENCES Orders(</a:t>
            </a:r>
            <a:r>
              <a:rPr lang="en-US" sz="1300" dirty="0" err="1">
                <a:latin typeface="+mj-lt"/>
              </a:rPr>
              <a:t>OrderID</a:t>
            </a:r>
            <a:r>
              <a:rPr lang="en-US" sz="1300" dirty="0">
                <a:latin typeface="+mj-lt"/>
              </a:rPr>
              <a:t>)</a:t>
            </a:r>
          </a:p>
          <a:p>
            <a:r>
              <a:rPr lang="en-US" sz="1300" dirty="0">
                <a:latin typeface="+mj-lt"/>
              </a:rPr>
              <a:t>);</a:t>
            </a:r>
          </a:p>
          <a:p>
            <a:r>
              <a:rPr lang="en-US" sz="1300" b="1" dirty="0">
                <a:latin typeface="+mj-lt"/>
              </a:rPr>
              <a:t>5. CHECK</a:t>
            </a:r>
          </a:p>
          <a:p>
            <a:r>
              <a:rPr lang="en-US" sz="1300" dirty="0">
                <a:latin typeface="+mj-lt"/>
              </a:rPr>
              <a:t>Ensures that all values in a column satisfy a specific condition.</a:t>
            </a:r>
          </a:p>
          <a:p>
            <a:endParaRPr lang="en-US" sz="1300" dirty="0">
              <a:latin typeface="+mj-lt"/>
            </a:endParaRPr>
          </a:p>
          <a:p>
            <a:r>
              <a:rPr lang="en-US" sz="1300" dirty="0">
                <a:latin typeface="+mj-lt"/>
              </a:rPr>
              <a:t>Example:</a:t>
            </a:r>
          </a:p>
          <a:p>
            <a:r>
              <a:rPr lang="en-US" sz="1300" dirty="0" err="1">
                <a:latin typeface="+mj-lt"/>
              </a:rPr>
              <a:t>sql</a:t>
            </a:r>
            <a:endParaRPr lang="en-US" sz="1300" dirty="0">
              <a:latin typeface="+mj-lt"/>
            </a:endParaRPr>
          </a:p>
          <a:p>
            <a:r>
              <a:rPr lang="en-US" sz="1300" dirty="0">
                <a:latin typeface="+mj-lt"/>
              </a:rPr>
              <a:t>CREATE TABLE Employees (</a:t>
            </a:r>
          </a:p>
          <a:p>
            <a:r>
              <a:rPr lang="en-US" sz="1300" dirty="0">
                <a:latin typeface="+mj-lt"/>
              </a:rPr>
              <a:t>    </a:t>
            </a:r>
            <a:r>
              <a:rPr lang="en-US" sz="1300" dirty="0" err="1">
                <a:latin typeface="+mj-lt"/>
              </a:rPr>
              <a:t>EmployeeID</a:t>
            </a:r>
            <a:r>
              <a:rPr lang="en-US" sz="1300" dirty="0">
                <a:latin typeface="+mj-lt"/>
              </a:rPr>
              <a:t> INT PRIMARY KEY,</a:t>
            </a:r>
          </a:p>
          <a:p>
            <a:r>
              <a:rPr lang="en-US" sz="1300" dirty="0">
                <a:latin typeface="+mj-lt"/>
              </a:rPr>
              <a:t>    Age INT CHECK (Age &gt;= 18),</a:t>
            </a:r>
          </a:p>
          <a:p>
            <a:r>
              <a:rPr lang="en-US" sz="1300" dirty="0">
                <a:latin typeface="+mj-lt"/>
              </a:rPr>
              <a:t>     Garde Char(1)</a:t>
            </a:r>
          </a:p>
          <a:p>
            <a:r>
              <a:rPr lang="en-US" sz="1400" b="0" i="0" dirty="0">
                <a:solidFill>
                  <a:srgbClr val="A626A4"/>
                </a:solidFill>
                <a:effectLst/>
                <a:latin typeface="Roboto Mono" panose="00000009000000000000" pitchFamily="49" charset="0"/>
              </a:rPr>
              <a:t> CHECK</a:t>
            </a:r>
            <a:r>
              <a:rPr lang="en-US" sz="1400" b="0" i="0" dirty="0">
                <a:solidFill>
                  <a:srgbClr val="383A42"/>
                </a:solidFill>
                <a:effectLst/>
                <a:latin typeface="Roboto Mono" panose="00000009000000000000" pitchFamily="49" charset="0"/>
              </a:rPr>
              <a:t>(</a:t>
            </a:r>
            <a:r>
              <a:rPr lang="en-US" sz="1400" dirty="0">
                <a:latin typeface="+mj-lt"/>
              </a:rPr>
              <a:t>Garde</a:t>
            </a:r>
            <a:r>
              <a:rPr lang="en-US" sz="1400" b="0" i="0" dirty="0">
                <a:solidFill>
                  <a:srgbClr val="383A42"/>
                </a:solidFill>
                <a:effectLst/>
                <a:latin typeface="Roboto Mono" panose="00000009000000000000" pitchFamily="49" charset="0"/>
              </a:rPr>
              <a:t> = </a:t>
            </a:r>
            <a:r>
              <a:rPr lang="en-US" sz="1400" b="0" i="0" dirty="0">
                <a:solidFill>
                  <a:srgbClr val="50A14F"/>
                </a:solidFill>
                <a:effectLst/>
                <a:latin typeface="Roboto Mono" panose="00000009000000000000" pitchFamily="49" charset="0"/>
              </a:rPr>
              <a:t>‘A'</a:t>
            </a:r>
            <a:r>
              <a:rPr lang="en-US" sz="1400" b="0" i="0" dirty="0">
                <a:solidFill>
                  <a:srgbClr val="383A42"/>
                </a:solidFill>
                <a:effectLst/>
                <a:latin typeface="Roboto Mono" panose="00000009000000000000" pitchFamily="49" charset="0"/>
              </a:rPr>
              <a:t> </a:t>
            </a:r>
            <a:r>
              <a:rPr lang="en-US" sz="1400" b="0" i="0" dirty="0">
                <a:solidFill>
                  <a:srgbClr val="A626A4"/>
                </a:solidFill>
                <a:effectLst/>
                <a:latin typeface="Roboto Mono" panose="00000009000000000000" pitchFamily="49" charset="0"/>
              </a:rPr>
              <a:t>or</a:t>
            </a:r>
            <a:r>
              <a:rPr lang="en-US" sz="1400" b="0" i="0" dirty="0">
                <a:solidFill>
                  <a:srgbClr val="383A42"/>
                </a:solidFill>
                <a:effectLst/>
                <a:latin typeface="Roboto Mono" panose="00000009000000000000" pitchFamily="49" charset="0"/>
              </a:rPr>
              <a:t> Grade =</a:t>
            </a:r>
            <a:r>
              <a:rPr lang="en-US" sz="1400" b="0" i="0" dirty="0">
                <a:solidFill>
                  <a:srgbClr val="50A14F"/>
                </a:solidFill>
                <a:effectLst/>
                <a:latin typeface="Roboto Mono" panose="00000009000000000000" pitchFamily="49" charset="0"/>
              </a:rPr>
              <a:t>‘B'</a:t>
            </a:r>
            <a:r>
              <a:rPr lang="en-US" sz="1400" b="0" i="0" dirty="0">
                <a:solidFill>
                  <a:srgbClr val="383A42"/>
                </a:solidFill>
                <a:effectLst/>
                <a:latin typeface="Roboto Mono" panose="00000009000000000000" pitchFamily="49" charset="0"/>
              </a:rPr>
              <a:t>)</a:t>
            </a:r>
            <a:endParaRPr lang="en-US" sz="1300" dirty="0">
              <a:latin typeface="+mj-lt"/>
            </a:endParaRPr>
          </a:p>
          <a:p>
            <a:r>
              <a:rPr lang="en-US" sz="1300" dirty="0">
                <a:latin typeface="+mj-lt"/>
              </a:rPr>
              <a:t>);</a:t>
            </a:r>
          </a:p>
          <a:p>
            <a:endParaRPr lang="en-US" sz="1300" dirty="0">
              <a:latin typeface="+mj-lt"/>
            </a:endParaRPr>
          </a:p>
          <a:p>
            <a:r>
              <a:rPr lang="en-US" sz="1300" dirty="0">
                <a:latin typeface="+mj-lt"/>
              </a:rPr>
              <a:t>OR</a:t>
            </a:r>
          </a:p>
          <a:p>
            <a:r>
              <a:rPr lang="en-US" sz="1300" dirty="0">
                <a:latin typeface="+mj-lt"/>
              </a:rPr>
              <a:t>ALTER TABLE Employees ADD CONSTRAINT </a:t>
            </a:r>
            <a:r>
              <a:rPr lang="en-US" sz="1300" dirty="0" err="1">
                <a:latin typeface="+mj-lt"/>
              </a:rPr>
              <a:t>CHK_Age</a:t>
            </a:r>
            <a:r>
              <a:rPr lang="en-US" sz="1300" dirty="0">
                <a:latin typeface="+mj-lt"/>
              </a:rPr>
              <a:t> CHECK (Age &gt;= 18);</a:t>
            </a:r>
          </a:p>
          <a:p>
            <a:r>
              <a:rPr lang="en-US" sz="1300" dirty="0">
                <a:latin typeface="+mj-lt"/>
              </a:rPr>
              <a:t> </a:t>
            </a:r>
          </a:p>
          <a:p>
            <a:r>
              <a:rPr lang="en-US" sz="1300" b="1" dirty="0">
                <a:latin typeface="+mj-lt"/>
              </a:rPr>
              <a:t>6. DEFAULT</a:t>
            </a:r>
          </a:p>
          <a:p>
            <a:r>
              <a:rPr lang="en-US" sz="1300" dirty="0">
                <a:latin typeface="+mj-lt"/>
              </a:rPr>
              <a:t>Sets a default value for a column if no value is specified.</a:t>
            </a:r>
          </a:p>
          <a:p>
            <a:endParaRPr lang="en-US" sz="1300" dirty="0">
              <a:latin typeface="+mj-lt"/>
            </a:endParaRPr>
          </a:p>
          <a:p>
            <a:r>
              <a:rPr lang="en-US" sz="1300" dirty="0">
                <a:latin typeface="+mj-lt"/>
              </a:rPr>
              <a:t>Example:</a:t>
            </a:r>
          </a:p>
          <a:p>
            <a:r>
              <a:rPr lang="en-US" sz="1300" dirty="0" err="1">
                <a:latin typeface="+mj-lt"/>
              </a:rPr>
              <a:t>sql</a:t>
            </a:r>
            <a:endParaRPr lang="en-US" sz="1300" dirty="0">
              <a:latin typeface="+mj-lt"/>
            </a:endParaRPr>
          </a:p>
          <a:p>
            <a:r>
              <a:rPr lang="en-US" sz="1300" dirty="0">
                <a:latin typeface="+mj-lt"/>
              </a:rPr>
              <a:t>CREATE TABLE Customers (</a:t>
            </a:r>
          </a:p>
          <a:p>
            <a:r>
              <a:rPr lang="en-US" sz="1300" dirty="0">
                <a:latin typeface="+mj-lt"/>
              </a:rPr>
              <a:t>    </a:t>
            </a:r>
            <a:r>
              <a:rPr lang="en-US" sz="1300" dirty="0" err="1">
                <a:latin typeface="+mj-lt"/>
              </a:rPr>
              <a:t>CustomerID</a:t>
            </a:r>
            <a:r>
              <a:rPr lang="en-US" sz="1300" dirty="0">
                <a:latin typeface="+mj-lt"/>
              </a:rPr>
              <a:t> INT PRIMARY KEY,</a:t>
            </a:r>
          </a:p>
          <a:p>
            <a:r>
              <a:rPr lang="en-US" sz="1300" dirty="0">
                <a:latin typeface="+mj-lt"/>
              </a:rPr>
              <a:t>    Country NVARCHAR(50) DEFAULT 'USA'</a:t>
            </a:r>
          </a:p>
          <a:p>
            <a:r>
              <a:rPr lang="en-US" sz="1300" dirty="0">
                <a:latin typeface="+mj-lt"/>
              </a:rPr>
              <a:t>);</a:t>
            </a:r>
            <a:endParaRPr lang="en-IN" sz="1300" dirty="0">
              <a:latin typeface="+mj-lt"/>
            </a:endParaRPr>
          </a:p>
          <a:p>
            <a:endParaRPr lang="en-IN" sz="1300" dirty="0"/>
          </a:p>
        </p:txBody>
      </p:sp>
    </p:spTree>
    <p:extLst>
      <p:ext uri="{BB962C8B-B14F-4D97-AF65-F5344CB8AC3E}">
        <p14:creationId xmlns:p14="http://schemas.microsoft.com/office/powerpoint/2010/main" val="8428464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CBC369FF-D09F-03CE-18E5-961A53006BAE}"/>
              </a:ext>
            </a:extLst>
          </p:cNvPr>
          <p:cNvSpPr>
            <a:spLocks noChangeArrowheads="1"/>
          </p:cNvSpPr>
          <p:nvPr/>
        </p:nvSpPr>
        <p:spPr bwMode="auto">
          <a:xfrm>
            <a:off x="383177" y="228887"/>
            <a:ext cx="10001008"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mj-lt"/>
              </a:rPr>
              <a:t>SQL queries are essential for interacting with databases. They can be classified based on their functionality. Here are the main types of SQL queries: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3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300" b="1" i="0" u="none" strike="noStrike" cap="none" normalizeH="0" baseline="0" dirty="0">
                <a:ln>
                  <a:noFill/>
                </a:ln>
                <a:solidFill>
                  <a:schemeClr val="tx1"/>
                </a:solidFill>
                <a:effectLst/>
                <a:latin typeface="+mj-lt"/>
              </a:rPr>
              <a:t>Data Query Language (DQL)</a:t>
            </a:r>
            <a:r>
              <a:rPr kumimoji="0" lang="en-US" altLang="en-US" sz="1300" b="0" i="0" u="none" strike="noStrike" cap="none" normalizeH="0" baseline="0" dirty="0">
                <a:ln>
                  <a:noFill/>
                </a:ln>
                <a:solidFill>
                  <a:schemeClr val="tx1"/>
                </a:solidFill>
                <a:effectLst/>
                <a:latin typeface="+mj-lt"/>
              </a:rPr>
              <a:t>: Primarily focuses on retrieving data from the database. Example: SELECT statement.</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3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300" b="1" i="0" u="none" strike="noStrike" cap="none" normalizeH="0" baseline="0" dirty="0">
                <a:ln>
                  <a:noFill/>
                </a:ln>
                <a:solidFill>
                  <a:schemeClr val="tx1"/>
                </a:solidFill>
                <a:effectLst/>
                <a:latin typeface="+mj-lt"/>
              </a:rPr>
              <a:t>Data Definition Language (DDL)</a:t>
            </a:r>
            <a:r>
              <a:rPr kumimoji="0" lang="en-US" altLang="en-US" sz="1300" b="0" i="0" u="none" strike="noStrike" cap="none" normalizeH="0" baseline="0" dirty="0">
                <a:ln>
                  <a:noFill/>
                </a:ln>
                <a:solidFill>
                  <a:schemeClr val="tx1"/>
                </a:solidFill>
                <a:effectLst/>
                <a:latin typeface="+mj-lt"/>
              </a:rPr>
              <a:t>: Deals with defining and managing database structure or schema. Examples: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mj-lt"/>
              </a:rPr>
              <a:t>CREATE (to create tables, databases, etc.)</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mj-lt"/>
              </a:rPr>
              <a:t>ALTER (to modify table structure)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mj-lt"/>
              </a:rPr>
              <a:t>DROP (to delete tables or databases)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mj-lt"/>
              </a:rPr>
              <a:t>TRUNCATE (to remove all rows from a table, but keep the structure).</a:t>
            </a:r>
          </a:p>
          <a:p>
            <a:pPr marL="457200" marR="0" lvl="1" indent="0" algn="l" defTabSz="914400" rtl="0" eaLnBrk="0" fontAlgn="base" latinLnBrk="0" hangingPunct="0">
              <a:lnSpc>
                <a:spcPct val="100000"/>
              </a:lnSpc>
              <a:spcBef>
                <a:spcPct val="0"/>
              </a:spcBef>
              <a:spcAft>
                <a:spcPct val="0"/>
              </a:spcAft>
              <a:buClrTx/>
              <a:buSzTx/>
              <a:tabLst/>
            </a:pPr>
            <a:endParaRPr kumimoji="0" lang="en-US" altLang="en-US" sz="13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300" b="1" i="0" u="none" strike="noStrike" cap="none" normalizeH="0" baseline="0" dirty="0">
                <a:ln>
                  <a:noFill/>
                </a:ln>
                <a:solidFill>
                  <a:schemeClr val="tx1"/>
                </a:solidFill>
                <a:effectLst/>
                <a:latin typeface="+mj-lt"/>
              </a:rPr>
              <a:t>Data Manipulation Language (DML)</a:t>
            </a:r>
            <a:r>
              <a:rPr kumimoji="0" lang="en-US" altLang="en-US" sz="1300" b="0" i="0" u="none" strike="noStrike" cap="none" normalizeH="0" baseline="0" dirty="0">
                <a:ln>
                  <a:noFill/>
                </a:ln>
                <a:solidFill>
                  <a:schemeClr val="tx1"/>
                </a:solidFill>
                <a:effectLst/>
                <a:latin typeface="+mj-lt"/>
              </a:rPr>
              <a:t>: Used to manipulate data stored in the database. Examples: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mj-lt"/>
              </a:rPr>
              <a:t>INSERT (to add new data)</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mj-lt"/>
              </a:rPr>
              <a:t>UPDATE (to modify existing data)</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mj-lt"/>
              </a:rPr>
              <a:t>DELETE (to remove data).</a:t>
            </a:r>
            <a:endParaRPr lang="en-US" altLang="en-US" sz="1300" dirty="0">
              <a:latin typeface="+mj-lt"/>
            </a:endParaRPr>
          </a:p>
          <a:p>
            <a:pPr marL="457200" marR="0" lvl="1" indent="0" algn="l" defTabSz="914400" rtl="0" eaLnBrk="0" fontAlgn="base" latinLnBrk="0" hangingPunct="0">
              <a:lnSpc>
                <a:spcPct val="100000"/>
              </a:lnSpc>
              <a:spcBef>
                <a:spcPct val="0"/>
              </a:spcBef>
              <a:spcAft>
                <a:spcPct val="0"/>
              </a:spcAft>
              <a:buClrTx/>
              <a:buSzTx/>
              <a:tabLst/>
            </a:pPr>
            <a:endParaRPr kumimoji="0" lang="en-US" altLang="en-US" sz="13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300" b="1" i="0" u="none" strike="noStrike" cap="none" normalizeH="0" baseline="0" dirty="0">
                <a:ln>
                  <a:noFill/>
                </a:ln>
                <a:solidFill>
                  <a:schemeClr val="tx1"/>
                </a:solidFill>
                <a:effectLst/>
                <a:latin typeface="+mj-lt"/>
              </a:rPr>
              <a:t>Data Control Language (DCL)</a:t>
            </a:r>
            <a:r>
              <a:rPr kumimoji="0" lang="en-US" altLang="en-US" sz="1300" b="0" i="0" u="none" strike="noStrike" cap="none" normalizeH="0" baseline="0" dirty="0">
                <a:ln>
                  <a:noFill/>
                </a:ln>
                <a:solidFill>
                  <a:schemeClr val="tx1"/>
                </a:solidFill>
                <a:effectLst/>
                <a:latin typeface="+mj-lt"/>
              </a:rPr>
              <a:t>: Controls access to data in the database. Examples: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mj-lt"/>
              </a:rPr>
              <a:t>GRANT (to give user permissions)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mj-lt"/>
              </a:rPr>
              <a:t>REVOKE (to remove user permissions)</a:t>
            </a:r>
          </a:p>
          <a:p>
            <a:pPr marL="457200" marR="0" lvl="1" indent="0" algn="l" defTabSz="914400" rtl="0" eaLnBrk="0" fontAlgn="base" latinLnBrk="0" hangingPunct="0">
              <a:lnSpc>
                <a:spcPct val="100000"/>
              </a:lnSpc>
              <a:spcBef>
                <a:spcPct val="0"/>
              </a:spcBef>
              <a:spcAft>
                <a:spcPct val="0"/>
              </a:spcAft>
              <a:buClrTx/>
              <a:buSzTx/>
              <a:buFontTx/>
              <a:buChar char="•"/>
              <a:tabLst/>
            </a:pPr>
            <a:endParaRPr kumimoji="0" lang="en-US" altLang="en-US" sz="13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300" b="1" i="0" u="none" strike="noStrike" cap="none" normalizeH="0" baseline="0" dirty="0">
                <a:ln>
                  <a:noFill/>
                </a:ln>
                <a:solidFill>
                  <a:schemeClr val="tx1"/>
                </a:solidFill>
                <a:effectLst/>
                <a:latin typeface="+mj-lt"/>
              </a:rPr>
              <a:t>Transaction Control Language (TCL)</a:t>
            </a:r>
            <a:r>
              <a:rPr kumimoji="0" lang="en-US" altLang="en-US" sz="1300" b="0" i="0" u="none" strike="noStrike" cap="none" normalizeH="0" baseline="0" dirty="0">
                <a:ln>
                  <a:noFill/>
                </a:ln>
                <a:solidFill>
                  <a:schemeClr val="tx1"/>
                </a:solidFill>
                <a:effectLst/>
                <a:latin typeface="+mj-lt"/>
              </a:rPr>
              <a:t>: Manages database transactions and ensures their integrity. Examples: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mj-lt"/>
              </a:rPr>
              <a:t>COMMIT (to save changes permanently)</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mj-lt"/>
              </a:rPr>
              <a:t>ROLLBACK (to undo changes)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mj-lt"/>
              </a:rPr>
              <a:t>SAVEPOINT (to set a </a:t>
            </a:r>
            <a:r>
              <a:rPr kumimoji="0" lang="en-US" altLang="en-US" sz="1300" b="0" i="0" u="none" strike="noStrike" cap="none" normalizeH="0" baseline="0" dirty="0" err="1">
                <a:ln>
                  <a:noFill/>
                </a:ln>
                <a:solidFill>
                  <a:schemeClr val="tx1"/>
                </a:solidFill>
                <a:effectLst/>
                <a:latin typeface="+mj-lt"/>
              </a:rPr>
              <a:t>savepoint</a:t>
            </a:r>
            <a:r>
              <a:rPr kumimoji="0" lang="en-US" altLang="en-US" sz="1300" b="0" i="0" u="none" strike="noStrike" cap="none" normalizeH="0" baseline="0" dirty="0">
                <a:ln>
                  <a:noFill/>
                </a:ln>
                <a:solidFill>
                  <a:schemeClr val="tx1"/>
                </a:solidFill>
                <a:effectLst/>
                <a:latin typeface="+mj-lt"/>
              </a:rPr>
              <a:t> within a transaction).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300" b="0" i="0" u="none" strike="noStrike" cap="none" normalizeH="0" baseline="0" dirty="0">
              <a:ln>
                <a:noFill/>
              </a:ln>
              <a:solidFill>
                <a:schemeClr val="tx1"/>
              </a:solidFill>
              <a:effectLst/>
              <a:latin typeface="+mj-lt"/>
            </a:endParaRPr>
          </a:p>
        </p:txBody>
      </p:sp>
    </p:spTree>
    <p:extLst>
      <p:ext uri="{BB962C8B-B14F-4D97-AF65-F5344CB8AC3E}">
        <p14:creationId xmlns:p14="http://schemas.microsoft.com/office/powerpoint/2010/main" val="11660657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FEDB6AA-577A-908D-1228-737F7AE89BAF}"/>
              </a:ext>
            </a:extLst>
          </p:cNvPr>
          <p:cNvSpPr txBox="1"/>
          <p:nvPr/>
        </p:nvSpPr>
        <p:spPr>
          <a:xfrm>
            <a:off x="1615440" y="419100"/>
            <a:ext cx="7650480" cy="369332"/>
          </a:xfrm>
          <a:prstGeom prst="rect">
            <a:avLst/>
          </a:prstGeom>
          <a:noFill/>
        </p:spPr>
        <p:txBody>
          <a:bodyPr wrap="square" rtlCol="0">
            <a:spAutoFit/>
          </a:bodyPr>
          <a:lstStyle/>
          <a:p>
            <a:pPr algn="ctr"/>
            <a:r>
              <a:rPr lang="en-IN" dirty="0"/>
              <a:t>Sql server DataType</a:t>
            </a:r>
          </a:p>
        </p:txBody>
      </p:sp>
      <p:sp>
        <p:nvSpPr>
          <p:cNvPr id="5" name="Rectangle 2">
            <a:extLst>
              <a:ext uri="{FF2B5EF4-FFF2-40B4-BE49-F238E27FC236}">
                <a16:creationId xmlns:a16="http://schemas.microsoft.com/office/drawing/2014/main" id="{B2E22E32-E500-FC2F-FDC0-6B5018A1989D}"/>
              </a:ext>
            </a:extLst>
          </p:cNvPr>
          <p:cNvSpPr>
            <a:spLocks noChangeArrowheads="1"/>
          </p:cNvSpPr>
          <p:nvPr/>
        </p:nvSpPr>
        <p:spPr bwMode="auto">
          <a:xfrm>
            <a:off x="2705100" y="1082203"/>
            <a:ext cx="7114512" cy="46935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1" i="0" u="none" strike="noStrike" cap="none" normalizeH="0" baseline="0" dirty="0">
                <a:ln>
                  <a:noFill/>
                </a:ln>
                <a:solidFill>
                  <a:schemeClr val="tx1"/>
                </a:solidFill>
                <a:effectLst/>
                <a:latin typeface="+mj-lt"/>
              </a:rPr>
              <a:t>Exact </a:t>
            </a:r>
            <a:r>
              <a:rPr kumimoji="0" lang="en-US" altLang="en-US" sz="1300" b="1" i="0" u="none" strike="noStrike" cap="none" normalizeH="0" baseline="0" dirty="0" err="1">
                <a:ln>
                  <a:noFill/>
                </a:ln>
                <a:solidFill>
                  <a:schemeClr val="tx1"/>
                </a:solidFill>
                <a:effectLst/>
                <a:latin typeface="+mj-lt"/>
              </a:rPr>
              <a:t>Numerics</a:t>
            </a:r>
            <a:r>
              <a:rPr kumimoji="0" lang="en-US" altLang="en-US" sz="1300" b="0" i="0" u="none" strike="noStrike" cap="none" normalizeH="0" baseline="0" dirty="0">
                <a:ln>
                  <a:noFill/>
                </a:ln>
                <a:solidFill>
                  <a:schemeClr val="tx1"/>
                </a:solidFill>
                <a:effectLst/>
                <a:latin typeface="+mj-lt"/>
              </a:rPr>
              <a:t>:</a:t>
            </a:r>
          </a:p>
          <a:p>
            <a:pPr marL="358775" marR="0" lvl="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mj-lt"/>
              </a:rPr>
              <a:t>int, </a:t>
            </a:r>
            <a:r>
              <a:rPr kumimoji="0" lang="en-US" altLang="en-US" sz="1300" b="0" i="0" u="none" strike="noStrike" cap="none" normalizeH="0" baseline="0" dirty="0" err="1">
                <a:ln>
                  <a:noFill/>
                </a:ln>
                <a:solidFill>
                  <a:schemeClr val="tx1"/>
                </a:solidFill>
                <a:effectLst/>
                <a:latin typeface="+mj-lt"/>
              </a:rPr>
              <a:t>bigint</a:t>
            </a:r>
            <a:r>
              <a:rPr kumimoji="0" lang="en-US" altLang="en-US" sz="1300" b="0" i="0" u="none" strike="noStrike" cap="none" normalizeH="0" baseline="0" dirty="0">
                <a:ln>
                  <a:noFill/>
                </a:ln>
                <a:solidFill>
                  <a:schemeClr val="tx1"/>
                </a:solidFill>
                <a:effectLst/>
                <a:latin typeface="+mj-lt"/>
              </a:rPr>
              <a:t>, </a:t>
            </a:r>
            <a:r>
              <a:rPr kumimoji="0" lang="en-US" altLang="en-US" sz="1300" b="0" i="0" u="none" strike="noStrike" cap="none" normalizeH="0" baseline="0" dirty="0" err="1">
                <a:ln>
                  <a:noFill/>
                </a:ln>
                <a:solidFill>
                  <a:schemeClr val="tx1"/>
                </a:solidFill>
                <a:effectLst/>
                <a:latin typeface="+mj-lt"/>
              </a:rPr>
              <a:t>smallint</a:t>
            </a:r>
            <a:r>
              <a:rPr kumimoji="0" lang="en-US" altLang="en-US" sz="1300" b="0" i="0" u="none" strike="noStrike" cap="none" normalizeH="0" baseline="0" dirty="0">
                <a:ln>
                  <a:noFill/>
                </a:ln>
                <a:solidFill>
                  <a:schemeClr val="tx1"/>
                </a:solidFill>
                <a:effectLst/>
                <a:latin typeface="+mj-lt"/>
              </a:rPr>
              <a:t>, </a:t>
            </a:r>
            <a:r>
              <a:rPr kumimoji="0" lang="en-US" altLang="en-US" sz="1300" b="0" i="0" u="none" strike="noStrike" cap="none" normalizeH="0" baseline="0" dirty="0" err="1">
                <a:ln>
                  <a:noFill/>
                </a:ln>
                <a:solidFill>
                  <a:schemeClr val="tx1"/>
                </a:solidFill>
                <a:effectLst/>
                <a:latin typeface="+mj-lt"/>
              </a:rPr>
              <a:t>tinyint</a:t>
            </a:r>
            <a:r>
              <a:rPr kumimoji="0" lang="en-US" altLang="en-US" sz="1300" b="0" i="0" u="none" strike="noStrike" cap="none" normalizeH="0" baseline="0" dirty="0">
                <a:ln>
                  <a:noFill/>
                </a:ln>
                <a:solidFill>
                  <a:schemeClr val="tx1"/>
                </a:solidFill>
                <a:effectLst/>
                <a:latin typeface="+mj-lt"/>
              </a:rPr>
              <a:t>: For integer values.</a:t>
            </a:r>
          </a:p>
          <a:p>
            <a:pPr marL="358775" marR="0" lvl="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mj-lt"/>
              </a:rPr>
              <a:t>decimal, numeric: For fixed precision and scale numbers.</a:t>
            </a:r>
          </a:p>
          <a:p>
            <a:pPr marL="358775" marR="0" lvl="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mj-lt"/>
              </a:rPr>
              <a:t>money, </a:t>
            </a:r>
            <a:r>
              <a:rPr kumimoji="0" lang="en-US" altLang="en-US" sz="1300" b="0" i="0" u="none" strike="noStrike" cap="none" normalizeH="0" baseline="0" dirty="0" err="1">
                <a:ln>
                  <a:noFill/>
                </a:ln>
                <a:solidFill>
                  <a:schemeClr val="tx1"/>
                </a:solidFill>
                <a:effectLst/>
                <a:latin typeface="+mj-lt"/>
              </a:rPr>
              <a:t>smallmoney</a:t>
            </a:r>
            <a:r>
              <a:rPr kumimoji="0" lang="en-US" altLang="en-US" sz="1300" b="0" i="0" u="none" strike="noStrike" cap="none" normalizeH="0" baseline="0" dirty="0">
                <a:ln>
                  <a:noFill/>
                </a:ln>
                <a:solidFill>
                  <a:schemeClr val="tx1"/>
                </a:solidFill>
                <a:effectLst/>
                <a:latin typeface="+mj-lt"/>
              </a:rPr>
              <a:t>: For currency values.</a:t>
            </a:r>
          </a:p>
          <a:p>
            <a:pPr marL="358775" marR="0" lvl="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mj-lt"/>
              </a:rPr>
              <a:t>bit: For Boolean values (0, 1, or NULL).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1" i="0" u="none" strike="noStrike" cap="none" normalizeH="0" baseline="0" dirty="0">
                <a:ln>
                  <a:noFill/>
                </a:ln>
                <a:solidFill>
                  <a:schemeClr val="tx1"/>
                </a:solidFill>
                <a:effectLst/>
                <a:latin typeface="+mj-lt"/>
              </a:rPr>
              <a:t>Approximate </a:t>
            </a:r>
            <a:r>
              <a:rPr kumimoji="0" lang="en-US" altLang="en-US" sz="1300" b="1" i="0" u="none" strike="noStrike" cap="none" normalizeH="0" baseline="0" dirty="0" err="1">
                <a:ln>
                  <a:noFill/>
                </a:ln>
                <a:solidFill>
                  <a:schemeClr val="tx1"/>
                </a:solidFill>
                <a:effectLst/>
                <a:latin typeface="+mj-lt"/>
              </a:rPr>
              <a:t>Numerics</a:t>
            </a:r>
            <a:r>
              <a:rPr kumimoji="0" lang="en-US" altLang="en-US" sz="1300" b="0" i="0" u="none" strike="noStrike" cap="none" normalizeH="0" baseline="0" dirty="0">
                <a:ln>
                  <a:noFill/>
                </a:ln>
                <a:solidFill>
                  <a:schemeClr val="tx1"/>
                </a:solidFill>
                <a:effectLst/>
                <a:latin typeface="+mj-lt"/>
              </a:rPr>
              <a:t>:</a:t>
            </a:r>
          </a:p>
          <a:p>
            <a:pPr marL="358775" marR="0" lvl="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mj-lt"/>
              </a:rPr>
              <a:t>float, Decimal: For floating-point numbers.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1" i="0" u="none" strike="noStrike" cap="none" normalizeH="0" baseline="0" dirty="0">
                <a:ln>
                  <a:noFill/>
                </a:ln>
                <a:solidFill>
                  <a:schemeClr val="tx1"/>
                </a:solidFill>
                <a:effectLst/>
                <a:latin typeface="+mj-lt"/>
              </a:rPr>
              <a:t>Date and Time</a:t>
            </a:r>
            <a:r>
              <a:rPr kumimoji="0" lang="en-US" altLang="en-US" sz="1300" b="0" i="0" u="none" strike="noStrike" cap="none" normalizeH="0" baseline="0" dirty="0">
                <a:ln>
                  <a:noFill/>
                </a:ln>
                <a:solidFill>
                  <a:schemeClr val="tx1"/>
                </a:solidFill>
                <a:effectLst/>
                <a:latin typeface="+mj-lt"/>
              </a:rPr>
              <a:t>:</a:t>
            </a:r>
          </a:p>
          <a:p>
            <a:pPr marL="358775" marR="0" lvl="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mj-lt"/>
              </a:rPr>
              <a:t>date, time, datetime, </a:t>
            </a:r>
            <a:r>
              <a:rPr kumimoji="0" lang="en-US" altLang="en-US" sz="1300" b="0" i="0" u="none" strike="noStrike" cap="none" normalizeH="0" baseline="0" dirty="0" err="1">
                <a:ln>
                  <a:noFill/>
                </a:ln>
                <a:solidFill>
                  <a:schemeClr val="tx1"/>
                </a:solidFill>
                <a:effectLst/>
                <a:latin typeface="+mj-lt"/>
              </a:rPr>
              <a:t>smalldatetime</a:t>
            </a:r>
            <a:r>
              <a:rPr kumimoji="0" lang="en-US" altLang="en-US" sz="1300" b="0" i="0" u="none" strike="noStrike" cap="none" normalizeH="0" baseline="0" dirty="0">
                <a:ln>
                  <a:noFill/>
                </a:ln>
                <a:solidFill>
                  <a:schemeClr val="tx1"/>
                </a:solidFill>
                <a:effectLst/>
                <a:latin typeface="+mj-lt"/>
              </a:rPr>
              <a:t>, datetime2, </a:t>
            </a:r>
            <a:r>
              <a:rPr kumimoji="0" lang="en-US" altLang="en-US" sz="1300" b="0" i="0" u="none" strike="noStrike" cap="none" normalizeH="0" baseline="0" dirty="0" err="1">
                <a:ln>
                  <a:noFill/>
                </a:ln>
                <a:solidFill>
                  <a:schemeClr val="tx1"/>
                </a:solidFill>
                <a:effectLst/>
                <a:latin typeface="+mj-lt"/>
              </a:rPr>
              <a:t>datetimeoffset</a:t>
            </a:r>
            <a:r>
              <a:rPr kumimoji="0" lang="en-US" altLang="en-US" sz="1300" b="0" i="0" u="none" strike="noStrike" cap="none" normalizeH="0" baseline="0" dirty="0">
                <a:ln>
                  <a:noFill/>
                </a:ln>
                <a:solidFill>
                  <a:schemeClr val="tx1"/>
                </a:solidFill>
                <a:effectLst/>
                <a:latin typeface="+mj-lt"/>
              </a:rPr>
              <a:t>: For storing date and time values.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1" i="0" u="none" strike="noStrike" cap="none" normalizeH="0" baseline="0" dirty="0">
                <a:ln>
                  <a:noFill/>
                </a:ln>
                <a:solidFill>
                  <a:schemeClr val="tx1"/>
                </a:solidFill>
                <a:effectLst/>
                <a:latin typeface="+mj-lt"/>
              </a:rPr>
              <a:t>Character Strings</a:t>
            </a:r>
            <a:r>
              <a:rPr kumimoji="0" lang="en-US" altLang="en-US" sz="1300" b="0" i="0" u="none" strike="noStrike" cap="none" normalizeH="0" baseline="0" dirty="0">
                <a:ln>
                  <a:noFill/>
                </a:ln>
                <a:solidFill>
                  <a:schemeClr val="tx1"/>
                </a:solidFill>
                <a:effectLst/>
                <a:latin typeface="+mj-lt"/>
              </a:rPr>
              <a:t>:</a:t>
            </a:r>
          </a:p>
          <a:p>
            <a:pPr marL="358775" marR="0" lvl="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mj-lt"/>
              </a:rPr>
              <a:t>char, varchar: For non-Unicode character strings.</a:t>
            </a:r>
          </a:p>
          <a:p>
            <a:pPr marL="358775" marR="0" lvl="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err="1">
                <a:ln>
                  <a:noFill/>
                </a:ln>
                <a:solidFill>
                  <a:schemeClr val="tx1"/>
                </a:solidFill>
                <a:effectLst/>
                <a:latin typeface="+mj-lt"/>
              </a:rPr>
              <a:t>nchar</a:t>
            </a:r>
            <a:r>
              <a:rPr kumimoji="0" lang="en-US" altLang="en-US" sz="1300" b="0" i="0" u="none" strike="noStrike" cap="none" normalizeH="0" baseline="0" dirty="0">
                <a:ln>
                  <a:noFill/>
                </a:ln>
                <a:solidFill>
                  <a:schemeClr val="tx1"/>
                </a:solidFill>
                <a:effectLst/>
                <a:latin typeface="+mj-lt"/>
              </a:rPr>
              <a:t>, </a:t>
            </a:r>
            <a:r>
              <a:rPr kumimoji="0" lang="en-US" altLang="en-US" sz="1300" b="0" i="0" u="none" strike="noStrike" cap="none" normalizeH="0" baseline="0" dirty="0" err="1">
                <a:ln>
                  <a:noFill/>
                </a:ln>
                <a:solidFill>
                  <a:schemeClr val="tx1"/>
                </a:solidFill>
                <a:effectLst/>
                <a:latin typeface="+mj-lt"/>
              </a:rPr>
              <a:t>nvarchar</a:t>
            </a:r>
            <a:r>
              <a:rPr kumimoji="0" lang="en-US" altLang="en-US" sz="1300" b="0" i="0" u="none" strike="noStrike" cap="none" normalizeH="0" baseline="0" dirty="0">
                <a:ln>
                  <a:noFill/>
                </a:ln>
                <a:solidFill>
                  <a:schemeClr val="tx1"/>
                </a:solidFill>
                <a:effectLst/>
                <a:latin typeface="+mj-lt"/>
              </a:rPr>
              <a:t>: For Unicode character strings.</a:t>
            </a:r>
          </a:p>
          <a:p>
            <a:pPr marL="358775" marR="0" lvl="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mj-lt"/>
              </a:rPr>
              <a:t>text, </a:t>
            </a:r>
            <a:r>
              <a:rPr kumimoji="0" lang="en-US" altLang="en-US" sz="1300" b="0" i="0" u="none" strike="noStrike" cap="none" normalizeH="0" baseline="0" dirty="0" err="1">
                <a:ln>
                  <a:noFill/>
                </a:ln>
                <a:solidFill>
                  <a:schemeClr val="tx1"/>
                </a:solidFill>
                <a:effectLst/>
                <a:latin typeface="+mj-lt"/>
              </a:rPr>
              <a:t>ntext</a:t>
            </a:r>
            <a:r>
              <a:rPr kumimoji="0" lang="en-US" altLang="en-US" sz="1300" b="0" i="0" u="none" strike="noStrike" cap="none" normalizeH="0" baseline="0" dirty="0">
                <a:ln>
                  <a:noFill/>
                </a:ln>
                <a:solidFill>
                  <a:schemeClr val="tx1"/>
                </a:solidFill>
                <a:effectLst/>
                <a:latin typeface="+mj-lt"/>
              </a:rPr>
              <a:t>: For large text data (deprecated in newer versions).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1" i="0" u="none" strike="noStrike" cap="none" normalizeH="0" baseline="0" dirty="0">
                <a:ln>
                  <a:noFill/>
                </a:ln>
                <a:solidFill>
                  <a:schemeClr val="tx1"/>
                </a:solidFill>
                <a:effectLst/>
                <a:latin typeface="+mj-lt"/>
              </a:rPr>
              <a:t>Binary Strings</a:t>
            </a:r>
            <a:r>
              <a:rPr kumimoji="0" lang="en-US" altLang="en-US" sz="1300" b="0" i="0" u="none" strike="noStrike" cap="none" normalizeH="0" baseline="0" dirty="0">
                <a:ln>
                  <a:noFill/>
                </a:ln>
                <a:solidFill>
                  <a:schemeClr val="tx1"/>
                </a:solidFill>
                <a:effectLst/>
                <a:latin typeface="+mj-lt"/>
              </a:rPr>
              <a:t>:</a:t>
            </a:r>
          </a:p>
          <a:p>
            <a:pPr marL="358775" marR="0" lvl="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mj-lt"/>
              </a:rPr>
              <a:t>binary, </a:t>
            </a:r>
            <a:r>
              <a:rPr kumimoji="0" lang="en-US" altLang="en-US" sz="1300" b="0" i="0" u="none" strike="noStrike" cap="none" normalizeH="0" baseline="0" dirty="0" err="1">
                <a:ln>
                  <a:noFill/>
                </a:ln>
                <a:solidFill>
                  <a:schemeClr val="tx1"/>
                </a:solidFill>
                <a:effectLst/>
                <a:latin typeface="+mj-lt"/>
              </a:rPr>
              <a:t>varbinary</a:t>
            </a:r>
            <a:r>
              <a:rPr kumimoji="0" lang="en-US" altLang="en-US" sz="1300" b="0" i="0" u="none" strike="noStrike" cap="none" normalizeH="0" baseline="0" dirty="0">
                <a:ln>
                  <a:noFill/>
                </a:ln>
                <a:solidFill>
                  <a:schemeClr val="tx1"/>
                </a:solidFill>
                <a:effectLst/>
                <a:latin typeface="+mj-lt"/>
              </a:rPr>
              <a:t>: For binary data.</a:t>
            </a:r>
          </a:p>
          <a:p>
            <a:pPr marL="358775" marR="0" lvl="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mj-lt"/>
              </a:rPr>
              <a:t>image: For large binary data (deprecated in newer versions).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1" i="0" u="none" strike="noStrike" cap="none" normalizeH="0" baseline="0" dirty="0">
                <a:ln>
                  <a:noFill/>
                </a:ln>
                <a:solidFill>
                  <a:schemeClr val="tx1"/>
                </a:solidFill>
                <a:effectLst/>
                <a:latin typeface="+mj-lt"/>
              </a:rPr>
              <a:t>Other Data Types</a:t>
            </a:r>
            <a:r>
              <a:rPr kumimoji="0" lang="en-US" altLang="en-US" sz="1300" b="0" i="0" u="none" strike="noStrike" cap="none" normalizeH="0" baseline="0" dirty="0">
                <a:ln>
                  <a:noFill/>
                </a:ln>
                <a:solidFill>
                  <a:schemeClr val="tx1"/>
                </a:solidFill>
                <a:effectLst/>
                <a:latin typeface="+mj-lt"/>
              </a:rPr>
              <a:t>:</a:t>
            </a:r>
          </a:p>
          <a:p>
            <a:pPr marL="358775" marR="0" lvl="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mj-lt"/>
              </a:rPr>
              <a:t>xml: For XML data.</a:t>
            </a:r>
          </a:p>
          <a:p>
            <a:pPr marL="358775" marR="0" lvl="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err="1">
                <a:ln>
                  <a:noFill/>
                </a:ln>
                <a:solidFill>
                  <a:schemeClr val="tx1"/>
                </a:solidFill>
                <a:effectLst/>
                <a:latin typeface="+mj-lt"/>
              </a:rPr>
              <a:t>sql_variant</a:t>
            </a:r>
            <a:r>
              <a:rPr kumimoji="0" lang="en-US" altLang="en-US" sz="1300" b="0" i="0" u="none" strike="noStrike" cap="none" normalizeH="0" baseline="0" dirty="0">
                <a:ln>
                  <a:noFill/>
                </a:ln>
                <a:solidFill>
                  <a:schemeClr val="tx1"/>
                </a:solidFill>
                <a:effectLst/>
                <a:latin typeface="+mj-lt"/>
              </a:rPr>
              <a:t>: For storing values of various data types.</a:t>
            </a:r>
          </a:p>
          <a:p>
            <a:pPr marL="358775" marR="0" lvl="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err="1">
                <a:ln>
                  <a:noFill/>
                </a:ln>
                <a:solidFill>
                  <a:schemeClr val="tx1"/>
                </a:solidFill>
                <a:effectLst/>
                <a:latin typeface="+mj-lt"/>
              </a:rPr>
              <a:t>uniqueidentifier</a:t>
            </a:r>
            <a:r>
              <a:rPr kumimoji="0" lang="en-US" altLang="en-US" sz="1300" b="0" i="0" u="none" strike="noStrike" cap="none" normalizeH="0" baseline="0" dirty="0">
                <a:ln>
                  <a:noFill/>
                </a:ln>
                <a:solidFill>
                  <a:schemeClr val="tx1"/>
                </a:solidFill>
                <a:effectLst/>
                <a:latin typeface="+mj-lt"/>
              </a:rPr>
              <a:t>: For globally unique identifiers (GUIDs).</a:t>
            </a:r>
          </a:p>
          <a:p>
            <a:pPr marL="358775" marR="0" lvl="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mj-lt"/>
              </a:rPr>
              <a:t>cursor: For database cursors.</a:t>
            </a:r>
          </a:p>
          <a:p>
            <a:pPr marL="358775" marR="0" lvl="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mj-lt"/>
              </a:rPr>
              <a:t>table: For table-valued parameters.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300" b="0" i="0" u="none" strike="noStrike" cap="none" normalizeH="0" baseline="0" dirty="0">
              <a:ln>
                <a:noFill/>
              </a:ln>
              <a:solidFill>
                <a:schemeClr val="tx1"/>
              </a:solidFill>
              <a:effectLst/>
              <a:latin typeface="+mj-lt"/>
            </a:endParaRPr>
          </a:p>
        </p:txBody>
      </p:sp>
      <p:sp>
        <p:nvSpPr>
          <p:cNvPr id="3" name="TextBox 2">
            <a:extLst>
              <a:ext uri="{FF2B5EF4-FFF2-40B4-BE49-F238E27FC236}">
                <a16:creationId xmlns:a16="http://schemas.microsoft.com/office/drawing/2014/main" id="{46F3F91B-E3CE-E3ED-F790-AF64CE46C867}"/>
              </a:ext>
            </a:extLst>
          </p:cNvPr>
          <p:cNvSpPr txBox="1"/>
          <p:nvPr/>
        </p:nvSpPr>
        <p:spPr>
          <a:xfrm>
            <a:off x="1336431" y="5697415"/>
            <a:ext cx="7280031" cy="369332"/>
          </a:xfrm>
          <a:prstGeom prst="rect">
            <a:avLst/>
          </a:prstGeom>
          <a:noFill/>
        </p:spPr>
        <p:txBody>
          <a:bodyPr wrap="square" rtlCol="0">
            <a:spAutoFit/>
          </a:bodyPr>
          <a:lstStyle/>
          <a:p>
            <a:r>
              <a:rPr lang="en-IN" dirty="0"/>
              <a:t>https://www.w3schools.com/sql/sql_datatypes.asp</a:t>
            </a:r>
          </a:p>
        </p:txBody>
      </p:sp>
    </p:spTree>
    <p:extLst>
      <p:ext uri="{BB962C8B-B14F-4D97-AF65-F5344CB8AC3E}">
        <p14:creationId xmlns:p14="http://schemas.microsoft.com/office/powerpoint/2010/main" val="34904370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E18B35C-5241-496E-7A91-D4D96DC98704}"/>
              </a:ext>
            </a:extLst>
          </p:cNvPr>
          <p:cNvSpPr>
            <a:spLocks noChangeArrowheads="1"/>
          </p:cNvSpPr>
          <p:nvPr/>
        </p:nvSpPr>
        <p:spPr bwMode="auto">
          <a:xfrm>
            <a:off x="395654" y="-891871"/>
            <a:ext cx="9812215" cy="7201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mj-lt"/>
              </a:rPr>
              <a:t>DATETIME: This data type stores both date and time information. It has a range from January 1, 1753, to December 31, 9999, and includes time values down to a </a:t>
            </a:r>
            <a:r>
              <a:rPr kumimoji="0" lang="en-US" altLang="en-US" sz="1400" b="1" i="0" u="none" strike="noStrike" cap="none" normalizeH="0" baseline="0" dirty="0">
                <a:ln>
                  <a:noFill/>
                </a:ln>
                <a:solidFill>
                  <a:schemeClr val="tx1"/>
                </a:solidFill>
                <a:effectLst/>
                <a:latin typeface="+mj-lt"/>
              </a:rPr>
              <a:t>precision of 3 milliseconds</a:t>
            </a:r>
            <a:r>
              <a:rPr kumimoji="0" lang="en-US" altLang="en-US" sz="1400" b="0" i="0" u="none" strike="noStrike" cap="none" normalizeH="0" baseline="0" dirty="0">
                <a:ln>
                  <a:noFill/>
                </a:ln>
                <a:solidFill>
                  <a:schemeClr val="tx1"/>
                </a:solidFill>
                <a:effectLst/>
                <a:latin typeface="+mj-lt"/>
              </a:rPr>
              <a:t>. It's useful when you need to track both the date and the exact time of an event.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4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mj-lt"/>
              </a:rPr>
              <a:t>DATE</a:t>
            </a:r>
            <a:r>
              <a:rPr kumimoji="0" lang="en-US" altLang="en-US" sz="1400" b="0" i="0" u="none" strike="noStrike" cap="none" normalizeH="0" baseline="0" dirty="0">
                <a:ln>
                  <a:noFill/>
                </a:ln>
                <a:solidFill>
                  <a:schemeClr val="tx1"/>
                </a:solidFill>
                <a:effectLst/>
                <a:latin typeface="+mj-lt"/>
              </a:rPr>
              <a:t>: This data type is designed to store only the date, without any time component. It has a range from January 1, 0001, to December 31, 9999. It's ideal for scenarios where you only need the date, such as birthdays or anniversaries</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400" dirty="0">
              <a:latin typeface="+mj-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mj-lt"/>
              </a:rPr>
              <a:t>DATETIME2</a:t>
            </a:r>
          </a:p>
          <a:p>
            <a:pPr lvl="1" eaLnBrk="0" fontAlgn="base" hangingPunct="0">
              <a:spcBef>
                <a:spcPct val="0"/>
              </a:spcBef>
              <a:spcAft>
                <a:spcPct val="0"/>
              </a:spcAft>
              <a:buFontTx/>
              <a:buChar char="•"/>
            </a:pPr>
            <a:r>
              <a:rPr kumimoji="0" lang="en-US" altLang="en-US" sz="1400" b="0" i="0" u="none" strike="noStrike" cap="none" normalizeH="0" baseline="0" dirty="0">
                <a:ln>
                  <a:noFill/>
                </a:ln>
                <a:solidFill>
                  <a:schemeClr val="tx1"/>
                </a:solidFill>
                <a:effectLst/>
                <a:latin typeface="+mj-lt"/>
              </a:rPr>
              <a:t>DATETIME2 is an enhanced version of the DATETIME data type in SQL Server. It offers several advantages:</a:t>
            </a:r>
          </a:p>
          <a:p>
            <a:pPr lvl="1" eaLnBrk="0" fontAlgn="base" hangingPunct="0">
              <a:spcBef>
                <a:spcPct val="0"/>
              </a:spcBef>
              <a:spcAft>
                <a:spcPct val="0"/>
              </a:spcAft>
              <a:buFontTx/>
              <a:buChar char="•"/>
            </a:pPr>
            <a:endParaRPr kumimoji="0" lang="en-US" altLang="en-US" sz="1400" b="0" i="0" u="none" strike="noStrike" cap="none" normalizeH="0" baseline="0" dirty="0">
              <a:ln>
                <a:noFill/>
              </a:ln>
              <a:solidFill>
                <a:schemeClr val="tx1"/>
              </a:solidFill>
              <a:effectLst/>
              <a:latin typeface="+mj-lt"/>
            </a:endParaRPr>
          </a:p>
          <a:p>
            <a:pPr lvl="1" eaLnBrk="0" fontAlgn="base" hangingPunct="0">
              <a:spcBef>
                <a:spcPct val="0"/>
              </a:spcBef>
              <a:spcAft>
                <a:spcPct val="0"/>
              </a:spcAft>
              <a:buFontTx/>
              <a:buChar char="•"/>
            </a:pPr>
            <a:r>
              <a:rPr kumimoji="0" lang="en-US" altLang="en-US" sz="1400" b="0" i="0" u="none" strike="noStrike" cap="none" normalizeH="0" baseline="0" dirty="0">
                <a:ln>
                  <a:noFill/>
                </a:ln>
                <a:solidFill>
                  <a:schemeClr val="tx1"/>
                </a:solidFill>
                <a:effectLst/>
                <a:latin typeface="+mj-lt"/>
              </a:rPr>
              <a:t>Extended Range: It supports dates from January 1, 0001, to December 31, 9999, compared to DATETIME, which starts from January 1, 1753.</a:t>
            </a:r>
          </a:p>
          <a:p>
            <a:pPr lvl="1" eaLnBrk="0" fontAlgn="base" hangingPunct="0">
              <a:spcBef>
                <a:spcPct val="0"/>
              </a:spcBef>
              <a:spcAft>
                <a:spcPct val="0"/>
              </a:spcAft>
              <a:buFontTx/>
              <a:buChar char="•"/>
            </a:pPr>
            <a:endParaRPr kumimoji="0" lang="en-US" altLang="en-US" sz="1400" b="0" i="0" u="none" strike="noStrike" cap="none" normalizeH="0" baseline="0" dirty="0">
              <a:ln>
                <a:noFill/>
              </a:ln>
              <a:solidFill>
                <a:schemeClr val="tx1"/>
              </a:solidFill>
              <a:effectLst/>
              <a:latin typeface="+mj-lt"/>
            </a:endParaRPr>
          </a:p>
          <a:p>
            <a:pPr lvl="1" eaLnBrk="0" fontAlgn="base" hangingPunct="0">
              <a:spcBef>
                <a:spcPct val="0"/>
              </a:spcBef>
              <a:spcAft>
                <a:spcPct val="0"/>
              </a:spcAft>
              <a:buFontTx/>
              <a:buChar char="•"/>
            </a:pPr>
            <a:r>
              <a:rPr kumimoji="0" lang="en-US" altLang="en-US" sz="1400" b="0" i="0" u="none" strike="noStrike" cap="none" normalizeH="0" baseline="0" dirty="0">
                <a:ln>
                  <a:noFill/>
                </a:ln>
                <a:solidFill>
                  <a:schemeClr val="tx1"/>
                </a:solidFill>
                <a:effectLst/>
                <a:latin typeface="+mj-lt"/>
              </a:rPr>
              <a:t>Higher Precision: You can specify </a:t>
            </a:r>
            <a:r>
              <a:rPr kumimoji="0" lang="en-US" altLang="en-US" sz="1400" b="1" i="0" u="none" strike="noStrike" cap="none" normalizeH="0" baseline="0" dirty="0">
                <a:ln>
                  <a:noFill/>
                </a:ln>
                <a:solidFill>
                  <a:schemeClr val="tx1"/>
                </a:solidFill>
                <a:effectLst/>
                <a:latin typeface="+mj-lt"/>
              </a:rPr>
              <a:t>fractional seconds precision up to 7 digits, allowing for accuracy down to 100 nanoseconds</a:t>
            </a:r>
            <a:r>
              <a:rPr kumimoji="0" lang="en-US" altLang="en-US" sz="1400" b="0" i="0" u="none" strike="noStrike" cap="none" normalizeH="0" baseline="0" dirty="0">
                <a:ln>
                  <a:noFill/>
                </a:ln>
                <a:solidFill>
                  <a:schemeClr val="tx1"/>
                </a:solidFill>
                <a:effectLst/>
                <a:latin typeface="+mj-lt"/>
              </a:rPr>
              <a:t>.</a:t>
            </a:r>
          </a:p>
          <a:p>
            <a:pPr lvl="1" eaLnBrk="0" fontAlgn="base" hangingPunct="0">
              <a:spcBef>
                <a:spcPct val="0"/>
              </a:spcBef>
              <a:spcAft>
                <a:spcPct val="0"/>
              </a:spcAft>
              <a:buFontTx/>
              <a:buChar char="•"/>
            </a:pPr>
            <a:endParaRPr kumimoji="0" lang="en-US" altLang="en-US" sz="1400" b="0" i="0" u="none" strike="noStrike" cap="none" normalizeH="0" baseline="0" dirty="0">
              <a:ln>
                <a:noFill/>
              </a:ln>
              <a:solidFill>
                <a:schemeClr val="tx1"/>
              </a:solidFill>
              <a:effectLst/>
              <a:latin typeface="+mj-lt"/>
            </a:endParaRPr>
          </a:p>
          <a:p>
            <a:pPr lvl="1" eaLnBrk="0" fontAlgn="base" hangingPunct="0">
              <a:spcBef>
                <a:spcPct val="0"/>
              </a:spcBef>
              <a:spcAft>
                <a:spcPct val="0"/>
              </a:spcAft>
              <a:buFontTx/>
              <a:buChar char="•"/>
            </a:pPr>
            <a:r>
              <a:rPr kumimoji="0" lang="en-US" altLang="en-US" sz="1400" b="0" i="0" u="none" strike="noStrike" cap="none" normalizeH="0" baseline="0" dirty="0">
                <a:ln>
                  <a:noFill/>
                </a:ln>
                <a:solidFill>
                  <a:schemeClr val="tx1"/>
                </a:solidFill>
                <a:effectLst/>
                <a:latin typeface="+mj-lt"/>
              </a:rPr>
              <a:t>Customizable Precision: You can define the precision level based on your needs, which can also reduce storage requirements.</a:t>
            </a:r>
          </a:p>
          <a:p>
            <a:pPr lvl="1" eaLnBrk="0" fontAlgn="base" hangingPunct="0">
              <a:spcBef>
                <a:spcPct val="0"/>
              </a:spcBef>
              <a:spcAft>
                <a:spcPct val="0"/>
              </a:spcAft>
              <a:buFontTx/>
              <a:buChar char="•"/>
            </a:pPr>
            <a:endParaRPr kumimoji="0" lang="en-US" altLang="en-US" sz="1400" b="0" i="0" u="none" strike="noStrike" cap="none" normalizeH="0" baseline="0" dirty="0">
              <a:ln>
                <a:noFill/>
              </a:ln>
              <a:solidFill>
                <a:schemeClr val="tx1"/>
              </a:solidFill>
              <a:effectLst/>
              <a:latin typeface="+mj-lt"/>
            </a:endParaRPr>
          </a:p>
          <a:p>
            <a:pPr lvl="1" eaLnBrk="0" fontAlgn="base" hangingPunct="0">
              <a:spcBef>
                <a:spcPct val="0"/>
              </a:spcBef>
              <a:spcAft>
                <a:spcPct val="0"/>
              </a:spcAft>
              <a:buFontTx/>
              <a:buChar char="•"/>
            </a:pPr>
            <a:r>
              <a:rPr kumimoji="0" lang="en-US" altLang="en-US" sz="1400" b="0" i="0" u="none" strike="noStrike" cap="none" normalizeH="0" baseline="0" dirty="0">
                <a:ln>
                  <a:noFill/>
                </a:ln>
                <a:solidFill>
                  <a:schemeClr val="tx1"/>
                </a:solidFill>
                <a:effectLst/>
                <a:latin typeface="+mj-lt"/>
              </a:rPr>
              <a:t>Storage Efficiency: Depending on the precision, it uses 6, 7, or 8 bytes, making it more space-efficient than DATETIME.</a:t>
            </a:r>
          </a:p>
          <a:p>
            <a:pPr lvl="1" eaLnBrk="0" fontAlgn="base" hangingPunct="0">
              <a:spcBef>
                <a:spcPct val="0"/>
              </a:spcBef>
              <a:spcAft>
                <a:spcPct val="0"/>
              </a:spcAft>
              <a:buFontTx/>
              <a:buChar char="•"/>
            </a:pPr>
            <a:endParaRPr lang="en-US" altLang="en-US" sz="1400" dirty="0">
              <a:latin typeface="+mj-lt"/>
            </a:endParaRPr>
          </a:p>
          <a:p>
            <a:pPr lvl="1" eaLnBrk="0" fontAlgn="base" hangingPunct="0">
              <a:spcBef>
                <a:spcPct val="0"/>
              </a:spcBef>
              <a:spcAft>
                <a:spcPct val="0"/>
              </a:spcAft>
            </a:pPr>
            <a:r>
              <a:rPr kumimoji="0" lang="en-US" altLang="en-US" sz="1400" b="1" i="0" u="none" strike="noStrike" cap="none" normalizeH="0" baseline="0" dirty="0">
                <a:ln>
                  <a:noFill/>
                </a:ln>
                <a:solidFill>
                  <a:schemeClr val="tx1"/>
                </a:solidFill>
                <a:effectLst/>
                <a:latin typeface="+mj-lt"/>
              </a:rPr>
              <a:t>Declare @datetest datetime2 = ‘2025-04-14 21:00:00.1234567’</a:t>
            </a:r>
          </a:p>
          <a:p>
            <a:pPr lvl="1" eaLnBrk="0" fontAlgn="base" hangingPunct="0">
              <a:spcBef>
                <a:spcPct val="0"/>
              </a:spcBef>
              <a:spcAft>
                <a:spcPct val="0"/>
              </a:spcAft>
            </a:pPr>
            <a:r>
              <a:rPr kumimoji="0" lang="en-US" altLang="en-US" sz="1400" b="1" i="0" u="none" strike="noStrike" cap="none" normalizeH="0" baseline="0" dirty="0">
                <a:ln>
                  <a:noFill/>
                </a:ln>
                <a:solidFill>
                  <a:schemeClr val="tx1"/>
                </a:solidFill>
                <a:effectLst/>
                <a:latin typeface="+mj-lt"/>
              </a:rPr>
              <a:t>Declare @datetest datetime = ‘2025-04-14 21:04:00’</a:t>
            </a:r>
          </a:p>
          <a:p>
            <a:pPr lvl="1" eaLnBrk="0" fontAlgn="base" hangingPunct="0">
              <a:spcBef>
                <a:spcPct val="0"/>
              </a:spcBef>
              <a:spcAft>
                <a:spcPct val="0"/>
              </a:spcAft>
            </a:pPr>
            <a:endParaRPr lang="en-US" altLang="en-US" sz="1400" b="1" dirty="0">
              <a:latin typeface="+mj-lt"/>
            </a:endParaRPr>
          </a:p>
          <a:p>
            <a:pPr marL="176213" lvl="1" indent="-176213" eaLnBrk="0" fontAlgn="base" hangingPunct="0">
              <a:spcBef>
                <a:spcPct val="0"/>
              </a:spcBef>
              <a:spcAft>
                <a:spcPct val="0"/>
              </a:spcAft>
              <a:buFont typeface="Arial" panose="020B0604020202020204" pitchFamily="34" charset="0"/>
              <a:buChar char="•"/>
            </a:pPr>
            <a:r>
              <a:rPr kumimoji="0" lang="en-US" altLang="en-US" sz="1400" b="1" i="0" u="none" strike="noStrike" cap="none" normalizeH="0" baseline="0" dirty="0">
                <a:ln>
                  <a:noFill/>
                </a:ln>
                <a:solidFill>
                  <a:schemeClr val="tx1"/>
                </a:solidFill>
                <a:effectLst/>
                <a:latin typeface="+mj-lt"/>
              </a:rPr>
              <a:t>DATETIMEOFFSET</a:t>
            </a:r>
            <a:r>
              <a:rPr kumimoji="0" lang="en-US" altLang="en-US" sz="1400" i="0" u="none" strike="noStrike" cap="none" normalizeH="0" baseline="0" dirty="0">
                <a:ln>
                  <a:noFill/>
                </a:ln>
                <a:solidFill>
                  <a:schemeClr val="tx1"/>
                </a:solidFill>
                <a:effectLst/>
                <a:latin typeface="+mj-lt"/>
              </a:rPr>
              <a:t> is a SQL Server data type that combines date and time information with time zone awareness. Here's a quick overview:</a:t>
            </a:r>
          </a:p>
          <a:p>
            <a:pPr marL="0" lvl="1" eaLnBrk="0" fontAlgn="base" hangingPunct="0">
              <a:spcBef>
                <a:spcPct val="0"/>
              </a:spcBef>
              <a:spcAft>
                <a:spcPct val="0"/>
              </a:spcAft>
            </a:pPr>
            <a:endParaRPr kumimoji="0" lang="en-US" altLang="en-US" sz="1400" i="0" u="none" strike="noStrike" cap="none" normalizeH="0" baseline="0" dirty="0">
              <a:ln>
                <a:noFill/>
              </a:ln>
              <a:solidFill>
                <a:schemeClr val="tx1"/>
              </a:solidFill>
              <a:effectLst/>
              <a:latin typeface="+mj-lt"/>
            </a:endParaRPr>
          </a:p>
          <a:p>
            <a:pPr marL="623888" indent="-176213" eaLnBrk="0" fontAlgn="base" hangingPunct="0">
              <a:spcBef>
                <a:spcPct val="0"/>
              </a:spcBef>
              <a:spcAft>
                <a:spcPct val="0"/>
              </a:spcAft>
              <a:buFont typeface="Arial" panose="020B0604020202020204" pitchFamily="34" charset="0"/>
              <a:buChar char="•"/>
            </a:pPr>
            <a:r>
              <a:rPr kumimoji="0" lang="en-US" altLang="en-US" sz="1400" i="0" u="none" strike="noStrike" cap="none" normalizeH="0" baseline="0" dirty="0">
                <a:ln>
                  <a:noFill/>
                </a:ln>
                <a:solidFill>
                  <a:schemeClr val="tx1"/>
                </a:solidFill>
                <a:effectLst/>
                <a:latin typeface="+mj-lt"/>
              </a:rPr>
              <a:t>Time Zone Offset: It includes a time zone offset, specifying how much the datetime differs from UTC. The offset ranges from -14:00 to +14:00.</a:t>
            </a:r>
          </a:p>
          <a:p>
            <a:pPr marL="623888" indent="-176213" eaLnBrk="0" fontAlgn="base" hangingPunct="0">
              <a:spcBef>
                <a:spcPct val="0"/>
              </a:spcBef>
              <a:spcAft>
                <a:spcPct val="0"/>
              </a:spcAft>
              <a:buFont typeface="Arial" panose="020B0604020202020204" pitchFamily="34" charset="0"/>
              <a:buChar char="•"/>
            </a:pPr>
            <a:endParaRPr kumimoji="0" lang="en-US" altLang="en-US" sz="1400" i="0" u="none" strike="noStrike" cap="none" normalizeH="0" baseline="0" dirty="0">
              <a:ln>
                <a:noFill/>
              </a:ln>
              <a:solidFill>
                <a:schemeClr val="tx1"/>
              </a:solidFill>
              <a:effectLst/>
              <a:latin typeface="+mj-lt"/>
            </a:endParaRPr>
          </a:p>
          <a:p>
            <a:pPr marL="623888" indent="-176213" eaLnBrk="0" fontAlgn="base" hangingPunct="0">
              <a:spcBef>
                <a:spcPct val="0"/>
              </a:spcBef>
              <a:spcAft>
                <a:spcPct val="0"/>
              </a:spcAft>
              <a:buFont typeface="Arial" panose="020B0604020202020204" pitchFamily="34" charset="0"/>
              <a:buChar char="•"/>
            </a:pPr>
            <a:r>
              <a:rPr kumimoji="0" lang="en-US" altLang="en-US" sz="1400" i="0" u="none" strike="noStrike" cap="none" normalizeH="0" baseline="0" dirty="0">
                <a:ln>
                  <a:noFill/>
                </a:ln>
                <a:solidFill>
                  <a:schemeClr val="tx1"/>
                </a:solidFill>
                <a:effectLst/>
                <a:latin typeface="+mj-lt"/>
              </a:rPr>
              <a:t>Date Range: It supports dates from January 1, 0001, to December 31, 9999.</a:t>
            </a:r>
          </a:p>
          <a:p>
            <a:pPr marL="623888" indent="-176213" eaLnBrk="0" fontAlgn="base" hangingPunct="0">
              <a:spcBef>
                <a:spcPct val="0"/>
              </a:spcBef>
              <a:spcAft>
                <a:spcPct val="0"/>
              </a:spcAft>
              <a:buFont typeface="Arial" panose="020B0604020202020204" pitchFamily="34" charset="0"/>
              <a:buChar char="•"/>
            </a:pPr>
            <a:endParaRPr kumimoji="0" lang="en-US" altLang="en-US" sz="1400" i="0" u="none" strike="noStrike" cap="none" normalizeH="0" baseline="0" dirty="0">
              <a:ln>
                <a:noFill/>
              </a:ln>
              <a:solidFill>
                <a:schemeClr val="tx1"/>
              </a:solidFill>
              <a:effectLst/>
              <a:latin typeface="+mj-lt"/>
            </a:endParaRPr>
          </a:p>
          <a:p>
            <a:pPr marL="623888" indent="-176213" eaLnBrk="0" fontAlgn="base" hangingPunct="0">
              <a:spcBef>
                <a:spcPct val="0"/>
              </a:spcBef>
              <a:spcAft>
                <a:spcPct val="0"/>
              </a:spcAft>
              <a:buFont typeface="Arial" panose="020B0604020202020204" pitchFamily="34" charset="0"/>
              <a:buChar char="•"/>
            </a:pPr>
            <a:r>
              <a:rPr kumimoji="0" lang="en-US" altLang="en-US" sz="1400" i="0" u="none" strike="noStrike" cap="none" normalizeH="0" baseline="0" dirty="0">
                <a:ln>
                  <a:noFill/>
                </a:ln>
                <a:solidFill>
                  <a:schemeClr val="tx1"/>
                </a:solidFill>
                <a:effectLst/>
                <a:latin typeface="+mj-lt"/>
              </a:rPr>
              <a:t>Time Precision: You can define fractional seconds precision up to 7 digits, allowing for accuracy down to 100 nanoseconds.</a:t>
            </a:r>
          </a:p>
          <a:p>
            <a:pPr marL="623888" indent="-176213" eaLnBrk="0" fontAlgn="base" hangingPunct="0">
              <a:spcBef>
                <a:spcPct val="0"/>
              </a:spcBef>
              <a:spcAft>
                <a:spcPct val="0"/>
              </a:spcAft>
              <a:buFont typeface="Arial" panose="020B0604020202020204" pitchFamily="34" charset="0"/>
              <a:buChar char="•"/>
            </a:pPr>
            <a:endParaRPr kumimoji="0" lang="en-US" altLang="en-US" sz="1400" i="0" u="none" strike="noStrike" cap="none" normalizeH="0" baseline="0" dirty="0">
              <a:ln>
                <a:noFill/>
              </a:ln>
              <a:solidFill>
                <a:schemeClr val="tx1"/>
              </a:solidFill>
              <a:effectLst/>
              <a:latin typeface="+mj-lt"/>
            </a:endParaRPr>
          </a:p>
          <a:p>
            <a:pPr marL="623888" indent="-176213" eaLnBrk="0" fontAlgn="base" hangingPunct="0">
              <a:spcBef>
                <a:spcPct val="0"/>
              </a:spcBef>
              <a:spcAft>
                <a:spcPct val="0"/>
              </a:spcAft>
              <a:buFont typeface="Arial" panose="020B0604020202020204" pitchFamily="34" charset="0"/>
              <a:buChar char="•"/>
            </a:pPr>
            <a:r>
              <a:rPr kumimoji="0" lang="en-US" altLang="en-US" sz="1400" i="0" u="none" strike="noStrike" cap="none" normalizeH="0" baseline="0" dirty="0">
                <a:ln>
                  <a:noFill/>
                </a:ln>
                <a:solidFill>
                  <a:schemeClr val="tx1"/>
                </a:solidFill>
                <a:effectLst/>
                <a:latin typeface="+mj-lt"/>
              </a:rPr>
              <a:t>Storage Size: Depending on the precision, it uses 8 to 10 bytes.</a:t>
            </a:r>
          </a:p>
        </p:txBody>
      </p:sp>
    </p:spTree>
    <p:extLst>
      <p:ext uri="{BB962C8B-B14F-4D97-AF65-F5344CB8AC3E}">
        <p14:creationId xmlns:p14="http://schemas.microsoft.com/office/powerpoint/2010/main" val="27875452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5939A8-A429-4195-1949-3B84AC8280E8}"/>
              </a:ext>
            </a:extLst>
          </p:cNvPr>
          <p:cNvSpPr txBox="1"/>
          <p:nvPr/>
        </p:nvSpPr>
        <p:spPr>
          <a:xfrm>
            <a:off x="560531" y="143357"/>
            <a:ext cx="10668000" cy="5432256"/>
          </a:xfrm>
          <a:prstGeom prst="rect">
            <a:avLst/>
          </a:prstGeom>
          <a:noFill/>
        </p:spPr>
        <p:txBody>
          <a:bodyPr wrap="square" rtlCol="0">
            <a:spAutoFit/>
          </a:bodyPr>
          <a:lstStyle/>
          <a:p>
            <a:pPr marL="342900" indent="-342900">
              <a:buAutoNum type="arabicPeriod"/>
            </a:pPr>
            <a:r>
              <a:rPr lang="en-US" sz="2000" dirty="0">
                <a:latin typeface="+mj-lt"/>
              </a:rPr>
              <a:t>Basic Select Statement with Top, Distinct, CASE, IF ELSE</a:t>
            </a:r>
          </a:p>
          <a:p>
            <a:pPr marL="342900" indent="-342900">
              <a:buAutoNum type="arabicPeriod"/>
            </a:pPr>
            <a:r>
              <a:rPr lang="en-US" sz="2000" dirty="0">
                <a:latin typeface="+mj-lt"/>
              </a:rPr>
              <a:t>Ordering</a:t>
            </a:r>
          </a:p>
          <a:p>
            <a:pPr marL="342900" indent="-342900">
              <a:buAutoNum type="arabicPeriod"/>
            </a:pPr>
            <a:r>
              <a:rPr lang="en-US" sz="2000" dirty="0">
                <a:latin typeface="+mj-lt"/>
              </a:rPr>
              <a:t>Filtering</a:t>
            </a:r>
          </a:p>
          <a:p>
            <a:pPr marL="342900" indent="-342900">
              <a:buAutoNum type="arabicPeriod"/>
            </a:pPr>
            <a:r>
              <a:rPr lang="en-US" sz="2000" dirty="0">
                <a:latin typeface="+mj-lt"/>
              </a:rPr>
              <a:t>Group By</a:t>
            </a:r>
          </a:p>
          <a:p>
            <a:pPr marL="342900" indent="-342900">
              <a:buAutoNum type="arabicPeriod"/>
            </a:pPr>
            <a:r>
              <a:rPr lang="en-US" sz="2000" dirty="0">
                <a:latin typeface="+mj-lt"/>
              </a:rPr>
              <a:t>Subquery – Co-Related and Non-Corelated</a:t>
            </a:r>
            <a:br>
              <a:rPr lang="en-US" sz="3200" dirty="0">
                <a:latin typeface="+mj-lt"/>
              </a:rPr>
            </a:br>
            <a:endParaRPr lang="en-US" sz="1600" dirty="0">
              <a:latin typeface="+mj-lt"/>
            </a:endParaRPr>
          </a:p>
          <a:p>
            <a:pPr algn="just">
              <a:lnSpc>
                <a:spcPts val="1800"/>
              </a:lnSpc>
              <a:buFont typeface="Arial" panose="020B0604020202020204" pitchFamily="34" charset="0"/>
              <a:buChar char="•"/>
            </a:pPr>
            <a:r>
              <a:rPr lang="en-US" sz="1600" i="0" dirty="0">
                <a:solidFill>
                  <a:srgbClr val="000000"/>
                </a:solidFill>
                <a:effectLst/>
                <a:latin typeface="+mj-lt"/>
              </a:rPr>
              <a:t>Correlated subquery - In correlated subquery, inner query is dependent on the outer query. Outer query needs to be executed before inner query</a:t>
            </a:r>
          </a:p>
          <a:p>
            <a:pPr algn="just">
              <a:lnSpc>
                <a:spcPts val="1800"/>
              </a:lnSpc>
              <a:buFont typeface="Arial" panose="020B0604020202020204" pitchFamily="34" charset="0"/>
              <a:buChar char="•"/>
            </a:pPr>
            <a:endParaRPr lang="en-US" sz="1600" i="0" dirty="0">
              <a:solidFill>
                <a:srgbClr val="000000"/>
              </a:solidFill>
              <a:effectLst/>
              <a:latin typeface="+mj-lt"/>
            </a:endParaRPr>
          </a:p>
          <a:p>
            <a:pPr algn="just">
              <a:lnSpc>
                <a:spcPts val="1800"/>
              </a:lnSpc>
              <a:buFont typeface="Arial" panose="020B0604020202020204" pitchFamily="34" charset="0"/>
              <a:buChar char="•"/>
            </a:pPr>
            <a:r>
              <a:rPr lang="en-US" sz="1600" i="0" dirty="0">
                <a:solidFill>
                  <a:srgbClr val="000000"/>
                </a:solidFill>
                <a:effectLst/>
                <a:latin typeface="+mj-lt"/>
              </a:rPr>
              <a:t>Non-Correlated subquery - In non-correlated query inner query does not dependent on the outer query. They both can run separately. E .g,</a:t>
            </a:r>
          </a:p>
          <a:p>
            <a:r>
              <a:rPr lang="en-US" sz="3200" dirty="0">
                <a:latin typeface="+mj-lt"/>
              </a:rPr>
              <a:t> </a:t>
            </a:r>
            <a:r>
              <a:rPr lang="en-US" sz="1100" dirty="0">
                <a:latin typeface="+mj-lt"/>
              </a:rPr>
              <a:t>SELECT </a:t>
            </a:r>
            <a:r>
              <a:rPr lang="en-US" sz="1100" dirty="0" err="1">
                <a:latin typeface="+mj-lt"/>
              </a:rPr>
              <a:t>last_name</a:t>
            </a:r>
            <a:r>
              <a:rPr lang="en-US" sz="1100" dirty="0">
                <a:latin typeface="+mj-lt"/>
              </a:rPr>
              <a:t>, salary, </a:t>
            </a:r>
            <a:r>
              <a:rPr lang="en-US" sz="1100" dirty="0" err="1">
                <a:latin typeface="+mj-lt"/>
              </a:rPr>
              <a:t>department_id</a:t>
            </a:r>
            <a:endParaRPr lang="en-US" sz="1100" dirty="0">
              <a:latin typeface="+mj-lt"/>
            </a:endParaRPr>
          </a:p>
          <a:p>
            <a:r>
              <a:rPr lang="en-US" sz="1100" dirty="0">
                <a:latin typeface="+mj-lt"/>
              </a:rPr>
              <a:t> FROM employees outer</a:t>
            </a:r>
          </a:p>
          <a:p>
            <a:r>
              <a:rPr lang="en-US" sz="1100" dirty="0">
                <a:latin typeface="+mj-lt"/>
              </a:rPr>
              <a:t> WHERE salary &gt;</a:t>
            </a:r>
          </a:p>
          <a:p>
            <a:r>
              <a:rPr lang="en-US" sz="1100" dirty="0">
                <a:latin typeface="+mj-lt"/>
              </a:rPr>
              <a:t>                (SELECT AVG(salary)</a:t>
            </a:r>
          </a:p>
          <a:p>
            <a:r>
              <a:rPr lang="en-US" sz="1100" dirty="0">
                <a:latin typeface="+mj-lt"/>
              </a:rPr>
              <a:t>                 FROM employees</a:t>
            </a:r>
          </a:p>
          <a:p>
            <a:r>
              <a:rPr lang="en-US" sz="1100" dirty="0">
                <a:latin typeface="+mj-lt"/>
              </a:rPr>
              <a:t>                 WHERE </a:t>
            </a:r>
            <a:r>
              <a:rPr lang="en-US" sz="1100" dirty="0" err="1">
                <a:latin typeface="+mj-lt"/>
              </a:rPr>
              <a:t>department_id</a:t>
            </a:r>
            <a:r>
              <a:rPr lang="en-US" sz="1100" dirty="0">
                <a:latin typeface="+mj-lt"/>
              </a:rPr>
              <a:t> =</a:t>
            </a:r>
          </a:p>
          <a:p>
            <a:r>
              <a:rPr lang="en-US" sz="1100" dirty="0">
                <a:latin typeface="+mj-lt"/>
              </a:rPr>
              <a:t>                        </a:t>
            </a:r>
            <a:r>
              <a:rPr lang="en-US" sz="1100" dirty="0" err="1">
                <a:latin typeface="+mj-lt"/>
              </a:rPr>
              <a:t>outer.department_id</a:t>
            </a:r>
            <a:r>
              <a:rPr lang="en-US" sz="1100" dirty="0">
                <a:latin typeface="+mj-lt"/>
              </a:rPr>
              <a:t> group by </a:t>
            </a:r>
            <a:r>
              <a:rPr lang="en-US" sz="1100" dirty="0" err="1">
                <a:latin typeface="+mj-lt"/>
              </a:rPr>
              <a:t>department_id</a:t>
            </a:r>
            <a:r>
              <a:rPr lang="en-US" sz="1100" dirty="0">
                <a:latin typeface="+mj-lt"/>
              </a:rPr>
              <a:t>);</a:t>
            </a:r>
          </a:p>
          <a:p>
            <a:endParaRPr lang="en-US" sz="3200" dirty="0">
              <a:latin typeface="+mj-lt"/>
            </a:endParaRPr>
          </a:p>
          <a:p>
            <a:endParaRPr lang="en-US" sz="1300" dirty="0">
              <a:latin typeface="+mj-lt"/>
            </a:endParaRPr>
          </a:p>
          <a:p>
            <a:pPr marL="342900" indent="-342900">
              <a:buAutoNum type="arabicPeriod"/>
            </a:pPr>
            <a:endParaRPr lang="en-IN" sz="1300" dirty="0">
              <a:latin typeface="+mj-lt"/>
            </a:endParaRPr>
          </a:p>
        </p:txBody>
      </p:sp>
    </p:spTree>
    <p:extLst>
      <p:ext uri="{BB962C8B-B14F-4D97-AF65-F5344CB8AC3E}">
        <p14:creationId xmlns:p14="http://schemas.microsoft.com/office/powerpoint/2010/main" val="10355298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F3D7C-5DDA-4DC2-16D2-853309C5DFC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521EBDF-0C5A-3B52-5E4A-9EBDA73AA4B2}"/>
              </a:ext>
            </a:extLst>
          </p:cNvPr>
          <p:cNvSpPr>
            <a:spLocks noGrp="1"/>
          </p:cNvSpPr>
          <p:nvPr>
            <p:ph type="ctrTitle"/>
          </p:nvPr>
        </p:nvSpPr>
        <p:spPr>
          <a:xfrm>
            <a:off x="1295400" y="1625600"/>
            <a:ext cx="9144000" cy="2900363"/>
          </a:xfrm>
        </p:spPr>
        <p:txBody>
          <a:bodyPr>
            <a:normAutofit fontScale="90000"/>
          </a:bodyPr>
          <a:lstStyle/>
          <a:p>
            <a:pPr algn="l"/>
            <a:r>
              <a:rPr lang="en-US" sz="1400" b="1" dirty="0"/>
              <a:t>Database Management System (DBMS)</a:t>
            </a:r>
            <a:r>
              <a:rPr lang="en-US" sz="1400" dirty="0"/>
              <a:t> is software designed to store, retrieve, define, and manage data in a database. It acts as an interface between the end-users or applications and the database itself, ensuring that data is organized and easily accessible.</a:t>
            </a:r>
            <a:br>
              <a:rPr lang="en-US" sz="1400" dirty="0"/>
            </a:br>
            <a:br>
              <a:rPr lang="en-US" sz="1400" dirty="0"/>
            </a:br>
            <a:r>
              <a:rPr lang="en-US" sz="1400" b="1" dirty="0"/>
              <a:t>Key Features of a DBMS:</a:t>
            </a:r>
            <a:br>
              <a:rPr lang="en-US" sz="1400" b="1" dirty="0"/>
            </a:br>
            <a:br>
              <a:rPr lang="en-US" sz="1400" b="1" dirty="0"/>
            </a:br>
            <a:r>
              <a:rPr lang="en-US" sz="1400" b="1" dirty="0"/>
              <a:t>   Data Storage and Retrieval</a:t>
            </a:r>
            <a:r>
              <a:rPr lang="en-US" sz="1400" dirty="0"/>
              <a:t>: Allows users to store large volumes of data systematically and retrieve it as needed.</a:t>
            </a:r>
            <a:br>
              <a:rPr lang="en-US" sz="1400" dirty="0"/>
            </a:br>
            <a:br>
              <a:rPr lang="en-US" sz="1400" dirty="0"/>
            </a:br>
            <a:r>
              <a:rPr lang="en-US" sz="1400" dirty="0"/>
              <a:t>   </a:t>
            </a:r>
            <a:r>
              <a:rPr lang="en-US" sz="1400" b="1" dirty="0"/>
              <a:t>Data Security</a:t>
            </a:r>
            <a:r>
              <a:rPr lang="en-US" sz="1400" dirty="0"/>
              <a:t>: Ensures that data is protected from unauthorized access.</a:t>
            </a:r>
            <a:br>
              <a:rPr lang="en-US" sz="1400" dirty="0"/>
            </a:br>
            <a:br>
              <a:rPr lang="en-US" sz="1400" dirty="0"/>
            </a:br>
            <a:r>
              <a:rPr lang="en-US" sz="1400" dirty="0"/>
              <a:t>   </a:t>
            </a:r>
            <a:r>
              <a:rPr lang="en-US" sz="1400" b="1" dirty="0"/>
              <a:t>Data Integrity</a:t>
            </a:r>
            <a:r>
              <a:rPr lang="en-US" sz="1400" dirty="0"/>
              <a:t>: Maintains the accuracy and consistency of data over time.</a:t>
            </a:r>
            <a:br>
              <a:rPr lang="en-US" sz="1400" dirty="0"/>
            </a:br>
            <a:br>
              <a:rPr lang="en-US" sz="1400" dirty="0"/>
            </a:br>
            <a:r>
              <a:rPr lang="en-US" sz="1400" dirty="0"/>
              <a:t>   </a:t>
            </a:r>
            <a:r>
              <a:rPr lang="en-US" sz="1400" b="1" dirty="0"/>
              <a:t>Data Backup and Recovery</a:t>
            </a:r>
            <a:r>
              <a:rPr lang="en-US" sz="1400" dirty="0"/>
              <a:t>: Provides mechanisms to back up data and recover it in case of failures.</a:t>
            </a:r>
            <a:br>
              <a:rPr lang="en-US" sz="1400" dirty="0"/>
            </a:br>
            <a:br>
              <a:rPr lang="en-US" sz="1400" dirty="0"/>
            </a:br>
            <a:r>
              <a:rPr lang="en-US" sz="1400" dirty="0"/>
              <a:t>   </a:t>
            </a:r>
            <a:r>
              <a:rPr lang="en-US" sz="1400" b="1" dirty="0"/>
              <a:t>Multi-User Access</a:t>
            </a:r>
            <a:r>
              <a:rPr lang="en-US" sz="1400" dirty="0"/>
              <a:t>: Supports concurrent access by multiple users without compromising data integrity.</a:t>
            </a:r>
            <a:br>
              <a:rPr lang="en-US" sz="1400" dirty="0"/>
            </a:br>
            <a:endParaRPr lang="en-IN" sz="1400" dirty="0">
              <a:latin typeface="Bahnschrift" panose="020B0502040204020203" pitchFamily="34" charset="0"/>
            </a:endParaRPr>
          </a:p>
        </p:txBody>
      </p:sp>
    </p:spTree>
    <p:extLst>
      <p:ext uri="{BB962C8B-B14F-4D97-AF65-F5344CB8AC3E}">
        <p14:creationId xmlns:p14="http://schemas.microsoft.com/office/powerpoint/2010/main" val="14555762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CF2136D-5D3D-59B7-C960-9B2D3B312DB2}"/>
              </a:ext>
            </a:extLst>
          </p:cNvPr>
          <p:cNvSpPr txBox="1"/>
          <p:nvPr/>
        </p:nvSpPr>
        <p:spPr>
          <a:xfrm>
            <a:off x="896983" y="548640"/>
            <a:ext cx="10519954" cy="4247317"/>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mj-lt"/>
              </a:rPr>
              <a:t>4. Mathematical Functions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mj-lt"/>
              </a:rPr>
              <a:t>Perform calculations: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mj-lt"/>
              </a:rPr>
              <a:t>ABS(): Returns the absolute value.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mj-lt"/>
              </a:rPr>
              <a:t>ROUND(): Rounds numbers to a specified precision.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mj-lt"/>
              </a:rPr>
              <a:t>POWER(): Raises a number to the power of another.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mj-lt"/>
              </a:rPr>
              <a:t>SQRT(): Computes the square root.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mj-lt"/>
              </a:rPr>
              <a:t>5. Conversion Functions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mj-lt"/>
              </a:rPr>
              <a:t>Convert data types: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mj-lt"/>
              </a:rPr>
              <a:t>CAST(), CONVERT(): Convert data from one type to another.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mj-lt"/>
              </a:rPr>
              <a:t>6. Logical Functions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mj-lt"/>
              </a:rPr>
              <a:t>Work with conditional logic:</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mj-lt"/>
              </a:rPr>
              <a:t>IIF(): Acts as a shorthand for CASE statements.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mj-lt"/>
              </a:rPr>
              <a:t>COALESCE(): Returns the first non-null value.</a:t>
            </a:r>
          </a:p>
        </p:txBody>
      </p:sp>
    </p:spTree>
    <p:extLst>
      <p:ext uri="{BB962C8B-B14F-4D97-AF65-F5344CB8AC3E}">
        <p14:creationId xmlns:p14="http://schemas.microsoft.com/office/powerpoint/2010/main" val="4131316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565B898-F384-79A2-6A30-C4FEB03314DA}"/>
              </a:ext>
            </a:extLst>
          </p:cNvPr>
          <p:cNvSpPr txBox="1"/>
          <p:nvPr/>
        </p:nvSpPr>
        <p:spPr>
          <a:xfrm>
            <a:off x="566057" y="627017"/>
            <a:ext cx="11277600" cy="5293757"/>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1300" dirty="0">
                <a:latin typeface="+mj-lt"/>
              </a:rPr>
              <a:t> </a:t>
            </a:r>
            <a:r>
              <a:rPr kumimoji="0" lang="en-US" altLang="en-US" sz="1300" b="1" i="0" u="none" strike="noStrike" cap="none" normalizeH="0" baseline="0" dirty="0">
                <a:ln>
                  <a:noFill/>
                </a:ln>
                <a:solidFill>
                  <a:schemeClr val="tx1"/>
                </a:solidFill>
                <a:effectLst/>
                <a:latin typeface="+mj-lt"/>
              </a:rPr>
              <a:t>1. Aggregate Functions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mj-lt"/>
              </a:rPr>
              <a:t>These compute values over a set of rows: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mj-lt"/>
              </a:rPr>
              <a:t>SUM(): Calculates the total sum.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mj-lt"/>
              </a:rPr>
              <a:t>AVG(): Computes the average.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mj-lt"/>
              </a:rPr>
              <a:t>COUNT(): Counts rows.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mj-lt"/>
              </a:rPr>
              <a:t>MIN(), MAX(): Finds the smallest and largest values.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300" b="1"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mj-lt"/>
              </a:rPr>
              <a:t>2. String Functions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mj-lt"/>
              </a:rPr>
              <a:t>Manipulate or analyze string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mj-lt"/>
              </a:rPr>
              <a:t>LEN(): Returns the length of a string.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mj-lt"/>
              </a:rPr>
              <a:t>SUBSTRING(): Extracts a substring from a string.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mj-lt"/>
              </a:rPr>
              <a:t>CHARINDEX(): Finds the position of a substring in a string.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mj-lt"/>
              </a:rPr>
              <a:t>REPLACE(): Replaces occurrences of a substring.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mj-lt"/>
              </a:rPr>
              <a:t>LTRIM(), RTRIM(): Trims whitespace.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300" b="1"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mj-lt"/>
              </a:rPr>
              <a:t>3. Date and Time Functions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mj-lt"/>
              </a:rPr>
              <a:t>Handle and format date-time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mj-lt"/>
              </a:rPr>
              <a:t>GETDATE(): Returns the current date and time.</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1300" dirty="0">
                <a:latin typeface="+mj-lt"/>
              </a:rPr>
              <a:t>GETUTCDATE()</a:t>
            </a:r>
            <a:endParaRPr kumimoji="0" lang="en-US" altLang="en-US" sz="13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mj-lt"/>
              </a:rPr>
              <a:t>DATEADD(): Adds a specified time interval to a date.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mj-lt"/>
              </a:rPr>
              <a:t>DATEDIFF(): Returns the difference between two dates.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mj-lt"/>
              </a:rPr>
              <a:t>FORMAT(): Formats date-time data.</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300" dirty="0">
              <a:latin typeface="+mj-lt"/>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3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300" b="1" i="0" u="none" strike="noStrike" cap="none" normalizeH="0" baseline="0" dirty="0">
              <a:ln>
                <a:noFill/>
              </a:ln>
              <a:solidFill>
                <a:schemeClr val="tx1"/>
              </a:solidFill>
              <a:effectLst/>
              <a:latin typeface="+mj-lt"/>
            </a:endParaRPr>
          </a:p>
          <a:p>
            <a:endParaRPr lang="en-IN" sz="1300" dirty="0"/>
          </a:p>
        </p:txBody>
      </p:sp>
    </p:spTree>
    <p:extLst>
      <p:ext uri="{BB962C8B-B14F-4D97-AF65-F5344CB8AC3E}">
        <p14:creationId xmlns:p14="http://schemas.microsoft.com/office/powerpoint/2010/main" val="20571216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0B7E6B0-8298-C1DF-6187-6E8000C84B15}"/>
              </a:ext>
            </a:extLst>
          </p:cNvPr>
          <p:cNvSpPr txBox="1"/>
          <p:nvPr/>
        </p:nvSpPr>
        <p:spPr>
          <a:xfrm>
            <a:off x="650631" y="281354"/>
            <a:ext cx="11183815" cy="4616648"/>
          </a:xfrm>
          <a:prstGeom prst="rect">
            <a:avLst/>
          </a:prstGeom>
          <a:noFill/>
        </p:spPr>
        <p:txBody>
          <a:bodyPr wrap="square" rtlCol="0">
            <a:spAutoFit/>
          </a:bodyPr>
          <a:lstStyle/>
          <a:p>
            <a:r>
              <a:rPr lang="en-US" sz="1400" dirty="0">
                <a:latin typeface="+mj-lt"/>
              </a:rPr>
              <a:t>In SQL Server, both CAST and CONVERT are used to convert data from one type to another, but they have some differences:</a:t>
            </a:r>
          </a:p>
          <a:p>
            <a:endParaRPr lang="en-US" sz="1400" dirty="0">
              <a:latin typeface="+mj-lt"/>
            </a:endParaRPr>
          </a:p>
          <a:p>
            <a:r>
              <a:rPr lang="en-US" sz="1400" b="1" dirty="0">
                <a:latin typeface="+mj-lt"/>
              </a:rPr>
              <a:t>CAST</a:t>
            </a:r>
          </a:p>
          <a:p>
            <a:pPr lvl="1"/>
            <a:r>
              <a:rPr lang="en-US" sz="1400" dirty="0">
                <a:latin typeface="+mj-lt"/>
              </a:rPr>
              <a:t>ANSI-SQL Compliant: CAST is part of the ANSI-SQL standard, making it more portable across different database systems.</a:t>
            </a:r>
          </a:p>
          <a:p>
            <a:endParaRPr lang="en-US" sz="1400" dirty="0">
              <a:latin typeface="+mj-lt"/>
            </a:endParaRPr>
          </a:p>
          <a:p>
            <a:r>
              <a:rPr lang="en-US" sz="1400" dirty="0">
                <a:latin typeface="+mj-lt"/>
              </a:rPr>
              <a:t>Syntax:</a:t>
            </a:r>
          </a:p>
          <a:p>
            <a:endParaRPr lang="en-US" sz="1400" dirty="0">
              <a:latin typeface="+mj-lt"/>
            </a:endParaRPr>
          </a:p>
          <a:p>
            <a:pPr lvl="1"/>
            <a:r>
              <a:rPr lang="en-US" sz="1400" dirty="0" err="1">
                <a:latin typeface="+mj-lt"/>
              </a:rPr>
              <a:t>sql</a:t>
            </a:r>
            <a:endParaRPr lang="en-US" sz="1400" dirty="0">
              <a:latin typeface="+mj-lt"/>
            </a:endParaRPr>
          </a:p>
          <a:p>
            <a:pPr lvl="1"/>
            <a:r>
              <a:rPr lang="en-US" sz="1400" dirty="0">
                <a:latin typeface="+mj-lt"/>
              </a:rPr>
              <a:t>SELECT CAST('2025-04-14' AS DATETIME);</a:t>
            </a:r>
          </a:p>
          <a:p>
            <a:pPr lvl="1"/>
            <a:r>
              <a:rPr lang="en-US" sz="1400" dirty="0">
                <a:latin typeface="+mj-lt"/>
              </a:rPr>
              <a:t>Use Case: Preferred when you want your code to be compatible with other database systems.</a:t>
            </a:r>
          </a:p>
          <a:p>
            <a:endParaRPr lang="en-US" sz="1400" dirty="0">
              <a:latin typeface="+mj-lt"/>
            </a:endParaRPr>
          </a:p>
          <a:p>
            <a:r>
              <a:rPr lang="en-US" sz="1400" b="1" dirty="0">
                <a:latin typeface="+mj-lt"/>
              </a:rPr>
              <a:t>CONVERT</a:t>
            </a:r>
          </a:p>
          <a:p>
            <a:pPr lvl="1"/>
            <a:r>
              <a:rPr lang="en-US" sz="1400" dirty="0">
                <a:latin typeface="+mj-lt"/>
              </a:rPr>
              <a:t>SQL Server-Specific: CONVERT is specific to SQL Server and offers additional functionality.</a:t>
            </a:r>
          </a:p>
          <a:p>
            <a:endParaRPr lang="en-US" sz="1400" dirty="0">
              <a:latin typeface="+mj-lt"/>
            </a:endParaRPr>
          </a:p>
          <a:p>
            <a:pPr lvl="1"/>
            <a:r>
              <a:rPr lang="en-US" sz="1400" dirty="0">
                <a:latin typeface="+mj-lt"/>
              </a:rPr>
              <a:t>Formatting Options: It allows you to specify a style for formatting, especially useful for date and time conversions.</a:t>
            </a:r>
          </a:p>
          <a:p>
            <a:endParaRPr lang="en-US" sz="1400" dirty="0">
              <a:latin typeface="+mj-lt"/>
            </a:endParaRPr>
          </a:p>
          <a:p>
            <a:r>
              <a:rPr lang="en-US" sz="1400" dirty="0">
                <a:latin typeface="+mj-lt"/>
              </a:rPr>
              <a:t>Syntax:</a:t>
            </a:r>
          </a:p>
          <a:p>
            <a:endParaRPr lang="en-US" sz="1400" dirty="0">
              <a:latin typeface="+mj-lt"/>
            </a:endParaRPr>
          </a:p>
          <a:p>
            <a:r>
              <a:rPr lang="en-US" sz="1400" dirty="0" err="1">
                <a:latin typeface="+mj-lt"/>
              </a:rPr>
              <a:t>sql</a:t>
            </a:r>
            <a:endParaRPr lang="en-US" sz="1400" dirty="0">
              <a:latin typeface="+mj-lt"/>
            </a:endParaRPr>
          </a:p>
          <a:p>
            <a:pPr lvl="1"/>
            <a:r>
              <a:rPr lang="en-US" sz="1400" dirty="0">
                <a:latin typeface="+mj-lt"/>
              </a:rPr>
              <a:t>SELECT CONVERT(VARCHAR, GETDATE(), 101); -- 101 means Outputs date in MM/DD/YYYY format, </a:t>
            </a:r>
            <a:r>
              <a:rPr lang="en-US" sz="1400" dirty="0" err="1">
                <a:latin typeface="+mj-lt"/>
              </a:rPr>
              <a:t>checkonline</a:t>
            </a:r>
            <a:r>
              <a:rPr lang="en-US" sz="1400" dirty="0">
                <a:latin typeface="+mj-lt"/>
              </a:rPr>
              <a:t> docs for other format</a:t>
            </a:r>
          </a:p>
          <a:p>
            <a:r>
              <a:rPr lang="en-US" sz="1400" dirty="0">
                <a:latin typeface="+mj-lt"/>
              </a:rPr>
              <a:t>           Use Case: Ideal when you need to format the output, such as converting a DATETIME to a specific string format.</a:t>
            </a:r>
            <a:endParaRPr lang="en-IN" sz="1400" dirty="0">
              <a:latin typeface="+mj-lt"/>
            </a:endParaRPr>
          </a:p>
        </p:txBody>
      </p:sp>
    </p:spTree>
    <p:extLst>
      <p:ext uri="{BB962C8B-B14F-4D97-AF65-F5344CB8AC3E}">
        <p14:creationId xmlns:p14="http://schemas.microsoft.com/office/powerpoint/2010/main" val="1331401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98A5AA8-0F77-47FA-19C3-EB9744C5E53A}"/>
              </a:ext>
            </a:extLst>
          </p:cNvPr>
          <p:cNvSpPr txBox="1"/>
          <p:nvPr/>
        </p:nvSpPr>
        <p:spPr>
          <a:xfrm>
            <a:off x="1028700" y="571500"/>
            <a:ext cx="10225454" cy="5093702"/>
          </a:xfrm>
          <a:prstGeom prst="rect">
            <a:avLst/>
          </a:prstGeom>
          <a:noFill/>
        </p:spPr>
        <p:txBody>
          <a:bodyPr wrap="square" rtlCol="0">
            <a:spAutoFit/>
          </a:bodyPr>
          <a:lstStyle/>
          <a:p>
            <a:r>
              <a:rPr lang="en-US" sz="1300" dirty="0">
                <a:latin typeface="+mj-lt"/>
              </a:rPr>
              <a:t>The XML data type in SQL Server is designed to store and manage XML data efficiently. It allows you to store XML documents or fragments directly in a column or variable, and provides tools for querying and manipulating the XML content.</a:t>
            </a:r>
          </a:p>
          <a:p>
            <a:endParaRPr lang="en-US" sz="1300" dirty="0">
              <a:latin typeface="+mj-lt"/>
            </a:endParaRPr>
          </a:p>
          <a:p>
            <a:r>
              <a:rPr lang="en-US" sz="1300" dirty="0">
                <a:latin typeface="+mj-lt"/>
              </a:rPr>
              <a:t>Key Features:</a:t>
            </a:r>
          </a:p>
          <a:p>
            <a:pPr lvl="1"/>
            <a:r>
              <a:rPr lang="en-US" sz="1300" dirty="0">
                <a:latin typeface="+mj-lt"/>
              </a:rPr>
              <a:t>Storage: XML data can be stored natively in an XML column, either typed (validated against an XML schema) or untyped.</a:t>
            </a:r>
          </a:p>
          <a:p>
            <a:pPr lvl="1"/>
            <a:endParaRPr lang="en-US" sz="1300" dirty="0">
              <a:latin typeface="+mj-lt"/>
            </a:endParaRPr>
          </a:p>
          <a:p>
            <a:pPr lvl="1"/>
            <a:r>
              <a:rPr lang="en-US" sz="1300" dirty="0">
                <a:latin typeface="+mj-lt"/>
              </a:rPr>
              <a:t>Querying: You can use XQuery to query and modify XML data stored in the database.</a:t>
            </a:r>
          </a:p>
          <a:p>
            <a:pPr lvl="1"/>
            <a:endParaRPr lang="en-US" sz="1300" dirty="0">
              <a:latin typeface="+mj-lt"/>
            </a:endParaRPr>
          </a:p>
          <a:p>
            <a:pPr lvl="1"/>
            <a:r>
              <a:rPr lang="en-US" sz="1300" dirty="0">
                <a:latin typeface="+mj-lt"/>
              </a:rPr>
              <a:t>Indexing: XML columns can be indexed for efficient query processing.</a:t>
            </a:r>
          </a:p>
          <a:p>
            <a:pPr lvl="1"/>
            <a:endParaRPr lang="en-US" sz="1300" dirty="0">
              <a:latin typeface="+mj-lt"/>
            </a:endParaRPr>
          </a:p>
          <a:p>
            <a:pPr lvl="1"/>
            <a:r>
              <a:rPr lang="en-US" sz="1300" dirty="0">
                <a:latin typeface="+mj-lt"/>
              </a:rPr>
              <a:t>Validation: SQL Server can ensure that the XML data is well-formed and optionally validate it against XML schemas.</a:t>
            </a:r>
          </a:p>
          <a:p>
            <a:endParaRPr lang="en-US" sz="1300" dirty="0">
              <a:latin typeface="+mj-lt"/>
            </a:endParaRPr>
          </a:p>
          <a:p>
            <a:r>
              <a:rPr lang="en-US" sz="1300" dirty="0">
                <a:latin typeface="+mj-lt"/>
              </a:rPr>
              <a:t>CREATE TABLE Products (</a:t>
            </a:r>
          </a:p>
          <a:p>
            <a:r>
              <a:rPr lang="en-US" sz="1300" dirty="0">
                <a:latin typeface="+mj-lt"/>
              </a:rPr>
              <a:t>    </a:t>
            </a:r>
            <a:r>
              <a:rPr lang="en-US" sz="1300" dirty="0" err="1">
                <a:latin typeface="+mj-lt"/>
              </a:rPr>
              <a:t>ProductID</a:t>
            </a:r>
            <a:r>
              <a:rPr lang="en-US" sz="1300" dirty="0">
                <a:latin typeface="+mj-lt"/>
              </a:rPr>
              <a:t> INT PRIMARY KEY,</a:t>
            </a:r>
          </a:p>
          <a:p>
            <a:r>
              <a:rPr lang="en-US" sz="1300" dirty="0">
                <a:latin typeface="+mj-lt"/>
              </a:rPr>
              <a:t>    </a:t>
            </a:r>
            <a:r>
              <a:rPr lang="en-US" sz="1300" dirty="0" err="1">
                <a:latin typeface="+mj-lt"/>
              </a:rPr>
              <a:t>ProductDetails</a:t>
            </a:r>
            <a:r>
              <a:rPr lang="en-US" sz="1300" dirty="0">
                <a:latin typeface="+mj-lt"/>
              </a:rPr>
              <a:t> XML</a:t>
            </a:r>
          </a:p>
          <a:p>
            <a:r>
              <a:rPr lang="en-US" sz="1300" dirty="0">
                <a:latin typeface="+mj-lt"/>
              </a:rPr>
              <a:t>);</a:t>
            </a:r>
          </a:p>
          <a:p>
            <a:endParaRPr lang="en-US" sz="1300" dirty="0">
              <a:latin typeface="+mj-lt"/>
            </a:endParaRPr>
          </a:p>
          <a:p>
            <a:r>
              <a:rPr lang="en-US" sz="1300" dirty="0">
                <a:latin typeface="+mj-lt"/>
              </a:rPr>
              <a:t>INSERT INTO Products (</a:t>
            </a:r>
            <a:r>
              <a:rPr lang="en-US" sz="1300" dirty="0" err="1">
                <a:latin typeface="+mj-lt"/>
              </a:rPr>
              <a:t>ProductID</a:t>
            </a:r>
            <a:r>
              <a:rPr lang="en-US" sz="1300" dirty="0">
                <a:latin typeface="+mj-lt"/>
              </a:rPr>
              <a:t>, </a:t>
            </a:r>
            <a:r>
              <a:rPr lang="en-US" sz="1300" dirty="0" err="1">
                <a:latin typeface="+mj-lt"/>
              </a:rPr>
              <a:t>ProductDetails</a:t>
            </a:r>
            <a:r>
              <a:rPr lang="en-US" sz="1300" dirty="0">
                <a:latin typeface="+mj-lt"/>
              </a:rPr>
              <a:t>)</a:t>
            </a:r>
          </a:p>
          <a:p>
            <a:r>
              <a:rPr lang="en-US" sz="1300" dirty="0">
                <a:latin typeface="+mj-lt"/>
              </a:rPr>
              <a:t>VALUES (1, '&lt;Product&gt;&lt;Name&gt;Widget&lt;/Name&gt;&lt;Price&gt;19.99&lt;/Price&gt;&lt;/Product&gt;’);</a:t>
            </a:r>
          </a:p>
          <a:p>
            <a:endParaRPr lang="en-US" sz="1300" dirty="0">
              <a:latin typeface="+mj-lt"/>
            </a:endParaRPr>
          </a:p>
          <a:p>
            <a:r>
              <a:rPr lang="en-US" sz="1300" dirty="0">
                <a:latin typeface="+mj-lt"/>
              </a:rPr>
              <a:t>SELECT </a:t>
            </a:r>
            <a:r>
              <a:rPr lang="en-US" sz="1300" dirty="0" err="1">
                <a:latin typeface="+mj-lt"/>
              </a:rPr>
              <a:t>ProductDetails.value</a:t>
            </a:r>
            <a:r>
              <a:rPr lang="en-US" sz="1300" dirty="0">
                <a:latin typeface="+mj-lt"/>
              </a:rPr>
              <a:t>('(/Product/Name)[1]', 'NVARCHAR(50)') AS ProductName</a:t>
            </a:r>
          </a:p>
          <a:p>
            <a:r>
              <a:rPr lang="en-US" sz="1300" dirty="0">
                <a:latin typeface="+mj-lt"/>
              </a:rPr>
              <a:t>FROM Products;</a:t>
            </a:r>
          </a:p>
          <a:p>
            <a:endParaRPr lang="en-US" sz="1300" dirty="0">
              <a:latin typeface="+mj-lt"/>
            </a:endParaRPr>
          </a:p>
          <a:p>
            <a:endParaRPr lang="en-US" sz="1300" dirty="0">
              <a:latin typeface="+mj-lt"/>
            </a:endParaRPr>
          </a:p>
          <a:p>
            <a:endParaRPr lang="en-IN" sz="1300" dirty="0">
              <a:latin typeface="+mj-lt"/>
            </a:endParaRPr>
          </a:p>
        </p:txBody>
      </p:sp>
    </p:spTree>
    <p:extLst>
      <p:ext uri="{BB962C8B-B14F-4D97-AF65-F5344CB8AC3E}">
        <p14:creationId xmlns:p14="http://schemas.microsoft.com/office/powerpoint/2010/main" val="34324053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AD4F017-06BC-8D1D-789C-39FBF5FC6676}"/>
              </a:ext>
            </a:extLst>
          </p:cNvPr>
          <p:cNvSpPr txBox="1"/>
          <p:nvPr/>
        </p:nvSpPr>
        <p:spPr>
          <a:xfrm>
            <a:off x="800100" y="263769"/>
            <a:ext cx="10515600" cy="6694140"/>
          </a:xfrm>
          <a:prstGeom prst="rect">
            <a:avLst/>
          </a:prstGeom>
          <a:noFill/>
        </p:spPr>
        <p:txBody>
          <a:bodyPr wrap="square" rtlCol="0">
            <a:spAutoFit/>
          </a:bodyPr>
          <a:lstStyle/>
          <a:p>
            <a:r>
              <a:rPr lang="en-US" sz="1300" dirty="0">
                <a:latin typeface="+mj-lt"/>
              </a:rPr>
              <a:t>JSON data is stored as text in NVARCHAR or VARCHAR columns.</a:t>
            </a:r>
          </a:p>
          <a:p>
            <a:endParaRPr lang="en-US" sz="1300" dirty="0">
              <a:latin typeface="+mj-lt"/>
            </a:endParaRPr>
          </a:p>
          <a:p>
            <a:r>
              <a:rPr lang="en-US" sz="1300" dirty="0">
                <a:latin typeface="+mj-lt"/>
              </a:rPr>
              <a:t>The new JSON data type (in preview) stores JSON documents in a binary format for better performance.</a:t>
            </a:r>
          </a:p>
          <a:p>
            <a:endParaRPr lang="en-US" sz="1300" dirty="0">
              <a:latin typeface="+mj-lt"/>
            </a:endParaRPr>
          </a:p>
          <a:p>
            <a:r>
              <a:rPr lang="en-US" sz="1300" dirty="0">
                <a:latin typeface="+mj-lt"/>
              </a:rPr>
              <a:t>Querying JSON:</a:t>
            </a:r>
          </a:p>
          <a:p>
            <a:endParaRPr lang="en-US" sz="1300" dirty="0">
              <a:latin typeface="+mj-lt"/>
            </a:endParaRPr>
          </a:p>
          <a:p>
            <a:pPr marL="285750" indent="-285750">
              <a:buFont typeface="Arial" panose="020B0604020202020204" pitchFamily="34" charset="0"/>
              <a:buChar char="•"/>
            </a:pPr>
            <a:r>
              <a:rPr lang="en-US" sz="1300" dirty="0">
                <a:latin typeface="+mj-lt"/>
              </a:rPr>
              <a:t>Use built-in functions like:</a:t>
            </a:r>
          </a:p>
          <a:p>
            <a:endParaRPr lang="en-US" sz="1300" dirty="0">
              <a:latin typeface="+mj-lt"/>
            </a:endParaRPr>
          </a:p>
          <a:p>
            <a:pPr lvl="1"/>
            <a:r>
              <a:rPr lang="en-US" sz="1300" dirty="0">
                <a:latin typeface="+mj-lt"/>
              </a:rPr>
              <a:t>ISJSON(): Checks if a string is valid JSON.</a:t>
            </a:r>
          </a:p>
          <a:p>
            <a:pPr lvl="1"/>
            <a:endParaRPr lang="en-US" sz="1300" dirty="0">
              <a:latin typeface="+mj-lt"/>
            </a:endParaRPr>
          </a:p>
          <a:p>
            <a:pPr lvl="1"/>
            <a:r>
              <a:rPr lang="en-US" sz="1300" dirty="0">
                <a:latin typeface="+mj-lt"/>
              </a:rPr>
              <a:t>JSON_VALUE(): Extracts a scalar value from JSON.</a:t>
            </a:r>
          </a:p>
          <a:p>
            <a:pPr lvl="1"/>
            <a:endParaRPr lang="en-US" sz="1300" dirty="0">
              <a:latin typeface="+mj-lt"/>
            </a:endParaRPr>
          </a:p>
          <a:p>
            <a:pPr lvl="1"/>
            <a:r>
              <a:rPr lang="en-US" sz="1300" dirty="0">
                <a:latin typeface="+mj-lt"/>
              </a:rPr>
              <a:t>JSON_QUERY(): Extracts an object or array from JSON.</a:t>
            </a:r>
          </a:p>
          <a:p>
            <a:pPr lvl="1"/>
            <a:endParaRPr lang="en-US" sz="1300" dirty="0">
              <a:latin typeface="+mj-lt"/>
            </a:endParaRPr>
          </a:p>
          <a:p>
            <a:pPr lvl="1"/>
            <a:r>
              <a:rPr lang="en-US" sz="1300" dirty="0">
                <a:latin typeface="+mj-lt"/>
              </a:rPr>
              <a:t>OPENJSON(): Converts JSON text into a table format.</a:t>
            </a:r>
          </a:p>
          <a:p>
            <a:pPr lvl="1"/>
            <a:endParaRPr lang="en-US" sz="1300" dirty="0">
              <a:latin typeface="+mj-lt"/>
            </a:endParaRPr>
          </a:p>
          <a:p>
            <a:pPr lvl="1"/>
            <a:r>
              <a:rPr lang="en-US" sz="1300" dirty="0">
                <a:latin typeface="+mj-lt"/>
              </a:rPr>
              <a:t>DECLARE @json NVARCHAR(MAX) = </a:t>
            </a:r>
          </a:p>
          <a:p>
            <a:pPr lvl="1"/>
            <a:r>
              <a:rPr lang="en-US" sz="1300" dirty="0">
                <a:latin typeface="+mj-lt"/>
              </a:rPr>
              <a:t>    N'{"Name": "John", "Age": 30, "Skills": ["SQL", "C#", "Azure"]}';</a:t>
            </a:r>
          </a:p>
          <a:p>
            <a:pPr lvl="1"/>
            <a:endParaRPr lang="en-US" sz="1300" dirty="0">
              <a:latin typeface="+mj-lt"/>
            </a:endParaRPr>
          </a:p>
          <a:p>
            <a:pPr lvl="1"/>
            <a:r>
              <a:rPr lang="en-US" sz="1300" dirty="0">
                <a:latin typeface="+mj-lt"/>
              </a:rPr>
              <a:t>SELECT JSON_VALUE(@json, '$.Name') AS Name,</a:t>
            </a:r>
          </a:p>
          <a:p>
            <a:pPr lvl="1"/>
            <a:r>
              <a:rPr lang="en-US" sz="1300" dirty="0">
                <a:latin typeface="+mj-lt"/>
              </a:rPr>
              <a:t>       JSON_VALUE(@json, '$.Age') AS Age;</a:t>
            </a:r>
          </a:p>
          <a:p>
            <a:pPr lvl="1"/>
            <a:endParaRPr lang="en-IN" sz="1300" dirty="0">
              <a:latin typeface="+mj-lt"/>
            </a:endParaRPr>
          </a:p>
          <a:p>
            <a:pPr marL="373063" lvl="1" indent="-285750">
              <a:buFont typeface="Arial" panose="020B0604020202020204" pitchFamily="34" charset="0"/>
              <a:buChar char="•"/>
            </a:pPr>
            <a:r>
              <a:rPr lang="en-IN" sz="1300" dirty="0">
                <a:latin typeface="+mj-lt"/>
              </a:rPr>
              <a:t>Native JSON Data Type (Preview):</a:t>
            </a:r>
          </a:p>
          <a:p>
            <a:pPr marL="87313" lvl="1"/>
            <a:endParaRPr lang="en-IN" sz="1300" dirty="0">
              <a:latin typeface="+mj-lt"/>
            </a:endParaRPr>
          </a:p>
          <a:p>
            <a:pPr marL="87313" lvl="1"/>
            <a:r>
              <a:rPr lang="en-IN" sz="1300" dirty="0">
                <a:latin typeface="+mj-lt"/>
              </a:rPr>
              <a:t>Available in Azure SQL Database and Azure SQL Managed Instance.</a:t>
            </a:r>
          </a:p>
          <a:p>
            <a:pPr marL="87313" lvl="1"/>
            <a:endParaRPr lang="en-IN" sz="1300" dirty="0">
              <a:latin typeface="+mj-lt"/>
            </a:endParaRPr>
          </a:p>
          <a:p>
            <a:pPr marL="87313" lvl="1"/>
            <a:r>
              <a:rPr lang="en-IN" sz="1300" dirty="0">
                <a:latin typeface="+mj-lt"/>
              </a:rPr>
              <a:t>Provides efficient storage and querying of JSON documents.</a:t>
            </a:r>
          </a:p>
          <a:p>
            <a:pPr marL="87313" lvl="1"/>
            <a:endParaRPr lang="en-IN" sz="1300" dirty="0">
              <a:latin typeface="+mj-lt"/>
            </a:endParaRPr>
          </a:p>
          <a:p>
            <a:pPr marL="87313" lvl="1"/>
            <a:r>
              <a:rPr lang="en-IN" sz="1300" dirty="0">
                <a:latin typeface="+mj-lt"/>
              </a:rPr>
              <a:t>Example:</a:t>
            </a:r>
          </a:p>
          <a:p>
            <a:pPr marL="87313" lvl="1"/>
            <a:endParaRPr lang="en-IN" sz="1300" dirty="0">
              <a:latin typeface="+mj-lt"/>
            </a:endParaRPr>
          </a:p>
          <a:p>
            <a:pPr marL="87313" lvl="1"/>
            <a:r>
              <a:rPr lang="en-IN" sz="1300" dirty="0" err="1">
                <a:latin typeface="+mj-lt"/>
              </a:rPr>
              <a:t>sql</a:t>
            </a:r>
            <a:endParaRPr lang="en-IN" sz="1300" dirty="0">
              <a:latin typeface="+mj-lt"/>
            </a:endParaRPr>
          </a:p>
          <a:p>
            <a:pPr marL="87313" lvl="1"/>
            <a:r>
              <a:rPr lang="en-IN" sz="1300" dirty="0">
                <a:latin typeface="+mj-lt"/>
              </a:rPr>
              <a:t>CREATE TABLE Orders (    </a:t>
            </a:r>
            <a:r>
              <a:rPr lang="en-IN" sz="1300" dirty="0" err="1">
                <a:latin typeface="+mj-lt"/>
              </a:rPr>
              <a:t>OrderID</a:t>
            </a:r>
            <a:r>
              <a:rPr lang="en-IN" sz="1300" dirty="0">
                <a:latin typeface="+mj-lt"/>
              </a:rPr>
              <a:t> INT PRIMARY KEY,    </a:t>
            </a:r>
            <a:r>
              <a:rPr lang="en-IN" sz="1300" dirty="0" err="1">
                <a:latin typeface="+mj-lt"/>
              </a:rPr>
              <a:t>OrderDetails</a:t>
            </a:r>
            <a:r>
              <a:rPr lang="en-IN" sz="1300" dirty="0">
                <a:latin typeface="+mj-lt"/>
              </a:rPr>
              <a:t> JSON NOT NULL);</a:t>
            </a:r>
          </a:p>
        </p:txBody>
      </p:sp>
    </p:spTree>
    <p:extLst>
      <p:ext uri="{BB962C8B-B14F-4D97-AF65-F5344CB8AC3E}">
        <p14:creationId xmlns:p14="http://schemas.microsoft.com/office/powerpoint/2010/main" val="24857550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59FBFD4-1898-D651-4D67-BFFCCFAFBA01}"/>
              </a:ext>
            </a:extLst>
          </p:cNvPr>
          <p:cNvSpPr txBox="1"/>
          <p:nvPr/>
        </p:nvSpPr>
        <p:spPr>
          <a:xfrm>
            <a:off x="553915" y="334108"/>
            <a:ext cx="11157439" cy="2308324"/>
          </a:xfrm>
          <a:prstGeom prst="rect">
            <a:avLst/>
          </a:prstGeom>
          <a:noFill/>
        </p:spPr>
        <p:txBody>
          <a:bodyPr wrap="square" rtlCol="0">
            <a:spAutoFit/>
          </a:bodyPr>
          <a:lstStyle/>
          <a:p>
            <a:r>
              <a:rPr lang="en-IN" dirty="0"/>
              <a:t>CREATE TABLE Files (</a:t>
            </a:r>
          </a:p>
          <a:p>
            <a:r>
              <a:rPr lang="en-IN" dirty="0"/>
              <a:t>    </a:t>
            </a:r>
            <a:r>
              <a:rPr lang="en-IN" dirty="0" err="1"/>
              <a:t>FileID</a:t>
            </a:r>
            <a:r>
              <a:rPr lang="en-IN" dirty="0"/>
              <a:t> INT PRIMARY KEY,</a:t>
            </a:r>
          </a:p>
          <a:p>
            <a:r>
              <a:rPr lang="en-IN" dirty="0"/>
              <a:t>    </a:t>
            </a:r>
            <a:r>
              <a:rPr lang="en-IN" dirty="0" err="1"/>
              <a:t>FileName</a:t>
            </a:r>
            <a:r>
              <a:rPr lang="en-IN" dirty="0"/>
              <a:t> NVARCHAR(100),</a:t>
            </a:r>
          </a:p>
          <a:p>
            <a:r>
              <a:rPr lang="en-IN" dirty="0"/>
              <a:t>    FileData VARBINARY(MAX)</a:t>
            </a:r>
          </a:p>
          <a:p>
            <a:r>
              <a:rPr lang="en-IN" dirty="0"/>
              <a:t>);</a:t>
            </a:r>
          </a:p>
          <a:p>
            <a:endParaRPr lang="en-IN" dirty="0"/>
          </a:p>
          <a:p>
            <a:r>
              <a:rPr lang="en-IN" dirty="0"/>
              <a:t>INSERT INTO Files (</a:t>
            </a:r>
            <a:r>
              <a:rPr lang="en-IN" dirty="0" err="1"/>
              <a:t>FileID</a:t>
            </a:r>
            <a:r>
              <a:rPr lang="en-IN" dirty="0"/>
              <a:t>, </a:t>
            </a:r>
            <a:r>
              <a:rPr lang="en-IN" dirty="0" err="1"/>
              <a:t>FileName</a:t>
            </a:r>
            <a:r>
              <a:rPr lang="en-IN" dirty="0"/>
              <a:t>, FileData)</a:t>
            </a:r>
          </a:p>
          <a:p>
            <a:r>
              <a:rPr lang="en-IN" dirty="0"/>
              <a:t>VALUES (1, '</a:t>
            </a:r>
            <a:r>
              <a:rPr lang="en-IN" dirty="0" err="1"/>
              <a:t>ExampleFile</a:t>
            </a:r>
            <a:r>
              <a:rPr lang="en-IN" dirty="0"/>
              <a:t>', 0x48656C6C6F20576F726C64);</a:t>
            </a:r>
          </a:p>
        </p:txBody>
      </p:sp>
    </p:spTree>
    <p:extLst>
      <p:ext uri="{BB962C8B-B14F-4D97-AF65-F5344CB8AC3E}">
        <p14:creationId xmlns:p14="http://schemas.microsoft.com/office/powerpoint/2010/main" val="486014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1DE56B1-1606-2317-7570-2E3764452A9E}"/>
              </a:ext>
            </a:extLst>
          </p:cNvPr>
          <p:cNvSpPr>
            <a:spLocks noChangeArrowheads="1"/>
          </p:cNvSpPr>
          <p:nvPr/>
        </p:nvSpPr>
        <p:spPr bwMode="auto">
          <a:xfrm>
            <a:off x="1905000" y="1457193"/>
            <a:ext cx="6992620" cy="2785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dirty="0">
                <a:ln>
                  <a:noFill/>
                </a:ln>
                <a:solidFill>
                  <a:schemeClr val="tx1"/>
                </a:solidFill>
                <a:effectLst/>
                <a:latin typeface="Arial" panose="020B0604020202020204" pitchFamily="34" charset="0"/>
              </a:rPr>
              <a:t>1. INNER JOIN</a:t>
            </a:r>
          </a:p>
          <a:p>
            <a:pPr marL="0" marR="0" lvl="0" indent="0" algn="l" defTabSz="914400" rtl="0" eaLnBrk="0" fontAlgn="base" latinLnBrk="0" hangingPunct="0">
              <a:lnSpc>
                <a:spcPct val="100000"/>
              </a:lnSpc>
              <a:spcBef>
                <a:spcPct val="0"/>
              </a:spcBef>
              <a:spcAft>
                <a:spcPct val="0"/>
              </a:spcAft>
              <a:buClrTx/>
              <a:buSzTx/>
              <a:tabLst/>
            </a:pPr>
            <a:r>
              <a:rPr kumimoji="0" lang="en-US" altLang="en-US" sz="800" b="0" i="0" u="none" strike="noStrike" cap="none" normalizeH="0" baseline="0" dirty="0">
                <a:ln>
                  <a:noFill/>
                </a:ln>
                <a:solidFill>
                  <a:schemeClr val="tx1"/>
                </a:solidFill>
                <a:effectLst/>
                <a:latin typeface="Arial" panose="020B0604020202020204" pitchFamily="34" charset="0"/>
              </a:rPr>
              <a:t>Combines rows from two tables where there is a match in the specified column(s).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dirty="0">
                <a:ln>
                  <a:noFill/>
                </a:ln>
                <a:solidFill>
                  <a:schemeClr val="tx1"/>
                </a:solidFill>
                <a:effectLst/>
                <a:latin typeface="Arial" panose="020B0604020202020204" pitchFamily="34" charset="0"/>
              </a:rPr>
              <a:t>2. LEFT JOIN (LEFT OUTER JOIN)</a:t>
            </a:r>
          </a:p>
          <a:p>
            <a:pPr marL="0" marR="0" lvl="0" indent="0" algn="l" defTabSz="914400" rtl="0" eaLnBrk="0" fontAlgn="base" latinLnBrk="0" hangingPunct="0">
              <a:lnSpc>
                <a:spcPct val="100000"/>
              </a:lnSpc>
              <a:spcBef>
                <a:spcPct val="0"/>
              </a:spcBef>
              <a:spcAft>
                <a:spcPct val="0"/>
              </a:spcAft>
              <a:buClrTx/>
              <a:buSzTx/>
              <a:tabLst/>
            </a:pPr>
            <a:r>
              <a:rPr kumimoji="0" lang="en-US" altLang="en-US" sz="800" b="0" i="0" u="none" strike="noStrike" cap="none" normalizeH="0" baseline="0" dirty="0">
                <a:ln>
                  <a:noFill/>
                </a:ln>
                <a:solidFill>
                  <a:schemeClr val="tx1"/>
                </a:solidFill>
                <a:effectLst/>
                <a:latin typeface="Arial" panose="020B0604020202020204" pitchFamily="34" charset="0"/>
              </a:rPr>
              <a:t>Returns all rows from the left table and matching rows from the right table. If there's no match, NULL values are returned for the right table's columns.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9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dirty="0">
                <a:ln>
                  <a:noFill/>
                </a:ln>
                <a:solidFill>
                  <a:schemeClr val="tx1"/>
                </a:solidFill>
                <a:effectLst/>
                <a:latin typeface="Arial" panose="020B0604020202020204" pitchFamily="34" charset="0"/>
              </a:rPr>
              <a:t>3. RIGHT JOIN (RIGHT OUTER JOIN)</a:t>
            </a:r>
          </a:p>
          <a:p>
            <a:pPr marL="0" marR="0" lvl="0" indent="0" algn="l" defTabSz="914400" rtl="0" eaLnBrk="0" fontAlgn="base" latinLnBrk="0" hangingPunct="0">
              <a:lnSpc>
                <a:spcPct val="100000"/>
              </a:lnSpc>
              <a:spcBef>
                <a:spcPct val="0"/>
              </a:spcBef>
              <a:spcAft>
                <a:spcPct val="0"/>
              </a:spcAft>
              <a:buClrTx/>
              <a:buSzTx/>
              <a:tabLst/>
            </a:pPr>
            <a:r>
              <a:rPr kumimoji="0" lang="en-US" altLang="en-US" sz="800" b="0" i="0" u="none" strike="noStrike" cap="none" normalizeH="0" baseline="0" dirty="0">
                <a:ln>
                  <a:noFill/>
                </a:ln>
                <a:solidFill>
                  <a:schemeClr val="tx1"/>
                </a:solidFill>
                <a:effectLst/>
                <a:latin typeface="Arial" panose="020B0604020202020204" pitchFamily="34" charset="0"/>
              </a:rPr>
              <a:t>Returns all rows from the right table and matching rows from the left table. If there's no match, NULL values are returned for the left table's columns.</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dirty="0">
                <a:ln>
                  <a:noFill/>
                </a:ln>
                <a:solidFill>
                  <a:schemeClr val="tx1"/>
                </a:solidFill>
                <a:effectLst/>
                <a:latin typeface="Arial" panose="020B0604020202020204" pitchFamily="34" charset="0"/>
              </a:rPr>
              <a:t>4. FULL JOIN (FULL OUTER JOIN)</a:t>
            </a:r>
          </a:p>
          <a:p>
            <a:pPr marL="0" marR="0" lvl="0" indent="0" algn="l" defTabSz="914400" rtl="0" eaLnBrk="0" fontAlgn="base" latinLnBrk="0" hangingPunct="0">
              <a:lnSpc>
                <a:spcPct val="100000"/>
              </a:lnSpc>
              <a:spcBef>
                <a:spcPct val="0"/>
              </a:spcBef>
              <a:spcAft>
                <a:spcPct val="0"/>
              </a:spcAft>
              <a:buClrTx/>
              <a:buSzTx/>
              <a:tabLst/>
            </a:pPr>
            <a:r>
              <a:rPr kumimoji="0" lang="en-US" altLang="en-US" sz="800" b="0" i="0" u="none" strike="noStrike" cap="none" normalizeH="0" baseline="0" dirty="0">
                <a:ln>
                  <a:noFill/>
                </a:ln>
                <a:solidFill>
                  <a:schemeClr val="tx1"/>
                </a:solidFill>
                <a:effectLst/>
                <a:latin typeface="Arial" panose="020B0604020202020204" pitchFamily="34" charset="0"/>
              </a:rPr>
              <a:t>Returns all rows when there is a match in either table. If there's no match, NULL values are returned for the columns of the non-matching table.</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dirty="0">
                <a:ln>
                  <a:noFill/>
                </a:ln>
                <a:solidFill>
                  <a:schemeClr val="tx1"/>
                </a:solidFill>
                <a:effectLst/>
                <a:latin typeface="Arial" panose="020B0604020202020204" pitchFamily="34" charset="0"/>
              </a:rPr>
              <a:t>5. CROSS JOIN</a:t>
            </a:r>
            <a:br>
              <a:rPr kumimoji="0" lang="en-US" altLang="en-US" sz="900" b="1" i="0" u="none" strike="noStrike" cap="none" normalizeH="0" baseline="0" dirty="0">
                <a:ln>
                  <a:noFill/>
                </a:ln>
                <a:solidFill>
                  <a:schemeClr val="tx1"/>
                </a:solidFill>
                <a:effectLst/>
                <a:latin typeface="Arial" panose="020B0604020202020204" pitchFamily="34" charset="0"/>
              </a:rPr>
            </a:br>
            <a:r>
              <a:rPr lang="en-US" sz="900" dirty="0"/>
              <a:t>Produces a Cartesian product of two tables, combining each row from the first table with every row from the second table.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dirty="0">
                <a:ln>
                  <a:noFill/>
                </a:ln>
                <a:solidFill>
                  <a:schemeClr val="tx1"/>
                </a:solidFill>
                <a:effectLst/>
                <a:latin typeface="Arial" panose="020B0604020202020204" pitchFamily="34" charset="0"/>
              </a:rPr>
              <a:t>6. SELF JOIN</a:t>
            </a:r>
          </a:p>
          <a:p>
            <a:pPr marL="0" marR="0" lvl="0" indent="0" algn="l" defTabSz="914400" rtl="0" eaLnBrk="0" fontAlgn="base" latinLnBrk="0" hangingPunct="0">
              <a:lnSpc>
                <a:spcPct val="100000"/>
              </a:lnSpc>
              <a:spcBef>
                <a:spcPct val="0"/>
              </a:spcBef>
              <a:spcAft>
                <a:spcPct val="0"/>
              </a:spcAft>
              <a:buClrTx/>
              <a:buSzTx/>
              <a:buFontTx/>
              <a:buNone/>
              <a:tabLst/>
            </a:pPr>
            <a:r>
              <a:rPr lang="en-US" sz="800" dirty="0"/>
              <a:t>Joins a table to itself. Often used with an alias to differentiate between the table's instances.</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TextBox 2">
            <a:extLst>
              <a:ext uri="{FF2B5EF4-FFF2-40B4-BE49-F238E27FC236}">
                <a16:creationId xmlns:a16="http://schemas.microsoft.com/office/drawing/2014/main" id="{2B26A881-FD37-1195-8B9B-EF112A15EB1D}"/>
              </a:ext>
            </a:extLst>
          </p:cNvPr>
          <p:cNvSpPr txBox="1"/>
          <p:nvPr/>
        </p:nvSpPr>
        <p:spPr>
          <a:xfrm>
            <a:off x="3093720" y="495300"/>
            <a:ext cx="4061460" cy="584775"/>
          </a:xfrm>
          <a:prstGeom prst="rect">
            <a:avLst/>
          </a:prstGeom>
          <a:noFill/>
        </p:spPr>
        <p:txBody>
          <a:bodyPr wrap="square" rtlCol="0">
            <a:spAutoFit/>
          </a:bodyPr>
          <a:lstStyle/>
          <a:p>
            <a:pPr algn="ctr"/>
            <a:r>
              <a:rPr lang="en-US" sz="3200" b="1" dirty="0"/>
              <a:t>Join</a:t>
            </a:r>
            <a:endParaRPr lang="en-IN" sz="3200" b="1" dirty="0"/>
          </a:p>
        </p:txBody>
      </p:sp>
    </p:spTree>
    <p:extLst>
      <p:ext uri="{BB962C8B-B14F-4D97-AF65-F5344CB8AC3E}">
        <p14:creationId xmlns:p14="http://schemas.microsoft.com/office/powerpoint/2010/main" val="6602964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a:extLst>
              <a:ext uri="{FF2B5EF4-FFF2-40B4-BE49-F238E27FC236}">
                <a16:creationId xmlns:a16="http://schemas.microsoft.com/office/drawing/2014/main" id="{7693138E-B684-94F4-8EED-755B78701299}"/>
              </a:ext>
            </a:extLst>
          </p:cNvPr>
          <p:cNvSpPr>
            <a:spLocks noChangeArrowheads="1"/>
          </p:cNvSpPr>
          <p:nvPr/>
        </p:nvSpPr>
        <p:spPr bwMode="auto">
          <a:xfrm>
            <a:off x="792480" y="1416721"/>
            <a:ext cx="8186057" cy="23544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mj-lt"/>
              </a:rPr>
              <a:t>1. WHILE Loop</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mj-lt"/>
              </a:rPr>
              <a:t>The WHILE statement repeatedly executes a block of code as long as a specified condition is true.</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300" dirty="0">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3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lang="en-IN" sz="1400" dirty="0">
                <a:latin typeface="+mj-lt"/>
              </a:rPr>
              <a:t>2. </a:t>
            </a:r>
            <a:r>
              <a:rPr lang="en-IN" sz="1400" b="1" dirty="0">
                <a:latin typeface="+mj-lt"/>
              </a:rPr>
              <a:t>BREAK and CONTINUE</a:t>
            </a:r>
            <a:endParaRPr lang="en-US" sz="1300" dirty="0">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3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300" dirty="0">
              <a:latin typeface="+mj-lt"/>
            </a:endParaRPr>
          </a:p>
          <a:p>
            <a:pPr>
              <a:buNone/>
            </a:pPr>
            <a:r>
              <a:rPr lang="en-US" sz="1400" b="1" dirty="0">
                <a:latin typeface="+mj-lt"/>
              </a:rPr>
              <a:t>3. Cursors (An Alternative to Loops)</a:t>
            </a:r>
          </a:p>
          <a:p>
            <a:r>
              <a:rPr lang="en-US" sz="1400" dirty="0">
                <a:latin typeface="+mj-lt"/>
              </a:rPr>
              <a:t>Although not a traditional loop, a </a:t>
            </a:r>
            <a:r>
              <a:rPr lang="en-US" sz="1400" b="1" dirty="0">
                <a:latin typeface="+mj-lt"/>
              </a:rPr>
              <a:t>cursor</a:t>
            </a:r>
            <a:r>
              <a:rPr lang="en-US" sz="1400" dirty="0">
                <a:latin typeface="+mj-lt"/>
              </a:rPr>
              <a:t> allows you to iterate through rows in a result set. However, cursors are less efficient and are generally avoided in favor of set-based logic.</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300" b="0" i="0" u="none" strike="noStrike" cap="none" normalizeH="0" baseline="0" dirty="0">
              <a:ln>
                <a:noFill/>
              </a:ln>
              <a:solidFill>
                <a:schemeClr val="tx1"/>
              </a:solidFill>
              <a:effectLst/>
              <a:latin typeface="+mj-lt"/>
            </a:endParaRPr>
          </a:p>
        </p:txBody>
      </p:sp>
      <p:sp>
        <p:nvSpPr>
          <p:cNvPr id="6" name="TextBox 5">
            <a:extLst>
              <a:ext uri="{FF2B5EF4-FFF2-40B4-BE49-F238E27FC236}">
                <a16:creationId xmlns:a16="http://schemas.microsoft.com/office/drawing/2014/main" id="{A2E563F2-4A88-1225-7F98-69F7E9441CD4}"/>
              </a:ext>
            </a:extLst>
          </p:cNvPr>
          <p:cNvSpPr txBox="1"/>
          <p:nvPr/>
        </p:nvSpPr>
        <p:spPr>
          <a:xfrm>
            <a:off x="2516777" y="496389"/>
            <a:ext cx="4171406" cy="461665"/>
          </a:xfrm>
          <a:prstGeom prst="rect">
            <a:avLst/>
          </a:prstGeom>
          <a:noFill/>
        </p:spPr>
        <p:txBody>
          <a:bodyPr wrap="square" rtlCol="0">
            <a:spAutoFit/>
          </a:bodyPr>
          <a:lstStyle/>
          <a:p>
            <a:r>
              <a:rPr lang="en-US" sz="2400" b="1" dirty="0"/>
              <a:t>                       Loop</a:t>
            </a:r>
            <a:endParaRPr lang="en-IN" sz="2400" b="1" dirty="0"/>
          </a:p>
        </p:txBody>
      </p:sp>
    </p:spTree>
    <p:extLst>
      <p:ext uri="{BB962C8B-B14F-4D97-AF65-F5344CB8AC3E}">
        <p14:creationId xmlns:p14="http://schemas.microsoft.com/office/powerpoint/2010/main" val="14476717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A26EB83-7F3B-BA09-D909-4D39CABACF75}"/>
              </a:ext>
            </a:extLst>
          </p:cNvPr>
          <p:cNvSpPr>
            <a:spLocks noChangeArrowheads="1"/>
          </p:cNvSpPr>
          <p:nvPr/>
        </p:nvSpPr>
        <p:spPr bwMode="auto">
          <a:xfrm>
            <a:off x="1018903" y="432930"/>
            <a:ext cx="10864449" cy="3893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mj-lt"/>
              </a:rPr>
              <a:t>1. Temporary Table</a:t>
            </a:r>
          </a:p>
          <a:p>
            <a:pPr marL="536575" marR="0" lvl="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mj-lt"/>
              </a:rPr>
              <a:t>A </a:t>
            </a:r>
            <a:r>
              <a:rPr kumimoji="0" lang="en-US" altLang="en-US" sz="1300" b="1" i="0" u="none" strike="noStrike" cap="none" normalizeH="0" baseline="0" dirty="0">
                <a:ln>
                  <a:noFill/>
                </a:ln>
                <a:solidFill>
                  <a:schemeClr val="tx1"/>
                </a:solidFill>
                <a:effectLst/>
                <a:latin typeface="+mj-lt"/>
              </a:rPr>
              <a:t>temporary table</a:t>
            </a:r>
            <a:r>
              <a:rPr kumimoji="0" lang="en-US" altLang="en-US" sz="1300" b="0" i="0" u="none" strike="noStrike" cap="none" normalizeH="0" baseline="0" dirty="0">
                <a:ln>
                  <a:noFill/>
                </a:ln>
                <a:solidFill>
                  <a:schemeClr val="tx1"/>
                </a:solidFill>
                <a:effectLst/>
                <a:latin typeface="+mj-lt"/>
              </a:rPr>
              <a:t> is a table created in the </a:t>
            </a:r>
            <a:r>
              <a:rPr kumimoji="0" lang="en-US" altLang="en-US" sz="1300" b="1" i="0" u="none" strike="noStrike" cap="none" normalizeH="0" baseline="0" dirty="0" err="1">
                <a:ln>
                  <a:noFill/>
                </a:ln>
                <a:solidFill>
                  <a:schemeClr val="tx1"/>
                </a:solidFill>
                <a:effectLst/>
                <a:latin typeface="+mj-lt"/>
              </a:rPr>
              <a:t>tempdb</a:t>
            </a:r>
            <a:r>
              <a:rPr kumimoji="0" lang="en-US" altLang="en-US" sz="1300" b="0" i="0" u="none" strike="noStrike" cap="none" normalizeH="0" baseline="0" dirty="0">
                <a:ln>
                  <a:noFill/>
                </a:ln>
                <a:solidFill>
                  <a:schemeClr val="tx1"/>
                </a:solidFill>
                <a:effectLst/>
                <a:latin typeface="+mj-lt"/>
              </a:rPr>
              <a:t> database that exists only for the duration of the session or procedure.</a:t>
            </a:r>
            <a:endParaRPr kumimoji="0" lang="en-US" altLang="en-US" sz="1300" b="1"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mj-lt"/>
              </a:rPr>
              <a:t>                      </a:t>
            </a:r>
          </a:p>
          <a:p>
            <a:pPr marL="896938" marR="0" lvl="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mj-lt"/>
              </a:rPr>
              <a:t>Example:</a:t>
            </a:r>
            <a:endParaRPr kumimoji="0" lang="en-US" altLang="en-US" sz="13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mj-lt"/>
              </a:rPr>
              <a:t>                             CREATE TABLE #TempTable (ID INT, Name NVARCHAR(50)); INSERT INTO #TempTable VALUES (1, 'Alice'), (2, 'Bob'); SELECT * FROM #TempTable; </a:t>
            </a:r>
          </a:p>
          <a:p>
            <a:pPr marL="896938" marR="0" lvl="0" algn="l" defTabSz="914400" rtl="0" eaLnBrk="0" fontAlgn="base" latinLnBrk="0" hangingPunct="0">
              <a:lnSpc>
                <a:spcPct val="100000"/>
              </a:lnSpc>
              <a:spcBef>
                <a:spcPct val="0"/>
              </a:spcBef>
              <a:spcAft>
                <a:spcPct val="0"/>
              </a:spcAft>
              <a:buClrTx/>
              <a:buSzTx/>
              <a:buFontTx/>
              <a:buChar char="•"/>
              <a:tabLst/>
            </a:pPr>
            <a:endParaRPr kumimoji="0" lang="en-US" altLang="en-US" sz="1300" b="1" i="0" u="none" strike="noStrike" cap="none" normalizeH="0" baseline="0" dirty="0">
              <a:ln>
                <a:noFill/>
              </a:ln>
              <a:solidFill>
                <a:schemeClr val="tx1"/>
              </a:solidFill>
              <a:effectLst/>
              <a:latin typeface="+mj-lt"/>
            </a:endParaRPr>
          </a:p>
          <a:p>
            <a:pPr marL="896938" marR="0" lvl="0" algn="l" defTabSz="914400" rtl="0" eaLnBrk="0" fontAlgn="base" latinLnBrk="0" hangingPunct="0">
              <a:lnSpc>
                <a:spcPct val="100000"/>
              </a:lnSpc>
              <a:spcBef>
                <a:spcPct val="0"/>
              </a:spcBef>
              <a:spcAft>
                <a:spcPct val="0"/>
              </a:spcAft>
              <a:buClrTx/>
              <a:buSzTx/>
              <a:buFontTx/>
              <a:buChar char="•"/>
              <a:tabLst/>
            </a:pPr>
            <a:r>
              <a:rPr kumimoji="0" lang="en-US" altLang="en-US" sz="1300" b="1" i="0" u="none" strike="noStrike" cap="none" normalizeH="0" baseline="0" dirty="0">
                <a:ln>
                  <a:noFill/>
                </a:ln>
                <a:solidFill>
                  <a:schemeClr val="tx1"/>
                </a:solidFill>
                <a:effectLst/>
                <a:latin typeface="+mj-lt"/>
              </a:rPr>
              <a:t>Scope</a:t>
            </a:r>
            <a:r>
              <a:rPr kumimoji="0" lang="en-US" altLang="en-US" sz="1300" b="0" i="0" u="none" strike="noStrike" cap="none" normalizeH="0" baseline="0" dirty="0">
                <a:ln>
                  <a:noFill/>
                </a:ln>
                <a:solidFill>
                  <a:schemeClr val="tx1"/>
                </a:solidFill>
                <a:effectLst/>
                <a:latin typeface="+mj-lt"/>
              </a:rPr>
              <a:t>: Session-specific.</a:t>
            </a:r>
          </a:p>
          <a:p>
            <a:pPr marL="896938" marR="0" lvl="0" algn="l" defTabSz="914400" rtl="0" eaLnBrk="0" fontAlgn="base" latinLnBrk="0" hangingPunct="0">
              <a:lnSpc>
                <a:spcPct val="100000"/>
              </a:lnSpc>
              <a:spcBef>
                <a:spcPct val="0"/>
              </a:spcBef>
              <a:spcAft>
                <a:spcPct val="0"/>
              </a:spcAft>
              <a:buClrTx/>
              <a:buSzTx/>
              <a:buFontTx/>
              <a:buChar char="•"/>
              <a:tabLst/>
            </a:pPr>
            <a:r>
              <a:rPr kumimoji="0" lang="en-US" altLang="en-US" sz="1300" b="1" i="0" u="none" strike="noStrike" cap="none" normalizeH="0" baseline="0" dirty="0">
                <a:ln>
                  <a:noFill/>
                </a:ln>
                <a:solidFill>
                  <a:schemeClr val="tx1"/>
                </a:solidFill>
                <a:effectLst/>
                <a:latin typeface="+mj-lt"/>
              </a:rPr>
              <a:t>Purpose</a:t>
            </a:r>
            <a:r>
              <a:rPr kumimoji="0" lang="en-US" altLang="en-US" sz="1300" b="0" i="0" u="none" strike="noStrike" cap="none" normalizeH="0" baseline="0" dirty="0">
                <a:ln>
                  <a:noFill/>
                </a:ln>
                <a:solidFill>
                  <a:schemeClr val="tx1"/>
                </a:solidFill>
                <a:effectLst/>
                <a:latin typeface="+mj-lt"/>
              </a:rPr>
              <a:t>: Ideal for storing intermediate results or data to be reused multiple times.</a:t>
            </a:r>
          </a:p>
          <a:p>
            <a:pPr marL="896938" marR="0" lvl="0" algn="l" defTabSz="914400" rtl="0" eaLnBrk="0" fontAlgn="base" latinLnBrk="0" hangingPunct="0">
              <a:lnSpc>
                <a:spcPct val="100000"/>
              </a:lnSpc>
              <a:spcBef>
                <a:spcPct val="0"/>
              </a:spcBef>
              <a:spcAft>
                <a:spcPct val="0"/>
              </a:spcAft>
              <a:buClrTx/>
              <a:buSzTx/>
              <a:buFontTx/>
              <a:buChar char="•"/>
              <a:tabLst/>
            </a:pPr>
            <a:r>
              <a:rPr kumimoji="0" lang="en-US" altLang="en-US" sz="1300" b="1" i="0" u="none" strike="noStrike" cap="none" normalizeH="0" baseline="0" dirty="0">
                <a:ln>
                  <a:noFill/>
                </a:ln>
                <a:solidFill>
                  <a:schemeClr val="tx1"/>
                </a:solidFill>
                <a:effectLst/>
                <a:latin typeface="+mj-lt"/>
              </a:rPr>
              <a:t>Types</a:t>
            </a:r>
            <a:r>
              <a:rPr kumimoji="0" lang="en-US" altLang="en-US" sz="1300" b="0" i="0" u="none" strike="noStrike" cap="none" normalizeH="0" baseline="0" dirty="0">
                <a:ln>
                  <a:noFill/>
                </a:ln>
                <a:solidFill>
                  <a:schemeClr val="tx1"/>
                </a:solidFill>
                <a:effectLst/>
                <a:latin typeface="+mj-lt"/>
              </a:rPr>
              <a:t>: #TempTable (local) and ##TempTable (global).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300" b="1"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mj-lt"/>
              </a:rPr>
              <a:t>2. CTE (Common Table Expression)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300" b="1" i="0" u="none" strike="noStrike" cap="none" normalizeH="0" baseline="0" dirty="0">
              <a:ln>
                <a:noFill/>
              </a:ln>
              <a:solidFill>
                <a:schemeClr val="tx1"/>
              </a:solidFill>
              <a:effectLst/>
              <a:latin typeface="+mj-lt"/>
            </a:endParaRPr>
          </a:p>
          <a:p>
            <a:pPr marL="536575" marR="0" lvl="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mj-lt"/>
              </a:rPr>
              <a:t>A </a:t>
            </a:r>
            <a:r>
              <a:rPr kumimoji="0" lang="en-US" altLang="en-US" sz="1300" b="1" i="0" u="none" strike="noStrike" cap="none" normalizeH="0" baseline="0" dirty="0">
                <a:ln>
                  <a:noFill/>
                </a:ln>
                <a:solidFill>
                  <a:schemeClr val="tx1"/>
                </a:solidFill>
                <a:effectLst/>
                <a:latin typeface="+mj-lt"/>
              </a:rPr>
              <a:t>CTE</a:t>
            </a:r>
            <a:r>
              <a:rPr kumimoji="0" lang="en-US" altLang="en-US" sz="1300" b="0" i="0" u="none" strike="noStrike" cap="none" normalizeH="0" baseline="0" dirty="0">
                <a:ln>
                  <a:noFill/>
                </a:ln>
                <a:solidFill>
                  <a:schemeClr val="tx1"/>
                </a:solidFill>
                <a:effectLst/>
                <a:latin typeface="+mj-lt"/>
              </a:rPr>
              <a:t> is a temporary named result set that is defined within a single query.</a:t>
            </a:r>
            <a:endParaRPr kumimoji="0" lang="en-US" altLang="en-US" sz="1300" b="1" i="0" u="none" strike="noStrike" cap="none" normalizeH="0" baseline="0" dirty="0">
              <a:ln>
                <a:noFill/>
              </a:ln>
              <a:solidFill>
                <a:schemeClr val="tx1"/>
              </a:solidFill>
              <a:effectLst/>
              <a:latin typeface="+mj-lt"/>
            </a:endParaRPr>
          </a:p>
          <a:p>
            <a:pPr marL="896938" marR="0" lvl="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mj-lt"/>
              </a:rPr>
              <a:t>Example: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300" b="0" i="0" u="none" strike="noStrike" cap="none" normalizeH="0" baseline="0" dirty="0">
              <a:ln>
                <a:noFill/>
              </a:ln>
              <a:solidFill>
                <a:schemeClr val="tx1"/>
              </a:solidFill>
              <a:effectLst/>
              <a:latin typeface="+mj-lt"/>
            </a:endParaRPr>
          </a:p>
          <a:p>
            <a:pPr marL="896938" marR="0" lvl="0" algn="l" defTabSz="107315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mj-lt"/>
              </a:rPr>
              <a:t>WITH CTE AS ( SELECT ID, Name FROM Employees WHERE Department = 'HR' ) SELECT * FROM CTE WHERE ID &gt; 10; </a:t>
            </a:r>
          </a:p>
          <a:p>
            <a:pPr marL="896938" marR="0" lvl="0" algn="l" defTabSz="1073150" rtl="0" eaLnBrk="0" fontAlgn="base" latinLnBrk="0" hangingPunct="0">
              <a:lnSpc>
                <a:spcPct val="100000"/>
              </a:lnSpc>
              <a:spcBef>
                <a:spcPct val="0"/>
              </a:spcBef>
              <a:spcAft>
                <a:spcPct val="0"/>
              </a:spcAft>
              <a:buClrTx/>
              <a:buSzTx/>
              <a:buFontTx/>
              <a:buNone/>
              <a:tabLst/>
            </a:pPr>
            <a:endParaRPr kumimoji="0" lang="en-US" altLang="en-US" sz="1300" b="0" i="0" u="none" strike="noStrike" cap="none" normalizeH="0" baseline="0" dirty="0">
              <a:ln>
                <a:noFill/>
              </a:ln>
              <a:solidFill>
                <a:schemeClr val="tx1"/>
              </a:solidFill>
              <a:effectLst/>
              <a:latin typeface="+mj-lt"/>
            </a:endParaRPr>
          </a:p>
          <a:p>
            <a:pPr marL="896938" marR="0" lvl="0" algn="l" defTabSz="914400" rtl="0" eaLnBrk="0" fontAlgn="base" latinLnBrk="0" hangingPunct="0">
              <a:lnSpc>
                <a:spcPct val="100000"/>
              </a:lnSpc>
              <a:spcBef>
                <a:spcPct val="0"/>
              </a:spcBef>
              <a:spcAft>
                <a:spcPct val="0"/>
              </a:spcAft>
              <a:buClrTx/>
              <a:buSzTx/>
              <a:buFontTx/>
              <a:buChar char="•"/>
              <a:tabLst>
                <a:tab pos="896938" algn="l"/>
              </a:tabLst>
            </a:pPr>
            <a:r>
              <a:rPr kumimoji="0" lang="en-US" altLang="en-US" sz="1300" b="1" i="0" u="none" strike="noStrike" cap="none" normalizeH="0" baseline="0" dirty="0">
                <a:ln>
                  <a:noFill/>
                </a:ln>
                <a:solidFill>
                  <a:schemeClr val="tx1"/>
                </a:solidFill>
                <a:effectLst/>
                <a:latin typeface="+mj-lt"/>
              </a:rPr>
              <a:t>Scope</a:t>
            </a:r>
            <a:r>
              <a:rPr kumimoji="0" lang="en-US" altLang="en-US" sz="1300" b="0" i="0" u="none" strike="noStrike" cap="none" normalizeH="0" baseline="0" dirty="0">
                <a:ln>
                  <a:noFill/>
                </a:ln>
                <a:solidFill>
                  <a:schemeClr val="tx1"/>
                </a:solidFill>
                <a:effectLst/>
                <a:latin typeface="+mj-lt"/>
              </a:rPr>
              <a:t>: Exists only for the duration of the query.</a:t>
            </a:r>
          </a:p>
          <a:p>
            <a:pPr marL="896938" marR="0" lvl="0" algn="l" defTabSz="914400" rtl="0" eaLnBrk="0" fontAlgn="base" latinLnBrk="0" hangingPunct="0">
              <a:lnSpc>
                <a:spcPct val="100000"/>
              </a:lnSpc>
              <a:spcBef>
                <a:spcPct val="0"/>
              </a:spcBef>
              <a:spcAft>
                <a:spcPct val="0"/>
              </a:spcAft>
              <a:buClrTx/>
              <a:buSzTx/>
              <a:buFontTx/>
              <a:buChar char="•"/>
              <a:tabLst>
                <a:tab pos="896938" algn="l"/>
              </a:tabLst>
            </a:pPr>
            <a:r>
              <a:rPr kumimoji="0" lang="en-US" altLang="en-US" sz="1300" b="1" i="0" u="none" strike="noStrike" cap="none" normalizeH="0" baseline="0" dirty="0">
                <a:ln>
                  <a:noFill/>
                </a:ln>
                <a:solidFill>
                  <a:schemeClr val="tx1"/>
                </a:solidFill>
                <a:effectLst/>
                <a:latin typeface="+mj-lt"/>
              </a:rPr>
              <a:t>Purpose</a:t>
            </a:r>
            <a:r>
              <a:rPr kumimoji="0" lang="en-US" altLang="en-US" sz="1300" b="0" i="0" u="none" strike="noStrike" cap="none" normalizeH="0" baseline="0" dirty="0">
                <a:ln>
                  <a:noFill/>
                </a:ln>
                <a:solidFill>
                  <a:schemeClr val="tx1"/>
                </a:solidFill>
                <a:effectLst/>
                <a:latin typeface="+mj-lt"/>
              </a:rPr>
              <a:t>: Simplifies complex queries and improves readability.</a:t>
            </a:r>
          </a:p>
        </p:txBody>
      </p:sp>
    </p:spTree>
    <p:extLst>
      <p:ext uri="{BB962C8B-B14F-4D97-AF65-F5344CB8AC3E}">
        <p14:creationId xmlns:p14="http://schemas.microsoft.com/office/powerpoint/2010/main" val="11860265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7E07C89-F24D-F2CE-9001-D0D38F69BF23}"/>
              </a:ext>
            </a:extLst>
          </p:cNvPr>
          <p:cNvSpPr txBox="1"/>
          <p:nvPr/>
        </p:nvSpPr>
        <p:spPr>
          <a:xfrm>
            <a:off x="1447800" y="660400"/>
            <a:ext cx="10134600" cy="6294031"/>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mj-lt"/>
              </a:rPr>
              <a:t>3. Subquery</a:t>
            </a:r>
          </a:p>
          <a:p>
            <a:pPr marL="536575" marR="0" lvl="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mj-lt"/>
              </a:rPr>
              <a:t>A </a:t>
            </a:r>
            <a:r>
              <a:rPr kumimoji="0" lang="en-US" altLang="en-US" sz="1300" b="1" i="0" u="none" strike="noStrike" cap="none" normalizeH="0" baseline="0" dirty="0">
                <a:ln>
                  <a:noFill/>
                </a:ln>
                <a:solidFill>
                  <a:schemeClr val="tx1"/>
                </a:solidFill>
                <a:effectLst/>
                <a:latin typeface="+mj-lt"/>
              </a:rPr>
              <a:t>subquery</a:t>
            </a:r>
            <a:r>
              <a:rPr kumimoji="0" lang="en-US" altLang="en-US" sz="1300" b="0" i="0" u="none" strike="noStrike" cap="none" normalizeH="0" baseline="0" dirty="0">
                <a:ln>
                  <a:noFill/>
                </a:ln>
                <a:solidFill>
                  <a:schemeClr val="tx1"/>
                </a:solidFill>
                <a:effectLst/>
                <a:latin typeface="+mj-lt"/>
              </a:rPr>
              <a:t> is a query embedded within another query. It can return scalar, single-row, or multi-row results.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300" b="1" i="0" u="none" strike="noStrike" cap="none" normalizeH="0" baseline="0" dirty="0">
              <a:ln>
                <a:noFill/>
              </a:ln>
              <a:solidFill>
                <a:schemeClr val="tx1"/>
              </a:solidFill>
              <a:effectLst/>
              <a:latin typeface="+mj-lt"/>
            </a:endParaRPr>
          </a:p>
          <a:p>
            <a:pPr marL="984250" marR="0" lvl="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mj-lt"/>
              </a:rPr>
              <a:t>Example: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300" b="0" i="0" u="none" strike="noStrike" cap="none" normalizeH="0" baseline="0" dirty="0">
              <a:ln>
                <a:noFill/>
              </a:ln>
              <a:solidFill>
                <a:schemeClr val="tx1"/>
              </a:solidFill>
              <a:effectLst/>
              <a:latin typeface="+mj-lt"/>
            </a:endParaRPr>
          </a:p>
          <a:p>
            <a:pPr marL="1169988" marR="0" lvl="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mj-lt"/>
              </a:rPr>
              <a:t>SELECT Name FROM Employees WHERE ID IN (SELECT </a:t>
            </a:r>
            <a:r>
              <a:rPr kumimoji="0" lang="en-US" altLang="en-US" sz="1300" b="0" i="0" u="none" strike="noStrike" cap="none" normalizeH="0" baseline="0" dirty="0" err="1">
                <a:ln>
                  <a:noFill/>
                </a:ln>
                <a:solidFill>
                  <a:schemeClr val="tx1"/>
                </a:solidFill>
                <a:effectLst/>
                <a:latin typeface="+mj-lt"/>
              </a:rPr>
              <a:t>ManagerID</a:t>
            </a:r>
            <a:r>
              <a:rPr kumimoji="0" lang="en-US" altLang="en-US" sz="1300" b="0" i="0" u="none" strike="noStrike" cap="none" normalizeH="0" baseline="0" dirty="0">
                <a:ln>
                  <a:noFill/>
                </a:ln>
                <a:solidFill>
                  <a:schemeClr val="tx1"/>
                </a:solidFill>
                <a:effectLst/>
                <a:latin typeface="+mj-lt"/>
              </a:rPr>
              <a:t> FROM Departments WHERE Department = 'Sales’); </a:t>
            </a:r>
          </a:p>
          <a:p>
            <a:pPr marL="1169988" marR="0" lvl="0" algn="l" defTabSz="914400" rtl="0" eaLnBrk="0" fontAlgn="base" latinLnBrk="0" hangingPunct="0">
              <a:lnSpc>
                <a:spcPct val="100000"/>
              </a:lnSpc>
              <a:spcBef>
                <a:spcPct val="0"/>
              </a:spcBef>
              <a:spcAft>
                <a:spcPct val="0"/>
              </a:spcAft>
              <a:buClrTx/>
              <a:buSzTx/>
              <a:buFontTx/>
              <a:buNone/>
              <a:tabLst/>
            </a:pPr>
            <a:endParaRPr kumimoji="0" lang="en-US" altLang="en-US" sz="1300" b="0" i="0" u="none" strike="noStrike" cap="none" normalizeH="0" baseline="0" dirty="0">
              <a:ln>
                <a:noFill/>
              </a:ln>
              <a:solidFill>
                <a:schemeClr val="tx1"/>
              </a:solidFill>
              <a:effectLst/>
              <a:latin typeface="+mj-lt"/>
            </a:endParaRPr>
          </a:p>
          <a:p>
            <a:pPr marL="1344613" marR="0" lvl="0" algn="l" defTabSz="914400" rtl="0" eaLnBrk="0" fontAlgn="base" latinLnBrk="0" hangingPunct="0">
              <a:lnSpc>
                <a:spcPct val="100000"/>
              </a:lnSpc>
              <a:spcBef>
                <a:spcPct val="0"/>
              </a:spcBef>
              <a:spcAft>
                <a:spcPct val="0"/>
              </a:spcAft>
              <a:buClrTx/>
              <a:buSzTx/>
              <a:buFontTx/>
              <a:buChar char="•"/>
              <a:tabLst/>
            </a:pPr>
            <a:r>
              <a:rPr kumimoji="0" lang="en-US" altLang="en-US" sz="1300" b="1" i="0" u="none" strike="noStrike" cap="none" normalizeH="0" baseline="0" dirty="0">
                <a:ln>
                  <a:noFill/>
                </a:ln>
                <a:solidFill>
                  <a:schemeClr val="tx1"/>
                </a:solidFill>
                <a:effectLst/>
                <a:latin typeface="+mj-lt"/>
              </a:rPr>
              <a:t>Purpose</a:t>
            </a:r>
            <a:r>
              <a:rPr kumimoji="0" lang="en-US" altLang="en-US" sz="1300" b="0" i="0" u="none" strike="noStrike" cap="none" normalizeH="0" baseline="0" dirty="0">
                <a:ln>
                  <a:noFill/>
                </a:ln>
                <a:solidFill>
                  <a:schemeClr val="tx1"/>
                </a:solidFill>
                <a:effectLst/>
                <a:latin typeface="+mj-lt"/>
              </a:rPr>
              <a:t>: Used to filter data or compute intermediate results.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300" b="1"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mj-lt"/>
              </a:rPr>
              <a:t>4. View</a:t>
            </a:r>
          </a:p>
          <a:p>
            <a:pPr marL="536575" marR="0" lvl="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mj-lt"/>
              </a:rPr>
              <a:t>   A </a:t>
            </a:r>
            <a:r>
              <a:rPr kumimoji="0" lang="en-US" altLang="en-US" sz="1300" b="1" i="0" u="none" strike="noStrike" cap="none" normalizeH="0" baseline="0" dirty="0">
                <a:ln>
                  <a:noFill/>
                </a:ln>
                <a:solidFill>
                  <a:schemeClr val="tx1"/>
                </a:solidFill>
                <a:effectLst/>
                <a:latin typeface="+mj-lt"/>
              </a:rPr>
              <a:t>view</a:t>
            </a:r>
            <a:r>
              <a:rPr kumimoji="0" lang="en-US" altLang="en-US" sz="1300" b="0" i="0" u="none" strike="noStrike" cap="none" normalizeH="0" baseline="0" dirty="0">
                <a:ln>
                  <a:noFill/>
                </a:ln>
                <a:solidFill>
                  <a:schemeClr val="tx1"/>
                </a:solidFill>
                <a:effectLst/>
                <a:latin typeface="+mj-lt"/>
              </a:rPr>
              <a:t> is a virtual table created by a query. It does not store data itself but dynamically retrieves data from underlying tables.</a:t>
            </a:r>
            <a:endParaRPr kumimoji="0" lang="en-US" altLang="en-US" sz="1300" b="1" i="0" u="none" strike="noStrike" cap="none" normalizeH="0" baseline="0" dirty="0">
              <a:ln>
                <a:noFill/>
              </a:ln>
              <a:solidFill>
                <a:schemeClr val="tx1"/>
              </a:solidFill>
              <a:effectLst/>
              <a:latin typeface="+mj-lt"/>
            </a:endParaRPr>
          </a:p>
          <a:p>
            <a:pPr marL="982663" marR="0" lvl="0" algn="l" defTabSz="914400" rtl="0" eaLnBrk="0" fontAlgn="base" latinLnBrk="0" hangingPunct="0">
              <a:lnSpc>
                <a:spcPct val="100000"/>
              </a:lnSpc>
              <a:spcBef>
                <a:spcPct val="0"/>
              </a:spcBef>
              <a:spcAft>
                <a:spcPct val="0"/>
              </a:spcAft>
              <a:buClrTx/>
              <a:buSzTx/>
              <a:buFontTx/>
              <a:buNone/>
              <a:tabLst/>
            </a:pPr>
            <a:endParaRPr kumimoji="0" lang="en-US" altLang="en-US" sz="1300" b="1" i="0" u="none" strike="noStrike" cap="none" normalizeH="0" baseline="0" dirty="0">
              <a:ln>
                <a:noFill/>
              </a:ln>
              <a:solidFill>
                <a:schemeClr val="tx1"/>
              </a:solidFill>
              <a:effectLst/>
              <a:latin typeface="+mj-lt"/>
            </a:endParaRPr>
          </a:p>
          <a:p>
            <a:pPr marL="982663" marR="0" lvl="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mj-lt"/>
              </a:rPr>
              <a:t>Example: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300" b="0" i="0" u="none" strike="noStrike" cap="none" normalizeH="0" baseline="0" dirty="0">
              <a:ln>
                <a:noFill/>
              </a:ln>
              <a:solidFill>
                <a:schemeClr val="tx1"/>
              </a:solidFill>
              <a:effectLst/>
              <a:latin typeface="+mj-lt"/>
            </a:endParaRPr>
          </a:p>
          <a:p>
            <a:pPr marL="1341438" marR="0" lvl="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mj-lt"/>
              </a:rPr>
              <a:t>CREATE VIEW </a:t>
            </a:r>
            <a:r>
              <a:rPr kumimoji="0" lang="en-US" altLang="en-US" sz="1300" b="0" i="0" u="none" strike="noStrike" cap="none" normalizeH="0" baseline="0" dirty="0" err="1">
                <a:ln>
                  <a:noFill/>
                </a:ln>
                <a:solidFill>
                  <a:schemeClr val="tx1"/>
                </a:solidFill>
                <a:effectLst/>
                <a:latin typeface="+mj-lt"/>
              </a:rPr>
              <a:t>SalesView</a:t>
            </a:r>
            <a:r>
              <a:rPr kumimoji="0" lang="en-US" altLang="en-US" sz="1300" b="0" i="0" u="none" strike="noStrike" cap="none" normalizeH="0" baseline="0" dirty="0">
                <a:ln>
                  <a:noFill/>
                </a:ln>
                <a:solidFill>
                  <a:schemeClr val="tx1"/>
                </a:solidFill>
                <a:effectLst/>
                <a:latin typeface="+mj-lt"/>
              </a:rPr>
              <a:t> AS SELECT ID, Name, </a:t>
            </a:r>
            <a:r>
              <a:rPr kumimoji="0" lang="en-US" altLang="en-US" sz="1300" b="0" i="0" u="none" strike="noStrike" cap="none" normalizeH="0" baseline="0" dirty="0" err="1">
                <a:ln>
                  <a:noFill/>
                </a:ln>
                <a:solidFill>
                  <a:schemeClr val="tx1"/>
                </a:solidFill>
                <a:effectLst/>
                <a:latin typeface="+mj-lt"/>
              </a:rPr>
              <a:t>SalesAmount</a:t>
            </a:r>
            <a:r>
              <a:rPr kumimoji="0" lang="en-US" altLang="en-US" sz="1300" b="0" i="0" u="none" strike="noStrike" cap="none" normalizeH="0" baseline="0" dirty="0">
                <a:ln>
                  <a:noFill/>
                </a:ln>
                <a:solidFill>
                  <a:schemeClr val="tx1"/>
                </a:solidFill>
                <a:effectLst/>
                <a:latin typeface="+mj-lt"/>
              </a:rPr>
              <a:t> FROM Employees WHERE Department = 'Sales'; SELECT * FROM </a:t>
            </a:r>
            <a:r>
              <a:rPr kumimoji="0" lang="en-US" altLang="en-US" sz="1300" b="0" i="0" u="none" strike="noStrike" cap="none" normalizeH="0" baseline="0" dirty="0" err="1">
                <a:ln>
                  <a:noFill/>
                </a:ln>
                <a:solidFill>
                  <a:schemeClr val="tx1"/>
                </a:solidFill>
                <a:effectLst/>
                <a:latin typeface="+mj-lt"/>
              </a:rPr>
              <a:t>SalesView</a:t>
            </a:r>
            <a:r>
              <a:rPr kumimoji="0" lang="en-US" altLang="en-US" sz="1300" b="0" i="0" u="none" strike="noStrike" cap="none" normalizeH="0" baseline="0" dirty="0">
                <a:ln>
                  <a:noFill/>
                </a:ln>
                <a:solidFill>
                  <a:schemeClr val="tx1"/>
                </a:solidFill>
                <a:effectLst/>
                <a:latin typeface="+mj-lt"/>
              </a:rPr>
              <a:t>; </a:t>
            </a:r>
          </a:p>
          <a:p>
            <a:pPr marL="1341438" marR="0" lvl="0" algn="l" defTabSz="914400" rtl="0" eaLnBrk="0" fontAlgn="base" latinLnBrk="0" hangingPunct="0">
              <a:lnSpc>
                <a:spcPct val="100000"/>
              </a:lnSpc>
              <a:spcBef>
                <a:spcPct val="0"/>
              </a:spcBef>
              <a:spcAft>
                <a:spcPct val="0"/>
              </a:spcAft>
              <a:buClrTx/>
              <a:buSzTx/>
              <a:buFontTx/>
              <a:buNone/>
              <a:tabLst/>
            </a:pPr>
            <a:endParaRPr kumimoji="0" lang="en-US" altLang="en-US" sz="1300" b="0" i="0" u="none" strike="noStrike" cap="none" normalizeH="0" baseline="0" dirty="0">
              <a:ln>
                <a:noFill/>
              </a:ln>
              <a:solidFill>
                <a:schemeClr val="tx1"/>
              </a:solidFill>
              <a:effectLst/>
              <a:latin typeface="+mj-lt"/>
            </a:endParaRPr>
          </a:p>
          <a:p>
            <a:pPr marL="1341438" marR="0" lvl="0" algn="l" defTabSz="914400" rtl="0" eaLnBrk="0" fontAlgn="base" latinLnBrk="0" hangingPunct="0">
              <a:lnSpc>
                <a:spcPct val="100000"/>
              </a:lnSpc>
              <a:spcBef>
                <a:spcPct val="0"/>
              </a:spcBef>
              <a:spcAft>
                <a:spcPct val="0"/>
              </a:spcAft>
              <a:buClrTx/>
              <a:buSzTx/>
              <a:buFontTx/>
              <a:buChar char="•"/>
              <a:tabLst/>
            </a:pPr>
            <a:r>
              <a:rPr kumimoji="0" lang="en-US" altLang="en-US" sz="1300" b="1" i="0" u="none" strike="noStrike" cap="none" normalizeH="0" baseline="0" dirty="0">
                <a:ln>
                  <a:noFill/>
                </a:ln>
                <a:solidFill>
                  <a:schemeClr val="tx1"/>
                </a:solidFill>
                <a:effectLst/>
                <a:latin typeface="+mj-lt"/>
              </a:rPr>
              <a:t>Scope</a:t>
            </a:r>
            <a:r>
              <a:rPr kumimoji="0" lang="en-US" altLang="en-US" sz="1300" b="0" i="0" u="none" strike="noStrike" cap="none" normalizeH="0" baseline="0" dirty="0">
                <a:ln>
                  <a:noFill/>
                </a:ln>
                <a:solidFill>
                  <a:schemeClr val="tx1"/>
                </a:solidFill>
                <a:effectLst/>
                <a:latin typeface="+mj-lt"/>
              </a:rPr>
              <a:t>: Permanent, until explicitly dropped.</a:t>
            </a:r>
          </a:p>
          <a:p>
            <a:pPr marL="1341438" marR="0" lvl="0" algn="l" defTabSz="914400" rtl="0" eaLnBrk="0" fontAlgn="base" latinLnBrk="0" hangingPunct="0">
              <a:lnSpc>
                <a:spcPct val="100000"/>
              </a:lnSpc>
              <a:spcBef>
                <a:spcPct val="0"/>
              </a:spcBef>
              <a:spcAft>
                <a:spcPct val="0"/>
              </a:spcAft>
              <a:buClrTx/>
              <a:buSzTx/>
              <a:buFontTx/>
              <a:buChar char="•"/>
              <a:tabLst/>
            </a:pPr>
            <a:r>
              <a:rPr kumimoji="0" lang="en-US" altLang="en-US" sz="1300" b="1" i="0" u="none" strike="noStrike" cap="none" normalizeH="0" baseline="0" dirty="0">
                <a:ln>
                  <a:noFill/>
                </a:ln>
                <a:solidFill>
                  <a:schemeClr val="tx1"/>
                </a:solidFill>
                <a:effectLst/>
                <a:latin typeface="+mj-lt"/>
              </a:rPr>
              <a:t>Purpose</a:t>
            </a:r>
            <a:r>
              <a:rPr kumimoji="0" lang="en-US" altLang="en-US" sz="1300" b="0" i="0" u="none" strike="noStrike" cap="none" normalizeH="0" baseline="0" dirty="0">
                <a:ln>
                  <a:noFill/>
                </a:ln>
                <a:solidFill>
                  <a:schemeClr val="tx1"/>
                </a:solidFill>
                <a:effectLst/>
                <a:latin typeface="+mj-lt"/>
              </a:rPr>
              <a:t>: Simplifies access to complex queries and enhances security by exposing only specific columns.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300" b="1"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mj-lt"/>
              </a:rPr>
              <a:t>5. Table Variable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mj-lt"/>
              </a:rPr>
              <a:t>              A </a:t>
            </a:r>
            <a:r>
              <a:rPr kumimoji="0" lang="en-US" altLang="en-US" sz="1300" b="1" i="0" u="none" strike="noStrike" cap="none" normalizeH="0" baseline="0" dirty="0">
                <a:ln>
                  <a:noFill/>
                </a:ln>
                <a:solidFill>
                  <a:schemeClr val="tx1"/>
                </a:solidFill>
                <a:effectLst/>
                <a:latin typeface="+mj-lt"/>
              </a:rPr>
              <a:t>table variable</a:t>
            </a:r>
            <a:r>
              <a:rPr kumimoji="0" lang="en-US" altLang="en-US" sz="1300" b="0" i="0" u="none" strike="noStrike" cap="none" normalizeH="0" baseline="0" dirty="0">
                <a:ln>
                  <a:noFill/>
                </a:ln>
                <a:solidFill>
                  <a:schemeClr val="tx1"/>
                </a:solidFill>
                <a:effectLst/>
                <a:latin typeface="+mj-lt"/>
              </a:rPr>
              <a:t> is a variable that holds table-like data and exists only within the scope of the batch or procedure.</a:t>
            </a:r>
            <a:endParaRPr kumimoji="0" lang="en-US" altLang="en-US" sz="1300" b="1"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300" b="1" i="0" u="none" strike="noStrike" cap="none" normalizeH="0" baseline="0" dirty="0">
              <a:ln>
                <a:noFill/>
              </a:ln>
              <a:solidFill>
                <a:schemeClr val="tx1"/>
              </a:solidFill>
              <a:effectLst/>
              <a:latin typeface="+mj-lt"/>
            </a:endParaRPr>
          </a:p>
          <a:p>
            <a:pPr marL="982663" marR="0" lvl="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mj-lt"/>
              </a:rPr>
              <a:t>Example: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300" b="0" i="0" u="none" strike="noStrike" cap="none" normalizeH="0" baseline="0" dirty="0">
              <a:ln>
                <a:noFill/>
              </a:ln>
              <a:solidFill>
                <a:schemeClr val="tx1"/>
              </a:solidFill>
              <a:effectLst/>
              <a:latin typeface="+mj-lt"/>
            </a:endParaRPr>
          </a:p>
          <a:p>
            <a:pPr marL="1341438" marR="0" lvl="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mj-lt"/>
              </a:rPr>
              <a:t>DECLARE @TableVar TABLE (ID INT, Name NVARCHAR(50)); INSERT INTO @TableVar VALUES (1, 'Alice'), (2, 'Bob'); SELECT * FROM @TableVar; </a:t>
            </a:r>
          </a:p>
          <a:p>
            <a:pPr marL="1341438" marR="0" lvl="0" algn="l" defTabSz="914400" rtl="0" eaLnBrk="0" fontAlgn="base" latinLnBrk="0" hangingPunct="0">
              <a:lnSpc>
                <a:spcPct val="100000"/>
              </a:lnSpc>
              <a:spcBef>
                <a:spcPct val="0"/>
              </a:spcBef>
              <a:spcAft>
                <a:spcPct val="0"/>
              </a:spcAft>
              <a:buClrTx/>
              <a:buSzTx/>
              <a:buFontTx/>
              <a:buChar char="•"/>
              <a:tabLst/>
            </a:pPr>
            <a:r>
              <a:rPr kumimoji="0" lang="en-US" altLang="en-US" sz="1300" b="1" i="0" u="none" strike="noStrike" cap="none" normalizeH="0" baseline="0" dirty="0">
                <a:ln>
                  <a:noFill/>
                </a:ln>
                <a:solidFill>
                  <a:schemeClr val="tx1"/>
                </a:solidFill>
                <a:effectLst/>
                <a:latin typeface="+mj-lt"/>
              </a:rPr>
              <a:t>Scope</a:t>
            </a:r>
            <a:r>
              <a:rPr kumimoji="0" lang="en-US" altLang="en-US" sz="1300" b="0" i="0" u="none" strike="noStrike" cap="none" normalizeH="0" baseline="0" dirty="0">
                <a:ln>
                  <a:noFill/>
                </a:ln>
                <a:solidFill>
                  <a:schemeClr val="tx1"/>
                </a:solidFill>
                <a:effectLst/>
                <a:latin typeface="+mj-lt"/>
              </a:rPr>
              <a:t>: Exists only within the batch or procedure.</a:t>
            </a:r>
          </a:p>
          <a:p>
            <a:pPr marL="1341438" marR="0" lvl="0" algn="l" defTabSz="914400" rtl="0" eaLnBrk="0" fontAlgn="base" latinLnBrk="0" hangingPunct="0">
              <a:lnSpc>
                <a:spcPct val="100000"/>
              </a:lnSpc>
              <a:spcBef>
                <a:spcPct val="0"/>
              </a:spcBef>
              <a:spcAft>
                <a:spcPct val="0"/>
              </a:spcAft>
              <a:buClrTx/>
              <a:buSzTx/>
              <a:buFontTx/>
              <a:buChar char="•"/>
              <a:tabLst/>
            </a:pPr>
            <a:r>
              <a:rPr kumimoji="0" lang="en-US" altLang="en-US" sz="1300" b="1" i="0" u="none" strike="noStrike" cap="none" normalizeH="0" baseline="0" dirty="0">
                <a:ln>
                  <a:noFill/>
                </a:ln>
                <a:solidFill>
                  <a:schemeClr val="tx1"/>
                </a:solidFill>
                <a:effectLst/>
                <a:latin typeface="+mj-lt"/>
              </a:rPr>
              <a:t>Purpose</a:t>
            </a:r>
            <a:r>
              <a:rPr kumimoji="0" lang="en-US" altLang="en-US" sz="1300" b="0" i="0" u="none" strike="noStrike" cap="none" normalizeH="0" baseline="0" dirty="0">
                <a:ln>
                  <a:noFill/>
                </a:ln>
                <a:solidFill>
                  <a:schemeClr val="tx1"/>
                </a:solidFill>
                <a:effectLst/>
                <a:latin typeface="+mj-lt"/>
              </a:rPr>
              <a:t>: Provides faster performance compared to temp tables for small datasets.</a:t>
            </a:r>
          </a:p>
          <a:p>
            <a:endParaRPr lang="en-IN" sz="1300" dirty="0"/>
          </a:p>
        </p:txBody>
      </p:sp>
    </p:spTree>
    <p:extLst>
      <p:ext uri="{BB962C8B-B14F-4D97-AF65-F5344CB8AC3E}">
        <p14:creationId xmlns:p14="http://schemas.microsoft.com/office/powerpoint/2010/main" val="24910724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5FE83A-D0FF-0D26-7353-96A9162F58E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9071CB5-B631-99F0-56CE-5FC19363EFA7}"/>
              </a:ext>
            </a:extLst>
          </p:cNvPr>
          <p:cNvSpPr>
            <a:spLocks noGrp="1"/>
          </p:cNvSpPr>
          <p:nvPr>
            <p:ph type="ctrTitle"/>
          </p:nvPr>
        </p:nvSpPr>
        <p:spPr>
          <a:xfrm>
            <a:off x="1295400" y="1625601"/>
            <a:ext cx="9144000" cy="2523066"/>
          </a:xfrm>
        </p:spPr>
        <p:txBody>
          <a:bodyPr>
            <a:normAutofit fontScale="90000"/>
          </a:bodyPr>
          <a:lstStyle/>
          <a:p>
            <a:pPr algn="l">
              <a:buNone/>
            </a:pPr>
            <a:r>
              <a:rPr lang="en-US" sz="1300" b="1" dirty="0"/>
              <a:t>Relational Database Management System (RDBMS)</a:t>
            </a:r>
            <a:r>
              <a:rPr lang="en-US" sz="1300" dirty="0"/>
              <a:t> is a type of database management system that organizes data into tables, which are related to each other through common fields. It follows a structured framework, using rows and columns to represent data in a tabular format.</a:t>
            </a:r>
            <a:br>
              <a:rPr lang="en-US" sz="1300" dirty="0"/>
            </a:br>
            <a:r>
              <a:rPr lang="en-US" sz="1300" b="1" dirty="0"/>
              <a:t>Key Features of RDBMS:</a:t>
            </a:r>
            <a:br>
              <a:rPr lang="en-US" sz="1300" b="1" dirty="0"/>
            </a:br>
            <a:br>
              <a:rPr lang="en-US" sz="1300" b="1" dirty="0"/>
            </a:br>
            <a:r>
              <a:rPr lang="en-US" sz="1300" b="1" dirty="0"/>
              <a:t>    Tables (Relations)</a:t>
            </a:r>
            <a:r>
              <a:rPr lang="en-US" sz="1300" dirty="0"/>
              <a:t>: Data is stored in rows (records) and columns (attributes), making it easy to organize and retrieve.</a:t>
            </a:r>
            <a:br>
              <a:rPr lang="en-US" sz="1300" dirty="0"/>
            </a:br>
            <a:br>
              <a:rPr lang="en-US" sz="1300" dirty="0"/>
            </a:br>
            <a:r>
              <a:rPr lang="en-US" sz="1300" dirty="0"/>
              <a:t>    </a:t>
            </a:r>
            <a:r>
              <a:rPr lang="en-US" sz="1300" b="1" dirty="0"/>
              <a:t>Primary Key</a:t>
            </a:r>
            <a:r>
              <a:rPr lang="en-US" sz="1300" dirty="0"/>
              <a:t>: Each table typically has a unique identifier (primary key) that ensures data integrity.</a:t>
            </a:r>
            <a:br>
              <a:rPr lang="en-US" sz="1300" dirty="0"/>
            </a:br>
            <a:br>
              <a:rPr lang="en-US" sz="1300" dirty="0"/>
            </a:br>
            <a:r>
              <a:rPr lang="en-US" sz="1300" dirty="0"/>
              <a:t>    </a:t>
            </a:r>
            <a:r>
              <a:rPr lang="en-US" sz="1300" b="1" dirty="0"/>
              <a:t>Relationships</a:t>
            </a:r>
            <a:r>
              <a:rPr lang="en-US" sz="1300" dirty="0"/>
              <a:t>: Tables are linked through relationships, which can be one-to-one, one-to-many, or many-to-many.</a:t>
            </a:r>
            <a:br>
              <a:rPr lang="en-US" sz="1300" dirty="0"/>
            </a:br>
            <a:br>
              <a:rPr lang="en-US" sz="1300" dirty="0"/>
            </a:br>
            <a:r>
              <a:rPr lang="en-US" sz="1300" dirty="0"/>
              <a:t>    </a:t>
            </a:r>
            <a:r>
              <a:rPr lang="en-US" sz="1300" b="1" dirty="0"/>
              <a:t>SQL (Structured Query Language)</a:t>
            </a:r>
            <a:r>
              <a:rPr lang="en-US" sz="1300" dirty="0"/>
              <a:t>: Provides a standard way to interact with the database for querying, updating, and managing data.</a:t>
            </a:r>
            <a:br>
              <a:rPr lang="en-US" sz="1300" dirty="0"/>
            </a:br>
            <a:br>
              <a:rPr lang="en-US" sz="1300" dirty="0"/>
            </a:br>
            <a:r>
              <a:rPr lang="en-US" sz="1300" dirty="0"/>
              <a:t>    </a:t>
            </a:r>
            <a:r>
              <a:rPr lang="en-US" sz="1300" b="1" dirty="0"/>
              <a:t>Data Integrity</a:t>
            </a:r>
            <a:r>
              <a:rPr lang="en-US" sz="1300" dirty="0"/>
              <a:t>: Ensures data accuracy through constraints like primary keys, foreign keys, and unique keys.</a:t>
            </a:r>
          </a:p>
        </p:txBody>
      </p:sp>
    </p:spTree>
    <p:extLst>
      <p:ext uri="{BB962C8B-B14F-4D97-AF65-F5344CB8AC3E}">
        <p14:creationId xmlns:p14="http://schemas.microsoft.com/office/powerpoint/2010/main" val="7902054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F1ECE0B-E4AA-4AE4-434E-9457631157CD}"/>
              </a:ext>
            </a:extLst>
          </p:cNvPr>
          <p:cNvSpPr>
            <a:spLocks noChangeArrowheads="1"/>
          </p:cNvSpPr>
          <p:nvPr/>
        </p:nvSpPr>
        <p:spPr bwMode="auto">
          <a:xfrm>
            <a:off x="161364" y="318284"/>
            <a:ext cx="11035553" cy="5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mj-lt"/>
              </a:rPr>
              <a:t>In SQL Server, the concept of materialized views is not directly supported, but you can use </a:t>
            </a:r>
            <a:r>
              <a:rPr kumimoji="0" lang="en-US" altLang="en-US" sz="1300" b="1" i="0" u="none" strike="noStrike" cap="none" normalizeH="0" baseline="0" dirty="0">
                <a:ln>
                  <a:noFill/>
                </a:ln>
                <a:solidFill>
                  <a:schemeClr val="tx1"/>
                </a:solidFill>
                <a:effectLst/>
                <a:latin typeface="+mj-lt"/>
              </a:rPr>
              <a:t>indexed views</a:t>
            </a:r>
            <a:r>
              <a:rPr kumimoji="0" lang="en-US" altLang="en-US" sz="1300" b="0" i="0" u="none" strike="noStrike" cap="none" normalizeH="0" baseline="0" dirty="0">
                <a:ln>
                  <a:noFill/>
                </a:ln>
                <a:solidFill>
                  <a:schemeClr val="tx1"/>
                </a:solidFill>
                <a:effectLst/>
                <a:latin typeface="+mj-lt"/>
              </a:rPr>
              <a:t>, which function similarly to materialized views. Here's a comparison between views and indexed views (materialized views):</a:t>
            </a:r>
            <a:endParaRPr kumimoji="0" lang="en-US" altLang="en-US" sz="1300" b="1"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mj-lt"/>
              </a:rPr>
              <a:t>Views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1" i="0" u="none" strike="noStrike" cap="none" normalizeH="0" baseline="0" dirty="0">
                <a:ln>
                  <a:noFill/>
                </a:ln>
                <a:solidFill>
                  <a:schemeClr val="tx1"/>
                </a:solidFill>
                <a:effectLst/>
                <a:latin typeface="+mj-lt"/>
              </a:rPr>
              <a:t>Definition</a:t>
            </a:r>
            <a:r>
              <a:rPr kumimoji="0" lang="en-US" altLang="en-US" sz="1300" b="0" i="0" u="none" strike="noStrike" cap="none" normalizeH="0" baseline="0" dirty="0">
                <a:ln>
                  <a:noFill/>
                </a:ln>
                <a:solidFill>
                  <a:schemeClr val="tx1"/>
                </a:solidFill>
                <a:effectLst/>
                <a:latin typeface="+mj-lt"/>
              </a:rPr>
              <a:t>: A view is a virtual table created by executing a SELECT query. It does not store data physically; instead, it fetches data from the underlying tables whenever queried.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1" i="0" u="none" strike="noStrike" cap="none" normalizeH="0" baseline="0" dirty="0">
                <a:ln>
                  <a:noFill/>
                </a:ln>
                <a:solidFill>
                  <a:schemeClr val="tx1"/>
                </a:solidFill>
                <a:effectLst/>
                <a:latin typeface="+mj-lt"/>
              </a:rPr>
              <a:t>Storage</a:t>
            </a:r>
            <a:r>
              <a:rPr kumimoji="0" lang="en-US" altLang="en-US" sz="1300" b="0" i="0" u="none" strike="noStrike" cap="none" normalizeH="0" baseline="0" dirty="0">
                <a:ln>
                  <a:noFill/>
                </a:ln>
                <a:solidFill>
                  <a:schemeClr val="tx1"/>
                </a:solidFill>
                <a:effectLst/>
                <a:latin typeface="+mj-lt"/>
              </a:rPr>
              <a:t>: No physical storage for the data; only the query definition is stored.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1" i="0" u="none" strike="noStrike" cap="none" normalizeH="0" baseline="0" dirty="0">
                <a:ln>
                  <a:noFill/>
                </a:ln>
                <a:solidFill>
                  <a:schemeClr val="tx1"/>
                </a:solidFill>
                <a:effectLst/>
                <a:latin typeface="+mj-lt"/>
              </a:rPr>
              <a:t>Performance</a:t>
            </a:r>
            <a:r>
              <a:rPr kumimoji="0" lang="en-US" altLang="en-US" sz="1300" b="0" i="0" u="none" strike="noStrike" cap="none" normalizeH="0" baseline="0" dirty="0">
                <a:ln>
                  <a:noFill/>
                </a:ln>
                <a:solidFill>
                  <a:schemeClr val="tx1"/>
                </a:solidFill>
                <a:effectLst/>
                <a:latin typeface="+mj-lt"/>
              </a:rPr>
              <a:t>: Query execution happens every time the view is accessed, which can impact performance for complex queries.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1" i="0" u="none" strike="noStrike" cap="none" normalizeH="0" baseline="0" dirty="0">
                <a:ln>
                  <a:noFill/>
                </a:ln>
                <a:solidFill>
                  <a:schemeClr val="tx1"/>
                </a:solidFill>
                <a:effectLst/>
                <a:latin typeface="+mj-lt"/>
              </a:rPr>
              <a:t>Use Case</a:t>
            </a:r>
            <a:r>
              <a:rPr kumimoji="0" lang="en-US" altLang="en-US" sz="1300" b="0" i="0" u="none" strike="noStrike" cap="none" normalizeH="0" baseline="0" dirty="0">
                <a:ln>
                  <a:noFill/>
                </a:ln>
                <a:solidFill>
                  <a:schemeClr val="tx1"/>
                </a:solidFill>
                <a:effectLst/>
                <a:latin typeface="+mj-lt"/>
              </a:rPr>
              <a:t>: Ideal for scenarios where data changes frequently and you need the latest data.</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300" dirty="0">
              <a:latin typeface="+mj-lt"/>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3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mj-lt"/>
              </a:rPr>
              <a:t>Indexed Views (Materialized Views)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1" i="0" u="none" strike="noStrike" cap="none" normalizeH="0" baseline="0" dirty="0">
                <a:ln>
                  <a:noFill/>
                </a:ln>
                <a:solidFill>
                  <a:schemeClr val="tx1"/>
                </a:solidFill>
                <a:effectLst/>
                <a:latin typeface="+mj-lt"/>
              </a:rPr>
              <a:t>Definition</a:t>
            </a:r>
            <a:r>
              <a:rPr kumimoji="0" lang="en-US" altLang="en-US" sz="1300" b="0" i="0" u="none" strike="noStrike" cap="none" normalizeH="0" baseline="0" dirty="0">
                <a:ln>
                  <a:noFill/>
                </a:ln>
                <a:solidFill>
                  <a:schemeClr val="tx1"/>
                </a:solidFill>
                <a:effectLst/>
                <a:latin typeface="+mj-lt"/>
              </a:rPr>
              <a:t>: An indexed view stores the result of the query physically in the database, similar to a table. It is updated automatically when the underlying data changes.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1" i="0" u="none" strike="noStrike" cap="none" normalizeH="0" baseline="0" dirty="0">
                <a:ln>
                  <a:noFill/>
                </a:ln>
                <a:solidFill>
                  <a:schemeClr val="tx1"/>
                </a:solidFill>
                <a:effectLst/>
                <a:latin typeface="+mj-lt"/>
              </a:rPr>
              <a:t>Storage</a:t>
            </a:r>
            <a:r>
              <a:rPr kumimoji="0" lang="en-US" altLang="en-US" sz="1300" b="0" i="0" u="none" strike="noStrike" cap="none" normalizeH="0" baseline="0" dirty="0">
                <a:ln>
                  <a:noFill/>
                </a:ln>
                <a:solidFill>
                  <a:schemeClr val="tx1"/>
                </a:solidFill>
                <a:effectLst/>
                <a:latin typeface="+mj-lt"/>
              </a:rPr>
              <a:t>: Data is physically stored, along with indexes for faster access.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1" i="0" u="none" strike="noStrike" cap="none" normalizeH="0" baseline="0" dirty="0">
                <a:ln>
                  <a:noFill/>
                </a:ln>
                <a:solidFill>
                  <a:schemeClr val="tx1"/>
                </a:solidFill>
                <a:effectLst/>
                <a:latin typeface="+mj-lt"/>
              </a:rPr>
              <a:t>Performance</a:t>
            </a:r>
            <a:r>
              <a:rPr kumimoji="0" lang="en-US" altLang="en-US" sz="1300" b="0" i="0" u="none" strike="noStrike" cap="none" normalizeH="0" baseline="0" dirty="0">
                <a:ln>
                  <a:noFill/>
                </a:ln>
                <a:solidFill>
                  <a:schemeClr val="tx1"/>
                </a:solidFill>
                <a:effectLst/>
                <a:latin typeface="+mj-lt"/>
              </a:rPr>
              <a:t>: Improves performance for complex queries, as the data is precomputed and stored.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1" i="0" u="none" strike="noStrike" cap="none" normalizeH="0" baseline="0" dirty="0">
                <a:ln>
                  <a:noFill/>
                </a:ln>
                <a:solidFill>
                  <a:schemeClr val="tx1"/>
                </a:solidFill>
                <a:effectLst/>
                <a:latin typeface="+mj-lt"/>
              </a:rPr>
              <a:t>Use Case</a:t>
            </a:r>
            <a:r>
              <a:rPr kumimoji="0" lang="en-US" altLang="en-US" sz="1300" b="0" i="0" u="none" strike="noStrike" cap="none" normalizeH="0" baseline="0" dirty="0">
                <a:ln>
                  <a:noFill/>
                </a:ln>
                <a:solidFill>
                  <a:schemeClr val="tx1"/>
                </a:solidFill>
                <a:effectLst/>
                <a:latin typeface="+mj-lt"/>
              </a:rPr>
              <a:t>: Suitable for scenarios where data is accessed frequently and does not change often.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3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mj-lt"/>
              </a:rPr>
              <a:t>Materialized Views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1" i="0" u="none" strike="noStrike" cap="none" normalizeH="0" baseline="0" dirty="0">
                <a:ln>
                  <a:noFill/>
                </a:ln>
                <a:solidFill>
                  <a:schemeClr val="tx1"/>
                </a:solidFill>
                <a:effectLst/>
                <a:latin typeface="+mj-lt"/>
              </a:rPr>
              <a:t>Definition</a:t>
            </a:r>
            <a:r>
              <a:rPr kumimoji="0" lang="en-US" altLang="en-US" sz="1300" b="0" i="0" u="none" strike="noStrike" cap="none" normalizeH="0" baseline="0" dirty="0">
                <a:ln>
                  <a:noFill/>
                </a:ln>
                <a:solidFill>
                  <a:schemeClr val="tx1"/>
                </a:solidFill>
                <a:effectLst/>
                <a:latin typeface="+mj-lt"/>
              </a:rPr>
              <a:t>: </a:t>
            </a:r>
            <a:r>
              <a:rPr lang="en-US" sz="1300" b="0" i="0" dirty="0">
                <a:solidFill>
                  <a:srgbClr val="161616"/>
                </a:solidFill>
                <a:effectLst/>
                <a:latin typeface="+mj-lt"/>
              </a:rPr>
              <a:t>A Materialized View persists the data returned from the view definition query and automatically gets updated as data changes in the underlying tables. It improves the performance of complex queries (typically queries with joins and aggregations) while offering simple maintenance operations. With its execution plan </a:t>
            </a:r>
            <a:r>
              <a:rPr lang="en-US" sz="1300" b="0" i="0" dirty="0" err="1">
                <a:solidFill>
                  <a:srgbClr val="161616"/>
                </a:solidFill>
                <a:effectLst/>
                <a:latin typeface="+mj-lt"/>
              </a:rPr>
              <a:t>automatching</a:t>
            </a:r>
            <a:r>
              <a:rPr lang="en-US" sz="1300" b="0" i="0" dirty="0">
                <a:solidFill>
                  <a:srgbClr val="161616"/>
                </a:solidFill>
                <a:effectLst/>
                <a:latin typeface="+mj-lt"/>
              </a:rPr>
              <a:t> capability, a materialized view does not have to be referenced in the query for the optimizer to consider the view for substitution. This capability allows data engineers to implement materialized views as a mechanism for improving query response time, without having to change queries.</a:t>
            </a:r>
          </a:p>
          <a:p>
            <a:pPr marL="0" marR="0" lvl="0" indent="0" algn="l" defTabSz="914400" rtl="0" eaLnBrk="0" fontAlgn="base" latinLnBrk="0" hangingPunct="0">
              <a:lnSpc>
                <a:spcPct val="100000"/>
              </a:lnSpc>
              <a:spcBef>
                <a:spcPct val="0"/>
              </a:spcBef>
              <a:spcAft>
                <a:spcPct val="0"/>
              </a:spcAft>
              <a:buClrTx/>
              <a:buSzTx/>
              <a:tabLst/>
            </a:pPr>
            <a:r>
              <a:rPr kumimoji="0" lang="en-US" altLang="en-US" sz="1300" b="0" i="0" u="none" strike="noStrike" cap="none" normalizeH="0" baseline="0" dirty="0">
                <a:ln>
                  <a:noFill/>
                </a:ln>
                <a:solidFill>
                  <a:schemeClr val="tx1"/>
                </a:solidFill>
                <a:effectLst/>
                <a:latin typeface="+mj-lt"/>
              </a:rPr>
              <a:t>        The syntax you provided is not valid for SQL Server, as SQL Server does not natively support CREATE MATERIALIZED VIEW. However, if you're working with Azure Synapse Analytics or Azure SQL Data Warehouse, this syntax is applicable. Here's a corrected version for Azure Synapse Analytics:</a:t>
            </a:r>
          </a:p>
          <a:p>
            <a:pPr marL="0" marR="0" lvl="0" indent="0" algn="l" defTabSz="914400" rtl="0" eaLnBrk="0" fontAlgn="base" latinLnBrk="0" hangingPunct="0">
              <a:lnSpc>
                <a:spcPct val="100000"/>
              </a:lnSpc>
              <a:spcBef>
                <a:spcPct val="0"/>
              </a:spcBef>
              <a:spcAft>
                <a:spcPct val="0"/>
              </a:spcAft>
              <a:buClrTx/>
              <a:buSzTx/>
              <a:tabLst/>
            </a:pPr>
            <a:endParaRPr lang="en-US" altLang="en-US" sz="1300" dirty="0">
              <a:latin typeface="+mj-lt"/>
            </a:endParaRPr>
          </a:p>
          <a:p>
            <a:r>
              <a:rPr lang="en-US" sz="900" dirty="0">
                <a:solidFill>
                  <a:srgbClr val="0000FF"/>
                </a:solidFill>
                <a:latin typeface="+mj-lt"/>
              </a:rPr>
              <a:t>CREATE</a:t>
            </a:r>
            <a:r>
              <a:rPr lang="en-US" sz="900" dirty="0">
                <a:solidFill>
                  <a:srgbClr val="000000"/>
                </a:solidFill>
                <a:latin typeface="+mj-lt"/>
              </a:rPr>
              <a:t> MATERIALIZED </a:t>
            </a:r>
            <a:r>
              <a:rPr lang="en-US" sz="900" dirty="0">
                <a:solidFill>
                  <a:srgbClr val="0000FF"/>
                </a:solidFill>
                <a:latin typeface="+mj-lt"/>
              </a:rPr>
              <a:t>VIEW</a:t>
            </a:r>
            <a:r>
              <a:rPr lang="en-US" sz="900" dirty="0">
                <a:solidFill>
                  <a:srgbClr val="000000"/>
                </a:solidFill>
                <a:latin typeface="+mj-lt"/>
              </a:rPr>
              <a:t> </a:t>
            </a:r>
            <a:r>
              <a:rPr lang="en-US" sz="900" dirty="0" err="1">
                <a:solidFill>
                  <a:srgbClr val="000000"/>
                </a:solidFill>
                <a:latin typeface="+mj-lt"/>
              </a:rPr>
              <a:t>mv_Role</a:t>
            </a:r>
            <a:r>
              <a:rPr lang="en-US" sz="900" dirty="0">
                <a:solidFill>
                  <a:srgbClr val="000000"/>
                </a:solidFill>
                <a:latin typeface="+mj-lt"/>
              </a:rPr>
              <a:t>  </a:t>
            </a:r>
          </a:p>
          <a:p>
            <a:r>
              <a:rPr lang="en-US" sz="900" dirty="0">
                <a:solidFill>
                  <a:srgbClr val="0000FF"/>
                </a:solidFill>
                <a:latin typeface="+mj-lt"/>
              </a:rPr>
              <a:t>WITH </a:t>
            </a:r>
            <a:r>
              <a:rPr lang="en-US" sz="900" dirty="0">
                <a:solidFill>
                  <a:srgbClr val="808080"/>
                </a:solidFill>
                <a:latin typeface="+mj-lt"/>
              </a:rPr>
              <a:t>(</a:t>
            </a:r>
            <a:r>
              <a:rPr lang="en-US" sz="900" dirty="0">
                <a:solidFill>
                  <a:srgbClr val="0000FF"/>
                </a:solidFill>
                <a:latin typeface="+mj-lt"/>
              </a:rPr>
              <a:t>distribution</a:t>
            </a:r>
            <a:r>
              <a:rPr lang="en-US" sz="900" dirty="0">
                <a:solidFill>
                  <a:srgbClr val="000000"/>
                </a:solidFill>
                <a:latin typeface="+mj-lt"/>
              </a:rPr>
              <a:t> </a:t>
            </a:r>
            <a:r>
              <a:rPr lang="en-US" sz="900" dirty="0">
                <a:solidFill>
                  <a:srgbClr val="808080"/>
                </a:solidFill>
                <a:latin typeface="+mj-lt"/>
              </a:rPr>
              <a:t>=</a:t>
            </a:r>
            <a:r>
              <a:rPr lang="en-US" sz="900" dirty="0">
                <a:solidFill>
                  <a:srgbClr val="000000"/>
                </a:solidFill>
                <a:latin typeface="+mj-lt"/>
              </a:rPr>
              <a:t> </a:t>
            </a:r>
            <a:r>
              <a:rPr lang="en-US" sz="900" dirty="0">
                <a:solidFill>
                  <a:srgbClr val="0000FF"/>
                </a:solidFill>
                <a:latin typeface="+mj-lt"/>
              </a:rPr>
              <a:t>hash</a:t>
            </a:r>
            <a:r>
              <a:rPr lang="en-US" sz="900" dirty="0">
                <a:solidFill>
                  <a:srgbClr val="808080"/>
                </a:solidFill>
                <a:latin typeface="+mj-lt"/>
              </a:rPr>
              <a:t>(</a:t>
            </a:r>
            <a:r>
              <a:rPr lang="en-US" sz="900" dirty="0" err="1">
                <a:solidFill>
                  <a:srgbClr val="000000"/>
                </a:solidFill>
                <a:latin typeface="+mj-lt"/>
              </a:rPr>
              <a:t>UserID</a:t>
            </a:r>
            <a:r>
              <a:rPr lang="en-US" sz="900" dirty="0">
                <a:solidFill>
                  <a:srgbClr val="808080"/>
                </a:solidFill>
                <a:latin typeface="+mj-lt"/>
              </a:rPr>
              <a:t>),</a:t>
            </a:r>
            <a:r>
              <a:rPr lang="en-US" sz="900" dirty="0">
                <a:solidFill>
                  <a:srgbClr val="000000"/>
                </a:solidFill>
                <a:latin typeface="+mj-lt"/>
              </a:rPr>
              <a:t> FOR_APPEND</a:t>
            </a:r>
            <a:r>
              <a:rPr lang="en-US" sz="900" dirty="0">
                <a:solidFill>
                  <a:srgbClr val="808080"/>
                </a:solidFill>
                <a:latin typeface="+mj-lt"/>
              </a:rPr>
              <a:t>)</a:t>
            </a:r>
            <a:r>
              <a:rPr lang="en-US" sz="900" dirty="0">
                <a:solidFill>
                  <a:srgbClr val="000000"/>
                </a:solidFill>
                <a:latin typeface="+mj-lt"/>
              </a:rPr>
              <a:t>  </a:t>
            </a:r>
          </a:p>
          <a:p>
            <a:r>
              <a:rPr lang="en-IN" sz="900" dirty="0">
                <a:solidFill>
                  <a:srgbClr val="0000FF"/>
                </a:solidFill>
                <a:latin typeface="+mj-lt"/>
              </a:rPr>
              <a:t>AS</a:t>
            </a:r>
            <a:endParaRPr lang="en-IN" sz="900" dirty="0">
              <a:solidFill>
                <a:srgbClr val="000000"/>
              </a:solidFill>
              <a:latin typeface="+mj-lt"/>
            </a:endParaRPr>
          </a:p>
          <a:p>
            <a:r>
              <a:rPr lang="en-IN" sz="900" dirty="0">
                <a:solidFill>
                  <a:srgbClr val="0000FF"/>
                </a:solidFill>
                <a:latin typeface="+mj-lt"/>
              </a:rPr>
              <a:t>SELECT</a:t>
            </a:r>
            <a:r>
              <a:rPr lang="en-IN" sz="900" dirty="0">
                <a:solidFill>
                  <a:srgbClr val="000000"/>
                </a:solidFill>
                <a:latin typeface="+mj-lt"/>
              </a:rPr>
              <a:t> </a:t>
            </a:r>
            <a:r>
              <a:rPr lang="en-IN" sz="900" dirty="0">
                <a:solidFill>
                  <a:srgbClr val="FF00FF"/>
                </a:solidFill>
                <a:latin typeface="+mj-lt"/>
              </a:rPr>
              <a:t>MAX</a:t>
            </a:r>
            <a:r>
              <a:rPr lang="en-IN" sz="900" dirty="0">
                <a:solidFill>
                  <a:srgbClr val="808080"/>
                </a:solidFill>
                <a:latin typeface="+mj-lt"/>
              </a:rPr>
              <a:t>(</a:t>
            </a:r>
            <a:r>
              <a:rPr lang="en-IN" sz="900" dirty="0" err="1">
                <a:solidFill>
                  <a:srgbClr val="000000"/>
                </a:solidFill>
                <a:latin typeface="+mj-lt"/>
              </a:rPr>
              <a:t>UserID</a:t>
            </a:r>
            <a:r>
              <a:rPr lang="en-IN" sz="900" dirty="0">
                <a:solidFill>
                  <a:srgbClr val="808080"/>
                </a:solidFill>
                <a:latin typeface="+mj-lt"/>
              </a:rPr>
              <a:t>)</a:t>
            </a:r>
            <a:r>
              <a:rPr lang="en-IN" sz="900" dirty="0">
                <a:solidFill>
                  <a:srgbClr val="000000"/>
                </a:solidFill>
                <a:latin typeface="+mj-lt"/>
              </a:rPr>
              <a:t>   </a:t>
            </a:r>
            <a:r>
              <a:rPr lang="en-IN" sz="900" dirty="0">
                <a:solidFill>
                  <a:srgbClr val="0000FF"/>
                </a:solidFill>
                <a:latin typeface="+mj-lt"/>
              </a:rPr>
              <a:t>from</a:t>
            </a:r>
            <a:r>
              <a:rPr lang="en-IN" sz="900" dirty="0">
                <a:solidFill>
                  <a:srgbClr val="000000"/>
                </a:solidFill>
                <a:latin typeface="+mj-lt"/>
              </a:rPr>
              <a:t> </a:t>
            </a:r>
            <a:r>
              <a:rPr lang="en-IN" sz="900" dirty="0" err="1">
                <a:solidFill>
                  <a:srgbClr val="000000"/>
                </a:solidFill>
                <a:latin typeface="+mj-lt"/>
              </a:rPr>
              <a:t>AppUser</a:t>
            </a:r>
            <a:r>
              <a:rPr lang="en-IN" sz="900" dirty="0">
                <a:solidFill>
                  <a:srgbClr val="000000"/>
                </a:solidFill>
                <a:latin typeface="+mj-lt"/>
              </a:rPr>
              <a:t> u </a:t>
            </a:r>
            <a:r>
              <a:rPr lang="en-IN" sz="900" dirty="0">
                <a:solidFill>
                  <a:srgbClr val="808080"/>
                </a:solidFill>
                <a:latin typeface="+mj-lt"/>
              </a:rPr>
              <a:t>join</a:t>
            </a:r>
            <a:r>
              <a:rPr lang="en-IN" sz="900" dirty="0">
                <a:solidFill>
                  <a:srgbClr val="000000"/>
                </a:solidFill>
                <a:latin typeface="+mj-lt"/>
              </a:rPr>
              <a:t> </a:t>
            </a:r>
            <a:r>
              <a:rPr lang="en-IN" sz="900" dirty="0" err="1">
                <a:solidFill>
                  <a:srgbClr val="000000"/>
                </a:solidFill>
                <a:latin typeface="+mj-lt"/>
              </a:rPr>
              <a:t>AppRole</a:t>
            </a:r>
            <a:r>
              <a:rPr lang="en-IN" sz="900" dirty="0">
                <a:solidFill>
                  <a:srgbClr val="000000"/>
                </a:solidFill>
                <a:latin typeface="+mj-lt"/>
              </a:rPr>
              <a:t> r </a:t>
            </a:r>
            <a:r>
              <a:rPr lang="en-IN" sz="900" dirty="0">
                <a:solidFill>
                  <a:srgbClr val="0000FF"/>
                </a:solidFill>
                <a:latin typeface="+mj-lt"/>
              </a:rPr>
              <a:t>on</a:t>
            </a:r>
            <a:r>
              <a:rPr lang="en-IN" sz="900" dirty="0">
                <a:solidFill>
                  <a:srgbClr val="000000"/>
                </a:solidFill>
                <a:latin typeface="+mj-lt"/>
              </a:rPr>
              <a:t> </a:t>
            </a:r>
            <a:r>
              <a:rPr lang="en-IN" sz="900" dirty="0" err="1">
                <a:solidFill>
                  <a:srgbClr val="000000"/>
                </a:solidFill>
                <a:latin typeface="+mj-lt"/>
              </a:rPr>
              <a:t>u</a:t>
            </a:r>
            <a:r>
              <a:rPr lang="en-IN" sz="900" dirty="0" err="1">
                <a:solidFill>
                  <a:srgbClr val="808080"/>
                </a:solidFill>
                <a:latin typeface="+mj-lt"/>
              </a:rPr>
              <a:t>.</a:t>
            </a:r>
            <a:r>
              <a:rPr lang="en-IN" sz="900" dirty="0" err="1">
                <a:solidFill>
                  <a:srgbClr val="000000"/>
                </a:solidFill>
                <a:latin typeface="+mj-lt"/>
              </a:rPr>
              <a:t>UserID</a:t>
            </a:r>
            <a:r>
              <a:rPr lang="en-IN" sz="900" dirty="0">
                <a:solidFill>
                  <a:srgbClr val="000000"/>
                </a:solidFill>
                <a:latin typeface="+mj-lt"/>
              </a:rPr>
              <a:t> </a:t>
            </a:r>
            <a:r>
              <a:rPr lang="en-IN" sz="900" dirty="0">
                <a:solidFill>
                  <a:srgbClr val="808080"/>
                </a:solidFill>
                <a:latin typeface="+mj-lt"/>
              </a:rPr>
              <a:t>=</a:t>
            </a:r>
            <a:r>
              <a:rPr lang="en-IN" sz="900" dirty="0">
                <a:solidFill>
                  <a:srgbClr val="000000"/>
                </a:solidFill>
                <a:latin typeface="+mj-lt"/>
              </a:rPr>
              <a:t> </a:t>
            </a:r>
            <a:r>
              <a:rPr lang="en-IN" sz="900" dirty="0" err="1">
                <a:solidFill>
                  <a:srgbClr val="000000"/>
                </a:solidFill>
                <a:latin typeface="+mj-lt"/>
              </a:rPr>
              <a:t>r</a:t>
            </a:r>
            <a:r>
              <a:rPr lang="en-IN" sz="900" dirty="0" err="1">
                <a:solidFill>
                  <a:srgbClr val="808080"/>
                </a:solidFill>
                <a:latin typeface="+mj-lt"/>
              </a:rPr>
              <a:t>.</a:t>
            </a:r>
            <a:r>
              <a:rPr lang="en-IN" sz="900" dirty="0" err="1">
                <a:solidFill>
                  <a:srgbClr val="000000"/>
                </a:solidFill>
                <a:latin typeface="+mj-lt"/>
              </a:rPr>
              <a:t>RoleID</a:t>
            </a:r>
            <a:r>
              <a:rPr lang="en-IN" sz="900" dirty="0">
                <a:solidFill>
                  <a:srgbClr val="000000"/>
                </a:solidFill>
                <a:latin typeface="+mj-lt"/>
              </a:rPr>
              <a:t> </a:t>
            </a:r>
            <a:r>
              <a:rPr lang="en-IN" sz="900" dirty="0">
                <a:solidFill>
                  <a:srgbClr val="0000FF"/>
                </a:solidFill>
                <a:latin typeface="+mj-lt"/>
              </a:rPr>
              <a:t>GROUP</a:t>
            </a:r>
            <a:r>
              <a:rPr lang="en-IN" sz="900" dirty="0">
                <a:solidFill>
                  <a:srgbClr val="000000"/>
                </a:solidFill>
                <a:latin typeface="+mj-lt"/>
              </a:rPr>
              <a:t> </a:t>
            </a:r>
            <a:r>
              <a:rPr lang="en-IN" sz="900" dirty="0">
                <a:solidFill>
                  <a:srgbClr val="0000FF"/>
                </a:solidFill>
                <a:latin typeface="+mj-lt"/>
              </a:rPr>
              <a:t>BY</a:t>
            </a:r>
            <a:r>
              <a:rPr lang="en-IN" sz="900" dirty="0">
                <a:solidFill>
                  <a:srgbClr val="000000"/>
                </a:solidFill>
                <a:latin typeface="+mj-lt"/>
              </a:rPr>
              <a:t> </a:t>
            </a:r>
            <a:r>
              <a:rPr lang="en-IN" sz="900" dirty="0" err="1">
                <a:solidFill>
                  <a:srgbClr val="000000"/>
                </a:solidFill>
                <a:latin typeface="+mj-lt"/>
              </a:rPr>
              <a:t>r</a:t>
            </a:r>
            <a:r>
              <a:rPr lang="en-IN" sz="900" dirty="0" err="1">
                <a:solidFill>
                  <a:srgbClr val="808080"/>
                </a:solidFill>
                <a:latin typeface="+mj-lt"/>
              </a:rPr>
              <a:t>.</a:t>
            </a:r>
            <a:r>
              <a:rPr lang="en-IN" sz="900" dirty="0" err="1">
                <a:solidFill>
                  <a:srgbClr val="000000"/>
                </a:solidFill>
                <a:latin typeface="+mj-lt"/>
              </a:rPr>
              <a:t>RoleiD</a:t>
            </a:r>
            <a:endParaRPr kumimoji="0" lang="en-US" altLang="en-US" sz="1300" b="0" i="0" u="none" strike="noStrike" cap="none" normalizeH="0" baseline="0" dirty="0">
              <a:ln>
                <a:noFill/>
              </a:ln>
              <a:solidFill>
                <a:schemeClr val="tx1"/>
              </a:solidFill>
              <a:effectLst/>
              <a:latin typeface="+mj-lt"/>
            </a:endParaRPr>
          </a:p>
        </p:txBody>
      </p:sp>
    </p:spTree>
    <p:extLst>
      <p:ext uri="{BB962C8B-B14F-4D97-AF65-F5344CB8AC3E}">
        <p14:creationId xmlns:p14="http://schemas.microsoft.com/office/powerpoint/2010/main" val="753826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0497DDE5-5C0D-E9B8-CED8-FC2E97B3B7D9}"/>
              </a:ext>
            </a:extLst>
          </p:cNvPr>
          <p:cNvSpPr>
            <a:spLocks noChangeArrowheads="1"/>
          </p:cNvSpPr>
          <p:nvPr/>
        </p:nvSpPr>
        <p:spPr bwMode="auto">
          <a:xfrm>
            <a:off x="403860" y="500182"/>
            <a:ext cx="12018868" cy="52937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mj-lt"/>
              </a:rPr>
              <a:t>User-defined types (UDTs) in SQL Server allow you to define custom data types to enforce consistency and reusability across your database. Here's an overview of the main types:</a:t>
            </a:r>
            <a:endParaRPr kumimoji="0" lang="en-US" altLang="en-US" sz="1300" b="1"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mj-lt"/>
              </a:rPr>
              <a:t>1. User-Defined Data Types (UDDTs)</a:t>
            </a:r>
          </a:p>
          <a:p>
            <a:pPr marL="715963" marR="0" lvl="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mj-lt"/>
              </a:rPr>
              <a:t>Built on existing system data types (e.g., int, varchar) to create custom data types with specific rules.</a:t>
            </a:r>
          </a:p>
          <a:p>
            <a:pPr marL="715963" marR="0" lvl="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mj-lt"/>
              </a:rPr>
              <a:t>Example use: If a column like </a:t>
            </a:r>
            <a:r>
              <a:rPr kumimoji="0" lang="en-US" altLang="en-US" sz="1300" b="0" i="0" u="none" strike="noStrike" cap="none" normalizeH="0" baseline="0" dirty="0" err="1">
                <a:ln>
                  <a:noFill/>
                </a:ln>
                <a:solidFill>
                  <a:schemeClr val="tx1"/>
                </a:solidFill>
                <a:effectLst/>
                <a:latin typeface="+mj-lt"/>
              </a:rPr>
              <a:t>PhoneNumber</a:t>
            </a:r>
            <a:r>
              <a:rPr kumimoji="0" lang="en-US" altLang="en-US" sz="1300" b="0" i="0" u="none" strike="noStrike" cap="none" normalizeH="0" baseline="0" dirty="0">
                <a:ln>
                  <a:noFill/>
                </a:ln>
                <a:solidFill>
                  <a:schemeClr val="tx1"/>
                </a:solidFill>
                <a:effectLst/>
                <a:latin typeface="+mj-lt"/>
              </a:rPr>
              <a:t> is always of type varchar(10), you can create a UDDT to avoid repeating this definition in multiple tables.</a:t>
            </a:r>
          </a:p>
          <a:p>
            <a:pPr marL="715963" marR="0" lvl="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mj-lt"/>
              </a:rPr>
              <a:t>Syntax:</a:t>
            </a:r>
          </a:p>
          <a:p>
            <a:pPr marL="715963" marR="0" lvl="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err="1">
                <a:ln>
                  <a:noFill/>
                </a:ln>
                <a:solidFill>
                  <a:schemeClr val="tx1"/>
                </a:solidFill>
                <a:effectLst/>
                <a:latin typeface="+mj-lt"/>
              </a:rPr>
              <a:t>sql</a:t>
            </a:r>
            <a:endParaRPr kumimoji="0" lang="en-US" altLang="en-US" sz="1300" b="0" i="0" u="none" strike="noStrike" cap="none" normalizeH="0" baseline="0" dirty="0">
              <a:ln>
                <a:noFill/>
              </a:ln>
              <a:solidFill>
                <a:schemeClr val="tx1"/>
              </a:solidFill>
              <a:effectLst/>
              <a:latin typeface="+mj-lt"/>
            </a:endParaRPr>
          </a:p>
          <a:p>
            <a:pPr marL="715963" marR="0" lvl="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mj-lt"/>
              </a:rPr>
              <a:t>EXEC </a:t>
            </a:r>
            <a:r>
              <a:rPr kumimoji="0" lang="en-US" altLang="en-US" sz="1300" b="0" i="0" u="none" strike="noStrike" cap="none" normalizeH="0" baseline="0" dirty="0" err="1">
                <a:ln>
                  <a:noFill/>
                </a:ln>
                <a:solidFill>
                  <a:schemeClr val="tx1"/>
                </a:solidFill>
                <a:effectLst/>
                <a:latin typeface="+mj-lt"/>
              </a:rPr>
              <a:t>sp_addtype</a:t>
            </a:r>
            <a:r>
              <a:rPr kumimoji="0" lang="en-US" altLang="en-US" sz="1300" b="0" i="0" u="none" strike="noStrike" cap="none" normalizeH="0" baseline="0" dirty="0">
                <a:ln>
                  <a:noFill/>
                </a:ln>
                <a:solidFill>
                  <a:schemeClr val="tx1"/>
                </a:solidFill>
                <a:effectLst/>
                <a:latin typeface="+mj-lt"/>
              </a:rPr>
              <a:t> </a:t>
            </a:r>
            <a:r>
              <a:rPr kumimoji="0" lang="en-US" altLang="en-US" sz="1300" b="0" i="0" u="none" strike="noStrike" cap="none" normalizeH="0" baseline="0" dirty="0" err="1">
                <a:ln>
                  <a:noFill/>
                </a:ln>
                <a:solidFill>
                  <a:schemeClr val="tx1"/>
                </a:solidFill>
                <a:effectLst/>
                <a:latin typeface="+mj-lt"/>
              </a:rPr>
              <a:t>PhoneNumberType</a:t>
            </a:r>
            <a:r>
              <a:rPr kumimoji="0" lang="en-US" altLang="en-US" sz="1300" b="0" i="0" u="none" strike="noStrike" cap="none" normalizeH="0" baseline="0" dirty="0">
                <a:ln>
                  <a:noFill/>
                </a:ln>
                <a:solidFill>
                  <a:schemeClr val="tx1"/>
                </a:solidFill>
                <a:effectLst/>
                <a:latin typeface="+mj-lt"/>
              </a:rPr>
              <a:t>, 'VARCHAR(10)', 'NOT NULL'; </a:t>
            </a:r>
          </a:p>
          <a:p>
            <a:pPr marL="715963" marR="0" lvl="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mj-lt"/>
              </a:rPr>
              <a:t>You can use this type in table creation:</a:t>
            </a:r>
          </a:p>
          <a:p>
            <a:pPr marL="715963" marR="0" lvl="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err="1">
                <a:ln>
                  <a:noFill/>
                </a:ln>
                <a:solidFill>
                  <a:schemeClr val="tx1"/>
                </a:solidFill>
                <a:effectLst/>
                <a:latin typeface="+mj-lt"/>
              </a:rPr>
              <a:t>sql</a:t>
            </a:r>
            <a:endParaRPr kumimoji="0" lang="en-US" altLang="en-US" sz="1300" b="0" i="0" u="none" strike="noStrike" cap="none" normalizeH="0" baseline="0" dirty="0">
              <a:ln>
                <a:noFill/>
              </a:ln>
              <a:solidFill>
                <a:schemeClr val="tx1"/>
              </a:solidFill>
              <a:effectLst/>
              <a:latin typeface="+mj-lt"/>
            </a:endParaRPr>
          </a:p>
          <a:p>
            <a:pPr marL="715963" marR="0" lvl="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mj-lt"/>
              </a:rPr>
              <a:t>CREATE TABLE Contacts ( Name NVARCHAR(50), Phone </a:t>
            </a:r>
            <a:r>
              <a:rPr kumimoji="0" lang="en-US" altLang="en-US" sz="1300" b="0" i="0" u="none" strike="noStrike" cap="none" normalizeH="0" baseline="0" dirty="0" err="1">
                <a:ln>
                  <a:noFill/>
                </a:ln>
                <a:solidFill>
                  <a:schemeClr val="tx1"/>
                </a:solidFill>
                <a:effectLst/>
                <a:latin typeface="+mj-lt"/>
              </a:rPr>
              <a:t>PhoneNumberType</a:t>
            </a:r>
            <a:r>
              <a:rPr kumimoji="0" lang="en-US" altLang="en-US" sz="1300" b="0" i="0" u="none" strike="noStrike" cap="none" normalizeH="0" baseline="0" dirty="0">
                <a:ln>
                  <a:noFill/>
                </a:ln>
                <a:solidFill>
                  <a:schemeClr val="tx1"/>
                </a:solidFill>
                <a:effectLst/>
                <a:latin typeface="+mj-lt"/>
              </a:rPr>
              <a:t> );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300" b="1"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mj-lt"/>
              </a:rPr>
              <a:t>2. Table Types (User-Defined Table Types)</a:t>
            </a:r>
          </a:p>
          <a:p>
            <a:pPr marL="715963" marR="0" lvl="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mj-lt"/>
              </a:rPr>
              <a:t>Used to define the structure of a table-valued parameter for passing multiple rows of data to stored procedures.</a:t>
            </a:r>
          </a:p>
          <a:p>
            <a:pPr marL="715963" marR="0" lvl="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mj-lt"/>
              </a:rPr>
              <a:t>Example:</a:t>
            </a:r>
          </a:p>
          <a:p>
            <a:pPr marL="715963" marR="0" lvl="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err="1">
                <a:ln>
                  <a:noFill/>
                </a:ln>
                <a:solidFill>
                  <a:schemeClr val="tx1"/>
                </a:solidFill>
                <a:effectLst/>
                <a:latin typeface="+mj-lt"/>
              </a:rPr>
              <a:t>sql</a:t>
            </a:r>
            <a:endParaRPr kumimoji="0" lang="en-US" altLang="en-US" sz="1300" b="0" i="0" u="none" strike="noStrike" cap="none" normalizeH="0" baseline="0" dirty="0">
              <a:ln>
                <a:noFill/>
              </a:ln>
              <a:solidFill>
                <a:schemeClr val="tx1"/>
              </a:solidFill>
              <a:effectLst/>
              <a:latin typeface="+mj-lt"/>
            </a:endParaRPr>
          </a:p>
          <a:p>
            <a:pPr marL="715963" marR="0" lvl="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mj-lt"/>
              </a:rPr>
              <a:t>CREATE TYPE </a:t>
            </a:r>
            <a:r>
              <a:rPr kumimoji="0" lang="en-US" altLang="en-US" sz="1300" b="0" i="0" u="none" strike="noStrike" cap="none" normalizeH="0" baseline="0" dirty="0" err="1">
                <a:ln>
                  <a:noFill/>
                </a:ln>
                <a:solidFill>
                  <a:schemeClr val="tx1"/>
                </a:solidFill>
                <a:effectLst/>
                <a:latin typeface="+mj-lt"/>
              </a:rPr>
              <a:t>EmployeeTableType</a:t>
            </a:r>
            <a:r>
              <a:rPr kumimoji="0" lang="en-US" altLang="en-US" sz="1300" b="0" i="0" u="none" strike="noStrike" cap="none" normalizeH="0" baseline="0" dirty="0">
                <a:ln>
                  <a:noFill/>
                </a:ln>
                <a:solidFill>
                  <a:schemeClr val="tx1"/>
                </a:solidFill>
                <a:effectLst/>
                <a:latin typeface="+mj-lt"/>
              </a:rPr>
              <a:t> AS TABLE ( </a:t>
            </a:r>
            <a:r>
              <a:rPr kumimoji="0" lang="en-US" altLang="en-US" sz="1300" b="0" i="0" u="none" strike="noStrike" cap="none" normalizeH="0" baseline="0" dirty="0" err="1">
                <a:ln>
                  <a:noFill/>
                </a:ln>
                <a:solidFill>
                  <a:schemeClr val="tx1"/>
                </a:solidFill>
                <a:effectLst/>
                <a:latin typeface="+mj-lt"/>
              </a:rPr>
              <a:t>EmployeeID</a:t>
            </a:r>
            <a:r>
              <a:rPr kumimoji="0" lang="en-US" altLang="en-US" sz="1300" b="0" i="0" u="none" strike="noStrike" cap="none" normalizeH="0" baseline="0" dirty="0">
                <a:ln>
                  <a:noFill/>
                </a:ln>
                <a:solidFill>
                  <a:schemeClr val="tx1"/>
                </a:solidFill>
                <a:effectLst/>
                <a:latin typeface="+mj-lt"/>
              </a:rPr>
              <a:t> INT, </a:t>
            </a:r>
            <a:r>
              <a:rPr kumimoji="0" lang="en-US" altLang="en-US" sz="1300" b="0" i="0" u="none" strike="noStrike" cap="none" normalizeH="0" baseline="0" dirty="0" err="1">
                <a:ln>
                  <a:noFill/>
                </a:ln>
                <a:solidFill>
                  <a:schemeClr val="tx1"/>
                </a:solidFill>
                <a:effectLst/>
                <a:latin typeface="+mj-lt"/>
              </a:rPr>
              <a:t>EmployeeName</a:t>
            </a:r>
            <a:r>
              <a:rPr kumimoji="0" lang="en-US" altLang="en-US" sz="1300" b="0" i="0" u="none" strike="noStrike" cap="none" normalizeH="0" baseline="0" dirty="0">
                <a:ln>
                  <a:noFill/>
                </a:ln>
                <a:solidFill>
                  <a:schemeClr val="tx1"/>
                </a:solidFill>
                <a:effectLst/>
                <a:latin typeface="+mj-lt"/>
              </a:rPr>
              <a:t> NVARCHAR(50) ); </a:t>
            </a:r>
          </a:p>
          <a:p>
            <a:pPr marL="715963" marR="0" lvl="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mj-lt"/>
              </a:rPr>
              <a:t>Use in a stored procedure:</a:t>
            </a:r>
          </a:p>
          <a:p>
            <a:pPr marL="715963" marR="0" lvl="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err="1">
                <a:ln>
                  <a:noFill/>
                </a:ln>
                <a:solidFill>
                  <a:schemeClr val="tx1"/>
                </a:solidFill>
                <a:effectLst/>
                <a:latin typeface="+mj-lt"/>
              </a:rPr>
              <a:t>sql</a:t>
            </a:r>
            <a:endParaRPr kumimoji="0" lang="en-US" altLang="en-US" sz="1300" b="0" i="0" u="none" strike="noStrike" cap="none" normalizeH="0" baseline="0" dirty="0">
              <a:ln>
                <a:noFill/>
              </a:ln>
              <a:solidFill>
                <a:schemeClr val="tx1"/>
              </a:solidFill>
              <a:effectLst/>
              <a:latin typeface="+mj-lt"/>
            </a:endParaRPr>
          </a:p>
          <a:p>
            <a:pPr marL="715963" marR="0" lvl="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mj-lt"/>
              </a:rPr>
              <a:t>CREATE PROCEDURE </a:t>
            </a:r>
            <a:r>
              <a:rPr kumimoji="0" lang="en-US" altLang="en-US" sz="1300" b="0" i="0" u="none" strike="noStrike" cap="none" normalizeH="0" baseline="0" dirty="0" err="1">
                <a:ln>
                  <a:noFill/>
                </a:ln>
                <a:solidFill>
                  <a:schemeClr val="tx1"/>
                </a:solidFill>
                <a:effectLst/>
                <a:latin typeface="+mj-lt"/>
              </a:rPr>
              <a:t>InsertEmployees</a:t>
            </a:r>
            <a:r>
              <a:rPr kumimoji="0" lang="en-US" altLang="en-US" sz="1300" b="0" i="0" u="none" strike="noStrike" cap="none" normalizeH="0" baseline="0" dirty="0">
                <a:ln>
                  <a:noFill/>
                </a:ln>
                <a:solidFill>
                  <a:schemeClr val="tx1"/>
                </a:solidFill>
                <a:effectLst/>
                <a:latin typeface="+mj-lt"/>
              </a:rPr>
              <a:t> @EmployeeData </a:t>
            </a:r>
            <a:r>
              <a:rPr kumimoji="0" lang="en-US" altLang="en-US" sz="1300" b="0" i="0" u="none" strike="noStrike" cap="none" normalizeH="0" baseline="0" dirty="0" err="1">
                <a:ln>
                  <a:noFill/>
                </a:ln>
                <a:solidFill>
                  <a:schemeClr val="tx1"/>
                </a:solidFill>
                <a:effectLst/>
                <a:latin typeface="+mj-lt"/>
              </a:rPr>
              <a:t>EmployeeTableType</a:t>
            </a:r>
            <a:r>
              <a:rPr kumimoji="0" lang="en-US" altLang="en-US" sz="1300" b="0" i="0" u="none" strike="noStrike" cap="none" normalizeH="0" baseline="0" dirty="0">
                <a:ln>
                  <a:noFill/>
                </a:ln>
                <a:solidFill>
                  <a:schemeClr val="tx1"/>
                </a:solidFill>
                <a:effectLst/>
                <a:latin typeface="+mj-lt"/>
              </a:rPr>
              <a:t> READONLY AS BEGIN INSERT INTO Employees (</a:t>
            </a:r>
            <a:r>
              <a:rPr kumimoji="0" lang="en-US" altLang="en-US" sz="1300" b="0" i="0" u="none" strike="noStrike" cap="none" normalizeH="0" baseline="0" dirty="0" err="1">
                <a:ln>
                  <a:noFill/>
                </a:ln>
                <a:solidFill>
                  <a:schemeClr val="tx1"/>
                </a:solidFill>
                <a:effectLst/>
                <a:latin typeface="+mj-lt"/>
              </a:rPr>
              <a:t>EmployeeID</a:t>
            </a:r>
            <a:r>
              <a:rPr kumimoji="0" lang="en-US" altLang="en-US" sz="1300" b="0" i="0" u="none" strike="noStrike" cap="none" normalizeH="0" baseline="0" dirty="0">
                <a:ln>
                  <a:noFill/>
                </a:ln>
                <a:solidFill>
                  <a:schemeClr val="tx1"/>
                </a:solidFill>
                <a:effectLst/>
                <a:latin typeface="+mj-lt"/>
              </a:rPr>
              <a:t>, </a:t>
            </a:r>
            <a:r>
              <a:rPr kumimoji="0" lang="en-US" altLang="en-US" sz="1300" b="0" i="0" u="none" strike="noStrike" cap="none" normalizeH="0" baseline="0" dirty="0" err="1">
                <a:ln>
                  <a:noFill/>
                </a:ln>
                <a:solidFill>
                  <a:schemeClr val="tx1"/>
                </a:solidFill>
                <a:effectLst/>
                <a:latin typeface="+mj-lt"/>
              </a:rPr>
              <a:t>EmployeeName</a:t>
            </a:r>
            <a:r>
              <a:rPr kumimoji="0" lang="en-US" altLang="en-US" sz="1300" b="0" i="0" u="none" strike="noStrike" cap="none" normalizeH="0" baseline="0" dirty="0">
                <a:ln>
                  <a:noFill/>
                </a:ln>
                <a:solidFill>
                  <a:schemeClr val="tx1"/>
                </a:solidFill>
                <a:effectLst/>
                <a:latin typeface="+mj-lt"/>
              </a:rPr>
              <a:t>)</a:t>
            </a:r>
          </a:p>
          <a:p>
            <a:pPr marL="715963" marR="0" lvl="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mj-lt"/>
              </a:rPr>
              <a:t> SELECT * FROM @EmployeeData; END;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300" b="1"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mj-lt"/>
              </a:rPr>
              <a:t>3. CLR Types (Common Language Runtime User-Defined Types)</a:t>
            </a:r>
          </a:p>
          <a:p>
            <a:pPr marL="715963" marR="0" lvl="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mj-lt"/>
              </a:rPr>
              <a:t>Allows you to create complex custom data types using .NET languages (e.g., C# or VB.NET).</a:t>
            </a:r>
          </a:p>
          <a:p>
            <a:pPr marL="715963" marR="0" lvl="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mj-lt"/>
              </a:rPr>
              <a:t>Provides advanced features like encapsulating data and behavior in a single structure.</a:t>
            </a:r>
          </a:p>
          <a:p>
            <a:pPr marL="715963" marR="0" lvl="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mj-lt"/>
              </a:rPr>
              <a:t>Requires enabling CLR integration in SQL Server: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300" b="0" i="0" u="none" strike="noStrike" cap="none" normalizeH="0" baseline="0" dirty="0">
              <a:ln>
                <a:noFill/>
              </a:ln>
              <a:solidFill>
                <a:schemeClr val="tx1"/>
              </a:solidFill>
              <a:effectLst/>
              <a:latin typeface="+mj-lt"/>
            </a:endParaRPr>
          </a:p>
        </p:txBody>
      </p:sp>
      <p:sp>
        <p:nvSpPr>
          <p:cNvPr id="4" name="TextBox 3">
            <a:extLst>
              <a:ext uri="{FF2B5EF4-FFF2-40B4-BE49-F238E27FC236}">
                <a16:creationId xmlns:a16="http://schemas.microsoft.com/office/drawing/2014/main" id="{54F37B26-9FAD-681D-DF94-DCA88D869715}"/>
              </a:ext>
            </a:extLst>
          </p:cNvPr>
          <p:cNvSpPr txBox="1"/>
          <p:nvPr/>
        </p:nvSpPr>
        <p:spPr>
          <a:xfrm>
            <a:off x="3017520" y="106680"/>
            <a:ext cx="4823460" cy="369332"/>
          </a:xfrm>
          <a:prstGeom prst="rect">
            <a:avLst/>
          </a:prstGeom>
          <a:noFill/>
        </p:spPr>
        <p:txBody>
          <a:bodyPr wrap="square" rtlCol="0">
            <a:spAutoFit/>
          </a:bodyPr>
          <a:lstStyle/>
          <a:p>
            <a:pPr algn="ctr"/>
            <a:r>
              <a:rPr lang="en-US" b="1" dirty="0"/>
              <a:t>User Defined Type</a:t>
            </a:r>
            <a:endParaRPr lang="en-IN" b="1" dirty="0"/>
          </a:p>
        </p:txBody>
      </p:sp>
    </p:spTree>
    <p:extLst>
      <p:ext uri="{BB962C8B-B14F-4D97-AF65-F5344CB8AC3E}">
        <p14:creationId xmlns:p14="http://schemas.microsoft.com/office/powerpoint/2010/main" val="6456221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06650AD-6592-86A2-982C-84FC6BD7A4EF}"/>
              </a:ext>
            </a:extLst>
          </p:cNvPr>
          <p:cNvSpPr txBox="1"/>
          <p:nvPr/>
        </p:nvSpPr>
        <p:spPr>
          <a:xfrm>
            <a:off x="3017520" y="106680"/>
            <a:ext cx="4823460" cy="369332"/>
          </a:xfrm>
          <a:prstGeom prst="rect">
            <a:avLst/>
          </a:prstGeom>
          <a:noFill/>
        </p:spPr>
        <p:txBody>
          <a:bodyPr wrap="square" rtlCol="0">
            <a:spAutoFit/>
          </a:bodyPr>
          <a:lstStyle/>
          <a:p>
            <a:pPr algn="ctr"/>
            <a:r>
              <a:rPr lang="en-US" b="1" dirty="0"/>
              <a:t>User Defined Function</a:t>
            </a:r>
            <a:endParaRPr lang="en-IN" b="1" dirty="0"/>
          </a:p>
        </p:txBody>
      </p:sp>
      <p:sp>
        <p:nvSpPr>
          <p:cNvPr id="9" name="TextBox 8">
            <a:extLst>
              <a:ext uri="{FF2B5EF4-FFF2-40B4-BE49-F238E27FC236}">
                <a16:creationId xmlns:a16="http://schemas.microsoft.com/office/drawing/2014/main" id="{24DAA932-1B33-C6C8-6C8D-A1B8554B013B}"/>
              </a:ext>
            </a:extLst>
          </p:cNvPr>
          <p:cNvSpPr txBox="1"/>
          <p:nvPr/>
        </p:nvSpPr>
        <p:spPr>
          <a:xfrm>
            <a:off x="381000" y="476012"/>
            <a:ext cx="11490960" cy="6063198"/>
          </a:xfrm>
          <a:prstGeom prst="rect">
            <a:avLst/>
          </a:prstGeom>
          <a:noFill/>
        </p:spPr>
        <p:txBody>
          <a:bodyPr wrap="square" rtlCol="0">
            <a:spAutoFit/>
          </a:bodyPr>
          <a:lstStyle/>
          <a:p>
            <a:r>
              <a:rPr lang="en-US" sz="1300" dirty="0"/>
              <a:t>A </a:t>
            </a:r>
            <a:r>
              <a:rPr lang="en-US" sz="1300" b="1" dirty="0"/>
              <a:t>User-Defined Function (UDF)</a:t>
            </a:r>
            <a:r>
              <a:rPr lang="en-US" sz="1300" dirty="0"/>
              <a:t> in T-SQL is a reusable object that you create to encapsulate custom logic and return a specific result. It allows you to perform operations and return either a single scalar value or a table. UDFs are helpful for improving code reusability and modularity.</a:t>
            </a:r>
          </a:p>
          <a:p>
            <a:endParaRPr lang="en-US" sz="1300" dirty="0"/>
          </a:p>
          <a:p>
            <a:pPr>
              <a:buNone/>
            </a:pPr>
            <a:r>
              <a:rPr lang="en-US" sz="1300" b="1" dirty="0"/>
              <a:t>Types of User-Defined Functions</a:t>
            </a:r>
          </a:p>
          <a:p>
            <a:pPr>
              <a:buNone/>
            </a:pPr>
            <a:endParaRPr lang="en-US" sz="1300" b="1" dirty="0"/>
          </a:p>
          <a:p>
            <a:pPr>
              <a:buFont typeface="+mj-lt"/>
              <a:buAutoNum type="arabicPeriod"/>
            </a:pPr>
            <a:r>
              <a:rPr lang="en-US" sz="1300" b="1" dirty="0"/>
              <a:t> Scalar Functions</a:t>
            </a:r>
            <a:endParaRPr lang="en-US" sz="1300" dirty="0"/>
          </a:p>
          <a:p>
            <a:pPr marL="742950" lvl="1" indent="-285750">
              <a:buFont typeface="Arial" panose="020B0604020202020204" pitchFamily="34" charset="0"/>
              <a:buChar char="•"/>
            </a:pPr>
            <a:r>
              <a:rPr lang="en-US" sz="1300" dirty="0"/>
              <a:t>Returns a single value (e.g., INT, NVARCHAR, etc.).</a:t>
            </a:r>
          </a:p>
          <a:p>
            <a:pPr marL="742950" lvl="1" indent="-285750">
              <a:buFont typeface="+mj-lt"/>
              <a:buAutoNum type="arabicPeriod"/>
            </a:pPr>
            <a:endParaRPr lang="en-US" sz="1300" dirty="0"/>
          </a:p>
          <a:p>
            <a:pPr lvl="1"/>
            <a:r>
              <a:rPr lang="en-US" sz="1300" dirty="0"/>
              <a:t>CREATE FUNCTION </a:t>
            </a:r>
            <a:r>
              <a:rPr lang="en-US" sz="1300" dirty="0" err="1"/>
              <a:t>GetFullName</a:t>
            </a:r>
            <a:r>
              <a:rPr lang="en-US" sz="1300" dirty="0"/>
              <a:t> (@FirstName NVARCHAR(50), @LastName NVARCHAR(50))</a:t>
            </a:r>
          </a:p>
          <a:p>
            <a:pPr lvl="1"/>
            <a:r>
              <a:rPr lang="en-US" sz="1300" dirty="0"/>
              <a:t>RETURNS NVARCHAR(100)</a:t>
            </a:r>
          </a:p>
          <a:p>
            <a:pPr lvl="1"/>
            <a:r>
              <a:rPr lang="en-US" sz="1300" dirty="0"/>
              <a:t>AS</a:t>
            </a:r>
          </a:p>
          <a:p>
            <a:pPr lvl="1"/>
            <a:r>
              <a:rPr lang="en-US" sz="1300" dirty="0"/>
              <a:t>BEGIN</a:t>
            </a:r>
          </a:p>
          <a:p>
            <a:pPr lvl="1"/>
            <a:r>
              <a:rPr lang="en-US" sz="1300" dirty="0"/>
              <a:t>    RETURN @FirstName + ' ' + @LastName;</a:t>
            </a:r>
          </a:p>
          <a:p>
            <a:pPr lvl="1"/>
            <a:r>
              <a:rPr lang="en-US" sz="1300" dirty="0"/>
              <a:t>END;</a:t>
            </a:r>
          </a:p>
          <a:p>
            <a:pPr lvl="1"/>
            <a:endParaRPr lang="en-US" sz="1300" dirty="0"/>
          </a:p>
          <a:p>
            <a:pPr lvl="1"/>
            <a:r>
              <a:rPr lang="en-US" sz="1300" dirty="0"/>
              <a:t>-- Usage:</a:t>
            </a:r>
          </a:p>
          <a:p>
            <a:pPr lvl="1"/>
            <a:r>
              <a:rPr lang="en-US" sz="1300" dirty="0"/>
              <a:t>SELECT </a:t>
            </a:r>
            <a:r>
              <a:rPr lang="en-US" sz="1300" dirty="0" err="1"/>
              <a:t>dbo.GetFullName</a:t>
            </a:r>
            <a:r>
              <a:rPr lang="en-US" sz="1300" dirty="0"/>
              <a:t>('John', 'Doe’);</a:t>
            </a:r>
          </a:p>
          <a:p>
            <a:pPr lvl="1"/>
            <a:endParaRPr lang="en-US" sz="1300" dirty="0"/>
          </a:p>
          <a:p>
            <a:pPr marL="182563" indent="-182563">
              <a:buFont typeface="+mj-lt"/>
              <a:buAutoNum type="arabicPeriod"/>
            </a:pPr>
            <a:r>
              <a:rPr lang="en-US" sz="1400" b="1" dirty="0"/>
              <a:t>Table-Valued Functions (TVFs)</a:t>
            </a:r>
            <a:endParaRPr lang="en-US" sz="1400" dirty="0"/>
          </a:p>
          <a:p>
            <a:pPr marL="701675" indent="-342900">
              <a:buFont typeface="Arial" panose="020B0604020202020204" pitchFamily="34" charset="0"/>
              <a:buChar char="•"/>
            </a:pPr>
            <a:r>
              <a:rPr lang="en-US" sz="1400" dirty="0"/>
              <a:t>Returns a table.</a:t>
            </a:r>
          </a:p>
          <a:p>
            <a:pPr marL="701675" indent="-342900">
              <a:buFont typeface="Arial" panose="020B0604020202020204" pitchFamily="34" charset="0"/>
              <a:buChar char="•"/>
            </a:pPr>
            <a:r>
              <a:rPr lang="en-US" sz="1400" dirty="0"/>
              <a:t>Example (Inline TVF):</a:t>
            </a:r>
          </a:p>
          <a:p>
            <a:pPr marL="358775"/>
            <a:r>
              <a:rPr lang="en-US" sz="1400" dirty="0"/>
              <a:t>CREATE FUNCTION </a:t>
            </a:r>
            <a:r>
              <a:rPr lang="en-US" sz="1400" dirty="0" err="1"/>
              <a:t>GetEmployeesByDept</a:t>
            </a:r>
            <a:r>
              <a:rPr lang="en-US" sz="1400" dirty="0"/>
              <a:t> (@Department NVARCHAR(50))</a:t>
            </a:r>
          </a:p>
          <a:p>
            <a:pPr marL="358775"/>
            <a:r>
              <a:rPr lang="en-US" sz="1400" dirty="0"/>
              <a:t>RETURNS TABLE</a:t>
            </a:r>
          </a:p>
          <a:p>
            <a:pPr marL="358775"/>
            <a:r>
              <a:rPr lang="en-US" sz="1400" dirty="0"/>
              <a:t>AS</a:t>
            </a:r>
          </a:p>
          <a:p>
            <a:pPr marL="358775"/>
            <a:r>
              <a:rPr lang="en-US" sz="1400" dirty="0"/>
              <a:t>RETURN (</a:t>
            </a:r>
          </a:p>
          <a:p>
            <a:pPr marL="358775"/>
            <a:r>
              <a:rPr lang="en-US" sz="1400" dirty="0"/>
              <a:t>    SELECT </a:t>
            </a:r>
            <a:r>
              <a:rPr lang="en-US" sz="1400" dirty="0" err="1"/>
              <a:t>EmployeeID</a:t>
            </a:r>
            <a:r>
              <a:rPr lang="en-US" sz="1400" dirty="0"/>
              <a:t>, Name</a:t>
            </a:r>
          </a:p>
          <a:p>
            <a:pPr marL="358775"/>
            <a:r>
              <a:rPr lang="en-US" sz="1400" dirty="0"/>
              <a:t>    FROM Employees</a:t>
            </a:r>
          </a:p>
          <a:p>
            <a:pPr marL="358775"/>
            <a:r>
              <a:rPr lang="en-US" sz="1400" dirty="0"/>
              <a:t>    WHERE Department = @Department</a:t>
            </a:r>
          </a:p>
          <a:p>
            <a:pPr marL="358775"/>
            <a:r>
              <a:rPr lang="en-US" sz="1400" dirty="0"/>
              <a:t>);</a:t>
            </a:r>
            <a:endParaRPr lang="en-IN" sz="1300" dirty="0"/>
          </a:p>
        </p:txBody>
      </p:sp>
    </p:spTree>
    <p:extLst>
      <p:ext uri="{BB962C8B-B14F-4D97-AF65-F5344CB8AC3E}">
        <p14:creationId xmlns:p14="http://schemas.microsoft.com/office/powerpoint/2010/main" val="39616661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2EF377-7CFE-1634-9E3B-B883701FDB52}"/>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FC8BE8A8-1C1F-DDC6-53B9-0955FAD3463A}"/>
              </a:ext>
            </a:extLst>
          </p:cNvPr>
          <p:cNvSpPr txBox="1"/>
          <p:nvPr/>
        </p:nvSpPr>
        <p:spPr>
          <a:xfrm>
            <a:off x="3017520" y="106680"/>
            <a:ext cx="4823460" cy="369332"/>
          </a:xfrm>
          <a:prstGeom prst="rect">
            <a:avLst/>
          </a:prstGeom>
          <a:noFill/>
        </p:spPr>
        <p:txBody>
          <a:bodyPr wrap="square" rtlCol="0">
            <a:spAutoFit/>
          </a:bodyPr>
          <a:lstStyle/>
          <a:p>
            <a:pPr algn="ctr"/>
            <a:r>
              <a:rPr lang="en-US" b="1" dirty="0"/>
              <a:t>User Defined Function</a:t>
            </a:r>
            <a:endParaRPr lang="en-IN" b="1" dirty="0"/>
          </a:p>
        </p:txBody>
      </p:sp>
      <p:sp>
        <p:nvSpPr>
          <p:cNvPr id="9" name="TextBox 8">
            <a:extLst>
              <a:ext uri="{FF2B5EF4-FFF2-40B4-BE49-F238E27FC236}">
                <a16:creationId xmlns:a16="http://schemas.microsoft.com/office/drawing/2014/main" id="{232CFD77-D1CD-0678-C8E1-7DE5F5898B9D}"/>
              </a:ext>
            </a:extLst>
          </p:cNvPr>
          <p:cNvSpPr txBox="1"/>
          <p:nvPr/>
        </p:nvSpPr>
        <p:spPr>
          <a:xfrm>
            <a:off x="381000" y="476012"/>
            <a:ext cx="11490960" cy="4985980"/>
          </a:xfrm>
          <a:prstGeom prst="rect">
            <a:avLst/>
          </a:prstGeom>
          <a:noFill/>
        </p:spPr>
        <p:txBody>
          <a:bodyPr wrap="square" rtlCol="0">
            <a:spAutoFit/>
          </a:bodyPr>
          <a:lstStyle/>
          <a:p>
            <a:endParaRPr lang="en-US" sz="1300" b="1" dirty="0"/>
          </a:p>
          <a:p>
            <a:pPr>
              <a:buFont typeface="+mj-lt"/>
              <a:buAutoNum type="arabicPeriod"/>
            </a:pPr>
            <a:r>
              <a:rPr lang="en-US" sz="1300" b="1" dirty="0"/>
              <a:t> </a:t>
            </a:r>
            <a:r>
              <a:rPr lang="en-IN" sz="1400" b="1" dirty="0"/>
              <a:t>Multi-Statement Table-Valued Functions</a:t>
            </a:r>
            <a:endParaRPr lang="en-US" sz="1300" b="1" dirty="0"/>
          </a:p>
          <a:p>
            <a:pPr marL="742950" lvl="1" indent="-285750">
              <a:buFont typeface="Arial" panose="020B0604020202020204" pitchFamily="34" charset="0"/>
              <a:buChar char="•"/>
            </a:pPr>
            <a:r>
              <a:rPr lang="en-US" sz="1400" dirty="0"/>
              <a:t>Similar to TVF, but allows multiple statements to define the result set.</a:t>
            </a:r>
            <a:endParaRPr lang="en-US" sz="1300" dirty="0"/>
          </a:p>
          <a:p>
            <a:pPr lvl="1"/>
            <a:endParaRPr lang="en-US" sz="1300" dirty="0"/>
          </a:p>
          <a:p>
            <a:pPr lvl="1"/>
            <a:r>
              <a:rPr lang="en-US" sz="1300" dirty="0"/>
              <a:t>CREATE FUNCTION </a:t>
            </a:r>
            <a:r>
              <a:rPr lang="en-US" sz="1300" dirty="0" err="1"/>
              <a:t>GetTopEmployees</a:t>
            </a:r>
            <a:r>
              <a:rPr lang="en-US" sz="1300" dirty="0"/>
              <a:t> (@Top INT)</a:t>
            </a:r>
          </a:p>
          <a:p>
            <a:pPr lvl="1"/>
            <a:r>
              <a:rPr lang="en-US" sz="1300" dirty="0"/>
              <a:t>RETURNS @EmployeeTable TABLE (</a:t>
            </a:r>
            <a:r>
              <a:rPr lang="en-US" sz="1300" dirty="0" err="1"/>
              <a:t>EmployeeID</a:t>
            </a:r>
            <a:r>
              <a:rPr lang="en-US" sz="1300" dirty="0"/>
              <a:t> INT, Name NVARCHAR(50))</a:t>
            </a:r>
          </a:p>
          <a:p>
            <a:pPr lvl="1"/>
            <a:r>
              <a:rPr lang="en-US" sz="1300" dirty="0"/>
              <a:t>AS</a:t>
            </a:r>
          </a:p>
          <a:p>
            <a:pPr lvl="1"/>
            <a:r>
              <a:rPr lang="en-US" sz="1300" dirty="0"/>
              <a:t>BEGIN</a:t>
            </a:r>
          </a:p>
          <a:p>
            <a:pPr lvl="1"/>
            <a:r>
              <a:rPr lang="en-US" sz="1300" dirty="0"/>
              <a:t>    INSERT INTO @EmployeeTable</a:t>
            </a:r>
          </a:p>
          <a:p>
            <a:pPr lvl="1"/>
            <a:r>
              <a:rPr lang="en-US" sz="1300" dirty="0"/>
              <a:t>    SELECT TOP(@Top) </a:t>
            </a:r>
            <a:r>
              <a:rPr lang="en-US" sz="1300" dirty="0" err="1"/>
              <a:t>EmployeeID</a:t>
            </a:r>
            <a:r>
              <a:rPr lang="en-US" sz="1300" dirty="0"/>
              <a:t>, Name FROM Employees ORDER BY Sales DESC;</a:t>
            </a:r>
          </a:p>
          <a:p>
            <a:pPr lvl="1"/>
            <a:r>
              <a:rPr lang="en-US" sz="1300" dirty="0"/>
              <a:t>    RETURN;</a:t>
            </a:r>
          </a:p>
          <a:p>
            <a:pPr lvl="1"/>
            <a:r>
              <a:rPr lang="en-US" sz="1300" dirty="0"/>
              <a:t>END;</a:t>
            </a:r>
          </a:p>
          <a:p>
            <a:pPr lvl="1"/>
            <a:endParaRPr lang="en-US" sz="1300" dirty="0"/>
          </a:p>
          <a:p>
            <a:pPr lvl="1"/>
            <a:r>
              <a:rPr lang="en-US" sz="1300" dirty="0"/>
              <a:t>-- Usage:</a:t>
            </a:r>
          </a:p>
          <a:p>
            <a:pPr lvl="1"/>
            <a:r>
              <a:rPr lang="en-US" sz="1300" dirty="0"/>
              <a:t>SELECT * FROM </a:t>
            </a:r>
            <a:r>
              <a:rPr lang="en-US" sz="1300" dirty="0" err="1"/>
              <a:t>dbo.GetTopEmployees</a:t>
            </a:r>
            <a:r>
              <a:rPr lang="en-US" sz="1300" dirty="0"/>
              <a:t>(5);</a:t>
            </a:r>
          </a:p>
          <a:p>
            <a:pPr lvl="1"/>
            <a:br>
              <a:rPr lang="en-US" sz="1300" dirty="0"/>
            </a:br>
            <a:endParaRPr lang="en-US" sz="1300" dirty="0"/>
          </a:p>
          <a:p>
            <a:pPr lvl="1"/>
            <a:endParaRPr lang="en-US" sz="1300" dirty="0"/>
          </a:p>
          <a:p>
            <a:pPr lvl="1"/>
            <a:r>
              <a:rPr lang="en-IN" sz="1400" dirty="0"/>
              <a:t>Key Points</a:t>
            </a:r>
            <a:endParaRPr lang="en-US" sz="1300" dirty="0"/>
          </a:p>
          <a:p>
            <a:pPr lvl="1"/>
            <a:endParaRPr lang="en-US" sz="1300" dirty="0"/>
          </a:p>
          <a:p>
            <a:pPr lvl="1"/>
            <a:r>
              <a:rPr lang="en-US" sz="1400" b="1" dirty="0"/>
              <a:t>Deterministic vs. Non-Deterministic</a:t>
            </a:r>
            <a:r>
              <a:rPr lang="en-US" sz="1400" dirty="0"/>
              <a:t>: UDFs must be deterministic, meaning they always return the same result for the same input.</a:t>
            </a:r>
          </a:p>
          <a:p>
            <a:pPr lvl="1"/>
            <a:r>
              <a:rPr lang="en-US" sz="1400" b="1" dirty="0"/>
              <a:t>No Side Effects</a:t>
            </a:r>
            <a:r>
              <a:rPr lang="en-US" sz="1400" dirty="0"/>
              <a:t>: Unlike stored procedures, UDFs cannot perform DML operations</a:t>
            </a:r>
          </a:p>
          <a:p>
            <a:pPr lvl="1"/>
            <a:r>
              <a:rPr lang="en-US" sz="1400" b="1" dirty="0"/>
              <a:t>Performance</a:t>
            </a:r>
            <a:r>
              <a:rPr lang="en-US" sz="1400" dirty="0"/>
              <a:t>: UDFs might be slower than inline logic for large datasets, so use them judiciously.</a:t>
            </a:r>
          </a:p>
          <a:p>
            <a:pPr lvl="1"/>
            <a:endParaRPr lang="en-US" sz="1300" dirty="0"/>
          </a:p>
        </p:txBody>
      </p:sp>
    </p:spTree>
    <p:extLst>
      <p:ext uri="{BB962C8B-B14F-4D97-AF65-F5344CB8AC3E}">
        <p14:creationId xmlns:p14="http://schemas.microsoft.com/office/powerpoint/2010/main" val="5206101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4E1760E-39B6-0C05-66BD-C8CAFF7C0FE1}"/>
              </a:ext>
            </a:extLst>
          </p:cNvPr>
          <p:cNvSpPr txBox="1"/>
          <p:nvPr/>
        </p:nvSpPr>
        <p:spPr>
          <a:xfrm>
            <a:off x="1389185" y="1160585"/>
            <a:ext cx="10348546" cy="4693593"/>
          </a:xfrm>
          <a:prstGeom prst="rect">
            <a:avLst/>
          </a:prstGeom>
          <a:noFill/>
        </p:spPr>
        <p:txBody>
          <a:bodyPr wrap="square" rtlCol="0">
            <a:spAutoFit/>
          </a:bodyPr>
          <a:lstStyle/>
          <a:p>
            <a:r>
              <a:rPr lang="en-US" sz="1300" dirty="0">
                <a:latin typeface="+mj-lt"/>
              </a:rPr>
              <a:t>1. UNION</a:t>
            </a:r>
          </a:p>
          <a:p>
            <a:r>
              <a:rPr lang="en-US" sz="1300" dirty="0">
                <a:latin typeface="+mj-lt"/>
              </a:rPr>
              <a:t>The UNION operator combines the results of two queries and returns all unique rows.</a:t>
            </a:r>
          </a:p>
          <a:p>
            <a:r>
              <a:rPr lang="en-US" sz="1300" dirty="0" err="1">
                <a:latin typeface="+mj-lt"/>
              </a:rPr>
              <a:t>sql</a:t>
            </a:r>
            <a:endParaRPr lang="en-US" sz="1300" dirty="0">
              <a:latin typeface="+mj-lt"/>
            </a:endParaRPr>
          </a:p>
          <a:p>
            <a:r>
              <a:rPr lang="en-US" sz="1300" dirty="0">
                <a:latin typeface="+mj-lt"/>
              </a:rPr>
              <a:t>SELECT Name FROM </a:t>
            </a:r>
            <a:r>
              <a:rPr lang="en-US" sz="1300" dirty="0" err="1">
                <a:latin typeface="+mj-lt"/>
              </a:rPr>
              <a:t>TableA</a:t>
            </a:r>
            <a:endParaRPr lang="en-US" sz="1300" dirty="0">
              <a:latin typeface="+mj-lt"/>
            </a:endParaRPr>
          </a:p>
          <a:p>
            <a:r>
              <a:rPr lang="en-US" sz="1300" dirty="0">
                <a:latin typeface="+mj-lt"/>
              </a:rPr>
              <a:t>UNION</a:t>
            </a:r>
          </a:p>
          <a:p>
            <a:r>
              <a:rPr lang="en-US" sz="1300" dirty="0">
                <a:latin typeface="+mj-lt"/>
              </a:rPr>
              <a:t>SELECT Name FROM </a:t>
            </a:r>
            <a:r>
              <a:rPr lang="en-US" sz="1300" dirty="0" err="1">
                <a:latin typeface="+mj-lt"/>
              </a:rPr>
              <a:t>TableB</a:t>
            </a:r>
            <a:r>
              <a:rPr lang="en-US" sz="1300" dirty="0">
                <a:latin typeface="+mj-lt"/>
              </a:rPr>
              <a:t>;</a:t>
            </a:r>
          </a:p>
          <a:p>
            <a:r>
              <a:rPr lang="en-US" sz="1300" dirty="0">
                <a:latin typeface="+mj-lt"/>
              </a:rPr>
              <a:t>This retrieves all distinct names from both </a:t>
            </a:r>
            <a:r>
              <a:rPr lang="en-US" sz="1300" dirty="0" err="1">
                <a:latin typeface="+mj-lt"/>
              </a:rPr>
              <a:t>TableA</a:t>
            </a:r>
            <a:r>
              <a:rPr lang="en-US" sz="1300" dirty="0">
                <a:latin typeface="+mj-lt"/>
              </a:rPr>
              <a:t> and </a:t>
            </a:r>
            <a:r>
              <a:rPr lang="en-US" sz="1300" dirty="0" err="1">
                <a:latin typeface="+mj-lt"/>
              </a:rPr>
              <a:t>TableB</a:t>
            </a:r>
            <a:r>
              <a:rPr lang="en-US" sz="1300" dirty="0">
                <a:latin typeface="+mj-lt"/>
              </a:rPr>
              <a:t>.</a:t>
            </a:r>
          </a:p>
          <a:p>
            <a:endParaRPr lang="en-US" sz="1300" dirty="0">
              <a:latin typeface="+mj-lt"/>
            </a:endParaRPr>
          </a:p>
          <a:p>
            <a:r>
              <a:rPr lang="en-US" sz="1300" dirty="0">
                <a:latin typeface="+mj-lt"/>
              </a:rPr>
              <a:t>2. Union All</a:t>
            </a:r>
          </a:p>
          <a:p>
            <a:r>
              <a:rPr lang="en-US" sz="1300" dirty="0">
                <a:latin typeface="+mj-lt"/>
              </a:rPr>
              <a:t>   </a:t>
            </a:r>
            <a:r>
              <a:rPr lang="en-US" sz="1300" dirty="0" err="1">
                <a:latin typeface="+mj-lt"/>
              </a:rPr>
              <a:t>Returl</a:t>
            </a:r>
            <a:r>
              <a:rPr lang="en-US" sz="1300" dirty="0">
                <a:latin typeface="+mj-lt"/>
              </a:rPr>
              <a:t> unique as well as duplicate rows</a:t>
            </a:r>
          </a:p>
          <a:p>
            <a:endParaRPr lang="en-US" sz="1300" dirty="0">
              <a:latin typeface="+mj-lt"/>
            </a:endParaRPr>
          </a:p>
          <a:p>
            <a:r>
              <a:rPr lang="en-US" sz="1300" dirty="0">
                <a:latin typeface="+mj-lt"/>
              </a:rPr>
              <a:t>SELECT Name FROM </a:t>
            </a:r>
            <a:r>
              <a:rPr lang="en-US" sz="1300" dirty="0" err="1">
                <a:latin typeface="+mj-lt"/>
              </a:rPr>
              <a:t>TableA</a:t>
            </a:r>
            <a:endParaRPr lang="en-US" sz="1300" dirty="0">
              <a:latin typeface="+mj-lt"/>
            </a:endParaRPr>
          </a:p>
          <a:p>
            <a:r>
              <a:rPr lang="en-US" sz="1300" dirty="0">
                <a:latin typeface="+mj-lt"/>
              </a:rPr>
              <a:t>UNION ALL</a:t>
            </a:r>
          </a:p>
          <a:p>
            <a:r>
              <a:rPr lang="en-US" sz="1300" dirty="0">
                <a:latin typeface="+mj-lt"/>
              </a:rPr>
              <a:t>SELECT Name FROM </a:t>
            </a:r>
            <a:r>
              <a:rPr lang="en-US" sz="1300" dirty="0" err="1">
                <a:latin typeface="+mj-lt"/>
              </a:rPr>
              <a:t>TableB</a:t>
            </a:r>
            <a:r>
              <a:rPr lang="en-US" sz="1300" dirty="0">
                <a:latin typeface="+mj-lt"/>
              </a:rPr>
              <a:t>;</a:t>
            </a:r>
          </a:p>
          <a:p>
            <a:endParaRPr lang="en-US" sz="1300" dirty="0">
              <a:latin typeface="+mj-lt"/>
            </a:endParaRPr>
          </a:p>
          <a:p>
            <a:r>
              <a:rPr lang="en-US" sz="1300" dirty="0">
                <a:latin typeface="+mj-lt"/>
              </a:rPr>
              <a:t>2. INTERSECT</a:t>
            </a:r>
          </a:p>
          <a:p>
            <a:r>
              <a:rPr lang="en-US" sz="1300" dirty="0">
                <a:latin typeface="+mj-lt"/>
              </a:rPr>
              <a:t>The INTERSECT operator returns rows that are common to both queries.</a:t>
            </a:r>
          </a:p>
          <a:p>
            <a:r>
              <a:rPr lang="en-US" sz="1300" dirty="0" err="1">
                <a:latin typeface="+mj-lt"/>
              </a:rPr>
              <a:t>sql</a:t>
            </a:r>
            <a:endParaRPr lang="en-US" sz="1300" dirty="0">
              <a:latin typeface="+mj-lt"/>
            </a:endParaRPr>
          </a:p>
          <a:p>
            <a:r>
              <a:rPr lang="en-US" sz="1300" dirty="0">
                <a:latin typeface="+mj-lt"/>
              </a:rPr>
              <a:t>SELECT Name FROM </a:t>
            </a:r>
            <a:r>
              <a:rPr lang="en-US" sz="1300" dirty="0" err="1">
                <a:latin typeface="+mj-lt"/>
              </a:rPr>
              <a:t>TableA</a:t>
            </a:r>
            <a:endParaRPr lang="en-US" sz="1300" dirty="0">
              <a:latin typeface="+mj-lt"/>
            </a:endParaRPr>
          </a:p>
          <a:p>
            <a:r>
              <a:rPr lang="en-US" sz="1300" dirty="0">
                <a:latin typeface="+mj-lt"/>
              </a:rPr>
              <a:t>INTERSECT</a:t>
            </a:r>
          </a:p>
          <a:p>
            <a:r>
              <a:rPr lang="en-US" sz="1300" dirty="0">
                <a:latin typeface="+mj-lt"/>
              </a:rPr>
              <a:t>SELECT Name FROM </a:t>
            </a:r>
            <a:r>
              <a:rPr lang="en-US" sz="1300" dirty="0" err="1">
                <a:latin typeface="+mj-lt"/>
              </a:rPr>
              <a:t>TableB</a:t>
            </a:r>
            <a:r>
              <a:rPr lang="en-US" sz="1300" dirty="0">
                <a:latin typeface="+mj-lt"/>
              </a:rPr>
              <a:t>;</a:t>
            </a:r>
          </a:p>
          <a:p>
            <a:r>
              <a:rPr lang="en-US" sz="1300" dirty="0">
                <a:latin typeface="+mj-lt"/>
              </a:rPr>
              <a:t>This retrieves names that exist in both </a:t>
            </a:r>
            <a:r>
              <a:rPr lang="en-US" sz="1300" dirty="0" err="1">
                <a:latin typeface="+mj-lt"/>
              </a:rPr>
              <a:t>TableA</a:t>
            </a:r>
            <a:r>
              <a:rPr lang="en-US" sz="1300" dirty="0">
                <a:latin typeface="+mj-lt"/>
              </a:rPr>
              <a:t> and </a:t>
            </a:r>
            <a:r>
              <a:rPr lang="en-US" sz="1300" dirty="0" err="1">
                <a:latin typeface="+mj-lt"/>
              </a:rPr>
              <a:t>TableB</a:t>
            </a:r>
            <a:r>
              <a:rPr lang="en-US" sz="1300" dirty="0">
                <a:latin typeface="+mj-lt"/>
              </a:rPr>
              <a:t>.</a:t>
            </a:r>
          </a:p>
          <a:p>
            <a:endParaRPr lang="en-IN" sz="1300" dirty="0">
              <a:latin typeface="+mj-lt"/>
            </a:endParaRPr>
          </a:p>
        </p:txBody>
      </p:sp>
      <p:sp>
        <p:nvSpPr>
          <p:cNvPr id="3" name="TextBox 2">
            <a:extLst>
              <a:ext uri="{FF2B5EF4-FFF2-40B4-BE49-F238E27FC236}">
                <a16:creationId xmlns:a16="http://schemas.microsoft.com/office/drawing/2014/main" id="{CBCF3704-97C5-01E8-7206-6872E73EFAA1}"/>
              </a:ext>
            </a:extLst>
          </p:cNvPr>
          <p:cNvSpPr txBox="1"/>
          <p:nvPr/>
        </p:nvSpPr>
        <p:spPr>
          <a:xfrm>
            <a:off x="2919046" y="202223"/>
            <a:ext cx="4853354" cy="369332"/>
          </a:xfrm>
          <a:prstGeom prst="rect">
            <a:avLst/>
          </a:prstGeom>
          <a:noFill/>
        </p:spPr>
        <p:txBody>
          <a:bodyPr wrap="square" rtlCol="0">
            <a:spAutoFit/>
          </a:bodyPr>
          <a:lstStyle/>
          <a:p>
            <a:pPr algn="ctr"/>
            <a:r>
              <a:rPr lang="en-IN" dirty="0"/>
              <a:t>SET Operation</a:t>
            </a:r>
          </a:p>
        </p:txBody>
      </p:sp>
    </p:spTree>
    <p:extLst>
      <p:ext uri="{BB962C8B-B14F-4D97-AF65-F5344CB8AC3E}">
        <p14:creationId xmlns:p14="http://schemas.microsoft.com/office/powerpoint/2010/main" val="29923059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CADA5A7-2B20-BBF5-6A14-A11797AED50E}"/>
              </a:ext>
            </a:extLst>
          </p:cNvPr>
          <p:cNvSpPr txBox="1"/>
          <p:nvPr/>
        </p:nvSpPr>
        <p:spPr>
          <a:xfrm>
            <a:off x="1881554" y="1019907"/>
            <a:ext cx="8554915" cy="4093428"/>
          </a:xfrm>
          <a:prstGeom prst="rect">
            <a:avLst/>
          </a:prstGeom>
          <a:noFill/>
        </p:spPr>
        <p:txBody>
          <a:bodyPr wrap="square" rtlCol="0">
            <a:spAutoFit/>
          </a:bodyPr>
          <a:lstStyle/>
          <a:p>
            <a:endParaRPr lang="en-US" sz="1300" dirty="0">
              <a:latin typeface="+mj-lt"/>
            </a:endParaRPr>
          </a:p>
          <a:p>
            <a:r>
              <a:rPr lang="en-US" sz="1300" dirty="0">
                <a:latin typeface="+mj-lt"/>
              </a:rPr>
              <a:t>3. EXCEPT</a:t>
            </a:r>
          </a:p>
          <a:p>
            <a:r>
              <a:rPr lang="en-US" sz="1300" dirty="0">
                <a:latin typeface="+mj-lt"/>
              </a:rPr>
              <a:t>The EXCEPT operator returns rows from the first query that are not present in the second query.</a:t>
            </a:r>
          </a:p>
          <a:p>
            <a:endParaRPr lang="en-US" sz="1300" dirty="0">
              <a:latin typeface="+mj-lt"/>
            </a:endParaRPr>
          </a:p>
          <a:p>
            <a:r>
              <a:rPr lang="en-US" sz="1300" dirty="0" err="1">
                <a:latin typeface="+mj-lt"/>
              </a:rPr>
              <a:t>sql</a:t>
            </a:r>
            <a:endParaRPr lang="en-US" sz="1300" dirty="0">
              <a:latin typeface="+mj-lt"/>
            </a:endParaRPr>
          </a:p>
          <a:p>
            <a:r>
              <a:rPr lang="en-US" sz="1300" dirty="0">
                <a:latin typeface="+mj-lt"/>
              </a:rPr>
              <a:t>SELECT Name FROM </a:t>
            </a:r>
            <a:r>
              <a:rPr lang="en-US" sz="1300" dirty="0" err="1">
                <a:latin typeface="+mj-lt"/>
              </a:rPr>
              <a:t>TableA</a:t>
            </a:r>
            <a:endParaRPr lang="en-US" sz="1300" dirty="0">
              <a:latin typeface="+mj-lt"/>
            </a:endParaRPr>
          </a:p>
          <a:p>
            <a:r>
              <a:rPr lang="en-US" sz="1300" dirty="0">
                <a:latin typeface="+mj-lt"/>
              </a:rPr>
              <a:t>EXCEPT</a:t>
            </a:r>
          </a:p>
          <a:p>
            <a:r>
              <a:rPr lang="en-US" sz="1300" dirty="0">
                <a:latin typeface="+mj-lt"/>
              </a:rPr>
              <a:t>SELECT Name FROM </a:t>
            </a:r>
            <a:r>
              <a:rPr lang="en-US" sz="1300" dirty="0" err="1">
                <a:latin typeface="+mj-lt"/>
              </a:rPr>
              <a:t>TableB</a:t>
            </a:r>
            <a:r>
              <a:rPr lang="en-US" sz="1300" dirty="0">
                <a:latin typeface="+mj-lt"/>
              </a:rPr>
              <a:t>;</a:t>
            </a:r>
          </a:p>
          <a:p>
            <a:r>
              <a:rPr lang="en-US" sz="1300" dirty="0">
                <a:latin typeface="+mj-lt"/>
              </a:rPr>
              <a:t>This retrieves names that are in </a:t>
            </a:r>
            <a:r>
              <a:rPr lang="en-US" sz="1300" dirty="0" err="1">
                <a:latin typeface="+mj-lt"/>
              </a:rPr>
              <a:t>TableA</a:t>
            </a:r>
            <a:r>
              <a:rPr lang="en-US" sz="1300" dirty="0">
                <a:latin typeface="+mj-lt"/>
              </a:rPr>
              <a:t> but not in </a:t>
            </a:r>
            <a:r>
              <a:rPr lang="en-US" sz="1300" dirty="0" err="1">
                <a:latin typeface="+mj-lt"/>
              </a:rPr>
              <a:t>TableB</a:t>
            </a:r>
            <a:r>
              <a:rPr lang="en-US" sz="1300" dirty="0">
                <a:latin typeface="+mj-lt"/>
              </a:rPr>
              <a:t>.</a:t>
            </a:r>
          </a:p>
          <a:p>
            <a:endParaRPr lang="en-US" sz="1300" dirty="0">
              <a:latin typeface="+mj-lt"/>
            </a:endParaRPr>
          </a:p>
          <a:p>
            <a:r>
              <a:rPr lang="en-US" sz="1300" dirty="0">
                <a:latin typeface="+mj-lt"/>
              </a:rPr>
              <a:t>Key Notes:</a:t>
            </a:r>
          </a:p>
          <a:p>
            <a:r>
              <a:rPr lang="en-US" sz="1300" dirty="0">
                <a:latin typeface="+mj-lt"/>
              </a:rPr>
              <a:t>All three operators require the same number of columns and compatible data types in both queries.</a:t>
            </a:r>
          </a:p>
          <a:p>
            <a:endParaRPr lang="en-US" sz="1300" dirty="0">
              <a:latin typeface="+mj-lt"/>
            </a:endParaRPr>
          </a:p>
          <a:p>
            <a:r>
              <a:rPr lang="en-US" sz="1300" dirty="0">
                <a:latin typeface="+mj-lt"/>
              </a:rPr>
              <a:t>UNION removes duplicates, while UNION ALL includes them.</a:t>
            </a:r>
          </a:p>
          <a:p>
            <a:endParaRPr lang="en-US" sz="1300" dirty="0">
              <a:latin typeface="+mj-lt"/>
            </a:endParaRPr>
          </a:p>
          <a:p>
            <a:r>
              <a:rPr lang="en-US" sz="1300" dirty="0">
                <a:latin typeface="+mj-lt"/>
              </a:rPr>
              <a:t>INTERSECT and EXCEPT are useful for comparing datasets.</a:t>
            </a:r>
          </a:p>
          <a:p>
            <a:endParaRPr lang="en-US" sz="1300" dirty="0">
              <a:latin typeface="+mj-lt"/>
            </a:endParaRPr>
          </a:p>
          <a:p>
            <a:r>
              <a:rPr lang="en-US" sz="1300" dirty="0">
                <a:latin typeface="+mj-lt"/>
              </a:rPr>
              <a:t>You can explore more about these operators here and here. Let me know if you'd like further examples or explanations!</a:t>
            </a:r>
          </a:p>
          <a:p>
            <a:endParaRPr lang="en-US" sz="1300" dirty="0">
              <a:latin typeface="+mj-lt"/>
            </a:endParaRPr>
          </a:p>
          <a:p>
            <a:endParaRPr lang="en-IN" sz="1300" dirty="0"/>
          </a:p>
        </p:txBody>
      </p:sp>
      <p:sp>
        <p:nvSpPr>
          <p:cNvPr id="3" name="TextBox 2">
            <a:extLst>
              <a:ext uri="{FF2B5EF4-FFF2-40B4-BE49-F238E27FC236}">
                <a16:creationId xmlns:a16="http://schemas.microsoft.com/office/drawing/2014/main" id="{BDE6B490-B398-8FED-801B-235695ABFDC4}"/>
              </a:ext>
            </a:extLst>
          </p:cNvPr>
          <p:cNvSpPr txBox="1"/>
          <p:nvPr/>
        </p:nvSpPr>
        <p:spPr>
          <a:xfrm>
            <a:off x="2919046" y="202223"/>
            <a:ext cx="4853354" cy="369332"/>
          </a:xfrm>
          <a:prstGeom prst="rect">
            <a:avLst/>
          </a:prstGeom>
          <a:noFill/>
        </p:spPr>
        <p:txBody>
          <a:bodyPr wrap="square" rtlCol="0">
            <a:spAutoFit/>
          </a:bodyPr>
          <a:lstStyle/>
          <a:p>
            <a:pPr algn="ctr"/>
            <a:r>
              <a:rPr lang="en-IN" dirty="0"/>
              <a:t>SET Operation</a:t>
            </a:r>
          </a:p>
        </p:txBody>
      </p:sp>
    </p:spTree>
    <p:extLst>
      <p:ext uri="{BB962C8B-B14F-4D97-AF65-F5344CB8AC3E}">
        <p14:creationId xmlns:p14="http://schemas.microsoft.com/office/powerpoint/2010/main" val="41909607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3A3A9E9-343B-8E6C-531A-6540E80EE31E}"/>
              </a:ext>
            </a:extLst>
          </p:cNvPr>
          <p:cNvSpPr txBox="1"/>
          <p:nvPr/>
        </p:nvSpPr>
        <p:spPr>
          <a:xfrm>
            <a:off x="1028701" y="781637"/>
            <a:ext cx="9495692" cy="5909310"/>
          </a:xfrm>
          <a:prstGeom prst="rect">
            <a:avLst/>
          </a:prstGeom>
          <a:noFill/>
        </p:spPr>
        <p:txBody>
          <a:bodyPr wrap="square" rtlCol="0">
            <a:spAutoFit/>
          </a:bodyPr>
          <a:lstStyle/>
          <a:p>
            <a:r>
              <a:rPr lang="en-US" dirty="0"/>
              <a:t>SQL Server triggers are special stored procedures that are executed automatically in response to the database object, database, and server events. SQL Server provides three type of triggers:</a:t>
            </a:r>
          </a:p>
          <a:p>
            <a:endParaRPr lang="en-US" dirty="0"/>
          </a:p>
          <a:p>
            <a:r>
              <a:rPr lang="en-US" dirty="0"/>
              <a:t>Data manipulation language (DML) triggers which are invoked automatically in response to INSERT, UPDATE, and DELETE events against tables.</a:t>
            </a:r>
          </a:p>
          <a:p>
            <a:endParaRPr lang="en-US" dirty="0"/>
          </a:p>
          <a:p>
            <a:r>
              <a:rPr lang="en-US" dirty="0"/>
              <a:t>Data definition language (DDL) triggers which fire in response to CREATE, ALTER, and DROP statements. DDL triggers also fire in response to some system stored procedures that perform DDL-like operations.</a:t>
            </a:r>
          </a:p>
          <a:p>
            <a:endParaRPr lang="en-US" dirty="0"/>
          </a:p>
          <a:p>
            <a:r>
              <a:rPr lang="en-US" dirty="0"/>
              <a:t>Logon triggers which fire in response to LOGON events</a:t>
            </a:r>
          </a:p>
          <a:p>
            <a:endParaRPr lang="en-US" dirty="0"/>
          </a:p>
          <a:p>
            <a:pPr>
              <a:buNone/>
            </a:pPr>
            <a:r>
              <a:rPr lang="en-US" b="1" dirty="0"/>
              <a:t>Key Features of DML Triggers:</a:t>
            </a:r>
          </a:p>
          <a:p>
            <a:pPr>
              <a:buFont typeface="Arial" panose="020B0604020202020204" pitchFamily="34" charset="0"/>
              <a:buChar char="•"/>
            </a:pPr>
            <a:r>
              <a:rPr lang="en-US" b="1" dirty="0"/>
              <a:t>Automatic Execution</a:t>
            </a:r>
            <a:r>
              <a:rPr lang="en-US" dirty="0"/>
              <a:t>: They fire automatically when a specified DML event occurs.</a:t>
            </a:r>
          </a:p>
          <a:p>
            <a:pPr>
              <a:buFont typeface="Arial" panose="020B0604020202020204" pitchFamily="34" charset="0"/>
              <a:buChar char="•"/>
            </a:pPr>
            <a:r>
              <a:rPr lang="en-US" b="1" dirty="0"/>
              <a:t>Custom Logic</a:t>
            </a:r>
            <a:r>
              <a:rPr lang="en-US" dirty="0"/>
              <a:t>: You can define custom actions, such as validating data or cascading changes across related tables.</a:t>
            </a:r>
          </a:p>
          <a:p>
            <a:pPr>
              <a:buFont typeface="Arial" panose="020B0604020202020204" pitchFamily="34" charset="0"/>
              <a:buChar char="•"/>
            </a:pPr>
            <a:r>
              <a:rPr lang="en-US" b="1" dirty="0"/>
              <a:t>Error Handling</a:t>
            </a:r>
            <a:r>
              <a:rPr lang="en-US" dirty="0"/>
              <a:t>: They allow for customized error messages and rollback actions if certain conditions are violated.</a:t>
            </a:r>
          </a:p>
          <a:p>
            <a:pPr>
              <a:buFont typeface="Arial" panose="020B0604020202020204" pitchFamily="34" charset="0"/>
              <a:buChar char="•"/>
            </a:pPr>
            <a:r>
              <a:rPr lang="en-US" b="1" dirty="0"/>
              <a:t>Before and After States</a:t>
            </a:r>
            <a:r>
              <a:rPr lang="en-US" dirty="0"/>
              <a:t>: They can evaluate the state of a table before and after a data modification.</a:t>
            </a:r>
          </a:p>
          <a:p>
            <a:endParaRPr lang="en-IN" dirty="0"/>
          </a:p>
        </p:txBody>
      </p:sp>
      <p:sp>
        <p:nvSpPr>
          <p:cNvPr id="6" name="TextBox 5">
            <a:extLst>
              <a:ext uri="{FF2B5EF4-FFF2-40B4-BE49-F238E27FC236}">
                <a16:creationId xmlns:a16="http://schemas.microsoft.com/office/drawing/2014/main" id="{C2AAEE43-D601-8F8D-E172-E9BD7EAC53EC}"/>
              </a:ext>
            </a:extLst>
          </p:cNvPr>
          <p:cNvSpPr txBox="1"/>
          <p:nvPr/>
        </p:nvSpPr>
        <p:spPr>
          <a:xfrm>
            <a:off x="2470638" y="184638"/>
            <a:ext cx="5583116" cy="646331"/>
          </a:xfrm>
          <a:prstGeom prst="rect">
            <a:avLst/>
          </a:prstGeom>
          <a:noFill/>
        </p:spPr>
        <p:txBody>
          <a:bodyPr wrap="square" rtlCol="0">
            <a:spAutoFit/>
          </a:bodyPr>
          <a:lstStyle/>
          <a:p>
            <a:pPr algn="ctr"/>
            <a:r>
              <a:rPr lang="en-IN" sz="3600" b="1" dirty="0"/>
              <a:t>Trigger</a:t>
            </a:r>
          </a:p>
        </p:txBody>
      </p:sp>
    </p:spTree>
    <p:extLst>
      <p:ext uri="{BB962C8B-B14F-4D97-AF65-F5344CB8AC3E}">
        <p14:creationId xmlns:p14="http://schemas.microsoft.com/office/powerpoint/2010/main" val="11999856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42A57C9-0644-DB81-0C1F-5A814D21AA87}"/>
              </a:ext>
            </a:extLst>
          </p:cNvPr>
          <p:cNvSpPr txBox="1"/>
          <p:nvPr/>
        </p:nvSpPr>
        <p:spPr>
          <a:xfrm>
            <a:off x="1529860" y="1696915"/>
            <a:ext cx="8537331" cy="1477328"/>
          </a:xfrm>
          <a:prstGeom prst="rect">
            <a:avLst/>
          </a:prstGeom>
          <a:noFill/>
        </p:spPr>
        <p:txBody>
          <a:bodyPr wrap="square" rtlCol="0">
            <a:spAutoFit/>
          </a:bodyPr>
          <a:lstStyle/>
          <a:p>
            <a:pPr>
              <a:buNone/>
            </a:pPr>
            <a:r>
              <a:rPr lang="en-US" b="1" dirty="0"/>
              <a:t>Types of DML Triggers:</a:t>
            </a:r>
          </a:p>
          <a:p>
            <a:pPr>
              <a:buFont typeface="+mj-lt"/>
              <a:buAutoNum type="arabicPeriod"/>
            </a:pPr>
            <a:r>
              <a:rPr lang="en-US" b="1" dirty="0"/>
              <a:t>AFTER Triggers</a:t>
            </a:r>
            <a:r>
              <a:rPr lang="en-US" dirty="0"/>
              <a:t>: Execute after the DML operation is completed.</a:t>
            </a:r>
          </a:p>
          <a:p>
            <a:pPr lvl="1">
              <a:buFont typeface="+mj-lt"/>
              <a:buAutoNum type="arabicPeriod"/>
            </a:pPr>
            <a:endParaRPr lang="en-US" dirty="0"/>
          </a:p>
          <a:p>
            <a:pPr>
              <a:buFont typeface="+mj-lt"/>
              <a:buAutoNum type="arabicPeriod"/>
            </a:pPr>
            <a:r>
              <a:rPr lang="en-US" b="1" dirty="0"/>
              <a:t>INSTEAD OF Triggers</a:t>
            </a:r>
            <a:r>
              <a:rPr lang="en-US" dirty="0"/>
              <a:t>: Replace the DML operation with custom logic.</a:t>
            </a:r>
          </a:p>
          <a:p>
            <a:endParaRPr lang="en-IN" dirty="0"/>
          </a:p>
        </p:txBody>
      </p:sp>
      <p:sp>
        <p:nvSpPr>
          <p:cNvPr id="3" name="TextBox 2">
            <a:extLst>
              <a:ext uri="{FF2B5EF4-FFF2-40B4-BE49-F238E27FC236}">
                <a16:creationId xmlns:a16="http://schemas.microsoft.com/office/drawing/2014/main" id="{24F0E2BE-CD3F-8A93-A623-FF3405952E43}"/>
              </a:ext>
            </a:extLst>
          </p:cNvPr>
          <p:cNvSpPr txBox="1"/>
          <p:nvPr/>
        </p:nvSpPr>
        <p:spPr>
          <a:xfrm>
            <a:off x="2470638" y="184638"/>
            <a:ext cx="5583116" cy="646331"/>
          </a:xfrm>
          <a:prstGeom prst="rect">
            <a:avLst/>
          </a:prstGeom>
          <a:noFill/>
        </p:spPr>
        <p:txBody>
          <a:bodyPr wrap="square" rtlCol="0">
            <a:spAutoFit/>
          </a:bodyPr>
          <a:lstStyle/>
          <a:p>
            <a:pPr algn="ctr"/>
            <a:r>
              <a:rPr lang="en-IN" sz="3600" b="1" dirty="0"/>
              <a:t>Trigger</a:t>
            </a:r>
          </a:p>
        </p:txBody>
      </p:sp>
    </p:spTree>
    <p:extLst>
      <p:ext uri="{BB962C8B-B14F-4D97-AF65-F5344CB8AC3E}">
        <p14:creationId xmlns:p14="http://schemas.microsoft.com/office/powerpoint/2010/main" val="12869075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SQL Server MERGE">
            <a:extLst>
              <a:ext uri="{FF2B5EF4-FFF2-40B4-BE49-F238E27FC236}">
                <a16:creationId xmlns:a16="http://schemas.microsoft.com/office/drawing/2014/main" id="{8760DD95-7032-2368-5619-B16611B5C5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7513" y="1633538"/>
            <a:ext cx="6276975" cy="359092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8925AD4B-7854-B277-DB1A-10A71E4E29C9}"/>
              </a:ext>
            </a:extLst>
          </p:cNvPr>
          <p:cNvSpPr txBox="1"/>
          <p:nvPr/>
        </p:nvSpPr>
        <p:spPr>
          <a:xfrm>
            <a:off x="2848708" y="351692"/>
            <a:ext cx="6385780" cy="369332"/>
          </a:xfrm>
          <a:prstGeom prst="rect">
            <a:avLst/>
          </a:prstGeom>
          <a:noFill/>
        </p:spPr>
        <p:txBody>
          <a:bodyPr wrap="square" rtlCol="0">
            <a:spAutoFit/>
          </a:bodyPr>
          <a:lstStyle/>
          <a:p>
            <a:pPr algn="ctr"/>
            <a:r>
              <a:rPr lang="en-IN" dirty="0"/>
              <a:t>Merge</a:t>
            </a:r>
          </a:p>
        </p:txBody>
      </p:sp>
      <p:sp>
        <p:nvSpPr>
          <p:cNvPr id="3" name="TextBox 2">
            <a:extLst>
              <a:ext uri="{FF2B5EF4-FFF2-40B4-BE49-F238E27FC236}">
                <a16:creationId xmlns:a16="http://schemas.microsoft.com/office/drawing/2014/main" id="{6A18AD4A-6995-EF87-206A-EBD6A955A8CF}"/>
              </a:ext>
            </a:extLst>
          </p:cNvPr>
          <p:cNvSpPr txBox="1"/>
          <p:nvPr/>
        </p:nvSpPr>
        <p:spPr>
          <a:xfrm>
            <a:off x="2198077" y="5416062"/>
            <a:ext cx="7851531" cy="369332"/>
          </a:xfrm>
          <a:prstGeom prst="rect">
            <a:avLst/>
          </a:prstGeom>
          <a:noFill/>
        </p:spPr>
        <p:txBody>
          <a:bodyPr wrap="square" rtlCol="0">
            <a:spAutoFit/>
          </a:bodyPr>
          <a:lstStyle/>
          <a:p>
            <a:r>
              <a:rPr lang="en-IN" dirty="0"/>
              <a:t>For </a:t>
            </a:r>
            <a:r>
              <a:rPr lang="en-IN" dirty="0" err="1"/>
              <a:t>DataSync</a:t>
            </a:r>
            <a:r>
              <a:rPr lang="en-IN" dirty="0"/>
              <a:t> and Bulk data load </a:t>
            </a:r>
          </a:p>
        </p:txBody>
      </p:sp>
    </p:spTree>
    <p:extLst>
      <p:ext uri="{BB962C8B-B14F-4D97-AF65-F5344CB8AC3E}">
        <p14:creationId xmlns:p14="http://schemas.microsoft.com/office/powerpoint/2010/main" val="26490647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60FA10-A7AE-AF06-4F6B-BBE3D46E4E90}"/>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CA9DDC0A-7F56-F3BF-2A85-503CEAE7A039}"/>
              </a:ext>
            </a:extLst>
          </p:cNvPr>
          <p:cNvSpPr txBox="1"/>
          <p:nvPr/>
        </p:nvSpPr>
        <p:spPr>
          <a:xfrm>
            <a:off x="3017520" y="106680"/>
            <a:ext cx="4823460" cy="369332"/>
          </a:xfrm>
          <a:prstGeom prst="rect">
            <a:avLst/>
          </a:prstGeom>
          <a:noFill/>
        </p:spPr>
        <p:txBody>
          <a:bodyPr wrap="square" rtlCol="0">
            <a:spAutoFit/>
          </a:bodyPr>
          <a:lstStyle/>
          <a:p>
            <a:pPr algn="ctr"/>
            <a:r>
              <a:rPr lang="en-US" b="1" dirty="0"/>
              <a:t>Transactions &amp; Error Handling</a:t>
            </a:r>
            <a:endParaRPr lang="en-IN" b="1" dirty="0"/>
          </a:p>
        </p:txBody>
      </p:sp>
      <p:sp>
        <p:nvSpPr>
          <p:cNvPr id="9" name="TextBox 8">
            <a:extLst>
              <a:ext uri="{FF2B5EF4-FFF2-40B4-BE49-F238E27FC236}">
                <a16:creationId xmlns:a16="http://schemas.microsoft.com/office/drawing/2014/main" id="{59321B9D-1165-0FE8-D609-FC0935E5AE3E}"/>
              </a:ext>
            </a:extLst>
          </p:cNvPr>
          <p:cNvSpPr txBox="1"/>
          <p:nvPr/>
        </p:nvSpPr>
        <p:spPr>
          <a:xfrm>
            <a:off x="381000" y="476012"/>
            <a:ext cx="11490960" cy="523220"/>
          </a:xfrm>
          <a:prstGeom prst="rect">
            <a:avLst/>
          </a:prstGeom>
          <a:noFill/>
        </p:spPr>
        <p:txBody>
          <a:bodyPr wrap="square" rtlCol="0">
            <a:spAutoFit/>
          </a:bodyPr>
          <a:lstStyle/>
          <a:p>
            <a:pPr lvl="1"/>
            <a:r>
              <a:rPr lang="en-US" sz="1400" b="1" dirty="0"/>
              <a:t>Transactions</a:t>
            </a:r>
            <a:r>
              <a:rPr lang="en-US" sz="1400" dirty="0"/>
              <a:t> are used to group one or more SQL statements into a single unit of work. Either all the statements in the transaction are executed successfully, or none of them are applied, ensuring data consistency and integrity</a:t>
            </a:r>
            <a:endParaRPr lang="en-US" sz="1300" dirty="0"/>
          </a:p>
        </p:txBody>
      </p:sp>
      <p:sp>
        <p:nvSpPr>
          <p:cNvPr id="4" name="TextBox 3">
            <a:extLst>
              <a:ext uri="{FF2B5EF4-FFF2-40B4-BE49-F238E27FC236}">
                <a16:creationId xmlns:a16="http://schemas.microsoft.com/office/drawing/2014/main" id="{A8E1A6D4-470C-6CB0-A047-59D885DF5FDF}"/>
              </a:ext>
            </a:extLst>
          </p:cNvPr>
          <p:cNvSpPr txBox="1"/>
          <p:nvPr/>
        </p:nvSpPr>
        <p:spPr>
          <a:xfrm>
            <a:off x="1043940" y="1201758"/>
            <a:ext cx="8900160" cy="1292662"/>
          </a:xfrm>
          <a:prstGeom prst="rect">
            <a:avLst/>
          </a:prstGeom>
          <a:noFill/>
        </p:spPr>
        <p:txBody>
          <a:bodyPr wrap="square">
            <a:spAutoFit/>
          </a:bodyPr>
          <a:lstStyle/>
          <a:p>
            <a:pPr>
              <a:buNone/>
            </a:pPr>
            <a:r>
              <a:rPr lang="en-US" sz="1300" b="1" dirty="0">
                <a:latin typeface="+mj-lt"/>
              </a:rPr>
              <a:t>Key Components of Transactions</a:t>
            </a:r>
          </a:p>
          <a:p>
            <a:pPr>
              <a:buFont typeface="+mj-lt"/>
              <a:buAutoNum type="arabicPeriod"/>
            </a:pPr>
            <a:r>
              <a:rPr lang="en-US" sz="1300" b="1" dirty="0">
                <a:latin typeface="+mj-lt"/>
              </a:rPr>
              <a:t>BEGIN TRANSACTION</a:t>
            </a:r>
            <a:r>
              <a:rPr lang="en-US" sz="1300" dirty="0">
                <a:latin typeface="+mj-lt"/>
              </a:rPr>
              <a:t>: Marks the starting point of the transaction.</a:t>
            </a:r>
          </a:p>
          <a:p>
            <a:pPr>
              <a:buFont typeface="+mj-lt"/>
              <a:buAutoNum type="arabicPeriod"/>
            </a:pPr>
            <a:endParaRPr lang="en-US" sz="1300" dirty="0">
              <a:latin typeface="+mj-lt"/>
            </a:endParaRPr>
          </a:p>
          <a:p>
            <a:pPr>
              <a:buFont typeface="+mj-lt"/>
              <a:buAutoNum type="arabicPeriod"/>
            </a:pPr>
            <a:r>
              <a:rPr lang="en-US" sz="1300" b="1" dirty="0">
                <a:latin typeface="+mj-lt"/>
              </a:rPr>
              <a:t>COMMIT TRANSACTION</a:t>
            </a:r>
            <a:r>
              <a:rPr lang="en-US" sz="1300" dirty="0">
                <a:latin typeface="+mj-lt"/>
              </a:rPr>
              <a:t>: Saves all changes made within the transaction to the database.</a:t>
            </a:r>
          </a:p>
          <a:p>
            <a:pPr>
              <a:buFont typeface="+mj-lt"/>
              <a:buAutoNum type="arabicPeriod"/>
            </a:pPr>
            <a:endParaRPr lang="en-US" sz="1300" dirty="0">
              <a:latin typeface="+mj-lt"/>
            </a:endParaRPr>
          </a:p>
          <a:p>
            <a:pPr>
              <a:buFont typeface="+mj-lt"/>
              <a:buAutoNum type="arabicPeriod"/>
            </a:pPr>
            <a:r>
              <a:rPr lang="en-US" sz="1300" b="1" dirty="0">
                <a:latin typeface="+mj-lt"/>
              </a:rPr>
              <a:t>ROLLBACK TRANSACTION</a:t>
            </a:r>
            <a:r>
              <a:rPr lang="en-US" sz="1300" dirty="0">
                <a:latin typeface="+mj-lt"/>
              </a:rPr>
              <a:t>: Undoes all changes made within the transaction, reverting the database to its previous state.</a:t>
            </a:r>
          </a:p>
        </p:txBody>
      </p:sp>
      <p:sp>
        <p:nvSpPr>
          <p:cNvPr id="6" name="TextBox 5">
            <a:extLst>
              <a:ext uri="{FF2B5EF4-FFF2-40B4-BE49-F238E27FC236}">
                <a16:creationId xmlns:a16="http://schemas.microsoft.com/office/drawing/2014/main" id="{0D26645F-1836-932B-2CE4-0F629933A06F}"/>
              </a:ext>
            </a:extLst>
          </p:cNvPr>
          <p:cNvSpPr txBox="1"/>
          <p:nvPr/>
        </p:nvSpPr>
        <p:spPr>
          <a:xfrm>
            <a:off x="1043940" y="2494420"/>
            <a:ext cx="6096000" cy="2092881"/>
          </a:xfrm>
          <a:prstGeom prst="rect">
            <a:avLst/>
          </a:prstGeom>
          <a:noFill/>
        </p:spPr>
        <p:txBody>
          <a:bodyPr wrap="square">
            <a:spAutoFit/>
          </a:bodyPr>
          <a:lstStyle/>
          <a:p>
            <a:pPr>
              <a:buNone/>
            </a:pPr>
            <a:r>
              <a:rPr lang="en-US" sz="1300" b="1" dirty="0">
                <a:latin typeface="+mj-lt"/>
              </a:rPr>
              <a:t>4.Savepoints in Transactions</a:t>
            </a:r>
          </a:p>
          <a:p>
            <a:pPr>
              <a:buFont typeface="Arial" panose="020B0604020202020204" pitchFamily="34" charset="0"/>
              <a:buChar char="•"/>
            </a:pPr>
            <a:r>
              <a:rPr lang="en-US" sz="1300" b="1" dirty="0">
                <a:latin typeface="+mj-lt"/>
              </a:rPr>
              <a:t>SAVEPOINTS</a:t>
            </a:r>
            <a:r>
              <a:rPr lang="en-US" sz="1300" dirty="0">
                <a:latin typeface="+mj-lt"/>
              </a:rPr>
              <a:t>  allow you to define intermediate points within a transaction.</a:t>
            </a:r>
          </a:p>
          <a:p>
            <a:pPr>
              <a:buFont typeface="Arial" panose="020B0604020202020204" pitchFamily="34" charset="0"/>
              <a:buChar char="•"/>
            </a:pPr>
            <a:r>
              <a:rPr lang="en-US" sz="1300" dirty="0">
                <a:latin typeface="+mj-lt"/>
              </a:rPr>
              <a:t>You can roll back only to a specific </a:t>
            </a:r>
            <a:r>
              <a:rPr lang="en-US" sz="1300" dirty="0" err="1">
                <a:latin typeface="+mj-lt"/>
              </a:rPr>
              <a:t>savepoint</a:t>
            </a:r>
            <a:r>
              <a:rPr lang="en-US" sz="1300" dirty="0">
                <a:latin typeface="+mj-lt"/>
              </a:rPr>
              <a:t> instead of the entire transaction.</a:t>
            </a:r>
          </a:p>
          <a:p>
            <a:pPr>
              <a:buFont typeface="Arial" panose="020B0604020202020204" pitchFamily="34" charset="0"/>
              <a:buChar char="•"/>
            </a:pPr>
            <a:endParaRPr lang="en-US" sz="1300" dirty="0">
              <a:latin typeface="+mj-lt"/>
            </a:endParaRPr>
          </a:p>
          <a:p>
            <a:pPr>
              <a:buFont typeface="Arial" panose="020B0604020202020204" pitchFamily="34" charset="0"/>
              <a:buChar char="•"/>
            </a:pPr>
            <a:r>
              <a:rPr lang="en-US" sz="1300" b="1" dirty="0">
                <a:latin typeface="+mj-lt"/>
              </a:rPr>
              <a:t>Nested Transactions</a:t>
            </a:r>
          </a:p>
          <a:p>
            <a:pPr>
              <a:buFont typeface="Arial" panose="020B0604020202020204" pitchFamily="34" charset="0"/>
              <a:buChar char="•"/>
            </a:pPr>
            <a:r>
              <a:rPr lang="en-US" sz="1300" dirty="0">
                <a:latin typeface="+mj-lt"/>
              </a:rPr>
              <a:t>SQL Server supports nested transactions, but it's important to note:</a:t>
            </a:r>
          </a:p>
          <a:p>
            <a:pPr>
              <a:buFont typeface="Arial" panose="020B0604020202020204" pitchFamily="34" charset="0"/>
              <a:buChar char="•"/>
            </a:pPr>
            <a:endParaRPr lang="en-US" sz="1300" dirty="0">
              <a:latin typeface="+mj-lt"/>
            </a:endParaRPr>
          </a:p>
          <a:p>
            <a:pPr>
              <a:buFont typeface="Arial" panose="020B0604020202020204" pitchFamily="34" charset="0"/>
              <a:buChar char="•"/>
            </a:pPr>
            <a:r>
              <a:rPr lang="en-US" sz="1300" dirty="0">
                <a:latin typeface="+mj-lt"/>
              </a:rPr>
              <a:t>Only the outermost COMMIT has an effect.</a:t>
            </a:r>
          </a:p>
          <a:p>
            <a:pPr>
              <a:buFont typeface="Arial" panose="020B0604020202020204" pitchFamily="34" charset="0"/>
              <a:buChar char="•"/>
            </a:pPr>
            <a:endParaRPr lang="en-US" sz="1300" dirty="0">
              <a:latin typeface="+mj-lt"/>
            </a:endParaRPr>
          </a:p>
          <a:p>
            <a:pPr>
              <a:buFont typeface="Arial" panose="020B0604020202020204" pitchFamily="34" charset="0"/>
              <a:buChar char="•"/>
            </a:pPr>
            <a:r>
              <a:rPr lang="en-US" sz="1300" dirty="0">
                <a:latin typeface="+mj-lt"/>
              </a:rPr>
              <a:t>If ROLLBACK is called at any level, the entire transaction is rolled back</a:t>
            </a:r>
          </a:p>
        </p:txBody>
      </p:sp>
    </p:spTree>
    <p:extLst>
      <p:ext uri="{BB962C8B-B14F-4D97-AF65-F5344CB8AC3E}">
        <p14:creationId xmlns:p14="http://schemas.microsoft.com/office/powerpoint/2010/main" val="28430909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D726ED-6F63-EBBC-63DD-832462CE500E}"/>
            </a:ext>
          </a:extLst>
        </p:cNvPr>
        <p:cNvGrpSpPr/>
        <p:nvPr/>
      </p:nvGrpSpPr>
      <p:grpSpPr>
        <a:xfrm>
          <a:off x="0" y="0"/>
          <a:ext cx="0" cy="0"/>
          <a:chOff x="0" y="0"/>
          <a:chExt cx="0" cy="0"/>
        </a:xfrm>
      </p:grpSpPr>
      <p:sp>
        <p:nvSpPr>
          <p:cNvPr id="4" name="Rectangle 2">
            <a:extLst>
              <a:ext uri="{FF2B5EF4-FFF2-40B4-BE49-F238E27FC236}">
                <a16:creationId xmlns:a16="http://schemas.microsoft.com/office/drawing/2014/main" id="{8DA7C6AE-5922-05AC-E697-4EF52EAA9F0C}"/>
              </a:ext>
            </a:extLst>
          </p:cNvPr>
          <p:cNvSpPr>
            <a:spLocks noGrp="1" noChangeArrowheads="1"/>
          </p:cNvSpPr>
          <p:nvPr>
            <p:ph type="ctrTitle"/>
          </p:nvPr>
        </p:nvSpPr>
        <p:spPr bwMode="auto">
          <a:xfrm>
            <a:off x="1295400" y="1740403"/>
            <a:ext cx="9059333" cy="22929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1" i="0" u="none" strike="noStrike" cap="none" normalizeH="0" baseline="0" dirty="0">
                <a:ln>
                  <a:noFill/>
                </a:ln>
                <a:solidFill>
                  <a:schemeClr val="tx1"/>
                </a:solidFill>
                <a:effectLst/>
              </a:rPr>
              <a:t>MySQL</a:t>
            </a:r>
            <a:r>
              <a:rPr kumimoji="0" lang="en-US" altLang="en-US" sz="1300" b="0" i="0" u="none" strike="noStrike" cap="none" normalizeH="0" baseline="0" dirty="0">
                <a:ln>
                  <a:noFill/>
                </a:ln>
                <a:solidFill>
                  <a:schemeClr val="tx1"/>
                </a:solidFill>
                <a:effectLst/>
              </a:rPr>
              <a:t>: Known for its speed and reliability, MySQL is popular for web applications like WordPress, online stores, and content management systems.</a:t>
            </a:r>
            <a:br>
              <a:rPr kumimoji="0" lang="en-US" altLang="en-US" sz="1300" b="0" i="0" u="none" strike="noStrike" cap="none" normalizeH="0" baseline="0" dirty="0">
                <a:ln>
                  <a:noFill/>
                </a:ln>
                <a:solidFill>
                  <a:schemeClr val="tx1"/>
                </a:solidFill>
                <a:effectLst/>
              </a:rPr>
            </a:br>
            <a:endParaRPr kumimoji="0" lang="en-US" altLang="en-US" sz="13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1" i="0" u="none" strike="noStrike" cap="none" normalizeH="0" baseline="0" dirty="0">
                <a:ln>
                  <a:noFill/>
                </a:ln>
                <a:solidFill>
                  <a:schemeClr val="tx1"/>
                </a:solidFill>
                <a:effectLst/>
              </a:rPr>
              <a:t>PostgreSQL</a:t>
            </a:r>
            <a:r>
              <a:rPr kumimoji="0" lang="en-US" altLang="en-US" sz="1300" b="0" i="0" u="none" strike="noStrike" cap="none" normalizeH="0" baseline="0" dirty="0">
                <a:ln>
                  <a:noFill/>
                </a:ln>
                <a:solidFill>
                  <a:schemeClr val="tx1"/>
                </a:solidFill>
                <a:effectLst/>
              </a:rPr>
              <a:t>: An advanced open-source RDBMS that supports complex queries and is often used in applications requiring high scalability, such as geospatial data systems.</a:t>
            </a:r>
            <a:br>
              <a:rPr kumimoji="0" lang="en-US" altLang="en-US" sz="1300" b="0" i="0" u="none" strike="noStrike" cap="none" normalizeH="0" baseline="0" dirty="0">
                <a:ln>
                  <a:noFill/>
                </a:ln>
                <a:solidFill>
                  <a:schemeClr val="tx1"/>
                </a:solidFill>
                <a:effectLst/>
              </a:rPr>
            </a:br>
            <a:endParaRPr kumimoji="0" lang="en-US" altLang="en-US" sz="13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1" i="0" u="none" strike="noStrike" cap="none" normalizeH="0" baseline="0" dirty="0">
                <a:ln>
                  <a:noFill/>
                </a:ln>
                <a:solidFill>
                  <a:schemeClr val="tx1"/>
                </a:solidFill>
                <a:effectLst/>
              </a:rPr>
              <a:t>Oracle Database</a:t>
            </a:r>
            <a:r>
              <a:rPr kumimoji="0" lang="en-US" altLang="en-US" sz="1300" b="0" i="0" u="none" strike="noStrike" cap="none" normalizeH="0" baseline="0" dirty="0">
                <a:ln>
                  <a:noFill/>
                </a:ln>
                <a:solidFill>
                  <a:schemeClr val="tx1"/>
                </a:solidFill>
                <a:effectLst/>
              </a:rPr>
              <a:t>: Frequently used in enterprise environments for handling large-scale operations and data analytics.</a:t>
            </a:r>
            <a:br>
              <a:rPr kumimoji="0" lang="en-US" altLang="en-US" sz="1300" b="0" i="0" u="none" strike="noStrike" cap="none" normalizeH="0" baseline="0" dirty="0">
                <a:ln>
                  <a:noFill/>
                </a:ln>
                <a:solidFill>
                  <a:schemeClr val="tx1"/>
                </a:solidFill>
                <a:effectLst/>
              </a:rPr>
            </a:br>
            <a:endParaRPr kumimoji="0" lang="en-US" altLang="en-US" sz="13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1" i="0" u="none" strike="noStrike" cap="none" normalizeH="0" baseline="0" dirty="0">
                <a:ln>
                  <a:noFill/>
                </a:ln>
                <a:solidFill>
                  <a:schemeClr val="tx1"/>
                </a:solidFill>
                <a:effectLst/>
              </a:rPr>
              <a:t>Microsoft SQL Server</a:t>
            </a:r>
            <a:r>
              <a:rPr kumimoji="0" lang="en-US" altLang="en-US" sz="1300" b="0" i="0" u="none" strike="noStrike" cap="none" normalizeH="0" baseline="0" dirty="0">
                <a:ln>
                  <a:noFill/>
                </a:ln>
                <a:solidFill>
                  <a:schemeClr val="tx1"/>
                </a:solidFill>
                <a:effectLst/>
              </a:rPr>
              <a:t>: Integrates seamlessly with Microsoft software and is favored for business applications.</a:t>
            </a:r>
            <a:br>
              <a:rPr kumimoji="0" lang="en-US" altLang="en-US" sz="1300" b="0" i="0" u="none" strike="noStrike" cap="none" normalizeH="0" baseline="0" dirty="0">
                <a:ln>
                  <a:noFill/>
                </a:ln>
                <a:solidFill>
                  <a:schemeClr val="tx1"/>
                </a:solidFill>
                <a:effectLst/>
              </a:rPr>
            </a:br>
            <a:endParaRPr kumimoji="0" lang="en-US" altLang="en-US" sz="13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1" i="0" u="none" strike="noStrike" cap="none" normalizeH="0" baseline="0" dirty="0">
                <a:ln>
                  <a:noFill/>
                </a:ln>
                <a:solidFill>
                  <a:schemeClr val="tx1"/>
                </a:solidFill>
                <a:effectLst/>
              </a:rPr>
              <a:t>SQLite</a:t>
            </a:r>
            <a:r>
              <a:rPr kumimoji="0" lang="en-US" altLang="en-US" sz="1300" b="0" i="0" u="none" strike="noStrike" cap="none" normalizeH="0" baseline="0" dirty="0">
                <a:ln>
                  <a:noFill/>
                </a:ln>
                <a:solidFill>
                  <a:schemeClr val="tx1"/>
                </a:solidFill>
                <a:effectLst/>
              </a:rPr>
              <a:t>: A lightweight and self-contained RDBMS often used in mobile applications and embedded systems.</a:t>
            </a:r>
          </a:p>
        </p:txBody>
      </p:sp>
    </p:spTree>
    <p:extLst>
      <p:ext uri="{BB962C8B-B14F-4D97-AF65-F5344CB8AC3E}">
        <p14:creationId xmlns:p14="http://schemas.microsoft.com/office/powerpoint/2010/main" val="355318630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35D81C-6213-7B9B-B796-C9F2DD18790C}"/>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70917FD5-294F-20B9-817F-71D37939C9B6}"/>
              </a:ext>
            </a:extLst>
          </p:cNvPr>
          <p:cNvSpPr txBox="1"/>
          <p:nvPr/>
        </p:nvSpPr>
        <p:spPr>
          <a:xfrm>
            <a:off x="3017520" y="106680"/>
            <a:ext cx="4823460" cy="369332"/>
          </a:xfrm>
          <a:prstGeom prst="rect">
            <a:avLst/>
          </a:prstGeom>
          <a:noFill/>
        </p:spPr>
        <p:txBody>
          <a:bodyPr wrap="square" rtlCol="0">
            <a:spAutoFit/>
          </a:bodyPr>
          <a:lstStyle/>
          <a:p>
            <a:pPr algn="ctr"/>
            <a:r>
              <a:rPr lang="en-US" b="1" dirty="0"/>
              <a:t>Transactions &amp; Error Handling</a:t>
            </a:r>
            <a:endParaRPr lang="en-IN" b="1" dirty="0"/>
          </a:p>
        </p:txBody>
      </p:sp>
      <p:sp>
        <p:nvSpPr>
          <p:cNvPr id="4" name="TextBox 3">
            <a:extLst>
              <a:ext uri="{FF2B5EF4-FFF2-40B4-BE49-F238E27FC236}">
                <a16:creationId xmlns:a16="http://schemas.microsoft.com/office/drawing/2014/main" id="{874922D1-A119-3583-F466-764BDBA36252}"/>
              </a:ext>
            </a:extLst>
          </p:cNvPr>
          <p:cNvSpPr txBox="1"/>
          <p:nvPr/>
        </p:nvSpPr>
        <p:spPr>
          <a:xfrm>
            <a:off x="1043940" y="1201758"/>
            <a:ext cx="8900160" cy="292388"/>
          </a:xfrm>
          <a:prstGeom prst="rect">
            <a:avLst/>
          </a:prstGeom>
          <a:noFill/>
        </p:spPr>
        <p:txBody>
          <a:bodyPr wrap="square">
            <a:spAutoFit/>
          </a:bodyPr>
          <a:lstStyle/>
          <a:p>
            <a:pPr>
              <a:buNone/>
            </a:pPr>
            <a:endParaRPr lang="en-US" sz="1300" dirty="0">
              <a:latin typeface="+mj-lt"/>
            </a:endParaRPr>
          </a:p>
        </p:txBody>
      </p:sp>
      <p:sp>
        <p:nvSpPr>
          <p:cNvPr id="2" name="TextBox 1">
            <a:extLst>
              <a:ext uri="{FF2B5EF4-FFF2-40B4-BE49-F238E27FC236}">
                <a16:creationId xmlns:a16="http://schemas.microsoft.com/office/drawing/2014/main" id="{D6EFB3F6-C816-F461-2A0C-763E3A84D85A}"/>
              </a:ext>
            </a:extLst>
          </p:cNvPr>
          <p:cNvSpPr txBox="1"/>
          <p:nvPr/>
        </p:nvSpPr>
        <p:spPr>
          <a:xfrm>
            <a:off x="1203960" y="944880"/>
            <a:ext cx="9243060" cy="3970020"/>
          </a:xfrm>
          <a:prstGeom prst="rect">
            <a:avLst/>
          </a:prstGeom>
          <a:noFill/>
        </p:spPr>
        <p:txBody>
          <a:bodyPr wrap="square" rtlCol="0">
            <a:spAutoFit/>
          </a:bodyPr>
          <a:lstStyle/>
          <a:p>
            <a:r>
              <a:rPr lang="en-US" dirty="0"/>
              <a:t>BEGIN TRY</a:t>
            </a:r>
          </a:p>
          <a:p>
            <a:r>
              <a:rPr lang="en-US" dirty="0"/>
              <a:t>    BEGIN TRANSACTION;</a:t>
            </a:r>
          </a:p>
          <a:p>
            <a:endParaRPr lang="en-US" dirty="0"/>
          </a:p>
          <a:p>
            <a:r>
              <a:rPr lang="en-US" dirty="0"/>
              <a:t>    UPDATE Orders SET </a:t>
            </a:r>
            <a:r>
              <a:rPr lang="en-US" dirty="0" err="1"/>
              <a:t>OrderStatus</a:t>
            </a:r>
            <a:r>
              <a:rPr lang="en-US" dirty="0"/>
              <a:t> = 'Shipped' WHERE </a:t>
            </a:r>
            <a:r>
              <a:rPr lang="en-US" dirty="0" err="1"/>
              <a:t>OrderID</a:t>
            </a:r>
            <a:r>
              <a:rPr lang="en-US" dirty="0"/>
              <a:t> = 101;</a:t>
            </a:r>
          </a:p>
          <a:p>
            <a:endParaRPr lang="en-US" dirty="0"/>
          </a:p>
          <a:p>
            <a:r>
              <a:rPr lang="en-US" dirty="0"/>
              <a:t>    UPDATE Inventory SET Stock = Stock - 1 WHERE </a:t>
            </a:r>
            <a:r>
              <a:rPr lang="en-US" dirty="0" err="1"/>
              <a:t>ProductID</a:t>
            </a:r>
            <a:r>
              <a:rPr lang="en-US" dirty="0"/>
              <a:t> = 50;</a:t>
            </a:r>
          </a:p>
          <a:p>
            <a:endParaRPr lang="en-US" dirty="0"/>
          </a:p>
          <a:p>
            <a:r>
              <a:rPr lang="en-US" dirty="0"/>
              <a:t>    COMMIT TRANSACTION; -- Commit if all statements succeed</a:t>
            </a:r>
          </a:p>
          <a:p>
            <a:r>
              <a:rPr lang="en-US" dirty="0"/>
              <a:t>END TRY</a:t>
            </a:r>
          </a:p>
          <a:p>
            <a:r>
              <a:rPr lang="en-US" dirty="0"/>
              <a:t>BEGIN CATCH</a:t>
            </a:r>
          </a:p>
          <a:p>
            <a:r>
              <a:rPr lang="en-US" dirty="0"/>
              <a:t>    ROLLBACK TRANSACTION; -- Roll back if an error occurs</a:t>
            </a:r>
          </a:p>
          <a:p>
            <a:r>
              <a:rPr lang="en-US" dirty="0"/>
              <a:t>    PRINT 'Error: ' + ERROR_MESSAGE();</a:t>
            </a:r>
          </a:p>
          <a:p>
            <a:r>
              <a:rPr lang="en-US" dirty="0"/>
              <a:t>END CATCH;</a:t>
            </a:r>
          </a:p>
          <a:p>
            <a:endParaRPr lang="en-IN" dirty="0"/>
          </a:p>
        </p:txBody>
      </p:sp>
    </p:spTree>
    <p:extLst>
      <p:ext uri="{BB962C8B-B14F-4D97-AF65-F5344CB8AC3E}">
        <p14:creationId xmlns:p14="http://schemas.microsoft.com/office/powerpoint/2010/main" val="39126838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54F7E3-7C3B-29F2-C77C-F372717A67C8}"/>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3057D19E-B78B-8808-4D50-2EF01379A0E9}"/>
              </a:ext>
            </a:extLst>
          </p:cNvPr>
          <p:cNvSpPr txBox="1"/>
          <p:nvPr/>
        </p:nvSpPr>
        <p:spPr>
          <a:xfrm>
            <a:off x="1097280" y="312420"/>
            <a:ext cx="8199120" cy="369332"/>
          </a:xfrm>
          <a:prstGeom prst="rect">
            <a:avLst/>
          </a:prstGeom>
          <a:noFill/>
        </p:spPr>
        <p:txBody>
          <a:bodyPr wrap="square" rtlCol="0">
            <a:spAutoFit/>
          </a:bodyPr>
          <a:lstStyle/>
          <a:p>
            <a:pPr algn="ctr"/>
            <a:r>
              <a:rPr lang="en-US" b="1" dirty="0"/>
              <a:t>Coding Standards and Best Practices</a:t>
            </a:r>
            <a:endParaRPr lang="en-IN" b="1" dirty="0"/>
          </a:p>
        </p:txBody>
      </p:sp>
      <p:sp>
        <p:nvSpPr>
          <p:cNvPr id="9" name="TextBox 8">
            <a:extLst>
              <a:ext uri="{FF2B5EF4-FFF2-40B4-BE49-F238E27FC236}">
                <a16:creationId xmlns:a16="http://schemas.microsoft.com/office/drawing/2014/main" id="{1F710607-9C4C-FB35-F300-E24BFC7C8851}"/>
              </a:ext>
            </a:extLst>
          </p:cNvPr>
          <p:cNvSpPr txBox="1"/>
          <p:nvPr/>
        </p:nvSpPr>
        <p:spPr>
          <a:xfrm>
            <a:off x="822960" y="681752"/>
            <a:ext cx="11003280" cy="6186309"/>
          </a:xfrm>
          <a:prstGeom prst="rect">
            <a:avLst/>
          </a:prstGeom>
          <a:noFill/>
        </p:spPr>
        <p:txBody>
          <a:bodyPr wrap="square" rtlCol="0">
            <a:spAutoFit/>
          </a:bodyPr>
          <a:lstStyle/>
          <a:p>
            <a:pPr marL="342900" indent="-342900">
              <a:buAutoNum type="arabicPeriod"/>
            </a:pPr>
            <a:r>
              <a:rPr lang="en-IN" sz="1300" b="1" dirty="0">
                <a:latin typeface="+mj-lt"/>
              </a:rPr>
              <a:t>Naming Conventions</a:t>
            </a:r>
          </a:p>
          <a:p>
            <a:pPr marL="342900" indent="-342900">
              <a:buAutoNum type="arabicPeriod"/>
            </a:pPr>
            <a:endParaRPr lang="en-IN" sz="1300" dirty="0">
              <a:latin typeface="+mj-lt"/>
            </a:endParaRPr>
          </a:p>
          <a:p>
            <a:pPr marL="285750" indent="-285750">
              <a:buFont typeface="Arial" panose="020B0604020202020204" pitchFamily="34" charset="0"/>
              <a:buChar char="•"/>
            </a:pPr>
            <a:r>
              <a:rPr lang="en-IN" sz="1300" dirty="0">
                <a:latin typeface="+mj-lt"/>
              </a:rPr>
              <a:t>Use meaningful names for tables, columns, variables, and objects.</a:t>
            </a:r>
          </a:p>
          <a:p>
            <a:pPr marL="285750" indent="-285750">
              <a:buFont typeface="Arial" panose="020B0604020202020204" pitchFamily="34" charset="0"/>
              <a:buChar char="•"/>
            </a:pPr>
            <a:endParaRPr lang="en-IN" sz="1300" dirty="0">
              <a:latin typeface="+mj-lt"/>
            </a:endParaRPr>
          </a:p>
          <a:p>
            <a:pPr marL="285750" indent="-285750">
              <a:buFont typeface="Arial" panose="020B0604020202020204" pitchFamily="34" charset="0"/>
              <a:buChar char="•"/>
            </a:pPr>
            <a:r>
              <a:rPr lang="en-IN" sz="1300" dirty="0">
                <a:latin typeface="+mj-lt"/>
              </a:rPr>
              <a:t>Tables: Use singular nouns (e.g., Employee instead of Employees).</a:t>
            </a:r>
          </a:p>
          <a:p>
            <a:pPr marL="285750" indent="-285750">
              <a:buFont typeface="Arial" panose="020B0604020202020204" pitchFamily="34" charset="0"/>
              <a:buChar char="•"/>
            </a:pPr>
            <a:endParaRPr lang="en-IN" sz="1300" dirty="0">
              <a:latin typeface="+mj-lt"/>
            </a:endParaRPr>
          </a:p>
          <a:p>
            <a:pPr marL="285750" indent="-285750">
              <a:buFont typeface="Arial" panose="020B0604020202020204" pitchFamily="34" charset="0"/>
              <a:buChar char="•"/>
            </a:pPr>
            <a:r>
              <a:rPr lang="en-IN" sz="1300" dirty="0">
                <a:latin typeface="+mj-lt"/>
              </a:rPr>
              <a:t>Columns: Use clear and descriptive names (e.g., FirstName, </a:t>
            </a:r>
            <a:r>
              <a:rPr lang="en-IN" sz="1300" dirty="0" err="1">
                <a:latin typeface="+mj-lt"/>
              </a:rPr>
              <a:t>HireDate</a:t>
            </a:r>
            <a:r>
              <a:rPr lang="en-IN" sz="1300" dirty="0">
                <a:latin typeface="+mj-lt"/>
              </a:rPr>
              <a:t>).</a:t>
            </a:r>
          </a:p>
          <a:p>
            <a:pPr marL="285750" indent="-285750">
              <a:buFont typeface="Arial" panose="020B0604020202020204" pitchFamily="34" charset="0"/>
              <a:buChar char="•"/>
            </a:pPr>
            <a:endParaRPr lang="en-IN" sz="1300" dirty="0">
              <a:latin typeface="+mj-lt"/>
            </a:endParaRPr>
          </a:p>
          <a:p>
            <a:pPr marL="285750" indent="-285750">
              <a:buFont typeface="Arial" panose="020B0604020202020204" pitchFamily="34" charset="0"/>
              <a:buChar char="•"/>
            </a:pPr>
            <a:r>
              <a:rPr lang="en-IN" sz="1300" dirty="0">
                <a:latin typeface="+mj-lt"/>
              </a:rPr>
              <a:t>Variables: Prefix with @ (e.g., @Counter).</a:t>
            </a:r>
          </a:p>
          <a:p>
            <a:pPr marL="285750" indent="-285750">
              <a:buFont typeface="Arial" panose="020B0604020202020204" pitchFamily="34" charset="0"/>
              <a:buChar char="•"/>
            </a:pPr>
            <a:endParaRPr lang="en-IN" sz="1300" dirty="0">
              <a:latin typeface="+mj-lt"/>
            </a:endParaRPr>
          </a:p>
          <a:p>
            <a:pPr marL="285750" indent="-285750">
              <a:buFont typeface="Arial" panose="020B0604020202020204" pitchFamily="34" charset="0"/>
              <a:buChar char="•"/>
            </a:pPr>
            <a:r>
              <a:rPr lang="en-IN" sz="1300" dirty="0">
                <a:latin typeface="+mj-lt"/>
              </a:rPr>
              <a:t>Avoid using abbreviations or acronyms unless universally understood.</a:t>
            </a:r>
          </a:p>
          <a:p>
            <a:pPr marL="285750" indent="-285750">
              <a:buFont typeface="Arial" panose="020B0604020202020204" pitchFamily="34" charset="0"/>
              <a:buChar char="•"/>
            </a:pPr>
            <a:endParaRPr lang="en-IN" sz="1300" dirty="0">
              <a:latin typeface="+mj-lt"/>
            </a:endParaRPr>
          </a:p>
          <a:p>
            <a:pPr marL="285750" indent="-285750">
              <a:buFont typeface="Arial" panose="020B0604020202020204" pitchFamily="34" charset="0"/>
              <a:buChar char="•"/>
            </a:pPr>
            <a:r>
              <a:rPr lang="en-IN" sz="1300" dirty="0">
                <a:latin typeface="+mj-lt"/>
              </a:rPr>
              <a:t>Use </a:t>
            </a:r>
            <a:r>
              <a:rPr lang="en-IN" sz="1300" dirty="0" err="1">
                <a:latin typeface="+mj-lt"/>
              </a:rPr>
              <a:t>PascalCase</a:t>
            </a:r>
            <a:r>
              <a:rPr lang="en-IN" sz="1300" dirty="0">
                <a:latin typeface="+mj-lt"/>
              </a:rPr>
              <a:t> or </a:t>
            </a:r>
            <a:r>
              <a:rPr lang="en-IN" sz="1300" dirty="0" err="1">
                <a:latin typeface="+mj-lt"/>
              </a:rPr>
              <a:t>snake_case</a:t>
            </a:r>
            <a:r>
              <a:rPr lang="en-IN" sz="1300" dirty="0">
                <a:latin typeface="+mj-lt"/>
              </a:rPr>
              <a:t> consistently (e.g., FirstName or </a:t>
            </a:r>
            <a:r>
              <a:rPr lang="en-IN" sz="1300" dirty="0" err="1">
                <a:latin typeface="+mj-lt"/>
              </a:rPr>
              <a:t>first_name</a:t>
            </a:r>
            <a:r>
              <a:rPr lang="en-IN" sz="1300" dirty="0">
                <a:latin typeface="+mj-lt"/>
              </a:rPr>
              <a:t>).</a:t>
            </a:r>
          </a:p>
          <a:p>
            <a:pPr marL="285750" indent="-285750">
              <a:buFont typeface="Arial" panose="020B0604020202020204" pitchFamily="34" charset="0"/>
              <a:buChar char="•"/>
            </a:pPr>
            <a:endParaRPr lang="en-IN" sz="1300" dirty="0">
              <a:latin typeface="+mj-lt"/>
            </a:endParaRPr>
          </a:p>
          <a:p>
            <a:pPr>
              <a:buNone/>
            </a:pPr>
            <a:r>
              <a:rPr lang="en-US" sz="1300" b="1" dirty="0">
                <a:latin typeface="+mj-lt"/>
              </a:rPr>
              <a:t>2. Formatting</a:t>
            </a:r>
          </a:p>
          <a:p>
            <a:pPr marL="285750" indent="-285750">
              <a:buFont typeface="Arial" panose="020B0604020202020204" pitchFamily="34" charset="0"/>
              <a:buChar char="•"/>
            </a:pPr>
            <a:r>
              <a:rPr lang="en-US" sz="1300" dirty="0">
                <a:latin typeface="+mj-lt"/>
              </a:rPr>
              <a:t>Indent your code properly to improve readability.</a:t>
            </a:r>
          </a:p>
          <a:p>
            <a:endParaRPr lang="en-US" sz="1300" dirty="0">
              <a:latin typeface="+mj-lt"/>
            </a:endParaRPr>
          </a:p>
          <a:p>
            <a:pPr marL="285750" indent="-285750">
              <a:buFont typeface="Arial" panose="020B0604020202020204" pitchFamily="34" charset="0"/>
              <a:buChar char="•"/>
            </a:pPr>
            <a:r>
              <a:rPr lang="en-US" sz="1300" dirty="0">
                <a:latin typeface="+mj-lt"/>
              </a:rPr>
              <a:t>Use line breaks to separate key clause SELECT, FROM, WHERE</a:t>
            </a:r>
          </a:p>
          <a:p>
            <a:endParaRPr lang="en-US" sz="1300" dirty="0">
              <a:latin typeface="+mj-lt"/>
            </a:endParaRPr>
          </a:p>
          <a:p>
            <a:pPr marL="285750" indent="-285750">
              <a:buFont typeface="Arial" panose="020B0604020202020204" pitchFamily="34" charset="0"/>
              <a:buChar char="•"/>
            </a:pPr>
            <a:r>
              <a:rPr lang="en-IN" sz="1300" dirty="0">
                <a:latin typeface="+mj-lt"/>
              </a:rPr>
              <a:t>Align conditions in the WHERE Clause</a:t>
            </a:r>
          </a:p>
          <a:p>
            <a:pPr marL="285750" indent="-285750">
              <a:buFont typeface="Arial" panose="020B0604020202020204" pitchFamily="34" charset="0"/>
              <a:buChar char="•"/>
            </a:pPr>
            <a:endParaRPr lang="en-IN" sz="1300" dirty="0">
              <a:latin typeface="+mj-lt"/>
            </a:endParaRPr>
          </a:p>
          <a:p>
            <a:r>
              <a:rPr lang="en-IN" sz="1300" dirty="0">
                <a:latin typeface="+mj-lt"/>
              </a:rPr>
              <a:t>3.</a:t>
            </a:r>
            <a:r>
              <a:rPr lang="en-IN" sz="1400" dirty="0"/>
              <a:t> </a:t>
            </a:r>
            <a:r>
              <a:rPr lang="en-IN" sz="1400" b="1" dirty="0"/>
              <a:t>Use Comments</a:t>
            </a:r>
            <a:br>
              <a:rPr lang="en-IN" sz="1400" b="1" dirty="0"/>
            </a:br>
            <a:endParaRPr lang="en-IN" sz="1400" b="1" dirty="0"/>
          </a:p>
          <a:p>
            <a:r>
              <a:rPr lang="en-IN" sz="1400" dirty="0">
                <a:latin typeface="+mj-lt"/>
              </a:rPr>
              <a:t>4. </a:t>
            </a:r>
            <a:r>
              <a:rPr lang="en-IN" sz="1400" b="1" dirty="0">
                <a:latin typeface="+mj-lt"/>
              </a:rPr>
              <a:t>Avoid Select *</a:t>
            </a:r>
          </a:p>
          <a:p>
            <a:endParaRPr lang="en-IN" sz="1400" b="1" dirty="0">
              <a:latin typeface="+mj-lt"/>
            </a:endParaRPr>
          </a:p>
          <a:p>
            <a:r>
              <a:rPr lang="en-IN" sz="1300" b="1" dirty="0">
                <a:latin typeface="+mj-lt"/>
              </a:rPr>
              <a:t>5. </a:t>
            </a:r>
            <a:r>
              <a:rPr lang="en-IN" sz="1400" dirty="0"/>
              <a:t>Optimize Queries</a:t>
            </a:r>
          </a:p>
          <a:p>
            <a:r>
              <a:rPr lang="en-IN" sz="1400" b="1" dirty="0">
                <a:latin typeface="+mj-lt"/>
              </a:rPr>
              <a:t>      Avoid cursor</a:t>
            </a:r>
          </a:p>
          <a:p>
            <a:r>
              <a:rPr lang="en-IN" sz="1400" b="1" dirty="0">
                <a:latin typeface="+mj-lt"/>
              </a:rPr>
              <a:t>      </a:t>
            </a:r>
            <a:r>
              <a:rPr lang="en-US" sz="1400" dirty="0"/>
              <a:t>Avoid excessive use of subqueries; prefer </a:t>
            </a:r>
            <a:r>
              <a:rPr lang="en-US" sz="1400" b="1" dirty="0"/>
              <a:t>CTEs</a:t>
            </a:r>
            <a:r>
              <a:rPr lang="en-US" sz="1400" dirty="0"/>
              <a:t> for complex logic:</a:t>
            </a:r>
            <a:endParaRPr lang="en-IN" sz="1300" b="1" dirty="0">
              <a:latin typeface="+mj-lt"/>
            </a:endParaRPr>
          </a:p>
          <a:p>
            <a:endParaRPr lang="en-IN" sz="1300" dirty="0">
              <a:latin typeface="+mj-lt"/>
            </a:endParaRPr>
          </a:p>
          <a:p>
            <a:endParaRPr lang="en-IN" sz="1300" dirty="0">
              <a:latin typeface="+mj-lt"/>
            </a:endParaRPr>
          </a:p>
        </p:txBody>
      </p:sp>
    </p:spTree>
    <p:extLst>
      <p:ext uri="{BB962C8B-B14F-4D97-AF65-F5344CB8AC3E}">
        <p14:creationId xmlns:p14="http://schemas.microsoft.com/office/powerpoint/2010/main" val="33169053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904DE9D-4B0F-AAED-16D6-11B83AA15113}"/>
              </a:ext>
            </a:extLst>
          </p:cNvPr>
          <p:cNvSpPr txBox="1"/>
          <p:nvPr/>
        </p:nvSpPr>
        <p:spPr>
          <a:xfrm>
            <a:off x="1097280" y="312420"/>
            <a:ext cx="8199120" cy="369332"/>
          </a:xfrm>
          <a:prstGeom prst="rect">
            <a:avLst/>
          </a:prstGeom>
          <a:noFill/>
        </p:spPr>
        <p:txBody>
          <a:bodyPr wrap="square" rtlCol="0">
            <a:spAutoFit/>
          </a:bodyPr>
          <a:lstStyle/>
          <a:p>
            <a:pPr algn="ctr"/>
            <a:r>
              <a:rPr lang="en-US" b="1" dirty="0"/>
              <a:t>Coding Standards and Best Practices</a:t>
            </a:r>
            <a:endParaRPr lang="en-IN" b="1" dirty="0"/>
          </a:p>
        </p:txBody>
      </p:sp>
      <p:sp>
        <p:nvSpPr>
          <p:cNvPr id="9" name="TextBox 8">
            <a:extLst>
              <a:ext uri="{FF2B5EF4-FFF2-40B4-BE49-F238E27FC236}">
                <a16:creationId xmlns:a16="http://schemas.microsoft.com/office/drawing/2014/main" id="{07A39C0C-81AC-565A-10E2-FAF88E857FCD}"/>
              </a:ext>
            </a:extLst>
          </p:cNvPr>
          <p:cNvSpPr txBox="1"/>
          <p:nvPr/>
        </p:nvSpPr>
        <p:spPr>
          <a:xfrm>
            <a:off x="800100" y="1756172"/>
            <a:ext cx="11003280" cy="738664"/>
          </a:xfrm>
          <a:prstGeom prst="rect">
            <a:avLst/>
          </a:prstGeom>
          <a:noFill/>
        </p:spPr>
        <p:txBody>
          <a:bodyPr wrap="square" rtlCol="0">
            <a:spAutoFit/>
          </a:bodyPr>
          <a:lstStyle/>
          <a:p>
            <a:r>
              <a:rPr lang="en-IN" sz="1400" dirty="0"/>
              <a:t>6. Avoid Hardcoding</a:t>
            </a:r>
          </a:p>
          <a:p>
            <a:endParaRPr lang="en-IN" sz="1400" dirty="0">
              <a:latin typeface="+mj-lt"/>
            </a:endParaRPr>
          </a:p>
          <a:p>
            <a:r>
              <a:rPr lang="en-IN" sz="1400" dirty="0"/>
              <a:t>7.Transactions and Error Handling</a:t>
            </a:r>
            <a:endParaRPr lang="en-IN" sz="1300" dirty="0">
              <a:latin typeface="+mj-lt"/>
            </a:endParaRPr>
          </a:p>
        </p:txBody>
      </p:sp>
    </p:spTree>
    <p:extLst>
      <p:ext uri="{BB962C8B-B14F-4D97-AF65-F5344CB8AC3E}">
        <p14:creationId xmlns:p14="http://schemas.microsoft.com/office/powerpoint/2010/main" val="324284803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F8DEAF-32F2-0F37-016F-C4B39490406B}"/>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D4F3C63E-25AF-84D3-CE6B-D881AD617DD6}"/>
              </a:ext>
            </a:extLst>
          </p:cNvPr>
          <p:cNvSpPr txBox="1"/>
          <p:nvPr/>
        </p:nvSpPr>
        <p:spPr>
          <a:xfrm>
            <a:off x="1097280" y="312420"/>
            <a:ext cx="8199120" cy="369332"/>
          </a:xfrm>
          <a:prstGeom prst="rect">
            <a:avLst/>
          </a:prstGeom>
          <a:noFill/>
        </p:spPr>
        <p:txBody>
          <a:bodyPr wrap="square" rtlCol="0">
            <a:spAutoFit/>
          </a:bodyPr>
          <a:lstStyle/>
          <a:p>
            <a:pPr algn="ctr"/>
            <a:r>
              <a:rPr lang="en-IN" b="1" dirty="0"/>
              <a:t>Useful Keywords &amp; Shortcuts</a:t>
            </a:r>
          </a:p>
        </p:txBody>
      </p:sp>
      <p:sp>
        <p:nvSpPr>
          <p:cNvPr id="9" name="TextBox 8">
            <a:extLst>
              <a:ext uri="{FF2B5EF4-FFF2-40B4-BE49-F238E27FC236}">
                <a16:creationId xmlns:a16="http://schemas.microsoft.com/office/drawing/2014/main" id="{6E08DB0C-EACC-CB39-314A-E4BFA6C9E727}"/>
              </a:ext>
            </a:extLst>
          </p:cNvPr>
          <p:cNvSpPr txBox="1"/>
          <p:nvPr/>
        </p:nvSpPr>
        <p:spPr>
          <a:xfrm>
            <a:off x="861060" y="1276112"/>
            <a:ext cx="11003280" cy="2893100"/>
          </a:xfrm>
          <a:prstGeom prst="rect">
            <a:avLst/>
          </a:prstGeom>
          <a:noFill/>
        </p:spPr>
        <p:txBody>
          <a:bodyPr wrap="square" rtlCol="0">
            <a:spAutoFit/>
          </a:bodyPr>
          <a:lstStyle/>
          <a:p>
            <a:r>
              <a:rPr lang="en-IN" sz="1400" b="1" dirty="0">
                <a:latin typeface="+mj-lt"/>
              </a:rPr>
              <a:t>1. </a:t>
            </a:r>
            <a:r>
              <a:rPr lang="en-IN" sz="1400" b="1" dirty="0" err="1">
                <a:latin typeface="+mj-lt"/>
              </a:rPr>
              <a:t>sp_help</a:t>
            </a:r>
            <a:r>
              <a:rPr lang="en-IN" sz="1400" b="1" dirty="0">
                <a:latin typeface="+mj-lt"/>
              </a:rPr>
              <a:t> – to get schema details of an </a:t>
            </a:r>
            <a:r>
              <a:rPr lang="en-IN" sz="1400" b="1" dirty="0" err="1">
                <a:latin typeface="+mj-lt"/>
              </a:rPr>
              <a:t>objcet</a:t>
            </a:r>
            <a:r>
              <a:rPr lang="en-IN" sz="1400" b="1" dirty="0">
                <a:latin typeface="+mj-lt"/>
              </a:rPr>
              <a:t> e.g. </a:t>
            </a:r>
            <a:r>
              <a:rPr lang="en-IN" sz="1400" b="1" dirty="0" err="1">
                <a:latin typeface="+mj-lt"/>
              </a:rPr>
              <a:t>sp_help</a:t>
            </a:r>
            <a:r>
              <a:rPr lang="en-IN" sz="1400" b="1" dirty="0">
                <a:latin typeface="+mj-lt"/>
              </a:rPr>
              <a:t> ‘</a:t>
            </a:r>
            <a:r>
              <a:rPr lang="en-IN" sz="1400" b="1" dirty="0" err="1">
                <a:latin typeface="+mj-lt"/>
              </a:rPr>
              <a:t>schema.object</a:t>
            </a:r>
            <a:r>
              <a:rPr lang="en-IN" sz="1400" b="1" dirty="0">
                <a:latin typeface="+mj-lt"/>
              </a:rPr>
              <a:t>’, you can alternatively use Alt + F1</a:t>
            </a:r>
          </a:p>
          <a:p>
            <a:endParaRPr lang="en-IN" sz="1400" b="1" dirty="0">
              <a:latin typeface="+mj-lt"/>
            </a:endParaRPr>
          </a:p>
          <a:p>
            <a:r>
              <a:rPr lang="en-IN" sz="1400" b="1" dirty="0">
                <a:latin typeface="+mj-lt"/>
              </a:rPr>
              <a:t>2.sp_helptext to get schema script like procedures, function etc </a:t>
            </a:r>
            <a:r>
              <a:rPr lang="en-IN" sz="1400" b="1" dirty="0" err="1">
                <a:latin typeface="+mj-lt"/>
              </a:rPr>
              <a:t>eg</a:t>
            </a:r>
            <a:r>
              <a:rPr lang="en-IN" sz="1400" b="1" dirty="0">
                <a:latin typeface="+mj-lt"/>
              </a:rPr>
              <a:t> </a:t>
            </a:r>
            <a:r>
              <a:rPr lang="en-IN" sz="1400" b="1" dirty="0" err="1">
                <a:latin typeface="+mj-lt"/>
              </a:rPr>
              <a:t>sp_helptext</a:t>
            </a:r>
            <a:r>
              <a:rPr lang="en-IN" sz="1400" b="1" dirty="0">
                <a:latin typeface="+mj-lt"/>
              </a:rPr>
              <a:t> ‘</a:t>
            </a:r>
            <a:r>
              <a:rPr lang="en-IN" sz="1400" b="1" dirty="0" err="1">
                <a:latin typeface="+mj-lt"/>
              </a:rPr>
              <a:t>schema.object</a:t>
            </a:r>
            <a:r>
              <a:rPr lang="en-IN" sz="1400" b="1" dirty="0">
                <a:latin typeface="+mj-lt"/>
              </a:rPr>
              <a:t>’</a:t>
            </a:r>
          </a:p>
          <a:p>
            <a:endParaRPr lang="en-IN" sz="1400" dirty="0">
              <a:latin typeface="+mj-lt"/>
            </a:endParaRPr>
          </a:p>
          <a:p>
            <a:r>
              <a:rPr lang="en-IN" sz="1400" b="1" dirty="0">
                <a:latin typeface="+mj-lt"/>
              </a:rPr>
              <a:t>3. DBCC</a:t>
            </a:r>
          </a:p>
          <a:p>
            <a:endParaRPr lang="en-IN" sz="1400" b="1" dirty="0">
              <a:latin typeface="+mj-lt"/>
            </a:endParaRPr>
          </a:p>
          <a:p>
            <a:r>
              <a:rPr lang="en-IN" sz="1400" b="1" dirty="0">
                <a:latin typeface="+mj-lt"/>
              </a:rPr>
              <a:t>4. </a:t>
            </a:r>
            <a:r>
              <a:rPr lang="en-IN" sz="1400" b="1" dirty="0" err="1">
                <a:latin typeface="+mj-lt"/>
              </a:rPr>
              <a:t>sp_who</a:t>
            </a:r>
            <a:endParaRPr lang="en-IN" sz="1400" b="1" dirty="0">
              <a:latin typeface="+mj-lt"/>
            </a:endParaRPr>
          </a:p>
          <a:p>
            <a:endParaRPr lang="en-IN" sz="1400" b="1" dirty="0">
              <a:latin typeface="+mj-lt"/>
            </a:endParaRPr>
          </a:p>
          <a:p>
            <a:r>
              <a:rPr lang="en-IN" sz="1400" b="1" dirty="0">
                <a:latin typeface="+mj-lt"/>
              </a:rPr>
              <a:t>5.Ctr +R to minimize and maximize result pane</a:t>
            </a:r>
          </a:p>
          <a:p>
            <a:endParaRPr lang="en-IN" sz="1400" b="1" dirty="0">
              <a:latin typeface="+mj-lt"/>
            </a:endParaRPr>
          </a:p>
          <a:p>
            <a:r>
              <a:rPr lang="en-IN" sz="1400" b="1" dirty="0">
                <a:latin typeface="+mj-lt"/>
              </a:rPr>
              <a:t>6.Right click </a:t>
            </a:r>
            <a:r>
              <a:rPr lang="en-IN" sz="1400" b="1" dirty="0">
                <a:latin typeface="+mj-lt"/>
                <a:sym typeface="Wingdings" panose="05000000000000000000" pitchFamily="2" charset="2"/>
              </a:rPr>
              <a:t>Tasks  Generate Scripts</a:t>
            </a:r>
          </a:p>
          <a:p>
            <a:endParaRPr lang="en-IN" sz="1400" b="1" dirty="0">
              <a:latin typeface="+mj-lt"/>
              <a:sym typeface="Wingdings" panose="05000000000000000000" pitchFamily="2" charset="2"/>
            </a:endParaRPr>
          </a:p>
          <a:p>
            <a:r>
              <a:rPr lang="en-IN" sz="1400" b="1" dirty="0">
                <a:latin typeface="+mj-lt"/>
                <a:sym typeface="Wingdings" panose="05000000000000000000" pitchFamily="2" charset="2"/>
              </a:rPr>
              <a:t>7. </a:t>
            </a:r>
            <a:r>
              <a:rPr lang="en-IN" sz="1400" b="1" dirty="0" err="1">
                <a:latin typeface="+mj-lt"/>
                <a:sym typeface="Wingdings" panose="05000000000000000000" pitchFamily="2" charset="2"/>
              </a:rPr>
              <a:t>sp_depends</a:t>
            </a:r>
            <a:endParaRPr lang="en-IN" sz="1400" b="1" dirty="0">
              <a:latin typeface="+mj-lt"/>
            </a:endParaRPr>
          </a:p>
        </p:txBody>
      </p:sp>
    </p:spTree>
    <p:extLst>
      <p:ext uri="{BB962C8B-B14F-4D97-AF65-F5344CB8AC3E}">
        <p14:creationId xmlns:p14="http://schemas.microsoft.com/office/powerpoint/2010/main" val="146944469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EA29DA7-F39F-C2F7-5739-F4DC02C3EEEC}"/>
              </a:ext>
            </a:extLst>
          </p:cNvPr>
          <p:cNvSpPr txBox="1"/>
          <p:nvPr/>
        </p:nvSpPr>
        <p:spPr>
          <a:xfrm>
            <a:off x="800100" y="422031"/>
            <a:ext cx="9196754" cy="369332"/>
          </a:xfrm>
          <a:prstGeom prst="rect">
            <a:avLst/>
          </a:prstGeom>
          <a:noFill/>
        </p:spPr>
        <p:txBody>
          <a:bodyPr wrap="square" rtlCol="0">
            <a:spAutoFit/>
          </a:bodyPr>
          <a:lstStyle/>
          <a:p>
            <a:r>
              <a:rPr lang="en-IN"/>
              <a:t>https://www.placementpreparation.io/programming-exercises/sql/advanced/</a:t>
            </a:r>
          </a:p>
        </p:txBody>
      </p:sp>
    </p:spTree>
    <p:extLst>
      <p:ext uri="{BB962C8B-B14F-4D97-AF65-F5344CB8AC3E}">
        <p14:creationId xmlns:p14="http://schemas.microsoft.com/office/powerpoint/2010/main" val="18645956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B815AD-E9C6-B549-18DD-E044B608083C}"/>
            </a:ext>
          </a:extLst>
        </p:cNvPr>
        <p:cNvGrpSpPr/>
        <p:nvPr/>
      </p:nvGrpSpPr>
      <p:grpSpPr>
        <a:xfrm>
          <a:off x="0" y="0"/>
          <a:ext cx="0" cy="0"/>
          <a:chOff x="0" y="0"/>
          <a:chExt cx="0" cy="0"/>
        </a:xfrm>
      </p:grpSpPr>
      <p:sp>
        <p:nvSpPr>
          <p:cNvPr id="4" name="Rectangle 2">
            <a:extLst>
              <a:ext uri="{FF2B5EF4-FFF2-40B4-BE49-F238E27FC236}">
                <a16:creationId xmlns:a16="http://schemas.microsoft.com/office/drawing/2014/main" id="{81813013-6458-B3C7-FB2D-D428E21AE955}"/>
              </a:ext>
            </a:extLst>
          </p:cNvPr>
          <p:cNvSpPr>
            <a:spLocks noGrp="1" noChangeArrowheads="1"/>
          </p:cNvSpPr>
          <p:nvPr>
            <p:ph type="ctrTitle"/>
          </p:nvPr>
        </p:nvSpPr>
        <p:spPr bwMode="auto">
          <a:xfrm>
            <a:off x="1295400" y="-164730"/>
            <a:ext cx="9059333" cy="6103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l">
              <a:buNone/>
            </a:pPr>
            <a:r>
              <a:rPr lang="en-US" sz="1400" dirty="0"/>
              <a:t>Codd's 12 Rules are a set of principles proposed by </a:t>
            </a:r>
            <a:r>
              <a:rPr lang="en-US" sz="1400" b="1" dirty="0"/>
              <a:t>Edgar F. Codd</a:t>
            </a:r>
            <a:r>
              <a:rPr lang="en-US" sz="1400" dirty="0"/>
              <a:t>, the founder of the relational database model. These rules serve as a guideline for evaluating whether a database management system (DBMS) qualifies as a true relational database system (RDBMS). While no current RDBMS strictly adheres to all these rules, they remain a benchmark for database systems.</a:t>
            </a:r>
            <a:br>
              <a:rPr lang="en-US" sz="1400" dirty="0"/>
            </a:br>
            <a:r>
              <a:rPr lang="en-US" sz="1400" dirty="0"/>
              <a:t>Here is a summary of </a:t>
            </a:r>
            <a:r>
              <a:rPr lang="en-US" sz="1400" b="1" dirty="0"/>
              <a:t>Codd's 12 Rules</a:t>
            </a:r>
            <a:r>
              <a:rPr lang="en-US" sz="1400" dirty="0"/>
              <a:t>:</a:t>
            </a:r>
            <a:br>
              <a:rPr lang="en-US" sz="1400" dirty="0"/>
            </a:br>
            <a:br>
              <a:rPr lang="en-US" sz="1400" dirty="0"/>
            </a:br>
            <a:r>
              <a:rPr lang="en-US" sz="1400" b="1" dirty="0"/>
              <a:t>Information Rule</a:t>
            </a:r>
            <a:r>
              <a:rPr lang="en-US" sz="1400" dirty="0"/>
              <a:t>: All data should be stored in tables as values.</a:t>
            </a:r>
            <a:br>
              <a:rPr lang="en-US" sz="1400" dirty="0"/>
            </a:br>
            <a:br>
              <a:rPr lang="en-US" sz="1400" dirty="0"/>
            </a:br>
            <a:r>
              <a:rPr lang="en-US" sz="1400" b="1" dirty="0"/>
              <a:t>Guaranteed Access Rule</a:t>
            </a:r>
            <a:r>
              <a:rPr lang="en-US" sz="1400" dirty="0"/>
              <a:t>: Every piece of data must be accessible using a combination of table name, primary key, and column name.</a:t>
            </a:r>
            <a:br>
              <a:rPr lang="en-US" sz="1400" dirty="0"/>
            </a:br>
            <a:br>
              <a:rPr lang="en-US" sz="1400" dirty="0"/>
            </a:br>
            <a:r>
              <a:rPr lang="en-US" sz="1400" b="1" dirty="0"/>
              <a:t>Systematic Treatment of Null Values</a:t>
            </a:r>
            <a:r>
              <a:rPr lang="en-US" sz="1400" dirty="0"/>
              <a:t>: Null values must be supported to indicate missing or inapplicable data.</a:t>
            </a:r>
            <a:br>
              <a:rPr lang="en-US" sz="1400" dirty="0"/>
            </a:br>
            <a:br>
              <a:rPr lang="en-US" sz="1400" dirty="0"/>
            </a:br>
            <a:r>
              <a:rPr lang="en-US" sz="1400" b="1" dirty="0"/>
              <a:t>Dynamic Online Catalog</a:t>
            </a:r>
            <a:r>
              <a:rPr lang="en-US" sz="1400" dirty="0"/>
              <a:t>: The database should provide access to its structure (schema) through the same query language as user data.</a:t>
            </a:r>
            <a:br>
              <a:rPr lang="en-US" sz="1400" dirty="0"/>
            </a:br>
            <a:br>
              <a:rPr lang="en-US" sz="1400" dirty="0"/>
            </a:br>
            <a:r>
              <a:rPr lang="en-US" sz="1400" b="1" dirty="0"/>
              <a:t>Comprehensive Data Sub-Language Rule</a:t>
            </a:r>
            <a:r>
              <a:rPr lang="en-US" sz="1400" dirty="0"/>
              <a:t>: All operations on data must be possible using a single language (such as SQL).</a:t>
            </a:r>
            <a:br>
              <a:rPr lang="en-US" sz="1400" dirty="0"/>
            </a:br>
            <a:br>
              <a:rPr lang="en-US" sz="1400" dirty="0"/>
            </a:br>
            <a:r>
              <a:rPr lang="en-US" sz="1400" b="1" dirty="0"/>
              <a:t>View Updating Rule</a:t>
            </a:r>
            <a:r>
              <a:rPr lang="en-US" sz="1400" dirty="0"/>
              <a:t>: Any view (virtual table) that is theoretically updatable must also be updatable by the system.</a:t>
            </a:r>
            <a:br>
              <a:rPr lang="en-US" sz="1400" dirty="0"/>
            </a:br>
            <a:br>
              <a:rPr lang="en-US" sz="1400" dirty="0"/>
            </a:br>
            <a:r>
              <a:rPr lang="en-US" sz="1400" b="1" dirty="0"/>
              <a:t>High-Level Insert, Update, and Delete</a:t>
            </a:r>
            <a:r>
              <a:rPr lang="en-US" sz="1400" dirty="0"/>
              <a:t>: Users should be able to manipulate data using high-level commands without navigating physical storage.</a:t>
            </a:r>
            <a:br>
              <a:rPr lang="en-US" sz="1400" dirty="0"/>
            </a:br>
            <a:br>
              <a:rPr lang="en-US" sz="1400" dirty="0"/>
            </a:br>
            <a:r>
              <a:rPr lang="en-US" sz="1400" b="1" dirty="0"/>
              <a:t>Physical Data Independence</a:t>
            </a:r>
            <a:r>
              <a:rPr lang="en-US" sz="1400" dirty="0"/>
              <a:t>: Changes in the physical data storage should not affect how the data is accessed.</a:t>
            </a:r>
            <a:br>
              <a:rPr lang="en-US" sz="1400" dirty="0"/>
            </a:br>
            <a:br>
              <a:rPr lang="en-US" sz="1400" dirty="0"/>
            </a:br>
            <a:r>
              <a:rPr lang="en-US" sz="1400" b="1" dirty="0"/>
              <a:t>Logical Data Independence</a:t>
            </a:r>
            <a:r>
              <a:rPr lang="en-US" sz="1400" dirty="0"/>
              <a:t>: Changes in the logical structure (schema) should not affect user queries.</a:t>
            </a:r>
            <a:br>
              <a:rPr lang="en-US" sz="1400" dirty="0"/>
            </a:br>
            <a:br>
              <a:rPr lang="en-US" sz="1400" dirty="0"/>
            </a:br>
            <a:r>
              <a:rPr lang="en-US" sz="1400" b="1" dirty="0"/>
              <a:t>Integrity Independence</a:t>
            </a:r>
            <a:r>
              <a:rPr lang="en-US" sz="1400" dirty="0"/>
              <a:t>: Integrity rules must be separate from application logic and stored in metadata.</a:t>
            </a:r>
            <a:br>
              <a:rPr lang="en-US" sz="1400" dirty="0"/>
            </a:br>
            <a:br>
              <a:rPr lang="en-US" sz="1400" dirty="0"/>
            </a:br>
            <a:r>
              <a:rPr lang="en-US" sz="1400" b="1" dirty="0"/>
              <a:t>Distribution Independence</a:t>
            </a:r>
            <a:r>
              <a:rPr lang="en-US" sz="1400" dirty="0"/>
              <a:t>: A user’s queries should remain unaffected by data distribution across multiple locations.</a:t>
            </a:r>
            <a:br>
              <a:rPr lang="en-US" sz="1400" dirty="0"/>
            </a:br>
            <a:br>
              <a:rPr lang="en-US" sz="1400" dirty="0"/>
            </a:br>
            <a:r>
              <a:rPr lang="en-US" sz="1400" b="1" dirty="0"/>
              <a:t>Non-Subversion Rule</a:t>
            </a:r>
            <a:r>
              <a:rPr lang="en-US" sz="1400" dirty="0"/>
              <a:t>: The system must ensure that its integrity cannot be bypassed by using lower-level access methods.</a:t>
            </a:r>
          </a:p>
        </p:txBody>
      </p:sp>
    </p:spTree>
    <p:extLst>
      <p:ext uri="{BB962C8B-B14F-4D97-AF65-F5344CB8AC3E}">
        <p14:creationId xmlns:p14="http://schemas.microsoft.com/office/powerpoint/2010/main" val="14804173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6CCEE0-8CD5-F88F-4ADF-4DE46DEC0B5D}"/>
            </a:ext>
          </a:extLst>
        </p:cNvPr>
        <p:cNvGrpSpPr/>
        <p:nvPr/>
      </p:nvGrpSpPr>
      <p:grpSpPr>
        <a:xfrm>
          <a:off x="0" y="0"/>
          <a:ext cx="0" cy="0"/>
          <a:chOff x="0" y="0"/>
          <a:chExt cx="0" cy="0"/>
        </a:xfrm>
      </p:grpSpPr>
      <p:sp>
        <p:nvSpPr>
          <p:cNvPr id="4" name="Rectangle 2">
            <a:extLst>
              <a:ext uri="{FF2B5EF4-FFF2-40B4-BE49-F238E27FC236}">
                <a16:creationId xmlns:a16="http://schemas.microsoft.com/office/drawing/2014/main" id="{6391DF38-5316-542F-9F6C-DBA74439694E}"/>
              </a:ext>
            </a:extLst>
          </p:cNvPr>
          <p:cNvSpPr>
            <a:spLocks noGrp="1" noChangeArrowheads="1"/>
          </p:cNvSpPr>
          <p:nvPr>
            <p:ph type="ctrTitle"/>
          </p:nvPr>
        </p:nvSpPr>
        <p:spPr bwMode="auto">
          <a:xfrm>
            <a:off x="1295400" y="680118"/>
            <a:ext cx="9059333" cy="44135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l">
              <a:buNone/>
            </a:pPr>
            <a:r>
              <a:rPr lang="en-US" sz="1300" dirty="0"/>
              <a:t>The </a:t>
            </a:r>
            <a:r>
              <a:rPr lang="en-US" sz="1300" b="1" dirty="0"/>
              <a:t>ACID Properties</a:t>
            </a:r>
            <a:r>
              <a:rPr lang="en-US" sz="1300" dirty="0"/>
              <a:t> are a set of essential principles that ensure the reliability and consistency of transactions in a database system. ACID stands for </a:t>
            </a:r>
            <a:r>
              <a:rPr lang="en-US" sz="1300" b="1" dirty="0"/>
              <a:t>Atomicity</a:t>
            </a:r>
            <a:r>
              <a:rPr lang="en-US" sz="1300" dirty="0"/>
              <a:t>, </a:t>
            </a:r>
            <a:r>
              <a:rPr lang="en-US" sz="1300" b="1" dirty="0"/>
              <a:t>Consistency</a:t>
            </a:r>
            <a:r>
              <a:rPr lang="en-US" sz="1300" dirty="0"/>
              <a:t>, </a:t>
            </a:r>
            <a:r>
              <a:rPr lang="en-US" sz="1300" b="1" dirty="0"/>
              <a:t>Isolation</a:t>
            </a:r>
            <a:r>
              <a:rPr lang="en-US" sz="1300" dirty="0"/>
              <a:t>, and </a:t>
            </a:r>
            <a:r>
              <a:rPr lang="en-US" sz="1300" b="1" dirty="0"/>
              <a:t>Durability</a:t>
            </a:r>
            <a:r>
              <a:rPr lang="en-US" sz="1300" dirty="0"/>
              <a:t>, and together they define how transactions are processed to maintain integrity.</a:t>
            </a:r>
            <a:br>
              <a:rPr lang="en-US" sz="1300" dirty="0"/>
            </a:br>
            <a:br>
              <a:rPr lang="en-US" sz="1300" dirty="0"/>
            </a:br>
            <a:r>
              <a:rPr lang="en-US" sz="1300" b="1" dirty="0"/>
              <a:t>ACID Explained:</a:t>
            </a:r>
            <a:br>
              <a:rPr lang="en-US" sz="1300" b="1" dirty="0"/>
            </a:br>
            <a:r>
              <a:rPr lang="en-US" sz="1300" b="1" dirty="0"/>
              <a:t>    Atomicity</a:t>
            </a:r>
            <a:r>
              <a:rPr lang="en-US" sz="1300" dirty="0"/>
              <a:t>:</a:t>
            </a:r>
            <a:br>
              <a:rPr lang="en-US" sz="1300" dirty="0"/>
            </a:br>
            <a:r>
              <a:rPr lang="en-US" sz="1300" dirty="0"/>
              <a:t>        Ensures that a transaction is treated as a single, indivisible unit.</a:t>
            </a:r>
            <a:br>
              <a:rPr lang="en-US" sz="1300" dirty="0"/>
            </a:br>
            <a:r>
              <a:rPr lang="en-US" sz="1300" dirty="0"/>
              <a:t>        Either all operations in the transaction are executed successfully, or none of them are applied (rollback occurs).</a:t>
            </a:r>
            <a:br>
              <a:rPr lang="en-US" sz="1300" dirty="0"/>
            </a:br>
            <a:br>
              <a:rPr lang="en-US" sz="1300" dirty="0"/>
            </a:br>
            <a:r>
              <a:rPr lang="en-US" sz="1300" b="1" dirty="0"/>
              <a:t>Consistency</a:t>
            </a:r>
            <a:r>
              <a:rPr lang="en-US" sz="1300" dirty="0"/>
              <a:t>:</a:t>
            </a:r>
            <a:br>
              <a:rPr lang="en-US" sz="1300" dirty="0"/>
            </a:br>
            <a:r>
              <a:rPr lang="en-US" sz="1300" dirty="0"/>
              <a:t>     Guarantees that a transaction brings the database from one valid state to another.</a:t>
            </a:r>
            <a:br>
              <a:rPr lang="en-US" sz="1300" dirty="0"/>
            </a:br>
            <a:r>
              <a:rPr lang="en-US" sz="1300" dirty="0"/>
              <a:t>     Ensures that all rules, constraints, and relationships in the database are preserved.</a:t>
            </a:r>
            <a:br>
              <a:rPr lang="en-US" sz="1300" dirty="0"/>
            </a:br>
            <a:br>
              <a:rPr lang="en-US" sz="1300" dirty="0"/>
            </a:br>
            <a:r>
              <a:rPr lang="en-US" sz="1300" dirty="0"/>
              <a:t> </a:t>
            </a:r>
            <a:r>
              <a:rPr lang="en-US" sz="1300" b="1" dirty="0"/>
              <a:t>Isolation</a:t>
            </a:r>
            <a:r>
              <a:rPr lang="en-US" sz="1300" dirty="0"/>
              <a:t>:</a:t>
            </a:r>
            <a:br>
              <a:rPr lang="en-US" sz="1300" dirty="0"/>
            </a:br>
            <a:r>
              <a:rPr lang="en-US" sz="1300" dirty="0"/>
              <a:t>    Ensures that transactions are executed independently without interference.</a:t>
            </a:r>
            <a:br>
              <a:rPr lang="en-US" sz="1300" dirty="0"/>
            </a:br>
            <a:r>
              <a:rPr lang="en-US" sz="1300" dirty="0"/>
              <a:t>    Prevents data inconsistencies caused by simultaneous transactions. </a:t>
            </a:r>
            <a:br>
              <a:rPr lang="en-US" sz="1300" dirty="0"/>
            </a:br>
            <a:br>
              <a:rPr lang="en-US" sz="1300" dirty="0"/>
            </a:br>
            <a:r>
              <a:rPr lang="en-US" sz="1300" b="1" dirty="0"/>
              <a:t>Durability</a:t>
            </a:r>
            <a:r>
              <a:rPr lang="en-US" sz="1300" dirty="0"/>
              <a:t>:</a:t>
            </a:r>
            <a:br>
              <a:rPr lang="en-US" sz="1300" dirty="0"/>
            </a:br>
            <a:r>
              <a:rPr lang="en-US" sz="1300" dirty="0"/>
              <a:t>   Guarantees that once a transaction is committed, it remains permanent, even in the event of system failures.</a:t>
            </a:r>
            <a:br>
              <a:rPr lang="en-US" sz="1300" dirty="0"/>
            </a:br>
            <a:r>
              <a:rPr lang="en-US" sz="1300" dirty="0"/>
              <a:t>    Uses techniques like logging and backups to protect committed changes.</a:t>
            </a:r>
            <a:br>
              <a:rPr lang="en-US" sz="1300" dirty="0"/>
            </a:br>
            <a:br>
              <a:rPr lang="en-US" sz="1300" dirty="0"/>
            </a:br>
            <a:r>
              <a:rPr lang="en-US" sz="1300" b="1" dirty="0"/>
              <a:t>Why ACID Matters:</a:t>
            </a:r>
            <a:br>
              <a:rPr lang="en-US" sz="1300" b="1" dirty="0"/>
            </a:br>
            <a:r>
              <a:rPr lang="en-US" sz="1300" dirty="0"/>
              <a:t>These properties are critical for maintaining the accuracy and reliability of database systems, particularly in applications like banking, e-commerce, and inventory management.</a:t>
            </a:r>
          </a:p>
        </p:txBody>
      </p:sp>
    </p:spTree>
    <p:extLst>
      <p:ext uri="{BB962C8B-B14F-4D97-AF65-F5344CB8AC3E}">
        <p14:creationId xmlns:p14="http://schemas.microsoft.com/office/powerpoint/2010/main" val="12354290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BE2C7A-46C8-A59B-63E5-327D5728F978}"/>
            </a:ext>
          </a:extLst>
        </p:cNvPr>
        <p:cNvGrpSpPr/>
        <p:nvPr/>
      </p:nvGrpSpPr>
      <p:grpSpPr>
        <a:xfrm>
          <a:off x="0" y="0"/>
          <a:ext cx="0" cy="0"/>
          <a:chOff x="0" y="0"/>
          <a:chExt cx="0" cy="0"/>
        </a:xfrm>
      </p:grpSpPr>
      <p:sp>
        <p:nvSpPr>
          <p:cNvPr id="4" name="Rectangle 2">
            <a:extLst>
              <a:ext uri="{FF2B5EF4-FFF2-40B4-BE49-F238E27FC236}">
                <a16:creationId xmlns:a16="http://schemas.microsoft.com/office/drawing/2014/main" id="{8212FEC5-EE4E-4A34-D5AB-0D1B62C60AD6}"/>
              </a:ext>
            </a:extLst>
          </p:cNvPr>
          <p:cNvSpPr>
            <a:spLocks noGrp="1" noChangeArrowheads="1"/>
          </p:cNvSpPr>
          <p:nvPr>
            <p:ph type="ctrTitle"/>
          </p:nvPr>
        </p:nvSpPr>
        <p:spPr bwMode="auto">
          <a:xfrm>
            <a:off x="1295400" y="770144"/>
            <a:ext cx="9059333" cy="42334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l">
              <a:buNone/>
            </a:pPr>
            <a:r>
              <a:rPr lang="en-US" sz="1300" b="1" dirty="0"/>
              <a:t>Normalization</a:t>
            </a:r>
            <a:r>
              <a:rPr lang="en-US" sz="1300" dirty="0"/>
              <a:t> in databases is a systematic process of organizing data to reduce redundancy and improve data integrity. It divides data into related tables and ensures relationships are logical and minimal, preventing anomalies during data manipulation.</a:t>
            </a:r>
            <a:br>
              <a:rPr lang="en-US" sz="1300" dirty="0"/>
            </a:br>
            <a:r>
              <a:rPr lang="en-US" sz="1300" dirty="0"/>
              <a:t>  </a:t>
            </a:r>
            <a:r>
              <a:rPr lang="en-US" sz="1300" b="1" dirty="0"/>
              <a:t>Goals of Normalization:</a:t>
            </a:r>
            <a:br>
              <a:rPr lang="en-US" sz="1300" b="1" dirty="0"/>
            </a:br>
            <a:r>
              <a:rPr lang="en-US" sz="1300" b="1" dirty="0"/>
              <a:t>     </a:t>
            </a:r>
            <a:r>
              <a:rPr lang="en-US" sz="1300" dirty="0"/>
              <a:t>Eliminate duplicate data.</a:t>
            </a:r>
            <a:br>
              <a:rPr lang="en-US" sz="1300" dirty="0"/>
            </a:br>
            <a:r>
              <a:rPr lang="en-US" sz="1300" dirty="0"/>
              <a:t>    Ensure consistency and accuracy.</a:t>
            </a:r>
            <a:br>
              <a:rPr lang="en-US" sz="1300" dirty="0"/>
            </a:br>
            <a:r>
              <a:rPr lang="en-US" sz="1300" dirty="0"/>
              <a:t>   Simplify database maintenance.</a:t>
            </a:r>
            <a:br>
              <a:rPr lang="en-US" sz="1300" dirty="0"/>
            </a:br>
            <a:br>
              <a:rPr lang="en-US" sz="1300" dirty="0"/>
            </a:br>
            <a:r>
              <a:rPr lang="en-US" sz="1300" b="1" dirty="0"/>
              <a:t>Normal Forms:</a:t>
            </a:r>
            <a:br>
              <a:rPr lang="en-US" sz="1300" b="1" dirty="0"/>
            </a:br>
            <a:r>
              <a:rPr lang="en-US" sz="1300" dirty="0"/>
              <a:t>Normalization progresses through stages, known as </a:t>
            </a:r>
            <a:r>
              <a:rPr lang="en-US" sz="1300" b="1" dirty="0"/>
              <a:t>normal forms (NF)</a:t>
            </a:r>
            <a:r>
              <a:rPr lang="en-US" sz="1300" dirty="0"/>
              <a:t>. Here’s a summary of each:</a:t>
            </a:r>
            <a:br>
              <a:rPr lang="en-US" sz="1300" dirty="0"/>
            </a:br>
            <a:br>
              <a:rPr lang="en-US" sz="1300" dirty="0"/>
            </a:br>
            <a:r>
              <a:rPr lang="en-US" sz="1300" b="1" dirty="0"/>
              <a:t>First Normal Form (1NF)</a:t>
            </a:r>
            <a:r>
              <a:rPr lang="en-US" sz="1300" dirty="0"/>
              <a:t>:</a:t>
            </a:r>
            <a:br>
              <a:rPr lang="en-US" sz="1300" dirty="0"/>
            </a:br>
            <a:r>
              <a:rPr lang="en-US" sz="1300" dirty="0"/>
              <a:t>   Each column contains atomic values (no multi-valued fields).</a:t>
            </a:r>
            <a:br>
              <a:rPr lang="en-US" sz="1300" dirty="0"/>
            </a:br>
            <a:br>
              <a:rPr lang="en-US" sz="1300" dirty="0"/>
            </a:br>
            <a:r>
              <a:rPr lang="en-US" sz="1300" b="1" dirty="0"/>
              <a:t>Second Normal Form (2NF)</a:t>
            </a:r>
            <a:r>
              <a:rPr lang="en-US" sz="1300" dirty="0"/>
              <a:t>:</a:t>
            </a:r>
            <a:br>
              <a:rPr lang="en-US" sz="1300" dirty="0"/>
            </a:br>
            <a:r>
              <a:rPr lang="en-US" sz="1300" dirty="0"/>
              <a:t>   Builds on 1NF.</a:t>
            </a:r>
            <a:br>
              <a:rPr lang="en-US" sz="1300" dirty="0"/>
            </a:br>
            <a:r>
              <a:rPr lang="en-US" sz="1300" dirty="0"/>
              <a:t>   Eliminates partial dependencies, where a non-key column depends only on part of a composite key.</a:t>
            </a:r>
            <a:br>
              <a:rPr lang="en-US" sz="1300" dirty="0"/>
            </a:br>
            <a:br>
              <a:rPr lang="en-US" sz="1300" dirty="0"/>
            </a:br>
            <a:r>
              <a:rPr lang="en-US" sz="1300" b="1" dirty="0"/>
              <a:t>Third Normal Form (3NF)</a:t>
            </a:r>
            <a:r>
              <a:rPr lang="en-US" sz="1300" dirty="0"/>
              <a:t>:</a:t>
            </a:r>
            <a:br>
              <a:rPr lang="en-US" sz="1300" dirty="0"/>
            </a:br>
            <a:r>
              <a:rPr lang="en-US" sz="1300" dirty="0"/>
              <a:t>    Builds on 2NF.</a:t>
            </a:r>
            <a:br>
              <a:rPr lang="en-US" sz="1300" dirty="0"/>
            </a:br>
            <a:r>
              <a:rPr lang="en-US" sz="1300" dirty="0"/>
              <a:t>    Removes transitive dependencies, where non-key columns depend on other non-key columns.</a:t>
            </a:r>
            <a:br>
              <a:rPr lang="en-US" sz="1300" dirty="0"/>
            </a:br>
            <a:br>
              <a:rPr lang="en-US" sz="1300" dirty="0"/>
            </a:br>
            <a:r>
              <a:rPr lang="en-US" sz="1300" b="1" dirty="0"/>
              <a:t>Boyce-Codd Normal Form (BCNF)</a:t>
            </a:r>
            <a:r>
              <a:rPr lang="en-US" sz="1300" dirty="0"/>
              <a:t>:</a:t>
            </a:r>
            <a:br>
              <a:rPr lang="en-US" sz="1300" dirty="0"/>
            </a:br>
            <a:r>
              <a:rPr lang="en-US" sz="1300" dirty="0"/>
              <a:t>   Ensures that every determinant is a candidate key (stricter than 3NF).</a:t>
            </a:r>
          </a:p>
        </p:txBody>
      </p:sp>
    </p:spTree>
    <p:extLst>
      <p:ext uri="{BB962C8B-B14F-4D97-AF65-F5344CB8AC3E}">
        <p14:creationId xmlns:p14="http://schemas.microsoft.com/office/powerpoint/2010/main" val="209463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7B57348-6552-9337-CD49-7DEB2C1A9F7D}"/>
              </a:ext>
            </a:extLst>
          </p:cNvPr>
          <p:cNvSpPr txBox="1"/>
          <p:nvPr/>
        </p:nvSpPr>
        <p:spPr>
          <a:xfrm>
            <a:off x="754602" y="994299"/>
            <a:ext cx="10857390" cy="2585323"/>
          </a:xfrm>
          <a:prstGeom prst="rect">
            <a:avLst/>
          </a:prstGeom>
          <a:noFill/>
        </p:spPr>
        <p:txBody>
          <a:bodyPr wrap="square" rtlCol="0">
            <a:spAutoFit/>
          </a:bodyPr>
          <a:lstStyle/>
          <a:p>
            <a:pPr marL="342900" indent="-342900">
              <a:buAutoNum type="arabicPeriod"/>
            </a:pPr>
            <a:r>
              <a:rPr lang="en-US" dirty="0">
                <a:latin typeface="+mj-lt"/>
              </a:rPr>
              <a:t>Create Schema</a:t>
            </a:r>
          </a:p>
          <a:p>
            <a:pPr marL="342900" indent="-342900">
              <a:buAutoNum type="arabicPeriod"/>
            </a:pPr>
            <a:endParaRPr lang="en-US" dirty="0">
              <a:latin typeface="+mj-lt"/>
            </a:endParaRPr>
          </a:p>
          <a:p>
            <a:pPr marL="342900" indent="-342900">
              <a:buAutoNum type="arabicPeriod"/>
            </a:pPr>
            <a:r>
              <a:rPr lang="en-US" dirty="0">
                <a:latin typeface="+mj-lt"/>
              </a:rPr>
              <a:t>Create a table (with autoincrement column)</a:t>
            </a:r>
          </a:p>
          <a:p>
            <a:pPr marL="342900" indent="-342900">
              <a:buAutoNum type="arabicPeriod"/>
            </a:pPr>
            <a:endParaRPr lang="en-IN" dirty="0">
              <a:latin typeface="+mj-lt"/>
            </a:endParaRPr>
          </a:p>
          <a:p>
            <a:pPr marL="342900" indent="-342900">
              <a:buAutoNum type="arabicPeriod"/>
            </a:pPr>
            <a:r>
              <a:rPr lang="en-IN" dirty="0">
                <a:latin typeface="+mj-lt"/>
              </a:rPr>
              <a:t>Create Primary Key and Foreign Key</a:t>
            </a:r>
          </a:p>
          <a:p>
            <a:pPr marL="342900" indent="-342900">
              <a:buAutoNum type="arabicPeriod"/>
            </a:pPr>
            <a:endParaRPr lang="en-IN" dirty="0">
              <a:latin typeface="+mj-lt"/>
            </a:endParaRPr>
          </a:p>
          <a:p>
            <a:pPr marL="342900" indent="-342900">
              <a:buAutoNum type="arabicPeriod"/>
            </a:pPr>
            <a:r>
              <a:rPr lang="en-IN" dirty="0">
                <a:latin typeface="+mj-lt"/>
              </a:rPr>
              <a:t>Create Default Constraint</a:t>
            </a:r>
          </a:p>
          <a:p>
            <a:pPr marL="342900" indent="-342900">
              <a:buAutoNum type="arabicPeriod"/>
            </a:pPr>
            <a:endParaRPr lang="en-IN" dirty="0">
              <a:latin typeface="+mj-lt"/>
            </a:endParaRPr>
          </a:p>
          <a:p>
            <a:pPr marL="342900" indent="-342900">
              <a:buAutoNum type="arabicPeriod"/>
            </a:pPr>
            <a:r>
              <a:rPr lang="en-IN" dirty="0">
                <a:latin typeface="+mj-lt"/>
              </a:rPr>
              <a:t>Index Clustered and non-clustered index</a:t>
            </a:r>
          </a:p>
        </p:txBody>
      </p:sp>
      <p:sp>
        <p:nvSpPr>
          <p:cNvPr id="3" name="TextBox 2">
            <a:extLst>
              <a:ext uri="{FF2B5EF4-FFF2-40B4-BE49-F238E27FC236}">
                <a16:creationId xmlns:a16="http://schemas.microsoft.com/office/drawing/2014/main" id="{281B238F-B4AE-A9FC-D668-7D7D2118028B}"/>
              </a:ext>
            </a:extLst>
          </p:cNvPr>
          <p:cNvSpPr txBox="1"/>
          <p:nvPr/>
        </p:nvSpPr>
        <p:spPr>
          <a:xfrm>
            <a:off x="3533313" y="355107"/>
            <a:ext cx="3355759" cy="461665"/>
          </a:xfrm>
          <a:prstGeom prst="rect">
            <a:avLst/>
          </a:prstGeom>
          <a:noFill/>
        </p:spPr>
        <p:txBody>
          <a:bodyPr wrap="square" rtlCol="0">
            <a:spAutoFit/>
          </a:bodyPr>
          <a:lstStyle/>
          <a:p>
            <a:r>
              <a:rPr lang="en-US" sz="2400" b="1" dirty="0"/>
              <a:t>     Database Design</a:t>
            </a:r>
            <a:endParaRPr lang="en-IN" sz="2400" b="1" dirty="0"/>
          </a:p>
        </p:txBody>
      </p:sp>
    </p:spTree>
    <p:extLst>
      <p:ext uri="{BB962C8B-B14F-4D97-AF65-F5344CB8AC3E}">
        <p14:creationId xmlns:p14="http://schemas.microsoft.com/office/powerpoint/2010/main" val="14823376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AB0AEC1-C9FC-1DD3-5DE7-313A8B76B7AE}"/>
              </a:ext>
            </a:extLst>
          </p:cNvPr>
          <p:cNvSpPr txBox="1"/>
          <p:nvPr/>
        </p:nvSpPr>
        <p:spPr>
          <a:xfrm>
            <a:off x="1045865" y="887767"/>
            <a:ext cx="9303798" cy="1969770"/>
          </a:xfrm>
          <a:prstGeom prst="rect">
            <a:avLst/>
          </a:prstGeom>
          <a:noFill/>
        </p:spPr>
        <p:txBody>
          <a:bodyPr wrap="square" rtlCol="0">
            <a:spAutoFit/>
          </a:bodyPr>
          <a:lstStyle/>
          <a:p>
            <a:pPr algn="l">
              <a:buNone/>
            </a:pPr>
            <a:r>
              <a:rPr lang="en-US" sz="1300" b="1" dirty="0">
                <a:latin typeface="+mj-lt"/>
                <a:ea typeface="+mj-ea"/>
                <a:cs typeface="+mj-cs"/>
              </a:rPr>
              <a:t>Schema :</a:t>
            </a:r>
            <a:r>
              <a:rPr lang="en-US" sz="1300" dirty="0">
                <a:latin typeface="+mj-lt"/>
                <a:ea typeface="+mj-ea"/>
                <a:cs typeface="+mj-cs"/>
              </a:rPr>
              <a:t> A schema can be defined as the design of a database. The overall description of the database is called the database schema. It can be categorized into three parts. These are:</a:t>
            </a:r>
          </a:p>
          <a:p>
            <a:pPr algn="l">
              <a:buNone/>
            </a:pPr>
            <a:endParaRPr lang="en-US" sz="1300" dirty="0">
              <a:latin typeface="+mj-lt"/>
              <a:ea typeface="+mj-ea"/>
              <a:cs typeface="+mj-cs"/>
            </a:endParaRPr>
          </a:p>
          <a:p>
            <a:pPr algn="l">
              <a:buFont typeface="Arial" panose="020B0604020202020204" pitchFamily="34" charset="0"/>
              <a:buChar char="•"/>
            </a:pPr>
            <a:r>
              <a:rPr lang="en-US" sz="1300" dirty="0">
                <a:latin typeface="+mj-lt"/>
                <a:ea typeface="+mj-ea"/>
                <a:cs typeface="+mj-cs"/>
              </a:rPr>
              <a:t>Physical Schema</a:t>
            </a:r>
          </a:p>
          <a:p>
            <a:pPr algn="l">
              <a:buFont typeface="Arial" panose="020B0604020202020204" pitchFamily="34" charset="0"/>
              <a:buChar char="•"/>
            </a:pPr>
            <a:endParaRPr lang="en-US" sz="1300" dirty="0">
              <a:latin typeface="+mj-lt"/>
              <a:ea typeface="+mj-ea"/>
              <a:cs typeface="+mj-cs"/>
            </a:endParaRPr>
          </a:p>
          <a:p>
            <a:pPr algn="l">
              <a:buFont typeface="Arial" panose="020B0604020202020204" pitchFamily="34" charset="0"/>
              <a:buChar char="•"/>
            </a:pPr>
            <a:r>
              <a:rPr lang="en-US" sz="1300" dirty="0">
                <a:latin typeface="+mj-lt"/>
                <a:ea typeface="+mj-ea"/>
                <a:cs typeface="+mj-cs"/>
              </a:rPr>
              <a:t>Logical Schema</a:t>
            </a:r>
          </a:p>
          <a:p>
            <a:pPr algn="l">
              <a:buFont typeface="Arial" panose="020B0604020202020204" pitchFamily="34" charset="0"/>
              <a:buChar char="•"/>
            </a:pPr>
            <a:endParaRPr lang="en-US" sz="1300" dirty="0">
              <a:latin typeface="+mj-lt"/>
              <a:ea typeface="+mj-ea"/>
              <a:cs typeface="+mj-cs"/>
            </a:endParaRPr>
          </a:p>
          <a:p>
            <a:pPr algn="l">
              <a:buFont typeface="Arial" panose="020B0604020202020204" pitchFamily="34" charset="0"/>
              <a:buChar char="•"/>
            </a:pPr>
            <a:r>
              <a:rPr lang="en-US" sz="1300" dirty="0">
                <a:latin typeface="+mj-lt"/>
                <a:ea typeface="+mj-ea"/>
                <a:cs typeface="+mj-cs"/>
              </a:rPr>
              <a:t>View Schema</a:t>
            </a:r>
          </a:p>
          <a:p>
            <a:endParaRPr lang="en-IN" dirty="0"/>
          </a:p>
        </p:txBody>
      </p:sp>
    </p:spTree>
    <p:extLst>
      <p:ext uri="{BB962C8B-B14F-4D97-AF65-F5344CB8AC3E}">
        <p14:creationId xmlns:p14="http://schemas.microsoft.com/office/powerpoint/2010/main" val="37538741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4027</TotalTime>
  <Words>6580</Words>
  <Application>Microsoft Office PowerPoint</Application>
  <PresentationFormat>Widescreen</PresentationFormat>
  <Paragraphs>699</Paragraphs>
  <Slides>44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44</vt:i4>
      </vt:variant>
    </vt:vector>
  </HeadingPairs>
  <TitlesOfParts>
    <vt:vector size="51" baseType="lpstr">
      <vt:lpstr>Arial</vt:lpstr>
      <vt:lpstr>Bahnschrift</vt:lpstr>
      <vt:lpstr>Calibri</vt:lpstr>
      <vt:lpstr>Calibri Light</vt:lpstr>
      <vt:lpstr>Nunito</vt:lpstr>
      <vt:lpstr>Roboto Mono</vt:lpstr>
      <vt:lpstr>Office Theme</vt:lpstr>
      <vt:lpstr>DBMS &amp; Sql</vt:lpstr>
      <vt:lpstr>Database Management System (DBMS) is software designed to store, retrieve, define, and manage data in a database. It acts as an interface between the end-users or applications and the database itself, ensuring that data is organized and easily accessible.  Key Features of a DBMS:     Data Storage and Retrieval: Allows users to store large volumes of data systematically and retrieve it as needed.     Data Security: Ensures that data is protected from unauthorized access.     Data Integrity: Maintains the accuracy and consistency of data over time.     Data Backup and Recovery: Provides mechanisms to back up data and recover it in case of failures.     Multi-User Access: Supports concurrent access by multiple users without compromising data integrity. </vt:lpstr>
      <vt:lpstr>Relational Database Management System (RDBMS) is a type of database management system that organizes data into tables, which are related to each other through common fields. It follows a structured framework, using rows and columns to represent data in a tabular format. Key Features of RDBMS:      Tables (Relations): Data is stored in rows (records) and columns (attributes), making it easy to organize and retrieve.      Primary Key: Each table typically has a unique identifier (primary key) that ensures data integrity.      Relationships: Tables are linked through relationships, which can be one-to-one, one-to-many, or many-to-many.      SQL (Structured Query Language): Provides a standard way to interact with the database for querying, updating, and managing data.      Data Integrity: Ensures data accuracy through constraints like primary keys, foreign keys, and unique keys.</vt:lpstr>
      <vt:lpstr>MySQL: Known for its speed and reliability, MySQL is popular for web applications like WordPress, online stores, and content management systems.  PostgreSQL: An advanced open-source RDBMS that supports complex queries and is often used in applications requiring high scalability, such as geospatial data systems.  Oracle Database: Frequently used in enterprise environments for handling large-scale operations and data analytics.  Microsoft SQL Server: Integrates seamlessly with Microsoft software and is favored for business applications.  SQLite: A lightweight and self-contained RDBMS often used in mobile applications and embedded systems.</vt:lpstr>
      <vt:lpstr>Codd's 12 Rules are a set of principles proposed by Edgar F. Codd, the founder of the relational database model. These rules serve as a guideline for evaluating whether a database management system (DBMS) qualifies as a true relational database system (RDBMS). While no current RDBMS strictly adheres to all these rules, they remain a benchmark for database systems. Here is a summary of Codd's 12 Rules:  Information Rule: All data should be stored in tables as values.  Guaranteed Access Rule: Every piece of data must be accessible using a combination of table name, primary key, and column name.  Systematic Treatment of Null Values: Null values must be supported to indicate missing or inapplicable data.  Dynamic Online Catalog: The database should provide access to its structure (schema) through the same query language as user data.  Comprehensive Data Sub-Language Rule: All operations on data must be possible using a single language (such as SQL).  View Updating Rule: Any view (virtual table) that is theoretically updatable must also be updatable by the system.  High-Level Insert, Update, and Delete: Users should be able to manipulate data using high-level commands without navigating physical storage.  Physical Data Independence: Changes in the physical data storage should not affect how the data is accessed.  Logical Data Independence: Changes in the logical structure (schema) should not affect user queries.  Integrity Independence: Integrity rules must be separate from application logic and stored in metadata.  Distribution Independence: A user’s queries should remain unaffected by data distribution across multiple locations.  Non-Subversion Rule: The system must ensure that its integrity cannot be bypassed by using lower-level access methods.</vt:lpstr>
      <vt:lpstr>The ACID Properties are a set of essential principles that ensure the reliability and consistency of transactions in a database system. ACID stands for Atomicity, Consistency, Isolation, and Durability, and together they define how transactions are processed to maintain integrity.  ACID Explained:     Atomicity:         Ensures that a transaction is treated as a single, indivisible unit.         Either all operations in the transaction are executed successfully, or none of them are applied (rollback occurs).  Consistency:      Guarantees that a transaction brings the database from one valid state to another.      Ensures that all rules, constraints, and relationships in the database are preserved.   Isolation:     Ensures that transactions are executed independently without interference.     Prevents data inconsistencies caused by simultaneous transactions.   Durability:    Guarantees that once a transaction is committed, it remains permanent, even in the event of system failures.     Uses techniques like logging and backups to protect committed changes.  Why ACID Matters: These properties are critical for maintaining the accuracy and reliability of database systems, particularly in applications like banking, e-commerce, and inventory management.</vt:lpstr>
      <vt:lpstr>Normalization in databases is a systematic process of organizing data to reduce redundancy and improve data integrity. It divides data into related tables and ensures relationships are logical and minimal, preventing anomalies during data manipulation.   Goals of Normalization:      Eliminate duplicate data.     Ensure consistency and accuracy.    Simplify database maintenance.  Normal Forms: Normalization progresses through stages, known as normal forms (NF). Here’s a summary of each:  First Normal Form (1NF):    Each column contains atomic values (no multi-valued fields).  Second Normal Form (2NF):    Builds on 1NF.    Eliminates partial dependencies, where a non-key column depends only on part of a composite key.  Third Normal Form (3NF):     Builds on 2NF.     Removes transitive dependencies, where non-key columns depend on other non-key columns.  Boyce-Codd Normal Form (BCNF):    Ensures that every determinant is a candidate key (stricter than 3NF).</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Naresh Chandra pradhan</dc:creator>
  <cp:lastModifiedBy>Naresh Chandra pradhan</cp:lastModifiedBy>
  <cp:revision>3</cp:revision>
  <dcterms:created xsi:type="dcterms:W3CDTF">2025-04-07T02:21:06Z</dcterms:created>
  <dcterms:modified xsi:type="dcterms:W3CDTF">2025-04-17T02:45:12Z</dcterms:modified>
</cp:coreProperties>
</file>