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67" r:id="rId5"/>
    <p:sldId id="268" r:id="rId6"/>
    <p:sldId id="273" r:id="rId7"/>
    <p:sldId id="261" r:id="rId8"/>
    <p:sldId id="272" r:id="rId9"/>
    <p:sldId id="262" r:id="rId10"/>
    <p:sldId id="265" r:id="rId11"/>
    <p:sldId id="266" r:id="rId12"/>
    <p:sldId id="263" r:id="rId13"/>
    <p:sldId id="269" r:id="rId14"/>
    <p:sldId id="270" r:id="rId15"/>
    <p:sldId id="275" r:id="rId16"/>
    <p:sldId id="276" r:id="rId17"/>
    <p:sldId id="277" r:id="rId18"/>
    <p:sldId id="264"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B36218-88F6-4AC8-9426-653EBB1861B8}" v="162" dt="2023-06-24T12:17:29.384"/>
    <p1510:client id="{47C907D2-A3ED-4D1A-9775-14EA73D48C13}" v="303" dt="2023-06-24T14:58:22.610"/>
    <p1510:client id="{C38528AC-2086-4CA3-B610-CF871D56D0BD}" v="2052" dt="2023-06-25T05:46:54.278"/>
    <p1510:client id="{D19FD13F-5112-4C09-AEC7-9235C60CF14C}" v="11" dt="2023-06-25T03:19:30.952"/>
    <p1510:client id="{FB1C7FDF-564D-48CD-B54E-918BDF5D16C7}" v="671" dt="2023-06-24T11:19:03.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1" d="100"/>
          <a:sy n="91" d="100"/>
        </p:scale>
        <p:origin x="13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9AB705-C053-4E35-A098-448A530C121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992CCAC-E27A-4FE9-B530-401B80A4D089}">
      <dgm:prSet/>
      <dgm:spPr/>
      <dgm:t>
        <a:bodyPr/>
        <a:lstStyle/>
        <a:p>
          <a:r>
            <a:rPr lang="en-US" dirty="0"/>
            <a:t>What is an online voting system?</a:t>
          </a:r>
        </a:p>
      </dgm:t>
    </dgm:pt>
    <dgm:pt modelId="{2C0F3F0D-6AF1-44C3-BF2B-1BE66AF9BBF8}" type="parTrans" cxnId="{D2D187DE-D13D-434B-9881-47AF6BC4D994}">
      <dgm:prSet/>
      <dgm:spPr/>
      <dgm:t>
        <a:bodyPr/>
        <a:lstStyle/>
        <a:p>
          <a:endParaRPr lang="en-US"/>
        </a:p>
      </dgm:t>
    </dgm:pt>
    <dgm:pt modelId="{616BAE1E-B196-4A3C-BA9F-6AC21D987881}" type="sibTrans" cxnId="{D2D187DE-D13D-434B-9881-47AF6BC4D994}">
      <dgm:prSet/>
      <dgm:spPr/>
      <dgm:t>
        <a:bodyPr/>
        <a:lstStyle/>
        <a:p>
          <a:endParaRPr lang="en-US"/>
        </a:p>
      </dgm:t>
    </dgm:pt>
    <dgm:pt modelId="{620CC8D4-C2F3-4A26-84FE-BE84BF577579}">
      <dgm:prSet/>
      <dgm:spPr/>
      <dgm:t>
        <a:bodyPr/>
        <a:lstStyle/>
        <a:p>
          <a:r>
            <a:rPr lang="en-US" dirty="0"/>
            <a:t>An online voting system is a software platform that allows groups to securely conduct votes and elections. High-quality online voting systems balance ballot security, accessibility, and the overall requirements of an organization's voting event.</a:t>
          </a:r>
        </a:p>
      </dgm:t>
    </dgm:pt>
    <dgm:pt modelId="{9DDFCEC4-C378-4D2C-9A73-BE7777BFE130}" type="parTrans" cxnId="{498FB7D8-CB76-4947-A3E6-F87B1DEF991A}">
      <dgm:prSet/>
      <dgm:spPr/>
      <dgm:t>
        <a:bodyPr/>
        <a:lstStyle/>
        <a:p>
          <a:endParaRPr lang="en-US"/>
        </a:p>
      </dgm:t>
    </dgm:pt>
    <dgm:pt modelId="{D3325913-CFC6-407F-AA00-1079BC914CC0}" type="sibTrans" cxnId="{498FB7D8-CB76-4947-A3E6-F87B1DEF991A}">
      <dgm:prSet/>
      <dgm:spPr/>
      <dgm:t>
        <a:bodyPr/>
        <a:lstStyle/>
        <a:p>
          <a:endParaRPr lang="en-US"/>
        </a:p>
      </dgm:t>
    </dgm:pt>
    <dgm:pt modelId="{C5EB9448-674D-40C6-A76C-8962348972DA}">
      <dgm:prSet/>
      <dgm:spPr/>
      <dgm:t>
        <a:bodyPr/>
        <a:lstStyle/>
        <a:p>
          <a:r>
            <a:rPr lang="en-US" dirty="0"/>
            <a:t>You may hear an online voting system being referred to as an online election system, an online e voting system, or electronic voting. These all make reference to the same thing: a secure voting tool that allows your group to collect input from your group and closely scrutinize the results in real time.</a:t>
          </a:r>
        </a:p>
      </dgm:t>
    </dgm:pt>
    <dgm:pt modelId="{7DFEADE8-9785-42CE-B95B-FF5F2485FC09}" type="parTrans" cxnId="{E6186365-FE0B-4D3F-B7AC-D960EA5A5A54}">
      <dgm:prSet/>
      <dgm:spPr/>
      <dgm:t>
        <a:bodyPr/>
        <a:lstStyle/>
        <a:p>
          <a:endParaRPr lang="en-US"/>
        </a:p>
      </dgm:t>
    </dgm:pt>
    <dgm:pt modelId="{1A5078B3-CF6E-43C6-A00A-8D04620F5589}" type="sibTrans" cxnId="{E6186365-FE0B-4D3F-B7AC-D960EA5A5A54}">
      <dgm:prSet/>
      <dgm:spPr/>
      <dgm:t>
        <a:bodyPr/>
        <a:lstStyle/>
        <a:p>
          <a:endParaRPr lang="en-US"/>
        </a:p>
      </dgm:t>
    </dgm:pt>
    <dgm:pt modelId="{621AE954-F56B-4DE4-A459-62E633530869}" type="pres">
      <dgm:prSet presAssocID="{7A9AB705-C053-4E35-A098-448A530C1213}" presName="linear" presStyleCnt="0">
        <dgm:presLayoutVars>
          <dgm:animLvl val="lvl"/>
          <dgm:resizeHandles val="exact"/>
        </dgm:presLayoutVars>
      </dgm:prSet>
      <dgm:spPr/>
    </dgm:pt>
    <dgm:pt modelId="{66BE0704-737D-4297-8A4A-8D26D134F622}" type="pres">
      <dgm:prSet presAssocID="{6992CCAC-E27A-4FE9-B530-401B80A4D089}" presName="parentText" presStyleLbl="node1" presStyleIdx="0" presStyleCnt="1">
        <dgm:presLayoutVars>
          <dgm:chMax val="0"/>
          <dgm:bulletEnabled val="1"/>
        </dgm:presLayoutVars>
      </dgm:prSet>
      <dgm:spPr/>
    </dgm:pt>
    <dgm:pt modelId="{95927089-2772-4E36-A7CD-71DCE4B51730}" type="pres">
      <dgm:prSet presAssocID="{6992CCAC-E27A-4FE9-B530-401B80A4D089}" presName="childText" presStyleLbl="revTx" presStyleIdx="0" presStyleCnt="1">
        <dgm:presLayoutVars>
          <dgm:bulletEnabled val="1"/>
        </dgm:presLayoutVars>
      </dgm:prSet>
      <dgm:spPr/>
    </dgm:pt>
  </dgm:ptLst>
  <dgm:cxnLst>
    <dgm:cxn modelId="{409F672C-A15A-4B24-999E-34795DA01FE1}" type="presOf" srcId="{620CC8D4-C2F3-4A26-84FE-BE84BF577579}" destId="{95927089-2772-4E36-A7CD-71DCE4B51730}" srcOrd="0" destOrd="0" presId="urn:microsoft.com/office/officeart/2005/8/layout/vList2"/>
    <dgm:cxn modelId="{47D5795B-D33C-4AD0-A678-39507EE11E78}" type="presOf" srcId="{7A9AB705-C053-4E35-A098-448A530C1213}" destId="{621AE954-F56B-4DE4-A459-62E633530869}" srcOrd="0" destOrd="0" presId="urn:microsoft.com/office/officeart/2005/8/layout/vList2"/>
    <dgm:cxn modelId="{E6186365-FE0B-4D3F-B7AC-D960EA5A5A54}" srcId="{6992CCAC-E27A-4FE9-B530-401B80A4D089}" destId="{C5EB9448-674D-40C6-A76C-8962348972DA}" srcOrd="1" destOrd="0" parTransId="{7DFEADE8-9785-42CE-B95B-FF5F2485FC09}" sibTransId="{1A5078B3-CF6E-43C6-A00A-8D04620F5589}"/>
    <dgm:cxn modelId="{A968A8A4-DFE2-420A-B395-0E312662DA9D}" type="presOf" srcId="{6992CCAC-E27A-4FE9-B530-401B80A4D089}" destId="{66BE0704-737D-4297-8A4A-8D26D134F622}" srcOrd="0" destOrd="0" presId="urn:microsoft.com/office/officeart/2005/8/layout/vList2"/>
    <dgm:cxn modelId="{498FB7D8-CB76-4947-A3E6-F87B1DEF991A}" srcId="{6992CCAC-E27A-4FE9-B530-401B80A4D089}" destId="{620CC8D4-C2F3-4A26-84FE-BE84BF577579}" srcOrd="0" destOrd="0" parTransId="{9DDFCEC4-C378-4D2C-9A73-BE7777BFE130}" sibTransId="{D3325913-CFC6-407F-AA00-1079BC914CC0}"/>
    <dgm:cxn modelId="{D2D187DE-D13D-434B-9881-47AF6BC4D994}" srcId="{7A9AB705-C053-4E35-A098-448A530C1213}" destId="{6992CCAC-E27A-4FE9-B530-401B80A4D089}" srcOrd="0" destOrd="0" parTransId="{2C0F3F0D-6AF1-44C3-BF2B-1BE66AF9BBF8}" sibTransId="{616BAE1E-B196-4A3C-BA9F-6AC21D987881}"/>
    <dgm:cxn modelId="{9AAB97EB-5A34-42E3-9027-6F11EC490F1C}" type="presOf" srcId="{C5EB9448-674D-40C6-A76C-8962348972DA}" destId="{95927089-2772-4E36-A7CD-71DCE4B51730}" srcOrd="0" destOrd="1" presId="urn:microsoft.com/office/officeart/2005/8/layout/vList2"/>
    <dgm:cxn modelId="{13914135-2453-4335-86C2-FB0F5BC01A40}" type="presParOf" srcId="{621AE954-F56B-4DE4-A459-62E633530869}" destId="{66BE0704-737D-4297-8A4A-8D26D134F622}" srcOrd="0" destOrd="0" presId="urn:microsoft.com/office/officeart/2005/8/layout/vList2"/>
    <dgm:cxn modelId="{97C532D5-56BE-4DD6-AD6E-55129412C9A8}" type="presParOf" srcId="{621AE954-F56B-4DE4-A459-62E633530869}" destId="{95927089-2772-4E36-A7CD-71DCE4B5173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5D74E9-FA1D-49A7-9419-51F9DA864BF8}"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DAA7BE7-1976-4B67-A801-205136490487}">
      <dgm:prSet/>
      <dgm:spPr/>
      <dgm:t>
        <a:bodyPr/>
        <a:lstStyle/>
        <a:p>
          <a:r>
            <a:rPr lang="en-US"/>
            <a:t>In this system we use to go  for the polling  booth and we have to poll there in a paper ,and then it converted to Electronic Polling Machine  till now we are using this method alone</a:t>
          </a:r>
        </a:p>
      </dgm:t>
    </dgm:pt>
    <dgm:pt modelId="{91DE42B4-940F-48D6-9183-4D1AFEFB308C}" type="parTrans" cxnId="{AA06E238-C3DA-4AD1-B18F-D95C6C76951E}">
      <dgm:prSet/>
      <dgm:spPr/>
      <dgm:t>
        <a:bodyPr/>
        <a:lstStyle/>
        <a:p>
          <a:endParaRPr lang="en-US"/>
        </a:p>
      </dgm:t>
    </dgm:pt>
    <dgm:pt modelId="{6E3B14B2-B1F1-42C1-9E12-06E10967D11A}" type="sibTrans" cxnId="{AA06E238-C3DA-4AD1-B18F-D95C6C76951E}">
      <dgm:prSet/>
      <dgm:spPr/>
      <dgm:t>
        <a:bodyPr/>
        <a:lstStyle/>
        <a:p>
          <a:endParaRPr lang="en-US"/>
        </a:p>
      </dgm:t>
    </dgm:pt>
    <dgm:pt modelId="{FBE3A2F7-50ED-4AE9-BDA1-268E11F40731}">
      <dgm:prSet/>
      <dgm:spPr/>
      <dgm:t>
        <a:bodyPr/>
        <a:lstStyle/>
        <a:p>
          <a:r>
            <a:rPr lang="en-US"/>
            <a:t>By the help of  "Investigation of E-voting system using face recognition using convolutional neural network (CNN)" This Paper  Theoretical Computer Science (ELSEVIER)</a:t>
          </a:r>
        </a:p>
      </dgm:t>
    </dgm:pt>
    <dgm:pt modelId="{43EA61C6-D24D-4E2E-B41B-E1641B85B9C7}" type="parTrans" cxnId="{4A322E91-627D-4F05-AEBB-A40FC22CC4D3}">
      <dgm:prSet/>
      <dgm:spPr/>
      <dgm:t>
        <a:bodyPr/>
        <a:lstStyle/>
        <a:p>
          <a:endParaRPr lang="en-US"/>
        </a:p>
      </dgm:t>
    </dgm:pt>
    <dgm:pt modelId="{1D462E9B-C3A8-47F3-A352-B34F50165EDC}" type="sibTrans" cxnId="{4A322E91-627D-4F05-AEBB-A40FC22CC4D3}">
      <dgm:prSet/>
      <dgm:spPr/>
      <dgm:t>
        <a:bodyPr/>
        <a:lstStyle/>
        <a:p>
          <a:endParaRPr lang="en-US"/>
        </a:p>
      </dgm:t>
    </dgm:pt>
    <dgm:pt modelId="{418A42B9-8092-4378-A41E-63EAA1FC41B4}">
      <dgm:prSet/>
      <dgm:spPr/>
      <dgm:t>
        <a:bodyPr/>
        <a:lstStyle/>
        <a:p>
          <a:r>
            <a:rPr lang="en-US"/>
            <a:t>This  paper  is useful to us to Upgrade the Existing system to online Mode ,In this paper they used Face recognition  we have to Upgrade it  to the future technology</a:t>
          </a:r>
        </a:p>
      </dgm:t>
    </dgm:pt>
    <dgm:pt modelId="{089C132A-2583-40A7-B52E-D955EAFE36E0}" type="parTrans" cxnId="{CA8F7040-7FA8-4AF4-A819-E41FB0B28EC5}">
      <dgm:prSet/>
      <dgm:spPr/>
      <dgm:t>
        <a:bodyPr/>
        <a:lstStyle/>
        <a:p>
          <a:endParaRPr lang="en-US"/>
        </a:p>
      </dgm:t>
    </dgm:pt>
    <dgm:pt modelId="{E8A76812-F5D4-40E1-BB40-597E4930D83C}" type="sibTrans" cxnId="{CA8F7040-7FA8-4AF4-A819-E41FB0B28EC5}">
      <dgm:prSet/>
      <dgm:spPr/>
      <dgm:t>
        <a:bodyPr/>
        <a:lstStyle/>
        <a:p>
          <a:endParaRPr lang="en-US"/>
        </a:p>
      </dgm:t>
    </dgm:pt>
    <dgm:pt modelId="{C5058C5E-33CB-428F-A1CF-1C1FACC419C2}" type="pres">
      <dgm:prSet presAssocID="{E95D74E9-FA1D-49A7-9419-51F9DA864BF8}" presName="outerComposite" presStyleCnt="0">
        <dgm:presLayoutVars>
          <dgm:chMax val="5"/>
          <dgm:dir/>
          <dgm:resizeHandles val="exact"/>
        </dgm:presLayoutVars>
      </dgm:prSet>
      <dgm:spPr/>
    </dgm:pt>
    <dgm:pt modelId="{11DD04E0-15A5-49A0-A1B1-692524FC6327}" type="pres">
      <dgm:prSet presAssocID="{E95D74E9-FA1D-49A7-9419-51F9DA864BF8}" presName="dummyMaxCanvas" presStyleCnt="0">
        <dgm:presLayoutVars/>
      </dgm:prSet>
      <dgm:spPr/>
    </dgm:pt>
    <dgm:pt modelId="{8B99C720-FEE6-4E24-8A45-2CFE02ED0608}" type="pres">
      <dgm:prSet presAssocID="{E95D74E9-FA1D-49A7-9419-51F9DA864BF8}" presName="ThreeNodes_1" presStyleLbl="node1" presStyleIdx="0" presStyleCnt="3">
        <dgm:presLayoutVars>
          <dgm:bulletEnabled val="1"/>
        </dgm:presLayoutVars>
      </dgm:prSet>
      <dgm:spPr/>
    </dgm:pt>
    <dgm:pt modelId="{8D7A5C29-3C82-42BE-8665-6A7795C7BE3A}" type="pres">
      <dgm:prSet presAssocID="{E95D74E9-FA1D-49A7-9419-51F9DA864BF8}" presName="ThreeNodes_2" presStyleLbl="node1" presStyleIdx="1" presStyleCnt="3">
        <dgm:presLayoutVars>
          <dgm:bulletEnabled val="1"/>
        </dgm:presLayoutVars>
      </dgm:prSet>
      <dgm:spPr/>
    </dgm:pt>
    <dgm:pt modelId="{8153F5EC-1A0D-4963-8169-C94080B93F68}" type="pres">
      <dgm:prSet presAssocID="{E95D74E9-FA1D-49A7-9419-51F9DA864BF8}" presName="ThreeNodes_3" presStyleLbl="node1" presStyleIdx="2" presStyleCnt="3">
        <dgm:presLayoutVars>
          <dgm:bulletEnabled val="1"/>
        </dgm:presLayoutVars>
      </dgm:prSet>
      <dgm:spPr/>
    </dgm:pt>
    <dgm:pt modelId="{556BB8BF-B73A-4BBF-817B-E3A1691B3A82}" type="pres">
      <dgm:prSet presAssocID="{E95D74E9-FA1D-49A7-9419-51F9DA864BF8}" presName="ThreeConn_1-2" presStyleLbl="fgAccFollowNode1" presStyleIdx="0" presStyleCnt="2">
        <dgm:presLayoutVars>
          <dgm:bulletEnabled val="1"/>
        </dgm:presLayoutVars>
      </dgm:prSet>
      <dgm:spPr/>
    </dgm:pt>
    <dgm:pt modelId="{791A9FB0-2557-4135-8923-F016A995F3C5}" type="pres">
      <dgm:prSet presAssocID="{E95D74E9-FA1D-49A7-9419-51F9DA864BF8}" presName="ThreeConn_2-3" presStyleLbl="fgAccFollowNode1" presStyleIdx="1" presStyleCnt="2">
        <dgm:presLayoutVars>
          <dgm:bulletEnabled val="1"/>
        </dgm:presLayoutVars>
      </dgm:prSet>
      <dgm:spPr/>
    </dgm:pt>
    <dgm:pt modelId="{10577672-F586-4502-A171-279034C8429C}" type="pres">
      <dgm:prSet presAssocID="{E95D74E9-FA1D-49A7-9419-51F9DA864BF8}" presName="ThreeNodes_1_text" presStyleLbl="node1" presStyleIdx="2" presStyleCnt="3">
        <dgm:presLayoutVars>
          <dgm:bulletEnabled val="1"/>
        </dgm:presLayoutVars>
      </dgm:prSet>
      <dgm:spPr/>
    </dgm:pt>
    <dgm:pt modelId="{05D763AB-3C23-46FD-A060-73B472D7689A}" type="pres">
      <dgm:prSet presAssocID="{E95D74E9-FA1D-49A7-9419-51F9DA864BF8}" presName="ThreeNodes_2_text" presStyleLbl="node1" presStyleIdx="2" presStyleCnt="3">
        <dgm:presLayoutVars>
          <dgm:bulletEnabled val="1"/>
        </dgm:presLayoutVars>
      </dgm:prSet>
      <dgm:spPr/>
    </dgm:pt>
    <dgm:pt modelId="{87339F19-4730-4551-8414-B0249CDDC049}" type="pres">
      <dgm:prSet presAssocID="{E95D74E9-FA1D-49A7-9419-51F9DA864BF8}" presName="ThreeNodes_3_text" presStyleLbl="node1" presStyleIdx="2" presStyleCnt="3">
        <dgm:presLayoutVars>
          <dgm:bulletEnabled val="1"/>
        </dgm:presLayoutVars>
      </dgm:prSet>
      <dgm:spPr/>
    </dgm:pt>
  </dgm:ptLst>
  <dgm:cxnLst>
    <dgm:cxn modelId="{0C6C3D16-3807-4B00-B4FC-15811E1241FE}" type="presOf" srcId="{418A42B9-8092-4378-A41E-63EAA1FC41B4}" destId="{87339F19-4730-4551-8414-B0249CDDC049}" srcOrd="1" destOrd="0" presId="urn:microsoft.com/office/officeart/2005/8/layout/vProcess5"/>
    <dgm:cxn modelId="{3A245E1D-3A05-4F46-A5CD-081CBAA2E0CA}" type="presOf" srcId="{FBE3A2F7-50ED-4AE9-BDA1-268E11F40731}" destId="{8D7A5C29-3C82-42BE-8665-6A7795C7BE3A}" srcOrd="0" destOrd="0" presId="urn:microsoft.com/office/officeart/2005/8/layout/vProcess5"/>
    <dgm:cxn modelId="{3307A81F-D53F-43B4-B7DA-688E0C06B79F}" type="presOf" srcId="{418A42B9-8092-4378-A41E-63EAA1FC41B4}" destId="{8153F5EC-1A0D-4963-8169-C94080B93F68}" srcOrd="0" destOrd="0" presId="urn:microsoft.com/office/officeart/2005/8/layout/vProcess5"/>
    <dgm:cxn modelId="{AA06E238-C3DA-4AD1-B18F-D95C6C76951E}" srcId="{E95D74E9-FA1D-49A7-9419-51F9DA864BF8}" destId="{CDAA7BE7-1976-4B67-A801-205136490487}" srcOrd="0" destOrd="0" parTransId="{91DE42B4-940F-48D6-9183-4D1AFEFB308C}" sibTransId="{6E3B14B2-B1F1-42C1-9E12-06E10967D11A}"/>
    <dgm:cxn modelId="{CA8F7040-7FA8-4AF4-A819-E41FB0B28EC5}" srcId="{E95D74E9-FA1D-49A7-9419-51F9DA864BF8}" destId="{418A42B9-8092-4378-A41E-63EAA1FC41B4}" srcOrd="2" destOrd="0" parTransId="{089C132A-2583-40A7-B52E-D955EAFE36E0}" sibTransId="{E8A76812-F5D4-40E1-BB40-597E4930D83C}"/>
    <dgm:cxn modelId="{60CE8572-4FA0-4ACE-8057-0FF1A5C1827F}" type="presOf" srcId="{1D462E9B-C3A8-47F3-A352-B34F50165EDC}" destId="{791A9FB0-2557-4135-8923-F016A995F3C5}" srcOrd="0" destOrd="0" presId="urn:microsoft.com/office/officeart/2005/8/layout/vProcess5"/>
    <dgm:cxn modelId="{4A322E91-627D-4F05-AEBB-A40FC22CC4D3}" srcId="{E95D74E9-FA1D-49A7-9419-51F9DA864BF8}" destId="{FBE3A2F7-50ED-4AE9-BDA1-268E11F40731}" srcOrd="1" destOrd="0" parTransId="{43EA61C6-D24D-4E2E-B41B-E1641B85B9C7}" sibTransId="{1D462E9B-C3A8-47F3-A352-B34F50165EDC}"/>
    <dgm:cxn modelId="{06439F94-F93C-49A6-B993-4FD046152214}" type="presOf" srcId="{CDAA7BE7-1976-4B67-A801-205136490487}" destId="{8B99C720-FEE6-4E24-8A45-2CFE02ED0608}" srcOrd="0" destOrd="0" presId="urn:microsoft.com/office/officeart/2005/8/layout/vProcess5"/>
    <dgm:cxn modelId="{28D32BA3-9AD0-4C81-8A92-2ECE5F624C32}" type="presOf" srcId="{CDAA7BE7-1976-4B67-A801-205136490487}" destId="{10577672-F586-4502-A171-279034C8429C}" srcOrd="1" destOrd="0" presId="urn:microsoft.com/office/officeart/2005/8/layout/vProcess5"/>
    <dgm:cxn modelId="{06FBCEB7-B839-42FD-9C1E-DBB946B8AC70}" type="presOf" srcId="{6E3B14B2-B1F1-42C1-9E12-06E10967D11A}" destId="{556BB8BF-B73A-4BBF-817B-E3A1691B3A82}" srcOrd="0" destOrd="0" presId="urn:microsoft.com/office/officeart/2005/8/layout/vProcess5"/>
    <dgm:cxn modelId="{51DFB4E7-A1CA-4EEB-B0E1-50430622FE83}" type="presOf" srcId="{FBE3A2F7-50ED-4AE9-BDA1-268E11F40731}" destId="{05D763AB-3C23-46FD-A060-73B472D7689A}" srcOrd="1" destOrd="0" presId="urn:microsoft.com/office/officeart/2005/8/layout/vProcess5"/>
    <dgm:cxn modelId="{837DC2EC-DD8E-4EC2-9167-F62A20176871}" type="presOf" srcId="{E95D74E9-FA1D-49A7-9419-51F9DA864BF8}" destId="{C5058C5E-33CB-428F-A1CF-1C1FACC419C2}" srcOrd="0" destOrd="0" presId="urn:microsoft.com/office/officeart/2005/8/layout/vProcess5"/>
    <dgm:cxn modelId="{D48F9BB1-2A5D-4282-9BB9-AB5DED36DCB2}" type="presParOf" srcId="{C5058C5E-33CB-428F-A1CF-1C1FACC419C2}" destId="{11DD04E0-15A5-49A0-A1B1-692524FC6327}" srcOrd="0" destOrd="0" presId="urn:microsoft.com/office/officeart/2005/8/layout/vProcess5"/>
    <dgm:cxn modelId="{D8F72291-5D1E-4311-BD15-DC263E323E06}" type="presParOf" srcId="{C5058C5E-33CB-428F-A1CF-1C1FACC419C2}" destId="{8B99C720-FEE6-4E24-8A45-2CFE02ED0608}" srcOrd="1" destOrd="0" presId="urn:microsoft.com/office/officeart/2005/8/layout/vProcess5"/>
    <dgm:cxn modelId="{8C9294CB-B6DF-492E-A6D4-D776674CBDB9}" type="presParOf" srcId="{C5058C5E-33CB-428F-A1CF-1C1FACC419C2}" destId="{8D7A5C29-3C82-42BE-8665-6A7795C7BE3A}" srcOrd="2" destOrd="0" presId="urn:microsoft.com/office/officeart/2005/8/layout/vProcess5"/>
    <dgm:cxn modelId="{8951ECC5-B2C5-40DB-B55D-E4B8E458DF28}" type="presParOf" srcId="{C5058C5E-33CB-428F-A1CF-1C1FACC419C2}" destId="{8153F5EC-1A0D-4963-8169-C94080B93F68}" srcOrd="3" destOrd="0" presId="urn:microsoft.com/office/officeart/2005/8/layout/vProcess5"/>
    <dgm:cxn modelId="{DCE1E572-63FC-4FD4-95AB-7772D6727668}" type="presParOf" srcId="{C5058C5E-33CB-428F-A1CF-1C1FACC419C2}" destId="{556BB8BF-B73A-4BBF-817B-E3A1691B3A82}" srcOrd="4" destOrd="0" presId="urn:microsoft.com/office/officeart/2005/8/layout/vProcess5"/>
    <dgm:cxn modelId="{DAB2D39E-C932-4858-88D7-C78DCB4F37A1}" type="presParOf" srcId="{C5058C5E-33CB-428F-A1CF-1C1FACC419C2}" destId="{791A9FB0-2557-4135-8923-F016A995F3C5}" srcOrd="5" destOrd="0" presId="urn:microsoft.com/office/officeart/2005/8/layout/vProcess5"/>
    <dgm:cxn modelId="{BE28201B-B04E-4151-B1F7-7215C5E00324}" type="presParOf" srcId="{C5058C5E-33CB-428F-A1CF-1C1FACC419C2}" destId="{10577672-F586-4502-A171-279034C8429C}" srcOrd="6" destOrd="0" presId="urn:microsoft.com/office/officeart/2005/8/layout/vProcess5"/>
    <dgm:cxn modelId="{9767764E-69A2-41A4-BE2F-C105868D3C01}" type="presParOf" srcId="{C5058C5E-33CB-428F-A1CF-1C1FACC419C2}" destId="{05D763AB-3C23-46FD-A060-73B472D7689A}" srcOrd="7" destOrd="0" presId="urn:microsoft.com/office/officeart/2005/8/layout/vProcess5"/>
    <dgm:cxn modelId="{D7377587-54D7-4061-B7FA-6061FA9FC575}" type="presParOf" srcId="{C5058C5E-33CB-428F-A1CF-1C1FACC419C2}" destId="{87339F19-4730-4551-8414-B0249CDDC04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E0704-737D-4297-8A4A-8D26D134F622}">
      <dsp:nvSpPr>
        <dsp:cNvPr id="0" name=""/>
        <dsp:cNvSpPr/>
      </dsp:nvSpPr>
      <dsp:spPr>
        <a:xfrm>
          <a:off x="0" y="126711"/>
          <a:ext cx="6151830" cy="7195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What is an online voting system?</a:t>
          </a:r>
        </a:p>
      </dsp:txBody>
      <dsp:txXfrm>
        <a:off x="35125" y="161836"/>
        <a:ext cx="6081580" cy="649299"/>
      </dsp:txXfrm>
    </dsp:sp>
    <dsp:sp modelId="{95927089-2772-4E36-A7CD-71DCE4B51730}">
      <dsp:nvSpPr>
        <dsp:cNvPr id="0" name=""/>
        <dsp:cNvSpPr/>
      </dsp:nvSpPr>
      <dsp:spPr>
        <a:xfrm>
          <a:off x="0" y="846261"/>
          <a:ext cx="6151830" cy="49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32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An online voting system is a software platform that allows groups to securely conduct votes and elections. High-quality online voting systems balance ballot security, accessibility, and the overall requirements of an organization's voting event.</a:t>
          </a:r>
        </a:p>
        <a:p>
          <a:pPr marL="228600" lvl="1" indent="-228600" algn="l" defTabSz="1022350">
            <a:lnSpc>
              <a:spcPct val="90000"/>
            </a:lnSpc>
            <a:spcBef>
              <a:spcPct val="0"/>
            </a:spcBef>
            <a:spcAft>
              <a:spcPct val="20000"/>
            </a:spcAft>
            <a:buChar char="•"/>
          </a:pPr>
          <a:r>
            <a:rPr lang="en-US" sz="2300" kern="1200" dirty="0"/>
            <a:t>You may hear an online voting system being referred to as an online election system, an online e voting system, or electronic voting. These all make reference to the same thing: a secure voting tool that allows your group to collect input from your group and closely scrutinize the results in real time.</a:t>
          </a:r>
        </a:p>
      </dsp:txBody>
      <dsp:txXfrm>
        <a:off x="0" y="846261"/>
        <a:ext cx="6151830" cy="4968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9C720-FEE6-4E24-8A45-2CFE02ED0608}">
      <dsp:nvSpPr>
        <dsp:cNvPr id="0" name=""/>
        <dsp:cNvSpPr/>
      </dsp:nvSpPr>
      <dsp:spPr>
        <a:xfrm>
          <a:off x="0" y="0"/>
          <a:ext cx="9353727" cy="13221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this system we use to go  for the polling  booth and we have to poll there in a paper ,and then it converted to Electronic Polling Machine  till now we are using this method alone</a:t>
          </a:r>
        </a:p>
      </dsp:txBody>
      <dsp:txXfrm>
        <a:off x="38725" y="38725"/>
        <a:ext cx="7926993" cy="1244729"/>
      </dsp:txXfrm>
    </dsp:sp>
    <dsp:sp modelId="{8D7A5C29-3C82-42BE-8665-6A7795C7BE3A}">
      <dsp:nvSpPr>
        <dsp:cNvPr id="0" name=""/>
        <dsp:cNvSpPr/>
      </dsp:nvSpPr>
      <dsp:spPr>
        <a:xfrm>
          <a:off x="825328" y="1542542"/>
          <a:ext cx="9353727" cy="1322179"/>
        </a:xfrm>
        <a:prstGeom prst="roundRect">
          <a:avLst>
            <a:gd name="adj" fmla="val 10000"/>
          </a:avLst>
        </a:prstGeom>
        <a:solidFill>
          <a:schemeClr val="accent2">
            <a:hueOff val="617113"/>
            <a:satOff val="3922"/>
            <a:lumOff val="-10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By the help of  "Investigation of E-voting system using face recognition using convolutional neural network (CNN)" This Paper  Theoretical Computer Science (ELSEVIER)</a:t>
          </a:r>
        </a:p>
      </dsp:txBody>
      <dsp:txXfrm>
        <a:off x="864053" y="1581267"/>
        <a:ext cx="7591531" cy="1244729"/>
      </dsp:txXfrm>
    </dsp:sp>
    <dsp:sp modelId="{8153F5EC-1A0D-4963-8169-C94080B93F68}">
      <dsp:nvSpPr>
        <dsp:cNvPr id="0" name=""/>
        <dsp:cNvSpPr/>
      </dsp:nvSpPr>
      <dsp:spPr>
        <a:xfrm>
          <a:off x="1650657" y="3085084"/>
          <a:ext cx="9353727" cy="1322179"/>
        </a:xfrm>
        <a:prstGeom prst="roundRect">
          <a:avLst>
            <a:gd name="adj" fmla="val 10000"/>
          </a:avLst>
        </a:prstGeom>
        <a:solidFill>
          <a:schemeClr val="accent2">
            <a:hueOff val="1234227"/>
            <a:satOff val="7845"/>
            <a:lumOff val="-20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paper  is useful to us to Upgrade the Existing system to online Mode ,In this paper they used Face recognition  we have to Upgrade it  to the future technology</a:t>
          </a:r>
        </a:p>
      </dsp:txBody>
      <dsp:txXfrm>
        <a:off x="1689382" y="3123809"/>
        <a:ext cx="7591531" cy="1244729"/>
      </dsp:txXfrm>
    </dsp:sp>
    <dsp:sp modelId="{556BB8BF-B73A-4BBF-817B-E3A1691B3A82}">
      <dsp:nvSpPr>
        <dsp:cNvPr id="0" name=""/>
        <dsp:cNvSpPr/>
      </dsp:nvSpPr>
      <dsp:spPr>
        <a:xfrm>
          <a:off x="8494310" y="1002652"/>
          <a:ext cx="859416" cy="85941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87679" y="1002652"/>
        <a:ext cx="472678" cy="646711"/>
      </dsp:txXfrm>
    </dsp:sp>
    <dsp:sp modelId="{791A9FB0-2557-4135-8923-F016A995F3C5}">
      <dsp:nvSpPr>
        <dsp:cNvPr id="0" name=""/>
        <dsp:cNvSpPr/>
      </dsp:nvSpPr>
      <dsp:spPr>
        <a:xfrm>
          <a:off x="9319639" y="2536380"/>
          <a:ext cx="859416" cy="859416"/>
        </a:xfrm>
        <a:prstGeom prst="downArrow">
          <a:avLst>
            <a:gd name="adj1" fmla="val 55000"/>
            <a:gd name="adj2" fmla="val 45000"/>
          </a:avLst>
        </a:prstGeom>
        <a:solidFill>
          <a:schemeClr val="accent2">
            <a:tint val="40000"/>
            <a:alpha val="90000"/>
            <a:hueOff val="859139"/>
            <a:satOff val="-2586"/>
            <a:lumOff val="-3805"/>
            <a:alphaOff val="0"/>
          </a:schemeClr>
        </a:solidFill>
        <a:ln w="12700" cap="flat" cmpd="sng" algn="ctr">
          <a:solidFill>
            <a:schemeClr val="accent2">
              <a:tint val="40000"/>
              <a:alpha val="90000"/>
              <a:hueOff val="859139"/>
              <a:satOff val="-2586"/>
              <a:lumOff val="-3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513008" y="2536380"/>
        <a:ext cx="472678" cy="6467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6/25/2023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2552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6/25/2023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7624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6/25/2023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6213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6/25/2023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754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6/25/2023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2270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6/25/2023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8469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6/25/2023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42940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6/25/2023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2098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6/25/2023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43591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6/25/2023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7643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6/25/2023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3010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6/25/2023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6538552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ypi.org/project/face-recognition/.(2020"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dx.doi.org/10.1023/B:VISI.0000013087.49260.fb" TargetMode="External"/><Relationship Id="rId2" Type="http://schemas.openxmlformats.org/officeDocument/2006/relationships/hyperlink" Target="https://doi.org/10.5201/ipol.2014.104"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scribd.com/document/460491458/CISAGuidelines-on-Internet-Votin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6" name="Freeform: Shape 35">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8"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1" y="3268748"/>
            <a:ext cx="972165" cy="41352"/>
            <a:chOff x="4886325" y="3374517"/>
            <a:chExt cx="2418302" cy="102869"/>
          </a:xfrm>
          <a:solidFill>
            <a:schemeClr val="accent1"/>
          </a:solidFill>
        </p:grpSpPr>
        <p:sp>
          <p:nvSpPr>
            <p:cNvPr id="39"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0"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3374517"/>
              <a:ext cx="2400490" cy="102869"/>
              <a:chOff x="4895088" y="3374517"/>
              <a:chExt cx="2400490" cy="102869"/>
            </a:xfrm>
            <a:grpFill/>
          </p:grpSpPr>
          <p:sp>
            <p:nvSpPr>
              <p:cNvPr id="41"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grpSp>
      </p:grpSp>
      <p:sp>
        <p:nvSpPr>
          <p:cNvPr id="46" name="Freeform: Shape 45">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520613" y="729072"/>
            <a:ext cx="8353048" cy="1978346"/>
          </a:xfrm>
        </p:spPr>
        <p:txBody>
          <a:bodyPr>
            <a:normAutofit/>
          </a:bodyPr>
          <a:lstStyle/>
          <a:p>
            <a:pPr>
              <a:lnSpc>
                <a:spcPct val="90000"/>
              </a:lnSpc>
            </a:pPr>
            <a:r>
              <a:rPr lang="en-US" sz="3400" dirty="0"/>
              <a:t>ONLINE VOTING SYSTEM BY USING FACIAL AUTHENTICATION</a:t>
            </a:r>
            <a:br>
              <a:rPr lang="en-US" sz="3400" dirty="0"/>
            </a:br>
            <a:r>
              <a:rPr lang="en-US" sz="3400" dirty="0"/>
              <a:t>       </a:t>
            </a:r>
          </a:p>
        </p:txBody>
      </p:sp>
      <p:sp>
        <p:nvSpPr>
          <p:cNvPr id="3" name="Subtitle 2"/>
          <p:cNvSpPr>
            <a:spLocks noGrp="1"/>
          </p:cNvSpPr>
          <p:nvPr>
            <p:ph type="subTitle" idx="1"/>
          </p:nvPr>
        </p:nvSpPr>
        <p:spPr>
          <a:xfrm>
            <a:off x="4738522" y="2922918"/>
            <a:ext cx="6394680" cy="1954604"/>
          </a:xfrm>
        </p:spPr>
        <p:txBody>
          <a:bodyPr vert="horz" lIns="91440" tIns="45720" rIns="91440" bIns="45720" rtlCol="0" anchor="t">
            <a:normAutofit/>
          </a:bodyPr>
          <a:lstStyle/>
          <a:p>
            <a:pPr>
              <a:lnSpc>
                <a:spcPct val="100000"/>
              </a:lnSpc>
            </a:pPr>
            <a:r>
              <a:rPr lang="en-US" sz="1800" b="1" dirty="0"/>
              <a:t>GUIDE NAME: </a:t>
            </a:r>
          </a:p>
          <a:p>
            <a:pPr>
              <a:lnSpc>
                <a:spcPct val="100000"/>
              </a:lnSpc>
            </a:pPr>
            <a:r>
              <a:rPr lang="en-US" sz="1800" b="1" dirty="0"/>
              <a:t>           Dr. KALA R (</a:t>
            </a:r>
            <a:r>
              <a:rPr lang="en-US" sz="1800" b="1" dirty="0">
                <a:ea typeface="+mn-lt"/>
                <a:cs typeface="+mn-lt"/>
              </a:rPr>
              <a:t>Associate Professor\CSE)</a:t>
            </a:r>
            <a:endParaRPr lang="en-US" sz="1800" b="1" dirty="0"/>
          </a:p>
        </p:txBody>
      </p:sp>
      <p:grpSp>
        <p:nvGrpSpPr>
          <p:cNvPr id="48" name="Group 47">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49" name="Freeform: Shape 48">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C476ABE2-B0C6-4FA0-C031-36A15D32F261}"/>
              </a:ext>
            </a:extLst>
          </p:cNvPr>
          <p:cNvSpPr txBox="1"/>
          <p:nvPr/>
        </p:nvSpPr>
        <p:spPr>
          <a:xfrm>
            <a:off x="4742797" y="4004024"/>
            <a:ext cx="378758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STUDENT NAME:</a:t>
            </a:r>
          </a:p>
          <a:p>
            <a:endParaRPr lang="en-US" b="1" dirty="0"/>
          </a:p>
          <a:p>
            <a:r>
              <a:rPr lang="en-US" b="1" dirty="0"/>
              <a:t>       </a:t>
            </a:r>
            <a:r>
              <a:rPr lang="en-US" b="1" dirty="0">
                <a:ea typeface="+mn-lt"/>
                <a:cs typeface="+mn-lt"/>
              </a:rPr>
              <a:t>KALAIMARAN M (20P220)</a:t>
            </a:r>
            <a:endParaRPr lang="en-US" b="1" dirty="0"/>
          </a:p>
          <a:p>
            <a:r>
              <a:rPr lang="en-US" b="1" dirty="0"/>
              <a:t>       NARESH KUMAR S (20P230)</a:t>
            </a:r>
          </a:p>
          <a:p>
            <a:r>
              <a:rPr lang="en-US" b="1" dirty="0"/>
              <a:t>       PAVAN KUMAR R (20P233)</a:t>
            </a:r>
          </a:p>
          <a:p>
            <a:r>
              <a:rPr lang="en-US" b="1" dirty="0"/>
              <a:t>       </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8F82690-1BD0-9EF6-1160-B0341D8B1942}"/>
              </a:ext>
            </a:extLst>
          </p:cNvPr>
          <p:cNvSpPr>
            <a:spLocks noGrp="1"/>
          </p:cNvSpPr>
          <p:nvPr>
            <p:ph type="title"/>
          </p:nvPr>
        </p:nvSpPr>
        <p:spPr>
          <a:xfrm>
            <a:off x="195212" y="95631"/>
            <a:ext cx="5512288" cy="1880555"/>
          </a:xfrm>
        </p:spPr>
        <p:txBody>
          <a:bodyPr anchor="t">
            <a:normAutofit/>
          </a:bodyPr>
          <a:lstStyle/>
          <a:p>
            <a:r>
              <a:rPr lang="en-US" dirty="0"/>
              <a:t>DETAILS OF VIOLA-JONES ALGORITHM</a:t>
            </a:r>
          </a:p>
        </p:txBody>
      </p:sp>
      <p:sp>
        <p:nvSpPr>
          <p:cNvPr id="120" name="Freeform: Shape 119">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2"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5" y="777228"/>
            <a:ext cx="972165" cy="41353"/>
            <a:chOff x="4886325" y="3374517"/>
            <a:chExt cx="2418302" cy="102869"/>
          </a:xfrm>
          <a:solidFill>
            <a:schemeClr val="accent1"/>
          </a:solidFill>
        </p:grpSpPr>
        <p:sp>
          <p:nvSpPr>
            <p:cNvPr id="123"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24"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3374517"/>
              <a:ext cx="2400490" cy="102869"/>
              <a:chOff x="4895088" y="3374517"/>
              <a:chExt cx="2400490" cy="102869"/>
            </a:xfrm>
            <a:grpFill/>
          </p:grpSpPr>
          <p:sp>
            <p:nvSpPr>
              <p:cNvPr id="125"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6"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7"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grpSp>
      </p:grpSp>
      <p:pic>
        <p:nvPicPr>
          <p:cNvPr id="58" name="Picture 65" descr="A picture containing text, person, indoor, posing&#10;&#10;Description automatically generated">
            <a:extLst>
              <a:ext uri="{FF2B5EF4-FFF2-40B4-BE49-F238E27FC236}">
                <a16:creationId xmlns:a16="http://schemas.microsoft.com/office/drawing/2014/main" id="{F0906783-181C-2F44-62BF-74CB913ED093}"/>
              </a:ext>
            </a:extLst>
          </p:cNvPr>
          <p:cNvPicPr>
            <a:picLocks noChangeAspect="1"/>
          </p:cNvPicPr>
          <p:nvPr/>
        </p:nvPicPr>
        <p:blipFill rotWithShape="1">
          <a:blip r:embed="rId2"/>
          <a:srcRect t="820" r="2" b="3044"/>
          <a:stretch/>
        </p:blipFill>
        <p:spPr>
          <a:xfrm>
            <a:off x="231935" y="1978380"/>
            <a:ext cx="5659179" cy="3063558"/>
          </a:xfrm>
          <a:prstGeom prst="rect">
            <a:avLst/>
          </a:prstGeom>
        </p:spPr>
      </p:pic>
      <p:sp>
        <p:nvSpPr>
          <p:cNvPr id="109" name="Content Placeholder 2">
            <a:extLst>
              <a:ext uri="{FF2B5EF4-FFF2-40B4-BE49-F238E27FC236}">
                <a16:creationId xmlns:a16="http://schemas.microsoft.com/office/drawing/2014/main" id="{94B86C8A-E1E3-AF80-5999-73008826D515}"/>
              </a:ext>
            </a:extLst>
          </p:cNvPr>
          <p:cNvSpPr>
            <a:spLocks noGrp="1"/>
          </p:cNvSpPr>
          <p:nvPr>
            <p:ph idx="1"/>
          </p:nvPr>
        </p:nvSpPr>
        <p:spPr>
          <a:xfrm>
            <a:off x="6287968" y="242522"/>
            <a:ext cx="5086486" cy="6440382"/>
          </a:xfrm>
        </p:spPr>
        <p:txBody>
          <a:bodyPr vert="horz" lIns="91440" tIns="45720" rIns="91440" bIns="45720" rtlCol="0" anchor="t">
            <a:normAutofit/>
          </a:bodyPr>
          <a:lstStyle/>
          <a:p>
            <a:pPr>
              <a:lnSpc>
                <a:spcPct val="100000"/>
              </a:lnSpc>
            </a:pPr>
            <a:r>
              <a:rPr lang="en-US" dirty="0">
                <a:ea typeface="+mn-lt"/>
                <a:cs typeface="+mn-lt"/>
              </a:rPr>
              <a:t>Given a grayscale image, the algorithm analyzes many windows of different sizes and positions and tries to detect the target object by looking for specific image features in each window.</a:t>
            </a:r>
            <a:endParaRPr lang="en-US"/>
          </a:p>
          <a:p>
            <a:pPr>
              <a:lnSpc>
                <a:spcPct val="100000"/>
              </a:lnSpc>
            </a:pPr>
            <a:endParaRPr lang="en-US" dirty="0">
              <a:ea typeface="+mn-lt"/>
              <a:cs typeface="+mn-lt"/>
            </a:endParaRPr>
          </a:p>
          <a:p>
            <a:pPr>
              <a:lnSpc>
                <a:spcPct val="100000"/>
              </a:lnSpc>
            </a:pPr>
            <a:r>
              <a:rPr lang="en-US" u="sng" dirty="0">
                <a:ea typeface="+mn-lt"/>
                <a:cs typeface="+mn-lt"/>
              </a:rPr>
              <a:t>The Viola-Jones algorithm is based on four main ideas, which we’ll discuss in the sections below:</a:t>
            </a:r>
            <a:endParaRPr lang="en-US"/>
          </a:p>
          <a:p>
            <a:pPr marL="285750" indent="-285750">
              <a:lnSpc>
                <a:spcPct val="100000"/>
              </a:lnSpc>
              <a:buFont typeface="Wingdings"/>
              <a:buChar char="Ø"/>
            </a:pPr>
            <a:r>
              <a:rPr lang="en-US" dirty="0">
                <a:ea typeface="+mn-lt"/>
                <a:cs typeface="+mn-lt"/>
              </a:rPr>
              <a:t>Haar-like features</a:t>
            </a:r>
            <a:endParaRPr lang="en-US"/>
          </a:p>
          <a:p>
            <a:pPr marL="285750" indent="-285750">
              <a:lnSpc>
                <a:spcPct val="100000"/>
              </a:lnSpc>
              <a:buFont typeface="Wingdings"/>
              <a:buChar char="Ø"/>
            </a:pPr>
            <a:r>
              <a:rPr lang="en-US" dirty="0">
                <a:ea typeface="+mn-lt"/>
                <a:cs typeface="+mn-lt"/>
              </a:rPr>
              <a:t>Integral images for accelerating the feature computation</a:t>
            </a:r>
            <a:endParaRPr lang="en-US"/>
          </a:p>
          <a:p>
            <a:pPr marL="285750" indent="-285750">
              <a:lnSpc>
                <a:spcPct val="100000"/>
              </a:lnSpc>
              <a:buFont typeface="Wingdings"/>
              <a:buChar char="Ø"/>
            </a:pPr>
            <a:r>
              <a:rPr lang="en-US" dirty="0">
                <a:ea typeface="+mn-lt"/>
                <a:cs typeface="+mn-lt"/>
              </a:rPr>
              <a:t>AdaBoost learning for feature selection</a:t>
            </a:r>
            <a:endParaRPr lang="en-US"/>
          </a:p>
          <a:p>
            <a:pPr marL="285750" indent="-285750">
              <a:lnSpc>
                <a:spcPct val="100000"/>
              </a:lnSpc>
              <a:buFont typeface="Wingdings"/>
              <a:buChar char="Ø"/>
            </a:pPr>
            <a:r>
              <a:rPr lang="en-US" dirty="0">
                <a:ea typeface="+mn-lt"/>
                <a:cs typeface="+mn-lt"/>
              </a:rPr>
              <a:t>Cascade of classifiers for fast rejection of windows without faces.</a:t>
            </a:r>
            <a:endParaRPr lang="en-US" dirty="0"/>
          </a:p>
          <a:p>
            <a:pPr>
              <a:lnSpc>
                <a:spcPct val="100000"/>
              </a:lnSpc>
            </a:pPr>
            <a:endParaRPr lang="en-US" sz="1600" dirty="0"/>
          </a:p>
        </p:txBody>
      </p:sp>
      <p:sp>
        <p:nvSpPr>
          <p:cNvPr id="130" name="Freeform: Shape 129">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2" name="Group 131">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33" name="Freeform: Shape 132">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4" name="Freeform: Shape 133">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5" name="Freeform: Shape 134">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6"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37"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8"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349906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A871B65-5167-B39A-72FF-75F113671F86}"/>
              </a:ext>
            </a:extLst>
          </p:cNvPr>
          <p:cNvSpPr>
            <a:spLocks noGrp="1"/>
          </p:cNvSpPr>
          <p:nvPr>
            <p:ph type="title"/>
          </p:nvPr>
        </p:nvSpPr>
        <p:spPr>
          <a:xfrm>
            <a:off x="6045689" y="317368"/>
            <a:ext cx="6553020" cy="1686750"/>
          </a:xfrm>
        </p:spPr>
        <p:txBody>
          <a:bodyPr anchor="b">
            <a:normAutofit/>
          </a:bodyPr>
          <a:lstStyle/>
          <a:p>
            <a:r>
              <a:rPr lang="en-US" b="1" dirty="0"/>
              <a:t>ADVANTAGES OF PROPOSED SYSTEM</a:t>
            </a:r>
            <a:endParaRPr lang="en-US" dirty="0"/>
          </a:p>
          <a:p>
            <a:endParaRPr lang="en-US" dirty="0"/>
          </a:p>
        </p:txBody>
      </p:sp>
      <p:pic>
        <p:nvPicPr>
          <p:cNvPr id="4" name="Picture 4" descr="A picture containing text, person, several&#10;&#10;Description automatically generated">
            <a:extLst>
              <a:ext uri="{FF2B5EF4-FFF2-40B4-BE49-F238E27FC236}">
                <a16:creationId xmlns:a16="http://schemas.microsoft.com/office/drawing/2014/main" id="{177C1B9C-75E7-4E33-7344-2C01A40B530E}"/>
              </a:ext>
            </a:extLst>
          </p:cNvPr>
          <p:cNvPicPr>
            <a:picLocks noChangeAspect="1"/>
          </p:cNvPicPr>
          <p:nvPr/>
        </p:nvPicPr>
        <p:blipFill>
          <a:blip r:embed="rId2"/>
          <a:stretch>
            <a:fillRect/>
          </a:stretch>
        </p:blipFill>
        <p:spPr>
          <a:xfrm>
            <a:off x="572241" y="915808"/>
            <a:ext cx="5112709" cy="4984891"/>
          </a:xfrm>
          <a:prstGeom prst="rect">
            <a:avLst/>
          </a:prstGeom>
        </p:spPr>
      </p:pic>
      <p:grpSp>
        <p:nvGrpSpPr>
          <p:cNvPr id="34" name="Graphic 78">
            <a:extLst>
              <a:ext uri="{FF2B5EF4-FFF2-40B4-BE49-F238E27FC236}">
                <a16:creationId xmlns:a16="http://schemas.microsoft.com/office/drawing/2014/main" id="{5E46079A-4648-465E-9D1A-479174C99F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1729" y="3093304"/>
            <a:ext cx="972165" cy="41353"/>
            <a:chOff x="4886325" y="3374517"/>
            <a:chExt cx="2418302" cy="102869"/>
          </a:xfrm>
          <a:solidFill>
            <a:schemeClr val="accent1"/>
          </a:solidFill>
        </p:grpSpPr>
        <p:sp>
          <p:nvSpPr>
            <p:cNvPr id="35" name="Graphic 78">
              <a:extLst>
                <a:ext uri="{FF2B5EF4-FFF2-40B4-BE49-F238E27FC236}">
                  <a16:creationId xmlns:a16="http://schemas.microsoft.com/office/drawing/2014/main" id="{A3BA42E0-6D8E-44BF-AC6B-5FB25C200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91EF6403-FD18-4EC0-840F-8F70F3494B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3374517"/>
              <a:ext cx="2400490" cy="102869"/>
              <a:chOff x="4895088" y="3374517"/>
              <a:chExt cx="2400490" cy="102869"/>
            </a:xfrm>
            <a:grpFill/>
          </p:grpSpPr>
          <p:sp>
            <p:nvSpPr>
              <p:cNvPr id="37" name="Graphic 78">
                <a:extLst>
                  <a:ext uri="{FF2B5EF4-FFF2-40B4-BE49-F238E27FC236}">
                    <a16:creationId xmlns:a16="http://schemas.microsoft.com/office/drawing/2014/main" id="{92B6AD13-0D11-4C0C-A362-E048C9732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61DDD1A9-F0A4-4900-9DEF-F6B383361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F26977AE-F962-40FD-945B-D1E106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grpSp>
      </p:grpSp>
      <p:sp>
        <p:nvSpPr>
          <p:cNvPr id="42" name="Freeform: Shape 41">
            <a:extLst>
              <a:ext uri="{FF2B5EF4-FFF2-40B4-BE49-F238E27FC236}">
                <a16:creationId xmlns:a16="http://schemas.microsoft.com/office/drawing/2014/main" id="{62F1D297-74F5-4948-9655-BC87A30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637359"/>
            <a:ext cx="5486401" cy="1220641"/>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oup 43">
            <a:extLst>
              <a:ext uri="{FF2B5EF4-FFF2-40B4-BE49-F238E27FC236}">
                <a16:creationId xmlns:a16="http://schemas.microsoft.com/office/drawing/2014/main" id="{756DB040-BB4B-446D-9172-7253A5660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782" y="5182141"/>
            <a:ext cx="886141" cy="802496"/>
            <a:chOff x="10948005" y="3272152"/>
            <a:chExt cx="868640" cy="786648"/>
          </a:xfrm>
          <a:solidFill>
            <a:schemeClr val="accent1"/>
          </a:solidFill>
        </p:grpSpPr>
        <p:sp>
          <p:nvSpPr>
            <p:cNvPr id="45" name="Freeform: Shape 44">
              <a:extLst>
                <a:ext uri="{FF2B5EF4-FFF2-40B4-BE49-F238E27FC236}">
                  <a16:creationId xmlns:a16="http://schemas.microsoft.com/office/drawing/2014/main" id="{58AE7480-26E8-4D60-9ABF-DF801570B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3644645D-B360-4E3D-A96A-6D9CE4F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E99C8E1E-3260-4E6A-83CA-933468316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3A551C21-5423-4320-86B3-CA6956E7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6D1A9E3F-8323-45A6-B267-8EA6B1A00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F4049F71-8749-4860-8F6D-611D459A9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9D62868-92E4-42DF-9CF9-A9190CC14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544D3A9E-A324-BEB7-8F86-E289AB89EB6D}"/>
              </a:ext>
            </a:extLst>
          </p:cNvPr>
          <p:cNvSpPr>
            <a:spLocks noGrp="1"/>
          </p:cNvSpPr>
          <p:nvPr>
            <p:ph idx="1"/>
          </p:nvPr>
        </p:nvSpPr>
        <p:spPr>
          <a:xfrm>
            <a:off x="5835619" y="1642530"/>
            <a:ext cx="6400050" cy="5277443"/>
          </a:xfrm>
        </p:spPr>
        <p:txBody>
          <a:bodyPr vert="horz" lIns="91440" tIns="45720" rIns="91440" bIns="45720" rtlCol="0" anchor="t">
            <a:normAutofit/>
          </a:bodyPr>
          <a:lstStyle/>
          <a:p>
            <a:pPr marL="285750" indent="-285750">
              <a:lnSpc>
                <a:spcPct val="100000"/>
              </a:lnSpc>
              <a:buFont typeface="Wingdings"/>
              <a:buChar char="Ø"/>
            </a:pPr>
            <a:r>
              <a:rPr lang="en-US" dirty="0">
                <a:ea typeface="+mn-lt"/>
                <a:cs typeface="+mn-lt"/>
              </a:rPr>
              <a:t>The objective of the VOTING SOFTWARE is to provide better information for the users of this system easily they can vote from anywhere without facing any difficulty.</a:t>
            </a:r>
            <a:endParaRPr lang="en-US"/>
          </a:p>
          <a:p>
            <a:pPr marL="285750" indent="-285750">
              <a:lnSpc>
                <a:spcPct val="100000"/>
              </a:lnSpc>
              <a:buFont typeface="Wingdings"/>
              <a:buChar char="Ø"/>
            </a:pPr>
            <a:r>
              <a:rPr lang="en-US" dirty="0">
                <a:ea typeface="+mn-lt"/>
                <a:cs typeface="+mn-lt"/>
              </a:rPr>
              <a:t>The proposed system does not require any physical presence during vote polling or counting. So it is very easy to conduct elections even during the pandemic situations without any spread of disease or human live losses.</a:t>
            </a:r>
            <a:endParaRPr lang="en-US"/>
          </a:p>
          <a:p>
            <a:pPr marL="285750" indent="-285750">
              <a:lnSpc>
                <a:spcPct val="100000"/>
              </a:lnSpc>
              <a:buFont typeface="Wingdings"/>
              <a:buChar char="Ø"/>
            </a:pPr>
            <a:r>
              <a:rPr lang="en-US" dirty="0">
                <a:ea typeface="+mn-lt"/>
                <a:cs typeface="+mn-lt"/>
              </a:rPr>
              <a:t>The proposed system has good authentication so only authorized person can able to vote and also cannot vote multiple types.</a:t>
            </a:r>
            <a:endParaRPr lang="en-US"/>
          </a:p>
          <a:p>
            <a:pPr marL="285750" indent="-285750">
              <a:lnSpc>
                <a:spcPct val="100000"/>
              </a:lnSpc>
              <a:buFont typeface="Wingdings"/>
              <a:buChar char="Ø"/>
            </a:pPr>
            <a:r>
              <a:rPr lang="en-US" dirty="0">
                <a:ea typeface="+mn-lt"/>
                <a:cs typeface="+mn-lt"/>
              </a:rPr>
              <a:t>Vote Counting can be made very quickly and results will be displayed in few minutes.</a:t>
            </a:r>
            <a:endParaRPr lang="en-US" sz="1600"/>
          </a:p>
          <a:p>
            <a:pPr>
              <a:lnSpc>
                <a:spcPct val="100000"/>
              </a:lnSpc>
            </a:pPr>
            <a:br>
              <a:rPr lang="en-US" sz="800" dirty="0"/>
            </a:br>
            <a:endParaRPr lang="en-US" sz="800"/>
          </a:p>
        </p:txBody>
      </p:sp>
    </p:spTree>
    <p:extLst>
      <p:ext uri="{BB962C8B-B14F-4D97-AF65-F5344CB8AC3E}">
        <p14:creationId xmlns:p14="http://schemas.microsoft.com/office/powerpoint/2010/main" val="400572303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0" name="Rectangle 146">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392DC74-B614-F69B-BB94-B5D6A0D6FCDE}"/>
              </a:ext>
            </a:extLst>
          </p:cNvPr>
          <p:cNvSpPr>
            <a:spLocks noGrp="1"/>
          </p:cNvSpPr>
          <p:nvPr>
            <p:ph type="title"/>
          </p:nvPr>
        </p:nvSpPr>
        <p:spPr>
          <a:xfrm>
            <a:off x="525717" y="-452330"/>
            <a:ext cx="5566263" cy="1455091"/>
          </a:xfrm>
        </p:spPr>
        <p:txBody>
          <a:bodyPr>
            <a:normAutofit/>
          </a:bodyPr>
          <a:lstStyle/>
          <a:p>
            <a:r>
              <a:rPr lang="en-US" dirty="0"/>
              <a:t>5.REFERENCE PAPERS</a:t>
            </a:r>
          </a:p>
        </p:txBody>
      </p:sp>
      <p:sp>
        <p:nvSpPr>
          <p:cNvPr id="171" name="Freeform: Shape 14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2"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8" y="2586230"/>
            <a:ext cx="972165" cy="41353"/>
            <a:chOff x="4886325" y="3374517"/>
            <a:chExt cx="2418302" cy="102869"/>
          </a:xfrm>
          <a:solidFill>
            <a:schemeClr val="accent1"/>
          </a:solidFill>
        </p:grpSpPr>
        <p:sp>
          <p:nvSpPr>
            <p:cNvPr id="152"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3"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3374517"/>
              <a:ext cx="2400490" cy="102869"/>
              <a:chOff x="4895088" y="3374517"/>
              <a:chExt cx="2400490" cy="102869"/>
            </a:xfrm>
            <a:grpFill/>
          </p:grpSpPr>
          <p:sp>
            <p:nvSpPr>
              <p:cNvPr id="154"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5"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56"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grpSp>
      </p:grpSp>
      <p:sp>
        <p:nvSpPr>
          <p:cNvPr id="173" name="Freeform: Shape 158">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4" name="Group 160">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62" name="Freeform: Shape 161">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3" name="Freeform: Shape 162">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4" name="Freeform: Shape 163">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5"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6"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7"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 name="Content Placeholder 80">
            <a:extLst>
              <a:ext uri="{FF2B5EF4-FFF2-40B4-BE49-F238E27FC236}">
                <a16:creationId xmlns:a16="http://schemas.microsoft.com/office/drawing/2014/main" id="{6C12E059-5CBB-7652-C606-3D2F72F5BA40}"/>
              </a:ext>
            </a:extLst>
          </p:cNvPr>
          <p:cNvSpPr>
            <a:spLocks noGrp="1"/>
          </p:cNvSpPr>
          <p:nvPr>
            <p:ph idx="1"/>
          </p:nvPr>
        </p:nvSpPr>
        <p:spPr>
          <a:xfrm>
            <a:off x="664592" y="983278"/>
            <a:ext cx="11038308" cy="5603387"/>
          </a:xfrm>
        </p:spPr>
        <p:txBody>
          <a:bodyPr vert="horz" lIns="91440" tIns="45720" rIns="91440" bIns="45720" rtlCol="0" anchor="t">
            <a:normAutofit/>
          </a:bodyPr>
          <a:lstStyle/>
          <a:p>
            <a:pPr marL="457200" indent="-457200">
              <a:buFont typeface="+mj-lt"/>
              <a:buAutoNum type="arabicPeriod"/>
            </a:pPr>
            <a:r>
              <a:rPr lang="en-US" dirty="0">
                <a:ea typeface="+mn-lt"/>
                <a:cs typeface="+mn-lt"/>
              </a:rPr>
              <a:t>K. P. </a:t>
            </a:r>
            <a:r>
              <a:rPr lang="en-US" dirty="0" err="1">
                <a:ea typeface="+mn-lt"/>
                <a:cs typeface="+mn-lt"/>
              </a:rPr>
              <a:t>Kaliyamurthie</a:t>
            </a:r>
            <a:r>
              <a:rPr lang="en-US" dirty="0">
                <a:ea typeface="+mn-lt"/>
                <a:cs typeface="+mn-lt"/>
              </a:rPr>
              <a:t>, R. Udayakumar2, D. Parameswari and S. N. Mugunthan "Highly Secured Online Voting System" ,Indian Journal of Science and Technology</a:t>
            </a:r>
            <a:endParaRPr lang="en-US" dirty="0"/>
          </a:p>
          <a:p>
            <a:pPr marL="457200" indent="-457200">
              <a:buFont typeface="+mj-lt"/>
              <a:buAutoNum type="arabicPeriod"/>
            </a:pPr>
            <a:r>
              <a:rPr lang="en-US" dirty="0">
                <a:ea typeface="+mn-lt"/>
                <a:cs typeface="+mn-lt"/>
              </a:rPr>
              <a:t>G. Revathy, K. Bhavana Raj , Anil Kumar, Spurthi </a:t>
            </a:r>
            <a:r>
              <a:rPr lang="en-US" dirty="0" err="1">
                <a:ea typeface="+mn-lt"/>
                <a:cs typeface="+mn-lt"/>
              </a:rPr>
              <a:t>Adibatti</a:t>
            </a:r>
            <a:r>
              <a:rPr lang="en-US" dirty="0">
                <a:ea typeface="+mn-lt"/>
                <a:cs typeface="+mn-lt"/>
              </a:rPr>
              <a:t> , Priyanka Dahiya , T.M. Latha ,"Investigation of E-voting system using face recognition using convolutional neural network (CNN)" , Theoretical Computer Science (ELSEVIER)</a:t>
            </a:r>
          </a:p>
          <a:p>
            <a:pPr marL="457200" indent="-457200">
              <a:buFont typeface="+mj-lt"/>
              <a:buAutoNum type="arabicPeriod"/>
            </a:pPr>
            <a:r>
              <a:rPr lang="en-US" dirty="0">
                <a:ea typeface="+mn-lt"/>
                <a:cs typeface="+mn-lt"/>
              </a:rPr>
              <a:t>A Study on Smart Electronics Voting Machine Using Face Recognition and Aadhar Verification with IOT</a:t>
            </a:r>
            <a:endParaRPr lang="en-US" dirty="0"/>
          </a:p>
          <a:p>
            <a:pPr marL="457200" indent="-457200">
              <a:buFont typeface="+mj-lt"/>
              <a:buAutoNum type="arabicPeriod"/>
            </a:pPr>
            <a:r>
              <a:rPr lang="en-US" dirty="0">
                <a:ea typeface="+mn-lt"/>
                <a:cs typeface="+mn-lt"/>
              </a:rPr>
              <a:t>Kone </a:t>
            </a:r>
            <a:r>
              <a:rPr lang="en-US" dirty="0" err="1">
                <a:ea typeface="+mn-lt"/>
                <a:cs typeface="+mn-lt"/>
              </a:rPr>
              <a:t>Srikrishnaswetha</a:t>
            </a:r>
            <a:r>
              <a:rPr lang="en-US" dirty="0">
                <a:ea typeface="+mn-lt"/>
                <a:cs typeface="+mn-lt"/>
              </a:rPr>
              <a:t>, Sandeep Kumar &amp; Md. Rashid Mahmood, Part of the Lecture Notes in Networks and Systems book series (</a:t>
            </a:r>
            <a:r>
              <a:rPr lang="en-US" dirty="0" err="1">
                <a:ea typeface="+mn-lt"/>
                <a:cs typeface="+mn-lt"/>
              </a:rPr>
              <a:t>LNNS,volume</a:t>
            </a:r>
            <a:r>
              <a:rPr lang="en-US" dirty="0">
                <a:ea typeface="+mn-lt"/>
                <a:cs typeface="+mn-lt"/>
              </a:rPr>
              <a:t> 65)</a:t>
            </a:r>
            <a:endParaRPr lang="en-US" dirty="0"/>
          </a:p>
          <a:p>
            <a:pPr marL="457200" indent="-457200">
              <a:buFont typeface="+mj-lt"/>
              <a:buAutoNum type="arabicPeriod"/>
            </a:pPr>
            <a:r>
              <a:rPr lang="en-US" dirty="0">
                <a:ea typeface="+mn-lt"/>
                <a:cs typeface="+mn-lt"/>
              </a:rPr>
              <a:t>T. Kohno, A. Stubblefield, A.D. Rubin,   D.S. Wallach, Analysis of an electronic voting system , Publisher: IEEE June 2004</a:t>
            </a:r>
          </a:p>
          <a:p>
            <a:pPr marL="457200" indent="-457200">
              <a:buFont typeface="+mj-lt"/>
              <a:buAutoNum type="arabicPeriod"/>
            </a:pPr>
            <a:r>
              <a:rPr lang="en-US" dirty="0">
                <a:ea typeface="+mn-lt"/>
                <a:cs typeface="+mn-lt"/>
              </a:rPr>
              <a:t>Himanshu Vinod Purandare; Akash Ramswaroop Saini; Freddy Donald Pereira; Bibin Mathew; Pratiksha S. Patil , "Application For Online Voting System Using Android Device" ,Publisher: IEEE January 2018</a:t>
            </a:r>
            <a:endParaRPr lang="en-US" dirty="0"/>
          </a:p>
        </p:txBody>
      </p:sp>
    </p:spTree>
    <p:extLst>
      <p:ext uri="{BB962C8B-B14F-4D97-AF65-F5344CB8AC3E}">
        <p14:creationId xmlns:p14="http://schemas.microsoft.com/office/powerpoint/2010/main" val="279913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2FA046-CBDD-B648-6AB0-60162CEA173C}"/>
              </a:ext>
            </a:extLst>
          </p:cNvPr>
          <p:cNvSpPr txBox="1"/>
          <p:nvPr/>
        </p:nvSpPr>
        <p:spPr>
          <a:xfrm>
            <a:off x="920004" y="272919"/>
            <a:ext cx="10351992" cy="7109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mj-lt"/>
              <a:buAutoNum type="arabicPeriod" startAt="7"/>
            </a:pPr>
            <a:r>
              <a:rPr lang="en-US" sz="2000" dirty="0"/>
              <a:t> Hasan </a:t>
            </a:r>
            <a:r>
              <a:rPr lang="en-US" sz="2000" dirty="0" err="1"/>
              <a:t>Piam</a:t>
            </a:r>
            <a:r>
              <a:rPr lang="en-US" sz="2000" dirty="0"/>
              <a:t>, E. ., Mahmud, A., </a:t>
            </a:r>
            <a:r>
              <a:rPr lang="en-US" sz="2000" dirty="0" err="1"/>
              <a:t>Abdulghafor</a:t>
            </a:r>
            <a:r>
              <a:rPr lang="en-US" sz="2000" dirty="0"/>
              <a:t>, R., Wani, S., Abubakar Ibrahim, A., &amp; </a:t>
            </a:r>
            <a:r>
              <a:rPr lang="en-US" sz="2000" dirty="0" err="1"/>
              <a:t>Olowolayemo</a:t>
            </a:r>
            <a:r>
              <a:rPr lang="en-US" sz="2000" dirty="0"/>
              <a:t>, A. (2022). Face Authentication-Based Online Voting System . International Journal on Perceptive and Cognitive Computing, 8(1), 19–23.</a:t>
            </a:r>
            <a:endParaRPr lang="en-US" dirty="0"/>
          </a:p>
          <a:p>
            <a:pPr marL="457200" indent="-457200">
              <a:buFont typeface="+mj-lt"/>
              <a:buAutoNum type="arabicPeriod" startAt="7"/>
            </a:pPr>
            <a:endParaRPr lang="en-US" sz="2000" dirty="0"/>
          </a:p>
          <a:p>
            <a:pPr marL="457200" indent="-457200">
              <a:buFont typeface="+mj-lt"/>
              <a:buAutoNum type="arabicPeriod" startAt="7"/>
            </a:pPr>
            <a:r>
              <a:rPr lang="en-US" sz="2000" dirty="0"/>
              <a:t> Germann, M., &amp; Serdült, U. Internet Voting for Expatriates: The Swiss Case. JeDEM - </a:t>
            </a:r>
            <a:r>
              <a:rPr lang="en-US" sz="2000" dirty="0" err="1"/>
              <a:t>EJournal</a:t>
            </a:r>
            <a:r>
              <a:rPr lang="en-US" sz="2000" dirty="0"/>
              <a:t> of </a:t>
            </a:r>
            <a:r>
              <a:rPr lang="en-US" sz="2000" dirty="0" err="1"/>
              <a:t>EDemocracy</a:t>
            </a:r>
            <a:r>
              <a:rPr lang="en-US" sz="2000" dirty="0"/>
              <a:t> and Open Government. (2014).</a:t>
            </a:r>
          </a:p>
          <a:p>
            <a:pPr marL="457200" indent="-457200">
              <a:buFont typeface="+mj-lt"/>
              <a:buAutoNum type="arabicPeriod" startAt="7"/>
            </a:pPr>
            <a:endParaRPr lang="en-US" sz="2000" dirty="0"/>
          </a:p>
          <a:p>
            <a:pPr marL="457200" indent="-457200">
              <a:buFont typeface="+mj-lt"/>
              <a:buAutoNum type="arabicPeriod" startAt="7"/>
            </a:pPr>
            <a:r>
              <a:rPr lang="en-US" sz="2000" dirty="0"/>
              <a:t>Heiberg, S., &amp; </a:t>
            </a:r>
            <a:r>
              <a:rPr lang="en-US" sz="2000" dirty="0" err="1"/>
              <a:t>Willemson</a:t>
            </a:r>
            <a:r>
              <a:rPr lang="en-US" sz="2000" dirty="0"/>
              <a:t>, J. Verifiable internet voting in Estonia. 2014 6th International Conference on Electronic Voting: Verifying the Vote - IEEE Proceedings EVOTE 2014, 1–8. (2015).</a:t>
            </a:r>
          </a:p>
          <a:p>
            <a:pPr marL="457200" indent="-457200">
              <a:buFont typeface="+mj-lt"/>
              <a:buAutoNum type="arabicPeriod" startAt="7"/>
            </a:pPr>
            <a:r>
              <a:rPr lang="en-US" sz="2000" dirty="0"/>
              <a:t> Lukas, S., Mitra, A. R., Desanti, R. I., &amp; </a:t>
            </a:r>
            <a:r>
              <a:rPr lang="en-US" sz="2000" dirty="0" err="1"/>
              <a:t>Krisnadi</a:t>
            </a:r>
            <a:r>
              <a:rPr lang="en-US" sz="2000" dirty="0"/>
              <a:t>, D. Student attendance system in classroom using face recognition technique. 2016 International Conference on Information and Communication Technology Convergence, ICTC (2016).</a:t>
            </a:r>
          </a:p>
          <a:p>
            <a:pPr marL="457200" indent="-457200">
              <a:buFont typeface="+mj-lt"/>
              <a:buAutoNum type="arabicPeriod" startAt="7"/>
            </a:pPr>
            <a:endParaRPr lang="en-US" sz="2000" dirty="0">
              <a:ea typeface="+mn-lt"/>
              <a:cs typeface="+mn-lt"/>
            </a:endParaRPr>
          </a:p>
          <a:p>
            <a:pPr marL="457200" indent="-457200">
              <a:buFont typeface="+mj-lt"/>
              <a:buAutoNum type="arabicPeriod" startAt="7"/>
            </a:pPr>
            <a:r>
              <a:rPr lang="en-US" sz="2000" dirty="0">
                <a:ea typeface="+mn-lt"/>
                <a:cs typeface="+mn-lt"/>
              </a:rPr>
              <a:t> Geitgey, A. (2010). face-recognition. </a:t>
            </a:r>
            <a:r>
              <a:rPr lang="en-US" sz="2000" dirty="0">
                <a:ea typeface="+mn-lt"/>
                <a:cs typeface="+mn-lt"/>
                <a:hlinkClick r:id="rId2"/>
              </a:rPr>
              <a:t>https://pypi.org/project/face-recognition/.(2020</a:t>
            </a:r>
            <a:r>
              <a:rPr lang="en-US" sz="2000" dirty="0">
                <a:ea typeface="+mn-lt"/>
                <a:cs typeface="+mn-lt"/>
              </a:rPr>
              <a:t>).</a:t>
            </a:r>
            <a:endParaRPr lang="en-US" sz="2000" dirty="0"/>
          </a:p>
          <a:p>
            <a:pPr marL="457200" indent="-457200">
              <a:buFont typeface="+mj-lt"/>
              <a:buAutoNum type="arabicPeriod" startAt="7"/>
            </a:pPr>
            <a:endParaRPr lang="en-US" sz="2000" dirty="0">
              <a:ea typeface="+mn-lt"/>
              <a:cs typeface="+mn-lt"/>
            </a:endParaRPr>
          </a:p>
          <a:p>
            <a:pPr marL="457200" indent="-457200">
              <a:buFont typeface="+mj-lt"/>
              <a:buAutoNum type="arabicPeriod" startAt="7"/>
            </a:pPr>
            <a:r>
              <a:rPr lang="en-US" sz="2000" dirty="0">
                <a:ea typeface="+mn-lt"/>
                <a:cs typeface="+mn-lt"/>
              </a:rPr>
              <a:t>Lin, W. H., Wang, P., &amp; Tsai, C. F. Face recognition using support vector model classifier for user authentication. Electronic Commerce Research and Applications. (2016).</a:t>
            </a:r>
            <a:endParaRPr lang="en-US" sz="2000" dirty="0"/>
          </a:p>
          <a:p>
            <a:pPr marL="457200" indent="-457200">
              <a:buFont typeface="+mj-lt"/>
              <a:buAutoNum type="arabicPeriod" startAt="7"/>
            </a:pPr>
            <a:endParaRPr lang="en-US" sz="2000" dirty="0"/>
          </a:p>
          <a:p>
            <a:pPr marL="342900" indent="-342900">
              <a:buFont typeface="+mj-lt"/>
              <a:buAutoNum type="arabicPeriod" startAt="7"/>
            </a:pPr>
            <a:endParaRPr lang="en-US" dirty="0"/>
          </a:p>
          <a:p>
            <a:pPr marL="342900" indent="-342900">
              <a:buFont typeface="+mj-lt"/>
              <a:buAutoNum type="arabicPeriod" startAt="7"/>
            </a:pPr>
            <a:endParaRPr lang="en-US" dirty="0"/>
          </a:p>
        </p:txBody>
      </p:sp>
    </p:spTree>
    <p:extLst>
      <p:ext uri="{BB962C8B-B14F-4D97-AF65-F5344CB8AC3E}">
        <p14:creationId xmlns:p14="http://schemas.microsoft.com/office/powerpoint/2010/main" val="99977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95280E-1141-A657-7682-7E5CB2A94691}"/>
              </a:ext>
            </a:extLst>
          </p:cNvPr>
          <p:cNvSpPr txBox="1"/>
          <p:nvPr/>
        </p:nvSpPr>
        <p:spPr>
          <a:xfrm>
            <a:off x="813548" y="560189"/>
            <a:ext cx="10564904"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mj-lt"/>
              <a:buAutoNum type="arabicPeriod" startAt="13"/>
            </a:pPr>
            <a:r>
              <a:rPr lang="en-US" sz="2000" dirty="0"/>
              <a:t>Lukas, S., Mitra, A. R., Desanti, R. I., &amp; </a:t>
            </a:r>
            <a:r>
              <a:rPr lang="en-US" sz="2000" dirty="0" err="1"/>
              <a:t>Krisnadi</a:t>
            </a:r>
            <a:r>
              <a:rPr lang="en-US" sz="2000" dirty="0"/>
              <a:t>, D. Student attendance system in classroom using face recognition technique. 2016 International Conference on Information and Communication Technology Convergence, ICTC (2016).</a:t>
            </a:r>
          </a:p>
          <a:p>
            <a:pPr marL="457200" indent="-457200" algn="just">
              <a:buFont typeface="+mj-lt"/>
              <a:buAutoNum type="arabicPeriod" startAt="13"/>
            </a:pPr>
            <a:endParaRPr lang="en-US" sz="2000" dirty="0"/>
          </a:p>
          <a:p>
            <a:pPr marL="457200" indent="-457200" algn="just">
              <a:buFont typeface="+mj-lt"/>
              <a:buAutoNum type="arabicPeriod" startAt="13"/>
            </a:pPr>
            <a:r>
              <a:rPr lang="en-US" sz="2000" dirty="0"/>
              <a:t> Published in Image Processing On Line on 2014–06–26. Submitted on 2013–08–31, accepted on 2014–05–09. ISSN 2105–1232 c 2014 IPOL &amp; the authors CC–BY–NC–SA This article is available online with supplementary materials, software, datasets and online demo at </a:t>
            </a:r>
            <a:r>
              <a:rPr lang="en-US" sz="2000" dirty="0">
                <a:hlinkClick r:id="rId2"/>
              </a:rPr>
              <a:t>https://doi.org/10.5201/ipol.2014.104</a:t>
            </a:r>
            <a:endParaRPr lang="en-US" sz="2000" dirty="0"/>
          </a:p>
          <a:p>
            <a:pPr marL="457200" indent="-457200" algn="just">
              <a:buFont typeface="+mj-lt"/>
              <a:buAutoNum type="arabicPeriod" startAt="13"/>
            </a:pPr>
            <a:endParaRPr lang="en-US" sz="2000" dirty="0">
              <a:ea typeface="+mn-lt"/>
              <a:cs typeface="+mn-lt"/>
            </a:endParaRPr>
          </a:p>
          <a:p>
            <a:pPr marL="457200" indent="-457200" algn="just">
              <a:buFont typeface="+mj-lt"/>
              <a:buAutoNum type="arabicPeriod" startAt="13"/>
            </a:pPr>
            <a:r>
              <a:rPr lang="en-US" sz="2000" dirty="0">
                <a:ea typeface="+mn-lt"/>
                <a:cs typeface="+mn-lt"/>
              </a:rPr>
              <a:t>P. Viola and M. J. Jones, Robust real-time face detection, International Journal of ComputerVision,57(2004),pp.137 154.</a:t>
            </a:r>
            <a:r>
              <a:rPr lang="en-US" sz="2000" dirty="0">
                <a:ea typeface="+mn-lt"/>
                <a:cs typeface="+mn-lt"/>
                <a:hlinkClick r:id="rId3"/>
              </a:rPr>
              <a:t>http://dx.doi.org/10.1023/B:VISI.0000013087.49260.fb</a:t>
            </a:r>
            <a:r>
              <a:rPr lang="en-US" sz="2000" dirty="0">
                <a:ea typeface="+mn-lt"/>
                <a:cs typeface="+mn-lt"/>
              </a:rPr>
              <a:t>.</a:t>
            </a:r>
            <a:endParaRPr lang="en-US" sz="2000" dirty="0"/>
          </a:p>
          <a:p>
            <a:pPr marL="457200" indent="-457200" algn="just">
              <a:buFont typeface="+mj-lt"/>
              <a:buAutoNum type="arabicPeriod" startAt="13"/>
            </a:pPr>
            <a:endParaRPr lang="en-US" sz="2000" dirty="0">
              <a:ea typeface="+mn-lt"/>
              <a:cs typeface="+mn-lt"/>
            </a:endParaRPr>
          </a:p>
          <a:p>
            <a:pPr marL="457200" indent="-457200" algn="just">
              <a:buFont typeface="+mj-lt"/>
              <a:buAutoNum type="arabicPeriod" startAt="13"/>
            </a:pPr>
            <a:r>
              <a:rPr lang="en-US" sz="2000" dirty="0">
                <a:ea typeface="+mn-lt"/>
                <a:cs typeface="+mn-lt"/>
              </a:rPr>
              <a:t> G. Tkacik, P. Garrigan, C. Ratliff, G. Mil ˇ </a:t>
            </a:r>
            <a:r>
              <a:rPr lang="en-US" sz="2000" dirty="0" err="1">
                <a:ea typeface="+mn-lt"/>
                <a:cs typeface="+mn-lt"/>
              </a:rPr>
              <a:t>cinski</a:t>
            </a:r>
            <a:r>
              <a:rPr lang="en-US" sz="2000" dirty="0">
                <a:ea typeface="+mn-lt"/>
                <a:cs typeface="+mn-lt"/>
              </a:rPr>
              <a:t>, J. M. Klein, L. H. Seyfarth, ˇ</a:t>
            </a:r>
            <a:endParaRPr lang="en-US" sz="2000" dirty="0"/>
          </a:p>
          <a:p>
            <a:pPr algn="just"/>
            <a:r>
              <a:rPr lang="en-US" sz="2000" dirty="0">
                <a:ea typeface="+mn-lt"/>
                <a:cs typeface="+mn-lt"/>
              </a:rPr>
              <a:t>	P. Sterling, D. H. Brainard, and V. Balasubramanian, Natural images from the birth-	place of the human eye, Public Library of Science One, 6 (2011), p. e20409.</a:t>
            </a:r>
            <a:endParaRPr lang="en-US" sz="2000" dirty="0"/>
          </a:p>
          <a:p>
            <a:pPr marL="342900" indent="-342900" algn="just">
              <a:buFont typeface="+mj-lt"/>
              <a:buAutoNum type="arabicPeriod" startAt="13"/>
            </a:pPr>
            <a:endParaRPr lang="en-US" dirty="0"/>
          </a:p>
        </p:txBody>
      </p:sp>
    </p:spTree>
    <p:extLst>
      <p:ext uri="{BB962C8B-B14F-4D97-AF65-F5344CB8AC3E}">
        <p14:creationId xmlns:p14="http://schemas.microsoft.com/office/powerpoint/2010/main" val="219608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B06A73-DD97-1DD9-90C2-F81CFD635C63}"/>
              </a:ext>
            </a:extLst>
          </p:cNvPr>
          <p:cNvSpPr txBox="1"/>
          <p:nvPr/>
        </p:nvSpPr>
        <p:spPr>
          <a:xfrm>
            <a:off x="688045" y="931178"/>
            <a:ext cx="10457283" cy="5355312"/>
          </a:xfrm>
          <a:prstGeom prst="rect">
            <a:avLst/>
          </a:prstGeom>
          <a:noFill/>
        </p:spPr>
        <p:txBody>
          <a:bodyPr wrap="square" rtlCol="0">
            <a:spAutoFit/>
          </a:bodyPr>
          <a:lstStyle/>
          <a:p>
            <a:pPr marL="342900" indent="-342900">
              <a:buFont typeface="+mj-lt"/>
              <a:buAutoNum type="arabicPeriod" startAt="17"/>
            </a:pPr>
            <a:r>
              <a:rPr lang="en-US" i="0" dirty="0">
                <a:solidFill>
                  <a:srgbClr val="333333"/>
                </a:solidFill>
                <a:effectLst/>
                <a:latin typeface="HelveticaNeue Regular"/>
              </a:rPr>
              <a:t>Himanshu Agarwal G. N. Pandey Online voting system for India based on AADHAAR ID Publisher: IEEE</a:t>
            </a:r>
          </a:p>
          <a:p>
            <a:pPr marL="342900" indent="-342900">
              <a:buFont typeface="+mj-lt"/>
              <a:buAutoNum type="arabicPeriod" startAt="17"/>
            </a:pPr>
            <a:endParaRPr lang="en-US" dirty="0">
              <a:solidFill>
                <a:srgbClr val="333333"/>
              </a:solidFill>
              <a:latin typeface="HelveticaNeue Regular"/>
            </a:endParaRPr>
          </a:p>
          <a:p>
            <a:pPr marL="342900" indent="-342900">
              <a:buFont typeface="+mj-lt"/>
              <a:buAutoNum type="arabicPeriod" startAt="17"/>
            </a:pPr>
            <a:r>
              <a:rPr lang="en-US" dirty="0"/>
              <a:t>Ankit Anand , Pallavi Divya An Efficient Online Voting System International Journal of Modern Engineering Research (IJMER)</a:t>
            </a:r>
            <a:endParaRPr lang="en-US" i="0" dirty="0">
              <a:solidFill>
                <a:srgbClr val="333333"/>
              </a:solidFill>
              <a:effectLst/>
              <a:latin typeface="HelveticaNeue Regular"/>
            </a:endParaRPr>
          </a:p>
          <a:p>
            <a:pPr marL="342900" indent="-342900">
              <a:buFont typeface="+mj-lt"/>
              <a:buAutoNum type="arabicPeriod" startAt="17"/>
            </a:pPr>
            <a:endParaRPr lang="en-US" dirty="0"/>
          </a:p>
          <a:p>
            <a:pPr marL="342900" indent="-342900">
              <a:buFont typeface="+mj-lt"/>
              <a:buAutoNum type="arabicPeriod" startAt="17"/>
            </a:pPr>
            <a:r>
              <a:rPr lang="en-US" dirty="0"/>
              <a:t>Shivendra Katiyar; </a:t>
            </a:r>
            <a:r>
              <a:rPr lang="en-US" dirty="0" err="1"/>
              <a:t>Kullai</a:t>
            </a:r>
            <a:r>
              <a:rPr lang="en-US" dirty="0"/>
              <a:t> Reddy </a:t>
            </a:r>
            <a:r>
              <a:rPr lang="en-US" dirty="0" err="1"/>
              <a:t>Meka</a:t>
            </a:r>
            <a:r>
              <a:rPr lang="en-US" dirty="0"/>
              <a:t>; Ferdous A. </a:t>
            </a:r>
            <a:r>
              <a:rPr lang="en-US" dirty="0" err="1"/>
              <a:t>Barbhuiya</a:t>
            </a:r>
            <a:r>
              <a:rPr lang="en-US" dirty="0"/>
              <a:t>; Sukumar Nandi Online Voting System Powered by Biometric Security Using Steganography Publisher: IEEE</a:t>
            </a:r>
          </a:p>
          <a:p>
            <a:pPr marL="342900" indent="-342900">
              <a:buFont typeface="+mj-lt"/>
              <a:buAutoNum type="arabicPeriod" startAt="17"/>
            </a:pPr>
            <a:endParaRPr lang="en-US" dirty="0"/>
          </a:p>
          <a:p>
            <a:pPr marL="342900" indent="-342900">
              <a:buFont typeface="+mj-lt"/>
              <a:buAutoNum type="arabicPeriod" startAt="17"/>
            </a:pPr>
            <a:r>
              <a:rPr lang="en-US" dirty="0"/>
              <a:t>S. </a:t>
            </a:r>
            <a:r>
              <a:rPr lang="en-US" dirty="0" err="1"/>
              <a:t>Wolchok</a:t>
            </a:r>
            <a:r>
              <a:rPr lang="en-US" dirty="0"/>
              <a:t>, E. </a:t>
            </a:r>
            <a:r>
              <a:rPr lang="en-US" dirty="0" err="1"/>
              <a:t>Wustrow</a:t>
            </a:r>
            <a:r>
              <a:rPr lang="en-US" dirty="0"/>
              <a:t>, D. Isabel, and J. A. </a:t>
            </a:r>
            <a:r>
              <a:rPr lang="en-US" dirty="0" err="1"/>
              <a:t>Halderman</a:t>
            </a:r>
            <a:r>
              <a:rPr lang="en-US" dirty="0"/>
              <a:t>. Attacking the Washington, D.C. Internet voting system. In 16th Intl. Conf. on Financial Cryptography and Data Security, FC, 2012.</a:t>
            </a:r>
          </a:p>
          <a:p>
            <a:pPr marL="342900" indent="-342900">
              <a:buFont typeface="+mj-lt"/>
              <a:buAutoNum type="arabicPeriod" startAt="17"/>
            </a:pPr>
            <a:endParaRPr lang="en-US" dirty="0"/>
          </a:p>
          <a:p>
            <a:pPr marL="342900" indent="-342900">
              <a:buFont typeface="+mj-lt"/>
              <a:buAutoNum type="arabicPeriod" startAt="17"/>
            </a:pPr>
            <a:r>
              <a:rPr lang="en-US" dirty="0"/>
              <a:t>L. von Ahn, B. Maurer, C. McMillen, D. Abraham, and M. Blum. reCAPTCHA: Human-based character recognition via web security measures. Science, 321(5895):1465–1468, 2008. </a:t>
            </a:r>
          </a:p>
          <a:p>
            <a:pPr marL="342900" indent="-342900">
              <a:buFont typeface="+mj-lt"/>
              <a:buAutoNum type="arabicPeriod" startAt="17"/>
            </a:pPr>
            <a:endParaRPr lang="en-US" dirty="0"/>
          </a:p>
          <a:p>
            <a:pPr marL="342900" indent="-342900">
              <a:buFont typeface="+mj-lt"/>
              <a:buAutoNum type="arabicPeriod" startAt="17"/>
            </a:pPr>
            <a:r>
              <a:rPr lang="en-US" dirty="0"/>
              <a:t>T.-F. Yen, Y. Xie, F. Yu, R. P. Yu, and M. Abadi. Host fingerprinting and tracking on the web: Privacy and security implications. In 19th Network and Distributed System Security Symposium, NDSS, 2012.</a:t>
            </a:r>
          </a:p>
          <a:p>
            <a:pPr marL="342900" indent="-342900">
              <a:buFont typeface="+mj-lt"/>
              <a:buAutoNum type="arabicPeriod" startAt="17"/>
            </a:pPr>
            <a:endParaRPr lang="en-US" dirty="0"/>
          </a:p>
        </p:txBody>
      </p:sp>
    </p:spTree>
    <p:extLst>
      <p:ext uri="{BB962C8B-B14F-4D97-AF65-F5344CB8AC3E}">
        <p14:creationId xmlns:p14="http://schemas.microsoft.com/office/powerpoint/2010/main" val="95276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B2DD2B-6E69-91F3-4D2D-69488E3DE031}"/>
              </a:ext>
            </a:extLst>
          </p:cNvPr>
          <p:cNvSpPr txBox="1"/>
          <p:nvPr/>
        </p:nvSpPr>
        <p:spPr>
          <a:xfrm>
            <a:off x="729842" y="922789"/>
            <a:ext cx="10687575" cy="5078313"/>
          </a:xfrm>
          <a:prstGeom prst="rect">
            <a:avLst/>
          </a:prstGeom>
          <a:noFill/>
        </p:spPr>
        <p:txBody>
          <a:bodyPr wrap="square" rtlCol="0">
            <a:spAutoFit/>
          </a:bodyPr>
          <a:lstStyle/>
          <a:p>
            <a:pPr marL="342900" indent="-342900">
              <a:buFont typeface="+mj-lt"/>
              <a:buAutoNum type="arabicPeriod" startAt="23"/>
            </a:pPr>
            <a:r>
              <a:rPr lang="en-US" dirty="0"/>
              <a:t>K. </a:t>
            </a:r>
            <a:r>
              <a:rPr lang="en-US" dirty="0" err="1"/>
              <a:t>Zetter</a:t>
            </a:r>
            <a:r>
              <a:rPr lang="en-US" dirty="0"/>
              <a:t>. Google hack attack was ultra sophisticated, new details show. Wired, Jan. 14, 2010. https://www.wired.com/ 2010/01/operation-aurora/.</a:t>
            </a:r>
          </a:p>
          <a:p>
            <a:pPr marL="342900" indent="-342900">
              <a:buFont typeface="+mj-lt"/>
              <a:buAutoNum type="arabicPeriod" startAt="23"/>
            </a:pPr>
            <a:endParaRPr lang="en-US" dirty="0"/>
          </a:p>
          <a:p>
            <a:pPr marL="342900" indent="-342900">
              <a:buFont typeface="+mj-lt"/>
              <a:buAutoNum type="arabicPeriod" startAt="23"/>
            </a:pPr>
            <a:r>
              <a:rPr lang="en-US" dirty="0"/>
              <a:t>R. L. Rivest. On the notion of ‘software independence’ in voting systems. Philosophical Transactions of the Royal Society A: Mathematical, Physical and Engineering Sciences, 366(1881):3759–3767, 2008.</a:t>
            </a:r>
          </a:p>
          <a:p>
            <a:pPr marL="342900" indent="-342900">
              <a:buFont typeface="+mj-lt"/>
              <a:buAutoNum type="arabicPeriod" startAt="23"/>
            </a:pPr>
            <a:endParaRPr lang="en-US" dirty="0"/>
          </a:p>
          <a:p>
            <a:pPr marL="342900" indent="-342900">
              <a:buFont typeface="+mj-lt"/>
              <a:buAutoNum type="arabicPeriod" startAt="23"/>
            </a:pPr>
            <a:r>
              <a:rPr lang="en-US" dirty="0"/>
              <a:t>D. G. Robinson and J. A. </a:t>
            </a:r>
            <a:r>
              <a:rPr lang="en-US" dirty="0" err="1"/>
              <a:t>Halderman</a:t>
            </a:r>
            <a:r>
              <a:rPr lang="en-US" dirty="0"/>
              <a:t>. Ethical issues in e-voting security analysis. In 2nd Workshop on Ethics in Computer Security Research, WECSR, 2011.</a:t>
            </a:r>
          </a:p>
          <a:p>
            <a:pPr marL="342900" indent="-342900">
              <a:buFont typeface="+mj-lt"/>
              <a:buAutoNum type="arabicPeriod" startAt="23"/>
            </a:pPr>
            <a:endParaRPr lang="en-US" dirty="0"/>
          </a:p>
          <a:p>
            <a:pPr marL="342900" indent="-342900">
              <a:buFont typeface="+mj-lt"/>
              <a:buAutoNum type="arabicPeriod" startAt="23"/>
            </a:pPr>
            <a:r>
              <a:rPr lang="en-US" dirty="0"/>
              <a:t>U.S. Election Assistance Commission Technical Guidelines Development Committee. Recommendations for requirements for the Voluntary Voting System Guidelines 2.0, Feb. 2020. https://www.eac.gov/sites/default/files/TestingCertification/ 2020_02_29_vvsg_2_draft_requirements.pdf.</a:t>
            </a:r>
          </a:p>
          <a:p>
            <a:pPr marL="342900" indent="-342900">
              <a:buFont typeface="+mj-lt"/>
              <a:buAutoNum type="arabicPeriod" startAt="23"/>
            </a:pPr>
            <a:endParaRPr lang="en-US" dirty="0"/>
          </a:p>
          <a:p>
            <a:pPr marL="342900" indent="-342900">
              <a:buFont typeface="+mj-lt"/>
              <a:buAutoNum type="arabicPeriod" startAt="23"/>
            </a:pPr>
            <a:r>
              <a:rPr lang="en-US" dirty="0"/>
              <a:t>U.S. Senate Select Committee on Intelligence. Russian active measure campaigns and interference in the 2016 U.S. election, Volume 1: Russian efforts against election infrastructure, 2019. https://www.intelligence.senate.gov/sites/default/files/ documents/Report_Volume1.pdf.</a:t>
            </a:r>
          </a:p>
        </p:txBody>
      </p:sp>
    </p:spTree>
    <p:extLst>
      <p:ext uri="{BB962C8B-B14F-4D97-AF65-F5344CB8AC3E}">
        <p14:creationId xmlns:p14="http://schemas.microsoft.com/office/powerpoint/2010/main" val="357929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FBC754-74A9-6A07-1A65-044E311A3A23}"/>
              </a:ext>
            </a:extLst>
          </p:cNvPr>
          <p:cNvSpPr txBox="1"/>
          <p:nvPr/>
        </p:nvSpPr>
        <p:spPr>
          <a:xfrm>
            <a:off x="836103" y="562062"/>
            <a:ext cx="10519794" cy="5355312"/>
          </a:xfrm>
          <a:prstGeom prst="rect">
            <a:avLst/>
          </a:prstGeom>
          <a:noFill/>
        </p:spPr>
        <p:txBody>
          <a:bodyPr wrap="square" rtlCol="0">
            <a:spAutoFit/>
          </a:bodyPr>
          <a:lstStyle/>
          <a:p>
            <a:pPr marL="342900" indent="-342900">
              <a:buFont typeface="+mj-lt"/>
              <a:buAutoNum type="arabicPeriod" startAt="28"/>
            </a:pPr>
            <a:r>
              <a:rPr lang="en-US" dirty="0"/>
              <a:t>D. G. Robinson and J. A. </a:t>
            </a:r>
            <a:r>
              <a:rPr lang="en-US" dirty="0" err="1"/>
              <a:t>Halderman</a:t>
            </a:r>
            <a:r>
              <a:rPr lang="en-US" dirty="0"/>
              <a:t>. Ethical issues in e-voting security analysis. In 2nd Workshop on Ethics in Computer Security Research, WECSR, 2011</a:t>
            </a:r>
          </a:p>
          <a:p>
            <a:pPr marL="342900" indent="-342900">
              <a:buFont typeface="+mj-lt"/>
              <a:buAutoNum type="arabicPeriod" startAt="28"/>
            </a:pPr>
            <a:endParaRPr lang="en-US" dirty="0"/>
          </a:p>
          <a:p>
            <a:pPr marL="342900" indent="-342900">
              <a:buFont typeface="+mj-lt"/>
              <a:buAutoNum type="arabicPeriod" startAt="28"/>
            </a:pPr>
            <a:r>
              <a:rPr lang="en-US" dirty="0"/>
              <a:t>National Conference of State Legislatures. Electronic transmission of ballots, 2019. https://www.ncsl.org/research/ elections-and-campaigns/internet-voting.aspx. </a:t>
            </a:r>
          </a:p>
          <a:p>
            <a:pPr marL="342900" indent="-342900">
              <a:buFont typeface="+mj-lt"/>
              <a:buAutoNum type="arabicPeriod" startAt="28"/>
            </a:pPr>
            <a:endParaRPr lang="en-US" dirty="0"/>
          </a:p>
          <a:p>
            <a:pPr marL="342900" indent="-342900">
              <a:buFont typeface="+mj-lt"/>
              <a:buAutoNum type="arabicPeriod" startAt="28"/>
            </a:pPr>
            <a:r>
              <a:rPr lang="en-US" dirty="0"/>
              <a:t>NTIA Safety Working Group. “Early stage” coordinated vulnerability disclosure template, 2016. https://www.ntia.doc.gov/files/ntia/publications/ ntia_vuln_disclosure_early_stage_template.pdf. </a:t>
            </a:r>
          </a:p>
          <a:p>
            <a:pPr marL="342900" indent="-342900">
              <a:buFont typeface="+mj-lt"/>
              <a:buAutoNum type="arabicPeriod" startAt="28"/>
            </a:pPr>
            <a:endParaRPr lang="en-US" dirty="0"/>
          </a:p>
          <a:p>
            <a:pPr marL="342900" indent="-342900">
              <a:buFont typeface="+mj-lt"/>
              <a:buAutoNum type="arabicPeriod" startAt="28"/>
            </a:pPr>
            <a:r>
              <a:rPr lang="en-US" dirty="0"/>
              <a:t>U.S. Cybersecurity and Infrastructure Security Agency. Risk management for electronic ballot delivery, marking, and return (draft). Published by The Guardian, May 2020. </a:t>
            </a:r>
            <a:r>
              <a:rPr lang="en-US" dirty="0">
                <a:hlinkClick r:id="rId2"/>
              </a:rPr>
              <a:t>https://www.scribd.com/document/460491458/CISAGuidelines-on-Internet-Voting</a:t>
            </a:r>
            <a:r>
              <a:rPr lang="en-US" dirty="0"/>
              <a:t>.</a:t>
            </a:r>
          </a:p>
          <a:p>
            <a:pPr marL="342900" indent="-342900">
              <a:buFont typeface="+mj-lt"/>
              <a:buAutoNum type="arabicPeriod" startAt="28"/>
            </a:pPr>
            <a:endParaRPr lang="en-US" dirty="0"/>
          </a:p>
          <a:p>
            <a:pPr marL="342900" indent="-342900">
              <a:buFont typeface="+mj-lt"/>
              <a:buAutoNum type="arabicPeriod" startAt="28"/>
            </a:pPr>
            <a:r>
              <a:rPr lang="en-US" dirty="0"/>
              <a:t>U.S. Election Assistance Commission. A survey of Internet voting, 2011. https://www.eac.gov/sites/default/files/ </a:t>
            </a:r>
            <a:r>
              <a:rPr lang="en-US" dirty="0" err="1"/>
              <a:t>eac_assets</a:t>
            </a:r>
            <a:r>
              <a:rPr lang="en-US" dirty="0"/>
              <a:t>/1/28/SIV-FINAL.pdf.</a:t>
            </a:r>
          </a:p>
          <a:p>
            <a:pPr marL="342900" indent="-342900">
              <a:buFont typeface="+mj-lt"/>
              <a:buAutoNum type="arabicPeriod" startAt="28"/>
            </a:pPr>
            <a:endParaRPr lang="en-US" dirty="0"/>
          </a:p>
          <a:p>
            <a:pPr marL="342900" indent="-342900">
              <a:buFont typeface="+mj-lt"/>
              <a:buAutoNum type="arabicPeriod" startAt="28"/>
            </a:pPr>
            <a:r>
              <a:rPr lang="en-US" dirty="0"/>
              <a:t>M. Lindeman and P. B. Stark. A gentle introduction to </a:t>
            </a:r>
            <a:r>
              <a:rPr lang="en-US" dirty="0" err="1"/>
              <a:t>risklimiting</a:t>
            </a:r>
            <a:r>
              <a:rPr lang="en-US" dirty="0"/>
              <a:t> audits. IEEE Security &amp; Privacy, 10(5):42–49, 2012</a:t>
            </a:r>
          </a:p>
        </p:txBody>
      </p:sp>
    </p:spTree>
    <p:extLst>
      <p:ext uri="{BB962C8B-B14F-4D97-AF65-F5344CB8AC3E}">
        <p14:creationId xmlns:p14="http://schemas.microsoft.com/office/powerpoint/2010/main" val="626135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9" name="Rectangle 166">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81BA221-9906-E158-C9A2-C2F5D3AD6185}"/>
              </a:ext>
            </a:extLst>
          </p:cNvPr>
          <p:cNvSpPr>
            <a:spLocks noGrp="1"/>
          </p:cNvSpPr>
          <p:nvPr>
            <p:ph type="title"/>
          </p:nvPr>
        </p:nvSpPr>
        <p:spPr>
          <a:xfrm>
            <a:off x="369646" y="141534"/>
            <a:ext cx="5512288" cy="1880555"/>
          </a:xfrm>
        </p:spPr>
        <p:txBody>
          <a:bodyPr anchor="t">
            <a:normAutofit/>
          </a:bodyPr>
          <a:lstStyle/>
          <a:p>
            <a:r>
              <a:rPr lang="en-US" dirty="0"/>
              <a:t>6.CONCLUSION</a:t>
            </a:r>
          </a:p>
        </p:txBody>
      </p:sp>
      <p:sp>
        <p:nvSpPr>
          <p:cNvPr id="190" name="Freeform: Shape 168">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1"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3" y="777194"/>
            <a:ext cx="972164" cy="41352"/>
            <a:chOff x="4886325" y="3374517"/>
            <a:chExt cx="2418302" cy="102869"/>
          </a:xfrm>
          <a:solidFill>
            <a:schemeClr val="accent1"/>
          </a:solidFill>
        </p:grpSpPr>
        <p:sp>
          <p:nvSpPr>
            <p:cNvPr id="172"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3"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3374517"/>
              <a:ext cx="2400490" cy="102869"/>
              <a:chOff x="4895088" y="3374517"/>
              <a:chExt cx="2400490" cy="102869"/>
            </a:xfrm>
            <a:grpFill/>
          </p:grpSpPr>
          <p:sp>
            <p:nvSpPr>
              <p:cNvPr id="174"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5"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6"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grpSp>
      </p:grpSp>
      <p:pic>
        <p:nvPicPr>
          <p:cNvPr id="4" name="Picture 4" descr="Graphical user interface, text, chat or text message&#10;&#10;Description automatically generated">
            <a:extLst>
              <a:ext uri="{FF2B5EF4-FFF2-40B4-BE49-F238E27FC236}">
                <a16:creationId xmlns:a16="http://schemas.microsoft.com/office/drawing/2014/main" id="{8E862EA3-D2C0-6B18-4319-4381B3DC098D}"/>
              </a:ext>
            </a:extLst>
          </p:cNvPr>
          <p:cNvPicPr>
            <a:picLocks noChangeAspect="1"/>
          </p:cNvPicPr>
          <p:nvPr/>
        </p:nvPicPr>
        <p:blipFill rotWithShape="1">
          <a:blip r:embed="rId2"/>
          <a:srcRect t="1514" r="2" b="17472"/>
          <a:stretch/>
        </p:blipFill>
        <p:spPr>
          <a:xfrm>
            <a:off x="62638" y="1484338"/>
            <a:ext cx="6588052" cy="3832578"/>
          </a:xfrm>
          <a:prstGeom prst="rect">
            <a:avLst/>
          </a:prstGeom>
        </p:spPr>
      </p:pic>
      <p:sp>
        <p:nvSpPr>
          <p:cNvPr id="3" name="Content Placeholder 2">
            <a:extLst>
              <a:ext uri="{FF2B5EF4-FFF2-40B4-BE49-F238E27FC236}">
                <a16:creationId xmlns:a16="http://schemas.microsoft.com/office/drawing/2014/main" id="{C14C7D33-FCDF-64A7-BF73-CEEF6A5D7E6C}"/>
              </a:ext>
            </a:extLst>
          </p:cNvPr>
          <p:cNvSpPr>
            <a:spLocks noGrp="1"/>
          </p:cNvSpPr>
          <p:nvPr>
            <p:ph idx="1"/>
          </p:nvPr>
        </p:nvSpPr>
        <p:spPr>
          <a:xfrm>
            <a:off x="7008698" y="896291"/>
            <a:ext cx="4609088" cy="5549852"/>
          </a:xfrm>
        </p:spPr>
        <p:txBody>
          <a:bodyPr vert="horz" lIns="91440" tIns="45720" rIns="91440" bIns="45720" rtlCol="0" anchor="t">
            <a:noAutofit/>
          </a:bodyPr>
          <a:lstStyle/>
          <a:p>
            <a:pPr marL="285750" indent="-285750">
              <a:lnSpc>
                <a:spcPct val="100000"/>
              </a:lnSpc>
              <a:buFont typeface="Wingdings" panose="020B0604020202020204" pitchFamily="34" charset="0"/>
              <a:buChar char="Ø"/>
            </a:pPr>
            <a:r>
              <a:rPr lang="en-US" dirty="0">
                <a:ea typeface="+mn-lt"/>
                <a:cs typeface="+mn-lt"/>
              </a:rPr>
              <a:t>This online Voting system will manage the Voter’s information by which voter can login and use his voting rights. The system will incorporate all features of voting system.</a:t>
            </a:r>
          </a:p>
          <a:p>
            <a:pPr marL="285750" indent="-285750">
              <a:lnSpc>
                <a:spcPct val="100000"/>
              </a:lnSpc>
              <a:buFont typeface="Wingdings" panose="020B0604020202020204" pitchFamily="34" charset="0"/>
              <a:buChar char="Ø"/>
            </a:pPr>
            <a:r>
              <a:rPr lang="en-US" dirty="0">
                <a:ea typeface="+mn-lt"/>
                <a:cs typeface="+mn-lt"/>
              </a:rPr>
              <a:t>This method of Voting System will be easier and user friendly too. Also it will reduce the fake voting.</a:t>
            </a:r>
          </a:p>
        </p:txBody>
      </p:sp>
      <p:sp>
        <p:nvSpPr>
          <p:cNvPr id="193" name="Freeform: Shape 178">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94" name="Group 180">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82" name="Freeform: Shape 181">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3" name="Freeform: Shape 182">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4" name="Freeform: Shape 183">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5"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6"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7"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6420840"/>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4" name="Freeform: Shape 33">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6"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2887557"/>
            <a:ext cx="3493565" cy="422568"/>
            <a:chOff x="4886325" y="2426206"/>
            <a:chExt cx="8690394" cy="1051180"/>
          </a:xfrm>
          <a:solidFill>
            <a:schemeClr val="accent1"/>
          </a:solidFill>
        </p:grpSpPr>
        <p:sp>
          <p:nvSpPr>
            <p:cNvPr id="37"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2426206"/>
              <a:ext cx="8681631" cy="1051180"/>
              <a:chOff x="4895088" y="2426206"/>
              <a:chExt cx="8681631" cy="1051180"/>
            </a:xfrm>
            <a:grpFill/>
          </p:grpSpPr>
          <p:sp>
            <p:nvSpPr>
              <p:cNvPr id="39"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5304834" y="2426206"/>
                <a:ext cx="8271885" cy="165027"/>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4" name="Freeform: Shape 43">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C867609A-F160-3A88-1482-D6137A68D406}"/>
              </a:ext>
            </a:extLst>
          </p:cNvPr>
          <p:cNvSpPr txBox="1"/>
          <p:nvPr/>
        </p:nvSpPr>
        <p:spPr>
          <a:xfrm>
            <a:off x="3805903" y="1011750"/>
            <a:ext cx="6539274" cy="197834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000" i="1" dirty="0">
                <a:latin typeface="+mj-lt"/>
                <a:ea typeface="+mj-ea"/>
                <a:cs typeface="+mj-cs"/>
              </a:rPr>
              <a:t>  THANK YOU</a:t>
            </a:r>
          </a:p>
        </p:txBody>
      </p:sp>
      <p:grpSp>
        <p:nvGrpSpPr>
          <p:cNvPr id="46" name="Group 45">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47" name="Freeform: Shape 46">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9FB19148-423D-FFD3-B187-A12B71AEE929}"/>
              </a:ext>
            </a:extLst>
          </p:cNvPr>
          <p:cNvSpPr txBox="1"/>
          <p:nvPr/>
        </p:nvSpPr>
        <p:spPr>
          <a:xfrm>
            <a:off x="1428750" y="186417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7118B1E6-0188-4E69-E299-E64324B02487}"/>
              </a:ext>
            </a:extLst>
          </p:cNvPr>
          <p:cNvSpPr txBox="1"/>
          <p:nvPr/>
        </p:nvSpPr>
        <p:spPr>
          <a:xfrm>
            <a:off x="6801170" y="-9347"/>
            <a:ext cx="5483678" cy="20546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74661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0" name="Freeform: Shape 3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1" name="Group 3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4" name="Freeform: Shape 3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2" name="Freeform: Shape 3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6" name="Freeform: Shape 3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Freeform: Shape 4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4" name="Rectangle 43">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70DF20F-E9BF-7F5B-E92C-A4CAB4534F22}"/>
              </a:ext>
            </a:extLst>
          </p:cNvPr>
          <p:cNvSpPr>
            <a:spLocks noGrp="1"/>
          </p:cNvSpPr>
          <p:nvPr>
            <p:ph type="title"/>
          </p:nvPr>
        </p:nvSpPr>
        <p:spPr>
          <a:xfrm>
            <a:off x="530352" y="638176"/>
            <a:ext cx="4266544" cy="2861770"/>
          </a:xfrm>
        </p:spPr>
        <p:txBody>
          <a:bodyPr anchor="b">
            <a:normAutofit/>
          </a:bodyPr>
          <a:lstStyle/>
          <a:p>
            <a:r>
              <a:rPr lang="en-US" dirty="0"/>
              <a:t>1.ONLINE VOTING SYSTEM</a:t>
            </a:r>
            <a:br>
              <a:rPr lang="en-US" dirty="0"/>
            </a:br>
            <a:endParaRPr lang="en-US" dirty="0"/>
          </a:p>
        </p:txBody>
      </p:sp>
      <p:graphicFrame>
        <p:nvGraphicFramePr>
          <p:cNvPr id="26" name="Content Placeholder 2">
            <a:extLst>
              <a:ext uri="{FF2B5EF4-FFF2-40B4-BE49-F238E27FC236}">
                <a16:creationId xmlns:a16="http://schemas.microsoft.com/office/drawing/2014/main" id="{F453BF9C-67D8-D44F-A35E-DF2E1F406264}"/>
              </a:ext>
            </a:extLst>
          </p:cNvPr>
          <p:cNvGraphicFramePr>
            <a:graphicFrameLocks noGrp="1"/>
          </p:cNvGraphicFramePr>
          <p:nvPr>
            <p:ph idx="1"/>
            <p:extLst>
              <p:ext uri="{D42A27DB-BD31-4B8C-83A1-F6EECF244321}">
                <p14:modId xmlns:p14="http://schemas.microsoft.com/office/powerpoint/2010/main" val="1056100699"/>
              </p:ext>
            </p:extLst>
          </p:nvPr>
        </p:nvGraphicFramePr>
        <p:xfrm>
          <a:off x="5346015" y="338650"/>
          <a:ext cx="6151831" cy="594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143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E2055DD-5E29-13B1-64F6-E68C91B72C75}"/>
              </a:ext>
            </a:extLst>
          </p:cNvPr>
          <p:cNvSpPr>
            <a:spLocks noGrp="1"/>
          </p:cNvSpPr>
          <p:nvPr>
            <p:ph type="title"/>
          </p:nvPr>
        </p:nvSpPr>
        <p:spPr>
          <a:xfrm>
            <a:off x="74009" y="-455364"/>
            <a:ext cx="6473940" cy="1892120"/>
          </a:xfrm>
        </p:spPr>
        <p:txBody>
          <a:bodyPr>
            <a:normAutofit/>
          </a:bodyPr>
          <a:lstStyle/>
          <a:p>
            <a:r>
              <a:rPr lang="en-US" dirty="0"/>
              <a:t>VOTING SYSTEM</a:t>
            </a:r>
            <a:br>
              <a:rPr lang="en-US" dirty="0"/>
            </a:br>
            <a:r>
              <a:rPr lang="en-US" dirty="0"/>
              <a:t>(THEN)</a:t>
            </a:r>
          </a:p>
        </p:txBody>
      </p:sp>
      <p:sp>
        <p:nvSpPr>
          <p:cNvPr id="34" name="Freeform: Shape 3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8" y="2586230"/>
            <a:ext cx="972165" cy="41353"/>
            <a:chOff x="4886325" y="3374517"/>
            <a:chExt cx="2418302" cy="102869"/>
          </a:xfrm>
          <a:solidFill>
            <a:schemeClr val="accent1"/>
          </a:solidFill>
        </p:grpSpPr>
        <p:sp>
          <p:nvSpPr>
            <p:cNvPr id="37"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3374517"/>
              <a:ext cx="2400490" cy="102869"/>
              <a:chOff x="4895088" y="3374517"/>
              <a:chExt cx="2400490" cy="102869"/>
            </a:xfrm>
            <a:grpFill/>
          </p:grpSpPr>
          <p:sp>
            <p:nvSpPr>
              <p:cNvPr id="39"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038E62F2-34EB-32D1-303C-AD52EC300243}"/>
              </a:ext>
            </a:extLst>
          </p:cNvPr>
          <p:cNvSpPr>
            <a:spLocks noGrp="1"/>
          </p:cNvSpPr>
          <p:nvPr>
            <p:ph idx="1"/>
          </p:nvPr>
        </p:nvSpPr>
        <p:spPr>
          <a:xfrm>
            <a:off x="147716" y="1821200"/>
            <a:ext cx="6208520" cy="4831160"/>
          </a:xfrm>
        </p:spPr>
        <p:txBody>
          <a:bodyPr vert="horz" lIns="91440" tIns="45720" rIns="91440" bIns="45720" rtlCol="0" anchor="t">
            <a:normAutofit/>
          </a:bodyPr>
          <a:lstStyle/>
          <a:p>
            <a:pPr marL="285750" indent="-285750">
              <a:lnSpc>
                <a:spcPct val="100000"/>
              </a:lnSpc>
              <a:buFont typeface="Wingdings" panose="020B0604020202020204" pitchFamily="34" charset="0"/>
              <a:buChar char="Ø"/>
            </a:pPr>
            <a:r>
              <a:rPr lang="en-US" dirty="0">
                <a:ea typeface="+mn-lt"/>
                <a:cs typeface="+mn-lt"/>
              </a:rPr>
              <a:t>The voting system currently being used by the association is a paper based system, in which the voter simply picks up ballots sheets from electoral officials, tick off who they would like to vote for, and then cast their votes by merely handing over the ballot sheet back to electoral official. </a:t>
            </a:r>
            <a:endParaRPr lang="en-US"/>
          </a:p>
          <a:p>
            <a:pPr marL="285750" indent="-285750">
              <a:lnSpc>
                <a:spcPct val="100000"/>
              </a:lnSpc>
              <a:buFont typeface="Wingdings" panose="020B0604020202020204" pitchFamily="34" charset="0"/>
              <a:buChar char="Ø"/>
            </a:pPr>
            <a:r>
              <a:rPr lang="en-US" dirty="0">
                <a:ea typeface="+mn-lt"/>
                <a:cs typeface="+mn-lt"/>
              </a:rPr>
              <a:t>The electoral officials gather all the votes being cast into a ballot box. At the end of the elections, he electoral officials converge and count the votes cast for each candidate and determine the winner of each election category.</a:t>
            </a:r>
            <a:endParaRPr lang="en-US" dirty="0"/>
          </a:p>
        </p:txBody>
      </p:sp>
      <p:pic>
        <p:nvPicPr>
          <p:cNvPr id="4" name="Picture 4" descr="A picture containing text, person, indoor, desk&#10;&#10;Description automatically generated">
            <a:extLst>
              <a:ext uri="{FF2B5EF4-FFF2-40B4-BE49-F238E27FC236}">
                <a16:creationId xmlns:a16="http://schemas.microsoft.com/office/drawing/2014/main" id="{506593B9-F229-432B-EF95-0DAD92FFE3CA}"/>
              </a:ext>
            </a:extLst>
          </p:cNvPr>
          <p:cNvPicPr>
            <a:picLocks noChangeAspect="1"/>
          </p:cNvPicPr>
          <p:nvPr/>
        </p:nvPicPr>
        <p:blipFill rotWithShape="1">
          <a:blip r:embed="rId2"/>
          <a:srcRect l="24303" r="20605" b="-1"/>
          <a:stretch/>
        </p:blipFill>
        <p:spPr>
          <a:xfrm>
            <a:off x="6531789" y="10"/>
            <a:ext cx="5660211" cy="6857990"/>
          </a:xfrm>
          <a:prstGeom prst="rect">
            <a:avLst/>
          </a:prstGeom>
        </p:spPr>
      </p:pic>
      <p:sp>
        <p:nvSpPr>
          <p:cNvPr id="44" name="Freeform: Shape 43">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6" name="Group 45">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7" name="Freeform: Shape 46">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4472008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AA81D70-A125-4C04-7290-B971526EE678}"/>
              </a:ext>
            </a:extLst>
          </p:cNvPr>
          <p:cNvSpPr>
            <a:spLocks noGrp="1"/>
          </p:cNvSpPr>
          <p:nvPr>
            <p:ph type="title"/>
          </p:nvPr>
        </p:nvSpPr>
        <p:spPr>
          <a:xfrm>
            <a:off x="6581836" y="261022"/>
            <a:ext cx="5168542" cy="1307960"/>
          </a:xfrm>
        </p:spPr>
        <p:txBody>
          <a:bodyPr anchor="b">
            <a:normAutofit/>
          </a:bodyPr>
          <a:lstStyle/>
          <a:p>
            <a:r>
              <a:rPr lang="en-US" dirty="0"/>
              <a:t>VOTING SYSTEM</a:t>
            </a:r>
            <a:br>
              <a:rPr lang="en-US" dirty="0"/>
            </a:br>
            <a:r>
              <a:rPr lang="en-US" dirty="0"/>
              <a:t>(NOW)</a:t>
            </a:r>
          </a:p>
        </p:txBody>
      </p:sp>
      <p:pic>
        <p:nvPicPr>
          <p:cNvPr id="4" name="Picture 4" descr="Diagram&#10;&#10;Description automatically generated">
            <a:extLst>
              <a:ext uri="{FF2B5EF4-FFF2-40B4-BE49-F238E27FC236}">
                <a16:creationId xmlns:a16="http://schemas.microsoft.com/office/drawing/2014/main" id="{3C7CB974-C2FE-A551-E5E9-4D204B6A2F59}"/>
              </a:ext>
            </a:extLst>
          </p:cNvPr>
          <p:cNvPicPr>
            <a:picLocks noChangeAspect="1"/>
          </p:cNvPicPr>
          <p:nvPr/>
        </p:nvPicPr>
        <p:blipFill>
          <a:blip r:embed="rId2"/>
          <a:stretch>
            <a:fillRect/>
          </a:stretch>
        </p:blipFill>
        <p:spPr>
          <a:xfrm>
            <a:off x="572241" y="851899"/>
            <a:ext cx="5112709" cy="5112709"/>
          </a:xfrm>
          <a:prstGeom prst="rect">
            <a:avLst/>
          </a:prstGeom>
        </p:spPr>
      </p:pic>
      <p:grpSp>
        <p:nvGrpSpPr>
          <p:cNvPr id="34" name="Graphic 78">
            <a:extLst>
              <a:ext uri="{FF2B5EF4-FFF2-40B4-BE49-F238E27FC236}">
                <a16:creationId xmlns:a16="http://schemas.microsoft.com/office/drawing/2014/main" id="{5E46079A-4648-465E-9D1A-479174C99F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1729" y="3093304"/>
            <a:ext cx="972165" cy="41353"/>
            <a:chOff x="4886325" y="3374517"/>
            <a:chExt cx="2418302" cy="102869"/>
          </a:xfrm>
          <a:solidFill>
            <a:schemeClr val="accent1"/>
          </a:solidFill>
        </p:grpSpPr>
        <p:sp>
          <p:nvSpPr>
            <p:cNvPr id="35" name="Graphic 78">
              <a:extLst>
                <a:ext uri="{FF2B5EF4-FFF2-40B4-BE49-F238E27FC236}">
                  <a16:creationId xmlns:a16="http://schemas.microsoft.com/office/drawing/2014/main" id="{A3BA42E0-6D8E-44BF-AC6B-5FB25C200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91EF6403-FD18-4EC0-840F-8F70F3494B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3374517"/>
              <a:ext cx="2400490" cy="102869"/>
              <a:chOff x="4895088" y="3374517"/>
              <a:chExt cx="2400490" cy="102869"/>
            </a:xfrm>
            <a:grpFill/>
          </p:grpSpPr>
          <p:sp>
            <p:nvSpPr>
              <p:cNvPr id="37" name="Graphic 78">
                <a:extLst>
                  <a:ext uri="{FF2B5EF4-FFF2-40B4-BE49-F238E27FC236}">
                    <a16:creationId xmlns:a16="http://schemas.microsoft.com/office/drawing/2014/main" id="{92B6AD13-0D11-4C0C-A362-E048C9732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61DDD1A9-F0A4-4900-9DEF-F6B383361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F26977AE-F962-40FD-945B-D1E106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grpSp>
      </p:grpSp>
      <p:sp>
        <p:nvSpPr>
          <p:cNvPr id="42" name="Freeform: Shape 41">
            <a:extLst>
              <a:ext uri="{FF2B5EF4-FFF2-40B4-BE49-F238E27FC236}">
                <a16:creationId xmlns:a16="http://schemas.microsoft.com/office/drawing/2014/main" id="{62F1D297-74F5-4948-9655-BC87A30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637359"/>
            <a:ext cx="5486401" cy="1220641"/>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oup 43">
            <a:extLst>
              <a:ext uri="{FF2B5EF4-FFF2-40B4-BE49-F238E27FC236}">
                <a16:creationId xmlns:a16="http://schemas.microsoft.com/office/drawing/2014/main" id="{756DB040-BB4B-446D-9172-7253A5660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782" y="5182141"/>
            <a:ext cx="886141" cy="802496"/>
            <a:chOff x="10948005" y="3272152"/>
            <a:chExt cx="868640" cy="786648"/>
          </a:xfrm>
          <a:solidFill>
            <a:schemeClr val="accent1"/>
          </a:solidFill>
        </p:grpSpPr>
        <p:sp>
          <p:nvSpPr>
            <p:cNvPr id="45" name="Freeform: Shape 44">
              <a:extLst>
                <a:ext uri="{FF2B5EF4-FFF2-40B4-BE49-F238E27FC236}">
                  <a16:creationId xmlns:a16="http://schemas.microsoft.com/office/drawing/2014/main" id="{58AE7480-26E8-4D60-9ABF-DF801570B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3644645D-B360-4E3D-A96A-6D9CE4F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E99C8E1E-3260-4E6A-83CA-933468316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3A551C21-5423-4320-86B3-CA6956E7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6D1A9E3F-8323-45A6-B267-8EA6B1A00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F4049F71-8749-4860-8F6D-611D459A9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9D62868-92E4-42DF-9CF9-A9190CC14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149A45CE-3A48-A378-773A-4BB1142C874B}"/>
              </a:ext>
            </a:extLst>
          </p:cNvPr>
          <p:cNvSpPr>
            <a:spLocks noGrp="1"/>
          </p:cNvSpPr>
          <p:nvPr>
            <p:ph idx="1"/>
          </p:nvPr>
        </p:nvSpPr>
        <p:spPr>
          <a:xfrm>
            <a:off x="6335307" y="1787101"/>
            <a:ext cx="5475204" cy="3848534"/>
          </a:xfrm>
        </p:spPr>
        <p:txBody>
          <a:bodyPr vert="horz" lIns="91440" tIns="45720" rIns="91440" bIns="45720" rtlCol="0" anchor="t">
            <a:noAutofit/>
          </a:bodyPr>
          <a:lstStyle/>
          <a:p>
            <a:pPr marL="285750" indent="-285750">
              <a:lnSpc>
                <a:spcPct val="100000"/>
              </a:lnSpc>
              <a:buFont typeface="Wingdings" panose="020B0604020202020204" pitchFamily="34" charset="0"/>
              <a:buChar char="Ø"/>
            </a:pPr>
            <a:r>
              <a:rPr lang="en-US" dirty="0">
                <a:ea typeface="+mn-lt"/>
                <a:cs typeface="+mn-lt"/>
              </a:rPr>
              <a:t>Electronic Voting Machine (also known as </a:t>
            </a:r>
            <a:r>
              <a:rPr lang="en-US" u="sng" dirty="0">
                <a:ea typeface="+mn-lt"/>
                <a:cs typeface="+mn-lt"/>
              </a:rPr>
              <a:t>EVM</a:t>
            </a:r>
            <a:r>
              <a:rPr lang="en-US" dirty="0">
                <a:ea typeface="+mn-lt"/>
                <a:cs typeface="+mn-lt"/>
              </a:rPr>
              <a:t>) is voting using electronic means to either aid or take care of the chores of casting and counting votes.</a:t>
            </a:r>
            <a:endParaRPr lang="en-US"/>
          </a:p>
          <a:p>
            <a:pPr marL="285750" indent="-285750">
              <a:lnSpc>
                <a:spcPct val="100000"/>
              </a:lnSpc>
              <a:buFont typeface="Wingdings" panose="020B0604020202020204" pitchFamily="34" charset="0"/>
              <a:buChar char="Ø"/>
            </a:pPr>
            <a:r>
              <a:rPr lang="en-US" dirty="0">
                <a:ea typeface="+mn-lt"/>
                <a:cs typeface="+mn-lt"/>
              </a:rPr>
              <a:t>An </a:t>
            </a:r>
            <a:r>
              <a:rPr lang="en-US" u="sng" dirty="0">
                <a:ea typeface="+mn-lt"/>
                <a:cs typeface="+mn-lt"/>
              </a:rPr>
              <a:t>EVM</a:t>
            </a:r>
            <a:r>
              <a:rPr lang="en-US" dirty="0">
                <a:ea typeface="+mn-lt"/>
                <a:cs typeface="+mn-lt"/>
              </a:rPr>
              <a:t> is designed with two units: the control unit and the balloting unit. These units are joined together by a cable. The control unit of the </a:t>
            </a:r>
            <a:r>
              <a:rPr lang="en-US" u="sng" dirty="0">
                <a:ea typeface="+mn-lt"/>
                <a:cs typeface="+mn-lt"/>
              </a:rPr>
              <a:t>EVM</a:t>
            </a:r>
            <a:r>
              <a:rPr lang="en-US" dirty="0">
                <a:ea typeface="+mn-lt"/>
                <a:cs typeface="+mn-lt"/>
              </a:rPr>
              <a:t> is kept with the presiding officer or the polling officer. The balloting unit is kept within the voting compartment for electors to cast their votes.</a:t>
            </a:r>
            <a:endParaRPr lang="en-US"/>
          </a:p>
        </p:txBody>
      </p:sp>
    </p:spTree>
    <p:extLst>
      <p:ext uri="{BB962C8B-B14F-4D97-AF65-F5344CB8AC3E}">
        <p14:creationId xmlns:p14="http://schemas.microsoft.com/office/powerpoint/2010/main" val="153377896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4" name="Freeform: Shape 3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6230"/>
            <a:ext cx="972165" cy="41353"/>
            <a:chOff x="4886325" y="3374517"/>
            <a:chExt cx="2418302" cy="102869"/>
          </a:xfrm>
          <a:solidFill>
            <a:schemeClr val="accent1"/>
          </a:solidFill>
        </p:grpSpPr>
        <p:sp>
          <p:nvSpPr>
            <p:cNvPr id="37"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3374517"/>
              <a:ext cx="2400490" cy="102869"/>
              <a:chOff x="4895088" y="3374517"/>
              <a:chExt cx="2400490" cy="102869"/>
            </a:xfrm>
            <a:grpFill/>
          </p:grpSpPr>
          <p:sp>
            <p:nvSpPr>
              <p:cNvPr id="39"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C62EA97-8125-A8F7-52A8-4C18B6497DB6}"/>
              </a:ext>
            </a:extLst>
          </p:cNvPr>
          <p:cNvSpPr>
            <a:spLocks noGrp="1"/>
          </p:cNvSpPr>
          <p:nvPr>
            <p:ph idx="1"/>
          </p:nvPr>
        </p:nvSpPr>
        <p:spPr>
          <a:xfrm>
            <a:off x="-170" y="1952513"/>
            <a:ext cx="5551187" cy="4862897"/>
          </a:xfrm>
        </p:spPr>
        <p:txBody>
          <a:bodyPr vert="horz" lIns="91440" tIns="45720" rIns="91440" bIns="45720" rtlCol="0" anchor="t">
            <a:normAutofit/>
          </a:bodyPr>
          <a:lstStyle/>
          <a:p>
            <a:pPr marL="285750" indent="-285750">
              <a:lnSpc>
                <a:spcPct val="100000"/>
              </a:lnSpc>
              <a:buFont typeface="Wingdings" panose="020B0604020202020204" pitchFamily="34" charset="0"/>
              <a:buChar char="Ø"/>
            </a:pPr>
            <a:r>
              <a:rPr lang="en-US" dirty="0">
                <a:ea typeface="+mn-lt"/>
                <a:cs typeface="+mn-lt"/>
              </a:rPr>
              <a:t>Online Voting Software aims at making the voting process easy in any type of elections. Presently voting is performed using ballot paper and the counting is done manually, hence it consumes a lot of time. There can be possibility of invalid votes. </a:t>
            </a:r>
            <a:endParaRPr lang="en-US"/>
          </a:p>
          <a:p>
            <a:pPr marL="285750" indent="-285750">
              <a:lnSpc>
                <a:spcPct val="100000"/>
              </a:lnSpc>
              <a:buFont typeface="Wingdings" panose="020B0604020202020204" pitchFamily="34" charset="0"/>
              <a:buChar char="Ø"/>
            </a:pPr>
            <a:r>
              <a:rPr lang="en-US" dirty="0">
                <a:ea typeface="+mn-lt"/>
                <a:cs typeface="+mn-lt"/>
              </a:rPr>
              <a:t>All these make election a tedious task. In recent times in India, due to elections the second wave of COVID transmission also made huge loss of human lives. In our proposed system voting and counting is done with the help of computer in Online.</a:t>
            </a:r>
            <a:endParaRPr lang="en-US" dirty="0"/>
          </a:p>
        </p:txBody>
      </p:sp>
      <p:pic>
        <p:nvPicPr>
          <p:cNvPr id="4" name="Picture 4" descr="Graphical user interface&#10;&#10;Description automatically generated">
            <a:extLst>
              <a:ext uri="{FF2B5EF4-FFF2-40B4-BE49-F238E27FC236}">
                <a16:creationId xmlns:a16="http://schemas.microsoft.com/office/drawing/2014/main" id="{8DC7BCC1-A813-5B5A-174E-F2ABA139672B}"/>
              </a:ext>
            </a:extLst>
          </p:cNvPr>
          <p:cNvPicPr>
            <a:picLocks noChangeAspect="1"/>
          </p:cNvPicPr>
          <p:nvPr/>
        </p:nvPicPr>
        <p:blipFill rotWithShape="1">
          <a:blip r:embed="rId2"/>
          <a:srcRect l="11789" r="6488" b="2"/>
          <a:stretch/>
        </p:blipFill>
        <p:spPr>
          <a:xfrm>
            <a:off x="6002404" y="564012"/>
            <a:ext cx="5606888" cy="5677185"/>
          </a:xfrm>
          <a:prstGeom prst="rect">
            <a:avLst/>
          </a:prstGeom>
        </p:spPr>
      </p:pic>
      <p:sp>
        <p:nvSpPr>
          <p:cNvPr id="44" name="Freeform: Shape 43">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6" name="Group 45">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7" name="Freeform: Shape 46">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89A69CB7-8262-78F0-1664-0E403F9C3379}"/>
              </a:ext>
            </a:extLst>
          </p:cNvPr>
          <p:cNvSpPr>
            <a:spLocks noGrp="1"/>
          </p:cNvSpPr>
          <p:nvPr>
            <p:ph type="title"/>
          </p:nvPr>
        </p:nvSpPr>
        <p:spPr>
          <a:xfrm>
            <a:off x="104955" y="420527"/>
            <a:ext cx="10077557" cy="1325563"/>
          </a:xfrm>
        </p:spPr>
        <p:txBody>
          <a:bodyPr/>
          <a:lstStyle/>
          <a:p>
            <a:r>
              <a:rPr lang="en-US" dirty="0"/>
              <a:t>VOTING SYSTEM</a:t>
            </a:r>
            <a:br>
              <a:rPr lang="en-US" dirty="0"/>
            </a:br>
            <a:r>
              <a:rPr lang="en-US" dirty="0"/>
              <a:t>(UPCOMING)</a:t>
            </a:r>
          </a:p>
        </p:txBody>
      </p:sp>
    </p:spTree>
    <p:extLst>
      <p:ext uri="{BB962C8B-B14F-4D97-AF65-F5344CB8AC3E}">
        <p14:creationId xmlns:p14="http://schemas.microsoft.com/office/powerpoint/2010/main" val="938575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D181043-4BE5-358C-6DF3-2567AB01F71E}"/>
              </a:ext>
            </a:extLst>
          </p:cNvPr>
          <p:cNvSpPr>
            <a:spLocks noGrp="1"/>
          </p:cNvSpPr>
          <p:nvPr>
            <p:ph type="title"/>
          </p:nvPr>
        </p:nvSpPr>
        <p:spPr>
          <a:xfrm>
            <a:off x="525717" y="696952"/>
            <a:ext cx="10077196" cy="821794"/>
          </a:xfrm>
        </p:spPr>
        <p:txBody>
          <a:bodyPr vert="horz" lIns="91440" tIns="45720" rIns="91440" bIns="45720" rtlCol="0" anchor="b">
            <a:normAutofit/>
          </a:bodyPr>
          <a:lstStyle/>
          <a:p>
            <a:r>
              <a:rPr lang="en-US" dirty="0"/>
              <a:t>2.EXISTING SYSTEM</a:t>
            </a:r>
          </a:p>
        </p:txBody>
      </p:sp>
      <p:grpSp>
        <p:nvGrpSpPr>
          <p:cNvPr id="84"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6" y="1709933"/>
            <a:ext cx="972165" cy="41353"/>
            <a:chOff x="4886325" y="3374517"/>
            <a:chExt cx="2418302" cy="102869"/>
          </a:xfrm>
          <a:solidFill>
            <a:schemeClr val="accent1"/>
          </a:solidFill>
        </p:grpSpPr>
        <p:sp>
          <p:nvSpPr>
            <p:cNvPr id="85"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6"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3374517"/>
              <a:ext cx="2400490" cy="102869"/>
              <a:chOff x="4895088" y="3374517"/>
              <a:chExt cx="2400490" cy="102869"/>
            </a:xfrm>
            <a:grpFill/>
          </p:grpSpPr>
          <p:sp>
            <p:nvSpPr>
              <p:cNvPr id="87"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8"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9"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grpSp>
      </p:grpSp>
      <p:sp>
        <p:nvSpPr>
          <p:cNvPr id="92" name="Freeform: Shape 9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8" name="TextBox 3">
            <a:extLst>
              <a:ext uri="{FF2B5EF4-FFF2-40B4-BE49-F238E27FC236}">
                <a16:creationId xmlns:a16="http://schemas.microsoft.com/office/drawing/2014/main" id="{D001A868-3FAC-502B-90A9-FB282C3EDC13}"/>
              </a:ext>
            </a:extLst>
          </p:cNvPr>
          <p:cNvGraphicFramePr/>
          <p:nvPr>
            <p:extLst>
              <p:ext uri="{D42A27DB-BD31-4B8C-83A1-F6EECF244321}">
                <p14:modId xmlns:p14="http://schemas.microsoft.com/office/powerpoint/2010/main" val="3485801241"/>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86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3D34929-7CF5-5EEB-0590-7A75B9F37286}"/>
              </a:ext>
            </a:extLst>
          </p:cNvPr>
          <p:cNvSpPr>
            <a:spLocks noGrp="1"/>
          </p:cNvSpPr>
          <p:nvPr>
            <p:ph type="title"/>
          </p:nvPr>
        </p:nvSpPr>
        <p:spPr>
          <a:xfrm>
            <a:off x="128618" y="-168115"/>
            <a:ext cx="4950173" cy="1455091"/>
          </a:xfrm>
        </p:spPr>
        <p:txBody>
          <a:bodyPr>
            <a:normAutofit/>
          </a:bodyPr>
          <a:lstStyle/>
          <a:p>
            <a:r>
              <a:rPr lang="en-US" dirty="0"/>
              <a:t>3.METHADOLOGY</a:t>
            </a:r>
          </a:p>
        </p:txBody>
      </p:sp>
      <p:sp>
        <p:nvSpPr>
          <p:cNvPr id="34" name="Freeform: Shape 3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9" y="2586230"/>
            <a:ext cx="972165" cy="41353"/>
            <a:chOff x="4886325" y="3374517"/>
            <a:chExt cx="2418302" cy="102869"/>
          </a:xfrm>
          <a:solidFill>
            <a:schemeClr val="accent1"/>
          </a:solidFill>
        </p:grpSpPr>
        <p:sp>
          <p:nvSpPr>
            <p:cNvPr id="37"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3374517"/>
              <a:ext cx="2400490" cy="102869"/>
              <a:chOff x="4895088" y="3374517"/>
              <a:chExt cx="2400490" cy="102869"/>
            </a:xfrm>
            <a:grpFill/>
          </p:grpSpPr>
          <p:sp>
            <p:nvSpPr>
              <p:cNvPr id="39"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3D463A4E-FC90-C830-1F81-E81F8270B04B}"/>
              </a:ext>
            </a:extLst>
          </p:cNvPr>
          <p:cNvSpPr>
            <a:spLocks noGrp="1"/>
          </p:cNvSpPr>
          <p:nvPr>
            <p:ph idx="1"/>
          </p:nvPr>
        </p:nvSpPr>
        <p:spPr>
          <a:xfrm>
            <a:off x="130946" y="1511126"/>
            <a:ext cx="5666269" cy="4321105"/>
          </a:xfrm>
        </p:spPr>
        <p:txBody>
          <a:bodyPr vert="horz" lIns="91440" tIns="45720" rIns="91440" bIns="45720" rtlCol="0" anchor="t">
            <a:noAutofit/>
          </a:bodyPr>
          <a:lstStyle/>
          <a:p>
            <a:pPr>
              <a:lnSpc>
                <a:spcPct val="100000"/>
              </a:lnSpc>
            </a:pPr>
            <a:r>
              <a:rPr lang="en-US" dirty="0">
                <a:ea typeface="+mn-lt"/>
                <a:cs typeface="+mn-lt"/>
              </a:rPr>
              <a:t>Facial recognition is the process of identifying or verifying a person's identity using their face. It captures, analyzes, and compares patterns based on the person's facial details.</a:t>
            </a:r>
            <a:endParaRPr lang="en-US" dirty="0"/>
          </a:p>
          <a:p>
            <a:pPr marL="285750" indent="-285750">
              <a:lnSpc>
                <a:spcPct val="100000"/>
              </a:lnSpc>
              <a:buFont typeface="Wingdings"/>
              <a:buChar char="Ø"/>
            </a:pPr>
            <a:r>
              <a:rPr lang="en-US" dirty="0">
                <a:ea typeface="+mn-lt"/>
                <a:cs typeface="+mn-lt"/>
              </a:rPr>
              <a:t>The face detection process is an essential step in detecting and locating human faces in images and videos.</a:t>
            </a:r>
            <a:endParaRPr lang="en-US" dirty="0"/>
          </a:p>
          <a:p>
            <a:pPr marL="285750" indent="-285750">
              <a:lnSpc>
                <a:spcPct val="100000"/>
              </a:lnSpc>
              <a:buFont typeface="Wingdings"/>
              <a:buChar char="Ø"/>
            </a:pPr>
            <a:r>
              <a:rPr lang="en-US" dirty="0">
                <a:ea typeface="+mn-lt"/>
                <a:cs typeface="+mn-lt"/>
              </a:rPr>
              <a:t> The face capture process transforms analog information (a face) into digital information (data or vectors) based on the person's facial features.</a:t>
            </a:r>
            <a:endParaRPr lang="en-US" dirty="0"/>
          </a:p>
          <a:p>
            <a:pPr marL="285750" indent="-285750">
              <a:lnSpc>
                <a:spcPct val="100000"/>
              </a:lnSpc>
              <a:buFont typeface="Wingdings"/>
              <a:buChar char="Ø"/>
            </a:pPr>
            <a:r>
              <a:rPr lang="en-US" dirty="0">
                <a:ea typeface="+mn-lt"/>
                <a:cs typeface="+mn-lt"/>
              </a:rPr>
              <a:t>The face match process verifies if two faces belong to the same person.</a:t>
            </a:r>
            <a:endParaRPr lang="en-US" dirty="0"/>
          </a:p>
          <a:p>
            <a:pPr>
              <a:lnSpc>
                <a:spcPct val="100000"/>
              </a:lnSpc>
            </a:pPr>
            <a:endParaRPr lang="en-US" sz="1400"/>
          </a:p>
        </p:txBody>
      </p:sp>
      <p:pic>
        <p:nvPicPr>
          <p:cNvPr id="4" name="Picture 4" descr="A picture containing text, indoor, stack, close&#10;&#10;Description automatically generated">
            <a:extLst>
              <a:ext uri="{FF2B5EF4-FFF2-40B4-BE49-F238E27FC236}">
                <a16:creationId xmlns:a16="http://schemas.microsoft.com/office/drawing/2014/main" id="{91AFD3EF-504B-FE90-2CA8-E83ADFC48C40}"/>
              </a:ext>
            </a:extLst>
          </p:cNvPr>
          <p:cNvPicPr>
            <a:picLocks noChangeAspect="1"/>
          </p:cNvPicPr>
          <p:nvPr/>
        </p:nvPicPr>
        <p:blipFill rotWithShape="1">
          <a:blip r:embed="rId2"/>
          <a:srcRect l="20004" r="24443"/>
          <a:stretch/>
        </p:blipFill>
        <p:spPr>
          <a:xfrm>
            <a:off x="6002404" y="564012"/>
            <a:ext cx="5606888" cy="5677185"/>
          </a:xfrm>
          <a:prstGeom prst="rect">
            <a:avLst/>
          </a:prstGeom>
        </p:spPr>
      </p:pic>
      <p:sp>
        <p:nvSpPr>
          <p:cNvPr id="44" name="Freeform: Shape 43">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6" name="Group 45">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7" name="Freeform: Shape 46">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43045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 name="Freeform: Shape 102">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5" name="Group 104">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6" name="Freeform: Shape 105">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7" name="Freeform: Shape 106">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8" name="Freeform: Shape 107">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9"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0"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1"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4" name="Freeform: Shape 113">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6"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17"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8"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9"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0"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1"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2"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24" name="Rectangle 123">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itle 3">
            <a:extLst>
              <a:ext uri="{FF2B5EF4-FFF2-40B4-BE49-F238E27FC236}">
                <a16:creationId xmlns:a16="http://schemas.microsoft.com/office/drawing/2014/main" id="{0CB0C5B0-52A2-CD71-B79E-DFD367ADA48B}"/>
              </a:ext>
            </a:extLst>
          </p:cNvPr>
          <p:cNvSpPr>
            <a:spLocks noGrp="1"/>
          </p:cNvSpPr>
          <p:nvPr>
            <p:ph type="title"/>
          </p:nvPr>
        </p:nvSpPr>
        <p:spPr>
          <a:xfrm>
            <a:off x="6389915" y="-53373"/>
            <a:ext cx="5457211" cy="1139871"/>
          </a:xfrm>
        </p:spPr>
        <p:txBody>
          <a:bodyPr vert="horz" lIns="91440" tIns="45720" rIns="91440" bIns="45720" rtlCol="0" anchor="b">
            <a:normAutofit/>
          </a:bodyPr>
          <a:lstStyle/>
          <a:p>
            <a:r>
              <a:rPr lang="en-US" dirty="0"/>
              <a:t>4.PROPOSED SYSTEM</a:t>
            </a:r>
          </a:p>
        </p:txBody>
      </p:sp>
      <p:pic>
        <p:nvPicPr>
          <p:cNvPr id="3" name="Picture 4" descr="Graphical user interface, application&#10;&#10;Description automatically generated">
            <a:extLst>
              <a:ext uri="{FF2B5EF4-FFF2-40B4-BE49-F238E27FC236}">
                <a16:creationId xmlns:a16="http://schemas.microsoft.com/office/drawing/2014/main" id="{04598793-EFA0-9D81-6C6B-3D3B830A99BD}"/>
              </a:ext>
            </a:extLst>
          </p:cNvPr>
          <p:cNvPicPr>
            <a:picLocks noChangeAspect="1"/>
          </p:cNvPicPr>
          <p:nvPr/>
        </p:nvPicPr>
        <p:blipFill>
          <a:blip r:embed="rId2"/>
          <a:stretch>
            <a:fillRect/>
          </a:stretch>
        </p:blipFill>
        <p:spPr>
          <a:xfrm>
            <a:off x="-66494" y="253"/>
            <a:ext cx="6110032" cy="6121237"/>
          </a:xfrm>
          <a:prstGeom prst="rect">
            <a:avLst/>
          </a:prstGeom>
        </p:spPr>
      </p:pic>
      <p:grpSp>
        <p:nvGrpSpPr>
          <p:cNvPr id="126" name="Graphic 78">
            <a:extLst>
              <a:ext uri="{FF2B5EF4-FFF2-40B4-BE49-F238E27FC236}">
                <a16:creationId xmlns:a16="http://schemas.microsoft.com/office/drawing/2014/main" id="{5E46079A-4648-465E-9D1A-479174C99F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1729" y="3093304"/>
            <a:ext cx="972165" cy="41353"/>
            <a:chOff x="4886325" y="3374517"/>
            <a:chExt cx="2418302" cy="102869"/>
          </a:xfrm>
          <a:solidFill>
            <a:schemeClr val="accent1"/>
          </a:solidFill>
        </p:grpSpPr>
        <p:sp>
          <p:nvSpPr>
            <p:cNvPr id="127" name="Graphic 78">
              <a:extLst>
                <a:ext uri="{FF2B5EF4-FFF2-40B4-BE49-F238E27FC236}">
                  <a16:creationId xmlns:a16="http://schemas.microsoft.com/office/drawing/2014/main" id="{A3BA42E0-6D8E-44BF-AC6B-5FB25C200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28" name="Graphic 78">
              <a:extLst>
                <a:ext uri="{FF2B5EF4-FFF2-40B4-BE49-F238E27FC236}">
                  <a16:creationId xmlns:a16="http://schemas.microsoft.com/office/drawing/2014/main" id="{91EF6403-FD18-4EC0-840F-8F70F3494B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3374517"/>
              <a:ext cx="2400490" cy="102869"/>
              <a:chOff x="4895088" y="3374517"/>
              <a:chExt cx="2400490" cy="102869"/>
            </a:xfrm>
            <a:grpFill/>
          </p:grpSpPr>
          <p:sp>
            <p:nvSpPr>
              <p:cNvPr id="129" name="Graphic 78">
                <a:extLst>
                  <a:ext uri="{FF2B5EF4-FFF2-40B4-BE49-F238E27FC236}">
                    <a16:creationId xmlns:a16="http://schemas.microsoft.com/office/drawing/2014/main" id="{92B6AD13-0D11-4C0C-A362-E048C9732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30" name="Graphic 78">
                <a:extLst>
                  <a:ext uri="{FF2B5EF4-FFF2-40B4-BE49-F238E27FC236}">
                    <a16:creationId xmlns:a16="http://schemas.microsoft.com/office/drawing/2014/main" id="{61DDD1A9-F0A4-4900-9DEF-F6B383361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1" name="Graphic 78">
                <a:extLst>
                  <a:ext uri="{FF2B5EF4-FFF2-40B4-BE49-F238E27FC236}">
                    <a16:creationId xmlns:a16="http://schemas.microsoft.com/office/drawing/2014/main" id="{F26977AE-F962-40FD-945B-D1E106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grpSp>
      </p:grpSp>
      <p:sp>
        <p:nvSpPr>
          <p:cNvPr id="134" name="Freeform: Shape 133">
            <a:extLst>
              <a:ext uri="{FF2B5EF4-FFF2-40B4-BE49-F238E27FC236}">
                <a16:creationId xmlns:a16="http://schemas.microsoft.com/office/drawing/2014/main" id="{62F1D297-74F5-4948-9655-BC87A30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637359"/>
            <a:ext cx="5486401" cy="1220641"/>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6" name="Group 135">
            <a:extLst>
              <a:ext uri="{FF2B5EF4-FFF2-40B4-BE49-F238E27FC236}">
                <a16:creationId xmlns:a16="http://schemas.microsoft.com/office/drawing/2014/main" id="{756DB040-BB4B-446D-9172-7253A5660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782" y="5182141"/>
            <a:ext cx="886141" cy="802496"/>
            <a:chOff x="10948005" y="3272152"/>
            <a:chExt cx="868640" cy="786648"/>
          </a:xfrm>
          <a:solidFill>
            <a:schemeClr val="accent1"/>
          </a:solidFill>
        </p:grpSpPr>
        <p:sp>
          <p:nvSpPr>
            <p:cNvPr id="137" name="Freeform: Shape 136">
              <a:extLst>
                <a:ext uri="{FF2B5EF4-FFF2-40B4-BE49-F238E27FC236}">
                  <a16:creationId xmlns:a16="http://schemas.microsoft.com/office/drawing/2014/main" id="{58AE7480-26E8-4D60-9ABF-DF801570B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8" name="Freeform: Shape 137">
              <a:extLst>
                <a:ext uri="{FF2B5EF4-FFF2-40B4-BE49-F238E27FC236}">
                  <a16:creationId xmlns:a16="http://schemas.microsoft.com/office/drawing/2014/main" id="{3644645D-B360-4E3D-A96A-6D9CE4F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9" name="Freeform: Shape 138">
              <a:extLst>
                <a:ext uri="{FF2B5EF4-FFF2-40B4-BE49-F238E27FC236}">
                  <a16:creationId xmlns:a16="http://schemas.microsoft.com/office/drawing/2014/main" id="{E99C8E1E-3260-4E6A-83CA-933468316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0" name="Graphic 12">
              <a:extLst>
                <a:ext uri="{FF2B5EF4-FFF2-40B4-BE49-F238E27FC236}">
                  <a16:creationId xmlns:a16="http://schemas.microsoft.com/office/drawing/2014/main" id="{3A551C21-5423-4320-86B3-CA6956E7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41" name="Graphic 15">
              <a:extLst>
                <a:ext uri="{FF2B5EF4-FFF2-40B4-BE49-F238E27FC236}">
                  <a16:creationId xmlns:a16="http://schemas.microsoft.com/office/drawing/2014/main" id="{6D1A9E3F-8323-45A6-B267-8EA6B1A00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42" name="Graphic 15">
              <a:extLst>
                <a:ext uri="{FF2B5EF4-FFF2-40B4-BE49-F238E27FC236}">
                  <a16:creationId xmlns:a16="http://schemas.microsoft.com/office/drawing/2014/main" id="{F4049F71-8749-4860-8F6D-611D459A9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89D62868-92E4-42DF-9CF9-A9190CC14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a:extLst>
              <a:ext uri="{FF2B5EF4-FFF2-40B4-BE49-F238E27FC236}">
                <a16:creationId xmlns:a16="http://schemas.microsoft.com/office/drawing/2014/main" id="{B6F7FF0F-DE1E-A621-D198-E46E8199F4CD}"/>
              </a:ext>
            </a:extLst>
          </p:cNvPr>
          <p:cNvSpPr txBox="1"/>
          <p:nvPr/>
        </p:nvSpPr>
        <p:spPr>
          <a:xfrm>
            <a:off x="6389915" y="1411941"/>
            <a:ext cx="5737359" cy="53761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42900" indent="-342900">
              <a:spcAft>
                <a:spcPts val="600"/>
              </a:spcAft>
              <a:buFont typeface="Wingdings" panose="020B0604020202020204" pitchFamily="34" charset="0"/>
              <a:buChar char="Ø"/>
            </a:pPr>
            <a:r>
              <a:rPr lang="en-US" sz="2000" dirty="0"/>
              <a:t>According to the paper “ </a:t>
            </a:r>
            <a:r>
              <a:rPr lang="en-US" sz="2000" b="1" dirty="0"/>
              <a:t>Investigation of E-voting systems using face recognition using convolutional neural networks (CNN) (IEEE)</a:t>
            </a:r>
            <a:r>
              <a:rPr lang="en-US" sz="2000" dirty="0"/>
              <a:t>“. </a:t>
            </a:r>
            <a:r>
              <a:rPr lang="en-US" sz="2000" b="1" i="1" dirty="0"/>
              <a:t>CNN </a:t>
            </a:r>
            <a:r>
              <a:rPr lang="en-US" sz="2000" dirty="0"/>
              <a:t>algorithm is the fastest algorithm compared to all other theories. But its accuracy rate is</a:t>
            </a:r>
            <a:r>
              <a:rPr lang="en-US" sz="2000" b="1" dirty="0"/>
              <a:t> 77.0344%</a:t>
            </a:r>
            <a:r>
              <a:rPr lang="en-US" sz="2000" dirty="0"/>
              <a:t>.It can cause the disaster of fake voting and to issues in voting.</a:t>
            </a:r>
            <a:endParaRPr lang="en-US"/>
          </a:p>
          <a:p>
            <a:pPr marL="342900" indent="-342900">
              <a:spcAft>
                <a:spcPts val="600"/>
              </a:spcAft>
              <a:buFont typeface="Wingdings" panose="020B0604020202020204" pitchFamily="34" charset="0"/>
              <a:buChar char="Ø"/>
            </a:pPr>
            <a:r>
              <a:rPr lang="en-US" sz="2000" dirty="0"/>
              <a:t>In online voting system we also care to reduce the fake voting. In that case  the idea to use the </a:t>
            </a:r>
            <a:r>
              <a:rPr lang="en-US" sz="2000" b="1" dirty="0"/>
              <a:t>Viola-Jones</a:t>
            </a:r>
            <a:r>
              <a:rPr lang="en-US" sz="2000" dirty="0"/>
              <a:t> algorithm which was introduced in 2001 by Paul Viola and Michael Jones and the accuracy rate of this algorithm is</a:t>
            </a:r>
            <a:r>
              <a:rPr lang="en-US" sz="2000" b="1" dirty="0"/>
              <a:t> 97.41% </a:t>
            </a:r>
            <a:r>
              <a:rPr lang="en-US" sz="2000" dirty="0"/>
              <a:t>to implement that and make the accurate voting system. This idea is to help to reduce the count of fake votes and to increase the voting count</a:t>
            </a:r>
          </a:p>
        </p:txBody>
      </p:sp>
    </p:spTree>
    <p:extLst>
      <p:ext uri="{BB962C8B-B14F-4D97-AF65-F5344CB8AC3E}">
        <p14:creationId xmlns:p14="http://schemas.microsoft.com/office/powerpoint/2010/main" val="66145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0" name="Rectangle 13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6CBD2CF-2C4A-96E1-DB17-C12C6623EF9F}"/>
              </a:ext>
            </a:extLst>
          </p:cNvPr>
          <p:cNvSpPr>
            <a:spLocks noGrp="1"/>
          </p:cNvSpPr>
          <p:nvPr>
            <p:ph type="title"/>
          </p:nvPr>
        </p:nvSpPr>
        <p:spPr>
          <a:xfrm>
            <a:off x="259476" y="-489053"/>
            <a:ext cx="5566263" cy="1455091"/>
          </a:xfrm>
        </p:spPr>
        <p:txBody>
          <a:bodyPr>
            <a:normAutofit/>
          </a:bodyPr>
          <a:lstStyle/>
          <a:p>
            <a:r>
              <a:rPr lang="en" i="0">
                <a:ea typeface="+mj-lt"/>
                <a:cs typeface="+mj-lt"/>
              </a:rPr>
              <a:t>Viola-Jones algorithm</a:t>
            </a:r>
            <a:endParaRPr lang="en-US" dirty="0"/>
          </a:p>
        </p:txBody>
      </p:sp>
      <p:sp>
        <p:nvSpPr>
          <p:cNvPr id="181" name="Freeform: Shape 14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2"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6229"/>
            <a:ext cx="972165" cy="41353"/>
            <a:chOff x="4886325" y="3374517"/>
            <a:chExt cx="2418302" cy="102869"/>
          </a:xfrm>
          <a:solidFill>
            <a:schemeClr val="accent1"/>
          </a:solidFill>
        </p:grpSpPr>
        <p:sp>
          <p:nvSpPr>
            <p:cNvPr id="14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3374517"/>
              <a:ext cx="2400490" cy="102869"/>
              <a:chOff x="4895088" y="3374517"/>
              <a:chExt cx="2400490" cy="102869"/>
            </a:xfrm>
            <a:grpFill/>
          </p:grpSpPr>
          <p:sp>
            <p:nvSpPr>
              <p:cNvPr id="14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4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4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grpSp>
      </p:grpSp>
      <p:sp>
        <p:nvSpPr>
          <p:cNvPr id="8" name="Content Placeholder 7">
            <a:extLst>
              <a:ext uri="{FF2B5EF4-FFF2-40B4-BE49-F238E27FC236}">
                <a16:creationId xmlns:a16="http://schemas.microsoft.com/office/drawing/2014/main" id="{D5051566-6B3C-2E48-5700-57218DDBF558}"/>
              </a:ext>
            </a:extLst>
          </p:cNvPr>
          <p:cNvSpPr>
            <a:spLocks noGrp="1"/>
          </p:cNvSpPr>
          <p:nvPr>
            <p:ph idx="1"/>
          </p:nvPr>
        </p:nvSpPr>
        <p:spPr>
          <a:xfrm>
            <a:off x="66681" y="1088813"/>
            <a:ext cx="6025299" cy="5101466"/>
          </a:xfrm>
        </p:spPr>
        <p:txBody>
          <a:bodyPr vert="horz" lIns="91440" tIns="45720" rIns="91440" bIns="45720" rtlCol="0" anchor="t">
            <a:normAutofit lnSpcReduction="10000"/>
          </a:bodyPr>
          <a:lstStyle/>
          <a:p>
            <a:pPr marL="285750" indent="-285750">
              <a:lnSpc>
                <a:spcPct val="100000"/>
              </a:lnSpc>
              <a:buFont typeface="Wingdings" panose="020B0604020202020204" pitchFamily="34" charset="0"/>
              <a:buChar char="Ø"/>
            </a:pPr>
            <a:endParaRPr lang="en-US" sz="1600" dirty="0">
              <a:latin typeface="Arial"/>
              <a:cs typeface="Arial"/>
            </a:endParaRPr>
          </a:p>
          <a:p>
            <a:pPr marL="285750" indent="-285750">
              <a:lnSpc>
                <a:spcPct val="100000"/>
              </a:lnSpc>
              <a:buFont typeface="Wingdings" panose="020B0604020202020204" pitchFamily="34" charset="0"/>
              <a:buChar char="Ø"/>
            </a:pPr>
            <a:r>
              <a:rPr lang="en" dirty="0">
                <a:ea typeface="+mn-lt"/>
                <a:cs typeface="+mn-lt"/>
              </a:rPr>
              <a:t>Viola-Jones algorithm is a machine-learning technique for object detection proposed in 2001 by Paul Viola and Michael Jones in their paper “Rapid object detection using a boosted cascade of simple features”.</a:t>
            </a:r>
          </a:p>
          <a:p>
            <a:pPr marL="285750" indent="-285750">
              <a:lnSpc>
                <a:spcPct val="100000"/>
              </a:lnSpc>
              <a:buFont typeface="Wingdings" panose="020B0604020202020204" pitchFamily="34" charset="0"/>
              <a:buChar char="Ø"/>
            </a:pPr>
            <a:endParaRPr lang="en" dirty="0">
              <a:ea typeface="+mn-lt"/>
              <a:cs typeface="+mn-lt"/>
            </a:endParaRPr>
          </a:p>
          <a:p>
            <a:pPr marL="285750" indent="-285750">
              <a:lnSpc>
                <a:spcPct val="100000"/>
              </a:lnSpc>
              <a:buFont typeface="Wingdings" panose="020B0604020202020204" pitchFamily="34" charset="0"/>
              <a:buChar char="Ø"/>
            </a:pPr>
            <a:r>
              <a:rPr lang="en" dirty="0">
                <a:ea typeface="+mn-lt"/>
                <a:cs typeface="+mn-lt"/>
              </a:rPr>
              <a:t> The algorithm was primarily conceived for face detection. Viola-Jones algorithm is a machine-learning technique for object detection proposed in 2001 by Paul Viola and Michael Jones in their paper “Rapid object detection using a boosted cascade of simple features”. The algorithm was primarily conceived for face detection.</a:t>
            </a:r>
            <a:endParaRPr lang="en"/>
          </a:p>
          <a:p>
            <a:pPr>
              <a:lnSpc>
                <a:spcPct val="100000"/>
              </a:lnSpc>
            </a:pPr>
            <a:br>
              <a:rPr lang="en-US" sz="1400" dirty="0"/>
            </a:br>
            <a:endParaRPr lang="en-US" sz="1400"/>
          </a:p>
          <a:p>
            <a:pPr>
              <a:lnSpc>
                <a:spcPct val="100000"/>
              </a:lnSpc>
            </a:pPr>
            <a:endParaRPr lang="en-US" sz="1400">
              <a:latin typeface="Arial"/>
              <a:cs typeface="Arial"/>
            </a:endParaRPr>
          </a:p>
        </p:txBody>
      </p:sp>
      <p:pic>
        <p:nvPicPr>
          <p:cNvPr id="4" name="Picture 4" descr="A picture containing person, person, spectacles&#10;&#10;Description automatically generated">
            <a:extLst>
              <a:ext uri="{FF2B5EF4-FFF2-40B4-BE49-F238E27FC236}">
                <a16:creationId xmlns:a16="http://schemas.microsoft.com/office/drawing/2014/main" id="{68FF354E-61CC-1789-7C60-7E0C79994D54}"/>
              </a:ext>
            </a:extLst>
          </p:cNvPr>
          <p:cNvPicPr>
            <a:picLocks noChangeAspect="1"/>
          </p:cNvPicPr>
          <p:nvPr/>
        </p:nvPicPr>
        <p:blipFill rotWithShape="1">
          <a:blip r:embed="rId2"/>
          <a:srcRect l="24329" r="20578" b="-1"/>
          <a:stretch/>
        </p:blipFill>
        <p:spPr>
          <a:xfrm>
            <a:off x="6531789" y="10"/>
            <a:ext cx="5660211" cy="6857990"/>
          </a:xfrm>
          <a:prstGeom prst="rect">
            <a:avLst/>
          </a:prstGeom>
        </p:spPr>
      </p:pic>
      <p:sp>
        <p:nvSpPr>
          <p:cNvPr id="183" name="Freeform: Shape 15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84" name="Group 15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4" name="Freeform: Shape 15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5" name="Freeform: Shape 15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6" name="Freeform: Shape 15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5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4844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TotalTime>15</TotalTime>
  <Words>2393</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Avenir Next LT Pro</vt:lpstr>
      <vt:lpstr>Avenir Next LT Pro Light</vt:lpstr>
      <vt:lpstr>Georgia Pro Semibold</vt:lpstr>
      <vt:lpstr>HelveticaNeue Regular</vt:lpstr>
      <vt:lpstr>Wingdings</vt:lpstr>
      <vt:lpstr>RocaVTI</vt:lpstr>
      <vt:lpstr>ONLINE VOTING SYSTEM BY USING FACIAL AUTHENTICATION        </vt:lpstr>
      <vt:lpstr>1.ONLINE VOTING SYSTEM </vt:lpstr>
      <vt:lpstr>VOTING SYSTEM (THEN)</vt:lpstr>
      <vt:lpstr>VOTING SYSTEM (NOW)</vt:lpstr>
      <vt:lpstr>VOTING SYSTEM (UPCOMING)</vt:lpstr>
      <vt:lpstr>2.EXISTING SYSTEM</vt:lpstr>
      <vt:lpstr>3.METHADOLOGY</vt:lpstr>
      <vt:lpstr>4.PROPOSED SYSTEM</vt:lpstr>
      <vt:lpstr>Viola-Jones algorithm</vt:lpstr>
      <vt:lpstr>DETAILS OF VIOLA-JONES ALGORITHM</vt:lpstr>
      <vt:lpstr>ADVANTAGES OF PROPOSED SYSTEM </vt:lpstr>
      <vt:lpstr>5.REFERENCE PAPERS</vt:lpstr>
      <vt:lpstr>PowerPoint Presentation</vt:lpstr>
      <vt:lpstr>PowerPoint Presentation</vt:lpstr>
      <vt:lpstr>PowerPoint Presentation</vt:lpstr>
      <vt:lpstr>PowerPoint Presentation</vt:lpstr>
      <vt:lpstr>PowerPoint Presentation</vt:lpstr>
      <vt:lpstr>6.CONCLUSION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Naresh Kumar S</dc:creator>
  <cp:lastModifiedBy>Naresh Kumar S</cp:lastModifiedBy>
  <cp:revision>1052</cp:revision>
  <dcterms:created xsi:type="dcterms:W3CDTF">2023-06-24T10:34:34Z</dcterms:created>
  <dcterms:modified xsi:type="dcterms:W3CDTF">2023-06-25T12:35:16Z</dcterms:modified>
</cp:coreProperties>
</file>