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77" r:id="rId10"/>
    <p:sldId id="27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ldqSVQ90HKK3UpKvQuWt8Eyp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8CE59-032D-4839-A8BD-5BC7EF8F5C61}">
  <a:tblStyle styleId="{BEC8CE59-032D-4839-A8BD-5BC7EF8F5C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8" autoAdjust="0"/>
  </p:normalViewPr>
  <p:slideViewPr>
    <p:cSldViewPr snapToGrid="0">
      <p:cViewPr varScale="1">
        <p:scale>
          <a:sx n="88" d="100"/>
          <a:sy n="88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5377240"/>
        <c:axId val="195690512"/>
      </c:barChart>
      <c:catAx>
        <c:axId val="285377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690512"/>
        <c:crosses val="autoZero"/>
        <c:auto val="1"/>
        <c:lblAlgn val="ctr"/>
        <c:lblOffset val="100"/>
        <c:noMultiLvlLbl val="0"/>
      </c:catAx>
      <c:valAx>
        <c:axId val="1956905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85377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690904"/>
        <c:axId val="195694824"/>
      </c:barChart>
      <c:catAx>
        <c:axId val="195690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694824"/>
        <c:crosses val="autoZero"/>
        <c:auto val="1"/>
        <c:lblAlgn val="ctr"/>
        <c:lblOffset val="100"/>
        <c:noMultiLvlLbl val="0"/>
      </c:catAx>
      <c:valAx>
        <c:axId val="19569482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956909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695216"/>
        <c:axId val="195696000"/>
      </c:barChart>
      <c:catAx>
        <c:axId val="1956952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696000"/>
        <c:crosses val="autoZero"/>
        <c:auto val="1"/>
        <c:lblAlgn val="ctr"/>
        <c:lblOffset val="100"/>
        <c:noMultiLvlLbl val="0"/>
      </c:catAx>
      <c:valAx>
        <c:axId val="19569600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95695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696784"/>
        <c:axId val="195697176"/>
      </c:barChart>
      <c:catAx>
        <c:axId val="195696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697176"/>
        <c:crosses val="autoZero"/>
        <c:auto val="1"/>
        <c:lblAlgn val="ctr"/>
        <c:lblOffset val="100"/>
        <c:noMultiLvlLbl val="0"/>
      </c:catAx>
      <c:valAx>
        <c:axId val="19569717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956967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776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268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6" name="Google Shape;5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760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778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052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282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502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153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658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121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150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1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3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73" name="Google Shape;173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3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87" name="Google Shape;187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34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0" name="Google Shape;240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1" name="Google Shape;241;p3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8" name="Google Shape;248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9" name="Google Shape;249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54" name="Google Shape;254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5" name="Google Shape;255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6" name="Google Shape;256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7" name="Google Shape;257;p3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37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38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1" name="Google Shape;331;p38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332" name="Google Shape;332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9" name="Google Shape;34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39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4" name="Google Shape;64;p27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5" name="Google Shape;65;p27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9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0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0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2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aviprakashm/LendingClub_Data_Analysis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 txBox="1"/>
          <p:nvPr/>
        </p:nvSpPr>
        <p:spPr>
          <a:xfrm>
            <a:off x="555037" y="2571750"/>
            <a:ext cx="6895272" cy="107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Lending Club Case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Study</a:t>
            </a: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Kavi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Prakash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Manoharan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Naresh </a:t>
            </a:r>
            <a:r>
              <a:rPr lang="en-US" sz="3200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Kuppili</a:t>
            </a:r>
            <a:endParaRPr sz="3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1157111" y="716037"/>
            <a:ext cx="2695698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05-07-2022</a:t>
            </a:r>
            <a:endParaRPr dirty="0"/>
          </a:p>
        </p:txBody>
      </p:sp>
      <p:sp>
        <p:nvSpPr>
          <p:cNvPr id="378" name="Google Shape;378;p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69971"/>
              </p:ext>
            </p:extLst>
          </p:nvPr>
        </p:nvGraphicFramePr>
        <p:xfrm>
          <a:off x="98425" y="98425"/>
          <a:ext cx="1739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5" imgW="1740600" imgH="488520" progId="Package">
                  <p:embed/>
                </p:oleObj>
              </mc:Choice>
              <mc:Fallback>
                <p:oleObj name="Packager Shell Object" showAsIcon="1" r:id="rId5" imgW="17406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7399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9"/>
          <p:cNvSpPr txBox="1"/>
          <p:nvPr/>
        </p:nvSpPr>
        <p:spPr>
          <a:xfrm>
            <a:off x="577897" y="137577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9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9"/>
          <p:cNvSpPr txBox="1">
            <a:spLocks noGrp="1"/>
          </p:cNvSpPr>
          <p:nvPr>
            <p:ph type="sldNum" idx="12"/>
          </p:nvPr>
        </p:nvSpPr>
        <p:spPr>
          <a:xfrm>
            <a:off x="6553670" y="451696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562" name="Google Shape;562;p19"/>
          <p:cNvSpPr txBox="1"/>
          <p:nvPr/>
        </p:nvSpPr>
        <p:spPr>
          <a:xfrm>
            <a:off x="621030" y="2667476"/>
            <a:ext cx="82029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github.com/kaviprakashm/LendingClub_Data_Analysis.git</a:t>
            </a:r>
            <a:endParaRPr lang="en-US" dirty="0" smtClean="0"/>
          </a:p>
          <a:p>
            <a:pPr lvl="0">
              <a:buSzPts val="14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9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05-07-2022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Science Certification Program</a:t>
            </a:r>
            <a:endParaRPr/>
          </a:p>
        </p:txBody>
      </p:sp>
      <p:sp>
        <p:nvSpPr>
          <p:cNvPr id="395" name="Google Shape;395;p3"/>
          <p:cNvSpPr txBox="1"/>
          <p:nvPr/>
        </p:nvSpPr>
        <p:spPr>
          <a:xfrm>
            <a:off x="2550405" y="406347"/>
            <a:ext cx="4043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"/>
          <p:cNvSpPr/>
          <p:nvPr/>
        </p:nvSpPr>
        <p:spPr>
          <a:xfrm>
            <a:off x="638175" y="1523783"/>
            <a:ext cx="654881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 over solution approach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05-03-2022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03" name="Google Shape;403;p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</a:t>
            </a: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404" name="Google Shape;404;p4"/>
          <p:cNvSpPr/>
          <p:nvPr/>
        </p:nvSpPr>
        <p:spPr>
          <a:xfrm>
            <a:off x="502040" y="879480"/>
            <a:ext cx="362682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Lending Club?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Lending Club is a marketplace for personal loans that matches borrowers who are seeking a loan with investors looking to lend money and make a return. </a:t>
            </a:r>
            <a:endParaRPr sz="1600" b="0" i="0" u="none" strike="noStrike" cap="none">
              <a:solidFill>
                <a:srgbClr val="33333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5" name="Google Shape;405;p4" descr="Lending Club: Platform Success but P2P failure? - Digital Innovation and  Transform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4999" y="800482"/>
            <a:ext cx="4356961" cy="172765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"/>
          <p:cNvSpPr txBox="1"/>
          <p:nvPr/>
        </p:nvSpPr>
        <p:spPr>
          <a:xfrm>
            <a:off x="582050" y="2824090"/>
            <a:ext cx="7979899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company receives a loan application, the company has to make a decision for loan approval based on the applicant’s profile. Two types of risks are associated with the bank’s decision: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applicant is likely to repay the loan, then not approving the loan results in a loss of business to the company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applicant is not likely to repay the loan, i.e. he/she is likely to default, then approving the loan may lead to a financial loss for the company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"/>
          <p:cNvSpPr txBox="1"/>
          <p:nvPr/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05-07-2022</a:t>
            </a:r>
            <a:endParaRPr sz="900" b="0" i="0" u="none" strike="noStrike" cap="none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5" descr="8,017 Risk Management Icon Illustrations &amp;amp; Clip Art - i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9831" y="1956664"/>
            <a:ext cx="2591886" cy="259188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14" name="Google Shape;414;p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</a:t>
            </a:r>
            <a:r>
              <a:rPr lang="en-US" dirty="0" smtClean="0"/>
              <a:t>Solution</a:t>
            </a:r>
            <a:endParaRPr dirty="0"/>
          </a:p>
        </p:txBody>
      </p:sp>
      <p:sp>
        <p:nvSpPr>
          <p:cNvPr id="415" name="Google Shape;415;p5"/>
          <p:cNvSpPr txBox="1"/>
          <p:nvPr/>
        </p:nvSpPr>
        <p:spPr>
          <a:xfrm>
            <a:off x="628650" y="977431"/>
            <a:ext cx="783306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applied several EDA data analysis techniques to reduce the risk of finance or business loss for the 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Lending </a:t>
            </a:r>
            <a:r>
              <a:rPr lang="en-US" sz="1800" b="0" i="0" u="none" strike="noStrike" cap="none" smtClean="0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Club clients.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628650" y="2566740"/>
            <a:ext cx="534579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In other words,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company wants to understand the </a:t>
            </a:r>
            <a:r>
              <a:rPr lang="en-US" sz="1800" b="1" i="0" u="none" strike="noStrike" cap="non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driving factors (or driver variables) 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behind loan default, i.e. the variables which are strong indicators of default.  The company can utilize this knowledge for its portfolio and risk assessment.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05-03-2022</a:t>
            </a:r>
            <a:endParaRPr sz="900" b="0" i="0" u="none" strike="noStrike" cap="none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23" name="Google Shape;423;p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</a:t>
            </a:r>
            <a:r>
              <a:rPr lang="en-US" dirty="0" smtClean="0"/>
              <a:t>Default Indicators</a:t>
            </a:r>
            <a:endParaRPr dirty="0"/>
          </a:p>
        </p:txBody>
      </p:sp>
      <p:sp>
        <p:nvSpPr>
          <p:cNvPr id="425" name="Google Shape;425;p6"/>
          <p:cNvSpPr txBox="1"/>
          <p:nvPr/>
        </p:nvSpPr>
        <p:spPr>
          <a:xfrm>
            <a:off x="0" y="1430275"/>
            <a:ext cx="901739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purpose: Debt Consolidation or Small Business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Term: Long Term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Amount:  Greater Then $15,000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State: CA, NY, Florida, New Jersey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 Length: 1 to 3 years or 10+ years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Income is less than $60,000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Installment Amount greater than $410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Rate greater than 15%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stays in Rental or Mortgage home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"/>
          <p:cNvSpPr txBox="1"/>
          <p:nvPr/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05-07-2022</a:t>
            </a:r>
            <a:endParaRPr sz="900" b="0" i="0" u="none" strike="noStrike" cap="none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888178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</a:t>
            </a:r>
            <a:r>
              <a:rPr lang="en-US" dirty="0" smtClean="0"/>
              <a:t>Supporting Case </a:t>
            </a:r>
            <a:r>
              <a:rPr lang="en-US" dirty="0"/>
              <a:t>Study</a:t>
            </a:r>
            <a:endParaRPr dirty="0"/>
          </a:p>
        </p:txBody>
      </p:sp>
      <p:sp>
        <p:nvSpPr>
          <p:cNvPr id="433" name="Google Shape;433;p7"/>
          <p:cNvSpPr txBox="1"/>
          <p:nvPr/>
        </p:nvSpPr>
        <p:spPr>
          <a:xfrm>
            <a:off x="695594" y="1648420"/>
            <a:ext cx="78197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"/>
          <p:cNvSpPr txBox="1"/>
          <p:nvPr/>
        </p:nvSpPr>
        <p:spPr>
          <a:xfrm>
            <a:off x="779999" y="1073054"/>
            <a:ext cx="6415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Purpose				Loan Term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"/>
          <p:cNvSpPr txBox="1"/>
          <p:nvPr/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05-07-2022</a:t>
            </a:r>
            <a:endParaRPr sz="900" b="0" i="0" u="none" strike="noStrike" cap="none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040" y="1648420"/>
            <a:ext cx="4467225" cy="2495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401" y="1551521"/>
            <a:ext cx="3695700" cy="3591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051464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</a:t>
            </a:r>
            <a:r>
              <a:rPr lang="en-US" dirty="0" smtClean="0"/>
              <a:t>Supporting Case </a:t>
            </a:r>
            <a:r>
              <a:rPr lang="en-US" dirty="0"/>
              <a:t>Study</a:t>
            </a:r>
            <a:endParaRPr dirty="0"/>
          </a:p>
        </p:txBody>
      </p:sp>
      <p:sp>
        <p:nvSpPr>
          <p:cNvPr id="433" name="Google Shape;433;p7"/>
          <p:cNvSpPr txBox="1"/>
          <p:nvPr/>
        </p:nvSpPr>
        <p:spPr>
          <a:xfrm>
            <a:off x="695594" y="1648420"/>
            <a:ext cx="78197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"/>
          <p:cNvSpPr txBox="1"/>
          <p:nvPr/>
        </p:nvSpPr>
        <p:spPr>
          <a:xfrm>
            <a:off x="779999" y="1073054"/>
            <a:ext cx="6415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Amount				Applicant State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"/>
          <p:cNvSpPr txBox="1"/>
          <p:nvPr/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05-07-2022</a:t>
            </a:r>
            <a:endParaRPr sz="900" b="0" i="0" u="none" strike="noStrike" cap="none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2" y="1453547"/>
            <a:ext cx="4038600" cy="252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15" y="1399117"/>
            <a:ext cx="4559077" cy="2846308"/>
          </a:xfrm>
          <a:prstGeom prst="rect">
            <a:avLst/>
          </a:prstGeom>
        </p:spPr>
      </p:pic>
      <p:sp>
        <p:nvSpPr>
          <p:cNvPr id="7" name="AutoShape 4" descr="data:image/png;base64,iVBORw0KGgoAAAANSUhEUgAABCEAAAK9CAYAAAAaBnb8AAAAOXRFWHRTb2Z0d2FyZQBNYXRwbG90bGliIHZlcnNpb24zLjQuMywgaHR0cHM6Ly9tYXRwbG90bGliLm9yZy/MnkTPAAAACXBIWXMAAAsTAAALEwEAmpwYAABTiElEQVR4nO39ebyedX0n/r/eEraQuDSoVFINta1GQKM5VosWcUPbohXrAmNNtZa0U5dKx7QdO9Nh+pt+6xipe6uxKsZpwaUqSrXaitQNqycaWUyrY0GNC0JoMRhAg+/fH+fEOaYJnMC5r/uc5Pl8PO5HruvzuZbXSeB+hDefpbo7AAAAAKN2h3EHAAAAAA4MihAAAADAIBQhAAAAgEEoQgAAAACDUIQAAAAABqEIAQAAAAxi0bgD3FZHHnlkr1ixYtwxAAAAgBk2bdp0TXffdU99C7YIccOipelHvmDcMQAAgCSb1q8ZdwRgnqiqr+ytz3QMAAAAYBCDFSGq6u5V9ddV9a9VtamqLq6qU2f0v7Kqvl5VCiMAAACwHxrkP/irqpK8J8lHu/snu3t1ktOSLJ/uv0OSU5N8LcmJQ2QCAAAAhjXUqINHJfled79uV0N3f6W7Xz19+sgklyX5iySnD5QJAAAAGNBQRYhjk3z2FvpPT3JukncnOaWqDh4kFQAAADCYsay/UFWvrarPV9VnquqQJL+Y5D3d/Z0k/5Tk5L3ct7aqJqtqcueO7UNGBgAAAG6nobbovDzJr+w66e7nVtWRSSaTPD7JnZJcOrV0RBYn2ZHkb3d/SHdvSLIhSY446pgefWwAAABgrgw1EuLCJIdV1X+e0bZ4+tfTk/xGd6/o7hVJjklyclUtDgAAALDfGKQI0d2d5ElJHlFVV1TVp5O8Jcn/SPK4zBj10N3fTfLxJE8YIhsAAAAwjKGmY6S7v5mpbTl395Y9XPvk0ScCAAAAhjRYEWKurVy+LJPr14w7BgAAADBLY9kdAwAAADjwKEIAAAAAg1iw0zG2bN2W1es2jjsGAAAAjMym/WwZAiMhAAAAgEEMWoSoqqOq6ryq+nJVfaGq3l9VPzPdd2ZV3VhVdxoyEwAAADCMwYoQVVVJ3p3kou6+d3ffL8mLk9x9+pLTk3wmyalDZQIAAACGM+RIiEcm+X53v25XQ3dv7u6PVdW9kyxJ8t8yVYwAAAAA9jNDFiGOS7JpL32nJzk3yceS3Keq7rani6pqbVVNVtXkzh3bRxQTAAAAGIX5sjDlaUnO6+4fJHlXkqfu6aLu3tDdE909sWjx0kEDAgAAALfPkFt0Xp7kKbs3VtX9k/x0kr+fWjYihyT51ySvHTAbAAAAMGJDjoS4MMmhVXXGroaqenCSVyY5q7tXTH/ukeToqrrXgNkAAACAERusCNHdnamdLx47vUXn5UnOSnJSpnbNmOndmZqiAQAAAOwnhpyOke7+RpKnzeK63x0gDgAAADCgQYsQc2nl8mWZXL9m3DEAAACAWZovu2MAAAAA+zlFCAAAAGAQC3Y6xpat27J63cZxxwAAABaoTaZ3w+CMhAAAAAAGMdhIiKpaluTD06dHJbk5ydVJlmaqGLK6u6+tqrsk+WySk7r7K0PlAwAAAEZrsJEQ3b2tu1d196okr0vy8unzeyf5iyQvmb70JUk2KEAAAADA/mW+rAnx8iSbquqFSR6e5PnjjQMAAADMtXlRhOju71fVuiR/l+Tk7v7enq6rqrVJ1ibJIUuXDZgQAAAAuL3m08KUv5Dkm0mO29sF3b2huye6e2LR4qXDJQMAAABut3lRhKiqVUkem+ShSc6sqh8fbyIAAABgro29CFFVlamFKV/Y3V9Nsj7Jy8abCgAAAJhrYy9CJDkjyVe7+++nz/88yX2r6hFjzAQAAADMsbEsTNndZ8043pBkw4zzm5OsHkMsAAAAYITmxe4Yt8XK5csyuX7NuGMAAAAAszQfpmMAAAAABwBFCAAAAGAQC3Y6xpat27J63cZxxwAAgHlvk2nMwDxhJAQAAAAwiMGKEFV1UVU9bre2F1bVn1fVXavq+1X1m0PlAQAAAIY15EiIc5OctlvbadPtT03yqSSnD5gHAAAAGNCQRYh3Jjmlqg5NkqpakeQeST6eqeLDf0myvKqOHjATAAAAMJDBihDdvS3Jp5M8frrptCRvS7I8yVHd/ekkb0/y9L09o6rWVtVkVU3u3LF91JEBAACAOTT0wpQzp2ScNuP87dNt5+UWpmR094bunujuiUWLl440KAAAADC3ht6i8z1J/qyqHpTk8O7+bFX9ZZK7V9Uzpq+5R1X9dHd/aeBsAAAAwAgNOhKiu69PclGSNyU5t6ruk+SI7j66u1d094okf5r/uIAlAAAAsMANPR0jmZqC8YD8v6kX796t/29ilwwAAADY7ww9HSPd/e4kNX161h76L0lyvyEzAQAAAKM3eBFirqxcviyT69eMOwYAAAAwS+OYjgEAAAAcgBQhAAAAgEEs2OkYW7Zuy+p1G8cdAwAAYMHaZIo7AzMSAgAAABjEWIoQVXVzVW2e8VlRVSdV1QXjyAMAAACM3rimY9zQ3atmNlTVivFEAQAAAIZgOgYAAAAwiHGNhDi8qjZPH1/R3afO5qaqWptkbZIcsnTZiKIBAAAAozBvpmPMRndvSLIhSY446pie61AAAADA6JiOAQAAAAxCEQIAAAAYxHwrQjy6qrbO+PzcuAMBAAAAc2Msa0J095I9tF2U5PDh0wAAAABDGNfClLfbyuXLMrl+zbhjAAAAALM036ZjAAAAAPupBTsSYsvWbVm9buO4YwAAACwom4woZ4yMhAAAAAAGoQgBAAAADGKwIkRVdVWdPeP8RVV1VlWdXFUXV1VNtx9UVZur6oShsgEAAACjN+RIiJuSPLmqjpzZ2N0fSvKVJM+Zbnp+ks909ycHzAYAAACM2JBFiJ1JNiQ5cw99Zyb5r1V1bJLnJfn9AXMBAAAAAxh6TYjXJnlGVd1pZmN3fzPJK5JcnOR/dfe1e7q5qtZW1WRVTe7csX3kYQEAAIC5M2gRoru/k2Rjkhfsofu1SQ7q7nNu4f4N3T3R3ROLFi8dUUoAAABgFMaxO8YrMrX+wxEzG7v7B0l6DHkAAACAAQxehJieavH2/L+FKAEAAIADwDhGQiTJ2UmOvNWrAAAAgP3GoqFe1N1LZhxflWTxLV0DAAAA7F8GK0LMtZXLl2Vy/ZpxxwAAAABmaVzTMQAAAIADzIIdCbFl67asXrdx3DEAAGDe22QEMTBPGAkBAAAADGLwIkRV3VxVm6vqsqp6R1Utnm5fVFXXVNWfDp0JAAAAGL1xjIS4obtXdfdxSb6X5Lem209O8i9JnlZVNYZcAAAAwAiNezrGx5L81PTx6UlemeSrSR46tkQAAADASIytCFFVi5L8QpJLq+rwJI9OckGSczNVkAAAAAD2I+MoQhxeVZuTTGZq1MMbk5yS5CPdvSPJ3yQ5taoO2v3GqlpbVZNVNblzx/YhMwMAAAC30zi26Lyhu1fNbKiq05M8rKqunG5aluSRSf5h5nXdvSHJhiQ54qhjeuRJAQAAgDkz7jUhUlV3TPLwJPfs7hXdvSLJc2NKBgAAAOxXxl6ESPLkJBd2900z2s5P8sSqOnRMmQAAAIA5Nvh0jO5estv5OUnO2a3t2iR3HS4VAAAAMGrjWBNiTqxcviyT69eMOwYAAAAwS/NhOgYAAABwAFCEAAAAAAaxYKdjbNm6LavXbRx3DAAAmDObTDcG9nNGQgAAAACDGKQIUVXLq+r8qvpSVX25ql5ZVYdU1UlVdcFu155TVU8ZIhcAAAAwnJEXIaqqkrwryXu6+6eT/EySJUn+ZNTvBgAAAOaPIdaEeFSSG7v7zUnS3TdX1ZlJrkjykQHeDwAAAMwDQxQhjk2yaWZDd3+nqr6a5KeS/HxVbZ7Rfc8kPzJFAwAAAFj4hihCVJK+hfaPdfcpP2ysOmevD6pam2RtkhyydNncpgQAAABGaoiFKS9PMjGzoarumOQnknx5Xx7U3Ru6e6K7JxYtXjqHEQEAAIBRG6II8eEki6tqTZJU1UFJzk5yTpIdA7wfAAAAmAdGXoTo7k5yapKnVtWXknwxyY1JXjzqdwMAAADzxxBrQqS7v5bkCXvoumj6M/PaZ40+EQAAADC0QYoQo7By+bJMrl8z7hgAAADALA2xJgQAAACAIgQAAAAwjAU7HWPL1m1ZvW7juGMAAMB+Z5Npz8CIGAkBAAAADGKsRYiqun761xVVddk4swAAAACjZSQEAAAAMAhFCAAAAGAQihAAAADAIBZUEaKq1lbVZFVN7tyxfdxxAAAAgH2woIoQ3b2huye6e2LR4qXjjgMAAADsgwVVhAAAAAAWrvlUhLhPVW2d8XnquAMBAAAAc2fROF/e3Uumf70yycHjzAIAAACM1liLELfHyuXLMrl+zbhjAAAAALM0n6ZjAAAAAPsxRQgAAABgEAt2OsaWrduyet3GcccAAOAAtcnUYIB9ZiQEAAAAMIiRFiGq6uVV9cIZ5x+sqr+ccX52Vf1uVS2qqmuq6k9HmQcAAAAYn1GPhPhkkhOSpKrukOTIJMfO6D8hySeSnJzkX5I8rapqxJkAAACAMRh1EeITmS5CZKr4cFmS7VV1l6o6NMnKJJ9LcnqSVyb5apKHjjgTAAAAMAYjXZiyu79RVTur6p6ZKkZcnOToJD+X5LoklyQ5KMmjk/xmkjtnqiBx8ShzAQAAAMMbYmHKXaMhdhUhLp5x/skkpyT5SHfvSPI3SU6tqoP29KCqWltVk1U1uXPH9gGiAwAAAHNliCLErnUhjs/UdIxPZWokxK71IE5P8piqujLJpiTLkjxyTw/q7g3dPdHdE4sWLx0gOgAAADBXhhoJcUqSa7v75u6+NlPTLn4uyeeTPDzJPbt7RXevSPLcTBUmAAAAgP3IEEWISzO1K8andmu7LsmjklzY3TfN6Ds/yROnF64EAAAA9hMjXZgySbr75iR33K3tWTNOz9mt79okdx11LgAAAGBYIy9CjMrK5csyuX7NuGMAAAAAszTEdAwAAAAARQgAAABgGAt2OsaWrduyet3GcccAAGCGTabLAnALjIQAAAAABjHyIkRVdVW9dcb5oqq6uqoumD5/VlX9oKruP+Oay6pqxaizAQAAAMMZYiTEd5McV1WHT58/NsnXd7tma5I/HCALAAAAMCZDTcf4QJJfmj4+Pcm5u/VfkOTYqrrPQHkAAACAgQ1VhDgvyWlVdViS+yf5p936f5DkpUlefEsPqaq1VTVZVZM7d2wfTVIAAABgJAYpQnT3JUlWZGoUxPv3ctlfJ3loVR1zC8/Z0N0T3T2xaPHSuQ8KAAAAjMyQW3S+N8nLkpyUZNnund29s6rOTvL7A2YCAAAABjJkEeJNSa7r7kur6qS9XHNOkt9LYpgDAAAA7GeGWhMi3b21u195K9d8L8mrktxtmFQAAADAUEZehOjuJXtou6i7T5k+Pqe7nzej71XdXd195aizAQAAAMMZcjrGnFq5fFkm168ZdwwAAABglgabjgEAAAAc2BQhAAAAgEEs2OkYW7Zuy+p1G8cdA4B5YpMpegAA856REAAAAMAgBi9CVNWpVdVVdd/p8xVVddmM/jOq6rNVdZehswEAAACjM46REKcn+XiS03bvqKpnJnl+kpO7+9+GDgYAAACMzqBFiKpakuRhSZ6T3YoQVfW0JH+QqQLENUPmAgAAAEZv6JEQT0ryd939xSTXVtWDptvvleQ1mSpAfGtvN1fV2qqarKrJnTu2jz4tAAAAMGeGLkKcnuS86ePzps+T5OokX03ytFu6ubs3dPdEd08sWrx0dCkBAACAOTfYFp1VtSzJo5IcV1Wd5KAkneTPk+xI8gtJPl5V3+7uvxoqFwAAADCMIUdCPCXJxu6+V3ev6O6fSHJFkuVJ0t1XJ3l8kv+vqh43YC4AAABgAEMWIU5P8u7d2v4myYt3nXT3FUmemORNVfWQAbMBAAAAIzbYdIzuPmkPba9K8qrd2j6f5OiBYgEAAAADGawIMddWLl+WyfVrxh0DAAAAmKWhd8cAAAAADlCKEAAAAMAgFux0jC1bt2X1uo3jjgEAsN/ZZMorACNiJAQAAAAwiMGKEFW1vKrOr6ovVdWXq+qVVXVIVZ1UVddV1eeq6p+r6mVDZQIAAACGM0gRoqoqybuSvKe7fzrJzyRZkuRPpi/5WHc/MMkDk5xSVQ8bIhcAAAAwnKHWhHhUkhu7+81J0t03V9WZSa5I8pFdF3X3DVW1OcnRA+UCAAAABjLUdIxjk2ya2dDd30ny1SQ/tautqu6S5KeTfHRPD6mqtVU1WVWTO3dsH2FcAAAAYK4NVYSoJH0L7T9fVZck+VaSC7r7W3t6SHdv6O6J7p5YtHjp6NICAAAAc26oIsTlSSZmNlTVHZP8RJIvZ2pNiPsnOT7Jf66qVQPlAgAAAAYyVBHiw0kWV9WaJKmqg5KcneScJDt2XdTdX0zyp0l+f6BcAAAAwEAGKUJ0dyc5NclTq+pLSb6Y5MYkL97D5a9LcmJVHTNENgAAAGAYQ+2Oke7+WpIn7KHrounPrutuiN0xAAAAYL8zWBFirq1cviyT69eMOwYAAAAwS0OtCQEAAAAc4BbsSIgtW7dl9bqN444BAMB+apNRtwBzzkgIAAAAYBCKEAAAAMAgBi1CVNWpVdVVdd/p8+dW1eYZn8um+1cOmQsAAAAYvaFHQpye5ONJTkuS7n5td6/a9Uny3iR/1d1bBs4FAAAAjNhgRYiqWpLkYUmek+kixG79JyZ5WpLfHioTAAAAMJwhR0I8KcnfdfcXk1xbVQ/a1VFVd07y5iS/1t3f2dsDqmptVU1W1eTOHdtHnRcAAACYQ0MWIU5Pct708XnT57v8RZL/092fuKUHdPeG7p7o7olFi5eOKCYAAAAwCouGeElVLUvyqCTHVVUnOShJV9XvJVmTZEWSZw6RBQAAABiPoUZCPCXJxu6+V3ev6O6fSHJFkhOT/EmSZ3T3zoGyAAAAAGMwyEiITE29eMlubX+T5FlJjkjyrqqa2ff87v7YMNEAAACAIQxShOjuk/bQ9qrpw2cPkQEAAAAYr6FGQsy5lcuXZXL9mnHHAAAAAGZpyN0xAAAAgAPYgh0JsWXrtqxet3HcMQAAxm6T0aEALBBGQgAAAACDGKwIUVUvr6oXzjj/YFX95Yzzs6vqd6vqsqEyAQAAAMMZciTEJ5OckCRVdYckRyY5dkb/CUk+MWAeAAAAYEBDFiE+kekiRKaKD5cl2V5Vd6mqQ5OsTPJvA+YBAAAABjTYwpTd/Y2q2llV98xUMeLiJEcn+bkk1yW5JMn3hsoDAAAADGvo3TF2jYY4IcmfZaoIcUKmihCfvLWbq2ptkrVJcsjSZaNLCQAAAMy5oXfH2LUuxPGZmo7xqUyNhJjVehDdvaG7J7p7YtHipSMNCgAAAMytoYsQn0hySpJru/vm7r42yZ0zVYi4eOAsAAAAwICGLkJcmqldMT61W9t13X3NwFkAAACAAQ26JkR335zkjru1PWvG8ZVJjhsyEwAAADCMoRemnDMrly/L5Po1444BAAAAzNLQ0zEAAACAA5QiBAAAADCIBTsdY8vWbVm9buO4YwAAsB/YZJovwCCMhAAAAAAGMUgRoqq6qs6ecf6iqjprxvmaqrqsqi6vqi9U1YuGyAUAAAAMZ6iREDcleXJVHbl7R1X9QpIXJjm5u49N8qAk1w2UCwAAABjIUEWInUk2JDlzD33/NcmLuvsbSdLdN3b3GwbKBQAAAAxkyDUhXpvkGVV1p93aj0uyacAcAAAAwBgMVoTo7u8k2ZjkBbf1GVW1tqomq2py547tcxcOAAAAGLmhd8d4RZLnJDliRtvlSVbP5ubu3tDdE909sWjx0hHEAwAAAEZl0CJEd1+b5O2ZKkTs8qdJXlpVRyVJVR1aVbd5tAQAAAAwPw09EiJJzk7yw10yuvv9mVov4h+q6vJMrQ+xaAy5AAAAgBEa5D/2u3vJjOOrkizerf/NSd48RBYAAABgPBbsiIOVy5dlcv2acccAAAAAZmkc0zEAAACAA5AiBAAAADCIBTsdY8vWbVm9buO4YwAAMIBNpuEC7BeMhAAAAAAGMVgRoqqOqqrzqurLVfWFqnp/Vf1MVR1bVRdW1Rer6ktV9d+rqobKBQAAAAxjkCLEdFHh3Uku6u57d/f9krw4yd2TvDfJS7r7Z5I8IMkJSX57iFwAAADAcIYaCfHIJN/v7tftaujuzUl+JsknuvtD0207kjwvyR8MlAsAAAAYyFBFiOOSbNpD+7G7t3f3l5Msqao7DhEMAAAAGMa4F6asJL2Xvv/QXlVrq2qyqiZ37tg+2mQAAADAnBqqCHF5ktV7aZ+Y2VBVP5nk+u7+D1WG7t7Q3RPdPbFo8dLRJAUAAABGYqgixIVJDq2qM3Y1VNWDk3wpycOr6jHTbYcneVWSlw6UCwAAABjIIEWI7u4kpyZ57PQWnZcnOSvJN5L8cpL/VlX/kuTSJJ9J8pohcgEAAADDWTTUi7r7G0metpfuk4bKAQAAAIzHYEWIubZy+bJMrl8z7hgAAADALI17dwwAAADgAKEIAQAAAAxiwU7H2LJ1W1av2zjuGAAA7Ac2meYLMAgjIQAAAIBBjLQIUVVdVW+dcb6oqq6uqgtmtD2pqi6pqn+uqkur6kmjzAQAAACMx6inY3w3yXFVdXh335DksUm+vquzqh6Q5GVJHtvdV1TVMUn+vqr+tbsvGXE2AAAAYEBDTMf4QJJfmj4+Pcm5M/pelOT/6+4rkmT61z9Nsm6AXAAAAMCAhihCnJfktKo6LMn9k/zTjL5jk2za7frJ6XYAAABgPzLyIsT0tIoVmRoF8f7duitJz6JtqqNqbVVNVtXkzh3b5zoqAAAAMEJD7Y7x3kyt/XDubu2XJ5nYre1BSb6wp4d094bunujuiUWLl859SgAAAGBkRr0w5S5vSnJdd19aVSfNaH9ZkndU1YXdfWVVrUjy4iRPGSgXAAAAMJBBihDdvTXJK/fQvrmqfj/J+6rq4CTfT/J73b15iFwAAADAcEZahOjuJXtouyjJRTPO35XkXaPMAQAAAIzfUNMx5tzK5csyuX7NuGMAAAAAszTUwpQAAADAAU4RAgAAABjEgp2OsWXrtqxet3HcMQBgZDaZdggA7GeMhAAAAAAGMbIiRFW9vKpeOOP8g1X1lzPOz66qrqr77HbfK6rq90aVCwAAABiPUY6E+GSSE5Kkqu6Q5Mgkx87oPyHJ3yU5bVfD9HVPSfK2EeYCAAAAxmCURYhPZLoIkaniw2VJtlfVXarq0CQrk/x+ZhQhkpyY5Mru/soIcwEAAABjMLKFKbv7G1W1s6rumalixMVJjk7yc0muS3JJd19SVT+oqgd09+czVZA4d2/PrKq1SdYmySFLl40qOgAAADACo16YctdoiF1FiItnnH9y+ppzk5xWVYuS/HKSd+ztYd29obsnunti0eKlIw0OAAAAzK1RFyF2rQtxfKamY3wqUyMhTshUgSKZKkI8LcljMjU64tsjzgQAAACMwRAjIU5Jcm1339zd1ya5c6YKERcnSXd/Ocm2JC/JLUzFAAAAABa2URchLs3Urhif2q3tuu6+ZkbbuUnum+TdI84DAAAAjMnIFqZMku6+Ockdd2t71h6ue3mSl48yCwAAADBeIy1CjNLK5csyuX7NuGMAAAAAszTq6RgAAAAASRQhAAAAgIEs2OkYW7Zuy+p1G8cdAwCAeWqTqbsA846REAAAAMAgBilCVFVX1dkzzl9UVWdV1UlVdfFu1y6qqquq6seHyAYAAAAMY6iREDcleXJVHblb+0eTLK+qFTPaHpPksu7+5kDZAAAAgAEMVYTYmWRDkjNnNnb3D5K8I8nTZzSfluTcgXIBAAAAAxlyTYjXJnlGVd1pt/ZzM1V4SFUdmuQXk/zNnh5QVWurarKqJnfu2D7SsAAAAMDcGqwI0d3fSbIxyQt2a/9MkiVVdZ8kv5DkU939b3t5xobunujuiUWLl448MwAAADB3ht6i8xVJPpvkzbu1n5ep0RArYyoGAAAA7JcG3aKzu69N8vYkz9mt69wkv5rkUUneO2QmAAAAYBiDFiGmnZ3kR3bJ6O4vJNmR5MLu/u4YMgEAAAAjNsh0jO5eMuP4qiSL93DNA4bIAgAAAIzH0GtCzJmVy5dlcv2acccAAAAAZmkc0zEAAACAA5AiBAAAADCIBTsdY8vWbVm9buO4YwAAzHubTGEFYJ4wEgIAAAAYxKBFiKr6w6q6vKouqarNVfWQqjq4ql5SVV+qqsuq6tNV9QtD5gIAAABGb7DpGFX1c0lOSfKg7r6pqo5MckiS/1+SH09y3HT73ZM8YqhcAAAAwDCGXBPix5Nc0903JUl3X1NVi5OckeSYGe1XJXn7gLkAAACAAQw5HeNDSX6iqr5YVX9eVY9I8lNJvtrd35nNA6pqbVVNVtXkzh3bRxoWAAAAmFuDFSG6+/okq5OsTXJ1krclOWkfn7Ghuye6e2LR4qVzHxIAAAAYmUG36Ozum5NclOSiqro0yW8muWdVLe1uQxsAAABgPzbYSIiquk9V/fSMplVJ/iXJG5O8qqoOmb7ux6vqV4fKBQAAAAxjyJEQS5K8uqrunGRnkv+bqakZ30nyv5J8oapuTPLdJH80YC4AAABgAIMVIbp7U5IT9tL9e9MfAAAAYD816JoQc2nl8mWZXL9m3DEAAACAWRpyi04AAADgAKYIAQAAAAxiwU7H2LJ1W1av2zjuGAAwr20ydREAmEeMhAAAAAAGMbYiRFXdXFWbq+qyqnrf9NadqaoVVXXZuHIBAAAAozHOkRA3dPeq7j4uybVJnjvGLAAAAMCIzZfpGBcnOXrcIQAAAIDRGXsRoqoOSvLoJO+dxbVrq2qyqiZ37tg++nAAAADAnBlnEeLwqtqcZFuSH0vy97d2Q3dv6O6J7p5YtHjpqPMBAAAAc2jsa0IkuVeSQ2JNCAAAANivjX06Rndfl+QFSV5UVQePOw8AAAAwGrMuQlTV4qr671X1hunzn66qU+YiRHd/Lsnnk5w2F88DAAAA5p9F+3Dtm5NsSvJz0+dbk7wjyQW35cXdvWS38yfMOD3utjwTAAAAmL/2pQhx7+5+elWdniTdfUNV1Yhy3aqVy5dlcv2acb0eAAAA2Ef7sibE96rq8CSdJFV17yQ3jSQVAAAAsN/Zl5EQZyX5uyQ/UVV/leRhSZ49ilCzsWXrtqxet3FcrwcAgEFtMgoY2A/MugjR3R+qqk1JHpqkkvxOd18zsmQAAADAfmVfdsf4cHdv6+6/7e4LuvuaqvrwLO7rqnrrjPNFVXV1VV2w23XnV9XF+xYfAAAAWChudSREVR2WZHGSI6vqLpkaBZEkd0xyj1m847tJjquqw7v7hiSPTfL13d5x5yQPSnJ9VR3T3VfM/kcAAAAAFoLZjIT4zUxtzXnf6V93fc5P8tpZvucDSX5p+vj0JOfu1v8rSd6X5Lwkp83ymQAAAMACcqtFiO5+ZXcfk+RF3f2T3X3M9OcB3f2aWb7nvCSnTY+quH+Sf9qtf1dh4tzpYwAAAGA/sy8LU766qo5Lcr8kh81ov9UtKrr7kqpakakCw/tn9lXV3ZP8VJKPd3dX1c6qOq67L9v9OVW1NsnaJDlk6bLZRgcAAADmgX1ZmPJ/JHn19OeRSV6a5In78K73JnlZ/uNUjKcnuUuSK6rqyiQrspcpGd29obsnunti0eKl+/BqAAAAYNxmXYRI8pQkj07yre5+dpIHJDl0H+5/U5I/7u5Ld2s/Pcnju3tFd69IsjrWhQAAAID9zr4UIW7o7h8k2VlVd0zy7SQ/Odubu3trd79yZtv0FI17JvnUjOuuSPKdqnrIPmQDAAAA5rlZrwmRZHJ6K803ZGp3jOuTfPrWburuJXtouyjJRdOnR++h/0H7kAsAAABYAPZlYcrfnj58XVX9XZI7dvclo4kFAAAA7G9mXYSoqg9396OTpLuv3L1taCuXL8vk+jXjeDUAAABwG9xqEaKqDkuyOMmRVXWXJDXddcck9xhhNgAAAGA/MpuREL+Z5IWZKjhsyv8rQnwnyWtHE+vWbdm6LavXbRzX6wGAA8gmoy8BYE7cahFiekeLV1bV87v71QNkAgAAAPZD+7JF57eqammSVNV/q6p3VdU+72JRVdfPOP7FqvpSVV1YVf95RvtDquqSqtqX3TsAAACAeWxfihD/vbu3V9XDkzwuyVuS/MVtfXFVPTrJq5M8PsnpSdZV1V2r6g5JXpPkt7t75219PgAAADC/7EsR4ubpX38pyV909/lJDrktL62qn0/yhiS/1N1f7u6rkrwsyUuT/FaSS7r747fl2QAAAMD8tC/THb5eVa9P8pgk/7uqDs2+FTF2OTTJ+UlO6u5/ntH+uiS/luSkJBO34bkAAADAPLYvRYSnJflgksd3978n+bEk63Z1Tm/fORvfT/LJJM+Z2djdP0jy+iQf6O5te7qxqtZW1WRVTe7csX0fogMAAADjNusiRHfv6O53dfeXps+/2d0fmnHJh2f5qB9kqqDx4Kp68R76fnALGTZ090R3TyxavHS20QEAAIB5YC53n6jZXtjdO6rqlCQfq6qruvuNc5gDAAAAmIfmsgjR+3Rx97VV9fgkH62qa6YXugQAAAD2U3NZhJiV7l4y4/hrSY6ZcX5OknOGzgQAAACM3limY8yFlcuXZXL9miFfCQAAANwOs1qYsqruUFWX3cplj56DPAAAAMB+alZFiOntMz9fVfe8hWuunbNUAAAAwH5nX6Zj/HiSy6vq00m+u6uxu58456lmYcvWbVm9buM4Xg0AB6xNpkICALfDvhQh/ufIUgAAAAD7vVkXIbr7H+fqpVV1/cxdMqrqWUkmuvt5VXVWkuu7+2Vz9T4AAABg/G61CFFV25P03vq7+45zmggAAADYL91qEaK7lyZJVf1xkm8leWumtuN8RpKlI00HAAAA7Df2ZU2Ix3X3Q2ac/0VV/VOSl96G9x5eVZtnnP9YkvfehucAAAAAC8S+FCFurqpnJDkvU9MzTk9y82187w3dvWrXya41IW7tpqpam2RtkhyydNltfDUAAAAwDnfYh2v/U5KnJblq+vPU6bbBdPeG7p7o7olFi80EAQAAgIVkX3bHuDLJL48uCgAAALA/m83uGK/OLe+O8YI5TQQAAADsl2YzEmJy+teHJblfkrdNnz81yabb8tLuXrLb+TlJzpk+Puu2PBMAAACY36p7r4McfvTCqo8kObm7vz99fnCSD3X3I0eYb68mJiZ6cnLy1i8EAAAABlNVm7p7j5tP7MvClPdIMnM1yCXTbQAAAAC3al+26HxJks9Nj4hIkkckOWvOEwEAAAD7pVlPx0iSqrpHkmcm2ZJkcZJvdPdHR5TtFh1x1DF932f+z3G8GgAAmKc2rV8z7ghwwLul6RizHglRVb+R5HeSLE+yOclDk1yc5FFzkBEAAADYz+3LmhC/k+TBSb4yvRjlA5NcfVteWlVdVWfPOH9RVZ01fXxWVb3otjwXAAAAmL/2pQhxY3ffmCRVdWh3/3OS+9zG996U5MlVdeRtvB8AAABYYPalCLG1qu6c5D1J/r6qzk/yjdv43p1JNiQ58zbeDwAAACwws14TortPnT48a3qHjDsl+bvb8e7XJrmkql56O54BAAAALBD7skXnD3X3P97eF3f3d6pqY5IXJLlhNvdU1doka5PkkKXLbm8EAAAAYED7Mh1jFF6R5DlJjpjNxd29obsnunti0eKlIw0GAAAAzK2xFiG6+9okb89UIQIAAADYj417JESSnJ1k5i4ZizK1ewYAAACwH7lNa0LcXt29ZMbxVUkWz+g+NsknBw8FAAAAjNRYihB7U1WXJvlikg/d2rUrly/L5Po1ow8FAAAAzIl5VYTo7uPHnQEAAAAYjfmwJgQAAABwAJhXIyH2xZat27J63cZxxwBg2iZT5AAAuBVGQgAAAACDGKQIUVVdVW+dcb6oqq6uqguq6tlVtXn6872qunT6+CVDZAMAAACGMdR0jO8mOa6qDu/uG5I8NsnXk6S735zkzUlSVVcmeWR3XzNQLgAAAGAgQ07H+ECSX5o+Pj3JuQO+GwAAABizIYsQ5yU5raoOS3L/JP+0rw+oqrVVNVlVkzt3bJ/zgAAAAMDoDFaE6O5LkqzI1CiI99/GZ2zo7onunli0eOlcxgMAAABGbOgtOt+b5GVJTkqybOB3AwAAAGM0dBHiTUmu6+5Lq+qkgd8NAAAAjNGgRYju3prklUO+EwAAAJgfBilCdPeSPbRdlOSi3dpWDJEHAAAAGN7Q0zHmzMrlyzK5fs24YwAAAACzNOQWnQAAAMABTBECAAAAGMSCnY6xZeu2rF63cdwxAAAYo02m5wIsKEZCAAAAAIMYvAhRVV1Vb51xvqiqrq6qC6bPn1VVrxk6FwAAADBa4xgJ8d0kx1XV4dPnj03y9THkAAAAAAY0rukYH0jyS9PHpyc5d0w5AAAAgIGMqwhxXpLTquqwJPdP8k+zuamq1lbVZFVN7tyxfaQBAQAAgLk1liJEd1+SZEWmRkG8fx/u29DdE909sWjx0lHFAwAAAEZgnFt0vjfJy5KclGTZGHMAAAAAAxhnEeJNSa7r7kur6qQx5gAAAAAGMLYiRHdvTfLKcb0fAAAAGNbgRYjuXrKHtouSXDR9fE6Sc4bMBAAAAIzeOKdj3C4rly/L5Po1444BAAAAzNK4tugEAAAADjCKEAAAAMAgFux0jC1bt2X1uo3jjgHAbbTJlDoAgAOOkRAAAADAIAYrQlTVH1bV5VV1SVVtrqqHVNVFVfUv023/XFWvqao7D5UJAAAAGM4gRYiq+rkkpyR5UHffP8ljknxtuvsZ0233T3JTkvOHyAQAAAAMa6iRED+e5JruvilJuvua7v7GzAu6+3tJfi/JPavqAQPlAgAAAAYyVBHiQ0l+oqq+WFV/XlWP2NNF3X1zks8nue+e+qtqbVVNVtXkzh3bRxgXAAAAmGuDFCG6+/okq5OsTXJ1krdV1bP2cnndwnM2dPdEd08sWrx07oMCAAAAIzPYFp3ToxwuSnJRVV2a5Nd2v6aqDkpyfJItQ+UCAAAAhjHUwpT3qaqfntG0KslXdrvm4CR/muRr3X3JELkAAACA4Qw1EmJJkldPb7+5M8n/zdTUjHcm+auquinJoUn+IckvD5QJAAAAGNAgRYju3pTkhD10nTTE+wEAAIDxG2xNiLm2cvmyTK5fM+4YAAAAwCwNtUUnAAAAcIBThAAAAAAGsWCnY2zZui2r120cdwwA5olNpugBAMx7RkIAAAAAgxikCFFVN1fV5qq6vKo+X1W/W1V3mNH/s1X10ar6l6r656r6y6paPEQ2AAAAYBhDTce4obtXJUlV3S3JXye5U5L/UVV3T/KOJKd198VVVUl+JcnSJDsGygcAAACM2ODTMbr720nWJnnedMHhuUne0t0XT/d3d7+zu68aOhsAAAAwOmNZE6K7/3X63XdLclySTbO5r6rWVtVkVU3u3LF9lBEBAACAOTbOhSlrX2/o7g3dPdHdE4sWLx1FJgAAAGBExlKEqKqfTHJzkm8nuTzJ6nHkAAAAAIYzeBGiqu6a5HVJXtPdneQ1SX6tqh4y45pfraqjhs4GAAAAjM5Qu2McXlWbkxycZGeStyb5syTp7quq6rQkL5veOeMHST6a5F0DZQMAAAAGMEgRorsPupX+i5P8/BBZAAAAgPEYaiTEnFu5fFkm168ZdwwAAABglsa5OwYAAABwAFmwIyG2bN2W1es2jjsGALBAbDKCEgDGzkgIAAAAYBCKEAAAAMAgBitCVNXyqjq/qr5UVV+uqldW1SFVdVJVXTDjuv9VVR+sqkOHygYAAACM3iBFiKqqJO9K8p7u/ukkP5NkSZI/2e26P0zysCRP6u6bhsgGAAAADGOohSkfleTG7n5zknT3zVV1ZpIrknwkSarqvyT5xSSP6+4bBsoFAAAADGSoIsSxSTbNbOju71TVV5P8VKZGP9wnyeruvn5vD6mqtUnWJskhS5eNLi0AAAAw54ZaE6KS9C20/9/p45Nv6SHdvaG7J7p7YtHipXOfEgAAABiZoYoQlyeZmNlQVXdM8hNJvpzkqkxNxXh5VT1yoEwAAADAgIYqQnw4yeKqWpMkVXVQkrOTnJNkR5J09xeTPDnJ/6mqVQPlAgAAAAYySBGiuzvJqUmeWlVfSvLFJDcmefFu130mybOTvLeq7j1ENgAAAGAYQy1Mme7+WpIn7KHrounPrus+lOSew6QCAAAAhjJYEWKurVy+LJPr14w7BgAAADBLQ60JAQAAABzgFuxIiC1bt2X1uo3jjgHsZzYZYQUAACNjJAQAAAAwiMGKEFV1UVU9bre2/15VX6iqzVV1bVVdMX38D0PlAgAAAIYx5EiIc5OctlvbLyX5ze5eleS9SdZ196rufsyAuQAAAIABDFmEeGeSU6rq0CSpqhVJ7pHk4wNmAAAAAMZksCJEd29L8ukkj59uOi3J27q7h8oAAAAAjM/QC1POnJJx2vT5rFXV2qqarKrJnTu2z3k4AAAAYHSGLkK8J8mjq+pBSQ7v7s/uy83dvaG7J7p7YtHipSMJCAAAAIzGoEWI7r4+yUVJ3pR9HAUBAAAALGxDj4RIpooPD0hy3hjeDQAAAIzJoqFf2N3vTlJ7aH/W0FkAAACA4QxehJgrK5cvy+T6NeOOAQAAAMzSOKZjAAAAAAcgRQgAAABgEAt2OsaWrduyet3GcccAAHazyXRJAGAvjIQAAAAABjHyIkRVdVWdPeP8RVV11vTxWdP9PzWj/8zptolRZwMAAACGM8RIiJuSPLmqjtxL/6VJTptx/pQkXxh5KgAAAGBQQxQhdibZkOTMvfS/J8kvJ0lV/WSS65JcPUAuAAAAYEBDrQnx2iTPqKo77aHvO0m+VlXHJTk9ydsGygQAAAAMaJAiRHd/J8nGJC/YyyXnZWpKxpOSvHtvz6mqtVU1WVWTO3dsn/OcAAAAwOgMuTvGK5I8J8kRe+h7X5JnJvnqdMFij7p7Q3dPdPfEosVLR5MSAAAAGInBihDdfW2St2eqELF73w1Jfj/JnwyVBwAAABjWkCMhkuTsJHvcJaO7z+vuzw6cBwAAABjIolG/oLuXzDi+KsniGedn7eWek0adCwAAABjWyIsQo7Jy+bJMrl8z7hgAAADALA09HQMAAAA4QClCAAAAAINYsNMxtmzdltXrNo47BgAADGaT6cjAAmckBAAAADCIkRYhqqqr6q0zzhdV1dVVdcH0+bOmzz9XVV+qqg9W1QmjzAQAAACMx6hHQnw3yXFVdfj0+WOTfH23a97W3Q/s7p9O8pIk76qqlSPOBQAAAAxsiOkYH0jyS9PHpyc5d28XdvdHkmxIsnaAXAAAAMCAhihCnJfktKo6LMn9k/zTrVz/2ST3HXkqAAAAYFAjL0J09yVJVmRqFMT7Z3FL7bWjam1VTVbV5M4d2+coIQAAADCEoXbHeG+Sl+UWpmLM8MAkW/bU0d0bunuiuycWLV46l/kAAACAEVs00HvelOS67r60qk7a20VV9YhMrQfxyIFyAQAAAAMZpAjR3VuTvHIv3U+vqocnWZzkiiS/0t17HAkBAAAALFwjLUJ095I9tF2U5KLp43OSnDPKDAAAAMD8MNR0jDm3cvmyTK5fM+4YAAAAwCwNtTAlAAAAcIBThAAAAAAGsWCnY2zZui2r120cdwwAgFnZZBopABgJAQAAAAxjLEWIqjq1qrqq7jt9vqKqLhtHFgAAAGAY4xoJcXqSjyc5bUzvBwAAAAY2eBGiqpYkeViS50QRAgAAAA4Y4xgJ8aQkf9fdX0xybVU9aAwZAAAAgIGNowhxepLzpo/Pmz6flapaW1WTVTW5c8f2kYQDAAAARmPQLTqralmSRyU5rqo6yUFJOsmfz+b+7t6QZEOSHHHUMT2qnAAAAMDcG3okxFOSbOzue3X3iu7+iSRXJFk+cA4AAABgYEMXIU5P8u7d2v4myYuT3Keqts74PHXgbAAAAMAIDTodo7tP2kPbq5K8asgcAAAAwPAGLULMpZXLl2Vy/ZpxxwAAAABmaRy7YwAAAAAHIEUIAAAAYBALdjrGlq3bsnrdxnHHAABmYZMplABAjIQAAAAABjJoEaKqrp9x/ItV9aWqumdV3aeqLqqqzVW1pao2DJkLAAAAGL2xTMeoqkcneXWSk7v7q1X1wSQv7+7zp/uPH0cuAAAAYHQGL0JU1c8neUOSX+zuL083/3iSrbuu6e5Lh84FAAAAjNbQa0IcmuT8JE/q7n+e0f7yJBdW1Qeq6syquvOebq6qtVU1WVWTO3dsHyAuAAAAMFeGLkJ8P8knkzxnZmN3vznJyiTvSHJSkk9V1aG739zdG7p7orsnFi1eOkBcAAAAYK4MXYT4QZKnJXlwVb14Zkd3f6O739Tdv5xkZ5LjBs4GAAAAjNDgW3R2944kpyR5RlU9J0mq6vFVdfD08VFJliX5+tDZAAAAgNEZy+4Y3X1tVT0+yUer6pokj0jyyqq6cfqSdd39rXFkAwAAAEZj0CJEdy+Zcfy1JMdMn56f5HeHzAIAAAAMaywjIebCyuXLMrl+zbhjAAAAALM0+JoQAAAAwIFJEQIAAAAYxIKdjrFl67asXrdx3DEAgIFtMh0TABYsIyEAAACAQQxWhKiqFVV12W5tZ1XVd6tqc1V9oapumD7eXFVPGSobAAAAMHrzYTrG/+jul1XViiQXdPeqMecBAAAARsB0DAAAAGAQC6oIUVVrq2qyqiZ37tg+7jgAAADAPhiyCNH72P4fL+ze0N0T3T2xaPHSOYoFAAAADGHIIsS2JHfZre3HklwzYAYAAABgTAYrQnT39Um+WVWPTpKq+rEkj0/y8aEyAAAAAOMz9O4Ya5K8tqrOnj7/n9395YEzAAAAAGMwaBGiu7+Q5JF76bsyyXFD5gEAAACGM/RIiDmzcvmyTK5fM+4YAAAAwCwtqC06AQAAgIVLEQIAAAAYxIKdjrFl67asXrdx3DEAAGZlk2mkAGAkBAAAADCMQYsQVXX9LfS9sqq+XlUKIwAAALAfmhf/wT9deDg1ydeSnDjmOAAAAMAIzIsiRJJHJrksyV8kOX3MWQAAAIARmC9FiNOTnJvk3UlOqaqD93RRVa2tqsmqmty5Y/ugAQEAAIDbZ+xFiKo6JMkvJnlPd38nyT8lOXlP13b3hu6e6O6JRYuXDhkTAAAAuJ3mwxadj09ypySXVlWSLE6yI8nfjjMUAAAAMLfmQxHi9CS/0d3nJklVHZHkiqpa3N07xhsNAAAAmCtDT8dYXFVbZ3xenORxmTHqobu/m+TjSZ4wcDYAAABghAYdCdHdeyp6/H97uO7JA8QBAAAABjQfpmPcJiuXL8vk+jXjjgEAAADM0th3xwAAAAAODAt2JMSWrduyet3GcccAgP3GJiMMAYARMxICAAAAGIQiBAAAADCIQYsQVXVqVXVV3Xf6fEVV3VBVm6vqC1W1saoOHjITAAAAMIyhR0KcnuTjSU6b0fbl7l6V5Pgky5M8beBMAAAAwAAGK0JU1ZIkD0vynPxoESJJ0t03J/l0kqOHygQAAAAMZ8iREE9K8nfd/cUk11bVg2Z2VtVhSR6S5O/29oCqWltVk1U1uXPH9pGGBQAAAObWkEWI05OcN3183vR5kty7qjYn2Zbkq919yd4e0N0bunuiuycWLV460rAAAADA3Fo0xEuqalmSRyU5rqo6yUFJOsmfZ3pNiKr68SQXVdUTu/u9Q+QCAAAAhjPUSIinJNnY3ffq7hXd/RNJrsjUQpRJku7+ZpI/SPJfB8oEAAAADGioIsTpSd69W9vfJHnxbm3vSbK4qn5+iFAAAADAcAaZjtHdJ+2h7VVJXrVbWyd5wBCZAAAAgGENUoQYhZXLl2Vy/ZpxxwAAAABmacjdMQAAAIAD2IIdCbFl67asXrdx3DEAABjAJiNgAfYLRkIAAAAAgxh0JERVHZXkFUkenOSmJFcleUiSLya5Z5Lrpj/XdPdjhswGAAAAjNZgRYiqqkxt0/mW7j5tum1VkqXd/bGqOifJBd39zqEyAQAAAMMZciTEI5N8v7tft6uhuzcP+H4AAABgjIZcE+K4JJsGfB8AAAAwjyyohSmram1VTVbV5M4d28cdBwAAANgHQxYhLk+y+vY8oLs3dPdEd08sWrx0jmIBAAAAQxiyCHFhkkOr6oxdDVX14Kp6xIAZAAAAgDEZrAjR3Z3k1CSPraovV9XlSc5K8o2hMgAAAADjM+TuGOnubyR52l76njVkFgAAAGBYgxYh5tLK5csyuX7NuGMAAAAAs7SgdscAAAAAFi5FCAAAAGAQC3Y6xpat27J63cZxxwCABWmTKY0AwBgYCQEAAAAMYpAiRFV1VZ094/xFVXXW9PFZVfWi3a6/sqqOHCIbAAAAMIyhRkLclOTJCgsAAABw4BqqCLEzyYYkZw70PgAAAGCeGXJNiNcmeUZV3WkPfWdW1eZdnyT3GDAXAAAAMIDBdsfo7u9U1cYkL0hyw27dL+/ul+06qaor9/SMqlqbZG2SHLJ02YiSAgAAAKMw9O4Yr0jynCRH3Jabu3tDd09098SixUvnNBgAAAAwWoMWIbr72iRvz1QhAgAAADiADD0SIknOTmKXDAAAADjADLImRHcvmXF8VZLFM87P2sP1K4bIBQAAAAxnsIUp59rK5csyuX7NuGMAAAAAszSO6RgAAADAAUgRAgAAABjEgp2OsWXrtqxet3HcMQC4jTaZUgcAcMAxEgIAAAAYxGBFiKq6uao2V9XlVfX5qvrdqrrDdN9JVXXddP+uz2OGygYAAACM3pDTMW7o7lVJUlV3S/LXSe6U5H9M93+su08ZMA8AAAAwoLFMx+jubydZm+R5VVXjyAAAAAAMa2wLU3b3v05Px7jbdNPPV9XmGZf8Snd/efhkAAAAwCiMe3eMmaMgbnU6RlWtzdQIihyydNkocwEAAABzbGy7Y1TVTya5Ocm3Z3tPd2/o7onunli0eOnowgEAAABzbixFiKq6a5LXJXlNd/c4MgAAAADDGnI6xuHTaz4cnGRnkrcm+bMZ/buvCfG/uvudw8UDAAAARmmwIkR3H3QLfRdlartOAAAAYD817oUpb7OVy5dlcv2acccAAAAAZmlsC1MCAAAABxZFCAAAAGAQC3Y6xpat27J63cZxx4AD2iZTogAAgH1gJAQAAAAwiJEWIarq5VX1whnnH6yqv5xxfnZVfa+qjp/R9ntV9bpR5gIAAACGN+qREJ9MckKSVNUdkhyZ5NgZ/Sck+ZMkf15Tjk7ym0n+64hzAQAAAAMb9ZoQn0jy8unjY5NcluTHq+ouSXYkWZnkEdN9a5L8UpKzuvvfRpwLAAAAGNhIixDd/Y2q2llV98zUqIeLkxyd5OeSXJfkku7+3vSUjU8n+VJ3v3WUmQAAAIDxGGJ3jE9kqgBxQpI/y1QR4oRMFSE+mfywWHFhkgtu6UFVtTbJ2iQ5ZOmyEUYGAAAA5toQu2PsWhfi+ExNx/hUpkZCnJCpAsUuP5j+7FV3b+juie6eWLR46YjiAgAAAKMwRBHiE0lOSXJtd9/c3dcmuXOmChEXD/B+AAAAYB4YoghxaaZ2xfjUbm3Xdfc1A7wfAAAAmAdGviZEd9+c5I67tT1rD9f9hzYAAABg/zHEwpQjsXL5skyuXzPuGAAAAMAsDTEdAwAAAEARAgAAABjGgp2OsWXrtqxet3HcMZinNpmqAwAAMO8YCQEAAAAMYpAiRFV1Vb11xvmiqrq6qi6YPr97VV1QVZ+vqi9U1fuHyAUAAAAMZ6jpGN9NclxVHd7dNyR5bJKvz+j/4yR/392vTJKquv9AuQAAAICBDDkd4wNJfmn6+PQk587o+/EkW3eddPclA+YCAAAABjBkEeK8JKdV1WFJ7p/kn2b0vTbJG6vqI1X1h1V1jz09oKrWVtVkVU3u3LF9gMgAAADAXBmsCDE9umFFpkZBvH+3vg8m+ckkb0hy3ySfq6q77uEZG7p7orsnFi1eOvrQAAAAwJwZeneM9yZ5WX50KkaSpLuv7e6/7u5nJvlMkhMHzgYAAACM0NBFiDcl+ePuvnRmY1U9qqoWTx8vTXLvJF8dOBsAAAAwQkPtjpEk6e6tSV65h67VSV5TVTszVRj5y+7+zJDZAAAAgNEapAjR3Uv20HZRkoumj9cnWT9EFgAAAGA8Bh0JMZdWLl+WyfVrxh0DAAAAmKWh14QAAAAADlCKEAAAAMAgFux0jC1bt2X1uo3jjsE8tclUHQAAgHlnwRYhAAAA4Pvf/362bt2aG2+8cdxRDjiHHXZYli9fnoMPPnjW9wxShKiqZUk+PH16VJKbk1w9ff6AJH/W3f9l+toXJVnS3WcNkQ0AAICFa+vWrVm6dGlWrFiRqhp3nANGd2fbtm3ZunVrjjnmmFnfN8iaEN29rbtXdfeqJK9L8vIZ5zcleXJVHTlEFgAAAPYfN954Y5YtW6YAMbCqyrJly/Z5BMp8WJhyZ5INSc4cdxAAAAAWHgWI8bgtv+/zoQiRJK9N8oyqutMtXVRVa6tqsqomd+7YPlA0AAAAYC7MiyJEd38nycYkL7iV6zZ090R3TyxavHSYcAAAAMCcmBdFiGmvSPKcJEeMOQcAAAAHsCVLlozt3RdddFE++clPztl18828KUJ097VJ3p6pQgQAAAAccBQhhnV2ErtkAAAAMHbdnXXr1uW4447L8ccfn7e97W1Jkuuvvz6PfvSj86AHPSjHH398zj///CTJlVdemZUrV+aMM87Isccem5NPPjk33HDDXp//qle9Kve73/1y//vfP6eddlquvPLKvO51r8vLX/7yrFq1Kh/72Mfyvve9Lw95yEPywAc+MI95zGNy1VVX7fG6Zz3rWXnnO9/5w2fvGs3xzW9+MyeeeGJWrVqV4447Lh/72MdG+Dt26xYN/cLuPmu38yUzjq9KsnjoTAAAALC7d73rXdm8eXM+//nP55prrsmDH/zgnHjiibnrXe+ad7/73bnjHe+Ya665Jg996EPzxCc+MUnypS99Keeee27e8IY35GlPe1r+5m/+Jr/6q7+6x+e/5CUvyRVXXJFDDz00//7v/5473/nO+a3f+q0sWbIkL3rRi5Ik//Zv/5ZPfepTqar85V/+ZV760pfm7LPP/g/XvfGNb9zjO/76r/86j3vc4/KHf/iHufnmm7Njx44R/E7N3uBFiLmycvmyTK5fM+4YAAAA7Kc+/vGP5/TTT89BBx2Uu9/97nnEIx6Rz3zmM/mFX/iFvPjFL85HP/rR3OEOd8jXv/71XHXVVUmSY445JqtWrUqSrF69OldeeeVen3//+98/z3jGM/KkJz0pT3rSk/Z4zdatW/P0pz893/zmN/O9730vxxxzzD79DA9+8IPz67/+6/n+97+fJz3pST/MNi7zbToGAAAAzAvdvcf2v/qrv8rVV1+dTZs2ZfPmzbn73e+eG2+8MUly6KGH/vC6gw46KDt37tzr8//2b/82z33uc7Np06asXr16j9c+//nPz/Oe97xceumlef3rX//D9+xu0aJF+cEPfvDD3N/73veSJCeeeGI++tGP5uijj84zn/nMbNy4cXY//IgoQgAAAMAenHjiiXnb296Wm2++OVdffXU++tGP5md/9mdz3XXX5W53u1sOPvjgfOQjH8lXvvKVfX72D37wg3zta1/LIx/5yLz0pS/Nv//7v+f666/P0qVLs3379h9ed9111+Xoo49OkrzlLW/5Yfvu161YsSKbNm1Kkpx//vn5/ve/nyT5yle+krvd7W4544wz8pznPCef/exnb9PvxVxZsNMxtmzdltXrxlvBuS02mUICAACwIJx66qm5+OKL84AHPCBVlZe+9KU56qij8oxnPCNPeMITMjExkVWrVuW+973vPj/75ptvzq/+6q/muuuuS3fnzDPPzJ3vfOc84QlPyFOe8pScf/75efWrX52zzjorT33qU3P00UfnoQ99aK644ook+Q/XnXHGGfnlX/7l/OzP/mwe/ehH54gjjkgytYvG+vXrc/DBB2fJkiVjHwlRexteMt8dcdQxfd9n/s9xx9hnihAAAABzZ8uWLVm5cuW4Yxyw9vT7X1WbuntiT9ePZTpGVV0//euKqrqhqj5XVVuq6tNV9WvjyAQAAACM1nyYjvHl7n5gklTVTyZ5V1XdobvfPOZcAAAAcLs997nPzSc+8Ykfafud3/mdPPvZzx5TovGZD0WIH+ruf62q301ydhJFCAAAABa81772teOOMG/Mx90xPptkj6t6VNXaqpqsqsmdO7bv6RIAAABgnpqPRYjaW0d3b+juie6eWLR46ZCZAAAAgNtpPhYhHphky7hDAAAAAHNrXq0JUVUrkrwsyavHHAUAAIAFaPW6jXP6vE3r19zqNd/61rfywhe+MJ/5zGdy6KGHZsWKFXnFK16Rb3zjG3nZy16WCy64YE4z7YtnPetZOeWUU/KUpzzlR9q7O3/yJ3+St7zlLamqHH300XnNa16TY489Nknyjne8I3/0R3+Uo446Kh/5yEdy+umn5/LLL8+zn/3snHnmmbc5z3woQty7qj6X5LAk25O82s4YAAAALATdnVNPPTW/9mu/lvPOOy9Jsnnz5lx11VW3+9k7d+7MokWj+c/21772tfnkJz+Zz3/+81m8eHE+9KEP5YlPfGIuv/zyHHbYYXnjG9+YP//zP88jH/nIfOtb38onP/nJfOUrX7nd7x1LEaK7l0z/emWSw8eRAQAAAG6vj3zkIzn44IPzW7/1Wz9sW7VqVZLkoosuyvXXX5+nPOUpueyyy7J69er8n//zf1JV+eM//uO8733vyw033JATTjghr3/961NVOemkk3LCCSfkE5/4RJ74xCfmxBNPzHOe85wcccQRefjDH54PfOADueyyy3LzzTfnD/7gD3LRRRflpptuynOf+9z85m/+Zro7z3/+83PhhRfmmGOOSXfvMff//t//OxdddFEWL16cJDn55JNzwgkn5K/+6q/y9a9/PR//+MdzxRVX5IlPfGI++MEP5tvf/nZWrVqVV7/61fn5n//52/z7NR9GQtwmK5cvy+QshsUAAADAqOwqLuzN5z73uVx++eW5xz3ukYc97GH5xCc+kYc//OF53vOelz/6oz9Kkjzzmc/MBRdckCc84QlJkn//93/PP/7jPyZJjjvuuGzYsCEnnHBC/uAP/uCHz33jG9+YO93pTvnMZz6Tm266KQ972MNy8skn53Of+1z+5V/+JZdeemmuuuqq3O9+98uv//qv/0im73znO/nud7+be9/73j/SPjExkcsvvzx/9md/lgsvvDAve9nLMjExkec+97k55ZRTsnnz5tv9+zUfF6YEAACA/cLP/uzPZvny5bnDHe6QVatW5corr0wyNYLiIQ95SI4//vhceOGFufzyy394z9Of/vQkU8WI7du354QTTkiS/Kf/9J9+eM2HPvShbNy4MatWrcpDHvKQbNu2LV/60pfy0Y9+NKeffnoOOuig3OMe98ijHvWoWWft7lTtdcPKOaEIAQAAALfRsccem02bNu21/9BDD/3h8UEHHZSdO3fmxhtvzG//9m/nne98Zy699NKcccYZufHGG3943RFHHJEke51Ksavv1a9+dTZv3pzNmzfniiuuyMknn5wkt1pIuOMd75gjjjgi//qv//oj7Z/97Gdzv/vd7xbvvb0W7HSMLVu3zfmqpzCfzWZVXgAAYFiPetSj8uIXvzhveMMbcsYZZyRJPvOZz2THjh17vWdXweHII4/M9ddfn3e+853/YfeKJLnLXe6SpUuX5lOf+lQe+tCH/nDhyyR53OMel7/4i7/Iox71qBx88MH54he/mKOPPjonnnhiXv/612fNmjX59re/nY985CM/MoJil3Xr1uUFL3hB3vGOd+Twww/PP/zDP+TjH/94Xv/619/e35JbtGCLEAAAALC7of/nXVXl3e9+d174whfmJS95SQ477LAfbtH59a9/fY/33PnOd84ZZ5yR448/PitWrMiDH/zgvT7/jW98Y84444wcccQROemkk3KnO90pSfIbv/EbufLKK/OgBz0o3Z273vWuec973pNTTz01F154YY4//vj8zM/8TB7xiEfs8bnPf/7z82//9m85/vjjc9BBB+Woo47K+eefn8MPH+3eEXVLwzvm9EVVneTPuvu/TJ+/KMmS7j6rqs5KckaSq2fcclJ3//vennfEUcf0fZ/5P0eYGOYXIyEAAOA/2rJlS1auXDnuGCNz/fXXZ8mSJUmSl7zkJfnmN7+ZV77ylWNO9f/s6fe/qjZ198Serh9yJMRNSZ5cVX/a3dfsof/l3f2yAfMAAADAvPa3f/u3+dM//dPs3Lkz97rXvXLOOeeMO9LtMmQRYmeSDUnOTPKHA74XAAAAFqSnP/3pP9wtY38w9O4Yr03yjKq60x76zqyqzdOfj+zp5qpaW1WTVTW5c8f20SYFAABgQRhqmQF+1G35fR+0CNHd30myMckL9tD98u5eNf155F7u39DdE909sWjx0pFmBQAAYP477LDDsm3bNoWIgXV3tm3blsMOO2yf7hvH7hivSPLZJG8ew7sBAADYjyxfvjxbt27N1VdffesXM6cOO+ywLF++fJ/uGbwI0d3XVtXbkzwnyZuGfj8AAAD7j4MPPjjHHHPMuGMwS0OvCbHL2UmO3K1t5poQm6tqxRhyAQAAACMy2EiI7l4y4/iqJItnnJ+V5KyhsgAAAADDG8eaEHNi5fJlmVy/ZtwxAAAAgFmqhbqCaFVdneQrt+MRd0py3RjuPzLJNbfjvczO7f3znY/m4880rkyjfO9cP3uunnd7nuP7av6bj/9+3x7z9ecZR65Rv3M+fmf5O9b+bb7++317zNefaX/7zhrFs8f9neX7au/u1d133VPHgi1C3F5VtaG71w59f1VNdvfEbX0vs3N7/3zno/n4M40r0yjfO9fPnqvn3Z7n+L6a/+bjv9+3x3z9ecaRa9TvnI/fWf6OtX+br/9+3x7z9Wfa376zRvHscX9n+b66bca1MOV88L4x389o7Y9/PvPxZxpXplG+d66fPVfPuz3PmY//7PCj9rc/o/n684wj16jfOR+/s/wda/+2P/75zNefaX/7zhrFs8f9nTVf/9mZ1w7YkRDjcqBXvYCFw/cVsJD4zgIWigP9++pAHgkxLhvGHQBglnxfAQuJ7yxgoTigv6+MhAAAAAAGYSQEAAAAMAhFCAAAAGAQihAAAADAIBQhxqiqjqiqt1TVG6rqGePOA3BLquonq+qNVfXOcWcBuCVV9aTpv1+dX1UnjzsPwC2pqpVV9bqqemdV/edx5xk1RYg5VlVvqqpvV9Vlu7U/vqr+par+b1X9wXTzk5O8s7vPSPLEwcMCB7x9+c7q7n/t7ueMJylwoNvH76v3TP/96llJnj6GuMABbh+/s7Z0928leVqS/X7rTkWIuXdOksfPbKiqg5K8NskvJLlfktOr6n5Jlif52vRlNw+YEWCXczL77yyAcTon+/599d+m+wGGdk724Turqp6Y5ONJPjxszOEpQsyx7v5okmt3a/7ZJP93+v8ifi/JeUl+OcnWTBUiEn8WwBjs43cWwNjsy/dVTfnfST7Q3Z8dOivAvv4dq7vf290nJNnvp+n7D99hHJ3/N+IhmSo+HJ3kXUl+par+Isn7xhEMYA/2+J1VVcuq6nVJHlhV/3U80QB+xN7+jvX8JI9J8pSq+q1xBAPYg739HeukqnpVVb0+yfvHE204i8Yd4ABRe2jr7v5ukmcPHQbgVuztO2tbEn+ZB+aTvX1fvSrJq4YOA3Ar9vaddVGSi4aNMj5GQgxja5KfmHG+PMk3xpQF4Nb4zgIWCt9XwELiOyuKEEP5TJKfrqpjquqQJKclee+YMwHsje8sYKHwfQUsJL6zoggx56rq3CQXJ7lPVW2tqud0984kz0vywSRbkry9uy8fZ06AxHcWsHD4vgIWEt9Ze1fdPe4MAAAAwAHASAgAAABgEIoQAAAAwCAUIQAAAIBBKEIAAAAAg1CEAAAAAAahCAEAAAAMQhECAFgwquqFVbV43DkAgNumunvcGQAAZqWqrkwy0d3XjDsLALDvjIQAAOZUVa2pqkuq6vNV9daquldVfXi67cNVdc/p686pqqfMuO/66V9PqqqLquqdVfXPVfVXNeUFSe6R5CNV9ZHx/HQAwO2xaNwBAID9R1Udm+QPkzysu6+pqh9L8pYkG7v7LVX160leleRJt/KoByY5Nsk3knxi+nmvqqrfTfJIIyEAYGEyEgIAmEuPSvLOXUWC7r42yc8l+evp/rcmefgsnvPp7t7a3T9IsjnJirmPCgAMTRECAJhLleTWFpza1b8z038XqapKcsiMa26acXxzjN4EgP2CIgQAMJc+nORpVbUsSaanY3wyyWnT/c9I8vHp4yuTrJ4+/uUkB8/i+duTLJ2rsADAsPxfBQBgznT35VX1J0n+sapuTvK5JC9I8qaqWpfk6iTPnr78DUnOr6pPZ6p48d1ZvGJDkg9U1Te7+5Fz/xMAAKNki04AAABgEKZjAAAAAINQhAAAAAAGoQgBAAAADEIRAgAAABiEIgQAAAAwCEUIAAAAYBCKEAAAAMAgFCEAAACAQfz/Afc2FT0gznv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Google Shape;435;p7"/>
          <p:cNvSpPr txBox="1"/>
          <p:nvPr/>
        </p:nvSpPr>
        <p:spPr>
          <a:xfrm>
            <a:off x="829070" y="3912722"/>
            <a:ext cx="2057400" cy="74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 &lt;=5500 - Small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5500 &lt;= 10000 - Medium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10000 &lt;= 15000 - Large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15000 - Very Large</a:t>
            </a:r>
          </a:p>
        </p:txBody>
      </p:sp>
    </p:spTree>
    <p:extLst>
      <p:ext uri="{BB962C8B-B14F-4D97-AF65-F5344CB8AC3E}">
        <p14:creationId xmlns:p14="http://schemas.microsoft.com/office/powerpoint/2010/main" val="43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6141271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</a:t>
            </a:r>
            <a:r>
              <a:rPr lang="en-US" dirty="0" smtClean="0"/>
              <a:t>Supporting Case </a:t>
            </a:r>
            <a:r>
              <a:rPr lang="en-US" dirty="0"/>
              <a:t>Study</a:t>
            </a:r>
            <a:endParaRPr dirty="0"/>
          </a:p>
        </p:txBody>
      </p:sp>
      <p:sp>
        <p:nvSpPr>
          <p:cNvPr id="433" name="Google Shape;433;p7"/>
          <p:cNvSpPr txBox="1"/>
          <p:nvPr/>
        </p:nvSpPr>
        <p:spPr>
          <a:xfrm>
            <a:off x="695594" y="1648420"/>
            <a:ext cx="78197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"/>
          <p:cNvSpPr txBox="1"/>
          <p:nvPr/>
        </p:nvSpPr>
        <p:spPr>
          <a:xfrm>
            <a:off x="779999" y="1073054"/>
            <a:ext cx="641562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 Length			Annual Income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"/>
          <p:cNvSpPr txBox="1"/>
          <p:nvPr/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05-07-2022</a:t>
            </a:r>
            <a:endParaRPr sz="900" b="0" i="0" u="none" strike="noStrike" cap="none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AutoShape 4" descr="data:image/png;base64,iVBORw0KGgoAAAANSUhEUgAABCEAAAK9CAYAAAAaBnb8AAAAOXRFWHRTb2Z0d2FyZQBNYXRwbG90bGliIHZlcnNpb24zLjQuMywgaHR0cHM6Ly9tYXRwbG90bGliLm9yZy/MnkTPAAAACXBIWXMAAAsTAAALEwEAmpwYAABTiElEQVR4nO39ebyedX0n/r/eEraQuDSoVFINta1GQKM5VosWcUPbohXrAmNNtZa0U5dKx7QdO9Nh+pt+6xipe6uxKsZpwaUqSrXaitQNqycaWUyrY0GNC0JoMRhAg+/fH+fEOaYJnMC5r/uc5Pl8PO5HruvzuZbXSeB+hDefpbo7AAAAAKN2h3EHAAAAAA4MihAAAADAIBQhAAAAgEEoQgAAAACDUIQAAAAABqEIAQAAAAxi0bgD3FZHHnlkr1ixYtwxAAAAgBk2bdp0TXffdU99C7YIccOipelHvmDcMQAAgCSb1q8ZdwRgnqiqr+ytz3QMAAAAYBCDFSGq6u5V9ddV9a9VtamqLq6qU2f0v7Kqvl5VCiMAAACwHxrkP/irqpK8J8lHu/snu3t1ktOSLJ/uv0OSU5N8LcmJQ2QCAAAAhjXUqINHJfled79uV0N3f6W7Xz19+sgklyX5iySnD5QJAAAAGNBQRYhjk3z2FvpPT3JukncnOaWqDh4kFQAAADCYsay/UFWvrarPV9VnquqQJL+Y5D3d/Z0k/5Tk5L3ct7aqJqtqcueO7UNGBgAAAG6nobbovDzJr+w66e7nVtWRSSaTPD7JnZJcOrV0RBYn2ZHkb3d/SHdvSLIhSY446pgefWwAAABgrgw1EuLCJIdV1X+e0bZ4+tfTk/xGd6/o7hVJjklyclUtDgAAALDfGKQI0d2d5ElJHlFVV1TVp5O8Jcn/SPK4zBj10N3fTfLxJE8YIhsAAAAwjKGmY6S7v5mpbTl395Y9XPvk0ScCAAAAhjRYEWKurVy+LJPr14w7BgAAADBLY9kdAwAAADjwKEIAAAAAg1iw0zG2bN2W1es2jjsGAAAAjMym/WwZAiMhAAAAgEEMWoSoqqOq6ryq+nJVfaGq3l9VPzPdd2ZV3VhVdxoyEwAAADCMwYoQVVVJ3p3kou6+d3ffL8mLk9x9+pLTk3wmyalDZQIAAACGM+RIiEcm+X53v25XQ3dv7u6PVdW9kyxJ8t8yVYwAAAAA9jNDFiGOS7JpL32nJzk3yceS3Keq7rani6pqbVVNVtXkzh3bRxQTAAAAGIX5sjDlaUnO6+4fJHlXkqfu6aLu3tDdE909sWjx0kEDAgAAALfPkFt0Xp7kKbs3VtX9k/x0kr+fWjYihyT51ySvHTAbAAAAMGJDjoS4MMmhVXXGroaqenCSVyY5q7tXTH/ukeToqrrXgNkAAACAERusCNHdnamdLx47vUXn5UnOSnJSpnbNmOndmZqiAQAAAOwnhpyOke7+RpKnzeK63x0gDgAAADCgQYsQc2nl8mWZXL9m3DEAAACAWZovu2MAAAAA+zlFCAAAAGAQC3Y6xpat27J63cZxxwAAABaoTaZ3w+CMhAAAAAAGMdhIiKpaluTD06dHJbk5ydVJlmaqGLK6u6+tqrsk+WySk7r7K0PlAwAAAEZrsJEQ3b2tu1d196okr0vy8unzeyf5iyQvmb70JUk2KEAAAADA/mW+rAnx8iSbquqFSR6e5PnjjQMAAADMtXlRhOju71fVuiR/l+Tk7v7enq6rqrVJ1ibJIUuXDZgQAAAAuL3m08KUv5Dkm0mO29sF3b2huye6e2LR4qXDJQMAAABut3lRhKiqVUkem+ShSc6sqh8fbyIAAABgro29CFFVlamFKV/Y3V9Nsj7Jy8abCgAAAJhrYy9CJDkjyVe7+++nz/88yX2r6hFjzAQAAADMsbEsTNndZ8043pBkw4zzm5OsHkMsAAAAYITmxe4Yt8XK5csyuX7NuGMAAAAAszQfpmMAAAAABwBFCAAAAGAQC3Y6xpat27J63cZxxwAAgHlvk2nMwDxhJAQAAAAwiMGKEFV1UVU9bre2F1bVn1fVXavq+1X1m0PlAQAAAIY15EiIc5OctlvbadPtT03yqSSnD5gHAAAAGNCQRYh3Jjmlqg5NkqpakeQeST6eqeLDf0myvKqOHjATAAAAMJDBihDdvS3Jp5M8frrptCRvS7I8yVHd/ekkb0/y9L09o6rWVtVkVU3u3LF91JEBAACAOTT0wpQzp2ScNuP87dNt5+UWpmR094bunujuiUWLl440KAAAADC3ht6i8z1J/qyqHpTk8O7+bFX9ZZK7V9Uzpq+5R1X9dHd/aeBsAAAAwAgNOhKiu69PclGSNyU5t6ruk+SI7j66u1d094okf5r/uIAlAAAAsMANPR0jmZqC8YD8v6kX796t/29ilwwAAADY7ww9HSPd/e4kNX161h76L0lyvyEzAQAAAKM3eBFirqxcviyT69eMOwYAAAAwS+OYjgEAAAAcgBQhAAAAgEEs2OkYW7Zuy+p1G8cdAwAAYMHaZIo7AzMSAgAAABjEWIoQVXVzVW2e8VlRVSdV1QXjyAMAAACM3rimY9zQ3atmNlTVivFEAQAAAIZgOgYAAAAwiHGNhDi8qjZPH1/R3afO5qaqWptkbZIcsnTZiKIBAAAAozBvpmPMRndvSLIhSY446pie61AAAADA6JiOAQAAAAxCEQIAAAAYxHwrQjy6qrbO+PzcuAMBAAAAc2Msa0J095I9tF2U5PDh0wAAAABDGNfClLfbyuXLMrl+zbhjAAAAALM036ZjAAAAAPupBTsSYsvWbVm9buO4YwAAACwom4woZ4yMhAAAAAAGoQgBAAAADGKwIkRVdVWdPeP8RVV1VlWdXFUXV1VNtx9UVZur6oShsgEAAACjN+RIiJuSPLmqjpzZ2N0fSvKVJM+Zbnp+ks909ycHzAYAAACM2JBFiJ1JNiQ5cw99Zyb5r1V1bJLnJfn9AXMBAAAAAxh6TYjXJnlGVd1pZmN3fzPJK5JcnOR/dfe1e7q5qtZW1WRVTe7csX3kYQEAAIC5M2gRoru/k2Rjkhfsofu1SQ7q7nNu4f4N3T3R3ROLFi8dUUoAAABgFMaxO8YrMrX+wxEzG7v7B0l6DHkAAACAAQxehJieavH2/L+FKAEAAIADwDhGQiTJ2UmOvNWrAAAAgP3GoqFe1N1LZhxflWTxLV0DAAAA7F8GK0LMtZXLl2Vy/ZpxxwAAAABmaVzTMQAAAIADzIIdCbFl67asXrdx3DEAAGDe22QEMTBPGAkBAAAADGLwIkRV3VxVm6vqsqp6R1Utnm5fVFXXVNWfDp0JAAAAGL1xjIS4obtXdfdxSb6X5Lem209O8i9JnlZVNYZcAAAAwAiNezrGx5L81PTx6UlemeSrSR46tkQAAADASIytCFFVi5L8QpJLq+rwJI9OckGSczNVkAAAAAD2I+MoQhxeVZuTTGZq1MMbk5yS5CPdvSPJ3yQ5taoO2v3GqlpbVZNVNblzx/YhMwMAAAC30zi26Lyhu1fNbKiq05M8rKqunG5aluSRSf5h5nXdvSHJhiQ54qhjeuRJAQAAgDkz7jUhUlV3TPLwJPfs7hXdvSLJc2NKBgAAAOxXxl6ESPLkJBd2900z2s5P8sSqOnRMmQAAAIA5Nvh0jO5estv5OUnO2a3t2iR3HS4VAAAAMGrjWBNiTqxcviyT69eMOwYAAAAwS/NhOgYAAABwAFCEAAAAAAaxYKdjbNm6LavXbRx3DAAAmDObTDcG9nNGQgAAAACDGKQIUVXLq+r8qvpSVX25ql5ZVYdU1UlVdcFu155TVU8ZIhcAAAAwnJEXIaqqkrwryXu6+6eT/EySJUn+ZNTvBgAAAOaPIdaEeFSSG7v7zUnS3TdX1ZlJrkjykQHeDwAAAMwDQxQhjk2yaWZDd3+nqr6a5KeS/HxVbZ7Rfc8kPzJFAwAAAFj4hihCVJK+hfaPdfcpP2ysOmevD6pam2RtkhyydNncpgQAAABGaoiFKS9PMjGzoarumOQnknx5Xx7U3Ru6e6K7JxYtXjqHEQEAAIBRG6II8eEki6tqTZJU1UFJzk5yTpIdA7wfAAAAmAdGXoTo7k5yapKnVtWXknwxyY1JXjzqdwMAAADzxxBrQqS7v5bkCXvoumj6M/PaZ40+EQAAADC0QYoQo7By+bJMrl8z7hgAAADALA2xJgQAAACAIgQAAAAwjAU7HWPL1m1ZvW7juGMAAMB+Z5Npz8CIGAkBAAAADGKsRYiqun761xVVddk4swAAAACjZSQEAAAAMAhFCAAAAGAQihAAAADAIBZUEaKq1lbVZFVN7tyxfdxxAAAAgH2woIoQ3b2huye6e2LR4qXjjgMAAADsgwVVhAAAAAAWrvlUhLhPVW2d8XnquAMBAAAAc2fROF/e3Uumf70yycHjzAIAAACM1liLELfHyuXLMrl+zbhjAAAAALM0n6ZjAAAAAPsxRQgAAABgEAt2OsaWrduyet3GcccAAOAAtcnUYIB9ZiQEAAAAMIiRFiGq6uVV9cIZ5x+sqr+ccX52Vf1uVS2qqmuq6k9HmQcAAAAYn1GPhPhkkhOSpKrukOTIJMfO6D8hySeSnJzkX5I8rapqxJkAAACAMRh1EeITmS5CZKr4cFmS7VV1l6o6NMnKJJ9LcnqSVyb5apKHjjgTAAAAMAYjXZiyu79RVTur6p6ZKkZcnOToJD+X5LoklyQ5KMmjk/xmkjtnqiBx8ShzAQAAAMMbYmHKXaMhdhUhLp5x/skkpyT5SHfvSPI3SU6tqoP29KCqWltVk1U1uXPH9gGiAwAAAHNliCLErnUhjs/UdIxPZWokxK71IE5P8piqujLJpiTLkjxyTw/q7g3dPdHdE4sWLx0gOgAAADBXhhoJcUqSa7v75u6+NlPTLn4uyeeTPDzJPbt7RXevSPLcTBUmAAAAgP3IEEWISzO1K8andmu7LsmjklzY3TfN6Ds/yROnF64EAAAA9hMjXZgySbr75iR33K3tWTNOz9mt79okdx11LgAAAGBYIy9CjMrK5csyuX7NuGMAAAAAszTEdAwAAAAARQgAAABgGAt2OsaWrduyet3GcccAAGCGTabLAnALjIQAAAAABjHyIkRVdVW9dcb5oqq6uqoumD5/VlX9oKruP+Oay6pqxaizAQAAAMMZYiTEd5McV1WHT58/NsnXd7tma5I/HCALAAAAMCZDTcf4QJJfmj4+Pcm5u/VfkOTYqrrPQHkAAACAgQ1VhDgvyWlVdViS+yf5p936f5DkpUlefEsPqaq1VTVZVZM7d2wfTVIAAABgJAYpQnT3JUlWZGoUxPv3ctlfJ3loVR1zC8/Z0N0T3T2xaPHSuQ8KAAAAjMyQW3S+N8nLkpyUZNnund29s6rOTvL7A2YCAAAABjJkEeJNSa7r7kur6qS9XHNOkt9LYpgDAAAA7GeGWhMi3b21u195K9d8L8mrktxtmFQAAADAUEZehOjuJXtou6i7T5k+Pqe7nzej71XdXd195aizAQAAAMMZcjrGnFq5fFkm168ZdwwAAABglgabjgEAAAAc2BQhAAAAgEEs2OkYW7Zuy+p1G8cdA4B5YpMpegAA856REAAAAMAgBi9CVNWpVdVVdd/p8xVVddmM/jOq6rNVdZehswEAAACjM46REKcn+XiS03bvqKpnJnl+kpO7+9+GDgYAAACMzqBFiKpakuRhSZ6T3YoQVfW0JH+QqQLENUPmAgAAAEZv6JEQT0ryd939xSTXVtWDptvvleQ1mSpAfGtvN1fV2qqarKrJnTu2jz4tAAAAMGeGLkKcnuS86ePzps+T5OokX03ytFu6ubs3dPdEd08sWrx0dCkBAACAOTfYFp1VtSzJo5IcV1Wd5KAkneTPk+xI8gtJPl5V3+7uvxoqFwAAADCMIUdCPCXJxu6+V3ev6O6fSHJFkuVJ0t1XJ3l8kv+vqh43YC4AAABgAEMWIU5P8u7d2v4myYt3nXT3FUmemORNVfWQAbMBAAAAIzbYdIzuPmkPba9K8qrd2j6f5OiBYgEAAAADGawIMddWLl+WyfVrxh0DAAAAmKWhd8cAAAAADlCKEAAAAMAgFux0jC1bt2X1uo3jjgEAsN/ZZMorACNiJAQAAAAwiMGKEFW1vKrOr6ovVdWXq+qVVXVIVZ1UVddV1eeq6p+r6mVDZQIAAACGM0gRoqoqybuSvKe7fzrJzyRZkuRPpi/5WHc/MMkDk5xSVQ8bIhcAAAAwnKHWhHhUkhu7+81J0t03V9WZSa5I8pFdF3X3DVW1OcnRA+UCAAAABjLUdIxjk2ya2dDd30ny1SQ/tautqu6S5KeTfHRPD6mqtVU1WVWTO3dsH2FcAAAAYK4NVYSoJH0L7T9fVZck+VaSC7r7W3t6SHdv6O6J7p5YtHjp6NICAAAAc26oIsTlSSZmNlTVHZP8RJIvZ2pNiPsnOT7Jf66qVQPlAgAAAAYyVBHiw0kWV9WaJKmqg5KcneScJDt2XdTdX0zyp0l+f6BcAAAAwEAGKUJ0dyc5NclTq+pLSb6Y5MYkL97D5a9LcmJVHTNENgAAAGAYQ+2Oke7+WpIn7KHrounPrutuiN0xAAAAYL8zWBFirq1cviyT69eMOwYAAAAwS0OtCQEAAAAc4BbsSIgtW7dl9bqN444BAMB+apNRtwBzzkgIAAAAYBCKEAAAAMAgBi1CVNWpVdVVdd/p8+dW1eYZn8um+1cOmQsAAAAYvaFHQpye5ONJTkuS7n5td6/a9Uny3iR/1d1bBs4FAAAAjNhgRYiqWpLkYUmek+kixG79JyZ5WpLfHioTAAAAMJwhR0I8KcnfdfcXk1xbVQ/a1VFVd07y5iS/1t3f2dsDqmptVU1W1eTOHdtHnRcAAACYQ0MWIU5Pct708XnT57v8RZL/092fuKUHdPeG7p7o7olFi5eOKCYAAAAwCouGeElVLUvyqCTHVVUnOShJV9XvJVmTZEWSZw6RBQAAABiPoUZCPCXJxu6+V3ev6O6fSHJFkhOT/EmSZ3T3zoGyAAAAAGMwyEiITE29eMlubX+T5FlJjkjyrqqa2ff87v7YMNEAAACAIQxShOjuk/bQ9qrpw2cPkQEAAAAYr6FGQsy5lcuXZXL9mnHHAAAAAGZpyN0xAAAAgAPYgh0JsWXrtqxet3HcMQAAxm6T0aEALBBGQgAAAACDGKwIUVUvr6oXzjj/YFX95Yzzs6vqd6vqsqEyAQAAAMMZciTEJ5OckCRVdYckRyY5dkb/CUk+MWAeAAAAYEBDFiE+kekiRKaKD5cl2V5Vd6mqQ5OsTPJvA+YBAAAABjTYwpTd/Y2q2llV98xUMeLiJEcn+bkk1yW5JMn3hsoDAAAADGvo3TF2jYY4IcmfZaoIcUKmihCfvLWbq2ptkrVJcsjSZaNLCQAAAMy5oXfH2LUuxPGZmo7xqUyNhJjVehDdvaG7J7p7YtHipSMNCgAAAMytoYsQn0hySpJru/vm7r42yZ0zVYi4eOAsAAAAwICGLkJcmqldMT61W9t13X3NwFkAAACAAQ26JkR335zkjru1PWvG8ZVJjhsyEwAAADCMoRemnDMrly/L5Po1444BAAAAzNLQ0zEAAACAA5QiBAAAADCIBTsdY8vWbVm9buO4YwAAsB/YZJovwCCMhAAAAAAGMUgRoqq6qs6ecf6iqjprxvmaqrqsqi6vqi9U1YuGyAUAAAAMZ6iREDcleXJVHbl7R1X9QpIXJjm5u49N8qAk1w2UCwAAABjIUEWInUk2JDlzD33/NcmLuvsbSdLdN3b3GwbKBQAAAAxkyDUhXpvkGVV1p93aj0uyacAcAAAAwBgMVoTo7u8k2ZjkBbf1GVW1tqomq2py547tcxcOAAAAGLmhd8d4RZLnJDliRtvlSVbP5ubu3tDdE909sWjx0hHEAwAAAEZl0CJEd1+b5O2ZKkTs8qdJXlpVRyVJVR1aVbd5tAQAAAAwPw09EiJJzk7yw10yuvv9mVov4h+q6vJMrQ+xaAy5AAAAgBEa5D/2u3vJjOOrkizerf/NSd48RBYAAABgPBbsiIOVy5dlcv2acccAAAAAZmkc0zEAAACAA5AiBAAAADCIBTsdY8vWbVm9buO4YwAAMIBNpuEC7BeMhAAAAAAGMVgRoqqOqqrzqurLVfWFqnp/Vf1MVR1bVRdW1Rer6ktV9d+rqobKBQAAAAxjkCLEdFHh3Uku6u57d/f9krw4yd2TvDfJS7r7Z5I8IMkJSX57iFwAAADAcIYaCfHIJN/v7tftaujuzUl+JsknuvtD0207kjwvyR8MlAsAAAAYyFBFiOOSbNpD+7G7t3f3l5Msqao7DhEMAAAAGMa4F6asJL2Xvv/QXlVrq2qyqiZ37tg+2mQAAADAnBqqCHF5ktV7aZ+Y2VBVP5nk+u7+D1WG7t7Q3RPdPbFo8dLRJAUAAABGYqgixIVJDq2qM3Y1VNWDk3wpycOr6jHTbYcneVWSlw6UCwAAABjIIEWI7u4kpyZ57PQWnZcnOSvJN5L8cpL/VlX/kuTSJJ9J8pohcgEAAADDWTTUi7r7G0metpfuk4bKAQAAAIzHYEWIubZy+bJMrl8z7hgAAADALI17dwwAAADgAKEIAQAAAAxiwU7H2LJ1W1av2zjuGAAA7Ac2meYLMAgjIQAAAIBBjLQIUVVdVW+dcb6oqq6uqgtmtD2pqi6pqn+uqkur6kmjzAQAAACMx6inY3w3yXFVdXh335DksUm+vquzqh6Q5GVJHtvdV1TVMUn+vqr+tbsvGXE2AAAAYEBDTMf4QJJfmj4+Pcm5M/pelOT/6+4rkmT61z9Nsm6AXAAAAMCAhihCnJfktKo6LMn9k/zTjL5jk2za7frJ6XYAAABgPzLyIsT0tIoVmRoF8f7duitJz6JtqqNqbVVNVtXkzh3b5zoqAAAAMEJD7Y7x3kyt/XDubu2XJ5nYre1BSb6wp4d094bunujuiUWLl859SgAAAGBkRr0w5S5vSnJdd19aVSfNaH9ZkndU1YXdfWVVrUjy4iRPGSgXAAAAMJBBihDdvTXJK/fQvrmqfj/J+6rq4CTfT/J73b15iFwAAADAcEZahOjuJXtouyjJRTPO35XkXaPMAQAAAIzfUNMx5tzK5csyuX7NuGMAAAAAszTUwpQAAADAAU4RAgAAABjEgp2OsWXrtqxet3HcMQBgZDaZdggA7GeMhAAAAAAGMbIiRFW9vKpeOOP8g1X1lzPOz66qrqr77HbfK6rq90aVCwAAABiPUY6E+GSSE5Kkqu6Q5Mgkx87oPyHJ3yU5bVfD9HVPSfK2EeYCAAAAxmCURYhPZLoIkaniw2VJtlfVXarq0CQrk/x+ZhQhkpyY5Mru/soIcwEAAABjMLKFKbv7G1W1s6rumalixMVJjk7yc0muS3JJd19SVT+oqgd09+czVZA4d2/PrKq1SdYmySFLl40qOgAAADACo16YctdoiF1FiItnnH9y+ppzk5xWVYuS/HKSd+ztYd29obsnunti0eKlIw0OAAAAzK1RFyF2rQtxfKamY3wqUyMhTshUgSKZKkI8LcljMjU64tsjzgQAAACMwRAjIU5Jcm1339zd1ya5c6YKERcnSXd/Ocm2JC/JLUzFAAAAABa2URchLs3Urhif2q3tuu6+ZkbbuUnum+TdI84DAAAAjMnIFqZMku6+Ockdd2t71h6ue3mSl48yCwAAADBeIy1CjNLK5csyuX7NuGMAAAAAszTq6RgAAAAASRQhAAAAgIEs2OkYW7Zuy+p1G8cdAwCAeWqTqbsA846REAAAAMAgBilCVFVX1dkzzl9UVWdV1UlVdfFu1y6qqquq6seHyAYAAAAMY6iREDcleXJVHblb+0eTLK+qFTPaHpPksu7+5kDZAAAAgAEMVYTYmWRDkjNnNnb3D5K8I8nTZzSfluTcgXIBAAAAAxlyTYjXJnlGVd1pt/ZzM1V4SFUdmuQXk/zNnh5QVWurarKqJnfu2D7SsAAAAMDcGqwI0d3fSbIxyQt2a/9MkiVVdZ8kv5DkU939b3t5xobunujuiUWLl448MwAAADB3ht6i8xVJPpvkzbu1n5ep0RArYyoGAAAA7JcG3aKzu69N8vYkz9mt69wkv5rkUUneO2QmAAAAYBiDFiGmnZ3kR3bJ6O4vJNmR5MLu/u4YMgEAAAAjNsh0jO5eMuP4qiSL93DNA4bIAgAAAIzH0GtCzJmVy5dlcv2acccAAAAAZmkc0zEAAACAA5AiBAAAADCIBTsdY8vWbVm9buO4YwAAzHubTGEFYJ4wEgIAAAAYxKBFiKr6w6q6vKouqarNVfWQqjq4ql5SVV+qqsuq6tNV9QtD5gIAAABGb7DpGFX1c0lOSfKg7r6pqo5MckiS/1+SH09y3HT73ZM8YqhcAAAAwDCGXBPix5Nc0903JUl3X1NVi5OckeSYGe1XJXn7gLkAAACAAQw5HeNDSX6iqr5YVX9eVY9I8lNJvtrd35nNA6pqbVVNVtXkzh3bRxoWAAAAmFuDFSG6+/okq5OsTXJ1krclOWkfn7Ghuye6e2LR4qVzHxIAAAAYmUG36Ozum5NclOSiqro0yW8muWdVLe1uQxsAAABgPzbYSIiquk9V/fSMplVJ/iXJG5O8qqoOmb7ux6vqV4fKBQAAAAxjyJEQS5K8uqrunGRnkv+bqakZ30nyv5J8oapuTPLdJH80YC4AAABgAIMVIbp7U5IT9tL9e9MfAAAAYD816JoQc2nl8mWZXL9m3DEAAACAWRpyi04AAADgAKYIAQAAAAxiwU7H2LJ1W1av2zjuGAAwr20ydREAmEeMhAAAAAAGMbYiRFXdXFWbq+qyqnrf9NadqaoVVXXZuHIBAAAAozHOkRA3dPeq7j4uybVJnjvGLAAAAMCIzZfpGBcnOXrcIQAAAIDRGXsRoqoOSvLoJO+dxbVrq2qyqiZ37tg++nAAAADAnBlnEeLwqtqcZFuSH0vy97d2Q3dv6O6J7p5YtHjpqPMBAAAAc2jsa0IkuVeSQ2JNCAAAANivjX06Rndfl+QFSV5UVQePOw8AAAAwGrMuQlTV4qr671X1hunzn66qU+YiRHd/Lsnnk5w2F88DAAAA5p9F+3Dtm5NsSvJz0+dbk7wjyQW35cXdvWS38yfMOD3utjwTAAAAmL/2pQhx7+5+elWdniTdfUNV1Yhy3aqVy5dlcv2acb0eAAAA2Ef7sibE96rq8CSdJFV17yQ3jSQVAAAAsN/Zl5EQZyX5uyQ/UVV/leRhSZ49ilCzsWXrtqxet3FcrwcAgEFtMgoY2A/MugjR3R+qqk1JHpqkkvxOd18zsmQAAADAfmVfdsf4cHdv6+6/7e4LuvuaqvrwLO7rqnrrjPNFVXV1VV2w23XnV9XF+xYfAAAAWChudSREVR2WZHGSI6vqLpkaBZEkd0xyj1m847tJjquqw7v7hiSPTfL13d5x5yQPSnJ9VR3T3VfM/kcAAAAAFoLZjIT4zUxtzXnf6V93fc5P8tpZvucDSX5p+vj0JOfu1v8rSd6X5Lwkp83ymQAAAMACcqtFiO5+ZXcfk+RF3f2T3X3M9OcB3f2aWb7nvCSnTY+quH+Sf9qtf1dh4tzpYwAAAGA/sy8LU766qo5Lcr8kh81ov9UtKrr7kqpakakCw/tn9lXV3ZP8VJKPd3dX1c6qOq67L9v9OVW1NsnaJDlk6bLZRgcAAADmgX1ZmPJ/JHn19OeRSV6a5In78K73JnlZ/uNUjKcnuUuSK6rqyiQrspcpGd29obsnunti0eKl+/BqAAAAYNxmXYRI8pQkj07yre5+dpIHJDl0H+5/U5I/7u5Ld2s/Pcnju3tFd69IsjrWhQAAAID9zr4UIW7o7h8k2VlVd0zy7SQ/Odubu3trd79yZtv0FI17JvnUjOuuSPKdqnrIPmQDAAAA5rlZrwmRZHJ6K803ZGp3jOuTfPrWburuJXtouyjJRdOnR++h/0H7kAsAAABYAPZlYcrfnj58XVX9XZI7dvclo4kFAAAA7G9mXYSoqg9396OTpLuv3L1taCuXL8vk+jXjeDUAAABwG9xqEaKqDkuyOMmRVXWXJDXddcck9xhhNgAAAGA/MpuREL+Z5IWZKjhsyv8rQnwnyWtHE+vWbdm6LavXbRzX6wGAA8gmoy8BYE7cahFiekeLV1bV87v71QNkAgAAAPZD+7JF57eqammSVNV/q6p3VdU+72JRVdfPOP7FqvpSVV1YVf95RvtDquqSqtqX3TsAAACAeWxfihD/vbu3V9XDkzwuyVuS/MVtfXFVPTrJq5M8PsnpSdZV1V2r6g5JXpPkt7t75219PgAAADC/7EsR4ubpX38pyV909/lJDrktL62qn0/yhiS/1N1f7u6rkrwsyUuT/FaSS7r747fl2QAAAMD8tC/THb5eVa9P8pgk/7uqDs2+FTF2OTTJ+UlO6u5/ntH+uiS/luSkJBO34bkAAADAPLYvRYSnJflgksd3978n+bEk63Z1Tm/fORvfT/LJJM+Z2djdP0jy+iQf6O5te7qxqtZW1WRVTe7csX0fogMAAADjNusiRHfv6O53dfeXps+/2d0fmnHJh2f5qB9kqqDx4Kp68R76fnALGTZ090R3TyxavHS20QEAAIB5YC53n6jZXtjdO6rqlCQfq6qruvuNc5gDAAAAmIfmsgjR+3Rx97VV9fgkH62qa6YXugQAAAD2U3NZhJiV7l4y4/hrSY6ZcX5OknOGzgQAAACM3limY8yFlcuXZXL9miFfCQAAANwOs1qYsqruUFWX3cplj56DPAAAAMB+alZFiOntMz9fVfe8hWuunbNUAAAAwH5nX6Zj/HiSy6vq00m+u6uxu58456lmYcvWbVm9buM4Xg0AB6xNpkICALfDvhQh/ufIUgAAAAD7vVkXIbr7H+fqpVV1/cxdMqrqWUkmuvt5VXVWkuu7+2Vz9T4AAABg/G61CFFV25P03vq7+45zmggAAADYL91qEaK7lyZJVf1xkm8leWumtuN8RpKlI00HAAAA7Df2ZU2Ix3X3Q2ac/0VV/VOSl96G9x5eVZtnnP9YkvfehucAAAAAC8S+FCFurqpnJDkvU9MzTk9y82187w3dvWrXya41IW7tpqpam2RtkhyydNltfDUAAAAwDnfYh2v/U5KnJblq+vPU6bbBdPeG7p7o7olFi80EAQAAgIVkX3bHuDLJL48uCgAAALA/m83uGK/OLe+O8YI5TQQAAADsl2YzEmJy+teHJblfkrdNnz81yabb8tLuXrLb+TlJzpk+Puu2PBMAAACY36p7r4McfvTCqo8kObm7vz99fnCSD3X3I0eYb68mJiZ6cnLy1i8EAAAABlNVm7p7j5tP7MvClPdIMnM1yCXTbQAAAAC3al+26HxJks9Nj4hIkkckOWvOEwEAAAD7pVlPx0iSqrpHkmcm2ZJkcZJvdPdHR5TtFh1x1DF932f+z3G8GgAAmKc2rV8z7ghwwLul6RizHglRVb+R5HeSLE+yOclDk1yc5FFzkBEAAADYz+3LmhC/k+TBSb4yvRjlA5NcfVteWlVdVWfPOH9RVZ01fXxWVb3otjwXAAAAmL/2pQhxY3ffmCRVdWh3/3OS+9zG996U5MlVdeRtvB8AAABYYPalCLG1qu6c5D1J/r6qzk/yjdv43p1JNiQ58zbeDwAAACwws14TortPnT48a3qHjDsl+bvb8e7XJrmkql56O54BAAAALBD7skXnD3X3P97eF3f3d6pqY5IXJLlhNvdU1doka5PkkKXLbm8EAAAAYED7Mh1jFF6R5DlJjpjNxd29obsnunti0eKlIw0GAAAAzK2xFiG6+9okb89UIQIAAADYj417JESSnJ1k5i4ZizK1ewYAAACwH7lNa0LcXt29ZMbxVUkWz+g+NsknBw8FAAAAjNRYihB7U1WXJvlikg/d2rUrly/L5Po1ow8FAAAAzIl5VYTo7uPHnQEAAAAYjfmwJgQAAABwAJhXIyH2xZat27J63cZxxwBg2iZT5AAAuBVGQgAAAACDGKQIUVVdVW+dcb6oqq6uqguq6tlVtXn6872qunT6+CVDZAMAAACGMdR0jO8mOa6qDu/uG5I8NsnXk6S735zkzUlSVVcmeWR3XzNQLgAAAGAgQ07H+ECSX5o+Pj3JuQO+GwAAABizIYsQ5yU5raoOS3L/JP+0rw+oqrVVNVlVkzt3bJ/zgAAAAMDoDFaE6O5LkqzI1CiI99/GZ2zo7onunli0eOlcxgMAAABGbOgtOt+b5GVJTkqybOB3AwAAAGM0dBHiTUmu6+5Lq+qkgd8NAAAAjNGgRYju3prklUO+EwAAAJgfBilCdPeSPbRdlOSi3dpWDJEHAAAAGN7Q0zHmzMrlyzK5fs24YwAAAACzNOQWnQAAAMABTBECAAAAGMSCnY6xZeu2rF63cdwxAAAYo02m5wIsKEZCAAAAAIMYvAhRVV1Vb51xvqiqrq6qC6bPn1VVrxk6FwAAADBa4xgJ8d0kx1XV4dPnj03y9THkAAAAAAY0rukYH0jyS9PHpyc5d0w5AAAAgIGMqwhxXpLTquqwJPdP8k+zuamq1lbVZFVN7tyxfaQBAQAAgLk1liJEd1+SZEWmRkG8fx/u29DdE909sWjx0lHFAwAAAEZgnFt0vjfJy5KclGTZGHMAAAAAAxhnEeJNSa7r7kur6qQx5gAAAAAGMLYiRHdvTfLKcb0fAAAAGNbgRYjuXrKHtouSXDR9fE6Sc4bMBAAAAIzeOKdj3C4rly/L5Po1444BAAAAzNK4tugEAAAADjCKEAAAAMAgFux0jC1bt2X1uo3jjgHAbbTJlDoAgAOOkRAAAADAIAYrQlTVH1bV5VV1SVVtrqqHVNVFVfUv023/XFWvqao7D5UJAAAAGM4gRYiq+rkkpyR5UHffP8ljknxtuvsZ0233T3JTkvOHyAQAAAAMa6iRED+e5JruvilJuvua7v7GzAu6+3tJfi/JPavqAQPlAgAAAAYyVBHiQ0l+oqq+WFV/XlWP2NNF3X1zks8nue+e+qtqbVVNVtXkzh3bRxgXAAAAmGuDFCG6+/okq5OsTXJ1krdV1bP2cnndwnM2dPdEd08sWrx07oMCAAAAIzPYFp3ToxwuSnJRVV2a5Nd2v6aqDkpyfJItQ+UCAAAAhjHUwpT3qaqfntG0KslXdrvm4CR/muRr3X3JELkAAACA4Qw1EmJJkldPb7+5M8n/zdTUjHcm+auquinJoUn+IckvD5QJAAAAGNAgRYju3pTkhD10nTTE+wEAAIDxG2xNiLm2cvmyTK5fM+4YAAAAwCwNtUUnAAAAcIBThAAAAAAGsWCnY2zZui2r120cdwwA5olNpugBAMx7RkIAAAAAgxikCFFVN1fV5qq6vKo+X1W/W1V3mNH/s1X10ar6l6r656r6y6paPEQ2AAAAYBhDTce4obtXJUlV3S3JXye5U5L/UVV3T/KOJKd198VVVUl+JcnSJDsGygcAAACM2ODTMbr720nWJnnedMHhuUne0t0XT/d3d7+zu68aOhsAAAAwOmNZE6K7/3X63XdLclySTbO5r6rWVtVkVU3u3LF9lBEBAACAOTbOhSlrX2/o7g3dPdHdE4sWLx1FJgAAAGBExlKEqKqfTHJzkm8nuTzJ6nHkAAAAAIYzeBGiqu6a5HVJXtPdneQ1SX6tqh4y45pfraqjhs4GAAAAjM5Qu2McXlWbkxycZGeStyb5syTp7quq6rQkL5veOeMHST6a5F0DZQMAAAAGMEgRorsPupX+i5P8/BBZAAAAgPEYaiTEnFu5fFkm168ZdwwAAABglsa5OwYAAABwAFmwIyG2bN2W1es2jjsGALBAbDKCEgDGzkgIAAAAYBCKEAAAAMAgBitCVNXyqjq/qr5UVV+uqldW1SFVdVJVXTDjuv9VVR+sqkOHygYAAACM3iBFiKqqJO9K8p7u/ukkP5NkSZI/2e26P0zysCRP6u6bhsgGAAAADGOohSkfleTG7n5zknT3zVV1ZpIrknwkSarqvyT5xSSP6+4bBsoFAAAADGSoIsSxSTbNbOju71TVV5P8VKZGP9wnyeruvn5vD6mqtUnWJskhS5eNLi0AAAAw54ZaE6KS9C20/9/p45Nv6SHdvaG7J7p7YtHipXOfEgAAABiZoYoQlyeZmNlQVXdM8hNJvpzkqkxNxXh5VT1yoEwAAADAgIYqQnw4yeKqWpMkVXVQkrOTnJNkR5J09xeTPDnJ/6mqVQPlAgAAAAYySBGiuzvJqUmeWlVfSvLFJDcmefFu130mybOTvLeq7j1ENgAAAGAYQy1Mme7+WpIn7KHrounPrus+lOSew6QCAAAAhjJYEWKurVy+LJPr14w7BgAAADBLQ60JAQAAABzgFuxIiC1bt2X1uo3jjgHsZzYZYQUAACNjJAQAAAAwiMGKEFV1UVU9bre2/15VX6iqzVV1bVVdMX38D0PlAgAAAIYx5EiIc5OctlvbLyX5ze5eleS9SdZ196rufsyAuQAAAIABDFmEeGeSU6rq0CSpqhVJ7pHk4wNmAAAAAMZksCJEd29L8ukkj59uOi3J27q7h8oAAAAAjM/QC1POnJJx2vT5rFXV2qqarKrJnTu2z3k4AAAAYHSGLkK8J8mjq+pBSQ7v7s/uy83dvaG7J7p7YtHipSMJCAAAAIzGoEWI7r4+yUVJ3pR9HAUBAAAALGxDj4RIpooPD0hy3hjeDQAAAIzJoqFf2N3vTlJ7aH/W0FkAAACA4QxehJgrK5cvy+T6NeOOAQAAAMzSOKZjAAAAAAcgRQgAAABgEAt2OsaWrduyet3GcccAAHazyXRJAGAvjIQAAAAABjHyIkRVdVWdPeP8RVV11vTxWdP9PzWj/8zptolRZwMAAACGM8RIiJuSPLmqjtxL/6VJTptx/pQkXxh5KgAAAGBQQxQhdibZkOTMvfS/J8kvJ0lV/WSS65JcPUAuAAAAYEBDrQnx2iTPqKo77aHvO0m+VlXHJTk9ydsGygQAAAAMaJAiRHd/J8nGJC/YyyXnZWpKxpOSvHtvz6mqtVU1WVWTO3dsn/OcAAAAwOgMuTvGK5I8J8kRe+h7X5JnJvnqdMFij7p7Q3dPdPfEosVLR5MSAAAAGInBihDdfW2St2eqELF73w1Jfj/JnwyVBwAAABjWkCMhkuTsJHvcJaO7z+vuzw6cBwAAABjIolG/oLuXzDi+KsniGedn7eWek0adCwAAABjWyIsQo7Jy+bJMrl8z7hgAAADALA09HQMAAAA4QClCAAAAAINYsNMxtmzdltXrNo47BgAADGaT6cjAAmckBAAAADCIkRYhqqqr6q0zzhdV1dVVdcH0+bOmzz9XVV+qqg9W1QmjzAQAAACMx6hHQnw3yXFVdfj0+WOTfH23a97W3Q/s7p9O8pIk76qqlSPOBQAAAAxsiOkYH0jyS9PHpyc5d28XdvdHkmxIsnaAXAAAAMCAhihCnJfktKo6LMn9k/zTrVz/2ST3HXkqAAAAYFAjL0J09yVJVmRqFMT7Z3FL7bWjam1VTVbV5M4d2+coIQAAADCEoXbHeG+Sl+UWpmLM8MAkW/bU0d0bunuiuycWLV46l/kAAACAEVs00HvelOS67r60qk7a20VV9YhMrQfxyIFyAQAAAAMZpAjR3VuTvHIv3U+vqocnWZzkiiS/0t17HAkBAAAALFwjLUJ095I9tF2U5KLp43OSnDPKDAAAAMD8MNR0jDm3cvmyTK5fM+4YAAAAwCwNtTAlAAAAcIBThAAAAAAGsWCnY2zZui2r120cdwwAgFnZZBopABgJAQAAAAxjLEWIqjq1qrqq7jt9vqKqLhtHFgAAAGAY4xoJcXqSjyc5bUzvBwAAAAY2eBGiqpYkeViS50QRAgAAAA4Y4xgJ8aQkf9fdX0xybVU9aAwZAAAAgIGNowhxepLzpo/Pmz6flapaW1WTVTW5c8f2kYQDAAAARmPQLTqralmSRyU5rqo6yUFJOsmfz+b+7t6QZEOSHHHUMT2qnAAAAMDcG3okxFOSbOzue3X3iu7+iSRXJFk+cA4AAABgYEMXIU5P8u7d2v4myYuT3Keqts74PHXgbAAAAMAIDTodo7tP2kPbq5K8asgcAAAAwPAGLULMpZXLl2Vy/ZpxxwAAAABmaRy7YwAAAAAHIEUIAAAAYBALdjrGlq3bsnrdxnHHAABmYZMplABAjIQAAAAABjJoEaKqrp9x/ItV9aWqumdV3aeqLqqqzVW1pao2DJkLAAAAGL2xTMeoqkcneXWSk7v7q1X1wSQv7+7zp/uPH0cuAAAAYHQGL0JU1c8neUOSX+zuL083/3iSrbuu6e5Lh84FAAAAjNbQa0IcmuT8JE/q7n+e0f7yJBdW1Qeq6syquvOebq6qtVU1WVWTO3dsHyAuAAAAMFeGLkJ8P8knkzxnZmN3vznJyiTvSHJSkk9V1aG739zdG7p7orsnFi1eOkBcAAAAYK4MXYT4QZKnJXlwVb14Zkd3f6O739Tdv5xkZ5LjBs4GAAAAjNDgW3R2944kpyR5RlU9J0mq6vFVdfD08VFJliX5+tDZAAAAgNEZy+4Y3X1tVT0+yUer6pokj0jyyqq6cfqSdd39rXFkAwAAAEZj0CJEdy+Zcfy1JMdMn56f5HeHzAIAAAAMaywjIebCyuXLMrl+zbhjAAAAALM0+JoQAAAAwIFJEQIAAAAYxIKdjrFl67asXrdx3DEAgIFtMh0TABYsIyEAAACAQQxWhKiqFVV12W5tZ1XVd6tqc1V9oapumD7eXFVPGSobAAAAMHrzYTrG/+jul1XViiQXdPeqMecBAAAARsB0DAAAAGAQC6oIUVVrq2qyqiZ37tg+7jgAAADAPhiyCNH72P4fL+ze0N0T3T2xaPHSOYoFAAAADGHIIsS2JHfZre3HklwzYAYAAABgTAYrQnT39Um+WVWPTpKq+rEkj0/y8aEyAAAAAOMz9O4Ya5K8tqrOnj7/n9395YEzAAAAAGMwaBGiu7+Q5JF76bsyyXFD5gEAAACGM/RIiDmzcvmyTK5fM+4YAAAAwCwtqC06AQAAgIVLEQIAAAAYxIKdjrFl67asXrdx3DEAAGZlk2mkAGAkBAAAADCMQYsQVXX9LfS9sqq+XlUKIwAAALAfmhf/wT9deDg1ydeSnDjmOAAAAMAIzIsiRJJHJrksyV8kOX3MWQAAAIARmC9FiNOTnJvk3UlOqaqD93RRVa2tqsmqmty5Y/ugAQEAAIDbZ+xFiKo6JMkvJnlPd38nyT8lOXlP13b3hu6e6O6JRYuXDhkTAAAAuJ3mwxadj09ypySXVlWSLE6yI8nfjjMUAAAAMLfmQxHi9CS/0d3nJklVHZHkiqpa3N07xhsNAAAAmCtDT8dYXFVbZ3xenORxmTHqobu/m+TjSZ4wcDYAAABghAYdCdHdeyp6/H97uO7JA8QBAAAABjQfpmPcJiuXL8vk+jXjjgEAAADM0th3xwAAAAAODAt2JMSWrduyet3GcccAgP3GJiMMAYARMxICAAAAGIQiBAAAADCIQYsQVXVqVXVV3Xf6fEVV3VBVm6vqC1W1saoOHjITAAAAMIyhR0KcnuTjSU6b0fbl7l6V5Pgky5M8beBMAAAAwAAGK0JU1ZIkD0vynPxoESJJ0t03J/l0kqOHygQAAAAMZ8iREE9K8nfd/cUk11bVg2Z2VtVhSR6S5O/29oCqWltVk1U1uXPH9pGGBQAAAObWkEWI05OcN3183vR5kty7qjYn2Zbkq919yd4e0N0bunuiuycWLV460rAAAADA3Fo0xEuqalmSRyU5rqo6yUFJOsmfZ3pNiKr68SQXVdUTu/u9Q+QCAAAAhjPUSIinJNnY3ffq7hXd/RNJrsjUQpRJku7+ZpI/SPJfB8oEAAAADGioIsTpSd69W9vfJHnxbm3vSbK4qn5+iFAAAADAcAaZjtHdJ+2h7VVJXrVbWyd5wBCZAAAAgGENUoQYhZXLl2Vy/ZpxxwAAAABmacjdMQAAAIAD2IIdCbFl67asXrdx3DEAABjAJiNgAfYLRkIAAAAAgxh0JERVHZXkFUkenOSmJFcleUiSLya5Z5Lrpj/XdPdjhswGAAAAjNZgRYiqqkxt0/mW7j5tum1VkqXd/bGqOifJBd39zqEyAQAAAMMZciTEI5N8v7tft6uhuzcP+H4AAABgjIZcE+K4JJsGfB8AAAAwjyyohSmram1VTVbV5M4d28cdBwAAANgHQxYhLk+y+vY8oLs3dPdEd08sWrx0jmIBAAAAQxiyCHFhkkOr6oxdDVX14Kp6xIAZAAAAgDEZrAjR3Z3k1CSPraovV9XlSc5K8o2hMgAAAADjM+TuGOnubyR52l76njVkFgAAAGBYgxYh5tLK5csyuX7NuGMAAAAAs7SgdscAAAAAFi5FCAAAAGAQC3Y6xpat27J63cZxxwCABWmTKY0AwBgYCQEAAAAMYpAiRFV1VZ094/xFVXXW9PFZVfWi3a6/sqqOHCIbAAAAMIyhRkLclOTJCgsAAABw4BqqCLEzyYYkZw70PgAAAGCeGXJNiNcmeUZV3WkPfWdW1eZdnyT3GDAXAAAAMIDBdsfo7u9U1cYkL0hyw27dL+/ul+06qaor9/SMqlqbZG2SHLJ02YiSAgAAAKMw9O4Yr0jynCRH3Jabu3tDd09098SixUvnNBgAAAAwWoMWIbr72iRvz1QhAgAAADiADD0SIknOTmKXDAAAADjADLImRHcvmXF8VZLFM87P2sP1K4bIBQAAAAxnsIUp59rK5csyuX7NuGMAAAAAszSO6RgAAADAAUgRAgAAABjEgp2OsWXrtqxet3HcMQC4jTaZUgcAcMAxEgIAAAAYxGBFiKq6uao2V9XlVfX5qvrdqrrDdN9JVXXddP+uz2OGygYAAACM3pDTMW7o7lVJUlV3S/LXSe6U5H9M93+su08ZMA8AAAAwoLFMx+jubydZm+R5VVXjyAAAAAAMa2wLU3b3v05Px7jbdNPPV9XmGZf8Snd/efhkAAAAwCiMe3eMmaMgbnU6RlWtzdQIihyydNkocwEAAABzbGy7Y1TVTya5Ocm3Z3tPd2/o7onunli0eOnowgEAAABzbixFiKq6a5LXJXlNd/c4MgAAAADDGnI6xuHTaz4cnGRnkrcm+bMZ/buvCfG/uvudw8UDAAAARmmwIkR3H3QLfRdlartOAAAAYD817oUpb7OVy5dlcv2acccAAAAAZmlsC1MCAAAABxZFCAAAAGAQC3Y6xpat27J63cZxx4AD2iZTogAAgH1gJAQAAAAwiJEWIarq5VX1whnnH6yqv5xxfnZVfa+qjp/R9ntV9bpR5gIAAACGN+qREJ9MckKSVNUdkhyZ5NgZ/Sck+ZMkf15Tjk7ym0n+64hzAQAAAAMb9ZoQn0jy8unjY5NcluTHq+ouSXYkWZnkEdN9a5L8UpKzuvvfRpwLAAAAGNhIixDd/Y2q2llV98zUqIeLkxyd5OeSXJfkku7+3vSUjU8n+VJ3v3WUmQAAAIDxGGJ3jE9kqgBxQpI/y1QR4oRMFSE+mfywWHFhkgtu6UFVtTbJ2iQ5ZOmyEUYGAAAA5toQu2PsWhfi+ExNx/hUpkZCnJCpAsUuP5j+7FV3b+juie6eWLR46YjiAgAAAKMwRBHiE0lOSXJtd9/c3dcmuXOmChEXD/B+AAAAYB4YoghxaaZ2xfjUbm3Xdfc1A7wfAAAAmAdGviZEd9+c5I67tT1rD9f9hzYAAABg/zHEwpQjsXL5skyuXzPuGAAAAMAsDTEdAwAAAEARAgAAABjGgp2OsWXrtqxet3HcMZinNpmqAwAAMO8YCQEAAAAMYpAiRFV1Vb11xvmiqrq6qi6YPr97VV1QVZ+vqi9U1fuHyAUAAAAMZ6jpGN9NclxVHd7dNyR5bJKvz+j/4yR/392vTJKquv9AuQAAAICBDDkd4wNJfmn6+PQk587o+/EkW3eddPclA+YCAAAABjBkEeK8JKdV1WFJ7p/kn2b0vTbJG6vqI1X1h1V1jz09oKrWVtVkVU3u3LF9gMgAAADAXBmsCDE9umFFpkZBvH+3vg8m+ckkb0hy3ySfq6q77uEZG7p7orsnFi1eOvrQAAAAwJwZeneM9yZ5WX50KkaSpLuv7e6/7u5nJvlMkhMHzgYAAACM0NBFiDcl+ePuvnRmY1U9qqoWTx8vTXLvJF8dOBsAAAAwQkPtjpEk6e6tSV65h67VSV5TVTszVRj5y+7+zJDZAAAAgNEapAjR3Uv20HZRkoumj9cnWT9EFgAAAGA8Bh0JMZdWLl+WyfVrxh0DAAAAmKWh14QAAAAADlCKEAAAAMAgFux0jC1bt2X1uo3jjsE8tclUHQAAgHlnwRYhAAAA4Pvf/362bt2aG2+8cdxRDjiHHXZYli9fnoMPPnjW9wxShKiqZUk+PH16VJKbk1w9ff6AJH/W3f9l+toXJVnS3WcNkQ0AAICFa+vWrVm6dGlWrFiRqhp3nANGd2fbtm3ZunVrjjnmmFnfN8iaEN29rbtXdfeqJK9L8vIZ5zcleXJVHTlEFgAAAPYfN954Y5YtW6YAMbCqyrJly/Z5BMp8WJhyZ5INSc4cdxAAAAAWHgWI8bgtv+/zoQiRJK9N8oyqutMtXVRVa6tqsqomd+7YPlA0AAAAYC7MiyJEd38nycYkL7iV6zZ090R3TyxavHSYcAAAAMCcmBdFiGmvSPKcJEeMOQcAAAAHsCVLlozt3RdddFE++clPztl18828KUJ097VJ3p6pQgQAAAAccBQhhnV2ErtkAAAAMHbdnXXr1uW4447L8ccfn7e97W1Jkuuvvz6PfvSj86AHPSjHH398zj///CTJlVdemZUrV+aMM87Isccem5NPPjk33HDDXp//qle9Kve73/1y//vfP6eddlquvPLKvO51r8vLX/7yrFq1Kh/72Mfyvve9Lw95yEPywAc+MI95zGNy1VVX7fG6Zz3rWXnnO9/5w2fvGs3xzW9+MyeeeGJWrVqV4447Lh/72MdG+Dt26xYN/cLuPmu38yUzjq9KsnjoTAAAALC7d73rXdm8eXM+//nP55prrsmDH/zgnHjiibnrXe+ad7/73bnjHe+Ya665Jg996EPzxCc+MUnypS99Keeee27e8IY35GlPe1r+5m/+Jr/6q7+6x+e/5CUvyRVXXJFDDz00//7v/5473/nO+a3f+q0sWbIkL3rRi5Ik//Zv/5ZPfepTqar85V/+ZV760pfm7LPP/g/XvfGNb9zjO/76r/86j3vc4/KHf/iHufnmm7Njx44R/E7N3uBFiLmycvmyTK5fM+4YAAAA7Kc+/vGP5/TTT89BBx2Uu9/97nnEIx6Rz3zmM/mFX/iFvPjFL85HP/rR3OEOd8jXv/71XHXVVUmSY445JqtWrUqSrF69OldeeeVen3//+98/z3jGM/KkJz0pT3rSk/Z4zdatW/P0pz893/zmN/O9730vxxxzzD79DA9+8IPz67/+6/n+97+fJz3pST/MNi7zbToGAAAAzAvdvcf2v/qrv8rVV1+dTZs2ZfPmzbn73e+eG2+8MUly6KGH/vC6gw46KDt37tzr8//2b/82z33uc7Np06asXr16j9c+//nPz/Oe97xceumlef3rX//D9+xu0aJF+cEPfvDD3N/73veSJCeeeGI++tGP5uijj84zn/nMbNy4cXY//IgoQgAAAMAenHjiiXnb296Wm2++OVdffXU++tGP5md/9mdz3XXX5W53u1sOPvjgfOQjH8lXvvKVfX72D37wg3zta1/LIx/5yLz0pS/Nv//7v+f666/P0qVLs3379h9ed9111+Xoo49OkrzlLW/5Yfvu161YsSKbNm1Kkpx//vn5/ve/nyT5yle+krvd7W4544wz8pznPCef/exnb9PvxVxZsNMxtmzdltXrxlvBuS02mUICAACwIJx66qm5+OKL84AHPCBVlZe+9KU56qij8oxnPCNPeMITMjExkVWrVuW+973vPj/75ptvzq/+6q/muuuuS3fnzDPPzJ3vfOc84QlPyFOe8pScf/75efWrX52zzjorT33qU3P00UfnoQ99aK644ook+Q/XnXHGGfnlX/7l/OzP/mwe/ehH54gjjkgytYvG+vXrc/DBB2fJkiVjHwlRexteMt8dcdQxfd9n/s9xx9hnihAAAABzZ8uWLVm5cuW4Yxyw9vT7X1WbuntiT9ePZTpGVV0//euKqrqhqj5XVVuq6tNV9WvjyAQAAACM1nyYjvHl7n5gklTVTyZ5V1XdobvfPOZcAAAAcLs997nPzSc+8Ykfafud3/mdPPvZzx5TovGZD0WIH+ruf62q301ydhJFCAAAABa81772teOOMG/Mx90xPptkj6t6VNXaqpqsqsmdO7bv6RIAAABgnpqPRYjaW0d3b+juie6eWLR46ZCZAAAAgNtpPhYhHphky7hDAAAAAHNrXq0JUVUrkrwsyavHHAUAAIAFaPW6jXP6vE3r19zqNd/61rfywhe+MJ/5zGdy6KGHZsWKFXnFK16Rb3zjG3nZy16WCy64YE4z7YtnPetZOeWUU/KUpzzlR9q7O3/yJ3+St7zlLamqHH300XnNa16TY489Nknyjne8I3/0R3+Uo446Kh/5yEdy+umn5/LLL8+zn/3snHnmmbc5z3woQty7qj6X5LAk25O82s4YAAAALATdnVNPPTW/9mu/lvPOOy9Jsnnz5lx11VW3+9k7d+7MokWj+c/21772tfnkJz+Zz3/+81m8eHE+9KEP5YlPfGIuv/zyHHbYYXnjG9+YP//zP88jH/nIfOtb38onP/nJfOUrX7nd7x1LEaK7l0z/emWSw8eRAQAAAG6vj3zkIzn44IPzW7/1Wz9sW7VqVZLkoosuyvXXX5+nPOUpueyyy7J69er8n//zf1JV+eM//uO8733vyw033JATTjghr3/961NVOemkk3LCCSfkE5/4RJ74xCfmxBNPzHOe85wcccQRefjDH54PfOADueyyy3LzzTfnD/7gD3LRRRflpptuynOf+9z85m/+Zro7z3/+83PhhRfmmGOOSXfvMff//t//OxdddFEWL16cJDn55JNzwgkn5K/+6q/y9a9/PR//+MdzxRVX5IlPfGI++MEP5tvf/nZWrVqVV7/61fn5n//52/z7NR9GQtwmK5cvy+QshsUAAADAqOwqLuzN5z73uVx++eW5xz3ukYc97GH5xCc+kYc//OF53vOelz/6oz9Kkjzzmc/MBRdckCc84QlJkn//93/PP/7jPyZJjjvuuGzYsCEnnHBC/uAP/uCHz33jG9+YO93pTvnMZz6Tm266KQ972MNy8skn53Of+1z+5V/+JZdeemmuuuqq3O9+98uv//qv/0im73znO/nud7+be9/73j/SPjExkcsvvzx/9md/lgsvvDAve9nLMjExkec+97k55ZRTsnnz5tv9+zUfF6YEAACA/cLP/uzPZvny5bnDHe6QVatW5corr0wyNYLiIQ95SI4//vhceOGFufzyy394z9Of/vQkU8WI7du354QTTkiS/Kf/9J9+eM2HPvShbNy4MatWrcpDHvKQbNu2LV/60pfy0Y9+NKeffnoOOuig3OMe98ijHvWoWWft7lTtdcPKOaEIAQAAALfRsccem02bNu21/9BDD/3h8UEHHZSdO3fmxhtvzG//9m/nne98Zy699NKcccYZufHGG3943RFHHJEke51Ksavv1a9+dTZv3pzNmzfniiuuyMknn5wkt1pIuOMd75gjjjgi//qv//oj7Z/97Gdzv/vd7xbvvb0W7HSMLVu3zfmqpzCfzWZVXgAAYFiPetSj8uIXvzhveMMbcsYZZyRJPvOZz2THjh17vWdXweHII4/M9ddfn3e+853/YfeKJLnLXe6SpUuX5lOf+lQe+tCH/nDhyyR53OMel7/4i7/Iox71qBx88MH54he/mKOPPjonnnhiXv/612fNmjX59re/nY985CM/MoJil3Xr1uUFL3hB3vGOd+Twww/PP/zDP+TjH/94Xv/619/e35JbtGCLEAAAALC7of/nXVXl3e9+d174whfmJS95SQ477LAfbtH59a9/fY/33PnOd84ZZ5yR448/PitWrMiDH/zgvT7/jW98Y84444wcccQROemkk3KnO90pSfIbv/EbufLKK/OgBz0o3Z273vWuec973pNTTz01F154YY4//vj8zM/8TB7xiEfs8bnPf/7z82//9m85/vjjc9BBB+Woo47K+eefn8MPH+3eEXVLwzvm9EVVneTPuvu/TJ+/KMmS7j6rqs5KckaSq2fcclJ3//vennfEUcf0fZ/5P0eYGOYXIyEAAOA/2rJlS1auXDnuGCNz/fXXZ8mSJUmSl7zkJfnmN7+ZV77ylWNO9f/s6fe/qjZ198Serh9yJMRNSZ5cVX/a3dfsof/l3f2yAfMAAADAvPa3f/u3+dM//dPs3Lkz97rXvXLOOeeMO9LtMmQRYmeSDUnOTPKHA74XAAAAFqSnP/3pP9wtY38w9O4Yr03yjKq60x76zqyqzdOfj+zp5qpaW1WTVTW5c8f20SYFAABgQRhqmQF+1G35fR+0CNHd30myMckL9tD98u5eNf155F7u39DdE909sWjx0pFmBQAAYP477LDDsm3bNoWIgXV3tm3blsMOO2yf7hvH7hivSPLZJG8ew7sBAADYjyxfvjxbt27N1VdffesXM6cOO+ywLF++fJ/uGbwI0d3XVtXbkzwnyZuGfj8AAAD7j4MPPjjHHHPMuGMwS0OvCbHL2UmO3K1t5poQm6tqxRhyAQAAACMy2EiI7l4y4/iqJItnnJ+V5KyhsgAAAADDG8eaEHNi5fJlmVy/ZtwxAAAAgFmqhbqCaFVdneQrt+MRd0py3RjuPzLJNbfjvczO7f3znY/m4880rkyjfO9cP3uunnd7nuP7av6bj/9+3x7z9ecZR65Rv3M+fmf5O9b+bb7++317zNefaX/7zhrFs8f9neX7au/u1d133VPHgi1C3F5VtaG71w59f1VNdvfEbX0vs3N7/3zno/n4M40r0yjfO9fPnqvn3Z7n+L6a/+bjv9+3x3z9ecaRa9TvnI/fWf6OtX+br/9+3x7z9Wfa376zRvHscX9n+b66bca1MOV88L4x389o7Y9/PvPxZxpXplG+d66fPVfPuz3PmY//7PCj9rc/o/n684wj16jfOR+/s/wda/+2P/75zNefaX/7zhrFs8f9nTVf/9mZ1w7YkRDjcqBXvYCFw/cVsJD4zgIWigP9++pAHgkxLhvGHQBglnxfAQuJ7yxgoTigv6+MhAAAAAAGYSQEAAAAMAhFCAAAAGAQihAAAADAIBQhxqiqjqiqt1TVG6rqGePOA3BLquonq+qNVfXOcWcBuCVV9aTpv1+dX1UnjzsPwC2pqpVV9bqqemdV/edx5xk1RYg5VlVvqqpvV9Vlu7U/vqr+par+b1X9wXTzk5O8s7vPSPLEwcMCB7x9+c7q7n/t7ueMJylwoNvH76v3TP/96llJnj6GuMABbh+/s7Z0928leVqS/X7rTkWIuXdOksfPbKiqg5K8NskvJLlfktOr6n5Jlif52vRlNw+YEWCXczL77yyAcTon+/599d+m+wGGdk724Turqp6Y5ONJPjxszOEpQsyx7v5okmt3a/7ZJP93+v8ifi/JeUl+OcnWTBUiEn8WwBjs43cWwNjsy/dVTfnfST7Q3Z8dOivAvv4dq7vf290nJNnvp+n7D99hHJ3/N+IhmSo+HJ3kXUl+par+Isn7xhEMYA/2+J1VVcuq6nVJHlhV/3U80QB+xN7+jvX8JI9J8pSq+q1xBAPYg739HeukqnpVVb0+yfvHE204i8Yd4ABRe2jr7v5ukmcPHQbgVuztO2tbEn+ZB+aTvX1fvSrJq4YOA3Ar9vaddVGSi4aNMj5GQgxja5KfmHG+PMk3xpQF4Nb4zgIWCt9XwELiOyuKEEP5TJKfrqpjquqQJKclee+YMwHsje8sYKHwfQUsJL6zoggx56rq3CQXJ7lPVW2tqud0984kz0vywSRbkry9uy8fZ06AxHcWsHD4vgIWEt9Ze1fdPe4MAAAAwAHASAgAAABgEIoQAAAAwCAUIQAAAIBBKEIAAAAAg1CEAAAAAAahCAEAAAAMQhECAFgwquqFVbV43DkAgNumunvcGQAAZqWqrkwy0d3XjDsLALDvjIQAAOZUVa2pqkuq6vNV9daquldVfXi67cNVdc/p686pqqfMuO/66V9PqqqLquqdVfXPVfVXNeUFSe6R5CNV9ZHx/HQAwO2xaNwBAID9R1Udm+QPkzysu6+pqh9L8pYkG7v7LVX160leleRJt/KoByY5Nsk3knxi+nmvqqrfTfJIIyEAYGEyEgIAmEuPSvLOXUWC7r42yc8l+evp/rcmefgsnvPp7t7a3T9IsjnJirmPCgAMTRECAJhLleTWFpza1b8z038XqapKcsiMa26acXxzjN4EgP2CIgQAMJc+nORpVbUsSaanY3wyyWnT/c9I8vHp4yuTrJ4+/uUkB8/i+duTLJ2rsADAsPxfBQBgznT35VX1J0n+sapuTvK5JC9I8qaqWpfk6iTPnr78DUnOr6pPZ6p48d1ZvGJDkg9U1Te7+5Fz/xMAAKNki04AAABgEKZjAAAAAINQhAAAAAAGoQgBAAAADEIRAgAAABiEIgQAAAAwCEUIAAAAYBCKEAAAAMAgFCEAAACAQfz/Afc2FT0gznv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1453547"/>
            <a:ext cx="4889593" cy="2572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3547"/>
            <a:ext cx="4114799" cy="2636177"/>
          </a:xfrm>
          <a:prstGeom prst="rect">
            <a:avLst/>
          </a:prstGeom>
        </p:spPr>
      </p:pic>
      <p:sp>
        <p:nvSpPr>
          <p:cNvPr id="12" name="Google Shape;435;p7"/>
          <p:cNvSpPr txBox="1"/>
          <p:nvPr/>
        </p:nvSpPr>
        <p:spPr>
          <a:xfrm>
            <a:off x="4786621" y="4163020"/>
            <a:ext cx="2057400" cy="74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&lt;= 40000 - Low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40000 and &lt; 60000 - Medium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60000 and &lt;90000 - High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90000 -- Very High</a:t>
            </a:r>
          </a:p>
        </p:txBody>
      </p:sp>
    </p:spTree>
    <p:extLst>
      <p:ext uri="{BB962C8B-B14F-4D97-AF65-F5344CB8AC3E}">
        <p14:creationId xmlns:p14="http://schemas.microsoft.com/office/powerpoint/2010/main" val="1683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6141271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</a:t>
            </a:r>
            <a:r>
              <a:rPr lang="en-US" dirty="0" smtClean="0"/>
              <a:t>Supporting Case </a:t>
            </a:r>
            <a:r>
              <a:rPr lang="en-US" dirty="0"/>
              <a:t>Study</a:t>
            </a:r>
            <a:endParaRPr dirty="0"/>
          </a:p>
        </p:txBody>
      </p:sp>
      <p:sp>
        <p:nvSpPr>
          <p:cNvPr id="433" name="Google Shape;433;p7"/>
          <p:cNvSpPr txBox="1"/>
          <p:nvPr/>
        </p:nvSpPr>
        <p:spPr>
          <a:xfrm>
            <a:off x="695594" y="1648420"/>
            <a:ext cx="78197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"/>
          <p:cNvSpPr txBox="1"/>
          <p:nvPr/>
        </p:nvSpPr>
        <p:spPr>
          <a:xfrm>
            <a:off x="779999" y="1073054"/>
            <a:ext cx="641562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Installment			Interest Rate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"/>
          <p:cNvSpPr txBox="1"/>
          <p:nvPr/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05-07-2022</a:t>
            </a:r>
            <a:endParaRPr sz="900" b="0" i="0" u="none" strike="noStrike" cap="none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AutoShape 4" descr="data:image/png;base64,iVBORw0KGgoAAAANSUhEUgAABCEAAAK9CAYAAAAaBnb8AAAAOXRFWHRTb2Z0d2FyZQBNYXRwbG90bGliIHZlcnNpb24zLjQuMywgaHR0cHM6Ly9tYXRwbG90bGliLm9yZy/MnkTPAAAACXBIWXMAAAsTAAALEwEAmpwYAABTiElEQVR4nO39ebyedX0n/r/eEraQuDSoVFINta1GQKM5VosWcUPbohXrAmNNtZa0U5dKx7QdO9Nh+pt+6xipe6uxKsZpwaUqSrXaitQNqycaWUyrY0GNC0JoMRhAg+/fH+fEOaYJnMC5r/uc5Pl8PO5HruvzuZbXSeB+hDefpbo7AAAAAKN2h3EHAAAAAA4MihAAAADAIBQhAAAAgEEoQgAAAACDUIQAAAAABqEIAQAAAAxi0bgD3FZHHnlkr1ixYtwxAAAAgBk2bdp0TXffdU99C7YIccOipelHvmDcMQAAgCSb1q8ZdwRgnqiqr+ytz3QMAAAAYBCDFSGq6u5V9ddV9a9VtamqLq6qU2f0v7Kqvl5VCiMAAACwHxrkP/irqpK8J8lHu/snu3t1ktOSLJ/uv0OSU5N8LcmJQ2QCAAAAhjXUqINHJfled79uV0N3f6W7Xz19+sgklyX5iySnD5QJAAAAGNBQRYhjk3z2FvpPT3JukncnOaWqDh4kFQAAADCYsay/UFWvrarPV9VnquqQJL+Y5D3d/Z0k/5Tk5L3ct7aqJqtqcueO7UNGBgAAAG6nobbovDzJr+w66e7nVtWRSSaTPD7JnZJcOrV0RBYn2ZHkb3d/SHdvSLIhSY446pgefWwAAABgrgw1EuLCJIdV1X+e0bZ4+tfTk/xGd6/o7hVJjklyclUtDgAAALDfGKQI0d2d5ElJHlFVV1TVp5O8Jcn/SPK4zBj10N3fTfLxJE8YIhsAAAAwjKGmY6S7v5mpbTl395Y9XPvk0ScCAAAAhjRYEWKurVy+LJPr14w7BgAAADBLY9kdAwAAADjwKEIAAAAAg1iw0zG2bN2W1es2jjsGAAAAjMym/WwZAiMhAAAAgEEMWoSoqqOq6ryq+nJVfaGq3l9VPzPdd2ZV3VhVdxoyEwAAADCMwYoQVVVJ3p3kou6+d3ffL8mLk9x9+pLTk3wmyalDZQIAAACGM+RIiEcm+X53v25XQ3dv7u6PVdW9kyxJ8t8yVYwAAAAA9jNDFiGOS7JpL32nJzk3yceS3Keq7rani6pqbVVNVtXkzh3bRxQTAAAAGIX5sjDlaUnO6+4fJHlXkqfu6aLu3tDdE909sWjx0kEDAgAAALfPkFt0Xp7kKbs3VtX9k/x0kr+fWjYihyT51ySvHTAbAAAAMGJDjoS4MMmhVXXGroaqenCSVyY5q7tXTH/ukeToqrrXgNkAAACAERusCNHdnamdLx47vUXn5UnOSnJSpnbNmOndmZqiAQAAAOwnhpyOke7+RpKnzeK63x0gDgAAADCgQYsQc2nl8mWZXL9m3DEAAACAWZovu2MAAAAA+zlFCAAAAGAQC3Y6xpat27J63cZxxwAAABaoTaZ3w+CMhAAAAAAGMdhIiKpaluTD06dHJbk5ydVJlmaqGLK6u6+tqrsk+WySk7r7K0PlAwAAAEZrsJEQ3b2tu1d196okr0vy8unzeyf5iyQvmb70JUk2KEAAAADA/mW+rAnx8iSbquqFSR6e5PnjjQMAAADMtXlRhOju71fVuiR/l+Tk7v7enq6rqrVJ1ibJIUuXDZgQAAAAuL3m08KUv5Dkm0mO29sF3b2huye6e2LR4qXDJQMAAABut3lRhKiqVUkem+ShSc6sqh8fbyIAAABgro29CFFVlamFKV/Y3V9Nsj7Jy8abCgAAAJhrYy9CJDkjyVe7+++nz/88yX2r6hFjzAQAAADMsbEsTNndZ8043pBkw4zzm5OsHkMsAAAAYITmxe4Yt8XK5csyuX7NuGMAAAAAszQfpmMAAAAABwBFCAAAAGAQC3Y6xpat27J63cZxxwAAgHlvk2nMwDxhJAQAAAAwiMGKEFV1UVU9bre2F1bVn1fVXavq+1X1m0PlAQAAAIY15EiIc5OctlvbadPtT03yqSSnD5gHAAAAGNCQRYh3Jjmlqg5NkqpakeQeST6eqeLDf0myvKqOHjATAAAAMJDBihDdvS3Jp5M8frrptCRvS7I8yVHd/ekkb0/y9L09o6rWVtVkVU3u3LF91JEBAACAOTT0wpQzp2ScNuP87dNt5+UWpmR094bunujuiUWLl440KAAAADC3ht6i8z1J/qyqHpTk8O7+bFX9ZZK7V9Uzpq+5R1X9dHd/aeBsAAAAwAgNOhKiu69PclGSNyU5t6ruk+SI7j66u1d094okf5r/uIAlAAAAsMANPR0jmZqC8YD8v6kX796t/29ilwwAAADY7ww9HSPd/e4kNX161h76L0lyvyEzAQAAAKM3eBFirqxcviyT69eMOwYAAAAwS+OYjgEAAAAcgBQhAAAAgEEs2OkYW7Zuy+p1G8cdAwAAYMHaZIo7AzMSAgAAABjEWIoQVXVzVW2e8VlRVSdV1QXjyAMAAACM3rimY9zQ3atmNlTVivFEAQAAAIZgOgYAAAAwiHGNhDi8qjZPH1/R3afO5qaqWptkbZIcsnTZiKIBAAAAozBvpmPMRndvSLIhSY446pie61AAAADA6JiOAQAAAAxCEQIAAAAYxHwrQjy6qrbO+PzcuAMBAAAAc2Msa0J095I9tF2U5PDh0wAAAABDGNfClLfbyuXLMrl+zbhjAAAAALM036ZjAAAAAPupBTsSYsvWbVm9buO4YwAAACwom4woZ4yMhAAAAAAGoQgBAAAADGKwIkRVdVWdPeP8RVV1VlWdXFUXV1VNtx9UVZur6oShsgEAAACjN+RIiJuSPLmqjpzZ2N0fSvKVJM+Zbnp+ks909ycHzAYAAACM2JBFiJ1JNiQ5cw99Zyb5r1V1bJLnJfn9AXMBAAAAAxh6TYjXJnlGVd1pZmN3fzPJK5JcnOR/dfe1e7q5qtZW1WRVTe7csX3kYQEAAIC5M2gRoru/k2Rjkhfsofu1SQ7q7nNu4f4N3T3R3ROLFi8dUUoAAABgFMaxO8YrMrX+wxEzG7v7B0l6DHkAAACAAQxehJieavH2/L+FKAEAAIADwDhGQiTJ2UmOvNWrAAAAgP3GoqFe1N1LZhxflWTxLV0DAAAA7F8GK0LMtZXLl2Vy/ZpxxwAAAABmaVzTMQAAAIADzIIdCbFl67asXrdx3DEAAGDe22QEMTBPGAkBAAAADGLwIkRV3VxVm6vqsqp6R1Utnm5fVFXXVNWfDp0JAAAAGL1xjIS4obtXdfdxSb6X5Lem209O8i9JnlZVNYZcAAAAwAiNezrGx5L81PTx6UlemeSrSR46tkQAAADASIytCFFVi5L8QpJLq+rwJI9OckGSczNVkAAAAAD2I+MoQhxeVZuTTGZq1MMbk5yS5CPdvSPJ3yQ5taoO2v3GqlpbVZNVNblzx/YhMwMAAAC30zi26Lyhu1fNbKiq05M8rKqunG5aluSRSf5h5nXdvSHJhiQ54qhjeuRJAQAAgDkz7jUhUlV3TPLwJPfs7hXdvSLJc2NKBgAAAOxXxl6ESPLkJBd2900z2s5P8sSqOnRMmQAAAIA5Nvh0jO5estv5OUnO2a3t2iR3HS4VAAAAMGrjWBNiTqxcviyT69eMOwYAAAAwS/NhOgYAAABwAFCEAAAAAAaxYKdjbNm6LavXbRx3DAAAmDObTDcG9nNGQgAAAACDGKQIUVXLq+r8qvpSVX25ql5ZVYdU1UlVdcFu155TVU8ZIhcAAAAwnJEXIaqqkrwryXu6+6eT/EySJUn+ZNTvBgAAAOaPIdaEeFSSG7v7zUnS3TdX1ZlJrkjykQHeDwAAAMwDQxQhjk2yaWZDd3+nqr6a5KeS/HxVbZ7Rfc8kPzJFAwAAAFj4hihCVJK+hfaPdfcpP2ysOmevD6pam2RtkhyydNncpgQAAABGaoiFKS9PMjGzoarumOQnknx5Xx7U3Ru6e6K7JxYtXjqHEQEAAIBRG6II8eEki6tqTZJU1UFJzk5yTpIdA7wfAAAAmAdGXoTo7k5yapKnVtWXknwxyY1JXjzqdwMAAADzxxBrQqS7v5bkCXvoumj6M/PaZ40+EQAAADC0QYoQo7By+bJMrl8z7hgAAADALA2xJgQAAACAIgQAAAAwjAU7HWPL1m1ZvW7juGMAAMB+Z5Npz8CIGAkBAAAADGKsRYiqun761xVVddk4swAAAACjZSQEAAAAMAhFCAAAAGAQihAAAADAIBZUEaKq1lbVZFVN7tyxfdxxAAAAgH2woIoQ3b2huye6e2LR4qXjjgMAAADsgwVVhAAAAAAWrvlUhLhPVW2d8XnquAMBAAAAc2fROF/e3Uumf70yycHjzAIAAACM1liLELfHyuXLMrl+zbhjAAAAALM0n6ZjAAAAAPsxRQgAAABgEAt2OsaWrduyet3GcccAAOAAtcnUYIB9ZiQEAAAAMIiRFiGq6uVV9cIZ5x+sqr+ccX52Vf1uVS2qqmuq6k9HmQcAAAAYn1GPhPhkkhOSpKrukOTIJMfO6D8hySeSnJzkX5I8rapqxJkAAACAMRh1EeITmS5CZKr4cFmS7VV1l6o6NMnKJJ9LcnqSVyb5apKHjjgTAAAAMAYjXZiyu79RVTur6p6ZKkZcnOToJD+X5LoklyQ5KMmjk/xmkjtnqiBx8ShzAQAAAMMbYmHKXaMhdhUhLp5x/skkpyT5SHfvSPI3SU6tqoP29KCqWltVk1U1uXPH9gGiAwAAAHNliCLErnUhjs/UdIxPZWokxK71IE5P8piqujLJpiTLkjxyTw/q7g3dPdHdE4sWLx0gOgAAADBXhhoJcUqSa7v75u6+NlPTLn4uyeeTPDzJPbt7RXevSPLcTBUmAAAAgP3IEEWISzO1K8andmu7LsmjklzY3TfN6Ds/yROnF64EAAAA9hMjXZgySbr75iR33K3tWTNOz9mt79okdx11LgAAAGBYIy9CjMrK5csyuX7NuGMAAAAAszTEdAwAAAAARQgAAABgGAt2OsaWrduyet3GcccAAGCGTabLAnALjIQAAAAABjHyIkRVdVW9dcb5oqq6uqoumD5/VlX9oKruP+Oay6pqxaizAQAAAMMZYiTEd5McV1WHT58/NsnXd7tma5I/HCALAAAAMCZDTcf4QJJfmj4+Pcm5u/VfkOTYqrrPQHkAAACAgQ1VhDgvyWlVdViS+yf5p936f5DkpUlefEsPqaq1VTVZVZM7d2wfTVIAAABgJAYpQnT3JUlWZGoUxPv3ctlfJ3loVR1zC8/Z0N0T3T2xaPHSuQ8KAAAAjMyQW3S+N8nLkpyUZNnund29s6rOTvL7A2YCAAAABjJkEeJNSa7r7kur6qS9XHNOkt9LYpgDAAAA7GeGWhMi3b21u195K9d8L8mrktxtmFQAAADAUEZehOjuJXtou6i7T5k+Pqe7nzej71XdXd195aizAQAAAMMZcjrGnFq5fFkm168ZdwwAAABglgabjgEAAAAc2BQhAAAAgEEs2OkYW7Zuy+p1G8cdA4B5YpMpegAA856REAAAAMAgBi9CVNWpVdVVdd/p8xVVddmM/jOq6rNVdZehswEAAACjM46REKcn+XiS03bvqKpnJnl+kpO7+9+GDgYAAACMzqBFiKpakuRhSZ6T3YoQVfW0JH+QqQLENUPmAgAAAEZv6JEQT0ryd939xSTXVtWDptvvleQ1mSpAfGtvN1fV2qqarKrJnTu2jz4tAAAAMGeGLkKcnuS86ePzps+T5OokX03ytFu6ubs3dPdEd08sWrx0dCkBAACAOTfYFp1VtSzJo5IcV1Wd5KAkneTPk+xI8gtJPl5V3+7uvxoqFwAAADCMIUdCPCXJxu6+V3ev6O6fSHJFkuVJ0t1XJ3l8kv+vqh43YC4AAABgAEMWIU5P8u7d2v4myYt3nXT3FUmemORNVfWQAbMBAAAAIzbYdIzuPmkPba9K8qrd2j6f5OiBYgEAAAADGawIMddWLl+WyfVrxh0DAAAAmKWhd8cAAAAADlCKEAAAAMAgFux0jC1bt2X1uo3jjgEAsN/ZZMorACNiJAQAAAAwiMGKEFW1vKrOr6ovVdWXq+qVVXVIVZ1UVddV1eeq6p+r6mVDZQIAAACGM0gRoqoqybuSvKe7fzrJzyRZkuRPpi/5WHc/MMkDk5xSVQ8bIhcAAAAwnKHWhHhUkhu7+81J0t03V9WZSa5I8pFdF3X3DVW1OcnRA+UCAAAABjLUdIxjk2ya2dDd30ny1SQ/tautqu6S5KeTfHRPD6mqtVU1WVWTO3dsH2FcAAAAYK4NVYSoJH0L7T9fVZck+VaSC7r7W3t6SHdv6O6J7p5YtHjp6NICAAAAc26oIsTlSSZmNlTVHZP8RJIvZ2pNiPsnOT7Jf66qVQPlAgAAAAYyVBHiw0kWV9WaJKmqg5KcneScJDt2XdTdX0zyp0l+f6BcAAAAwEAGKUJ0dyc5NclTq+pLSb6Y5MYkL97D5a9LcmJVHTNENgAAAGAYQ+2Oke7+WpIn7KHrounPrutuiN0xAAAAYL8zWBFirq1cviyT69eMOwYAAAAwS0OtCQEAAAAc4BbsSIgtW7dl9bqN444BAMB+apNRtwBzzkgIAAAAYBCKEAAAAMAgBi1CVNWpVdVVdd/p8+dW1eYZn8um+1cOmQsAAAAYvaFHQpye5ONJTkuS7n5td6/a9Uny3iR/1d1bBs4FAAAAjNhgRYiqWpLkYUmek+kixG79JyZ5WpLfHioTAAAAMJwhR0I8KcnfdfcXk1xbVQ/a1VFVd07y5iS/1t3f2dsDqmptVU1W1eTOHdtHnRcAAACYQ0MWIU5Pct708XnT57v8RZL/092fuKUHdPeG7p7o7olFi5eOKCYAAAAwCouGeElVLUvyqCTHVVUnOShJV9XvJVmTZEWSZw6RBQAAABiPoUZCPCXJxu6+V3ev6O6fSHJFkhOT/EmSZ3T3zoGyAAAAAGMwyEiITE29eMlubX+T5FlJjkjyrqqa2ff87v7YMNEAAACAIQxShOjuk/bQ9qrpw2cPkQEAAAAYr6FGQsy5lcuXZXL9mnHHAAAAAGZpyN0xAAAAgAPYgh0JsWXrtqxet3HcMQAAxm6T0aEALBBGQgAAAACDGKwIUVUvr6oXzjj/YFX95Yzzs6vqd6vqsqEyAQAAAMMZciTEJ5OckCRVdYckRyY5dkb/CUk+MWAeAAAAYEBDFiE+kekiRKaKD5cl2V5Vd6mqQ5OsTPJvA+YBAAAABjTYwpTd/Y2q2llV98xUMeLiJEcn+bkk1yW5JMn3hsoDAAAADGvo3TF2jYY4IcmfZaoIcUKmihCfvLWbq2ptkrVJcsjSZaNLCQAAAMy5oXfH2LUuxPGZmo7xqUyNhJjVehDdvaG7J7p7YtHipSMNCgAAAMytoYsQn0hySpJru/vm7r42yZ0zVYi4eOAsAAAAwICGLkJcmqldMT61W9t13X3NwFkAAACAAQ26JkR335zkjru1PWvG8ZVJjhsyEwAAADCMoRemnDMrly/L5Po1444BAAAAzNLQ0zEAAACAA5QiBAAAADCIBTsdY8vWbVm9buO4YwAAsB/YZJovwCCMhAAAAAAGMUgRoqq6qs6ecf6iqjprxvmaqrqsqi6vqi9U1YuGyAUAAAAMZ6iREDcleXJVHbl7R1X9QpIXJjm5u49N8qAk1w2UCwAAABjIUEWInUk2JDlzD33/NcmLuvsbSdLdN3b3GwbKBQAAAAxkyDUhXpvkGVV1p93aj0uyacAcAAAAwBgMVoTo7u8k2ZjkBbf1GVW1tqomq2py547tcxcOAAAAGLmhd8d4RZLnJDliRtvlSVbP5ubu3tDdE909sWjx0hHEAwAAAEZl0CJEd1+b5O2ZKkTs8qdJXlpVRyVJVR1aVbd5tAQAAAAwPw09EiJJzk7yw10yuvv9mVov4h+q6vJMrQ+xaAy5AAAAgBEa5D/2u3vJjOOrkizerf/NSd48RBYAAABgPBbsiIOVy5dlcv2acccAAAAAZmkc0zEAAACAA5AiBAAAADCIBTsdY8vWbVm9buO4YwAAMIBNpuEC7BeMhAAAAAAGMVgRoqqOqqrzqurLVfWFqnp/Vf1MVR1bVRdW1Rer6ktV9d+rqobKBQAAAAxjkCLEdFHh3Uku6u57d/f9krw4yd2TvDfJS7r7Z5I8IMkJSX57iFwAAADAcIYaCfHIJN/v7tftaujuzUl+JsknuvtD0207kjwvyR8MlAsAAAAYyFBFiOOSbNpD+7G7t3f3l5Msqao7DhEMAAAAGMa4F6asJL2Xvv/QXlVrq2qyqiZ37tg+2mQAAADAnBqqCHF5ktV7aZ+Y2VBVP5nk+u7+D1WG7t7Q3RPdPbFo8dLRJAUAAABGYqgixIVJDq2qM3Y1VNWDk3wpycOr6jHTbYcneVWSlw6UCwAAABjIIEWI7u4kpyZ57PQWnZcnOSvJN5L8cpL/VlX/kuTSJJ9J8pohcgEAAADDWTTUi7r7G0metpfuk4bKAQAAAIzHYEWIubZy+bJMrl8z7hgAAADALI17dwwAAADgAKEIAQAAAAxiwU7H2LJ1W1av2zjuGAAA7Ac2meYLMAgjIQAAAIBBjLQIUVVdVW+dcb6oqq6uqgtmtD2pqi6pqn+uqkur6kmjzAQAAACMx6inY3w3yXFVdXh335DksUm+vquzqh6Q5GVJHtvdV1TVMUn+vqr+tbsvGXE2AAAAYEBDTMf4QJJfmj4+Pcm5M/pelOT/6+4rkmT61z9Nsm6AXAAAAMCAhihCnJfktKo6LMn9k/zTjL5jk2za7frJ6XYAAABgPzLyIsT0tIoVmRoF8f7duitJz6JtqqNqbVVNVtXkzh3b5zoqAAAAMEJD7Y7x3kyt/XDubu2XJ5nYre1BSb6wp4d094bunujuiUWLl859SgAAAGBkRr0w5S5vSnJdd19aVSfNaH9ZkndU1YXdfWVVrUjy4iRPGSgXAAAAMJBBihDdvTXJK/fQvrmqfj/J+6rq4CTfT/J73b15iFwAAADAcEZahOjuJXtouyjJRTPO35XkXaPMAQAAAIzfUNMx5tzK5csyuX7NuGMAAAAAszTUwpQAAADAAU4RAgAAABjEgp2OsWXrtqxet3HcMQBgZDaZdggA7GeMhAAAAAAGMbIiRFW9vKpeOOP8g1X1lzPOz66qrqr77HbfK6rq90aVCwAAABiPUY6E+GSSE5Kkqu6Q5Mgkx87oPyHJ3yU5bVfD9HVPSfK2EeYCAAAAxmCURYhPZLoIkaniw2VJtlfVXarq0CQrk/x+ZhQhkpyY5Mru/soIcwEAAABjMLKFKbv7G1W1s6rumalixMVJjk7yc0muS3JJd19SVT+oqgd09+czVZA4d2/PrKq1SdYmySFLl40qOgAAADACo16YctdoiF1FiItnnH9y+ppzk5xWVYuS/HKSd+ztYd29obsnunti0eKlIw0OAAAAzK1RFyF2rQtxfKamY3wqUyMhTshUgSKZKkI8LcljMjU64tsjzgQAAACMwRAjIU5Jcm1339zd1ya5c6YKERcnSXd/Ocm2JC/JLUzFAAAAABa2URchLs3Urhif2q3tuu6+ZkbbuUnum+TdI84DAAAAjMnIFqZMku6+Ockdd2t71h6ue3mSl48yCwAAADBeIy1CjNLK5csyuX7NuGMAAAAAszTq6RgAAAAASRQhAAAAgIEs2OkYW7Zuy+p1G8cdAwCAeWqTqbsA846REAAAAMAgBilCVFVX1dkzzl9UVWdV1UlVdfFu1y6qqquq6seHyAYAAAAMY6iREDcleXJVHblb+0eTLK+qFTPaHpPksu7+5kDZAAAAgAEMVYTYmWRDkjNnNnb3D5K8I8nTZzSfluTcgXIBAAAAAxlyTYjXJnlGVd1pt/ZzM1V4SFUdmuQXk/zNnh5QVWurarKqJnfu2D7SsAAAAMDcGqwI0d3fSbIxyQt2a/9MkiVVdZ8kv5DkU939b3t5xobunujuiUWLl448MwAAADB3ht6i8xVJPpvkzbu1n5ep0RArYyoGAAAA7JcG3aKzu69N8vYkz9mt69wkv5rkUUneO2QmAAAAYBiDFiGmnZ3kR3bJ6O4vJNmR5MLu/u4YMgEAAAAjNsh0jO5eMuP4qiSL93DNA4bIAgAAAIzH0GtCzJmVy5dlcv2acccAAAAAZmkc0zEAAACAA5AiBAAAADCIBTsdY8vWbVm9buO4YwAAzHubTGEFYJ4wEgIAAAAYxKBFiKr6w6q6vKouqarNVfWQqjq4ql5SVV+qqsuq6tNV9QtD5gIAAABGb7DpGFX1c0lOSfKg7r6pqo5MckiS/1+SH09y3HT73ZM8YqhcAAAAwDCGXBPix5Nc0903JUl3X1NVi5OckeSYGe1XJXn7gLkAAACAAQw5HeNDSX6iqr5YVX9eVY9I8lNJvtrd35nNA6pqbVVNVtXkzh3bRxoWAAAAmFuDFSG6+/okq5OsTXJ1krclOWkfn7Ghuye6e2LR4qVzHxIAAAAYmUG36Ozum5NclOSiqro0yW8muWdVLe1uQxsAAABgPzbYSIiquk9V/fSMplVJ/iXJG5O8qqoOmb7ux6vqV4fKBQAAAAxjyJEQS5K8uqrunGRnkv+bqakZ30nyv5J8oapuTPLdJH80YC4AAABgAIMVIbp7U5IT9tL9e9MfAAAAYD816JoQc2nl8mWZXL9m3DEAAACAWRpyi04AAADgAKYIAQAAAAxiwU7H2LJ1W1av2zjuGAAwr20ydREAmEeMhAAAAAAGMbYiRFXdXFWbq+qyqnrf9NadqaoVVXXZuHIBAAAAozHOkRA3dPeq7j4uybVJnjvGLAAAAMCIzZfpGBcnOXrcIQAAAIDRGXsRoqoOSvLoJO+dxbVrq2qyqiZ37tg++nAAAADAnBlnEeLwqtqcZFuSH0vy97d2Q3dv6O6J7p5YtHjpqPMBAAAAc2jsa0IkuVeSQ2JNCAAAANivjX06Rndfl+QFSV5UVQePOw8AAAAwGrMuQlTV4qr671X1hunzn66qU+YiRHd/Lsnnk5w2F88DAAAA5p9F+3Dtm5NsSvJz0+dbk7wjyQW35cXdvWS38yfMOD3utjwTAAAAmL/2pQhx7+5+elWdniTdfUNV1Yhy3aqVy5dlcv2acb0eAAAA2Ef7sibE96rq8CSdJFV17yQ3jSQVAAAAsN/Zl5EQZyX5uyQ/UVV/leRhSZ49ilCzsWXrtqxet3FcrwcAgEFtMgoY2A/MugjR3R+qqk1JHpqkkvxOd18zsmQAAADAfmVfdsf4cHdv6+6/7e4LuvuaqvrwLO7rqnrrjPNFVXV1VV2w23XnV9XF+xYfAAAAWChudSREVR2WZHGSI6vqLpkaBZEkd0xyj1m847tJjquqw7v7hiSPTfL13d5x5yQPSnJ9VR3T3VfM/kcAAAAAFoLZjIT4zUxtzXnf6V93fc5P8tpZvucDSX5p+vj0JOfu1v8rSd6X5Lwkp83ymQAAAMACcqtFiO5+ZXcfk+RF3f2T3X3M9OcB3f2aWb7nvCSnTY+quH+Sf9qtf1dh4tzpYwAAAGA/sy8LU766qo5Lcr8kh81ov9UtKrr7kqpakakCw/tn9lXV3ZP8VJKPd3dX1c6qOq67L9v9OVW1NsnaJDlk6bLZRgcAAADmgX1ZmPJ/JHn19OeRSV6a5In78K73JnlZ/uNUjKcnuUuSK6rqyiQrspcpGd29obsnunti0eKl+/BqAAAAYNxmXYRI8pQkj07yre5+dpIHJDl0H+5/U5I/7u5Ld2s/Pcnju3tFd69IsjrWhQAAAID9zr4UIW7o7h8k2VlVd0zy7SQ/Odubu3trd79yZtv0FI17JvnUjOuuSPKdqnrIPmQDAAAA5rlZrwmRZHJ6K803ZGp3jOuTfPrWburuJXtouyjJRdOnR++h/0H7kAsAAABYAPZlYcrfnj58XVX9XZI7dvclo4kFAAAA7G9mXYSoqg9396OTpLuv3L1taCuXL8vk+jXjeDUAAABwG9xqEaKqDkuyOMmRVXWXJDXddcck9xhhNgAAAGA/MpuREL+Z5IWZKjhsyv8rQnwnyWtHE+vWbdm6LavXbRzX6wGAA8gmoy8BYE7cahFiekeLV1bV87v71QNkAgAAAPZD+7JF57eqammSVNV/q6p3VdU+72JRVdfPOP7FqvpSVV1YVf95RvtDquqSqtqX3TsAAACAeWxfihD/vbu3V9XDkzwuyVuS/MVtfXFVPTrJq5M8PsnpSdZV1V2r6g5JXpPkt7t75219PgAAADC/7EsR4ubpX38pyV909/lJDrktL62qn0/yhiS/1N1f7u6rkrwsyUuT/FaSS7r747fl2QAAAMD8tC/THb5eVa9P8pgk/7uqDs2+FTF2OTTJ+UlO6u5/ntH+uiS/luSkJBO34bkAAADAPLYvRYSnJflgksd3978n+bEk63Z1Tm/fORvfT/LJJM+Z2djdP0jy+iQf6O5te7qxqtZW1WRVTe7csX0fogMAAADjNusiRHfv6O53dfeXps+/2d0fmnHJh2f5qB9kqqDx4Kp68R76fnALGTZ090R3TyxavHS20QEAAIB5YC53n6jZXtjdO6rqlCQfq6qruvuNc5gDAAAAmIfmsgjR+3Rx97VV9fgkH62qa6YXugQAAAD2U3NZhJiV7l4y4/hrSY6ZcX5OknOGzgQAAACM3limY8yFlcuXZXL9miFfCQAAANwOs1qYsqruUFWX3cplj56DPAAAAMB+alZFiOntMz9fVfe8hWuunbNUAAAAwH5nX6Zj/HiSy6vq00m+u6uxu58456lmYcvWbVm9buM4Xg0AB6xNpkICALfDvhQh/ufIUgAAAAD7vVkXIbr7H+fqpVV1/cxdMqrqWUkmuvt5VXVWkuu7+2Vz9T4AAABg/G61CFFV25P03vq7+45zmggAAADYL91qEaK7lyZJVf1xkm8leWumtuN8RpKlI00HAAAA7Df2ZU2Ix3X3Q2ac/0VV/VOSl96G9x5eVZtnnP9YkvfehucAAAAAC8S+FCFurqpnJDkvU9MzTk9y82187w3dvWrXya41IW7tpqpam2RtkhyydNltfDUAAAAwDnfYh2v/U5KnJblq+vPU6bbBdPeG7p7o7olFi80EAQAAgIVkX3bHuDLJL48uCgAAALA/m83uGK/OLe+O8YI5TQQAAADsl2YzEmJy+teHJblfkrdNnz81yabb8tLuXrLb+TlJzpk+Puu2PBMAAACY36p7r4McfvTCqo8kObm7vz99fnCSD3X3I0eYb68mJiZ6cnLy1i8EAAAABlNVm7p7j5tP7MvClPdIMnM1yCXTbQAAAAC3al+26HxJks9Nj4hIkkckOWvOEwEAAAD7pVlPx0iSqrpHkmcm2ZJkcZJvdPdHR5TtFh1x1DF932f+z3G8GgAAmKc2rV8z7ghwwLul6RizHglRVb+R5HeSLE+yOclDk1yc5FFzkBEAAADYz+3LmhC/k+TBSb4yvRjlA5NcfVteWlVdVWfPOH9RVZ01fXxWVb3otjwXAAAAmL/2pQhxY3ffmCRVdWh3/3OS+9zG996U5MlVdeRtvB8AAABYYPalCLG1qu6c5D1J/r6qzk/yjdv43p1JNiQ58zbeDwAAACwws14TortPnT48a3qHjDsl+bvb8e7XJrmkql56O54BAAAALBD7skXnD3X3P97eF3f3d6pqY5IXJLlhNvdU1doka5PkkKXLbm8EAAAAYED7Mh1jFF6R5DlJjpjNxd29obsnunti0eKlIw0GAAAAzK2xFiG6+9okb89UIQIAAADYj417JESSnJ1k5i4ZizK1ewYAAACwH7lNa0LcXt29ZMbxVUkWz+g+NsknBw8FAAAAjNRYihB7U1WXJvlikg/d2rUrly/L5Po1ow8FAAAAzIl5VYTo7uPHnQEAAAAYjfmwJgQAAABwAJhXIyH2xZat27J63cZxxwBg2iZT5AAAuBVGQgAAAACDGKQIUVVdVW+dcb6oqq6uqguq6tlVtXn6872qunT6+CVDZAMAAACGMdR0jO8mOa6qDu/uG5I8NsnXk6S735zkzUlSVVcmeWR3XzNQLgAAAGAgQ07H+ECSX5o+Pj3JuQO+GwAAABizIYsQ5yU5raoOS3L/JP+0rw+oqrVVNVlVkzt3bJ/zgAAAAMDoDFaE6O5LkqzI1CiI99/GZ2zo7onunli0eOlcxgMAAABGbOgtOt+b5GVJTkqybOB3AwAAAGM0dBHiTUmu6+5Lq+qkgd8NAAAAjNGgRYju3prklUO+EwAAAJgfBilCdPeSPbRdlOSi3dpWDJEHAAAAGN7Q0zHmzMrlyzK5fs24YwAAAACzNOQWnQAAAMABTBECAAAAGMSCnY6xZeu2rF63cdwxAAAYo02m5wIsKEZCAAAAAIMYvAhRVV1Vb51xvqiqrq6qC6bPn1VVrxk6FwAAADBa4xgJ8d0kx1XV4dPnj03y9THkAAAAAAY0rukYH0jyS9PHpyc5d0w5AAAAgIGMqwhxXpLTquqwJPdP8k+zuamq1lbVZFVN7tyxfaQBAQAAgLk1liJEd1+SZEWmRkG8fx/u29DdE909sWjx0lHFAwAAAEZgnFt0vjfJy5KclGTZGHMAAAAAAxhnEeJNSa7r7kur6qQx5gAAAAAGMLYiRHdvTfLKcb0fAAAAGNbgRYjuXrKHtouSXDR9fE6Sc4bMBAAAAIzeOKdj3C4rly/L5Po1444BAAAAzNK4tugEAAAADjCKEAAAAMAgFux0jC1bt2X1uo3jjgHAbbTJlDoAgAOOkRAAAADAIAYrQlTVH1bV5VV1SVVtrqqHVNVFVfUv023/XFWvqao7D5UJAAAAGM4gRYiq+rkkpyR5UHffP8ljknxtuvsZ0233T3JTkvOHyAQAAAAMa6iRED+e5JruvilJuvua7v7GzAu6+3tJfi/JPavqAQPlAgAAAAYyVBHiQ0l+oqq+WFV/XlWP2NNF3X1zks8nue+e+qtqbVVNVtXkzh3bRxgXAAAAmGuDFCG6+/okq5OsTXJ1krdV1bP2cnndwnM2dPdEd08sWrx07oMCAAAAIzPYFp3ToxwuSnJRVV2a5Nd2v6aqDkpyfJItQ+UCAAAAhjHUwpT3qaqfntG0KslXdrvm4CR/muRr3X3JELkAAACA4Qw1EmJJkldPb7+5M8n/zdTUjHcm+auquinJoUn+IckvD5QJAAAAGNAgRYju3pTkhD10nTTE+wEAAIDxG2xNiLm2cvmyTK5fM+4YAAAAwCwNtUUnAAAAcIBThAAAAAAGsWCnY2zZui2r120cdwwA5olNpugBAMx7RkIAAAAAgxikCFFVN1fV5qq6vKo+X1W/W1V3mNH/s1X10ar6l6r656r6y6paPEQ2AAAAYBhDTce4obtXJUlV3S3JXye5U5L/UVV3T/KOJKd198VVVUl+JcnSJDsGygcAAACM2ODTMbr720nWJnnedMHhuUne0t0XT/d3d7+zu68aOhsAAAAwOmNZE6K7/3X63XdLclySTbO5r6rWVtVkVU3u3LF9lBEBAACAOTbOhSlrX2/o7g3dPdHdE4sWLx1FJgAAAGBExlKEqKqfTHJzkm8nuTzJ6nHkAAAAAIYzeBGiqu6a5HVJXtPdneQ1SX6tqh4y45pfraqjhs4GAAAAjM5Qu2McXlWbkxycZGeStyb5syTp7quq6rQkL5veOeMHST6a5F0DZQMAAAAGMEgRorsPupX+i5P8/BBZAAAAgPEYaiTEnFu5fFkm168ZdwwAAABglsa5OwYAAABwAFmwIyG2bN2W1es2jjsGALBAbDKCEgDGzkgIAAAAYBCKEAAAAMAgBitCVNXyqjq/qr5UVV+uqldW1SFVdVJVXTDjuv9VVR+sqkOHygYAAACM3iBFiKqqJO9K8p7u/ukkP5NkSZI/2e26P0zysCRP6u6bhsgGAAAADGOohSkfleTG7n5zknT3zVV1ZpIrknwkSarqvyT5xSSP6+4bBsoFAAAADGSoIsSxSTbNbOju71TVV5P8VKZGP9wnyeruvn5vD6mqtUnWJskhS5eNLi0AAAAw54ZaE6KS9C20/9/p45Nv6SHdvaG7J7p7YtHipXOfEgAAABiZoYoQlyeZmNlQVXdM8hNJvpzkqkxNxXh5VT1yoEwAAADAgIYqQnw4yeKqWpMkVXVQkrOTnJNkR5J09xeTPDnJ/6mqVQPlAgAAAAYySBGiuzvJqUmeWlVfSvLFJDcmefFu130mybOTvLeq7j1ENgAAAGAYQy1Mme7+WpIn7KHrounPrus+lOSew6QCAAAAhjJYEWKurVy+LJPr14w7BgAAADBLQ60JAQAAABzgFuxIiC1bt2X1uo3jjgHsZzYZYQUAACNjJAQAAAAwiMGKEFV1UVU9bre2/15VX6iqzVV1bVVdMX38D0PlAgAAAIYx5EiIc5OctlvbLyX5ze5eleS9SdZ196rufsyAuQAAAIABDFmEeGeSU6rq0CSpqhVJ7pHk4wNmAAAAAMZksCJEd29L8ukkj59uOi3J27q7h8oAAAAAjM/QC1POnJJx2vT5rFXV2qqarKrJnTu2z3k4AAAAYHSGLkK8J8mjq+pBSQ7v7s/uy83dvaG7J7p7YtHipSMJCAAAAIzGoEWI7r4+yUVJ3pR9HAUBAAAALGxDj4RIpooPD0hy3hjeDQAAAIzJoqFf2N3vTlJ7aH/W0FkAAACA4QxehJgrK5cvy+T6NeOOAQAAAMzSOKZjAAAAAAcgRQgAAABgEAt2OsaWrduyet3GcccAAHazyXRJAGAvjIQAAAAABjHyIkRVdVWdPeP8RVV11vTxWdP9PzWj/8zptolRZwMAAACGM8RIiJuSPLmqjtxL/6VJTptx/pQkXxh5KgAAAGBQQxQhdibZkOTMvfS/J8kvJ0lV/WSS65JcPUAuAAAAYEBDrQnx2iTPqKo77aHvO0m+VlXHJTk9ydsGygQAAAAMaJAiRHd/J8nGJC/YyyXnZWpKxpOSvHtvz6mqtVU1WVWTO3dsn/OcAAAAwOgMuTvGK5I8J8kRe+h7X5JnJvnqdMFij7p7Q3dPdPfEosVLR5MSAAAAGInBihDdfW2St2eqELF73w1Jfj/JnwyVBwAAABjWkCMhkuTsJHvcJaO7z+vuzw6cBwAAABjIolG/oLuXzDi+KsniGedn7eWek0adCwAAABjWyIsQo7Jy+bJMrl8z7hgAAADALA09HQMAAAA4QClCAAAAAINYsNMxtmzdltXrNo47BgAADGaT6cjAAmckBAAAADCIkRYhqqqr6q0zzhdV1dVVdcH0+bOmzz9XVV+qqg9W1QmjzAQAAACMx6hHQnw3yXFVdfj0+WOTfH23a97W3Q/s7p9O8pIk76qqlSPOBQAAAAxsiOkYH0jyS9PHpyc5d28XdvdHkmxIsnaAXAAAAMCAhihCnJfktKo6LMn9k/zTrVz/2ST3HXkqAAAAYFAjL0J09yVJVmRqFMT7Z3FL7bWjam1VTVbV5M4d2+coIQAAADCEoXbHeG+Sl+UWpmLM8MAkW/bU0d0bunuiuycWLV46l/kAAACAEVs00HvelOS67r60qk7a20VV9YhMrQfxyIFyAQAAAAMZpAjR3VuTvHIv3U+vqocnWZzkiiS/0t17HAkBAAAALFwjLUJ095I9tF2U5KLp43OSnDPKDAAAAMD8MNR0jDm3cvmyTK5fM+4YAAAAwCwNtTAlAAAAcIBThAAAAAAGsWCnY2zZui2r120cdwwAgFnZZBopABgJAQAAAAxjLEWIqjq1qrqq7jt9vqKqLhtHFgAAAGAY4xoJcXqSjyc5bUzvBwAAAAY2eBGiqpYkeViS50QRAgAAAA4Y4xgJ8aQkf9fdX0xybVU9aAwZAAAAgIGNowhxepLzpo/Pmz6flapaW1WTVTW5c8f2kYQDAAAARmPQLTqralmSRyU5rqo6yUFJOsmfz+b+7t6QZEOSHHHUMT2qnAAAAMDcG3okxFOSbOzue3X3iu7+iSRXJFk+cA4AAABgYEMXIU5P8u7d2v4myYuT3Keqts74PHXgbAAAAMAIDTodo7tP2kPbq5K8asgcAAAAwPAGLULMpZXLl2Vy/ZpxxwAAAABmaRy7YwAAAAAHIEUIAAAAYBALdjrGlq3bsnrdxnHHAABmYZMplABAjIQAAAAABjJoEaKqrp9x/ItV9aWqumdV3aeqLqqqzVW1pao2DJkLAAAAGL2xTMeoqkcneXWSk7v7q1X1wSQv7+7zp/uPH0cuAAAAYHQGL0JU1c8neUOSX+zuL083/3iSrbuu6e5Lh84FAAAAjNbQa0IcmuT8JE/q7n+e0f7yJBdW1Qeq6syquvOebq6qtVU1WVWTO3dsHyAuAAAAMFeGLkJ8P8knkzxnZmN3vznJyiTvSHJSkk9V1aG739zdG7p7orsnFi1eOkBcAAAAYK4MXYT4QZKnJXlwVb14Zkd3f6O739Tdv5xkZ5LjBs4GAAAAjNDgW3R2944kpyR5RlU9J0mq6vFVdfD08VFJliX5+tDZAAAAgNEZy+4Y3X1tVT0+yUer6pokj0jyyqq6cfqSdd39rXFkAwAAAEZj0CJEdy+Zcfy1JMdMn56f5HeHzAIAAAAMaywjIebCyuXLMrl+zbhjAAAAALM0+JoQAAAAwIFJEQIAAAAYxIKdjrFl67asXrdx3DEAgIFtMh0TABYsIyEAAACAQQxWhKiqFVV12W5tZ1XVd6tqc1V9oapumD7eXFVPGSobAAAAMHrzYTrG/+jul1XViiQXdPeqMecBAAAARsB0DAAAAGAQC6oIUVVrq2qyqiZ37tg+7jgAAADAPhiyCNH72P4fL+ze0N0T3T2xaPHSOYoFAAAADGHIIsS2JHfZre3HklwzYAYAAABgTAYrQnT39Um+WVWPTpKq+rEkj0/y8aEyAAAAAOMz9O4Ya5K8tqrOnj7/n9395YEzAAAAAGMwaBGiu7+Q5JF76bsyyXFD5gEAAACGM/RIiDmzcvmyTK5fM+4YAAAAwCwtqC06AQAAgIVLEQIAAAAYxIKdjrFl67asXrdx3DEAAGZlk2mkAGAkBAAAADCMQYsQVXX9LfS9sqq+XlUKIwAAALAfmhf/wT9deDg1ydeSnDjmOAAAAMAIzIsiRJJHJrksyV8kOX3MWQAAAIARmC9FiNOTnJvk3UlOqaqD93RRVa2tqsmqmty5Y/ugAQEAAIDbZ+xFiKo6JMkvJnlPd38nyT8lOXlP13b3hu6e6O6JRYuXDhkTAAAAuJ3mwxadj09ypySXVlWSLE6yI8nfjjMUAAAAMLfmQxHi9CS/0d3nJklVHZHkiqpa3N07xhsNAAAAmCtDT8dYXFVbZ3xenORxmTHqobu/m+TjSZ4wcDYAAABghAYdCdHdeyp6/H97uO7JA8QBAAAABjQfpmPcJiuXL8vk+jXjjgEAAADM0th3xwAAAAAODAt2JMSWrduyet3GcccAgP3GJiMMAYARMxICAAAAGIQiBAAAADCIQYsQVXVqVXVV3Xf6fEVV3VBVm6vqC1W1saoOHjITAAAAMIyhR0KcnuTjSU6b0fbl7l6V5Pgky5M8beBMAAAAwAAGK0JU1ZIkD0vynPxoESJJ0t03J/l0kqOHygQAAAAMZ8iREE9K8nfd/cUk11bVg2Z2VtVhSR6S5O/29oCqWltVk1U1uXPH9pGGBQAAAObWkEWI05OcN3183vR5kty7qjYn2Zbkq919yd4e0N0bunuiuycWLV460rAAAADA3Fo0xEuqalmSRyU5rqo6yUFJOsmfZ3pNiKr68SQXVdUTu/u9Q+QCAAAAhjPUSIinJNnY3ffq7hXd/RNJrsjUQpRJku7+ZpI/SPJfB8oEAAAADGioIsTpSd69W9vfJHnxbm3vSbK4qn5+iFAAAADAcAaZjtHdJ+2h7VVJXrVbWyd5wBCZAAAAgGENUoQYhZXLl2Vy/ZpxxwAAAABmacjdMQAAAIAD2IIdCbFl67asXrdx3DEAABjAJiNgAfYLRkIAAAAAgxh0JERVHZXkFUkenOSmJFcleUiSLya5Z5Lrpj/XdPdjhswGAAAAjNZgRYiqqkxt0/mW7j5tum1VkqXd/bGqOifJBd39zqEyAQAAAMMZciTEI5N8v7tft6uhuzcP+H4AAABgjIZcE+K4JJsGfB8AAAAwjyyohSmram1VTVbV5M4d28cdBwAAANgHQxYhLk+y+vY8oLs3dPdEd08sWrx0jmIBAAAAQxiyCHFhkkOr6oxdDVX14Kp6xIAZAAAAgDEZrAjR3Z3k1CSPraovV9XlSc5K8o2hMgAAAADjM+TuGOnubyR52l76njVkFgAAAGBYgxYh5tLK5csyuX7NuGMAAAAAs7SgdscAAAAAFi5FCAAAAGAQC3Y6xpat27J63cZxxwCABWmTKY0AwBgYCQEAAAAMYpAiRFV1VZ094/xFVXXW9PFZVfWi3a6/sqqOHCIbAAAAMIyhRkLclOTJCgsAAABw4BqqCLEzyYYkZw70PgAAAGCeGXJNiNcmeUZV3WkPfWdW1eZdnyT3GDAXAAAAMIDBdsfo7u9U1cYkL0hyw27dL+/ul+06qaor9/SMqlqbZG2SHLJ02YiSAgAAAKMw9O4Yr0jynCRH3Jabu3tDd09098SixUvnNBgAAAAwWoMWIbr72iRvz1QhAgAAADiADD0SIknOTmKXDAAAADjADLImRHcvmXF8VZLFM87P2sP1K4bIBQAAAAxnsIUp59rK5csyuX7NuGMAAAAAszSO6RgAAADAAUgRAgAAABjEgp2OsWXrtqxet3HcMQC4jTaZUgcAcMAxEgIAAAAYxGBFiKq6uao2V9XlVfX5qvrdqrrDdN9JVXXddP+uz2OGygYAAACM3pDTMW7o7lVJUlV3S/LXSe6U5H9M93+su08ZMA8AAAAwoLFMx+jubydZm+R5VVXjyAAAAAAMa2wLU3b3v05Px7jbdNPPV9XmGZf8Snd/efhkAAAAwCiMe3eMmaMgbnU6RlWtzdQIihyydNkocwEAAABzbGy7Y1TVTya5Ocm3Z3tPd2/o7onunli0eOnowgEAAABzbixFiKq6a5LXJXlNd/c4MgAAAADDGnI6xuHTaz4cnGRnkrcm+bMZ/buvCfG/uvudw8UDAAAARmmwIkR3H3QLfRdlartOAAAAYD817oUpb7OVy5dlcv2acccAAAAAZmlsC1MCAAAABxZFCAAAAGAQC3Y6xpat27J63cZxx4AD2iZTogAAgH1gJAQAAAAwiJEWIarq5VX1whnnH6yqv5xxfnZVfa+qjp/R9ntV9bpR5gIAAACGN+qREJ9MckKSVNUdkhyZ5NgZ/Sck+ZMkf15Tjk7ym0n+64hzAQAAAAMb9ZoQn0jy8unjY5NcluTHq+ouSXYkWZnkEdN9a5L8UpKzuvvfRpwLAAAAGNhIixDd/Y2q2llV98zUqIeLkxyd5OeSXJfkku7+3vSUjU8n+VJ3v3WUmQAAAIDxGGJ3jE9kqgBxQpI/y1QR4oRMFSE+mfywWHFhkgtu6UFVtTbJ2iQ5ZOmyEUYGAAAA5toQu2PsWhfi+ExNx/hUpkZCnJCpAsUuP5j+7FV3b+juie6eWLR46YjiAgAAAKMwRBHiE0lOSXJtd9/c3dcmuXOmChEXD/B+AAAAYB4YoghxaaZ2xfjUbm3Xdfc1A7wfAAAAmAdGviZEd9+c5I67tT1rD9f9hzYAAABg/zHEwpQjsXL5skyuXzPuGAAAAMAsDTEdAwAAAEARAgAAABjGgp2OsWXrtqxet3HcMZinNpmqAwAAMO8YCQEAAAAMYpAiRFV1Vb11xvmiqrq6qi6YPr97VV1QVZ+vqi9U1fuHyAUAAAAMZ6jpGN9NclxVHd7dNyR5bJKvz+j/4yR/392vTJKquv9AuQAAAICBDDkd4wNJfmn6+PQk587o+/EkW3eddPclA+YCAAAABjBkEeK8JKdV1WFJ7p/kn2b0vTbJG6vqI1X1h1V1jz09oKrWVtVkVU3u3LF9gMgAAADAXBmsCDE9umFFpkZBvH+3vg8m+ckkb0hy3ySfq6q77uEZG7p7orsnFi1eOvrQAAAAwJwZeneM9yZ5WX50KkaSpLuv7e6/7u5nJvlMkhMHzgYAAACM0NBFiDcl+ePuvnRmY1U9qqoWTx8vTXLvJF8dOBsAAAAwQkPtjpEk6e6tSV65h67VSV5TVTszVRj5y+7+zJDZAAAAgNEapAjR3Uv20HZRkoumj9cnWT9EFgAAAGA8Bh0JMZdWLl+WyfVrxh0DAAAAmKWh14QAAAAADlCKEAAAAMAgFux0jC1bt2X1uo3jjsE8tclUHQAAgHlnwRYhAAAA4Pvf/362bt2aG2+8cdxRDjiHHXZYli9fnoMPPnjW9wxShKiqZUk+PH16VJKbk1w9ff6AJH/W3f9l+toXJVnS3WcNkQ0AAICFa+vWrVm6dGlWrFiRqhp3nANGd2fbtm3ZunVrjjnmmFnfN8iaEN29rbtXdfeqJK9L8vIZ5zcleXJVHTlEFgAAAPYfN954Y5YtW6YAMbCqyrJly/Z5BMp8WJhyZ5INSc4cdxAAAAAWHgWI8bgtv+/zoQiRJK9N8oyqutMtXVRVa6tqsqomd+7YPlA0AAAAYC7MiyJEd38nycYkL7iV6zZ090R3TyxavHSYcAAAAMCcmBdFiGmvSPKcJEeMOQcAAAAHsCVLlozt3RdddFE++clPztl18828KUJ097VJ3p6pQgQAAAAccBQhhnV2ErtkAAAAMHbdnXXr1uW4447L8ccfn7e97W1Jkuuvvz6PfvSj86AHPSjHH398zj///CTJlVdemZUrV+aMM87Isccem5NPPjk33HDDXp//qle9Kve73/1y//vfP6eddlquvPLKvO51r8vLX/7yrFq1Kh/72Mfyvve9Lw95yEPywAc+MI95zGNy1VVX7fG6Zz3rWXnnO9/5w2fvGs3xzW9+MyeeeGJWrVqV4447Lh/72MdG+Dt26xYN/cLuPmu38yUzjq9KsnjoTAAAALC7d73rXdm8eXM+//nP55prrsmDH/zgnHjiibnrXe+ad7/73bnjHe+Ya665Jg996EPzxCc+MUnypS99Keeee27e8IY35GlPe1r+5m/+Jr/6q7+6x+e/5CUvyRVXXJFDDz00//7v/5473/nO+a3f+q0sWbIkL3rRi5Ik//Zv/5ZPfepTqar85V/+ZV760pfm7LPP/g/XvfGNb9zjO/76r/86j3vc4/KHf/iHufnmm7Njx44R/E7N3uBFiLmycvmyTK5fM+4YAAAA7Kc+/vGP5/TTT89BBx2Uu9/97nnEIx6Rz3zmM/mFX/iFvPjFL85HP/rR3OEOd8jXv/71XHXVVUmSY445JqtWrUqSrF69OldeeeVen3//+98/z3jGM/KkJz0pT3rSk/Z4zdatW/P0pz893/zmN/O9730vxxxzzD79DA9+8IPz67/+6/n+97+fJz3pST/MNi7zbToGAAAAzAvdvcf2v/qrv8rVV1+dTZs2ZfPmzbn73e+eG2+8MUly6KGH/vC6gw46KDt37tzr8//2b/82z33uc7Np06asXr16j9c+//nPz/Oe97xceumlef3rX//D9+xu0aJF+cEPfvDD3N/73veSJCeeeGI++tGP5uijj84zn/nMbNy4cXY//IgoQgAAAMAenHjiiXnb296Wm2++OVdffXU++tGP5md/9mdz3XXX5W53u1sOPvjgfOQjH8lXvvKVfX72D37wg3zta1/LIx/5yLz0pS/Nv//7v+f666/P0qVLs3379h9ed9111+Xoo49OkrzlLW/5Yfvu161YsSKbNm1Kkpx//vn5/ve/nyT5yle+krvd7W4544wz8pznPCef/exnb9PvxVxZsNMxtmzdltXrxlvBuS02mUICAACwIJx66qm5+OKL84AHPCBVlZe+9KU56qij8oxnPCNPeMITMjExkVWrVuW+973vPj/75ptvzq/+6q/muuuuS3fnzDPPzJ3vfOc84QlPyFOe8pScf/75efWrX52zzjorT33qU3P00UfnoQ99aK644ook+Q/XnXHGGfnlX/7l/OzP/mwe/ehH54gjjkgytYvG+vXrc/DBB2fJkiVjHwlRexteMt8dcdQxfd9n/s9xx9hnihAAAABzZ8uWLVm5cuW4Yxyw9vT7X1WbuntiT9ePZTpGVV0//euKqrqhqj5XVVuq6tNV9WvjyAQAAACM1nyYjvHl7n5gklTVTyZ5V1XdobvfPOZcAAAAcLs997nPzSc+8Ykfafud3/mdPPvZzx5TovGZD0WIH+ruf62q301ydhJFCAAAABa81772teOOMG/Mx90xPptkj6t6VNXaqpqsqsmdO7bv6RIAAABgnpqPRYjaW0d3b+juie6eWLR46ZCZAAAAgNtpPhYhHphky7hDAAAAAHNrXq0JUVUrkrwsyavHHAUAAIAFaPW6jXP6vE3r19zqNd/61rfywhe+MJ/5zGdy6KGHZsWKFXnFK16Rb3zjG3nZy16WCy64YE4z7YtnPetZOeWUU/KUpzzlR9q7O3/yJ3+St7zlLamqHH300XnNa16TY489Nknyjne8I3/0R3+Uo446Kh/5yEdy+umn5/LLL8+zn/3snHnmmbc5z3woQty7qj6X5LAk25O82s4YAAAALATdnVNPPTW/9mu/lvPOOy9Jsnnz5lx11VW3+9k7d+7MokWj+c/21772tfnkJz+Zz3/+81m8eHE+9KEP5YlPfGIuv/zyHHbYYXnjG9+YP//zP88jH/nIfOtb38onP/nJfOUrX7nd7x1LEaK7l0z/emWSw8eRAQAAAG6vj3zkIzn44IPzW7/1Wz9sW7VqVZLkoosuyvXXX5+nPOUpueyyy7J69er8n//zf1JV+eM//uO8733vyw033JATTjghr3/961NVOemkk3LCCSfkE5/4RJ74xCfmxBNPzHOe85wcccQRefjDH54PfOADueyyy3LzzTfnD/7gD3LRRRflpptuynOf+9z85m/+Zro7z3/+83PhhRfmmGOOSXfvMff//t//OxdddFEWL16cJDn55JNzwgkn5K/+6q/y9a9/PR//+MdzxRVX5IlPfGI++MEP5tvf/nZWrVqVV7/61fn5n//52/z7NR9GQtwmK5cvy+QshsUAAADAqOwqLuzN5z73uVx++eW5xz3ukYc97GH5xCc+kYc//OF53vOelz/6oz9Kkjzzmc/MBRdckCc84QlJkn//93/PP/7jPyZJjjvuuGzYsCEnnHBC/uAP/uCHz33jG9+YO93pTvnMZz6Tm266KQ972MNy8skn53Of+1z+5V/+JZdeemmuuuqq3O9+98uv//qv/0im73znO/nud7+be9/73j/SPjExkcsvvzx/9md/lgsvvDAve9nLMjExkec+97k55ZRTsnnz5tv9+zUfF6YEAACA/cLP/uzPZvny5bnDHe6QVatW5corr0wyNYLiIQ95SI4//vhceOGFufzyy394z9Of/vQkU8WI7du354QTTkiS/Kf/9J9+eM2HPvShbNy4MatWrcpDHvKQbNu2LV/60pfy0Y9+NKeffnoOOuig3OMe98ijHvWoWWft7lTtdcPKOaEIAQAAALfRsccem02bNu21/9BDD/3h8UEHHZSdO3fmxhtvzG//9m/nne98Zy699NKcccYZufHGG3943RFHHJEke51Ksavv1a9+dTZv3pzNmzfniiuuyMknn5wkt1pIuOMd75gjjjgi//qv//oj7Z/97Gdzv/vd7xbvvb0W7HSMLVu3zfmqpzCfzWZVXgAAYFiPetSj8uIXvzhveMMbcsYZZyRJPvOZz2THjh17vWdXweHII4/M9ddfn3e+853/YfeKJLnLXe6SpUuX5lOf+lQe+tCH/nDhyyR53OMel7/4i7/Iox71qBx88MH54he/mKOPPjonnnhiXv/612fNmjX59re/nY985CM/MoJil3Xr1uUFL3hB3vGOd+Twww/PP/zDP+TjH/94Xv/619/e35JbtGCLEAAAALC7of/nXVXl3e9+d174whfmJS95SQ477LAfbtH59a9/fY/33PnOd84ZZ5yR448/PitWrMiDH/zgvT7/jW98Y84444wcccQROemkk3KnO90pSfIbv/EbufLKK/OgBz0o3Z273vWuec973pNTTz01F154YY4//vj8zM/8TB7xiEfs8bnPf/7z82//9m85/vjjc9BBB+Woo47K+eefn8MPH+3eEXVLwzvm9EVVneTPuvu/TJ+/KMmS7j6rqs5KckaSq2fcclJ3//vennfEUcf0fZ/5P0eYGOYXIyEAAOA/2rJlS1auXDnuGCNz/fXXZ8mSJUmSl7zkJfnmN7+ZV77ylWNO9f/s6fe/qjZ198Serh9yJMRNSZ5cVX/a3dfsof/l3f2yAfMAAADAvPa3f/u3+dM//dPs3Lkz97rXvXLOOeeMO9LtMmQRYmeSDUnOTPKHA74XAAAAFqSnP/3pP9wtY38w9O4Yr03yjKq60x76zqyqzdOfj+zp5qpaW1WTVTW5c8f20SYFAABgQRhqmQF+1G35fR+0CNHd30myMckL9tD98u5eNf155F7u39DdE909sWjx0pFmBQAAYP477LDDsm3bNoWIgXV3tm3blsMOO2yf7hvH7hivSPLZJG8ew7sBAADYjyxfvjxbt27N1VdffesXM6cOO+ywLF++fJ/uGbwI0d3XVtXbkzwnyZuGfj8AAAD7j4MPPjjHHHPMuGMwS0OvCbHL2UmO3K1t5poQm6tqxRhyAQAAACMy2EiI7l4y4/iqJItnnJ+V5KyhsgAAAADDG8eaEHNi5fJlmVy/ZtwxAAAAgFmqhbqCaFVdneQrt+MRd0py3RjuPzLJNbfjvczO7f3znY/m4880rkyjfO9cP3uunnd7nuP7av6bj/9+3x7z9ecZR65Rv3M+fmf5O9b+bb7++317zNefaX/7zhrFs8f9neX7au/u1d133VPHgi1C3F5VtaG71w59f1VNdvfEbX0vs3N7/3zno/n4M40r0yjfO9fPnqvn3Z7n+L6a/+bjv9+3x3z9ecaRa9TvnI/fWf6OtX+br/9+3x7z9Wfa376zRvHscX9n+b66bca1MOV88L4x389o7Y9/PvPxZxpXplG+d66fPVfPuz3PmY//7PCj9rc/o/n684wj16jfOR+/s/wda/+2P/75zNefaX/7zhrFs8f9nTVf/9mZ1w7YkRDjcqBXvYCFw/cVsJD4zgIWigP9++pAHgkxLhvGHQBglnxfAQuJ7yxgoTigv6+MhAAAAAAGYSQEAAAAMAhFCAAAAGAQihAAAADAIBQhxqiqjqiqt1TVG6rqGePOA3BLquonq+qNVfXOcWcBuCVV9aTpv1+dX1UnjzsPwC2pqpVV9bqqemdV/edx5xk1RYg5VlVvqqpvV9Vlu7U/vqr+par+b1X9wXTzk5O8s7vPSPLEwcMCB7x9+c7q7n/t7ueMJylwoNvH76v3TP/96llJnj6GuMABbh+/s7Z0928leVqS/X7rTkWIuXdOksfPbKiqg5K8NskvJLlfktOr6n5Jlif52vRlNw+YEWCXczL77yyAcTon+/599d+m+wGGdk724Turqp6Y5ONJPjxszOEpQsyx7v5okmt3a/7ZJP93+v8ifi/JeUl+OcnWTBUiEn8WwBjs43cWwNjsy/dVTfnfST7Q3Z8dOivAvv4dq7vf290nJNnvp+n7D99hHJ3/N+IhmSo+HJ3kXUl+par+Isn7xhEMYA/2+J1VVcuq6nVJHlhV/3U80QB+xN7+jvX8JI9J8pSq+q1xBAPYg739HeukqnpVVb0+yfvHE204i8Yd4ABRe2jr7v5ukmcPHQbgVuztO2tbEn+ZB+aTvX1fvSrJq4YOA3Ar9vaddVGSi4aNMj5GQgxja5KfmHG+PMk3xpQF4Nb4zgIWCt9XwELiOyuKEEP5TJKfrqpjquqQJKclee+YMwHsje8sYKHwfQUsJL6zoggx56rq3CQXJ7lPVW2tqud0984kz0vywSRbkry9uy8fZ06AxHcWsHD4vgIWEt9Ze1fdPe4MAAAAwAHASAgAAABgEIoQAAAAwCAUIQAAAIBBKEIAAAAAg1CEAAAAAAahCAEAAAAMQhECAFgwquqFVbV43DkAgNumunvcGQAAZqWqrkwy0d3XjDsLALDvjIQAAOZUVa2pqkuq6vNV9daquldVfXi67cNVdc/p686pqqfMuO/66V9PqqqLquqdVfXPVfVXNeUFSe6R5CNV9ZHx/HQAwO2xaNwBAID9R1Udm+QPkzysu6+pqh9L8pYkG7v7LVX160leleRJt/KoByY5Nsk3knxi+nmvqqrfTfJIIyEAYGEyEgIAmEuPSvLOXUWC7r42yc8l+evp/rcmefgsnvPp7t7a3T9IsjnJirmPCgAMTRECAJhLleTWFpza1b8z038XqapKcsiMa26acXxzjN4EgP2CIgQAMJc+nORpVbUsSaanY3wyyWnT/c9I8vHp4yuTrJ4+/uUkB8/i+duTLJ2rsADAsPxfBQBgznT35VX1J0n+sapuTvK5JC9I8qaqWpfk6iTPnr78DUnOr6pPZ6p48d1ZvGJDkg9U1Te7+5Fz/xMAAKNki04AAABgEKZjAAAAAINQhAAAAAAGoQgBAAAADEIRAgAAABiEIgQAAAAwCEUIAAAAYBCKEAAAAMAgFCEAAACAQfz/Afc2FT0gznv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344"/>
            <a:ext cx="4604657" cy="2636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86" y="1442344"/>
            <a:ext cx="4408713" cy="2520056"/>
          </a:xfrm>
          <a:prstGeom prst="rect">
            <a:avLst/>
          </a:prstGeom>
        </p:spPr>
      </p:pic>
      <p:sp>
        <p:nvSpPr>
          <p:cNvPr id="12" name="Google Shape;435;p7"/>
          <p:cNvSpPr txBox="1"/>
          <p:nvPr/>
        </p:nvSpPr>
        <p:spPr>
          <a:xfrm>
            <a:off x="1183449" y="4078521"/>
            <a:ext cx="2057400" cy="74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900"/>
            </a:pPr>
            <a:endParaRPr lang="en-US" sz="900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&lt;= 163 - </a:t>
            </a:r>
            <a:r>
              <a:rPr lang="en-US" sz="900" dirty="0" err="1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Low_AMT</a:t>
            </a:r>
            <a:endParaRPr lang="en-US" sz="900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163 and &lt;= 272 -- </a:t>
            </a:r>
            <a:r>
              <a:rPr lang="en-US" sz="900" dirty="0" err="1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Medium_AMT</a:t>
            </a:r>
            <a:endParaRPr lang="en-US" sz="900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272 and &lt;=410 - </a:t>
            </a:r>
            <a:r>
              <a:rPr lang="en-US" sz="900" dirty="0" err="1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High_AMT</a:t>
            </a:r>
            <a:endParaRPr lang="en-US" sz="900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410 - </a:t>
            </a:r>
            <a:r>
              <a:rPr lang="en-US" sz="900" dirty="0" err="1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Very_High_AMT</a:t>
            </a:r>
            <a:endParaRPr lang="en-US" sz="900" dirty="0">
              <a:solidFill>
                <a:srgbClr val="E72D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435;p7"/>
          <p:cNvSpPr txBox="1"/>
          <p:nvPr/>
        </p:nvSpPr>
        <p:spPr>
          <a:xfrm>
            <a:off x="6038478" y="4121310"/>
            <a:ext cx="2057400" cy="74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&lt;= 10% - Low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10 and &lt;=12 - Medium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12 and &lt;= 15 - High</a:t>
            </a:r>
          </a:p>
          <a:p>
            <a:pPr lvl="0">
              <a:buSzPts val="900"/>
            </a:pPr>
            <a:r>
              <a:rPr lang="en-US" sz="900" dirty="0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&gt; 15 - Very High</a:t>
            </a:r>
          </a:p>
        </p:txBody>
      </p:sp>
    </p:spTree>
    <p:extLst>
      <p:ext uri="{BB962C8B-B14F-4D97-AF65-F5344CB8AC3E}">
        <p14:creationId xmlns:p14="http://schemas.microsoft.com/office/powerpoint/2010/main" val="1616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420</Words>
  <Application>Microsoft Office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Merriweather</vt:lpstr>
      <vt:lpstr>Roboto</vt:lpstr>
      <vt:lpstr>Arial</vt:lpstr>
      <vt:lpstr>Proxima Nova</vt:lpstr>
      <vt:lpstr>MASTER_UPGRAD</vt:lpstr>
      <vt:lpstr>Packager Shell Object</vt:lpstr>
      <vt:lpstr>PowerPoint Presentation</vt:lpstr>
      <vt:lpstr>PowerPoint Presentation</vt:lpstr>
      <vt:lpstr>Lending Club: Problem Statement</vt:lpstr>
      <vt:lpstr>Lending Club: Solution</vt:lpstr>
      <vt:lpstr>Lending Club: Default Indicators</vt:lpstr>
      <vt:lpstr>Lending Club: Supporting Case Study</vt:lpstr>
      <vt:lpstr>Lending Club: Supporting Case Study</vt:lpstr>
      <vt:lpstr>Lending Club: Supporting Case Study</vt:lpstr>
      <vt:lpstr>Lending Club: Supporting Case Study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kavin</cp:lastModifiedBy>
  <cp:revision>26</cp:revision>
  <dcterms:created xsi:type="dcterms:W3CDTF">2019-01-02T10:18:22Z</dcterms:created>
  <dcterms:modified xsi:type="dcterms:W3CDTF">2022-03-09T01:40:36Z</dcterms:modified>
</cp:coreProperties>
</file>