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7"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34C9122-F42C-4F6C-8F9C-84D8E6B8AED9}">
          <p14:sldIdLst>
            <p14:sldId id="256"/>
            <p14:sldId id="257"/>
            <p14:sldId id="259"/>
            <p14:sldId id="258"/>
            <p14:sldId id="260"/>
            <p14:sldId id="261"/>
            <p14:sldId id="262"/>
            <p14:sldId id="263"/>
            <p14:sldId id="264"/>
            <p14:sldId id="265"/>
            <p14:sldId id="266"/>
            <p14:sldId id="268"/>
            <p14:sldId id="267"/>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635EC5-7566-40AB-8BBD-76CA4D855857}" type="datetimeFigureOut">
              <a:rPr lang="en-US" smtClean="0"/>
              <a:t>7/22/2014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998D4F-8DB0-4D01-B475-E2DBB2E51139}" type="slidenum">
              <a:rPr lang="en-US" smtClean="0"/>
              <a:t>‹#›</a:t>
            </a:fld>
            <a:endParaRPr lang="en-US"/>
          </a:p>
        </p:txBody>
      </p:sp>
    </p:spTree>
    <p:extLst>
      <p:ext uri="{BB962C8B-B14F-4D97-AF65-F5344CB8AC3E}">
        <p14:creationId xmlns:p14="http://schemas.microsoft.com/office/powerpoint/2010/main" val="347471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998D4F-8DB0-4D01-B475-E2DBB2E51139}" type="slidenum">
              <a:rPr lang="en-US" smtClean="0"/>
              <a:t>1</a:t>
            </a:fld>
            <a:endParaRPr lang="en-US"/>
          </a:p>
        </p:txBody>
      </p:sp>
    </p:spTree>
    <p:extLst>
      <p:ext uri="{BB962C8B-B14F-4D97-AF65-F5344CB8AC3E}">
        <p14:creationId xmlns:p14="http://schemas.microsoft.com/office/powerpoint/2010/main" val="53372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7/22/2014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7/22/2014</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enikapa\Desktop\optumR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76200"/>
            <a:ext cx="2209800" cy="64084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2971800" y="2514600"/>
            <a:ext cx="7620000" cy="1143000"/>
          </a:xfrm>
        </p:spPr>
        <p:txBody>
          <a:bodyPr/>
          <a:lstStyle/>
          <a:p>
            <a:pPr marL="571500" indent="-571500">
              <a:buFont typeface="Arial" panose="020B0604020202020204" pitchFamily="34" charset="0"/>
              <a:buChar char="•"/>
            </a:pPr>
            <a:r>
              <a:rPr lang="en-US" sz="3600" dirty="0" smtClean="0"/>
              <a:t>JavaScript</a:t>
            </a:r>
            <a:endParaRPr lang="en-US" sz="3600" dirty="0"/>
          </a:p>
        </p:txBody>
      </p:sp>
      <p:sp>
        <p:nvSpPr>
          <p:cNvPr id="2" name="TextBox 1"/>
          <p:cNvSpPr txBox="1"/>
          <p:nvPr/>
        </p:nvSpPr>
        <p:spPr>
          <a:xfrm>
            <a:off x="4876800" y="5638800"/>
            <a:ext cx="3223575" cy="800219"/>
          </a:xfrm>
          <a:prstGeom prst="rect">
            <a:avLst/>
          </a:prstGeom>
          <a:noFill/>
        </p:spPr>
        <p:txBody>
          <a:bodyPr wrap="none" rtlCol="0">
            <a:spAutoFit/>
          </a:bodyPr>
          <a:lstStyle/>
          <a:p>
            <a:r>
              <a:rPr lang="en-US" dirty="0" smtClean="0"/>
              <a:t>Sudhakar E</a:t>
            </a:r>
          </a:p>
          <a:p>
            <a:r>
              <a:rPr lang="en-US" sz="1400" dirty="0" smtClean="0"/>
              <a:t>OptumRx SSS Team</a:t>
            </a:r>
          </a:p>
          <a:p>
            <a:r>
              <a:rPr lang="en-US" sz="1400" dirty="0" smtClean="0"/>
              <a:t>Email : </a:t>
            </a:r>
            <a:r>
              <a:rPr lang="en-US" sz="1400" dirty="0" smtClean="0">
                <a:solidFill>
                  <a:srgbClr val="FF0000"/>
                </a:solidFill>
              </a:rPr>
              <a:t>Sudhakar_enikapally@optum.com</a:t>
            </a:r>
            <a:endParaRPr lang="en-US" sz="1400" dirty="0">
              <a:solidFill>
                <a:srgbClr val="FF0000"/>
              </a:solidFill>
            </a:endParaRPr>
          </a:p>
        </p:txBody>
      </p:sp>
    </p:spTree>
    <p:extLst>
      <p:ext uri="{BB962C8B-B14F-4D97-AF65-F5344CB8AC3E}">
        <p14:creationId xmlns:p14="http://schemas.microsoft.com/office/powerpoint/2010/main" val="644136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867400"/>
          </a:xfrm>
        </p:spPr>
        <p:txBody>
          <a:bodyPr>
            <a:normAutofit/>
          </a:bodyPr>
          <a:lstStyle/>
          <a:p>
            <a:r>
              <a:rPr lang="en-US" b="1" dirty="0" smtClean="0"/>
              <a:t>While loop:</a:t>
            </a:r>
          </a:p>
          <a:p>
            <a:pPr marL="114300" indent="0">
              <a:buNone/>
            </a:pPr>
            <a:r>
              <a:rPr lang="en-US" sz="1600" dirty="0"/>
              <a:t>	while (expression){</a:t>
            </a:r>
          </a:p>
          <a:p>
            <a:pPr marL="114300" indent="0">
              <a:buNone/>
            </a:pPr>
            <a:r>
              <a:rPr lang="en-US" sz="1600" dirty="0" smtClean="0"/>
              <a:t>		   </a:t>
            </a:r>
            <a:r>
              <a:rPr lang="en-US" sz="1600" dirty="0"/>
              <a:t>Statement(s) to be executed if expression is true</a:t>
            </a:r>
          </a:p>
          <a:p>
            <a:pPr marL="114300" indent="0">
              <a:buNone/>
            </a:pPr>
            <a:r>
              <a:rPr lang="en-US" sz="1600" dirty="0" smtClean="0"/>
              <a:t>	}</a:t>
            </a:r>
            <a:endParaRPr lang="en-US" sz="1600" dirty="0"/>
          </a:p>
          <a:p>
            <a:pPr marL="114300" indent="0">
              <a:buNone/>
            </a:pPr>
            <a:r>
              <a:rPr lang="en-US" sz="1600" dirty="0"/>
              <a:t> </a:t>
            </a:r>
          </a:p>
          <a:p>
            <a:r>
              <a:rPr lang="en-US" b="1" dirty="0" smtClean="0"/>
              <a:t>For loop:</a:t>
            </a:r>
            <a:endParaRPr lang="en-US" b="1" dirty="0"/>
          </a:p>
          <a:p>
            <a:pPr marL="411480" lvl="1" indent="0">
              <a:buNone/>
            </a:pPr>
            <a:r>
              <a:rPr lang="en-US" sz="1700" dirty="0"/>
              <a:t>	for (initialization; test condition; iteration statement){</a:t>
            </a:r>
          </a:p>
          <a:p>
            <a:pPr marL="411480" lvl="1" indent="0">
              <a:buNone/>
            </a:pPr>
            <a:r>
              <a:rPr lang="en-US" sz="1700" dirty="0"/>
              <a:t>     </a:t>
            </a:r>
            <a:r>
              <a:rPr lang="en-US" sz="1700" dirty="0" smtClean="0"/>
              <a:t>		Statement(s</a:t>
            </a:r>
            <a:r>
              <a:rPr lang="en-US" sz="1700" dirty="0"/>
              <a:t>) to be executed if test condition is true</a:t>
            </a:r>
          </a:p>
          <a:p>
            <a:pPr marL="411480" lvl="1" indent="0">
              <a:buNone/>
            </a:pPr>
            <a:r>
              <a:rPr lang="en-US" sz="1700" dirty="0" smtClean="0"/>
              <a:t>	}</a:t>
            </a:r>
          </a:p>
          <a:p>
            <a:pPr marL="411480" lvl="1" indent="0">
              <a:buNone/>
            </a:pPr>
            <a:endParaRPr lang="en-US" sz="1700" dirty="0" smtClean="0"/>
          </a:p>
          <a:p>
            <a:r>
              <a:rPr lang="en-US" b="1" dirty="0" smtClean="0"/>
              <a:t>For in </a:t>
            </a:r>
            <a:r>
              <a:rPr lang="en-US" b="1" dirty="0"/>
              <a:t>loop:</a:t>
            </a:r>
          </a:p>
          <a:p>
            <a:pPr marL="411480" lvl="1" indent="0">
              <a:buNone/>
            </a:pPr>
            <a:endParaRPr lang="en-US" sz="1700" dirty="0"/>
          </a:p>
          <a:p>
            <a:pPr marL="411480" lvl="1" indent="0">
              <a:buNone/>
            </a:pPr>
            <a:r>
              <a:rPr lang="en-US" sz="1700" dirty="0" smtClean="0"/>
              <a:t>	for </a:t>
            </a:r>
            <a:r>
              <a:rPr lang="en-US" sz="1700" dirty="0"/>
              <a:t>(</a:t>
            </a:r>
            <a:r>
              <a:rPr lang="en-US" sz="1700" dirty="0" err="1"/>
              <a:t>variablename</a:t>
            </a:r>
            <a:r>
              <a:rPr lang="en-US" sz="1700" dirty="0"/>
              <a:t> in object){</a:t>
            </a:r>
          </a:p>
          <a:p>
            <a:pPr marL="411480" lvl="1" indent="0">
              <a:buNone/>
            </a:pPr>
            <a:r>
              <a:rPr lang="en-US" sz="1700" dirty="0"/>
              <a:t>  </a:t>
            </a:r>
            <a:r>
              <a:rPr lang="en-US" sz="1700" dirty="0" smtClean="0"/>
              <a:t>		statement </a:t>
            </a:r>
            <a:r>
              <a:rPr lang="en-US" sz="1700" dirty="0"/>
              <a:t>or block to execute</a:t>
            </a:r>
          </a:p>
          <a:p>
            <a:pPr marL="411480" lvl="1" indent="0">
              <a:buNone/>
            </a:pPr>
            <a:r>
              <a:rPr lang="en-US" sz="1700" dirty="0" smtClean="0"/>
              <a:t>	}</a:t>
            </a:r>
            <a:endParaRPr lang="en-US" sz="1700" dirty="0"/>
          </a:p>
          <a:p>
            <a:pPr marL="411480" lvl="1" indent="0">
              <a:buNone/>
            </a:pPr>
            <a:r>
              <a:rPr lang="en-US" sz="1700" dirty="0"/>
              <a:t> </a:t>
            </a:r>
          </a:p>
          <a:p>
            <a:pPr marL="411480" lvl="1" indent="0">
              <a:buNone/>
            </a:pPr>
            <a:r>
              <a:rPr lang="en-US" sz="1700" dirty="0" smtClean="0"/>
              <a:t> </a:t>
            </a:r>
            <a:endParaRPr lang="en-US" sz="1700" dirty="0"/>
          </a:p>
          <a:p>
            <a:pPr lvl="1"/>
            <a:endParaRPr lang="en-US" b="1" dirty="0"/>
          </a:p>
          <a:p>
            <a:endParaRPr lang="en-US" dirty="0"/>
          </a:p>
        </p:txBody>
      </p:sp>
    </p:spTree>
    <p:extLst>
      <p:ext uri="{BB962C8B-B14F-4D97-AF65-F5344CB8AC3E}">
        <p14:creationId xmlns:p14="http://schemas.microsoft.com/office/powerpoint/2010/main" val="2865267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lstStyle/>
          <a:p>
            <a:pPr marL="114300" indent="0">
              <a:buNone/>
            </a:pPr>
            <a:r>
              <a:rPr lang="en-US" sz="1400" dirty="0"/>
              <a:t>&lt;script type="text/</a:t>
            </a:r>
            <a:r>
              <a:rPr lang="en-US" sz="1400" dirty="0" err="1"/>
              <a:t>javascript</a:t>
            </a:r>
            <a:r>
              <a:rPr lang="en-US" sz="1400" dirty="0"/>
              <a:t>"&gt;</a:t>
            </a:r>
          </a:p>
          <a:p>
            <a:pPr marL="114300" indent="0">
              <a:buNone/>
            </a:pPr>
            <a:r>
              <a:rPr lang="en-US" sz="1400" dirty="0" err="1" smtClean="0"/>
              <a:t>var</a:t>
            </a:r>
            <a:r>
              <a:rPr lang="en-US" sz="1400" dirty="0" smtClean="0"/>
              <a:t> </a:t>
            </a:r>
            <a:r>
              <a:rPr lang="en-US" sz="1400" dirty="0" err="1"/>
              <a:t>aProperty</a:t>
            </a:r>
            <a:r>
              <a:rPr lang="en-US" sz="1400" dirty="0"/>
              <a:t>;</a:t>
            </a:r>
          </a:p>
          <a:p>
            <a:pPr marL="114300" indent="0">
              <a:buNone/>
            </a:pPr>
            <a:r>
              <a:rPr lang="en-US" sz="1400" dirty="0" err="1"/>
              <a:t>document.write</a:t>
            </a:r>
            <a:r>
              <a:rPr lang="en-US" sz="1400" dirty="0"/>
              <a:t>("Navigator Object Properties&lt;</a:t>
            </a:r>
            <a:r>
              <a:rPr lang="en-US" sz="1400" dirty="0" err="1"/>
              <a:t>br</a:t>
            </a:r>
            <a:r>
              <a:rPr lang="en-US" sz="1400" dirty="0"/>
              <a:t> /&gt; ");</a:t>
            </a:r>
          </a:p>
          <a:p>
            <a:pPr marL="114300" indent="0">
              <a:buNone/>
            </a:pPr>
            <a:r>
              <a:rPr lang="en-US" sz="1400" dirty="0"/>
              <a:t>for (</a:t>
            </a:r>
            <a:r>
              <a:rPr lang="en-US" sz="1400" dirty="0" err="1"/>
              <a:t>aProperty</a:t>
            </a:r>
            <a:r>
              <a:rPr lang="en-US" sz="1400" dirty="0"/>
              <a:t> in navigator)</a:t>
            </a:r>
          </a:p>
          <a:p>
            <a:pPr marL="114300" indent="0">
              <a:buNone/>
            </a:pPr>
            <a:r>
              <a:rPr lang="en-US" sz="1400" dirty="0"/>
              <a:t>{</a:t>
            </a:r>
          </a:p>
          <a:p>
            <a:pPr marL="114300" indent="0">
              <a:buNone/>
            </a:pPr>
            <a:r>
              <a:rPr lang="en-US" sz="1400" dirty="0"/>
              <a:t>  </a:t>
            </a:r>
            <a:r>
              <a:rPr lang="en-US" sz="1400" dirty="0" err="1"/>
              <a:t>document.write</a:t>
            </a:r>
            <a:r>
              <a:rPr lang="en-US" sz="1400" dirty="0"/>
              <a:t>(</a:t>
            </a:r>
            <a:r>
              <a:rPr lang="en-US" sz="1400" dirty="0" err="1"/>
              <a:t>aProperty</a:t>
            </a:r>
            <a:r>
              <a:rPr lang="en-US" sz="1400" dirty="0"/>
              <a:t>);</a:t>
            </a:r>
          </a:p>
          <a:p>
            <a:pPr marL="114300" indent="0">
              <a:buNone/>
            </a:pPr>
            <a:r>
              <a:rPr lang="en-US" sz="1400" dirty="0"/>
              <a:t>  </a:t>
            </a:r>
            <a:r>
              <a:rPr lang="en-US" sz="1400" dirty="0" err="1"/>
              <a:t>document.write</a:t>
            </a:r>
            <a:r>
              <a:rPr lang="en-US" sz="1400" dirty="0"/>
              <a:t>("&lt;</a:t>
            </a:r>
            <a:r>
              <a:rPr lang="en-US" sz="1400" dirty="0" err="1"/>
              <a:t>br</a:t>
            </a:r>
            <a:r>
              <a:rPr lang="en-US" sz="1400" dirty="0"/>
              <a:t> /&gt;");</a:t>
            </a:r>
          </a:p>
          <a:p>
            <a:pPr marL="114300" indent="0">
              <a:buNone/>
            </a:pPr>
            <a:r>
              <a:rPr lang="en-US" sz="1400" dirty="0"/>
              <a:t>}</a:t>
            </a:r>
          </a:p>
          <a:p>
            <a:pPr marL="114300" indent="0">
              <a:buNone/>
            </a:pPr>
            <a:r>
              <a:rPr lang="en-US" sz="1400" dirty="0" err="1"/>
              <a:t>document.write</a:t>
            </a:r>
            <a:r>
              <a:rPr lang="en-US" sz="1400" dirty="0"/>
              <a:t>("Exiting from the loop!");</a:t>
            </a:r>
          </a:p>
          <a:p>
            <a:pPr marL="114300" indent="0">
              <a:buNone/>
            </a:pPr>
            <a:r>
              <a:rPr lang="en-US" sz="1400" dirty="0" smtClean="0"/>
              <a:t>&lt;/</a:t>
            </a:r>
            <a:r>
              <a:rPr lang="en-US" sz="1400" dirty="0"/>
              <a:t>script</a:t>
            </a:r>
            <a:r>
              <a:rPr lang="en-US" sz="1400" dirty="0" smtClean="0"/>
              <a:t>&gt;</a:t>
            </a:r>
          </a:p>
          <a:p>
            <a:pPr marL="114300" indent="0">
              <a:buNone/>
            </a:pPr>
            <a:endParaRPr lang="en-US" sz="1400" dirty="0"/>
          </a:p>
          <a:p>
            <a:pPr marL="114300" indent="0">
              <a:buNone/>
            </a:pPr>
            <a:endParaRPr lang="en-US" sz="1400" dirty="0"/>
          </a:p>
          <a:p>
            <a:pPr marL="114300" indent="0">
              <a:buNone/>
            </a:pPr>
            <a:r>
              <a:rPr lang="en-US" sz="1600" dirty="0"/>
              <a:t> </a:t>
            </a:r>
          </a:p>
          <a:p>
            <a:endParaRPr lang="en-US" dirty="0"/>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09" y="3463636"/>
            <a:ext cx="6673240" cy="3241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448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7620000" cy="4800600"/>
          </a:xfrm>
        </p:spPr>
        <p:txBody>
          <a:bodyPr>
            <a:normAutofit/>
          </a:bodyPr>
          <a:lstStyle/>
          <a:p>
            <a:pPr marL="411480" lvl="1" indent="0">
              <a:buNone/>
            </a:pPr>
            <a:r>
              <a:rPr lang="en-US" sz="2800" dirty="0" smtClean="0"/>
              <a:t>Functions :</a:t>
            </a:r>
          </a:p>
          <a:p>
            <a:pPr lvl="2"/>
            <a:r>
              <a:rPr lang="en-US" dirty="0" smtClean="0"/>
              <a:t>A function is a group of reusable code which can be called anywhere in your programme. This eliminates the need of writing same code again and again. This will help programmers to write modular code. You can divide your big programme in a number of small and manageable functions.</a:t>
            </a:r>
          </a:p>
          <a:p>
            <a:pPr marL="114300" indent="0">
              <a:buNone/>
            </a:pPr>
            <a:endParaRPr lang="en-US" b="1" dirty="0"/>
          </a:p>
          <a:p>
            <a:r>
              <a:rPr lang="en-US" b="1" dirty="0" smtClean="0"/>
              <a:t>What </a:t>
            </a:r>
            <a:r>
              <a:rPr lang="en-US" b="1" dirty="0"/>
              <a:t>is an Event ?</a:t>
            </a:r>
          </a:p>
          <a:p>
            <a:pPr lvl="1"/>
            <a:r>
              <a:rPr lang="en-US" dirty="0"/>
              <a:t>JavaScript's interaction with HTML is handled through events that occur when the user or browser manipulates a page.</a:t>
            </a:r>
          </a:p>
          <a:p>
            <a:pPr lvl="1"/>
            <a:r>
              <a:rPr lang="en-US" dirty="0"/>
              <a:t>When the page loads, that is an event. When the user clicks a button, that click, too, is an event. Another example of events are like pressing any key, closing window, resizing window etc.</a:t>
            </a:r>
          </a:p>
          <a:p>
            <a:endParaRPr lang="en-US" dirty="0"/>
          </a:p>
        </p:txBody>
      </p:sp>
    </p:spTree>
    <p:extLst>
      <p:ext uri="{BB962C8B-B14F-4D97-AF65-F5344CB8AC3E}">
        <p14:creationId xmlns:p14="http://schemas.microsoft.com/office/powerpoint/2010/main" val="2471772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70" y="376954"/>
            <a:ext cx="8077730" cy="6176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500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7620000" cy="5791200"/>
          </a:xfrm>
        </p:spPr>
        <p:txBody>
          <a:bodyPr/>
          <a:lstStyle/>
          <a:p>
            <a:r>
              <a:rPr lang="en-US" b="1" dirty="0"/>
              <a:t>What are Cookies ?</a:t>
            </a:r>
          </a:p>
          <a:p>
            <a:pPr marL="411480" lvl="1" indent="0">
              <a:buNone/>
            </a:pPr>
            <a:r>
              <a:rPr lang="en-US" dirty="0" smtClean="0"/>
              <a:t>	Web </a:t>
            </a:r>
            <a:r>
              <a:rPr lang="en-US" dirty="0"/>
              <a:t>Browser and Server use HTTP protocol to communicate and HTTP is a stateless protocol. But for a commercial website it is required to maintain session information among different pages. For example one user registration ends after completing many pages. But how to maintain user's session information across all the web pages.</a:t>
            </a:r>
          </a:p>
          <a:p>
            <a:pPr marL="411480" lvl="1" indent="0">
              <a:buNone/>
            </a:pPr>
            <a:r>
              <a:rPr lang="en-US" dirty="0" smtClean="0"/>
              <a:t>	In </a:t>
            </a:r>
            <a:r>
              <a:rPr lang="en-US" dirty="0"/>
              <a:t>many situations, using cookies is the most efficient method of remembering and tracking preferences, purchases, commissions, and other information required for better visitor experience or site statistics</a:t>
            </a:r>
            <a:r>
              <a:rPr lang="en-US" dirty="0" smtClean="0"/>
              <a:t>.</a:t>
            </a:r>
          </a:p>
          <a:p>
            <a:pPr marL="411480" lvl="1" indent="0">
              <a:buNone/>
            </a:pPr>
            <a:r>
              <a:rPr lang="en-US" b="1" dirty="0" smtClean="0"/>
              <a:t>Syntax :</a:t>
            </a:r>
          </a:p>
          <a:p>
            <a:pPr marL="411480" lvl="1" indent="0">
              <a:buNone/>
            </a:pPr>
            <a:r>
              <a:rPr lang="en-US" dirty="0"/>
              <a:t>	</a:t>
            </a:r>
            <a:r>
              <a:rPr lang="en-US" dirty="0" err="1"/>
              <a:t>document.cookie</a:t>
            </a:r>
            <a:r>
              <a:rPr lang="en-US" dirty="0"/>
              <a:t> = "key1=value1;key2=value2;expires=date“;</a:t>
            </a:r>
          </a:p>
          <a:p>
            <a:pPr marL="411480" lvl="1" indent="0">
              <a:buNone/>
            </a:pPr>
            <a:endParaRPr lang="en-US" dirty="0"/>
          </a:p>
        </p:txBody>
      </p:sp>
    </p:spTree>
    <p:extLst>
      <p:ext uri="{BB962C8B-B14F-4D97-AF65-F5344CB8AC3E}">
        <p14:creationId xmlns:p14="http://schemas.microsoft.com/office/powerpoint/2010/main" val="3674121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normAutofit lnSpcReduction="10000"/>
          </a:bodyPr>
          <a:lstStyle/>
          <a:p>
            <a:r>
              <a:rPr lang="en-US" sz="1900" b="1" dirty="0"/>
              <a:t>How It Works ?</a:t>
            </a:r>
          </a:p>
          <a:p>
            <a:pPr marL="411480" lvl="1" indent="0">
              <a:buNone/>
            </a:pPr>
            <a:r>
              <a:rPr lang="en-US" sz="1900" dirty="0" smtClean="0"/>
              <a:t>		Your </a:t>
            </a:r>
            <a:r>
              <a:rPr lang="en-US" sz="1900" dirty="0"/>
              <a:t>server sends some data to the visitor's browser in the form of a cookie. The browser may accept the cookie. If it does, it is stored as a plain text record on the visitor's hard drive. Now, when the visitor arrives at another page on your site, the browser sends the same cookie to the server for retrieval. Once retrieved, your server knows/remembers what was stored earlier</a:t>
            </a:r>
            <a:r>
              <a:rPr lang="en-US" sz="1900" dirty="0" smtClean="0"/>
              <a:t>.</a:t>
            </a:r>
          </a:p>
          <a:p>
            <a:pPr marL="411480" lvl="1" indent="0">
              <a:buNone/>
            </a:pPr>
            <a:endParaRPr lang="en-US" sz="1900" dirty="0"/>
          </a:p>
          <a:p>
            <a:r>
              <a:rPr lang="en-US" sz="1900" b="1" dirty="0"/>
              <a:t>Cookies are a plain text data record of 5 variable-length fields</a:t>
            </a:r>
            <a:r>
              <a:rPr lang="en-US" sz="1900" dirty="0"/>
              <a:t>:</a:t>
            </a:r>
          </a:p>
          <a:p>
            <a:pPr lvl="1"/>
            <a:r>
              <a:rPr lang="en-US" sz="1800" b="1" dirty="0"/>
              <a:t>Expires :</a:t>
            </a:r>
            <a:r>
              <a:rPr lang="en-US" sz="1800" dirty="0"/>
              <a:t> The date the cookie will expire. If this is blank, the cookie will expire when the visitor quits the browser.</a:t>
            </a:r>
          </a:p>
          <a:p>
            <a:pPr lvl="1"/>
            <a:r>
              <a:rPr lang="en-US" sz="1800" b="1" dirty="0"/>
              <a:t>Domain :</a:t>
            </a:r>
            <a:r>
              <a:rPr lang="en-US" sz="1800" dirty="0"/>
              <a:t> The domain name of your site.</a:t>
            </a:r>
          </a:p>
          <a:p>
            <a:pPr lvl="1"/>
            <a:r>
              <a:rPr lang="en-US" sz="1800" b="1" dirty="0"/>
              <a:t>Path :</a:t>
            </a:r>
            <a:r>
              <a:rPr lang="en-US" sz="1800" dirty="0"/>
              <a:t> The path to the directory or web page that set the cookie. This may be blank if you want to retrieve the cookie from any directory or page.</a:t>
            </a:r>
          </a:p>
          <a:p>
            <a:pPr lvl="1"/>
            <a:r>
              <a:rPr lang="en-US" sz="1800" b="1" dirty="0"/>
              <a:t>Secure :</a:t>
            </a:r>
            <a:r>
              <a:rPr lang="en-US" sz="1800" dirty="0"/>
              <a:t> If this field contains the word "secure" then the cookie may only be retrieved with a secure server. If this field is blank, no such restriction exists.</a:t>
            </a:r>
          </a:p>
          <a:p>
            <a:pPr lvl="1"/>
            <a:r>
              <a:rPr lang="en-US" sz="1800" b="1" dirty="0"/>
              <a:t>Name=Value :</a:t>
            </a:r>
            <a:r>
              <a:rPr lang="en-US" sz="1800" dirty="0"/>
              <a:t> Cookies are set and retrieved in the form of key and value pairs.</a:t>
            </a:r>
          </a:p>
          <a:p>
            <a:endParaRPr lang="en-US" dirty="0"/>
          </a:p>
        </p:txBody>
      </p:sp>
    </p:spTree>
    <p:extLst>
      <p:ext uri="{BB962C8B-B14F-4D97-AF65-F5344CB8AC3E}">
        <p14:creationId xmlns:p14="http://schemas.microsoft.com/office/powerpoint/2010/main" val="1340258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172200"/>
          </a:xfrm>
        </p:spPr>
        <p:txBody>
          <a:bodyPr>
            <a:normAutofit fontScale="77500" lnSpcReduction="20000"/>
          </a:bodyPr>
          <a:lstStyle/>
          <a:p>
            <a:r>
              <a:rPr lang="en-US" b="1" u="sng" dirty="0" smtClean="0"/>
              <a:t>Example :</a:t>
            </a:r>
            <a:endParaRPr lang="en-US" u="sng" dirty="0" smtClean="0"/>
          </a:p>
          <a:p>
            <a:pPr marL="411480" lvl="1" indent="0">
              <a:buNone/>
            </a:pPr>
            <a:endParaRPr lang="en-US" dirty="0"/>
          </a:p>
          <a:p>
            <a:pPr marL="411480" lvl="1" indent="0">
              <a:buNone/>
            </a:pPr>
            <a:r>
              <a:rPr lang="en-US" dirty="0"/>
              <a:t>&lt;html&gt;</a:t>
            </a:r>
          </a:p>
          <a:p>
            <a:pPr marL="411480" lvl="1" indent="0">
              <a:buNone/>
            </a:pPr>
            <a:r>
              <a:rPr lang="en-US" dirty="0"/>
              <a:t>&lt;head&gt;</a:t>
            </a:r>
          </a:p>
          <a:p>
            <a:pPr marL="411480" lvl="1" indent="0">
              <a:buNone/>
            </a:pPr>
            <a:r>
              <a:rPr lang="en-US" dirty="0" smtClean="0"/>
              <a:t>	&lt;</a:t>
            </a:r>
            <a:r>
              <a:rPr lang="en-US" dirty="0"/>
              <a:t>script type="text/</a:t>
            </a:r>
            <a:r>
              <a:rPr lang="en-US" dirty="0" err="1"/>
              <a:t>javascript</a:t>
            </a:r>
            <a:r>
              <a:rPr lang="en-US" dirty="0"/>
              <a:t>"&gt;</a:t>
            </a:r>
          </a:p>
          <a:p>
            <a:pPr marL="411480" lvl="1" indent="0">
              <a:buNone/>
            </a:pPr>
            <a:r>
              <a:rPr lang="en-US" dirty="0" smtClean="0"/>
              <a:t>	function </a:t>
            </a:r>
            <a:r>
              <a:rPr lang="en-US" dirty="0" err="1"/>
              <a:t>WriteCookie</a:t>
            </a:r>
            <a:r>
              <a:rPr lang="en-US" dirty="0"/>
              <a:t>()</a:t>
            </a:r>
          </a:p>
          <a:p>
            <a:pPr marL="411480" lvl="1" indent="0">
              <a:buNone/>
            </a:pPr>
            <a:r>
              <a:rPr lang="en-US" dirty="0" smtClean="0"/>
              <a:t>	{</a:t>
            </a:r>
            <a:endParaRPr lang="en-US" dirty="0"/>
          </a:p>
          <a:p>
            <a:pPr marL="411480" lvl="1" indent="0">
              <a:buNone/>
            </a:pPr>
            <a:r>
              <a:rPr lang="en-US" dirty="0"/>
              <a:t>   </a:t>
            </a:r>
            <a:r>
              <a:rPr lang="en-US" dirty="0" smtClean="0"/>
              <a:t>		if</a:t>
            </a:r>
            <a:r>
              <a:rPr lang="en-US" dirty="0"/>
              <a:t>( </a:t>
            </a:r>
            <a:r>
              <a:rPr lang="en-US" dirty="0" err="1"/>
              <a:t>document.myform.customer.value</a:t>
            </a:r>
            <a:r>
              <a:rPr lang="en-US" dirty="0"/>
              <a:t> == "" ){</a:t>
            </a:r>
          </a:p>
          <a:p>
            <a:pPr marL="411480" lvl="1" indent="0">
              <a:buNone/>
            </a:pPr>
            <a:r>
              <a:rPr lang="en-US" dirty="0" smtClean="0"/>
              <a:t>		      </a:t>
            </a:r>
            <a:r>
              <a:rPr lang="en-US" dirty="0"/>
              <a:t>alert("Enter some value!");</a:t>
            </a:r>
          </a:p>
          <a:p>
            <a:pPr marL="411480" lvl="1" indent="0">
              <a:buNone/>
            </a:pPr>
            <a:r>
              <a:rPr lang="en-US" dirty="0" smtClean="0"/>
              <a:t>		      </a:t>
            </a:r>
            <a:r>
              <a:rPr lang="en-US" dirty="0"/>
              <a:t>return;</a:t>
            </a:r>
          </a:p>
          <a:p>
            <a:pPr marL="411480" lvl="1" indent="0">
              <a:buNone/>
            </a:pPr>
            <a:r>
              <a:rPr lang="en-US" dirty="0"/>
              <a:t>   </a:t>
            </a:r>
            <a:r>
              <a:rPr lang="en-US" dirty="0" smtClean="0"/>
              <a:t>	}</a:t>
            </a:r>
            <a:endParaRPr lang="en-US" dirty="0"/>
          </a:p>
          <a:p>
            <a:pPr marL="411480" lvl="1" indent="0">
              <a:buNone/>
            </a:pPr>
            <a:r>
              <a:rPr lang="en-US" dirty="0" smtClean="0"/>
              <a:t>		   </a:t>
            </a:r>
            <a:r>
              <a:rPr lang="en-US" dirty="0" err="1"/>
              <a:t>cookievalue</a:t>
            </a:r>
            <a:r>
              <a:rPr lang="en-US" dirty="0"/>
              <a:t>= escape(</a:t>
            </a:r>
            <a:r>
              <a:rPr lang="en-US" dirty="0" err="1"/>
              <a:t>document.myform.customer.value</a:t>
            </a:r>
            <a:r>
              <a:rPr lang="en-US" dirty="0"/>
              <a:t>) + ";";</a:t>
            </a:r>
          </a:p>
          <a:p>
            <a:pPr marL="411480" lvl="1" indent="0">
              <a:buNone/>
            </a:pPr>
            <a:r>
              <a:rPr lang="en-US" dirty="0" smtClean="0"/>
              <a:t>		   </a:t>
            </a:r>
            <a:r>
              <a:rPr lang="en-US" dirty="0" err="1"/>
              <a:t>document.cookie</a:t>
            </a:r>
            <a:r>
              <a:rPr lang="en-US" dirty="0"/>
              <a:t>="name=" + </a:t>
            </a:r>
            <a:r>
              <a:rPr lang="en-US" dirty="0" err="1"/>
              <a:t>cookievalue</a:t>
            </a:r>
            <a:r>
              <a:rPr lang="en-US" dirty="0"/>
              <a:t>;</a:t>
            </a:r>
          </a:p>
          <a:p>
            <a:pPr marL="411480" lvl="1" indent="0">
              <a:buNone/>
            </a:pPr>
            <a:r>
              <a:rPr lang="en-US" dirty="0" smtClean="0"/>
              <a:t>		   </a:t>
            </a:r>
            <a:r>
              <a:rPr lang="en-US" dirty="0"/>
              <a:t>alert("Setting Cookies : " + "name=" + </a:t>
            </a:r>
            <a:r>
              <a:rPr lang="en-US" dirty="0" err="1"/>
              <a:t>cookievalue</a:t>
            </a:r>
            <a:r>
              <a:rPr lang="en-US" dirty="0"/>
              <a:t> );</a:t>
            </a:r>
          </a:p>
          <a:p>
            <a:pPr marL="411480" lvl="1" indent="0">
              <a:buNone/>
            </a:pPr>
            <a:r>
              <a:rPr lang="en-US" dirty="0" smtClean="0"/>
              <a:t>	}</a:t>
            </a:r>
            <a:endParaRPr lang="en-US" dirty="0"/>
          </a:p>
          <a:p>
            <a:pPr marL="411480" lvl="1" indent="0">
              <a:buNone/>
            </a:pPr>
            <a:r>
              <a:rPr lang="en-US" dirty="0" smtClean="0"/>
              <a:t>	&lt;/</a:t>
            </a:r>
            <a:r>
              <a:rPr lang="en-US" dirty="0"/>
              <a:t>script&gt;</a:t>
            </a:r>
          </a:p>
          <a:p>
            <a:pPr marL="411480" lvl="1" indent="0">
              <a:buNone/>
            </a:pPr>
            <a:r>
              <a:rPr lang="en-US" dirty="0"/>
              <a:t>&lt;/head&gt;</a:t>
            </a:r>
          </a:p>
          <a:p>
            <a:pPr marL="411480" lvl="1" indent="0">
              <a:buNone/>
            </a:pPr>
            <a:r>
              <a:rPr lang="en-US" dirty="0"/>
              <a:t>&lt;body&gt;</a:t>
            </a:r>
          </a:p>
          <a:p>
            <a:pPr marL="411480" lvl="1" indent="0">
              <a:buNone/>
            </a:pPr>
            <a:r>
              <a:rPr lang="en-US" dirty="0"/>
              <a:t>&lt;form name="</a:t>
            </a:r>
            <a:r>
              <a:rPr lang="en-US" dirty="0" err="1"/>
              <a:t>myform</a:t>
            </a:r>
            <a:r>
              <a:rPr lang="en-US" dirty="0"/>
              <a:t>" action=""&gt;</a:t>
            </a:r>
          </a:p>
          <a:p>
            <a:pPr marL="411480" lvl="1" indent="0">
              <a:buNone/>
            </a:pPr>
            <a:r>
              <a:rPr lang="en-US" dirty="0"/>
              <a:t>Enter name: &lt;input type="text" name="customer"/&gt;</a:t>
            </a:r>
          </a:p>
          <a:p>
            <a:pPr marL="411480" lvl="1" indent="0">
              <a:buNone/>
            </a:pPr>
            <a:r>
              <a:rPr lang="en-US" dirty="0"/>
              <a:t>&lt;input type="button" value="Set Cookie" </a:t>
            </a:r>
            <a:r>
              <a:rPr lang="en-US" dirty="0" err="1"/>
              <a:t>onclick</a:t>
            </a:r>
            <a:r>
              <a:rPr lang="en-US" dirty="0"/>
              <a:t>="</a:t>
            </a:r>
            <a:r>
              <a:rPr lang="en-US" dirty="0" err="1"/>
              <a:t>WriteCookie</a:t>
            </a:r>
            <a:r>
              <a:rPr lang="en-US" dirty="0"/>
              <a:t>();"/&gt;</a:t>
            </a:r>
          </a:p>
          <a:p>
            <a:pPr marL="411480" lvl="1" indent="0">
              <a:buNone/>
            </a:pPr>
            <a:r>
              <a:rPr lang="en-US" dirty="0"/>
              <a:t>&lt;/form&gt;</a:t>
            </a:r>
          </a:p>
          <a:p>
            <a:pPr marL="411480" lvl="1" indent="0">
              <a:buNone/>
            </a:pPr>
            <a:r>
              <a:rPr lang="en-US" dirty="0"/>
              <a:t>&lt;/body&gt;</a:t>
            </a:r>
          </a:p>
          <a:p>
            <a:pPr marL="411480" lvl="1" indent="0">
              <a:buNone/>
            </a:pPr>
            <a:r>
              <a:rPr lang="en-US" dirty="0"/>
              <a:t>&lt;/html&gt;</a:t>
            </a:r>
          </a:p>
          <a:p>
            <a:pPr marL="411480" lvl="1" indent="0">
              <a:buNone/>
            </a:pPr>
            <a:r>
              <a:rPr lang="en-US" dirty="0"/>
              <a:t> </a:t>
            </a:r>
          </a:p>
          <a:p>
            <a:pPr marL="411480" lvl="1" indent="0">
              <a:buNone/>
            </a:pPr>
            <a:endParaRPr lang="en-US" dirty="0" smtClean="0"/>
          </a:p>
          <a:p>
            <a:pPr marL="411480" lvl="1" indent="0">
              <a:buNone/>
            </a:pPr>
            <a:endParaRPr lang="en-US" dirty="0" smtClean="0"/>
          </a:p>
          <a:p>
            <a:pPr marL="411480" lvl="1" indent="0">
              <a:buNone/>
            </a:pPr>
            <a:endParaRPr lang="en-US" dirty="0"/>
          </a:p>
        </p:txBody>
      </p:sp>
    </p:spTree>
    <p:extLst>
      <p:ext uri="{BB962C8B-B14F-4D97-AF65-F5344CB8AC3E}">
        <p14:creationId xmlns:p14="http://schemas.microsoft.com/office/powerpoint/2010/main" val="1293240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4648200"/>
          </a:xfrm>
        </p:spPr>
        <p:txBody>
          <a:bodyPr/>
          <a:lstStyle/>
          <a:p>
            <a:r>
              <a:rPr lang="en-US" dirty="0"/>
              <a:t>JavaScript is a lightweight, interpreted programming language with object-oriented capabilities that allows you to build interactivity into otherwise static HTML pages.</a:t>
            </a:r>
          </a:p>
          <a:p>
            <a:endParaRPr lang="en-US" dirty="0" smtClean="0"/>
          </a:p>
          <a:p>
            <a:r>
              <a:rPr lang="en-US" dirty="0"/>
              <a:t>JavaScript is:</a:t>
            </a:r>
          </a:p>
          <a:p>
            <a:pPr lvl="1"/>
            <a:r>
              <a:rPr lang="en-US" dirty="0"/>
              <a:t>JavaScript is a lightweight, interpreted programming language</a:t>
            </a:r>
          </a:p>
          <a:p>
            <a:pPr lvl="1"/>
            <a:r>
              <a:rPr lang="en-US" dirty="0"/>
              <a:t>Designed for creating network-centric applications</a:t>
            </a:r>
          </a:p>
          <a:p>
            <a:pPr lvl="1"/>
            <a:r>
              <a:rPr lang="en-US" dirty="0"/>
              <a:t>Complementary to and integrated with Java</a:t>
            </a:r>
          </a:p>
          <a:p>
            <a:pPr lvl="1"/>
            <a:r>
              <a:rPr lang="en-US" dirty="0"/>
              <a:t>Complementary to and integrated with HTML</a:t>
            </a:r>
          </a:p>
          <a:p>
            <a:pPr lvl="1"/>
            <a:r>
              <a:rPr lang="en-US" dirty="0"/>
              <a:t>Open and cross-platform</a:t>
            </a:r>
          </a:p>
          <a:p>
            <a:endParaRPr lang="en-US" dirty="0"/>
          </a:p>
        </p:txBody>
      </p:sp>
    </p:spTree>
    <p:extLst>
      <p:ext uri="{BB962C8B-B14F-4D97-AF65-F5344CB8AC3E}">
        <p14:creationId xmlns:p14="http://schemas.microsoft.com/office/powerpoint/2010/main" val="1882626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4648200"/>
          </a:xfrm>
        </p:spPr>
        <p:txBody>
          <a:bodyPr>
            <a:normAutofit lnSpcReduction="10000"/>
          </a:bodyPr>
          <a:lstStyle/>
          <a:p>
            <a:r>
              <a:rPr lang="en-US" b="1" dirty="0"/>
              <a:t>Advantages of JavaScript</a:t>
            </a:r>
            <a:endParaRPr lang="en-US" dirty="0" smtClean="0"/>
          </a:p>
          <a:p>
            <a:pPr lvl="1"/>
            <a:r>
              <a:rPr lang="en-US" dirty="0"/>
              <a:t>Less server </a:t>
            </a:r>
            <a:r>
              <a:rPr lang="en-US" dirty="0" smtClean="0"/>
              <a:t>interaction</a:t>
            </a:r>
          </a:p>
          <a:p>
            <a:pPr lvl="1"/>
            <a:r>
              <a:rPr lang="en-US" dirty="0"/>
              <a:t>Immediate feedback to the </a:t>
            </a:r>
            <a:r>
              <a:rPr lang="en-US" dirty="0" smtClean="0"/>
              <a:t>visitors</a:t>
            </a:r>
          </a:p>
          <a:p>
            <a:pPr lvl="1"/>
            <a:r>
              <a:rPr lang="en-US" dirty="0"/>
              <a:t>Increased </a:t>
            </a:r>
            <a:r>
              <a:rPr lang="en-US" dirty="0" smtClean="0"/>
              <a:t>interactivity</a:t>
            </a:r>
          </a:p>
          <a:p>
            <a:pPr lvl="1"/>
            <a:r>
              <a:rPr lang="en-US" dirty="0"/>
              <a:t>Richer </a:t>
            </a:r>
            <a:r>
              <a:rPr lang="en-US" dirty="0" smtClean="0"/>
              <a:t>interfaces</a:t>
            </a:r>
          </a:p>
          <a:p>
            <a:pPr lvl="1"/>
            <a:endParaRPr lang="en-US" b="1" dirty="0" smtClean="0"/>
          </a:p>
          <a:p>
            <a:r>
              <a:rPr lang="en-US" b="1" dirty="0"/>
              <a:t>Limitations with </a:t>
            </a:r>
            <a:r>
              <a:rPr lang="en-US" b="1" dirty="0" smtClean="0"/>
              <a:t>JavaScript</a:t>
            </a:r>
          </a:p>
          <a:p>
            <a:pPr lvl="1"/>
            <a:r>
              <a:rPr lang="en-US" dirty="0"/>
              <a:t>Client-side JavaScript does not allow the reading or writing of files. This has been kept for security reason.</a:t>
            </a:r>
          </a:p>
          <a:p>
            <a:pPr lvl="1"/>
            <a:r>
              <a:rPr lang="en-US" dirty="0"/>
              <a:t>JavaScript can not be used for Networking applications because there is no such support available.</a:t>
            </a:r>
          </a:p>
          <a:p>
            <a:pPr lvl="1"/>
            <a:r>
              <a:rPr lang="en-US" dirty="0"/>
              <a:t>JavaScript doesn't have any multithreading or </a:t>
            </a:r>
            <a:r>
              <a:rPr lang="en-US" dirty="0" err="1"/>
              <a:t>multiprocess</a:t>
            </a:r>
            <a:r>
              <a:rPr lang="en-US" dirty="0"/>
              <a:t> capabilities.</a:t>
            </a:r>
          </a:p>
          <a:p>
            <a:endParaRPr lang="en-US" b="1" dirty="0"/>
          </a:p>
        </p:txBody>
      </p:sp>
    </p:spTree>
    <p:extLst>
      <p:ext uri="{BB962C8B-B14F-4D97-AF65-F5344CB8AC3E}">
        <p14:creationId xmlns:p14="http://schemas.microsoft.com/office/powerpoint/2010/main" val="3141731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4648200"/>
          </a:xfrm>
        </p:spPr>
        <p:txBody>
          <a:bodyPr>
            <a:normAutofit lnSpcReduction="10000"/>
          </a:bodyPr>
          <a:lstStyle/>
          <a:p>
            <a:r>
              <a:rPr lang="en-US" b="1" dirty="0" smtClean="0"/>
              <a:t>Syntax</a:t>
            </a:r>
            <a:endParaRPr lang="en-US" dirty="0" smtClean="0"/>
          </a:p>
          <a:p>
            <a:pPr marL="411480" lvl="1" indent="0">
              <a:buNone/>
            </a:pPr>
            <a:r>
              <a:rPr lang="en-US" dirty="0" smtClean="0"/>
              <a:t>	A </a:t>
            </a:r>
            <a:r>
              <a:rPr lang="en-US" dirty="0"/>
              <a:t>JavaScript consists of JavaScript statements that are placed within the &lt;</a:t>
            </a:r>
            <a:r>
              <a:rPr lang="en-US" dirty="0" smtClean="0"/>
              <a:t>script</a:t>
            </a:r>
            <a:r>
              <a:rPr lang="en-US" dirty="0"/>
              <a:t>&gt;... &lt;/script&gt; HTML tags in a web page</a:t>
            </a:r>
            <a:r>
              <a:rPr lang="en-US" dirty="0" smtClean="0"/>
              <a:t>.</a:t>
            </a:r>
          </a:p>
          <a:p>
            <a:pPr marL="411480" lvl="1" indent="0">
              <a:buNone/>
            </a:pPr>
            <a:r>
              <a:rPr lang="en-US" dirty="0" smtClean="0">
                <a:latin typeface="Californian FB" panose="0207040306080B030204" pitchFamily="18" charset="0"/>
              </a:rPr>
              <a:t>	&lt;</a:t>
            </a:r>
            <a:r>
              <a:rPr lang="en-US" dirty="0">
                <a:latin typeface="Californian FB" panose="0207040306080B030204" pitchFamily="18" charset="0"/>
              </a:rPr>
              <a:t>script</a:t>
            </a:r>
            <a:r>
              <a:rPr lang="en-US" dirty="0" smtClean="0">
                <a:latin typeface="Californian FB" panose="0207040306080B030204" pitchFamily="18" charset="0"/>
              </a:rPr>
              <a:t>&gt;</a:t>
            </a:r>
          </a:p>
          <a:p>
            <a:pPr marL="411480" lvl="1" indent="0">
              <a:buNone/>
            </a:pPr>
            <a:r>
              <a:rPr lang="en-US" dirty="0" smtClean="0">
                <a:latin typeface="Californian FB" panose="0207040306080B030204" pitchFamily="18" charset="0"/>
              </a:rPr>
              <a:t>	      //script code</a:t>
            </a:r>
          </a:p>
          <a:p>
            <a:pPr marL="411480" lvl="1" indent="0">
              <a:buNone/>
            </a:pPr>
            <a:r>
              <a:rPr lang="en-US" dirty="0" smtClean="0">
                <a:latin typeface="Californian FB" panose="0207040306080B030204" pitchFamily="18" charset="0"/>
              </a:rPr>
              <a:t>		&lt;/</a:t>
            </a:r>
            <a:r>
              <a:rPr lang="en-US" dirty="0">
                <a:latin typeface="Californian FB" panose="0207040306080B030204" pitchFamily="18" charset="0"/>
              </a:rPr>
              <a:t>script&gt;</a:t>
            </a:r>
            <a:endParaRPr lang="en-US" dirty="0" smtClean="0">
              <a:latin typeface="Californian FB" panose="0207040306080B030204" pitchFamily="18" charset="0"/>
            </a:endParaRPr>
          </a:p>
          <a:p>
            <a:r>
              <a:rPr lang="en-US" dirty="0"/>
              <a:t>The script tag takes two important attributes:</a:t>
            </a:r>
          </a:p>
          <a:p>
            <a:pPr lvl="1"/>
            <a:r>
              <a:rPr lang="en-US" b="1" dirty="0"/>
              <a:t>language:</a:t>
            </a:r>
            <a:r>
              <a:rPr lang="en-US" dirty="0"/>
              <a:t> This attribute specifies what scripting language you are using. Typically, its value will be </a:t>
            </a:r>
            <a:r>
              <a:rPr lang="en-US" i="1" dirty="0" err="1"/>
              <a:t>javascript</a:t>
            </a:r>
            <a:r>
              <a:rPr lang="en-US" dirty="0"/>
              <a:t>. Although recent versions of HTML (and XHTML, its successor) have phased out the use of this attribute.</a:t>
            </a:r>
          </a:p>
          <a:p>
            <a:pPr lvl="1"/>
            <a:r>
              <a:rPr lang="en-US" b="1" dirty="0"/>
              <a:t>type:</a:t>
            </a:r>
            <a:r>
              <a:rPr lang="en-US" dirty="0"/>
              <a:t> This attribute is what is now recommended to indicate the scripting language in use and its value should be set to </a:t>
            </a:r>
            <a:r>
              <a:rPr lang="en-US" i="1" dirty="0"/>
              <a:t>"text/</a:t>
            </a:r>
            <a:r>
              <a:rPr lang="en-US" i="1" dirty="0" err="1"/>
              <a:t>javascript</a:t>
            </a:r>
            <a:r>
              <a:rPr lang="en-US" i="1" dirty="0"/>
              <a:t>"</a:t>
            </a:r>
            <a:r>
              <a:rPr lang="en-US" dirty="0"/>
              <a:t>.</a:t>
            </a:r>
          </a:p>
          <a:p>
            <a:pPr lvl="1"/>
            <a:endParaRPr lang="en-US" b="1" dirty="0"/>
          </a:p>
        </p:txBody>
      </p:sp>
    </p:spTree>
    <p:extLst>
      <p:ext uri="{BB962C8B-B14F-4D97-AF65-F5344CB8AC3E}">
        <p14:creationId xmlns:p14="http://schemas.microsoft.com/office/powerpoint/2010/main" val="43418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4648200"/>
          </a:xfrm>
        </p:spPr>
        <p:txBody>
          <a:bodyPr>
            <a:normAutofit/>
          </a:bodyPr>
          <a:lstStyle/>
          <a:p>
            <a:pPr marL="411480" lvl="1" indent="0">
              <a:buNone/>
            </a:pPr>
            <a:r>
              <a:rPr lang="en-US" sz="1400" dirty="0"/>
              <a:t>&lt;html&gt;</a:t>
            </a:r>
          </a:p>
          <a:p>
            <a:pPr marL="411480" lvl="1" indent="0">
              <a:buNone/>
            </a:pPr>
            <a:r>
              <a:rPr lang="en-US" sz="1400" dirty="0"/>
              <a:t>&lt;body&gt;</a:t>
            </a:r>
          </a:p>
          <a:p>
            <a:pPr marL="411480" lvl="1" indent="0">
              <a:buNone/>
            </a:pPr>
            <a:r>
              <a:rPr lang="en-US" sz="1400" dirty="0" smtClean="0"/>
              <a:t>	&lt;</a:t>
            </a:r>
            <a:r>
              <a:rPr lang="en-US" sz="1400" dirty="0"/>
              <a:t>script language="</a:t>
            </a:r>
            <a:r>
              <a:rPr lang="en-US" sz="1400" dirty="0" err="1"/>
              <a:t>javascript</a:t>
            </a:r>
            <a:r>
              <a:rPr lang="en-US" sz="1400" dirty="0"/>
              <a:t>" type="text/</a:t>
            </a:r>
            <a:r>
              <a:rPr lang="en-US" sz="1400" dirty="0" err="1"/>
              <a:t>javascript</a:t>
            </a:r>
            <a:r>
              <a:rPr lang="en-US" sz="1400" dirty="0"/>
              <a:t>"&gt;</a:t>
            </a:r>
          </a:p>
          <a:p>
            <a:pPr marL="411480" lvl="1" indent="0">
              <a:buNone/>
            </a:pPr>
            <a:r>
              <a:rPr lang="en-US" sz="1400" dirty="0" smtClean="0"/>
              <a:t>	&lt;!--</a:t>
            </a:r>
            <a:endParaRPr lang="en-US" sz="1400" dirty="0"/>
          </a:p>
          <a:p>
            <a:pPr marL="411480" lvl="1" indent="0">
              <a:buNone/>
            </a:pPr>
            <a:r>
              <a:rPr lang="en-US" sz="1400" dirty="0"/>
              <a:t>   </a:t>
            </a:r>
            <a:r>
              <a:rPr lang="en-US" sz="1400" dirty="0" smtClean="0"/>
              <a:t>	</a:t>
            </a:r>
            <a:r>
              <a:rPr lang="en-US" sz="1400" dirty="0" err="1" smtClean="0"/>
              <a:t>document.write</a:t>
            </a:r>
            <a:r>
              <a:rPr lang="en-US" sz="1400" dirty="0"/>
              <a:t>("Hello World!")</a:t>
            </a:r>
          </a:p>
          <a:p>
            <a:pPr marL="411480" lvl="1" indent="0">
              <a:buNone/>
            </a:pPr>
            <a:r>
              <a:rPr lang="en-US" sz="1400" dirty="0" smtClean="0"/>
              <a:t>	//--&gt;</a:t>
            </a:r>
            <a:endParaRPr lang="en-US" sz="1400" dirty="0"/>
          </a:p>
          <a:p>
            <a:pPr marL="411480" lvl="1" indent="0">
              <a:buNone/>
            </a:pPr>
            <a:r>
              <a:rPr lang="en-US" sz="1400" dirty="0" smtClean="0"/>
              <a:t>	&lt;/</a:t>
            </a:r>
            <a:r>
              <a:rPr lang="en-US" sz="1400" dirty="0"/>
              <a:t>script&gt;</a:t>
            </a:r>
          </a:p>
          <a:p>
            <a:pPr marL="411480" lvl="1" indent="0">
              <a:buNone/>
            </a:pPr>
            <a:r>
              <a:rPr lang="en-US" sz="1400" dirty="0"/>
              <a:t>&lt;/body&gt;</a:t>
            </a:r>
          </a:p>
          <a:p>
            <a:pPr marL="411480" lvl="1" indent="0">
              <a:buNone/>
            </a:pPr>
            <a:r>
              <a:rPr lang="en-US" sz="1400" dirty="0"/>
              <a:t>&lt;/html</a:t>
            </a:r>
            <a:r>
              <a:rPr lang="en-US" sz="1400" dirty="0" smtClean="0"/>
              <a:t>&gt;</a:t>
            </a:r>
          </a:p>
          <a:p>
            <a:pPr marL="411480" lvl="1" indent="0">
              <a:buNone/>
            </a:pPr>
            <a:endParaRPr lang="en-US" sz="1400" dirty="0"/>
          </a:p>
          <a:p>
            <a:pPr marL="411480" lvl="1" indent="0">
              <a:buNone/>
            </a:pPr>
            <a:r>
              <a:rPr lang="en-US" sz="1600" u="sng" dirty="0" smtClean="0"/>
              <a:t>Note </a:t>
            </a:r>
            <a:r>
              <a:rPr lang="en-US" sz="1600" dirty="0" smtClean="0"/>
              <a:t>: we </a:t>
            </a:r>
            <a:r>
              <a:rPr lang="en-US" sz="1600" dirty="0"/>
              <a:t>call a function </a:t>
            </a:r>
            <a:r>
              <a:rPr lang="en-US" sz="1600" i="1" dirty="0" err="1"/>
              <a:t>document.write</a:t>
            </a:r>
            <a:r>
              <a:rPr lang="en-US" sz="1600" dirty="0"/>
              <a:t> which writes a string into our HTML document. This function can be used to write text, HTML, or both</a:t>
            </a:r>
            <a:r>
              <a:rPr lang="en-US" sz="1600" dirty="0" smtClean="0"/>
              <a:t>.</a:t>
            </a:r>
          </a:p>
          <a:p>
            <a:pPr lvl="1">
              <a:buFont typeface="Wingdings" panose="05000000000000000000" pitchFamily="2" charset="2"/>
              <a:buChar char="ü"/>
            </a:pPr>
            <a:r>
              <a:rPr lang="en-US" sz="1600" b="1" dirty="0" smtClean="0"/>
              <a:t>	Whitespace </a:t>
            </a:r>
            <a:r>
              <a:rPr lang="en-US" sz="1600" b="1" dirty="0"/>
              <a:t>and Line </a:t>
            </a:r>
            <a:r>
              <a:rPr lang="en-US" sz="1600" b="1" dirty="0" smtClean="0"/>
              <a:t>Breaks</a:t>
            </a:r>
          </a:p>
          <a:p>
            <a:pPr lvl="1">
              <a:buFont typeface="Wingdings" panose="05000000000000000000" pitchFamily="2" charset="2"/>
              <a:buChar char="ü"/>
            </a:pPr>
            <a:r>
              <a:rPr lang="en-US" sz="1600" b="1" dirty="0" smtClean="0"/>
              <a:t>	Semicolons </a:t>
            </a:r>
            <a:r>
              <a:rPr lang="en-US" sz="1600" b="1" dirty="0"/>
              <a:t>are </a:t>
            </a:r>
            <a:r>
              <a:rPr lang="en-US" sz="1600" b="1" dirty="0" smtClean="0"/>
              <a:t>Optional</a:t>
            </a:r>
          </a:p>
          <a:p>
            <a:pPr lvl="1">
              <a:buFont typeface="Wingdings" panose="05000000000000000000" pitchFamily="2" charset="2"/>
              <a:buChar char="ü"/>
            </a:pPr>
            <a:r>
              <a:rPr lang="en-US" sz="1600" b="1" dirty="0" smtClean="0"/>
              <a:t>	Case </a:t>
            </a:r>
            <a:r>
              <a:rPr lang="en-US" sz="1600" b="1" dirty="0"/>
              <a:t>Sensitivity</a:t>
            </a:r>
            <a:endParaRPr lang="en-US" sz="1600" dirty="0"/>
          </a:p>
          <a:p>
            <a:pPr marL="411480" lvl="1" indent="0">
              <a:buNone/>
            </a:pPr>
            <a:endParaRPr lang="en-US" b="1" dirty="0"/>
          </a:p>
          <a:p>
            <a:pPr lvl="1"/>
            <a:endParaRPr lang="en-US" b="1" dirty="0"/>
          </a:p>
        </p:txBody>
      </p:sp>
    </p:spTree>
    <p:extLst>
      <p:ext uri="{BB962C8B-B14F-4D97-AF65-F5344CB8AC3E}">
        <p14:creationId xmlns:p14="http://schemas.microsoft.com/office/powerpoint/2010/main" val="3226595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7620000" cy="4800600"/>
          </a:xfrm>
        </p:spPr>
        <p:txBody>
          <a:bodyPr/>
          <a:lstStyle/>
          <a:p>
            <a:r>
              <a:rPr lang="en-US" b="1" dirty="0"/>
              <a:t>Script in &lt;head&gt;...&lt;/head&gt; section.</a:t>
            </a:r>
          </a:p>
          <a:p>
            <a:r>
              <a:rPr lang="en-US" b="1" dirty="0"/>
              <a:t>Script in &lt;body&gt;...&lt;/body&gt; section.</a:t>
            </a:r>
          </a:p>
          <a:p>
            <a:r>
              <a:rPr lang="en-US" b="1" dirty="0"/>
              <a:t>Script in &lt;body&gt;...&lt;/body&gt; and &lt;head&gt;...&lt;/head&gt; sections.</a:t>
            </a:r>
          </a:p>
          <a:p>
            <a:r>
              <a:rPr lang="en-US" b="1" dirty="0"/>
              <a:t>Script in and external file and then include in &lt;head&gt;...&lt;/head&gt; section</a:t>
            </a:r>
            <a:r>
              <a:rPr lang="en-US" b="1" dirty="0" smtClean="0"/>
              <a:t>.</a:t>
            </a:r>
          </a:p>
          <a:p>
            <a:endParaRPr lang="en-US" dirty="0"/>
          </a:p>
          <a:p>
            <a:pPr lvl="1"/>
            <a:r>
              <a:rPr lang="en-US" dirty="0"/>
              <a:t>If you want to have a script run on some event, such as when a user clicks somewhere, then you will place that script in the </a:t>
            </a:r>
            <a:r>
              <a:rPr lang="en-US" dirty="0" smtClean="0"/>
              <a:t>head</a:t>
            </a:r>
          </a:p>
          <a:p>
            <a:pPr lvl="1"/>
            <a:r>
              <a:rPr lang="en-US" dirty="0"/>
              <a:t>If you need a script to run as the page loads so that the script generates content in the page, the script goes in the &lt;body&gt; portion of the document</a:t>
            </a:r>
          </a:p>
          <a:p>
            <a:endParaRPr lang="en-US" dirty="0"/>
          </a:p>
        </p:txBody>
      </p:sp>
    </p:spTree>
    <p:extLst>
      <p:ext uri="{BB962C8B-B14F-4D97-AF65-F5344CB8AC3E}">
        <p14:creationId xmlns:p14="http://schemas.microsoft.com/office/powerpoint/2010/main" val="452923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JavaScript allows you to work with three primitive data types:</a:t>
            </a:r>
          </a:p>
          <a:p>
            <a:pPr lvl="1"/>
            <a:r>
              <a:rPr lang="en-US" dirty="0"/>
              <a:t>Numbers </a:t>
            </a:r>
            <a:r>
              <a:rPr lang="en-US" dirty="0" err="1"/>
              <a:t>eg</a:t>
            </a:r>
            <a:r>
              <a:rPr lang="en-US" dirty="0"/>
              <a:t>. 123, 120.50 etc.</a:t>
            </a:r>
          </a:p>
          <a:p>
            <a:pPr lvl="1"/>
            <a:r>
              <a:rPr lang="en-US" dirty="0"/>
              <a:t>Strings of text e.g. "This text string" etc.</a:t>
            </a:r>
          </a:p>
          <a:p>
            <a:pPr lvl="1"/>
            <a:r>
              <a:rPr lang="en-US" dirty="0"/>
              <a:t>Boolean e.g. true or false</a:t>
            </a:r>
            <a:r>
              <a:rPr lang="en-US" dirty="0" smtClean="0"/>
              <a:t>.</a:t>
            </a:r>
          </a:p>
          <a:p>
            <a:pPr lvl="1"/>
            <a:endParaRPr lang="en-US" dirty="0"/>
          </a:p>
          <a:p>
            <a:r>
              <a:rPr lang="en-US" b="1" dirty="0"/>
              <a:t>JavaScript Variable Scope:</a:t>
            </a:r>
          </a:p>
          <a:p>
            <a:pPr marL="411480" lvl="1" indent="0">
              <a:buNone/>
            </a:pPr>
            <a:r>
              <a:rPr lang="en-US" dirty="0"/>
              <a:t>The scope of a variable is the region of your program in which it is defined. JavaScript variable will have only two scopes.</a:t>
            </a:r>
          </a:p>
          <a:p>
            <a:pPr lvl="2"/>
            <a:r>
              <a:rPr lang="en-US" b="1" dirty="0"/>
              <a:t>Global Variables:</a:t>
            </a:r>
            <a:r>
              <a:rPr lang="en-US" dirty="0"/>
              <a:t> A global variable has global scope which means it is defined everywhere in your JavaScript code.</a:t>
            </a:r>
          </a:p>
          <a:p>
            <a:pPr lvl="2"/>
            <a:r>
              <a:rPr lang="en-US" b="1" dirty="0"/>
              <a:t>Local Variables:</a:t>
            </a:r>
            <a:r>
              <a:rPr lang="en-US" dirty="0"/>
              <a:t> A local variable will be visible only within a function where it is defined. Function parameters are always local to that function.</a:t>
            </a:r>
          </a:p>
          <a:p>
            <a:pPr lvl="1"/>
            <a:endParaRPr lang="en-US" dirty="0"/>
          </a:p>
          <a:p>
            <a:endParaRPr lang="en-US" dirty="0"/>
          </a:p>
        </p:txBody>
      </p:sp>
      <p:sp>
        <p:nvSpPr>
          <p:cNvPr id="4" name="TextBox 3"/>
          <p:cNvSpPr txBox="1"/>
          <p:nvPr/>
        </p:nvSpPr>
        <p:spPr>
          <a:xfrm>
            <a:off x="533400" y="914400"/>
            <a:ext cx="1358705" cy="461665"/>
          </a:xfrm>
          <a:prstGeom prst="rect">
            <a:avLst/>
          </a:prstGeom>
          <a:noFill/>
        </p:spPr>
        <p:txBody>
          <a:bodyPr wrap="none" rtlCol="0">
            <a:spAutoFit/>
          </a:bodyPr>
          <a:lstStyle/>
          <a:p>
            <a:r>
              <a:rPr lang="en-US" sz="2400" b="1" dirty="0" smtClean="0"/>
              <a:t>Variables</a:t>
            </a:r>
            <a:endParaRPr lang="en-US" sz="2400" b="1" dirty="0"/>
          </a:p>
        </p:txBody>
      </p:sp>
    </p:spTree>
    <p:extLst>
      <p:ext uri="{BB962C8B-B14F-4D97-AF65-F5344CB8AC3E}">
        <p14:creationId xmlns:p14="http://schemas.microsoft.com/office/powerpoint/2010/main" val="3712470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7620000" cy="4800600"/>
          </a:xfrm>
        </p:spPr>
        <p:txBody>
          <a:bodyPr/>
          <a:lstStyle/>
          <a:p>
            <a:r>
              <a:rPr lang="en-US" b="1" dirty="0"/>
              <a:t>JavaScript Reserved Words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09" y="1295400"/>
            <a:ext cx="7525891"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2081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867400"/>
          </a:xfrm>
        </p:spPr>
        <p:txBody>
          <a:bodyPr>
            <a:normAutofit fontScale="92500" lnSpcReduction="10000"/>
          </a:bodyPr>
          <a:lstStyle/>
          <a:p>
            <a:r>
              <a:rPr lang="en-US" b="1" dirty="0"/>
              <a:t>if statement</a:t>
            </a:r>
            <a:r>
              <a:rPr lang="en-US" b="1" dirty="0" smtClean="0"/>
              <a:t>:</a:t>
            </a:r>
          </a:p>
          <a:p>
            <a:pPr marL="114300" indent="0">
              <a:buNone/>
            </a:pPr>
            <a:r>
              <a:rPr lang="en-US" sz="1600" dirty="0" smtClean="0"/>
              <a:t>	if </a:t>
            </a:r>
            <a:r>
              <a:rPr lang="en-US" sz="1600" dirty="0"/>
              <a:t>(expression){</a:t>
            </a:r>
          </a:p>
          <a:p>
            <a:pPr marL="114300" indent="0">
              <a:buNone/>
            </a:pPr>
            <a:r>
              <a:rPr lang="en-US" sz="1600" dirty="0" smtClean="0"/>
              <a:t>		   </a:t>
            </a:r>
            <a:r>
              <a:rPr lang="en-US" sz="1600" dirty="0"/>
              <a:t>Statement(s) to be executed if expression is true</a:t>
            </a:r>
          </a:p>
          <a:p>
            <a:pPr marL="114300" indent="0">
              <a:buNone/>
            </a:pPr>
            <a:r>
              <a:rPr lang="en-US" sz="1600" dirty="0" smtClean="0"/>
              <a:t>	}</a:t>
            </a:r>
          </a:p>
          <a:p>
            <a:pPr marL="114300" indent="0">
              <a:buNone/>
            </a:pPr>
            <a:r>
              <a:rPr lang="en-US" sz="1600" dirty="0"/>
              <a:t>	</a:t>
            </a:r>
            <a:r>
              <a:rPr lang="en-US" sz="1600" dirty="0" smtClean="0"/>
              <a:t>else</a:t>
            </a:r>
            <a:r>
              <a:rPr lang="en-US" sz="1600" dirty="0"/>
              <a:t>{</a:t>
            </a:r>
          </a:p>
          <a:p>
            <a:pPr marL="114300" indent="0">
              <a:buNone/>
            </a:pPr>
            <a:r>
              <a:rPr lang="en-US" sz="1600" dirty="0" smtClean="0"/>
              <a:t>		   </a:t>
            </a:r>
            <a:r>
              <a:rPr lang="en-US" sz="1600" dirty="0"/>
              <a:t>Statement(s) to be executed if expression is false</a:t>
            </a:r>
          </a:p>
          <a:p>
            <a:pPr marL="114300" indent="0">
              <a:buNone/>
            </a:pPr>
            <a:r>
              <a:rPr lang="en-US" sz="1600" dirty="0" smtClean="0"/>
              <a:t>	}</a:t>
            </a:r>
            <a:endParaRPr lang="en-US" sz="1600" dirty="0"/>
          </a:p>
          <a:p>
            <a:pPr marL="114300" indent="0">
              <a:buNone/>
            </a:pPr>
            <a:r>
              <a:rPr lang="en-US" sz="1600" dirty="0"/>
              <a:t> </a:t>
            </a:r>
          </a:p>
          <a:p>
            <a:r>
              <a:rPr lang="en-US" b="1" dirty="0" smtClean="0"/>
              <a:t>switch </a:t>
            </a:r>
            <a:r>
              <a:rPr lang="en-US" b="1" dirty="0"/>
              <a:t>statement:</a:t>
            </a:r>
          </a:p>
          <a:p>
            <a:pPr marL="411480" lvl="1" indent="0">
              <a:buNone/>
            </a:pPr>
            <a:r>
              <a:rPr lang="en-US" sz="1700" dirty="0" smtClean="0"/>
              <a:t>	switch </a:t>
            </a:r>
            <a:r>
              <a:rPr lang="en-US" sz="1700" dirty="0"/>
              <a:t>(expression)</a:t>
            </a:r>
          </a:p>
          <a:p>
            <a:pPr marL="411480" lvl="1" indent="0">
              <a:buNone/>
            </a:pPr>
            <a:r>
              <a:rPr lang="en-US" sz="1700" dirty="0" smtClean="0"/>
              <a:t>	{</a:t>
            </a:r>
            <a:endParaRPr lang="en-US" sz="1700" dirty="0"/>
          </a:p>
          <a:p>
            <a:pPr marL="411480" lvl="1" indent="0">
              <a:buNone/>
            </a:pPr>
            <a:r>
              <a:rPr lang="en-US" sz="1700" dirty="0"/>
              <a:t>  </a:t>
            </a:r>
            <a:r>
              <a:rPr lang="en-US" sz="1700" dirty="0" smtClean="0"/>
              <a:t>		case </a:t>
            </a:r>
            <a:r>
              <a:rPr lang="en-US" sz="1700" dirty="0"/>
              <a:t>condition 1: statement(s)</a:t>
            </a:r>
          </a:p>
          <a:p>
            <a:pPr marL="411480" lvl="1" indent="0">
              <a:buNone/>
            </a:pPr>
            <a:r>
              <a:rPr lang="en-US" sz="1700" dirty="0"/>
              <a:t>                    </a:t>
            </a:r>
            <a:r>
              <a:rPr lang="en-US" sz="1700" dirty="0" smtClean="0"/>
              <a:t>	break</a:t>
            </a:r>
            <a:r>
              <a:rPr lang="en-US" sz="1700" dirty="0"/>
              <a:t>;</a:t>
            </a:r>
          </a:p>
          <a:p>
            <a:pPr marL="411480" lvl="1" indent="0">
              <a:buNone/>
            </a:pPr>
            <a:r>
              <a:rPr lang="en-US" sz="1700" dirty="0" smtClean="0"/>
              <a:t>		  </a:t>
            </a:r>
            <a:r>
              <a:rPr lang="en-US" sz="1700" dirty="0"/>
              <a:t>case condition 2: statement(s)</a:t>
            </a:r>
          </a:p>
          <a:p>
            <a:pPr marL="411480" lvl="1" indent="0">
              <a:buNone/>
            </a:pPr>
            <a:r>
              <a:rPr lang="en-US" sz="1700" dirty="0" smtClean="0"/>
              <a:t>	                    </a:t>
            </a:r>
            <a:r>
              <a:rPr lang="en-US" sz="1700" dirty="0"/>
              <a:t>break</a:t>
            </a:r>
            <a:r>
              <a:rPr lang="en-US" sz="1700" dirty="0" smtClean="0"/>
              <a:t>;</a:t>
            </a:r>
            <a:endParaRPr lang="en-US" sz="1700" dirty="0"/>
          </a:p>
          <a:p>
            <a:pPr marL="411480" lvl="1" indent="0">
              <a:buNone/>
            </a:pPr>
            <a:r>
              <a:rPr lang="en-US" sz="1700" dirty="0"/>
              <a:t>  </a:t>
            </a:r>
            <a:r>
              <a:rPr lang="en-US" sz="1700" dirty="0" smtClean="0"/>
              <a:t>		case </a:t>
            </a:r>
            <a:r>
              <a:rPr lang="en-US" sz="1700" dirty="0"/>
              <a:t>condition n: statement(s)</a:t>
            </a:r>
          </a:p>
          <a:p>
            <a:pPr marL="411480" lvl="1" indent="0">
              <a:buNone/>
            </a:pPr>
            <a:r>
              <a:rPr lang="en-US" sz="1700" dirty="0"/>
              <a:t>                    </a:t>
            </a:r>
            <a:r>
              <a:rPr lang="en-US" sz="1700" dirty="0" smtClean="0"/>
              <a:t>	break</a:t>
            </a:r>
            <a:r>
              <a:rPr lang="en-US" sz="1700" dirty="0"/>
              <a:t>;</a:t>
            </a:r>
          </a:p>
          <a:p>
            <a:pPr marL="411480" lvl="1" indent="0">
              <a:buNone/>
            </a:pPr>
            <a:r>
              <a:rPr lang="en-US" sz="1700" dirty="0" smtClean="0"/>
              <a:t>		  </a:t>
            </a:r>
            <a:r>
              <a:rPr lang="en-US" sz="1700" dirty="0"/>
              <a:t>default: statement(s)</a:t>
            </a:r>
          </a:p>
          <a:p>
            <a:pPr marL="411480" lvl="1" indent="0">
              <a:buNone/>
            </a:pPr>
            <a:r>
              <a:rPr lang="en-US" sz="1700" dirty="0" smtClean="0"/>
              <a:t>	}</a:t>
            </a:r>
            <a:endParaRPr lang="en-US" sz="1700" dirty="0"/>
          </a:p>
          <a:p>
            <a:pPr marL="411480" lvl="1" indent="0">
              <a:buNone/>
            </a:pPr>
            <a:r>
              <a:rPr lang="en-US" sz="1700" dirty="0"/>
              <a:t> </a:t>
            </a:r>
          </a:p>
          <a:p>
            <a:pPr lvl="1"/>
            <a:endParaRPr lang="en-US" b="1" dirty="0"/>
          </a:p>
          <a:p>
            <a:endParaRPr lang="en-US" dirty="0"/>
          </a:p>
        </p:txBody>
      </p:sp>
    </p:spTree>
    <p:extLst>
      <p:ext uri="{BB962C8B-B14F-4D97-AF65-F5344CB8AC3E}">
        <p14:creationId xmlns:p14="http://schemas.microsoft.com/office/powerpoint/2010/main" val="1861027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118</TotalTime>
  <Words>550</Words>
  <Application>Microsoft Office PowerPoint</Application>
  <PresentationFormat>On-screen Show (4:3)</PresentationFormat>
  <Paragraphs>159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Enikapally, Sudhakar</dc:creator>
  <cp:lastModifiedBy>Enikapally, Sudhakar</cp:lastModifiedBy>
  <cp:revision>48</cp:revision>
  <dcterms:created xsi:type="dcterms:W3CDTF">2006-08-16T00:00:00Z</dcterms:created>
  <dcterms:modified xsi:type="dcterms:W3CDTF">2014-07-22T10:15:13Z</dcterms:modified>
</cp:coreProperties>
</file>