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4C9122-F42C-4F6C-8F9C-84D8E6B8AED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35EC5-7566-40AB-8BBD-76CA4D855857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8D4F-8DB0-4D01-B475-E2DBB2E5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98D4F-8DB0-4D01-B475-E2DBB2E511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nikapa\Desktop\optumR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"/>
            <a:ext cx="2209800" cy="6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514600"/>
            <a:ext cx="76200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JQuery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286000" y="3629891"/>
            <a:ext cx="545232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lang="en-US" sz="3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84454" y="5791200"/>
            <a:ext cx="32235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Sudhakar E</a:t>
            </a:r>
          </a:p>
          <a:p>
            <a:r>
              <a:rPr lang="en-US" sz="1400" dirty="0" smtClean="0"/>
              <a:t>OptumRx SSS Team</a:t>
            </a:r>
          </a:p>
          <a:p>
            <a:r>
              <a:rPr lang="en-US" sz="1400" dirty="0" smtClean="0"/>
              <a:t>Email : </a:t>
            </a:r>
            <a:r>
              <a:rPr lang="en-US" sz="1400" dirty="0" smtClean="0">
                <a:solidFill>
                  <a:srgbClr val="FF0000"/>
                </a:solidFill>
              </a:rPr>
              <a:t>Sudhakar_enikapally@optum.com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JQuery Set Content</a:t>
            </a:r>
            <a:endParaRPr lang="en-US" b="1" dirty="0"/>
          </a:p>
          <a:p>
            <a:pPr marL="411480" lvl="1" indent="0">
              <a:buNone/>
            </a:pPr>
            <a:r>
              <a:rPr lang="en-US" dirty="0" smtClean="0"/>
              <a:t>We </a:t>
            </a:r>
            <a:r>
              <a:rPr lang="en-US" dirty="0"/>
              <a:t>will use the same three methods from the previous page to </a:t>
            </a:r>
            <a:r>
              <a:rPr lang="en-US" b="1" dirty="0"/>
              <a:t>set content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text() - Sets or returns the text content of selected elements</a:t>
            </a:r>
          </a:p>
          <a:p>
            <a:pPr lvl="1"/>
            <a:r>
              <a:rPr lang="en-US" dirty="0"/>
              <a:t>html() - Sets or returns the content of selected elements (including HTML markup)</a:t>
            </a:r>
          </a:p>
          <a:p>
            <a:pPr lvl="1"/>
            <a:r>
              <a:rPr lang="en-US" dirty="0"/>
              <a:t>val() - Sets or returns the value of form </a:t>
            </a:r>
            <a:r>
              <a:rPr lang="en-US" dirty="0" smtClean="0"/>
              <a:t>fields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700" dirty="0"/>
              <a:t>$("#btn1").click(function</a:t>
            </a:r>
            <a:r>
              <a:rPr lang="en-US" sz="1700" dirty="0" smtClean="0"/>
              <a:t>(){  $("#</a:t>
            </a:r>
            <a:r>
              <a:rPr lang="en-US" sz="1700" dirty="0"/>
              <a:t>test1").text("Hello world</a:t>
            </a:r>
            <a:r>
              <a:rPr lang="en-US" sz="1700" dirty="0" smtClean="0"/>
              <a:t>!");});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$("#btn2").click(function</a:t>
            </a:r>
            <a:r>
              <a:rPr lang="en-US" sz="1700" dirty="0" smtClean="0"/>
              <a:t>(){</a:t>
            </a:r>
            <a:r>
              <a:rPr lang="en-US" sz="1700" dirty="0"/>
              <a:t>  $("#test2").html("&lt;b&gt;Hello world!&lt;/b</a:t>
            </a:r>
            <a:r>
              <a:rPr lang="en-US" sz="1700" dirty="0" smtClean="0"/>
              <a:t>&gt;");});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$("#btn3").click(function</a:t>
            </a:r>
            <a:r>
              <a:rPr lang="en-US" sz="1700" dirty="0" smtClean="0"/>
              <a:t>(){</a:t>
            </a:r>
            <a:r>
              <a:rPr lang="en-US" sz="1700" dirty="0"/>
              <a:t>  $("#test3").val("Dolly Duck</a:t>
            </a:r>
            <a:r>
              <a:rPr lang="en-US" sz="1700" dirty="0" smtClean="0"/>
              <a:t>");}); </a:t>
            </a:r>
            <a:endParaRPr lang="en-US" sz="1700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Mode 1:</a:t>
            </a:r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$("#w3s").attr("href","http://www.w3schools.com/jquery");</a:t>
            </a:r>
            <a:br>
              <a:rPr lang="en-US" dirty="0"/>
            </a:br>
            <a:r>
              <a:rPr lang="en-US" dirty="0" smtClean="0"/>
              <a:t>});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Mode 2:</a:t>
            </a:r>
            <a:endParaRPr lang="en-US" b="1" dirty="0"/>
          </a:p>
          <a:p>
            <a:r>
              <a:rPr lang="en-US" dirty="0" smtClean="0"/>
              <a:t>$("</a:t>
            </a:r>
            <a:r>
              <a:rPr lang="en-US" dirty="0"/>
              <a:t>button").click(function(){</a:t>
            </a:r>
            <a:br>
              <a:rPr lang="en-US" dirty="0"/>
            </a:br>
            <a:r>
              <a:rPr lang="en-US" dirty="0"/>
              <a:t>  $("#w3s").attr({</a:t>
            </a:r>
            <a:br>
              <a:rPr lang="en-US" dirty="0"/>
            </a:br>
            <a:r>
              <a:rPr lang="en-US" dirty="0"/>
              <a:t>    "href" : "http://www.w3schools.com/jquery",</a:t>
            </a:r>
            <a:br>
              <a:rPr lang="en-US" dirty="0"/>
            </a:br>
            <a:r>
              <a:rPr lang="en-US" dirty="0"/>
              <a:t>    "title" : "W3Schools jQuery Tutorial"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endParaRPr lang="en-US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9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b="1" dirty="0"/>
              <a:t>Add New HTML </a:t>
            </a:r>
            <a:r>
              <a:rPr lang="en-US" b="1" dirty="0" smtClean="0"/>
              <a:t>Content: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dirty="0" smtClean="0"/>
              <a:t>We </a:t>
            </a:r>
            <a:r>
              <a:rPr lang="en-US" dirty="0"/>
              <a:t>will look at four jQuery methods that are used to add new content:</a:t>
            </a:r>
          </a:p>
          <a:p>
            <a:pPr lvl="1"/>
            <a:r>
              <a:rPr lang="en-US" dirty="0"/>
              <a:t>append() - Inserts content at the end of the selected elements</a:t>
            </a:r>
          </a:p>
          <a:p>
            <a:pPr lvl="1"/>
            <a:r>
              <a:rPr lang="en-US" dirty="0"/>
              <a:t>prepend() - Inserts content at the beginning of the selected elements</a:t>
            </a:r>
          </a:p>
          <a:p>
            <a:pPr lvl="1"/>
            <a:r>
              <a:rPr lang="en-US" dirty="0"/>
              <a:t>after() - Inserts content after the selected elements</a:t>
            </a:r>
          </a:p>
          <a:p>
            <a:pPr lvl="1"/>
            <a:r>
              <a:rPr lang="en-US" dirty="0"/>
              <a:t>before() - Inserts content before the selected elements</a:t>
            </a:r>
          </a:p>
          <a:p>
            <a:pPr marL="114300" indent="0">
              <a:buNone/>
            </a:pPr>
            <a:r>
              <a:rPr lang="en-US" b="1" dirty="0" smtClean="0"/>
              <a:t>Remove Elements/Content</a:t>
            </a:r>
          </a:p>
          <a:p>
            <a:pPr marL="11430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To </a:t>
            </a:r>
            <a:r>
              <a:rPr lang="en-US" dirty="0"/>
              <a:t>remove elements and content, there are mainly two jQuery methods:</a:t>
            </a:r>
          </a:p>
          <a:p>
            <a:pPr lvl="1"/>
            <a:r>
              <a:rPr lang="en-US" dirty="0"/>
              <a:t>remove() - Removes the selected element (and its child elements)</a:t>
            </a:r>
          </a:p>
          <a:p>
            <a:pPr lvl="1"/>
            <a:r>
              <a:rPr lang="en-US" dirty="0"/>
              <a:t>empty() - Removes the child elements from the selected element</a:t>
            </a:r>
          </a:p>
          <a:p>
            <a:pPr marL="114300" indent="0">
              <a:buNone/>
            </a:pPr>
            <a:endParaRPr lang="en-US" b="1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6388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sz="3200" b="1" dirty="0"/>
              <a:t>jQuery Manipulating CSS</a:t>
            </a:r>
          </a:p>
          <a:p>
            <a:pPr marL="114300" indent="0">
              <a:buNone/>
            </a:pPr>
            <a:r>
              <a:rPr lang="en-US" sz="3200" b="1" dirty="0" smtClean="0"/>
              <a:t>	</a:t>
            </a:r>
            <a:r>
              <a:rPr lang="en-US" sz="3200" dirty="0" smtClean="0"/>
              <a:t>jQuery </a:t>
            </a:r>
            <a:r>
              <a:rPr lang="en-US" sz="3200" dirty="0"/>
              <a:t>has several methods for CSS manipulation. We will look at the following methods:</a:t>
            </a:r>
          </a:p>
          <a:p>
            <a:pPr lvl="1"/>
            <a:r>
              <a:rPr lang="en-US" sz="3200" dirty="0" err="1"/>
              <a:t>addClass</a:t>
            </a:r>
            <a:r>
              <a:rPr lang="en-US" sz="3200" dirty="0"/>
              <a:t>() - Adds one or more classes to the selected elements</a:t>
            </a:r>
          </a:p>
          <a:p>
            <a:pPr lvl="1"/>
            <a:r>
              <a:rPr lang="en-US" sz="3200" dirty="0" err="1"/>
              <a:t>removeClass</a:t>
            </a:r>
            <a:r>
              <a:rPr lang="en-US" sz="3200" dirty="0"/>
              <a:t>() - Removes one or more classes from the selected elements</a:t>
            </a:r>
          </a:p>
          <a:p>
            <a:pPr lvl="1"/>
            <a:r>
              <a:rPr lang="en-US" sz="3200" dirty="0" err="1"/>
              <a:t>toggleClass</a:t>
            </a:r>
            <a:r>
              <a:rPr lang="en-US" sz="3200" dirty="0"/>
              <a:t>() - Toggles between adding/removing classes from the selected elements</a:t>
            </a:r>
          </a:p>
          <a:p>
            <a:pPr lvl="1"/>
            <a:r>
              <a:rPr lang="en-US" sz="3000" dirty="0" err="1"/>
              <a:t>css</a:t>
            </a:r>
            <a:r>
              <a:rPr lang="en-US" sz="3000" dirty="0"/>
              <a:t>() - Sets or returns the style </a:t>
            </a:r>
            <a:r>
              <a:rPr lang="en-US" sz="3000" dirty="0" smtClean="0"/>
              <a:t>attribute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b="1" dirty="0"/>
              <a:t>jQuery </a:t>
            </a:r>
            <a:r>
              <a:rPr lang="en-US" sz="3200" b="1" dirty="0" err="1"/>
              <a:t>css</a:t>
            </a:r>
            <a:r>
              <a:rPr lang="en-US" sz="3200" b="1" dirty="0"/>
              <a:t>() Method</a:t>
            </a:r>
          </a:p>
          <a:p>
            <a:r>
              <a:rPr lang="en-US" sz="3200" dirty="0" smtClean="0"/>
              <a:t>Return </a:t>
            </a:r>
            <a:r>
              <a:rPr lang="en-US" sz="3200" dirty="0"/>
              <a:t>a CSS </a:t>
            </a:r>
            <a:r>
              <a:rPr lang="en-US" sz="3200" dirty="0" smtClean="0"/>
              <a:t>Property</a:t>
            </a:r>
          </a:p>
          <a:p>
            <a:pPr marL="617220" lvl="3">
              <a:buClr>
                <a:schemeClr val="accent1"/>
              </a:buClr>
            </a:pPr>
            <a:r>
              <a:rPr lang="en-US" sz="3200" dirty="0" err="1"/>
              <a:t>css</a:t>
            </a:r>
            <a:r>
              <a:rPr lang="en-US" sz="3200" dirty="0"/>
              <a:t>("</a:t>
            </a:r>
            <a:r>
              <a:rPr lang="en-US" sz="3200" i="1" dirty="0" err="1"/>
              <a:t>propertyname</a:t>
            </a:r>
            <a:r>
              <a:rPr lang="en-US" sz="3200" dirty="0"/>
              <a:t>");</a:t>
            </a:r>
          </a:p>
          <a:p>
            <a:endParaRPr lang="en-US" sz="3200" dirty="0" smtClean="0"/>
          </a:p>
          <a:p>
            <a:r>
              <a:rPr lang="en-US" sz="3200" dirty="0"/>
              <a:t>Set a CSS </a:t>
            </a:r>
            <a:r>
              <a:rPr lang="en-US" sz="3200" dirty="0" smtClean="0"/>
              <a:t>Property</a:t>
            </a:r>
          </a:p>
          <a:p>
            <a:pPr lvl="1"/>
            <a:r>
              <a:rPr lang="en-US" sz="3200" dirty="0" err="1"/>
              <a:t>css</a:t>
            </a:r>
            <a:r>
              <a:rPr lang="en-US" sz="3200" dirty="0"/>
              <a:t>("</a:t>
            </a:r>
            <a:r>
              <a:rPr lang="en-US" sz="3200" i="1" dirty="0" err="1"/>
              <a:t>propertyname</a:t>
            </a:r>
            <a:r>
              <a:rPr lang="en-US" sz="3200" dirty="0"/>
              <a:t>","</a:t>
            </a:r>
            <a:r>
              <a:rPr lang="en-US" sz="3200" i="1" dirty="0"/>
              <a:t>value</a:t>
            </a:r>
            <a:r>
              <a:rPr lang="en-US" sz="3200" dirty="0"/>
              <a:t>");</a:t>
            </a:r>
          </a:p>
          <a:p>
            <a:pPr lvl="1"/>
            <a:endParaRPr lang="en-US" dirty="0"/>
          </a:p>
          <a:p>
            <a:endParaRPr lang="en-US" sz="1800" dirty="0" smtClean="0"/>
          </a:p>
          <a:p>
            <a:pPr lvl="2"/>
            <a:endParaRPr lang="en-US" sz="1400" dirty="0"/>
          </a:p>
          <a:p>
            <a:pPr marL="114300" indent="0">
              <a:buNone/>
            </a:pPr>
            <a:endParaRPr lang="en-US" b="1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6388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sz="3100" b="1" dirty="0" smtClean="0"/>
          </a:p>
          <a:p>
            <a:pPr marL="114300" indent="0">
              <a:buNone/>
            </a:pPr>
            <a:endParaRPr lang="en-US" sz="3100" b="1" dirty="0"/>
          </a:p>
          <a:p>
            <a:pPr marL="114300" indent="0">
              <a:buNone/>
            </a:pPr>
            <a:endParaRPr lang="en-US" sz="3100" b="1" dirty="0" smtClean="0"/>
          </a:p>
          <a:p>
            <a:pPr marL="114300" indent="0">
              <a:buNone/>
            </a:pPr>
            <a:endParaRPr lang="en-US" sz="3400" b="1" dirty="0" smtClean="0"/>
          </a:p>
          <a:p>
            <a:pPr marL="114300" indent="0">
              <a:buNone/>
            </a:pPr>
            <a:endParaRPr lang="en-US" sz="3400" b="1" dirty="0"/>
          </a:p>
          <a:p>
            <a:pPr marL="114300" indent="0">
              <a:buNone/>
            </a:pPr>
            <a:endParaRPr lang="en-US" sz="3400" b="1" dirty="0" smtClean="0"/>
          </a:p>
          <a:p>
            <a:pPr marL="114300" indent="0">
              <a:buNone/>
            </a:pPr>
            <a:endParaRPr lang="en-US" sz="4900" b="1" dirty="0" smtClean="0"/>
          </a:p>
          <a:p>
            <a:pPr marL="114300" indent="0">
              <a:buNone/>
            </a:pPr>
            <a:endParaRPr lang="en-US" sz="4900" b="1" dirty="0"/>
          </a:p>
          <a:p>
            <a:pPr marL="114300" indent="0">
              <a:buNone/>
            </a:pPr>
            <a:r>
              <a:rPr lang="en-US" sz="4900" b="1" dirty="0" smtClean="0"/>
              <a:t>Illustration </a:t>
            </a:r>
            <a:r>
              <a:rPr lang="en-US" sz="4900" b="1" dirty="0"/>
              <a:t>explained:</a:t>
            </a:r>
          </a:p>
          <a:p>
            <a:pPr marL="114300" indent="0">
              <a:buNone/>
            </a:pPr>
            <a:r>
              <a:rPr lang="en-US" sz="4900" dirty="0" smtClean="0"/>
              <a:t>The </a:t>
            </a:r>
            <a:r>
              <a:rPr lang="en-US" sz="4900" dirty="0"/>
              <a:t>&lt;div&gt; element is the</a:t>
            </a:r>
            <a:r>
              <a:rPr lang="en-US" sz="4900" b="1" dirty="0"/>
              <a:t> parent</a:t>
            </a:r>
            <a:r>
              <a:rPr lang="en-US" sz="4900" dirty="0"/>
              <a:t> of &lt;</a:t>
            </a:r>
            <a:r>
              <a:rPr lang="en-US" sz="4900" dirty="0" err="1"/>
              <a:t>ul</a:t>
            </a:r>
            <a:r>
              <a:rPr lang="en-US" sz="4900" dirty="0"/>
              <a:t>&gt;, and an </a:t>
            </a:r>
            <a:r>
              <a:rPr lang="en-US" sz="4900" b="1" dirty="0"/>
              <a:t>ancestor</a:t>
            </a:r>
            <a:r>
              <a:rPr lang="en-US" sz="4900" dirty="0"/>
              <a:t> of everything inside of it </a:t>
            </a:r>
          </a:p>
          <a:p>
            <a:pPr marL="114300" indent="0">
              <a:buNone/>
            </a:pPr>
            <a:r>
              <a:rPr lang="en-US" sz="4900" dirty="0"/>
              <a:t>The &lt;</a:t>
            </a:r>
            <a:r>
              <a:rPr lang="en-US" sz="4900" dirty="0" err="1"/>
              <a:t>ul</a:t>
            </a:r>
            <a:r>
              <a:rPr lang="en-US" sz="4900" dirty="0"/>
              <a:t>&gt; element is the </a:t>
            </a:r>
            <a:r>
              <a:rPr lang="en-US" sz="4900" b="1" dirty="0"/>
              <a:t>parent</a:t>
            </a:r>
            <a:r>
              <a:rPr lang="en-US" sz="4900" dirty="0"/>
              <a:t> of both &lt;li&gt; elements, and a </a:t>
            </a:r>
            <a:r>
              <a:rPr lang="en-US" sz="4900" b="1" dirty="0"/>
              <a:t>child</a:t>
            </a:r>
            <a:r>
              <a:rPr lang="en-US" sz="4900" dirty="0"/>
              <a:t> of &lt;div&gt;</a:t>
            </a:r>
          </a:p>
          <a:p>
            <a:pPr marL="114300" indent="0">
              <a:buNone/>
            </a:pPr>
            <a:r>
              <a:rPr lang="en-US" sz="4900" dirty="0"/>
              <a:t>The left &lt;li&gt; element is the </a:t>
            </a:r>
            <a:r>
              <a:rPr lang="en-US" sz="4900" b="1" dirty="0"/>
              <a:t>parent</a:t>
            </a:r>
            <a:r>
              <a:rPr lang="en-US" sz="4900" dirty="0"/>
              <a:t> of &lt;span&gt;, </a:t>
            </a:r>
            <a:r>
              <a:rPr lang="en-US" sz="4900" b="1" dirty="0"/>
              <a:t>child</a:t>
            </a:r>
            <a:r>
              <a:rPr lang="en-US" sz="4900" dirty="0"/>
              <a:t> of &lt;</a:t>
            </a:r>
            <a:r>
              <a:rPr lang="en-US" sz="4900" dirty="0" err="1"/>
              <a:t>ul</a:t>
            </a:r>
            <a:r>
              <a:rPr lang="en-US" sz="4900" dirty="0"/>
              <a:t>&gt; and a </a:t>
            </a:r>
            <a:r>
              <a:rPr lang="en-US" sz="4900" b="1" dirty="0"/>
              <a:t>descendant</a:t>
            </a:r>
            <a:r>
              <a:rPr lang="en-US" sz="4900" dirty="0"/>
              <a:t> of &lt;div&gt;</a:t>
            </a:r>
          </a:p>
          <a:p>
            <a:pPr marL="114300" indent="0">
              <a:buNone/>
            </a:pPr>
            <a:r>
              <a:rPr lang="en-US" sz="4900" dirty="0"/>
              <a:t>The &lt;span&gt; element is a </a:t>
            </a:r>
            <a:r>
              <a:rPr lang="en-US" sz="4900" b="1" dirty="0"/>
              <a:t>child</a:t>
            </a:r>
            <a:r>
              <a:rPr lang="en-US" sz="4900" dirty="0"/>
              <a:t> of the left &lt;li&gt; and a </a:t>
            </a:r>
            <a:r>
              <a:rPr lang="en-US" sz="4900" b="1" dirty="0"/>
              <a:t>descendant</a:t>
            </a:r>
            <a:r>
              <a:rPr lang="en-US" sz="4900" dirty="0"/>
              <a:t> of &lt;</a:t>
            </a:r>
            <a:r>
              <a:rPr lang="en-US" sz="4900" dirty="0" err="1"/>
              <a:t>ul</a:t>
            </a:r>
            <a:r>
              <a:rPr lang="en-US" sz="4900" dirty="0"/>
              <a:t>&gt; and &lt;div&gt; </a:t>
            </a:r>
          </a:p>
          <a:p>
            <a:pPr marL="114300" indent="0">
              <a:buNone/>
            </a:pPr>
            <a:r>
              <a:rPr lang="en-US" sz="4900" dirty="0"/>
              <a:t>The two &lt;li&gt; elements are </a:t>
            </a:r>
            <a:r>
              <a:rPr lang="en-US" sz="4900" b="1" dirty="0"/>
              <a:t>siblings</a:t>
            </a:r>
            <a:r>
              <a:rPr lang="en-US" sz="4900" dirty="0"/>
              <a:t> (they share the same parent)</a:t>
            </a:r>
          </a:p>
          <a:p>
            <a:pPr marL="114300" indent="0">
              <a:buNone/>
            </a:pPr>
            <a:r>
              <a:rPr lang="en-US" sz="4900" dirty="0"/>
              <a:t>The right &lt;li&gt; element is the </a:t>
            </a:r>
            <a:r>
              <a:rPr lang="en-US" sz="4900" b="1" dirty="0"/>
              <a:t>parent</a:t>
            </a:r>
            <a:r>
              <a:rPr lang="en-US" sz="4900" dirty="0"/>
              <a:t> of &lt;b&gt;, </a:t>
            </a:r>
            <a:r>
              <a:rPr lang="en-US" sz="4900" b="1" dirty="0"/>
              <a:t>child</a:t>
            </a:r>
            <a:r>
              <a:rPr lang="en-US" sz="4900" dirty="0"/>
              <a:t> of &lt;</a:t>
            </a:r>
            <a:r>
              <a:rPr lang="en-US" sz="4900" dirty="0" err="1"/>
              <a:t>ul</a:t>
            </a:r>
            <a:r>
              <a:rPr lang="en-US" sz="4900" dirty="0"/>
              <a:t>&gt; and a </a:t>
            </a:r>
            <a:r>
              <a:rPr lang="en-US" sz="4900" b="1" dirty="0"/>
              <a:t>descendant</a:t>
            </a:r>
            <a:r>
              <a:rPr lang="en-US" sz="4900" dirty="0"/>
              <a:t> of &lt;div&gt; </a:t>
            </a:r>
          </a:p>
          <a:p>
            <a:pPr marL="114300" indent="0">
              <a:buNone/>
            </a:pPr>
            <a:r>
              <a:rPr lang="en-US" sz="4900" dirty="0"/>
              <a:t>The &lt;b&gt; element is a </a:t>
            </a:r>
            <a:r>
              <a:rPr lang="en-US" sz="4900" b="1" dirty="0"/>
              <a:t>child</a:t>
            </a:r>
            <a:r>
              <a:rPr lang="en-US" sz="4900" dirty="0"/>
              <a:t> of the right &lt;li&gt; and a </a:t>
            </a:r>
            <a:r>
              <a:rPr lang="en-US" sz="4900" b="1" dirty="0"/>
              <a:t>descendant</a:t>
            </a:r>
            <a:r>
              <a:rPr lang="en-US" sz="4900" dirty="0"/>
              <a:t> of &lt;</a:t>
            </a:r>
            <a:r>
              <a:rPr lang="en-US" sz="4900" dirty="0" err="1"/>
              <a:t>ul</a:t>
            </a:r>
            <a:r>
              <a:rPr lang="en-US" sz="4900" dirty="0"/>
              <a:t>&gt; and &lt;div&gt;</a:t>
            </a:r>
          </a:p>
          <a:p>
            <a:pPr marL="114300" indent="0">
              <a:buNone/>
            </a:pP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 smtClean="0"/>
              <a:t>An </a:t>
            </a:r>
            <a:r>
              <a:rPr lang="en-US" sz="4900" dirty="0"/>
              <a:t>ancestor is a parent, grandparent, great-grandparent, and so on.</a:t>
            </a:r>
            <a:br>
              <a:rPr lang="en-US" sz="4900" dirty="0"/>
            </a:br>
            <a:r>
              <a:rPr lang="en-US" sz="4900" dirty="0"/>
              <a:t>A descendant is a child, grandchild, great-grandchild, and so on.</a:t>
            </a:r>
            <a:br>
              <a:rPr lang="en-US" sz="4900" dirty="0"/>
            </a:br>
            <a:r>
              <a:rPr lang="en-US" sz="4900" dirty="0"/>
              <a:t>Siblings share the same parent</a:t>
            </a:r>
            <a:r>
              <a:rPr lang="en-US" sz="4900" dirty="0" smtClean="0"/>
              <a:t>.</a:t>
            </a:r>
          </a:p>
          <a:p>
            <a:pPr lvl="2"/>
            <a:endParaRPr lang="en-US" sz="1400" dirty="0"/>
          </a:p>
          <a:p>
            <a:pPr marL="114300" indent="0">
              <a:buNone/>
            </a:pPr>
            <a:endParaRPr lang="en-US" b="1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47275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2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Traversing Up the DOM </a:t>
            </a:r>
            <a:r>
              <a:rPr lang="en-US" b="1" dirty="0" smtClean="0"/>
              <a:t>Tree</a:t>
            </a:r>
          </a:p>
          <a:p>
            <a:pPr lvl="1"/>
            <a:r>
              <a:rPr lang="en-US" dirty="0"/>
              <a:t>Three useful jQuery methods for traversing up the DOM tree are:</a:t>
            </a:r>
          </a:p>
          <a:p>
            <a:pPr lvl="2"/>
            <a:r>
              <a:rPr lang="en-US" dirty="0"/>
              <a:t>parent()</a:t>
            </a:r>
          </a:p>
          <a:p>
            <a:pPr lvl="2"/>
            <a:r>
              <a:rPr lang="en-US" dirty="0"/>
              <a:t>parents()</a:t>
            </a:r>
          </a:p>
          <a:p>
            <a:pPr lvl="2"/>
            <a:r>
              <a:rPr lang="en-US" dirty="0"/>
              <a:t>parentsUntil()</a:t>
            </a:r>
          </a:p>
          <a:p>
            <a:pPr marL="114300" indent="0">
              <a:buNone/>
            </a:pPr>
            <a:endParaRPr lang="en-US" b="1" dirty="0" smtClean="0"/>
          </a:p>
          <a:p>
            <a:r>
              <a:rPr lang="en-US" b="1" dirty="0"/>
              <a:t>Traversing Down the DOM </a:t>
            </a:r>
            <a:r>
              <a:rPr lang="en-US" b="1" dirty="0" smtClean="0"/>
              <a:t>Tree</a:t>
            </a:r>
          </a:p>
          <a:p>
            <a:pPr lvl="1"/>
            <a:r>
              <a:rPr lang="en-US" dirty="0"/>
              <a:t>Two useful jQuery methods for traversing down the DOM tree are:</a:t>
            </a:r>
          </a:p>
          <a:p>
            <a:pPr lvl="2"/>
            <a:r>
              <a:rPr lang="en-US" dirty="0"/>
              <a:t>children()</a:t>
            </a:r>
          </a:p>
          <a:p>
            <a:pPr lvl="2"/>
            <a:r>
              <a:rPr lang="en-US" dirty="0"/>
              <a:t>find()</a:t>
            </a:r>
          </a:p>
          <a:p>
            <a:endParaRPr lang="en-US" b="1" dirty="0" smtClean="0"/>
          </a:p>
          <a:p>
            <a:r>
              <a:rPr lang="en-US" b="1" dirty="0" err="1" smtClean="0"/>
              <a:t>Jquery</a:t>
            </a:r>
            <a:r>
              <a:rPr lang="en-US" b="1" dirty="0" smtClean="0"/>
              <a:t> Filtering </a:t>
            </a:r>
          </a:p>
          <a:p>
            <a:pPr lvl="1"/>
            <a:r>
              <a:rPr lang="en-US" dirty="0"/>
              <a:t>The three most basic filtering methods are </a:t>
            </a:r>
            <a:r>
              <a:rPr lang="en-US" b="1" dirty="0"/>
              <a:t>first(), last() and </a:t>
            </a:r>
            <a:r>
              <a:rPr lang="en-US" b="1" dirty="0" err="1"/>
              <a:t>eq</a:t>
            </a:r>
            <a:r>
              <a:rPr lang="en-US" b="1" dirty="0"/>
              <a:t>()</a:t>
            </a:r>
            <a:r>
              <a:rPr lang="en-US" dirty="0"/>
              <a:t>, which allow you to select a specific element based on its position in a group of elements.</a:t>
            </a:r>
          </a:p>
          <a:p>
            <a:pPr marL="114300" indent="0">
              <a:buNone/>
            </a:pPr>
            <a:r>
              <a:rPr lang="en-US" b="1" dirty="0" smtClean="0"/>
              <a:t>	</a:t>
            </a:r>
            <a:r>
              <a:rPr lang="en-US" u="sng" dirty="0" smtClean="0"/>
              <a:t>Additional Methods</a:t>
            </a:r>
            <a:r>
              <a:rPr lang="en-US" b="1" dirty="0" smtClean="0"/>
              <a:t>: 	filter()</a:t>
            </a:r>
          </a:p>
          <a:p>
            <a:pPr marL="114300" indent="0">
              <a:buNone/>
            </a:pPr>
            <a:r>
              <a:rPr lang="en-US" b="1" dirty="0" smtClean="0"/>
              <a:t>			</a:t>
            </a:r>
            <a:r>
              <a:rPr lang="en-US" b="1" dirty="0"/>
              <a:t>	not()</a:t>
            </a:r>
            <a:endParaRPr lang="en-US" dirty="0" smtClean="0"/>
          </a:p>
          <a:p>
            <a:pPr marL="114300" indent="0">
              <a:buNone/>
            </a:pPr>
            <a:endParaRPr lang="en-US" b="1" dirty="0"/>
          </a:p>
          <a:p>
            <a:pPr marL="77724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4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867400"/>
          </a:xfrm>
        </p:spPr>
        <p:txBody>
          <a:bodyPr/>
          <a:lstStyle/>
          <a:p>
            <a:r>
              <a:rPr lang="en-US" dirty="0" smtClean="0"/>
              <a:t>JQuery is a JavaScript library. This simplifies </a:t>
            </a:r>
            <a:r>
              <a:rPr lang="en-US" dirty="0"/>
              <a:t>a lot of the complicated things from JavaScript, like AJAX calls and DOM </a:t>
            </a:r>
            <a:r>
              <a:rPr lang="en-US" dirty="0" smtClean="0"/>
              <a:t>manipulation.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jQuery library contains the following features: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HTML/DOM manipulation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CSS manipulation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HTML event methods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Effects and animations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AJAX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two versions of jQuery available </a:t>
            </a:r>
            <a:endParaRPr lang="en-US" dirty="0" smtClean="0"/>
          </a:p>
          <a:p>
            <a:pPr lvl="1"/>
            <a:r>
              <a:rPr lang="en-US" dirty="0"/>
              <a:t>Production </a:t>
            </a:r>
            <a:r>
              <a:rPr lang="en-US" dirty="0" smtClean="0"/>
              <a:t>version</a:t>
            </a:r>
          </a:p>
          <a:p>
            <a:pPr lvl="1"/>
            <a:r>
              <a:rPr lang="en-US" dirty="0"/>
              <a:t>Development </a:t>
            </a:r>
            <a:r>
              <a:rPr lang="en-US" dirty="0" smtClean="0"/>
              <a:t>version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JQuery file can be referred by</a:t>
            </a:r>
          </a:p>
          <a:p>
            <a:pPr marL="777240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="jquery-1.11.1.min.js"&gt;&lt;/script</a:t>
            </a:r>
            <a:r>
              <a:rPr lang="en-US" dirty="0" smtClean="0"/>
              <a:t>&gt;</a:t>
            </a:r>
          </a:p>
          <a:p>
            <a:pPr marL="777240" lvl="2" indent="0">
              <a:buNone/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Basic Syntax</a:t>
            </a:r>
          </a:p>
          <a:p>
            <a:pPr marL="411480" lvl="1" indent="0">
              <a:buNone/>
            </a:pPr>
            <a:r>
              <a:rPr lang="en-US" b="1" dirty="0" smtClean="0"/>
              <a:t>	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 smtClean="0"/>
              <a:t>()</a:t>
            </a:r>
          </a:p>
          <a:p>
            <a:pPr marL="411480" lvl="1" indent="0">
              <a:buNone/>
            </a:pPr>
            <a:endParaRPr lang="en-US" b="1" dirty="0" smtClean="0"/>
          </a:p>
          <a:p>
            <a:pPr marL="411480" lvl="1" indent="0">
              <a:buNone/>
            </a:pPr>
            <a:r>
              <a:rPr lang="en-US" sz="2200" u="sng" dirty="0" smtClean="0"/>
              <a:t>Examples: </a:t>
            </a:r>
          </a:p>
          <a:p>
            <a:pPr lvl="1"/>
            <a:r>
              <a:rPr lang="en-US" dirty="0"/>
              <a:t>$(this).hide() - hides the current element.</a:t>
            </a:r>
          </a:p>
          <a:p>
            <a:pPr lvl="1"/>
            <a:r>
              <a:rPr lang="en-US" dirty="0"/>
              <a:t>$("p").hide() - hides all &lt;p&gt; elements.</a:t>
            </a:r>
          </a:p>
          <a:p>
            <a:pPr lvl="1"/>
            <a:r>
              <a:rPr lang="en-US" dirty="0"/>
              <a:t>$(".test").hide() - hides all elements with class="test".</a:t>
            </a:r>
          </a:p>
          <a:p>
            <a:pPr lvl="1"/>
            <a:r>
              <a:rPr lang="en-US" dirty="0"/>
              <a:t>$("#test").hide() - hides the element with id="test".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	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867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Document Ready event: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$(</a:t>
            </a:r>
            <a:r>
              <a:rPr lang="en-US" sz="1600" dirty="0"/>
              <a:t>document).ready(function</a:t>
            </a:r>
            <a:r>
              <a:rPr lang="en-US" sz="1600" dirty="0" smtClean="0"/>
              <a:t>(){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 </a:t>
            </a:r>
            <a:r>
              <a:rPr lang="en-US" sz="1600" dirty="0" smtClean="0"/>
              <a:t>	</a:t>
            </a:r>
            <a:r>
              <a:rPr lang="en-US" sz="1600" i="1" dirty="0" smtClean="0"/>
              <a:t>// </a:t>
            </a:r>
            <a:r>
              <a:rPr lang="en-US" sz="1600" i="1" dirty="0"/>
              <a:t>jQuery methods go here</a:t>
            </a:r>
            <a:r>
              <a:rPr lang="en-US" sz="1600" i="1" dirty="0" smtClean="0"/>
              <a:t>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});</a:t>
            </a:r>
          </a:p>
          <a:p>
            <a:pPr marL="411480" lvl="1" indent="0">
              <a:buNone/>
            </a:pPr>
            <a:r>
              <a:rPr lang="en-US" sz="1800" dirty="0"/>
              <a:t>It is good practice to wait for the document to be fully loaded and ready before working with </a:t>
            </a:r>
            <a:r>
              <a:rPr lang="en-US" sz="1800" dirty="0" smtClean="0"/>
              <a:t>it.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	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58674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$("*") </a:t>
            </a:r>
            <a:r>
              <a:rPr lang="en-US" sz="2200" dirty="0"/>
              <a:t>Selects all </a:t>
            </a:r>
            <a:r>
              <a:rPr lang="en-US" sz="2200" dirty="0" smtClean="0"/>
              <a:t>elements.</a:t>
            </a:r>
          </a:p>
          <a:p>
            <a:pPr lvl="1"/>
            <a:r>
              <a:rPr lang="en-US" sz="2200" dirty="0" smtClean="0"/>
              <a:t>$(</a:t>
            </a:r>
            <a:r>
              <a:rPr lang="en-US" sz="2200" dirty="0"/>
              <a:t>this) Selects the current HTML </a:t>
            </a:r>
            <a:r>
              <a:rPr lang="en-US" sz="2200" dirty="0" smtClean="0"/>
              <a:t>element</a:t>
            </a:r>
          </a:p>
          <a:p>
            <a:pPr lvl="1"/>
            <a:r>
              <a:rPr lang="en-US" sz="2200" dirty="0" smtClean="0"/>
              <a:t>$("</a:t>
            </a:r>
            <a:r>
              <a:rPr lang="en-US" sz="2200" dirty="0" err="1"/>
              <a:t>p.intro</a:t>
            </a:r>
            <a:r>
              <a:rPr lang="en-US" sz="2200" dirty="0"/>
              <a:t>") Selects all &lt;p&gt; elements with class="</a:t>
            </a:r>
            <a:r>
              <a:rPr lang="en-US" sz="2200" dirty="0" smtClean="0"/>
              <a:t>intro“</a:t>
            </a:r>
          </a:p>
          <a:p>
            <a:pPr lvl="1"/>
            <a:r>
              <a:rPr lang="en-US" sz="2200" dirty="0"/>
              <a:t>$("</a:t>
            </a:r>
            <a:r>
              <a:rPr lang="en-US" sz="2200" dirty="0" err="1"/>
              <a:t>p:first</a:t>
            </a:r>
            <a:r>
              <a:rPr lang="en-US" sz="2200" dirty="0"/>
              <a:t>") Selects the first &lt;p&gt; </a:t>
            </a:r>
            <a:r>
              <a:rPr lang="en-US" sz="2200" dirty="0" smtClean="0"/>
              <a:t>element</a:t>
            </a:r>
          </a:p>
          <a:p>
            <a:pPr lvl="1"/>
            <a:r>
              <a:rPr lang="en-US" sz="2200" dirty="0"/>
              <a:t>$("</a:t>
            </a: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err="1"/>
              <a:t>li:first</a:t>
            </a:r>
            <a:r>
              <a:rPr lang="en-US" sz="2200" dirty="0"/>
              <a:t>") Selects the first &lt;li&gt; element of the first &lt;</a:t>
            </a:r>
            <a:r>
              <a:rPr lang="en-US" sz="2200" dirty="0" err="1"/>
              <a:t>ul</a:t>
            </a:r>
            <a:r>
              <a:rPr lang="en-US" sz="2200" dirty="0" smtClean="0"/>
              <a:t>&gt;</a:t>
            </a:r>
          </a:p>
          <a:p>
            <a:pPr lvl="1"/>
            <a:r>
              <a:rPr lang="en-US" sz="2200" dirty="0"/>
              <a:t>$("</a:t>
            </a:r>
            <a:r>
              <a:rPr lang="en-US" sz="2200" dirty="0" err="1"/>
              <a:t>ul</a:t>
            </a:r>
            <a:r>
              <a:rPr lang="en-US" sz="2200" dirty="0"/>
              <a:t> </a:t>
            </a:r>
            <a:r>
              <a:rPr lang="en-US" sz="2200" dirty="0" err="1"/>
              <a:t>li:first-child</a:t>
            </a:r>
            <a:r>
              <a:rPr lang="en-US" sz="2200" dirty="0"/>
              <a:t>") Selects the first &lt;li&gt; element of every &lt;</a:t>
            </a:r>
            <a:r>
              <a:rPr lang="en-US" sz="2200" dirty="0" err="1"/>
              <a:t>ul</a:t>
            </a:r>
            <a:r>
              <a:rPr lang="en-US" sz="2200" dirty="0" smtClean="0"/>
              <a:t>&gt;</a:t>
            </a:r>
          </a:p>
          <a:p>
            <a:pPr lvl="1"/>
            <a:r>
              <a:rPr lang="en-US" sz="2200" dirty="0"/>
              <a:t>$("[href]") Selects all elements with an href </a:t>
            </a:r>
            <a:r>
              <a:rPr lang="en-US" sz="2200" dirty="0" smtClean="0"/>
              <a:t>attribute</a:t>
            </a:r>
          </a:p>
          <a:p>
            <a:pPr lvl="1"/>
            <a:r>
              <a:rPr lang="en-US" sz="2200" dirty="0"/>
              <a:t>$("a[target='_blank']") Selects all &lt;a&gt; elements with a target attribute value equal to "_</a:t>
            </a:r>
            <a:r>
              <a:rPr lang="en-US" sz="2200" dirty="0" smtClean="0"/>
              <a:t>blank“</a:t>
            </a:r>
          </a:p>
          <a:p>
            <a:pPr marL="411480" lvl="1" indent="0">
              <a:buNone/>
            </a:pPr>
            <a:r>
              <a:rPr lang="en-US" sz="2200" dirty="0"/>
              <a:t>	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52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620000" cy="58674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endParaRPr lang="en-US" sz="2200" dirty="0" smtClean="0"/>
          </a:p>
          <a:p>
            <a:pPr lvl="1"/>
            <a:r>
              <a:rPr lang="en-US" sz="2200" dirty="0"/>
              <a:t>$(":button") Selects all &lt;button&gt; elements and &lt;input&gt; elements of type="</a:t>
            </a:r>
            <a:r>
              <a:rPr lang="en-US" sz="2200" dirty="0" smtClean="0"/>
              <a:t>button“</a:t>
            </a:r>
          </a:p>
          <a:p>
            <a:pPr lvl="1"/>
            <a:r>
              <a:rPr lang="en-US" sz="2200" dirty="0"/>
              <a:t>$("</a:t>
            </a:r>
            <a:r>
              <a:rPr lang="en-US" sz="2200" dirty="0" err="1"/>
              <a:t>tr:even</a:t>
            </a:r>
            <a:r>
              <a:rPr lang="en-US" sz="2200" dirty="0"/>
              <a:t>") Selects all even &lt;</a:t>
            </a:r>
            <a:r>
              <a:rPr lang="en-US" sz="2200" dirty="0" err="1"/>
              <a:t>tr</a:t>
            </a:r>
            <a:r>
              <a:rPr lang="en-US" sz="2200" dirty="0"/>
              <a:t>&gt; elements</a:t>
            </a:r>
          </a:p>
          <a:p>
            <a:pPr lvl="1"/>
            <a:r>
              <a:rPr lang="en-US" sz="2200" dirty="0"/>
              <a:t>$("</a:t>
            </a:r>
            <a:r>
              <a:rPr lang="en-US" sz="2200" dirty="0" err="1"/>
              <a:t>tr:odd</a:t>
            </a:r>
            <a:r>
              <a:rPr lang="en-US" sz="2200" dirty="0"/>
              <a:t>") Selects all odd &lt;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r>
              <a:rPr lang="en-US" sz="2200" dirty="0" smtClean="0"/>
              <a:t>elements</a:t>
            </a:r>
          </a:p>
          <a:p>
            <a:pPr lvl="1"/>
            <a:r>
              <a:rPr lang="en-US" sz="2200" dirty="0"/>
              <a:t>$("a[target!='_blank']") Selects all &lt;a&gt; elements with a target attribute value NOT equal to "_blank"</a:t>
            </a:r>
          </a:p>
          <a:p>
            <a:pPr marL="411480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28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Click</a:t>
            </a:r>
          </a:p>
          <a:p>
            <a:pPr lvl="1"/>
            <a:r>
              <a:rPr lang="en-US" dirty="0" err="1"/>
              <a:t>Dblclick</a:t>
            </a:r>
            <a:endParaRPr lang="en-US" dirty="0"/>
          </a:p>
          <a:p>
            <a:pPr lvl="1"/>
            <a:r>
              <a:rPr lang="en-US" dirty="0" err="1"/>
              <a:t>Mouseenter</a:t>
            </a:r>
            <a:endParaRPr lang="en-US" dirty="0"/>
          </a:p>
          <a:p>
            <a:pPr lvl="1"/>
            <a:r>
              <a:rPr lang="en-US" dirty="0" err="1" smtClean="0"/>
              <a:t>Mouseleave</a:t>
            </a:r>
            <a:endParaRPr lang="en-US" dirty="0" smtClean="0"/>
          </a:p>
          <a:p>
            <a:r>
              <a:rPr lang="en-US" dirty="0"/>
              <a:t>Keyboard </a:t>
            </a:r>
            <a:r>
              <a:rPr lang="en-US" dirty="0" smtClean="0"/>
              <a:t>Events</a:t>
            </a:r>
          </a:p>
          <a:p>
            <a:pPr lvl="1"/>
            <a:r>
              <a:rPr lang="en-US" dirty="0" err="1" smtClean="0"/>
              <a:t>Keypress</a:t>
            </a:r>
            <a:endParaRPr lang="en-US" dirty="0" smtClean="0"/>
          </a:p>
          <a:p>
            <a:pPr lvl="1"/>
            <a:r>
              <a:rPr lang="en-US" dirty="0" err="1" smtClean="0"/>
              <a:t>Keydown</a:t>
            </a:r>
            <a:endParaRPr lang="en-US" dirty="0" smtClean="0"/>
          </a:p>
          <a:p>
            <a:pPr lvl="1"/>
            <a:r>
              <a:rPr lang="en-US" dirty="0" err="1"/>
              <a:t>keyup</a:t>
            </a:r>
            <a:endParaRPr lang="en-US" dirty="0" smtClean="0"/>
          </a:p>
          <a:p>
            <a:r>
              <a:rPr lang="en-US" dirty="0"/>
              <a:t>Form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Submit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16034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r>
              <a:rPr lang="en-US" dirty="0"/>
              <a:t>Document/Window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Load</a:t>
            </a:r>
          </a:p>
          <a:p>
            <a:pPr lvl="1"/>
            <a:r>
              <a:rPr lang="en-US" dirty="0"/>
              <a:t>Resize</a:t>
            </a:r>
          </a:p>
          <a:p>
            <a:pPr lvl="1"/>
            <a:r>
              <a:rPr lang="en-US" dirty="0"/>
              <a:t>Scroll</a:t>
            </a:r>
          </a:p>
          <a:p>
            <a:pPr lvl="1"/>
            <a:r>
              <a:rPr lang="en-US" dirty="0" smtClean="0"/>
              <a:t>unload</a:t>
            </a:r>
          </a:p>
          <a:p>
            <a:r>
              <a:rPr lang="en-US" dirty="0" smtClean="0"/>
              <a:t>Sliding Methods</a:t>
            </a:r>
          </a:p>
          <a:p>
            <a:pPr lvl="1"/>
            <a:r>
              <a:rPr lang="en-US" dirty="0" err="1"/>
              <a:t>slideDown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slideUp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slideToggle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Fading Methods</a:t>
            </a:r>
          </a:p>
          <a:p>
            <a:pPr lvl="1"/>
            <a:r>
              <a:rPr lang="en-US" dirty="0" err="1"/>
              <a:t>fadeIn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fadeTo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JQuery </a:t>
            </a:r>
            <a:r>
              <a:rPr lang="en-US" b="1" dirty="0"/>
              <a:t>Method Chaining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JQuery </a:t>
            </a:r>
            <a:r>
              <a:rPr lang="en-US" dirty="0"/>
              <a:t>allows us to run multiple jQuery commands, one after the other, on the same element(s</a:t>
            </a:r>
            <a:r>
              <a:rPr lang="en-US" dirty="0" smtClean="0"/>
              <a:t>).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Example: 	$("#</a:t>
            </a:r>
            <a:r>
              <a:rPr lang="en-US" sz="1600" dirty="0"/>
              <a:t>p1").</a:t>
            </a:r>
            <a:r>
              <a:rPr lang="en-US" sz="1600" dirty="0" err="1"/>
              <a:t>css</a:t>
            </a:r>
            <a:r>
              <a:rPr lang="en-US" sz="1600" dirty="0"/>
              <a:t>("</a:t>
            </a:r>
            <a:r>
              <a:rPr lang="en-US" sz="1600" dirty="0" err="1"/>
              <a:t>color","red</a:t>
            </a:r>
            <a:r>
              <a:rPr lang="en-US" sz="1600" dirty="0"/>
              <a:t>").</a:t>
            </a:r>
            <a:r>
              <a:rPr lang="en-US" sz="1600" dirty="0" err="1"/>
              <a:t>slideUp</a:t>
            </a:r>
            <a:r>
              <a:rPr lang="en-US" sz="1600" dirty="0"/>
              <a:t>(2000).</a:t>
            </a:r>
            <a:r>
              <a:rPr lang="en-US" sz="1600" dirty="0" err="1"/>
              <a:t>slideDown</a:t>
            </a:r>
            <a:r>
              <a:rPr lang="en-US" sz="1600" dirty="0"/>
              <a:t>(2000);</a:t>
            </a:r>
          </a:p>
          <a:p>
            <a:r>
              <a:rPr lang="en-US" b="1" dirty="0" smtClean="0"/>
              <a:t>JQuery DOM manipulation</a:t>
            </a:r>
          </a:p>
          <a:p>
            <a:pPr marL="411480" lvl="1" indent="0">
              <a:buNone/>
            </a:pPr>
            <a:r>
              <a:rPr lang="en-US" dirty="0" smtClean="0"/>
              <a:t>Three </a:t>
            </a:r>
            <a:r>
              <a:rPr lang="en-US" dirty="0"/>
              <a:t>simple, but useful, jQuery methods for DOM manipulation are:</a:t>
            </a:r>
          </a:p>
          <a:p>
            <a:pPr lvl="2"/>
            <a:r>
              <a:rPr lang="en-US" dirty="0"/>
              <a:t>text() - Sets or returns the text content of selected elements</a:t>
            </a:r>
          </a:p>
          <a:p>
            <a:pPr lvl="2"/>
            <a:r>
              <a:rPr lang="en-US" dirty="0"/>
              <a:t>html() - Sets or returns the content of selected elements (including HTML markup)</a:t>
            </a:r>
          </a:p>
          <a:p>
            <a:pPr lvl="2"/>
            <a:r>
              <a:rPr lang="en-US" dirty="0"/>
              <a:t>val() - Sets or returns the value of form </a:t>
            </a:r>
            <a:r>
              <a:rPr lang="en-US" dirty="0" smtClean="0"/>
              <a:t>field.</a:t>
            </a:r>
          </a:p>
          <a:p>
            <a:pPr lvl="2"/>
            <a:endParaRPr lang="en-US" dirty="0" smtClean="0"/>
          </a:p>
          <a:p>
            <a:pPr marL="777240" lvl="2" indent="0">
              <a:buNone/>
            </a:pPr>
            <a:r>
              <a:rPr lang="en-US" sz="1700" dirty="0"/>
              <a:t>$("#btn1").click(function</a:t>
            </a:r>
            <a:r>
              <a:rPr lang="en-US" sz="1700" dirty="0" smtClean="0"/>
              <a:t>(){alert</a:t>
            </a:r>
            <a:r>
              <a:rPr lang="en-US" sz="1700" dirty="0"/>
              <a:t>("Value: " + $("#test").val</a:t>
            </a:r>
            <a:r>
              <a:rPr lang="en-US" sz="1700" dirty="0" smtClean="0"/>
              <a:t>());});</a:t>
            </a:r>
          </a:p>
          <a:p>
            <a:pPr marL="777240" lvl="2" indent="0">
              <a:buNone/>
            </a:pPr>
            <a:r>
              <a:rPr lang="en-US" sz="1700" dirty="0"/>
              <a:t>$("#btn1").click(function</a:t>
            </a:r>
            <a:r>
              <a:rPr lang="en-US" sz="1700" dirty="0" smtClean="0"/>
              <a:t>(){alert</a:t>
            </a:r>
            <a:r>
              <a:rPr lang="en-US" sz="1700" dirty="0"/>
              <a:t>("Text: " + $("#test").text</a:t>
            </a:r>
            <a:r>
              <a:rPr lang="en-US" sz="1700" dirty="0" smtClean="0"/>
              <a:t>());});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$("#btn2").click(function</a:t>
            </a:r>
            <a:r>
              <a:rPr lang="en-US" sz="1700" dirty="0" smtClean="0"/>
              <a:t>(){</a:t>
            </a:r>
            <a:r>
              <a:rPr lang="en-US" sz="1700" dirty="0"/>
              <a:t> </a:t>
            </a:r>
            <a:r>
              <a:rPr lang="en-US" sz="1700" dirty="0" smtClean="0"/>
              <a:t>alert</a:t>
            </a:r>
            <a:r>
              <a:rPr lang="en-US" sz="1700" dirty="0"/>
              <a:t>("HTML: " + $("#test").html</a:t>
            </a:r>
            <a:r>
              <a:rPr lang="en-US" sz="1700" dirty="0" smtClean="0"/>
              <a:t>());});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0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</TotalTime>
  <Words>607</Words>
  <Application>Microsoft Office PowerPoint</Application>
  <PresentationFormat>On-screen Show (4:3)</PresentationFormat>
  <Paragraphs>190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JQuery.</dc:title>
  <dc:creator>Enikapally, Sudhakar</dc:creator>
  <cp:lastModifiedBy>Enikapally, Sudhakar</cp:lastModifiedBy>
  <cp:revision>25</cp:revision>
  <dcterms:created xsi:type="dcterms:W3CDTF">2006-08-16T00:00:00Z</dcterms:created>
  <dcterms:modified xsi:type="dcterms:W3CDTF">2014-07-22T10:15:41Z</dcterms:modified>
</cp:coreProperties>
</file>