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322" r:id="rId4"/>
    <p:sldId id="276" r:id="rId5"/>
    <p:sldId id="324" r:id="rId6"/>
    <p:sldId id="281" r:id="rId7"/>
    <p:sldId id="323" r:id="rId8"/>
    <p:sldId id="282" r:id="rId9"/>
    <p:sldId id="283" r:id="rId10"/>
    <p:sldId id="284" r:id="rId11"/>
    <p:sldId id="285" r:id="rId12"/>
    <p:sldId id="287" r:id="rId13"/>
    <p:sldId id="288" r:id="rId14"/>
    <p:sldId id="291" r:id="rId15"/>
    <p:sldId id="292" r:id="rId16"/>
    <p:sldId id="294" r:id="rId17"/>
    <p:sldId id="295" r:id="rId18"/>
    <p:sldId id="297" r:id="rId19"/>
    <p:sldId id="298" r:id="rId20"/>
    <p:sldId id="300" r:id="rId21"/>
    <p:sldId id="301" r:id="rId22"/>
    <p:sldId id="302" r:id="rId23"/>
    <p:sldId id="304" r:id="rId24"/>
    <p:sldId id="305" r:id="rId25"/>
    <p:sldId id="306" r:id="rId26"/>
    <p:sldId id="307" r:id="rId27"/>
    <p:sldId id="308" r:id="rId28"/>
    <p:sldId id="309" r:id="rId29"/>
    <p:sldId id="326" r:id="rId30"/>
    <p:sldId id="310" r:id="rId31"/>
    <p:sldId id="325" r:id="rId32"/>
    <p:sldId id="311" r:id="rId33"/>
    <p:sldId id="312" r:id="rId34"/>
    <p:sldId id="313" r:id="rId35"/>
    <p:sldId id="314" r:id="rId36"/>
    <p:sldId id="315" r:id="rId37"/>
    <p:sldId id="316" r:id="rId38"/>
    <p:sldId id="317" r:id="rId39"/>
    <p:sldId id="318" r:id="rId40"/>
    <p:sldId id="319" r:id="rId41"/>
    <p:sldId id="320" r:id="rId42"/>
    <p:sldId id="321" r:id="rId43"/>
    <p:sldId id="273" r:id="rId44"/>
    <p:sldId id="32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E05FC-3A99-4373-AD5C-0F075DB42A89}" type="datetimeFigureOut">
              <a:rPr lang="en-US" smtClean="0"/>
              <a:t>13-Jan-15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33571-E57B-47FF-8EDB-CCC260974BFB}" type="slidenum">
              <a:rPr lang="en-US" smtClean="0"/>
              <a:t>‹#›</a:t>
            </a:fld>
            <a:endParaRPr lang="en-US"/>
          </a:p>
        </p:txBody>
      </p:sp>
    </p:spTree>
    <p:extLst>
      <p:ext uri="{BB962C8B-B14F-4D97-AF65-F5344CB8AC3E}">
        <p14:creationId xmlns:p14="http://schemas.microsoft.com/office/powerpoint/2010/main" val="3228059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13-Jan-15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400135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13-Jan-15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64285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13-Jan-15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310654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13-Jan-15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24646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41F347-81E6-4625-9CE5-39C59F7753CA}" type="datetimeFigureOut">
              <a:rPr lang="en-US" smtClean="0"/>
              <a:t>13-Jan-15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62940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41F347-81E6-4625-9CE5-39C59F7753CA}" type="datetimeFigureOut">
              <a:rPr lang="en-US" smtClean="0"/>
              <a:t>13-Jan-15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428702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41F347-81E6-4625-9CE5-39C59F7753CA}" type="datetimeFigureOut">
              <a:rPr lang="en-US" smtClean="0"/>
              <a:t>13-Jan-15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191220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41F347-81E6-4625-9CE5-39C59F7753CA}" type="datetimeFigureOut">
              <a:rPr lang="en-US" smtClean="0"/>
              <a:t>13-Jan-15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121467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1F347-81E6-4625-9CE5-39C59F7753CA}" type="datetimeFigureOut">
              <a:rPr lang="en-US" smtClean="0"/>
              <a:t>13-Jan-15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367693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1F347-81E6-4625-9CE5-39C59F7753CA}" type="datetimeFigureOut">
              <a:rPr lang="en-US" smtClean="0"/>
              <a:t>13-Jan-15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57916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1F347-81E6-4625-9CE5-39C59F7753CA}" type="datetimeFigureOut">
              <a:rPr lang="en-US" smtClean="0"/>
              <a:t>13-Jan-15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2942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1F347-81E6-4625-9CE5-39C59F7753CA}" type="datetimeFigureOut">
              <a:rPr lang="en-US" smtClean="0"/>
              <a:t>13-Jan-15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BEBEE-C6F9-4BAA-9EDD-AC82859325CB}" type="slidenum">
              <a:rPr lang="en-US" smtClean="0"/>
              <a:t>‹#›</a:t>
            </a:fld>
            <a:endParaRPr lang="en-US"/>
          </a:p>
        </p:txBody>
      </p:sp>
    </p:spTree>
    <p:extLst>
      <p:ext uri="{BB962C8B-B14F-4D97-AF65-F5344CB8AC3E}">
        <p14:creationId xmlns:p14="http://schemas.microsoft.com/office/powerpoint/2010/main" val="9431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Basics</a:t>
            </a:r>
            <a:endParaRPr lang="en-US" dirty="0"/>
          </a:p>
        </p:txBody>
      </p:sp>
    </p:spTree>
    <p:extLst>
      <p:ext uri="{BB962C8B-B14F-4D97-AF65-F5344CB8AC3E}">
        <p14:creationId xmlns:p14="http://schemas.microsoft.com/office/powerpoint/2010/main" val="1545584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List interface is for representing individual objects, where insertion order is preserved via indexes and duplicate objects are allowed. We can differentiate duplicate objects by using indexes.</a:t>
            </a:r>
          </a:p>
          <a:p>
            <a:r>
              <a:rPr lang="en-US" dirty="0" smtClean="0"/>
              <a:t>Methods:</a:t>
            </a:r>
          </a:p>
          <a:p>
            <a:pPr lvl="1"/>
            <a:r>
              <a:rPr lang="en-US" dirty="0" smtClean="0"/>
              <a:t>boolean add(Object obj)</a:t>
            </a:r>
          </a:p>
          <a:p>
            <a:pPr lvl="1"/>
            <a:r>
              <a:rPr lang="en-US" dirty="0"/>
              <a:t>boolean </a:t>
            </a:r>
            <a:r>
              <a:rPr lang="en-US" dirty="0" smtClean="0"/>
              <a:t>remove(Object </a:t>
            </a:r>
            <a:r>
              <a:rPr lang="en-US" dirty="0"/>
              <a:t>obj</a:t>
            </a:r>
            <a:r>
              <a:rPr lang="en-US" dirty="0" smtClean="0"/>
              <a:t>)</a:t>
            </a:r>
          </a:p>
          <a:p>
            <a:pPr lvl="1"/>
            <a:r>
              <a:rPr lang="en-US" dirty="0" smtClean="0"/>
              <a:t>Object get(</a:t>
            </a:r>
            <a:r>
              <a:rPr lang="en-US" dirty="0" err="1" smtClean="0"/>
              <a:t>int</a:t>
            </a:r>
            <a:r>
              <a:rPr lang="en-US" dirty="0" smtClean="0"/>
              <a:t> index)</a:t>
            </a:r>
          </a:p>
          <a:p>
            <a:pPr lvl="1"/>
            <a:r>
              <a:rPr lang="en-US" dirty="0"/>
              <a:t>Object </a:t>
            </a:r>
            <a:r>
              <a:rPr lang="en-US" dirty="0" smtClean="0"/>
              <a:t>set(int index, Object obj)</a:t>
            </a:r>
          </a:p>
          <a:p>
            <a:pPr lvl="1"/>
            <a:r>
              <a:rPr lang="en-US" dirty="0"/>
              <a:t>void clear();</a:t>
            </a:r>
            <a:endParaRPr lang="en-US" dirty="0" smtClean="0"/>
          </a:p>
          <a:p>
            <a:pPr lvl="1"/>
            <a:r>
              <a:rPr lang="en-US" dirty="0" smtClean="0"/>
              <a:t>ListIterator</a:t>
            </a:r>
            <a:r>
              <a:rPr lang="en-US" dirty="0"/>
              <a:t> </a:t>
            </a:r>
            <a:r>
              <a:rPr lang="en-US" dirty="0" smtClean="0"/>
              <a:t>listIterator()</a:t>
            </a:r>
          </a:p>
          <a:p>
            <a:r>
              <a:rPr lang="en-US" dirty="0" smtClean="0"/>
              <a:t>Sub Classes:</a:t>
            </a:r>
          </a:p>
          <a:p>
            <a:pPr lvl="1"/>
            <a:r>
              <a:rPr lang="en-US" dirty="0" smtClean="0"/>
              <a:t>ArrayList</a:t>
            </a:r>
          </a:p>
          <a:p>
            <a:pPr lvl="1"/>
            <a:r>
              <a:rPr lang="en-US" dirty="0" smtClean="0"/>
              <a:t>Vector</a:t>
            </a:r>
          </a:p>
          <a:p>
            <a:pPr lvl="1"/>
            <a:r>
              <a:rPr lang="en-US" dirty="0" smtClean="0"/>
              <a:t>LinkedList</a:t>
            </a:r>
          </a:p>
          <a:p>
            <a:pPr lvl="1"/>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979557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ArrayList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underlying data structure for ArrayList is growable array or resizable array.</a:t>
            </a:r>
          </a:p>
          <a:p>
            <a:r>
              <a:rPr lang="en-US" dirty="0" smtClean="0"/>
              <a:t>Insertion order is preserved.</a:t>
            </a:r>
          </a:p>
          <a:p>
            <a:r>
              <a:rPr lang="en-US" dirty="0" smtClean="0"/>
              <a:t>Duplicate objects are allowed.</a:t>
            </a:r>
          </a:p>
          <a:p>
            <a:r>
              <a:rPr lang="en-US" dirty="0" smtClean="0"/>
              <a:t>Heterogeneous objects are allowed.</a:t>
            </a:r>
          </a:p>
          <a:p>
            <a:r>
              <a:rPr lang="en-US" dirty="0" smtClean="0"/>
              <a:t>Null insertion is possible.</a:t>
            </a:r>
          </a:p>
          <a:p>
            <a:endParaRPr lang="en-US" dirty="0" smtClean="0"/>
          </a:p>
          <a:p>
            <a:r>
              <a:rPr lang="en-US" dirty="0" smtClean="0"/>
              <a:t>Construction of ArrayList</a:t>
            </a:r>
          </a:p>
          <a:p>
            <a:pPr lvl="1"/>
            <a:r>
              <a:rPr lang="en-US" dirty="0"/>
              <a:t>ArrayList al = new ArrayList();</a:t>
            </a:r>
          </a:p>
          <a:p>
            <a:pPr lvl="2"/>
            <a:r>
              <a:rPr lang="en-US" dirty="0"/>
              <a:t>Creates an empty ArrayList with the default initial capacity 10.</a:t>
            </a:r>
          </a:p>
          <a:p>
            <a:pPr lvl="2"/>
            <a:r>
              <a:rPr lang="en-US" dirty="0"/>
              <a:t>If ArrayList reaches its maximum capacity, it creates a new ArrayList Object with the new capacity as (current capacity * 3/2) +1</a:t>
            </a:r>
            <a:r>
              <a:rPr lang="en-US" dirty="0" smtClean="0"/>
              <a:t>.</a:t>
            </a:r>
          </a:p>
          <a:p>
            <a:pPr marL="914400" lvl="2" indent="0">
              <a:buNone/>
            </a:pPr>
            <a:endParaRPr lang="en-US" dirty="0" smtClean="0"/>
          </a:p>
          <a:p>
            <a:r>
              <a:rPr lang="en-US" dirty="0"/>
              <a:t>Implements RandomAccess, </a:t>
            </a:r>
            <a:r>
              <a:rPr lang="en-US" dirty="0" smtClean="0"/>
              <a:t>Cloneable and </a:t>
            </a:r>
            <a:r>
              <a:rPr lang="en-US" dirty="0"/>
              <a:t>Serializable</a:t>
            </a:r>
          </a:p>
        </p:txBody>
      </p:sp>
    </p:spTree>
    <p:extLst>
      <p:ext uri="{BB962C8B-B14F-4D97-AF65-F5344CB8AC3E}">
        <p14:creationId xmlns:p14="http://schemas.microsoft.com/office/powerpoint/2010/main" val="1977538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underlying data structure for Vector is growable array or resizable array.</a:t>
            </a:r>
          </a:p>
          <a:p>
            <a:r>
              <a:rPr lang="en-US" dirty="0" smtClean="0"/>
              <a:t>Insertion order is preserved.</a:t>
            </a:r>
          </a:p>
          <a:p>
            <a:r>
              <a:rPr lang="en-US" dirty="0" smtClean="0"/>
              <a:t>Duplicate objects are allowed.</a:t>
            </a:r>
          </a:p>
          <a:p>
            <a:r>
              <a:rPr lang="en-US" dirty="0" smtClean="0"/>
              <a:t>Heterogeneous objects are allowed.</a:t>
            </a:r>
          </a:p>
          <a:p>
            <a:r>
              <a:rPr lang="en-US" dirty="0" smtClean="0"/>
              <a:t>Null insertion is possible.</a:t>
            </a:r>
          </a:p>
          <a:p>
            <a:r>
              <a:rPr lang="en-US" dirty="0" smtClean="0"/>
              <a:t>When compare with ArrayList, Vector is preferable, when thread safety is required because all the vector class methods are synchronized.</a:t>
            </a:r>
            <a:endParaRPr lang="en-US" dirty="0"/>
          </a:p>
          <a:p>
            <a:endParaRPr lang="en-US" dirty="0" smtClean="0"/>
          </a:p>
          <a:p>
            <a:r>
              <a:rPr lang="en-US" dirty="0"/>
              <a:t>Construction of Vector</a:t>
            </a:r>
          </a:p>
          <a:p>
            <a:pPr lvl="1"/>
            <a:r>
              <a:rPr lang="en-US" dirty="0"/>
              <a:t>Vector </a:t>
            </a:r>
            <a:r>
              <a:rPr lang="en-US" dirty="0" smtClean="0"/>
              <a:t>v </a:t>
            </a:r>
            <a:r>
              <a:rPr lang="en-US" dirty="0"/>
              <a:t>= new Vector();</a:t>
            </a:r>
          </a:p>
          <a:p>
            <a:pPr lvl="2"/>
            <a:r>
              <a:rPr lang="en-US" dirty="0"/>
              <a:t>Creates an empty Vector with the default initial capacity 10.</a:t>
            </a:r>
          </a:p>
          <a:p>
            <a:pPr lvl="2"/>
            <a:r>
              <a:rPr lang="en-US" dirty="0"/>
              <a:t>If Vector reaches its maximum capacity then it will be double, it creates a new Vector Object with the new capacity as current capacity * 2 i.e., doubles</a:t>
            </a:r>
            <a:r>
              <a:rPr lang="en-US" dirty="0" smtClean="0"/>
              <a:t>.</a:t>
            </a:r>
            <a:endParaRPr lang="en-US" dirty="0"/>
          </a:p>
          <a:p>
            <a:endParaRPr lang="en-US" dirty="0" smtClean="0"/>
          </a:p>
          <a:p>
            <a:r>
              <a:rPr lang="en-US" dirty="0" smtClean="0"/>
              <a:t>Implements </a:t>
            </a:r>
            <a:r>
              <a:rPr lang="en-US" dirty="0"/>
              <a:t>RandomAccess, Cloneable and </a:t>
            </a:r>
            <a:r>
              <a:rPr lang="en-US" dirty="0" smtClean="0"/>
              <a:t>Serializable</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499047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LinkedList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LinkedList is the best choice if your frequent operation is insertion or deletion in the middle.</a:t>
            </a:r>
          </a:p>
          <a:p>
            <a:r>
              <a:rPr lang="en-US" dirty="0"/>
              <a:t>LinkedList is the </a:t>
            </a:r>
            <a:r>
              <a:rPr lang="en-US" dirty="0" smtClean="0"/>
              <a:t>worst </a:t>
            </a:r>
            <a:r>
              <a:rPr lang="en-US" dirty="0"/>
              <a:t>choice if your frequent operation is </a:t>
            </a:r>
            <a:r>
              <a:rPr lang="en-US" dirty="0" smtClean="0"/>
              <a:t>retrieval.</a:t>
            </a:r>
          </a:p>
          <a:p>
            <a:r>
              <a:rPr lang="en-US" dirty="0"/>
              <a:t>LinkedList doesn’t provide RandomAccess or index based access and you need to iterate over linked list to retrieve any </a:t>
            </a:r>
            <a:r>
              <a:rPr lang="en-US" dirty="0" smtClean="0"/>
              <a:t>element.</a:t>
            </a:r>
          </a:p>
          <a:p>
            <a:r>
              <a:rPr lang="en-US" dirty="0" smtClean="0"/>
              <a:t>The underlying data structure for LinkedList is </a:t>
            </a:r>
            <a:r>
              <a:rPr lang="en-US" dirty="0"/>
              <a:t>doubly-linked </a:t>
            </a:r>
            <a:r>
              <a:rPr lang="en-US" dirty="0" smtClean="0"/>
              <a:t>list.</a:t>
            </a:r>
          </a:p>
          <a:p>
            <a:r>
              <a:rPr lang="en-US" dirty="0" smtClean="0"/>
              <a:t>Insertion order is preserved.</a:t>
            </a:r>
          </a:p>
          <a:p>
            <a:r>
              <a:rPr lang="en-US" dirty="0" smtClean="0"/>
              <a:t>Duplicate objects are allowed.</a:t>
            </a:r>
          </a:p>
          <a:p>
            <a:r>
              <a:rPr lang="en-US" dirty="0" smtClean="0"/>
              <a:t>Heterogeneous objects are allowed.</a:t>
            </a:r>
          </a:p>
          <a:p>
            <a:r>
              <a:rPr lang="en-US" dirty="0" smtClean="0"/>
              <a:t>Null insertion is possible (many).</a:t>
            </a:r>
          </a:p>
          <a:p>
            <a:endParaRPr lang="en-US" dirty="0" smtClean="0"/>
          </a:p>
          <a:p>
            <a:r>
              <a:rPr lang="en-US" dirty="0" smtClean="0"/>
              <a:t>Construction of </a:t>
            </a:r>
            <a:r>
              <a:rPr lang="en-US" dirty="0"/>
              <a:t>LinkedList</a:t>
            </a:r>
            <a:endParaRPr lang="en-US" dirty="0" smtClean="0"/>
          </a:p>
          <a:p>
            <a:pPr lvl="1"/>
            <a:r>
              <a:rPr lang="en-US" dirty="0"/>
              <a:t>LinkedList l = new LinkedList</a:t>
            </a:r>
            <a:r>
              <a:rPr lang="en-US" dirty="0" smtClean="0"/>
              <a:t>();</a:t>
            </a:r>
          </a:p>
          <a:p>
            <a:pPr lvl="2"/>
            <a:r>
              <a:rPr lang="en-US" dirty="0"/>
              <a:t>Creates an empty </a:t>
            </a:r>
            <a:r>
              <a:rPr lang="en-US" dirty="0" smtClean="0"/>
              <a:t>LinkedList (initial capacity not applicable)</a:t>
            </a:r>
          </a:p>
        </p:txBody>
      </p:sp>
    </p:spTree>
    <p:extLst>
      <p:ext uri="{BB962C8B-B14F-4D97-AF65-F5344CB8AC3E}">
        <p14:creationId xmlns:p14="http://schemas.microsoft.com/office/powerpoint/2010/main" val="3403611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 Mechanism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Enumeration</a:t>
            </a:r>
          </a:p>
          <a:p>
            <a:pPr lvl="1"/>
            <a:r>
              <a:rPr lang="en-US" dirty="0" smtClean="0"/>
              <a:t>This is cursor to retrieve the objects one by one.</a:t>
            </a:r>
          </a:p>
          <a:p>
            <a:pPr lvl="1"/>
            <a:r>
              <a:rPr lang="en-US" dirty="0" smtClean="0"/>
              <a:t>We can get enumeration object only for legacy classes i.e., Vector, Hashtable etc.</a:t>
            </a:r>
          </a:p>
          <a:p>
            <a:pPr lvl="1"/>
            <a:r>
              <a:rPr lang="en-US" dirty="0" smtClean="0"/>
              <a:t>This interface contains below two methods:</a:t>
            </a:r>
          </a:p>
          <a:p>
            <a:pPr lvl="2"/>
            <a:r>
              <a:rPr lang="en-US" dirty="0" smtClean="0"/>
              <a:t>boolean hasMoreElements();</a:t>
            </a:r>
          </a:p>
          <a:p>
            <a:pPr lvl="2"/>
            <a:r>
              <a:rPr lang="en-US" dirty="0" smtClean="0"/>
              <a:t>Object nextElement();</a:t>
            </a:r>
          </a:p>
          <a:p>
            <a:endParaRPr lang="en-US" dirty="0" smtClean="0"/>
          </a:p>
          <a:p>
            <a:r>
              <a:rPr lang="en-US" dirty="0" smtClean="0"/>
              <a:t>Iterator</a:t>
            </a:r>
          </a:p>
          <a:p>
            <a:pPr lvl="1"/>
            <a:r>
              <a:rPr lang="en-US" dirty="0" smtClean="0"/>
              <a:t>This can be applied for any collection implemented class (legacy and non-legacy).</a:t>
            </a:r>
          </a:p>
          <a:p>
            <a:pPr lvl="1"/>
            <a:r>
              <a:rPr lang="en-US" dirty="0" smtClean="0"/>
              <a:t>While iterating the objects, we are allowed to perform remove operation also in addition to read operation.</a:t>
            </a:r>
          </a:p>
          <a:p>
            <a:pPr lvl="1"/>
            <a:r>
              <a:rPr lang="en-US" dirty="0"/>
              <a:t>This interface contains below </a:t>
            </a:r>
            <a:r>
              <a:rPr lang="en-US" dirty="0" smtClean="0"/>
              <a:t>three </a:t>
            </a:r>
            <a:r>
              <a:rPr lang="en-US" dirty="0"/>
              <a:t>methods:</a:t>
            </a:r>
          </a:p>
          <a:p>
            <a:pPr lvl="2"/>
            <a:r>
              <a:rPr lang="en-US" dirty="0"/>
              <a:t>boolean </a:t>
            </a:r>
            <a:r>
              <a:rPr lang="en-US" dirty="0" smtClean="0"/>
              <a:t>hasNext();</a:t>
            </a:r>
            <a:endParaRPr lang="en-US" dirty="0"/>
          </a:p>
          <a:p>
            <a:pPr lvl="2"/>
            <a:r>
              <a:rPr lang="en-US" dirty="0"/>
              <a:t>Object </a:t>
            </a:r>
            <a:r>
              <a:rPr lang="en-US" dirty="0" smtClean="0"/>
              <a:t>next ();</a:t>
            </a:r>
          </a:p>
          <a:p>
            <a:pPr lvl="2"/>
            <a:r>
              <a:rPr lang="en-US" dirty="0" smtClean="0"/>
              <a:t>void remove();</a:t>
            </a:r>
          </a:p>
        </p:txBody>
      </p:sp>
    </p:spTree>
    <p:extLst>
      <p:ext uri="{BB962C8B-B14F-4D97-AF65-F5344CB8AC3E}">
        <p14:creationId xmlns:p14="http://schemas.microsoft.com/office/powerpoint/2010/main" val="3919353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 Mechanism</a:t>
            </a:r>
            <a:endParaRPr lang="en-US" dirty="0"/>
          </a:p>
        </p:txBody>
      </p:sp>
      <p:sp>
        <p:nvSpPr>
          <p:cNvPr id="3" name="Content Placeholder 2"/>
          <p:cNvSpPr>
            <a:spLocks noGrp="1"/>
          </p:cNvSpPr>
          <p:nvPr>
            <p:ph idx="1"/>
          </p:nvPr>
        </p:nvSpPr>
        <p:spPr/>
        <p:txBody>
          <a:bodyPr>
            <a:normAutofit fontScale="70000" lnSpcReduction="20000"/>
          </a:bodyPr>
          <a:lstStyle/>
          <a:p>
            <a:r>
              <a:rPr lang="en-US" dirty="0"/>
              <a:t>List Iterator</a:t>
            </a:r>
            <a:endParaRPr lang="en-US" dirty="0" smtClean="0"/>
          </a:p>
          <a:p>
            <a:pPr lvl="1"/>
            <a:r>
              <a:rPr lang="en-US" dirty="0" smtClean="0"/>
              <a:t>This is the child interface of Iterator.</a:t>
            </a:r>
          </a:p>
          <a:p>
            <a:pPr lvl="1"/>
            <a:r>
              <a:rPr lang="en-US" dirty="0" smtClean="0"/>
              <a:t>This can be applicable only for List implemented classes (i.e., ArrayList, Vector and LinkedList).</a:t>
            </a:r>
          </a:p>
          <a:p>
            <a:pPr lvl="1"/>
            <a:r>
              <a:rPr lang="en-US" dirty="0" smtClean="0"/>
              <a:t>This is a bi-directional cursor we can move either to forward or backward direction.</a:t>
            </a:r>
          </a:p>
          <a:p>
            <a:pPr lvl="1"/>
            <a:r>
              <a:rPr lang="en-US" dirty="0" smtClean="0"/>
              <a:t>This interface contains below methods:</a:t>
            </a:r>
          </a:p>
          <a:p>
            <a:pPr lvl="2"/>
            <a:r>
              <a:rPr lang="en-US" dirty="0" smtClean="0"/>
              <a:t>boolean hasNext();</a:t>
            </a:r>
          </a:p>
          <a:p>
            <a:pPr lvl="2"/>
            <a:r>
              <a:rPr lang="en-US" dirty="0"/>
              <a:t>boolean </a:t>
            </a:r>
            <a:r>
              <a:rPr lang="en-US" dirty="0" smtClean="0"/>
              <a:t>hasPrevious();</a:t>
            </a:r>
          </a:p>
          <a:p>
            <a:pPr lvl="2"/>
            <a:r>
              <a:rPr lang="en-US" dirty="0" smtClean="0"/>
              <a:t>Object next ();</a:t>
            </a:r>
          </a:p>
          <a:p>
            <a:pPr lvl="2"/>
            <a:r>
              <a:rPr lang="en-US" dirty="0"/>
              <a:t>Object </a:t>
            </a:r>
            <a:r>
              <a:rPr lang="en-US" dirty="0" smtClean="0"/>
              <a:t>previous ();</a:t>
            </a:r>
          </a:p>
          <a:p>
            <a:pPr lvl="2"/>
            <a:r>
              <a:rPr lang="en-US" dirty="0"/>
              <a:t>v</a:t>
            </a:r>
            <a:r>
              <a:rPr lang="en-US" dirty="0" smtClean="0"/>
              <a:t>oid remove();</a:t>
            </a:r>
          </a:p>
          <a:p>
            <a:pPr lvl="2"/>
            <a:r>
              <a:rPr lang="en-US" dirty="0" smtClean="0"/>
              <a:t>void set(Object obj);</a:t>
            </a:r>
          </a:p>
          <a:p>
            <a:pPr lvl="2"/>
            <a:r>
              <a:rPr lang="en-US" dirty="0" smtClean="0"/>
              <a:t>void add(Object obj);</a:t>
            </a:r>
          </a:p>
          <a:p>
            <a:pPr lvl="2"/>
            <a:r>
              <a:rPr lang="en-US" dirty="0" smtClean="0"/>
              <a:t>int nextIndex(); </a:t>
            </a:r>
            <a:endParaRPr lang="en-US" dirty="0"/>
          </a:p>
          <a:p>
            <a:pPr lvl="2"/>
            <a:r>
              <a:rPr lang="en-US" dirty="0" smtClean="0"/>
              <a:t>int previousIndex</a:t>
            </a:r>
            <a:r>
              <a:rPr lang="en-US" dirty="0"/>
              <a:t>();</a:t>
            </a:r>
            <a:endParaRPr lang="en-US" dirty="0" smtClean="0"/>
          </a:p>
        </p:txBody>
      </p:sp>
    </p:spTree>
    <p:extLst>
      <p:ext uri="{BB962C8B-B14F-4D97-AF65-F5344CB8AC3E}">
        <p14:creationId xmlns:p14="http://schemas.microsoft.com/office/powerpoint/2010/main" val="548631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Set interface is for representing a group of individual unique objects, where insertion order is not preserved and duplicate objects are not allowed. </a:t>
            </a:r>
          </a:p>
          <a:p>
            <a:r>
              <a:rPr lang="en-US" dirty="0" smtClean="0"/>
              <a:t>Methods:</a:t>
            </a:r>
          </a:p>
          <a:p>
            <a:pPr lvl="1"/>
            <a:r>
              <a:rPr lang="en-US" dirty="0" smtClean="0"/>
              <a:t>boolean add(Object obj)</a:t>
            </a:r>
          </a:p>
          <a:p>
            <a:pPr lvl="1"/>
            <a:r>
              <a:rPr lang="en-US" dirty="0"/>
              <a:t>boolean </a:t>
            </a:r>
            <a:r>
              <a:rPr lang="en-US" dirty="0" smtClean="0"/>
              <a:t>remove(Object </a:t>
            </a:r>
            <a:r>
              <a:rPr lang="en-US" dirty="0"/>
              <a:t>obj</a:t>
            </a:r>
            <a:r>
              <a:rPr lang="en-US" dirty="0" smtClean="0"/>
              <a:t>)</a:t>
            </a:r>
          </a:p>
          <a:p>
            <a:pPr lvl="1"/>
            <a:r>
              <a:rPr lang="en-US" dirty="0" smtClean="0"/>
              <a:t>void clear();</a:t>
            </a:r>
          </a:p>
          <a:p>
            <a:pPr lvl="1"/>
            <a:r>
              <a:rPr lang="en-US" dirty="0" smtClean="0"/>
              <a:t>Iterator iterator();</a:t>
            </a:r>
          </a:p>
          <a:p>
            <a:r>
              <a:rPr lang="en-US" dirty="0" smtClean="0"/>
              <a:t>Sub Interfaces</a:t>
            </a:r>
          </a:p>
          <a:p>
            <a:pPr lvl="1"/>
            <a:r>
              <a:rPr lang="en-US" dirty="0" smtClean="0"/>
              <a:t>SortedSet</a:t>
            </a:r>
          </a:p>
          <a:p>
            <a:r>
              <a:rPr lang="en-US" dirty="0" smtClean="0"/>
              <a:t>Sub Classes:</a:t>
            </a:r>
          </a:p>
          <a:p>
            <a:pPr lvl="1"/>
            <a:r>
              <a:rPr lang="en-US" dirty="0" smtClean="0"/>
              <a:t>HashSet</a:t>
            </a:r>
          </a:p>
          <a:p>
            <a:pPr lvl="1"/>
            <a:r>
              <a:rPr lang="en-US" dirty="0" smtClean="0"/>
              <a:t>LinedHashSet</a:t>
            </a:r>
          </a:p>
          <a:p>
            <a:pPr lvl="1"/>
            <a:r>
              <a:rPr lang="en-US" dirty="0" smtClean="0"/>
              <a:t>TreeSet</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64756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HashSet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underlying data structure for HashSet is Hashtable.</a:t>
            </a:r>
          </a:p>
          <a:p>
            <a:r>
              <a:rPr lang="en-US" dirty="0" smtClean="0"/>
              <a:t>Insertion order is not preserved because elements are inserted based on the hashcode.</a:t>
            </a:r>
          </a:p>
          <a:p>
            <a:r>
              <a:rPr lang="en-US" dirty="0" smtClean="0"/>
              <a:t>Duplicate objects are not allowed. If we typing to add a duplicate object no chance of getting RTE or CTE, add() just simply returns false.</a:t>
            </a:r>
          </a:p>
          <a:p>
            <a:r>
              <a:rPr lang="en-US" dirty="0"/>
              <a:t>Heterogeneous objects are allowed</a:t>
            </a:r>
            <a:r>
              <a:rPr lang="en-US" dirty="0" smtClean="0"/>
              <a:t>.</a:t>
            </a:r>
          </a:p>
          <a:p>
            <a:r>
              <a:rPr lang="en-US" dirty="0"/>
              <a:t>Null insertion is </a:t>
            </a:r>
            <a:r>
              <a:rPr lang="en-US" dirty="0" smtClean="0"/>
              <a:t>possible but only one.</a:t>
            </a:r>
          </a:p>
          <a:p>
            <a:r>
              <a:rPr lang="en-US" dirty="0" smtClean="0"/>
              <a:t>HashSet is the best choice for searching operations.</a:t>
            </a:r>
          </a:p>
          <a:p>
            <a:endParaRPr lang="en-US" dirty="0" smtClean="0"/>
          </a:p>
          <a:p>
            <a:r>
              <a:rPr lang="en-US" dirty="0" smtClean="0"/>
              <a:t>Construction </a:t>
            </a:r>
            <a:r>
              <a:rPr lang="en-US" dirty="0"/>
              <a:t>of HashSet</a:t>
            </a:r>
          </a:p>
          <a:p>
            <a:pPr lvl="1"/>
            <a:r>
              <a:rPr lang="en-US" dirty="0"/>
              <a:t>HashSet</a:t>
            </a:r>
            <a:r>
              <a:rPr lang="en-US" dirty="0" smtClean="0"/>
              <a:t> h </a:t>
            </a:r>
            <a:r>
              <a:rPr lang="en-US" dirty="0"/>
              <a:t>= new HashSet</a:t>
            </a:r>
            <a:r>
              <a:rPr lang="en-US" dirty="0" smtClean="0"/>
              <a:t>();</a:t>
            </a:r>
            <a:endParaRPr lang="en-US" dirty="0"/>
          </a:p>
          <a:p>
            <a:pPr lvl="2"/>
            <a:r>
              <a:rPr lang="en-US" dirty="0"/>
              <a:t>Creates an empty HashSet</a:t>
            </a:r>
            <a:r>
              <a:rPr lang="en-US" dirty="0" smtClean="0"/>
              <a:t> </a:t>
            </a:r>
            <a:r>
              <a:rPr lang="en-US" dirty="0"/>
              <a:t>with the default initial capacity </a:t>
            </a:r>
            <a:r>
              <a:rPr lang="en-US" dirty="0" smtClean="0"/>
              <a:t>16 and load factory or fill ratio 0.75.</a:t>
            </a:r>
            <a:endParaRPr lang="en-US" dirty="0"/>
          </a:p>
        </p:txBody>
      </p:sp>
    </p:spTree>
    <p:extLst>
      <p:ext uri="{BB962C8B-B14F-4D97-AF65-F5344CB8AC3E}">
        <p14:creationId xmlns:p14="http://schemas.microsoft.com/office/powerpoint/2010/main" val="2907294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LinkedHashSet</a:t>
            </a:r>
            <a:endParaRPr lang="en-US" dirty="0"/>
          </a:p>
        </p:txBody>
      </p:sp>
      <p:sp>
        <p:nvSpPr>
          <p:cNvPr id="3" name="Content Placeholder 2"/>
          <p:cNvSpPr>
            <a:spLocks noGrp="1"/>
          </p:cNvSpPr>
          <p:nvPr>
            <p:ph idx="1"/>
          </p:nvPr>
        </p:nvSpPr>
        <p:spPr/>
        <p:txBody>
          <a:bodyPr>
            <a:normAutofit/>
          </a:bodyPr>
          <a:lstStyle/>
          <a:p>
            <a:r>
              <a:rPr lang="en-US" dirty="0"/>
              <a:t>LinkedHashSet is sub class of HashSet.</a:t>
            </a:r>
          </a:p>
          <a:p>
            <a:r>
              <a:rPr lang="en-US" dirty="0"/>
              <a:t>The LinkedHashSet is exactly similar to HashSet except the below points:</a:t>
            </a:r>
          </a:p>
          <a:p>
            <a:pPr lvl="1"/>
            <a:r>
              <a:rPr lang="en-US" dirty="0"/>
              <a:t>The underlying data structure for LinkedHashSet is Hashtable and doubly LinkedList.</a:t>
            </a:r>
          </a:p>
          <a:p>
            <a:pPr lvl="1"/>
            <a:r>
              <a:rPr lang="en-US" dirty="0"/>
              <a:t>Insertion order is preserved</a:t>
            </a:r>
            <a:r>
              <a:rPr lang="en-US" dirty="0" smtClean="0"/>
              <a:t>.</a:t>
            </a:r>
          </a:p>
          <a:p>
            <a:endParaRPr lang="en-US" dirty="0" smtClean="0"/>
          </a:p>
        </p:txBody>
      </p:sp>
    </p:spTree>
    <p:extLst>
      <p:ext uri="{BB962C8B-B14F-4D97-AF65-F5344CB8AC3E}">
        <p14:creationId xmlns:p14="http://schemas.microsoft.com/office/powerpoint/2010/main" val="2516781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SortedSet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you want to represent a group of individual, unique set of objects, where all the objects are arranged in some sorting order (either natural sorting order or customized </a:t>
            </a:r>
            <a:r>
              <a:rPr lang="en-US" dirty="0"/>
              <a:t>sorting </a:t>
            </a:r>
            <a:r>
              <a:rPr lang="en-US" dirty="0" smtClean="0"/>
              <a:t>order) then we should go for SortedSet.</a:t>
            </a:r>
          </a:p>
          <a:p>
            <a:endParaRPr lang="en-US" dirty="0" smtClean="0"/>
          </a:p>
          <a:p>
            <a:r>
              <a:rPr lang="en-US" dirty="0" smtClean="0"/>
              <a:t>Methods:</a:t>
            </a:r>
          </a:p>
          <a:p>
            <a:pPr lvl="1"/>
            <a:r>
              <a:rPr lang="en-US" dirty="0" smtClean="0"/>
              <a:t>Object first();</a:t>
            </a:r>
          </a:p>
          <a:p>
            <a:pPr lvl="1"/>
            <a:r>
              <a:rPr lang="en-US" dirty="0" smtClean="0"/>
              <a:t>Object last();</a:t>
            </a:r>
          </a:p>
          <a:p>
            <a:pPr lvl="1"/>
            <a:r>
              <a:rPr lang="en-US" dirty="0" smtClean="0"/>
              <a:t>SortedSet headSet(Object end);</a:t>
            </a:r>
          </a:p>
          <a:p>
            <a:pPr lvl="1"/>
            <a:r>
              <a:rPr lang="en-US" dirty="0" smtClean="0"/>
              <a:t>SortedSet tailSet(Object begin);</a:t>
            </a:r>
          </a:p>
          <a:p>
            <a:pPr lvl="1"/>
            <a:r>
              <a:rPr lang="en-US" dirty="0" smtClean="0"/>
              <a:t>SortedSet subSet(</a:t>
            </a:r>
            <a:r>
              <a:rPr lang="en-US" dirty="0"/>
              <a:t>Object </a:t>
            </a:r>
            <a:r>
              <a:rPr lang="en-US" dirty="0" smtClean="0"/>
              <a:t>begin, Object end);</a:t>
            </a:r>
          </a:p>
          <a:p>
            <a:pPr lvl="1"/>
            <a:r>
              <a:rPr lang="en-US" dirty="0" smtClean="0"/>
              <a:t>Comparator comparator();</a:t>
            </a:r>
          </a:p>
          <a:p>
            <a:endParaRPr lang="en-US" dirty="0" smtClean="0"/>
          </a:p>
          <a:p>
            <a:r>
              <a:rPr lang="en-US" dirty="0" smtClean="0"/>
              <a:t>Sub Class is TreeSet.</a:t>
            </a:r>
          </a:p>
        </p:txBody>
      </p:sp>
    </p:spTree>
    <p:extLst>
      <p:ext uri="{BB962C8B-B14F-4D97-AF65-F5344CB8AC3E}">
        <p14:creationId xmlns:p14="http://schemas.microsoft.com/office/powerpoint/2010/main" val="1835490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Packages</a:t>
            </a:r>
          </a:p>
          <a:p>
            <a:r>
              <a:rPr lang="en-US" dirty="0" smtClean="0"/>
              <a:t>Arrays</a:t>
            </a:r>
          </a:p>
          <a:p>
            <a:r>
              <a:rPr lang="en-US" dirty="0" smtClean="0"/>
              <a:t>Collections</a:t>
            </a:r>
          </a:p>
          <a:p>
            <a:r>
              <a:rPr lang="en-US" dirty="0" smtClean="0"/>
              <a:t>Generics</a:t>
            </a:r>
          </a:p>
          <a:p>
            <a:r>
              <a:rPr lang="en-US" dirty="0" smtClean="0"/>
              <a:t>Threads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98384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TreeSet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underlying data structure </a:t>
            </a:r>
            <a:r>
              <a:rPr lang="en-US" dirty="0"/>
              <a:t>for TreeSet </a:t>
            </a:r>
            <a:r>
              <a:rPr lang="en-US" dirty="0" smtClean="0"/>
              <a:t>is Balanced Tree.</a:t>
            </a:r>
          </a:p>
          <a:p>
            <a:r>
              <a:rPr lang="en-US" dirty="0" smtClean="0"/>
              <a:t>Insertion order is not preserved, but all the elements are arranged in some sorting order.</a:t>
            </a:r>
          </a:p>
          <a:p>
            <a:r>
              <a:rPr lang="en-US" dirty="0" smtClean="0"/>
              <a:t>Duplicate objects are not allowed.</a:t>
            </a:r>
          </a:p>
          <a:p>
            <a:r>
              <a:rPr lang="en-US" dirty="0"/>
              <a:t>Heterogeneous objects are </a:t>
            </a:r>
            <a:r>
              <a:rPr lang="en-US" dirty="0" smtClean="0"/>
              <a:t>not allowed, violation leads to RTE saying ClassCastException.</a:t>
            </a:r>
          </a:p>
          <a:p>
            <a:r>
              <a:rPr lang="en-US" dirty="0"/>
              <a:t>Null insertion is </a:t>
            </a:r>
            <a:r>
              <a:rPr lang="en-US" dirty="0" smtClean="0"/>
              <a:t>possible but only one.</a:t>
            </a:r>
          </a:p>
          <a:p>
            <a:r>
              <a:rPr lang="en-US" dirty="0"/>
              <a:t>TreeSet </a:t>
            </a:r>
            <a:r>
              <a:rPr lang="en-US" dirty="0" smtClean="0"/>
              <a:t>is the best choice for sorting technique.</a:t>
            </a:r>
          </a:p>
          <a:p>
            <a:endParaRPr lang="en-US" dirty="0" smtClean="0"/>
          </a:p>
          <a:p>
            <a:r>
              <a:rPr lang="en-US" dirty="0" smtClean="0"/>
              <a:t>Construction </a:t>
            </a:r>
            <a:r>
              <a:rPr lang="en-US" dirty="0"/>
              <a:t>of TreeSet</a:t>
            </a:r>
          </a:p>
          <a:p>
            <a:pPr lvl="1"/>
            <a:r>
              <a:rPr lang="en-US" dirty="0"/>
              <a:t>TreeSet t = new TreeSet();</a:t>
            </a:r>
          </a:p>
          <a:p>
            <a:pPr lvl="2"/>
            <a:r>
              <a:rPr lang="en-US" dirty="0"/>
              <a:t>Creates an empty TreeSet where the sorting technique is the default natural </a:t>
            </a:r>
            <a:r>
              <a:rPr lang="en-US" dirty="0" smtClean="0"/>
              <a:t> order</a:t>
            </a:r>
            <a:r>
              <a:rPr lang="en-US" dirty="0"/>
              <a:t>.</a:t>
            </a:r>
            <a:endParaRPr lang="en-US" dirty="0" smtClean="0"/>
          </a:p>
          <a:p>
            <a:r>
              <a:rPr lang="en-US" dirty="0"/>
              <a:t>Null Acceptance:</a:t>
            </a:r>
          </a:p>
          <a:p>
            <a:pPr lvl="1"/>
            <a:r>
              <a:rPr lang="en-US" dirty="0"/>
              <a:t>For the empty TreeSet, as the first element we are allowed to add null. But after adding null, if we are typing to add any other (or) if the TreeSet already contains some elements, if we are typing to add null, we will get a RTE saying NullPointerException.</a:t>
            </a:r>
            <a:endParaRPr lang="en-US" dirty="0" smtClean="0"/>
          </a:p>
          <a:p>
            <a:r>
              <a:rPr lang="en-US" dirty="0" smtClean="0"/>
              <a:t>In </a:t>
            </a:r>
            <a:r>
              <a:rPr lang="en-US" dirty="0"/>
              <a:t>the TreeSet we should add only homogeneous and comparable objects otherwise violation leads to </a:t>
            </a:r>
            <a:r>
              <a:rPr lang="en-US" dirty="0" smtClean="0"/>
              <a:t>ClassCastException.</a:t>
            </a:r>
          </a:p>
        </p:txBody>
      </p:sp>
    </p:spTree>
    <p:extLst>
      <p:ext uri="{BB962C8B-B14F-4D97-AF65-F5344CB8AC3E}">
        <p14:creationId xmlns:p14="http://schemas.microsoft.com/office/powerpoint/2010/main" val="1489138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Map is not the child interface of Collection.</a:t>
            </a:r>
          </a:p>
          <a:p>
            <a:r>
              <a:rPr lang="en-US" dirty="0" smtClean="0"/>
              <a:t>If you want to store the objects as key-value pairs, we should go for Map interface.</a:t>
            </a:r>
          </a:p>
          <a:p>
            <a:r>
              <a:rPr lang="en-US" dirty="0" smtClean="0"/>
              <a:t>Both keys and values are objects.</a:t>
            </a:r>
          </a:p>
          <a:p>
            <a:r>
              <a:rPr lang="en-US" dirty="0" smtClean="0"/>
              <a:t>Duplication of keys is not allowed but values may be duplicated.</a:t>
            </a:r>
          </a:p>
          <a:p>
            <a:r>
              <a:rPr lang="en-US" dirty="0" smtClean="0"/>
              <a:t>Entry is the sub interface of Map which is nothing but ‘key-value’ pair. A set of ‘Entries’ is a Map.</a:t>
            </a:r>
          </a:p>
          <a:p>
            <a:endParaRPr lang="en-US" dirty="0"/>
          </a:p>
          <a:p>
            <a:r>
              <a:rPr lang="en-US" dirty="0" smtClean="0"/>
              <a:t>Methods in Map:</a:t>
            </a:r>
          </a:p>
          <a:p>
            <a:pPr lvl="1"/>
            <a:r>
              <a:rPr lang="en-US" dirty="0" smtClean="0"/>
              <a:t>Object put(Object Key, Object Value);</a:t>
            </a:r>
          </a:p>
          <a:p>
            <a:pPr lvl="1"/>
            <a:r>
              <a:rPr lang="en-US" dirty="0" smtClean="0"/>
              <a:t>Object get(Object key);</a:t>
            </a:r>
          </a:p>
          <a:p>
            <a:pPr lvl="1"/>
            <a:r>
              <a:rPr lang="en-US" dirty="0" smtClean="0"/>
              <a:t>Object remove(Object key);</a:t>
            </a:r>
          </a:p>
          <a:p>
            <a:pPr lvl="1"/>
            <a:r>
              <a:rPr lang="en-US" dirty="0"/>
              <a:t>v</a:t>
            </a:r>
            <a:r>
              <a:rPr lang="en-US" dirty="0" smtClean="0"/>
              <a:t>oid clear();</a:t>
            </a:r>
          </a:p>
          <a:p>
            <a:pPr lvl="1"/>
            <a:r>
              <a:rPr lang="en-US" dirty="0" smtClean="0"/>
              <a:t>Set keySet();</a:t>
            </a:r>
          </a:p>
          <a:p>
            <a:pPr lvl="1"/>
            <a:r>
              <a:rPr lang="en-US" dirty="0" smtClean="0"/>
              <a:t>Collection values();</a:t>
            </a:r>
          </a:p>
          <a:p>
            <a:r>
              <a:rPr lang="en-US" dirty="0" smtClean="0"/>
              <a:t>Methods in Entry:</a:t>
            </a:r>
          </a:p>
          <a:p>
            <a:pPr lvl="1"/>
            <a:r>
              <a:rPr lang="en-US" dirty="0" smtClean="0"/>
              <a:t>Object getKey();</a:t>
            </a:r>
          </a:p>
          <a:p>
            <a:pPr lvl="1"/>
            <a:r>
              <a:rPr lang="en-US" dirty="0" smtClean="0"/>
              <a:t>Object getValues();</a:t>
            </a:r>
          </a:p>
          <a:p>
            <a:pPr lvl="1"/>
            <a:r>
              <a:rPr lang="en-US" dirty="0" smtClean="0"/>
              <a:t>Object setValues(Object obj);</a:t>
            </a:r>
          </a:p>
        </p:txBody>
      </p:sp>
    </p:spTree>
    <p:extLst>
      <p:ext uri="{BB962C8B-B14F-4D97-AF65-F5344CB8AC3E}">
        <p14:creationId xmlns:p14="http://schemas.microsoft.com/office/powerpoint/2010/main" val="3920401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HashMap</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underlying data structure </a:t>
            </a:r>
            <a:r>
              <a:rPr lang="en-US" dirty="0" smtClean="0"/>
              <a:t>for HashMap is Hashtable.</a:t>
            </a:r>
          </a:p>
          <a:p>
            <a:r>
              <a:rPr lang="en-US" dirty="0"/>
              <a:t>Duplication of keys is not allowed but values may be duplicated.</a:t>
            </a:r>
          </a:p>
          <a:p>
            <a:r>
              <a:rPr lang="en-US" dirty="0"/>
              <a:t>Insertion order is not preserved, </a:t>
            </a:r>
            <a:r>
              <a:rPr lang="en-US" dirty="0" smtClean="0"/>
              <a:t>the entries are inserted based on the hashcode of the keys.</a:t>
            </a:r>
          </a:p>
          <a:p>
            <a:r>
              <a:rPr lang="en-US" dirty="0"/>
              <a:t>Heterogeneous </a:t>
            </a:r>
            <a:r>
              <a:rPr lang="en-US" dirty="0" smtClean="0"/>
              <a:t>keys &amp; values </a:t>
            </a:r>
            <a:r>
              <a:rPr lang="en-US" dirty="0"/>
              <a:t>are </a:t>
            </a:r>
            <a:r>
              <a:rPr lang="en-US" dirty="0" smtClean="0"/>
              <a:t>also </a:t>
            </a:r>
            <a:r>
              <a:rPr lang="en-US" dirty="0"/>
              <a:t>allowed</a:t>
            </a:r>
            <a:r>
              <a:rPr lang="en-US" dirty="0" smtClean="0"/>
              <a:t>.</a:t>
            </a:r>
          </a:p>
          <a:p>
            <a:r>
              <a:rPr lang="en-US" dirty="0"/>
              <a:t>Null </a:t>
            </a:r>
            <a:r>
              <a:rPr lang="en-US" dirty="0" smtClean="0"/>
              <a:t>key is allowed (only one) but null values are allowed (many).</a:t>
            </a:r>
          </a:p>
          <a:p>
            <a:endParaRPr lang="en-US" dirty="0"/>
          </a:p>
          <a:p>
            <a:r>
              <a:rPr lang="en-US" dirty="0"/>
              <a:t>Construction of HashMap</a:t>
            </a:r>
          </a:p>
          <a:p>
            <a:pPr lvl="1"/>
            <a:r>
              <a:rPr lang="en-US" dirty="0"/>
              <a:t>HashMap</a:t>
            </a:r>
            <a:r>
              <a:rPr lang="en-US" dirty="0" smtClean="0"/>
              <a:t> </a:t>
            </a:r>
            <a:r>
              <a:rPr lang="en-US" dirty="0"/>
              <a:t>h = new HashMap</a:t>
            </a:r>
            <a:r>
              <a:rPr lang="en-US" dirty="0" smtClean="0"/>
              <a:t>();</a:t>
            </a:r>
            <a:endParaRPr lang="en-US" dirty="0"/>
          </a:p>
          <a:p>
            <a:pPr lvl="2"/>
            <a:r>
              <a:rPr lang="en-US" dirty="0"/>
              <a:t>Creates an empty HashMap</a:t>
            </a:r>
            <a:r>
              <a:rPr lang="en-US" dirty="0" smtClean="0"/>
              <a:t> </a:t>
            </a:r>
            <a:r>
              <a:rPr lang="en-US" dirty="0"/>
              <a:t>with the default initial capacity 16 and load factory or fill ratio 0.75.</a:t>
            </a:r>
            <a:endParaRPr lang="en-US" dirty="0" smtClean="0"/>
          </a:p>
        </p:txBody>
      </p:sp>
    </p:spTree>
    <p:extLst>
      <p:ext uri="{BB962C8B-B14F-4D97-AF65-F5344CB8AC3E}">
        <p14:creationId xmlns:p14="http://schemas.microsoft.com/office/powerpoint/2010/main" val="929519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LinkedHashMap</a:t>
            </a:r>
            <a:endParaRPr lang="en-US" dirty="0"/>
          </a:p>
        </p:txBody>
      </p:sp>
      <p:sp>
        <p:nvSpPr>
          <p:cNvPr id="3" name="Content Placeholder 2"/>
          <p:cNvSpPr>
            <a:spLocks noGrp="1"/>
          </p:cNvSpPr>
          <p:nvPr>
            <p:ph idx="1"/>
          </p:nvPr>
        </p:nvSpPr>
        <p:spPr/>
        <p:txBody>
          <a:bodyPr>
            <a:normAutofit/>
          </a:bodyPr>
          <a:lstStyle/>
          <a:p>
            <a:r>
              <a:rPr lang="en-US" dirty="0"/>
              <a:t>LinkedHashMap</a:t>
            </a:r>
            <a:r>
              <a:rPr lang="en-US" dirty="0" smtClean="0"/>
              <a:t> </a:t>
            </a:r>
            <a:r>
              <a:rPr lang="en-US" dirty="0"/>
              <a:t>is sub class of </a:t>
            </a:r>
            <a:r>
              <a:rPr lang="en-US" dirty="0" smtClean="0"/>
              <a:t>HashMap.</a:t>
            </a:r>
            <a:endParaRPr lang="en-US" dirty="0"/>
          </a:p>
          <a:p>
            <a:r>
              <a:rPr lang="en-US" dirty="0"/>
              <a:t>The LinkedHashMap</a:t>
            </a:r>
            <a:r>
              <a:rPr lang="en-US" dirty="0" smtClean="0"/>
              <a:t> </a:t>
            </a:r>
            <a:r>
              <a:rPr lang="en-US" dirty="0"/>
              <a:t>is exactly similar to </a:t>
            </a:r>
            <a:r>
              <a:rPr lang="en-US" dirty="0" smtClean="0"/>
              <a:t>HashMap </a:t>
            </a:r>
            <a:r>
              <a:rPr lang="en-US" dirty="0"/>
              <a:t>except the below points:</a:t>
            </a:r>
          </a:p>
          <a:p>
            <a:pPr lvl="1"/>
            <a:r>
              <a:rPr lang="en-US" dirty="0"/>
              <a:t>The underlying data structure for LinkedHashMap is Hashtable and doubly LinkedList.</a:t>
            </a:r>
          </a:p>
          <a:p>
            <a:pPr lvl="1"/>
            <a:r>
              <a:rPr lang="en-US" dirty="0"/>
              <a:t>Insertion order is preserved</a:t>
            </a:r>
            <a:r>
              <a:rPr lang="en-US" dirty="0" smtClean="0"/>
              <a:t>.</a:t>
            </a:r>
          </a:p>
          <a:p>
            <a:endParaRPr lang="en-US" dirty="0" smtClean="0"/>
          </a:p>
        </p:txBody>
      </p:sp>
    </p:spTree>
    <p:extLst>
      <p:ext uri="{BB962C8B-B14F-4D97-AF65-F5344CB8AC3E}">
        <p14:creationId xmlns:p14="http://schemas.microsoft.com/office/powerpoint/2010/main" val="1205664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SortedMap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you want to store the entries based on some sorting order of keys, then we should go for SortedMap.</a:t>
            </a:r>
          </a:p>
          <a:p>
            <a:endParaRPr lang="en-US" dirty="0" smtClean="0"/>
          </a:p>
          <a:p>
            <a:r>
              <a:rPr lang="en-US" dirty="0" smtClean="0"/>
              <a:t>Methods:</a:t>
            </a:r>
          </a:p>
          <a:p>
            <a:pPr lvl="1"/>
            <a:r>
              <a:rPr lang="en-US" dirty="0" smtClean="0"/>
              <a:t>Object firstKey();</a:t>
            </a:r>
          </a:p>
          <a:p>
            <a:pPr lvl="1"/>
            <a:r>
              <a:rPr lang="en-US" dirty="0" smtClean="0"/>
              <a:t>Object lastKey();</a:t>
            </a:r>
          </a:p>
          <a:p>
            <a:pPr lvl="1"/>
            <a:r>
              <a:rPr lang="en-US" dirty="0"/>
              <a:t>SortedMap </a:t>
            </a:r>
            <a:r>
              <a:rPr lang="en-US" dirty="0" smtClean="0"/>
              <a:t>headMap(Object key);</a:t>
            </a:r>
          </a:p>
          <a:p>
            <a:pPr lvl="1"/>
            <a:r>
              <a:rPr lang="en-US" dirty="0"/>
              <a:t>SortedMap </a:t>
            </a:r>
            <a:r>
              <a:rPr lang="en-US" dirty="0" smtClean="0"/>
              <a:t>tailMap(Object key);</a:t>
            </a:r>
          </a:p>
          <a:p>
            <a:pPr lvl="1"/>
            <a:r>
              <a:rPr lang="en-US" dirty="0"/>
              <a:t>SortedMap </a:t>
            </a:r>
            <a:r>
              <a:rPr lang="en-US" dirty="0" smtClean="0"/>
              <a:t>subMap(Object key1, Object key2);</a:t>
            </a:r>
          </a:p>
          <a:p>
            <a:pPr lvl="1"/>
            <a:r>
              <a:rPr lang="en-US" dirty="0" smtClean="0"/>
              <a:t>Comparator comparator();</a:t>
            </a:r>
          </a:p>
          <a:p>
            <a:endParaRPr lang="en-US" dirty="0" smtClean="0"/>
          </a:p>
          <a:p>
            <a:r>
              <a:rPr lang="en-US" dirty="0" smtClean="0"/>
              <a:t>Sub Class is TreeMap.</a:t>
            </a:r>
          </a:p>
        </p:txBody>
      </p:sp>
    </p:spTree>
    <p:extLst>
      <p:ext uri="{BB962C8B-B14F-4D97-AF65-F5344CB8AC3E}">
        <p14:creationId xmlns:p14="http://schemas.microsoft.com/office/powerpoint/2010/main" val="916206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TreeMap</a:t>
            </a:r>
          </a:p>
        </p:txBody>
      </p:sp>
      <p:sp>
        <p:nvSpPr>
          <p:cNvPr id="3" name="Content Placeholder 2"/>
          <p:cNvSpPr>
            <a:spLocks noGrp="1"/>
          </p:cNvSpPr>
          <p:nvPr>
            <p:ph idx="1"/>
          </p:nvPr>
        </p:nvSpPr>
        <p:spPr/>
        <p:txBody>
          <a:bodyPr>
            <a:normAutofit fontScale="55000" lnSpcReduction="20000"/>
          </a:bodyPr>
          <a:lstStyle/>
          <a:p>
            <a:r>
              <a:rPr lang="en-US" dirty="0" smtClean="0"/>
              <a:t>The underlying data structure </a:t>
            </a:r>
            <a:r>
              <a:rPr lang="en-US" dirty="0"/>
              <a:t>for TreeMap </a:t>
            </a:r>
            <a:r>
              <a:rPr lang="en-US" dirty="0" smtClean="0"/>
              <a:t>is Red-Black Tree.</a:t>
            </a:r>
          </a:p>
          <a:p>
            <a:r>
              <a:rPr lang="en-US" dirty="0" smtClean="0"/>
              <a:t>Insertion order is not preserved.</a:t>
            </a:r>
          </a:p>
          <a:p>
            <a:r>
              <a:rPr lang="en-US" dirty="0" smtClean="0"/>
              <a:t>Duplicate keys are not allowed but values may be duplicated.</a:t>
            </a:r>
          </a:p>
          <a:p>
            <a:r>
              <a:rPr lang="en-US" dirty="0"/>
              <a:t>Heterogeneous objects are </a:t>
            </a:r>
            <a:r>
              <a:rPr lang="en-US" dirty="0" smtClean="0"/>
              <a:t>not allowed for the keys, but allowed for values, violation leads to RTE saying ClassCastException.</a:t>
            </a:r>
          </a:p>
          <a:p>
            <a:r>
              <a:rPr lang="en-US" dirty="0" smtClean="0"/>
              <a:t>TreeMap is the best choice for sorting technique.</a:t>
            </a:r>
          </a:p>
          <a:p>
            <a:endParaRPr lang="en-US" dirty="0" smtClean="0"/>
          </a:p>
          <a:p>
            <a:r>
              <a:rPr lang="en-US" dirty="0" smtClean="0"/>
              <a:t>Construction </a:t>
            </a:r>
            <a:r>
              <a:rPr lang="en-US" dirty="0"/>
              <a:t>of TreeMap</a:t>
            </a:r>
          </a:p>
          <a:p>
            <a:pPr lvl="1"/>
            <a:r>
              <a:rPr lang="en-US" dirty="0"/>
              <a:t>TreeMap t = new TreeMap();</a:t>
            </a:r>
          </a:p>
          <a:p>
            <a:pPr lvl="2"/>
            <a:r>
              <a:rPr lang="en-US" dirty="0"/>
              <a:t>Creates an empty </a:t>
            </a:r>
            <a:r>
              <a:rPr lang="en-US" dirty="0" smtClean="0"/>
              <a:t>TreeMap </a:t>
            </a:r>
            <a:r>
              <a:rPr lang="en-US" dirty="0"/>
              <a:t>where the sorting technique is the default natural </a:t>
            </a:r>
            <a:r>
              <a:rPr lang="en-US" dirty="0" smtClean="0"/>
              <a:t> order</a:t>
            </a:r>
            <a:r>
              <a:rPr lang="en-US" dirty="0"/>
              <a:t>.</a:t>
            </a:r>
            <a:endParaRPr lang="en-US" dirty="0" smtClean="0"/>
          </a:p>
          <a:p>
            <a:r>
              <a:rPr lang="en-US" dirty="0"/>
              <a:t>Null Acceptance:</a:t>
            </a:r>
          </a:p>
          <a:p>
            <a:pPr lvl="1"/>
            <a:r>
              <a:rPr lang="en-US" dirty="0"/>
              <a:t>For the empty TreeMap, as the first </a:t>
            </a:r>
            <a:r>
              <a:rPr lang="en-US" dirty="0" smtClean="0"/>
              <a:t>key </a:t>
            </a:r>
            <a:r>
              <a:rPr lang="en-US" dirty="0"/>
              <a:t>we are allowed to add null. But after adding null, if we are typing to add any other (or) if the </a:t>
            </a:r>
            <a:r>
              <a:rPr lang="en-US" dirty="0" smtClean="0"/>
              <a:t>TreeMap </a:t>
            </a:r>
            <a:r>
              <a:rPr lang="en-US" dirty="0"/>
              <a:t>already contains some elements, if we are typing to add </a:t>
            </a:r>
            <a:r>
              <a:rPr lang="en-US" dirty="0" smtClean="0"/>
              <a:t>null key, </a:t>
            </a:r>
            <a:r>
              <a:rPr lang="en-US" dirty="0"/>
              <a:t>we will get a RTE saying NullPointerException</a:t>
            </a:r>
            <a:r>
              <a:rPr lang="en-US" dirty="0" smtClean="0"/>
              <a:t>.</a:t>
            </a:r>
          </a:p>
          <a:p>
            <a:pPr lvl="1"/>
            <a:r>
              <a:rPr lang="en-US" dirty="0" smtClean="0"/>
              <a:t>There is no restriction for null values.</a:t>
            </a:r>
          </a:p>
          <a:p>
            <a:r>
              <a:rPr lang="en-US" dirty="0" smtClean="0"/>
              <a:t>In </a:t>
            </a:r>
            <a:r>
              <a:rPr lang="en-US" dirty="0"/>
              <a:t>the TreeMap we should add only homogeneous and comparable </a:t>
            </a:r>
            <a:r>
              <a:rPr lang="en-US" dirty="0" smtClean="0"/>
              <a:t>keys otherwise </a:t>
            </a:r>
            <a:r>
              <a:rPr lang="en-US" dirty="0"/>
              <a:t>violation leads to </a:t>
            </a:r>
            <a:r>
              <a:rPr lang="en-US" dirty="0" smtClean="0"/>
              <a:t>ClassCastException.</a:t>
            </a:r>
          </a:p>
        </p:txBody>
      </p:sp>
    </p:spTree>
    <p:extLst>
      <p:ext uri="{BB962C8B-B14F-4D97-AF65-F5344CB8AC3E}">
        <p14:creationId xmlns:p14="http://schemas.microsoft.com/office/powerpoint/2010/main" val="2310031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Hashtable</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underlying data structure </a:t>
            </a:r>
            <a:r>
              <a:rPr lang="en-US" dirty="0" smtClean="0"/>
              <a:t>is Hashtable only.</a:t>
            </a:r>
          </a:p>
          <a:p>
            <a:r>
              <a:rPr lang="en-US" dirty="0" smtClean="0"/>
              <a:t>Heterogeneous </a:t>
            </a:r>
            <a:r>
              <a:rPr lang="en-US" dirty="0"/>
              <a:t>values are allowed </a:t>
            </a:r>
            <a:r>
              <a:rPr lang="en-US" dirty="0" smtClean="0"/>
              <a:t>for both keys </a:t>
            </a:r>
            <a:r>
              <a:rPr lang="en-US" dirty="0"/>
              <a:t>&amp; values.</a:t>
            </a:r>
          </a:p>
          <a:p>
            <a:r>
              <a:rPr lang="en-US" dirty="0"/>
              <a:t>Null insertion is not allowed for key or </a:t>
            </a:r>
            <a:r>
              <a:rPr lang="en-US" dirty="0" smtClean="0"/>
              <a:t>value </a:t>
            </a:r>
            <a:r>
              <a:rPr lang="en-US" dirty="0"/>
              <a:t>even </a:t>
            </a:r>
            <a:r>
              <a:rPr lang="en-US" dirty="0" smtClean="0"/>
              <a:t>as first </a:t>
            </a:r>
            <a:r>
              <a:rPr lang="en-US" dirty="0"/>
              <a:t>entry violation leads to RTE saying NullPointerException.</a:t>
            </a:r>
            <a:endParaRPr lang="en-US" dirty="0" smtClean="0"/>
          </a:p>
          <a:p>
            <a:r>
              <a:rPr lang="en-US" dirty="0"/>
              <a:t>Almost all the methods of Hashtable are synchronized, hence Hashtable </a:t>
            </a:r>
            <a:r>
              <a:rPr lang="en-US" dirty="0" smtClean="0"/>
              <a:t>object is </a:t>
            </a:r>
            <a:r>
              <a:rPr lang="en-US" dirty="0"/>
              <a:t>thread safe</a:t>
            </a:r>
            <a:endParaRPr lang="en-US" dirty="0" smtClean="0"/>
          </a:p>
          <a:p>
            <a:r>
              <a:rPr lang="en-US" dirty="0" smtClean="0"/>
              <a:t>Insertion </a:t>
            </a:r>
            <a:r>
              <a:rPr lang="en-US" dirty="0"/>
              <a:t>order is not preserved, the </a:t>
            </a:r>
            <a:r>
              <a:rPr lang="en-US" dirty="0" smtClean="0"/>
              <a:t>objects </a:t>
            </a:r>
            <a:r>
              <a:rPr lang="en-US" dirty="0"/>
              <a:t>are inserted based on the hashcode of the keys.</a:t>
            </a:r>
          </a:p>
          <a:p>
            <a:r>
              <a:rPr lang="en-US" dirty="0" smtClean="0"/>
              <a:t>Duplicate objects of </a:t>
            </a:r>
            <a:r>
              <a:rPr lang="en-US" dirty="0"/>
              <a:t>keys is not allowed but values may be duplicated.</a:t>
            </a:r>
          </a:p>
          <a:p>
            <a:endParaRPr lang="en-US" dirty="0" smtClean="0"/>
          </a:p>
          <a:p>
            <a:r>
              <a:rPr lang="en-US" dirty="0" smtClean="0"/>
              <a:t>Construction </a:t>
            </a:r>
            <a:r>
              <a:rPr lang="en-US" dirty="0"/>
              <a:t>of Hashtable</a:t>
            </a:r>
          </a:p>
          <a:p>
            <a:pPr lvl="1"/>
            <a:r>
              <a:rPr lang="en-US" dirty="0"/>
              <a:t>Hashtable h = new Hashtable();</a:t>
            </a:r>
          </a:p>
          <a:p>
            <a:pPr lvl="2"/>
            <a:r>
              <a:rPr lang="en-US" dirty="0"/>
              <a:t>Creates an empty Hashtable with the default initial capacity </a:t>
            </a:r>
            <a:r>
              <a:rPr lang="en-US" dirty="0" smtClean="0"/>
              <a:t>11 </a:t>
            </a:r>
            <a:r>
              <a:rPr lang="en-US" dirty="0"/>
              <a:t>and load factory or fill ratio 0.75.</a:t>
            </a:r>
            <a:endParaRPr lang="en-US" dirty="0" smtClean="0"/>
          </a:p>
        </p:txBody>
      </p:sp>
    </p:spTree>
    <p:extLst>
      <p:ext uri="{BB962C8B-B14F-4D97-AF65-F5344CB8AC3E}">
        <p14:creationId xmlns:p14="http://schemas.microsoft.com/office/powerpoint/2010/main" val="1548534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normAutofit/>
          </a:bodyPr>
          <a:lstStyle/>
          <a:p>
            <a:r>
              <a:rPr lang="en-US" dirty="0" smtClean="0"/>
              <a:t>Collections is the class contains several utility methods for sorting, searching and reversing list implemented class.</a:t>
            </a:r>
          </a:p>
          <a:p>
            <a:r>
              <a:rPr lang="en-US" dirty="0" smtClean="0"/>
              <a:t>Methods:</a:t>
            </a:r>
          </a:p>
          <a:p>
            <a:pPr lvl="1"/>
            <a:r>
              <a:rPr lang="en-US" dirty="0" smtClean="0"/>
              <a:t>static void sort(List l);</a:t>
            </a:r>
          </a:p>
          <a:p>
            <a:pPr lvl="2"/>
            <a:r>
              <a:rPr lang="en-US" dirty="0" smtClean="0"/>
              <a:t>If list contains null, which returns NullPointerException</a:t>
            </a:r>
          </a:p>
          <a:p>
            <a:pPr lvl="1"/>
            <a:r>
              <a:rPr lang="en-US" dirty="0" smtClean="0"/>
              <a:t>static int binarySearch(List l, Object o);</a:t>
            </a:r>
          </a:p>
          <a:p>
            <a:pPr lvl="1"/>
            <a:r>
              <a:rPr lang="en-US" dirty="0" smtClean="0"/>
              <a:t>static void reverse(List l);</a:t>
            </a:r>
          </a:p>
          <a:p>
            <a:endParaRPr lang="en-US" dirty="0" smtClean="0"/>
          </a:p>
        </p:txBody>
      </p:sp>
    </p:spTree>
    <p:extLst>
      <p:ext uri="{BB962C8B-B14F-4D97-AF65-F5344CB8AC3E}">
        <p14:creationId xmlns:p14="http://schemas.microsoft.com/office/powerpoint/2010/main" val="1808476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Array </a:t>
            </a:r>
            <a:r>
              <a:rPr lang="en-US" dirty="0"/>
              <a:t>to List </a:t>
            </a:r>
            <a:r>
              <a:rPr lang="en-US" dirty="0" smtClean="0"/>
              <a:t>conversion:</a:t>
            </a:r>
          </a:p>
          <a:p>
            <a:pPr marL="457200" lvl="1" indent="0">
              <a:buNone/>
            </a:pPr>
            <a:r>
              <a:rPr lang="en-US" dirty="0" smtClean="0"/>
              <a:t>     String str[] = {“A”, “C”, “B”};</a:t>
            </a:r>
          </a:p>
          <a:p>
            <a:pPr marL="457200" lvl="1" indent="0">
              <a:buNone/>
            </a:pPr>
            <a:r>
              <a:rPr lang="en-US" dirty="0" smtClean="0"/>
              <a:t>     List l = Arrays.asList(str);</a:t>
            </a:r>
          </a:p>
          <a:p>
            <a:pPr marL="457200" lvl="1" indent="0">
              <a:buNone/>
            </a:pPr>
            <a:r>
              <a:rPr lang="en-US" dirty="0" smtClean="0"/>
              <a:t>     System.out.println(l);</a:t>
            </a:r>
          </a:p>
          <a:p>
            <a:endParaRPr lang="en-US" dirty="0" smtClean="0"/>
          </a:p>
          <a:p>
            <a:r>
              <a:rPr lang="en-US" dirty="0" smtClean="0"/>
              <a:t>ArrayList to </a:t>
            </a:r>
            <a:r>
              <a:rPr lang="en-US" dirty="0"/>
              <a:t>Array </a:t>
            </a:r>
            <a:r>
              <a:rPr lang="en-US" dirty="0" smtClean="0"/>
              <a:t>conversion</a:t>
            </a:r>
            <a:r>
              <a:rPr lang="en-US" dirty="0"/>
              <a:t>:</a:t>
            </a:r>
            <a:endParaRPr lang="en-US" dirty="0" smtClean="0"/>
          </a:p>
          <a:p>
            <a:pPr marL="457200" lvl="1" indent="0">
              <a:buNone/>
            </a:pPr>
            <a:r>
              <a:rPr lang="en-US" dirty="0" smtClean="0"/>
              <a:t>     ArrayList al = new ArrayList();</a:t>
            </a:r>
          </a:p>
          <a:p>
            <a:pPr marL="457200" lvl="1" indent="0">
              <a:buNone/>
            </a:pPr>
            <a:r>
              <a:rPr lang="en-US" dirty="0" smtClean="0"/>
              <a:t>     al.add(“A”); al.add(“C”);</a:t>
            </a:r>
          </a:p>
          <a:p>
            <a:pPr marL="457200" lvl="1" indent="0">
              <a:buNone/>
            </a:pPr>
            <a:r>
              <a:rPr lang="en-US" dirty="0" smtClean="0"/>
              <a:t>     String </a:t>
            </a:r>
            <a:r>
              <a:rPr lang="en-US" dirty="0"/>
              <a:t>str[] </a:t>
            </a:r>
            <a:r>
              <a:rPr lang="en-US" dirty="0" smtClean="0"/>
              <a:t>= new String[0];</a:t>
            </a:r>
          </a:p>
          <a:p>
            <a:pPr marL="457200" lvl="1" indent="0">
              <a:buNone/>
            </a:pPr>
            <a:r>
              <a:rPr lang="en-US" dirty="0" smtClean="0"/>
              <a:t>     str = (String[]) al.toArray(str);</a:t>
            </a:r>
          </a:p>
          <a:p>
            <a:pPr marL="457200" lvl="1" indent="0">
              <a:buNone/>
            </a:pPr>
            <a:r>
              <a:rPr lang="en-US" smtClean="0"/>
              <a:t>     for(</a:t>
            </a:r>
            <a:r>
              <a:rPr lang="en-US" dirty="0" err="1" smtClean="0"/>
              <a:t>int</a:t>
            </a:r>
            <a:r>
              <a:rPr lang="en-US" dirty="0" smtClean="0"/>
              <a:t> </a:t>
            </a:r>
            <a:r>
              <a:rPr lang="en-US" dirty="0" smtClean="0"/>
              <a:t>i = 0; i&lt;=((str.length)-1); i++) {</a:t>
            </a:r>
          </a:p>
          <a:p>
            <a:pPr marL="914400" lvl="2" indent="0">
              <a:buNone/>
            </a:pPr>
            <a:r>
              <a:rPr lang="en-US" dirty="0" smtClean="0"/>
              <a:t>   System.out.println(str[i]);</a:t>
            </a:r>
          </a:p>
          <a:p>
            <a:pPr marL="457200" lvl="1" indent="0">
              <a:buNone/>
            </a:pPr>
            <a:r>
              <a:rPr lang="en-US" dirty="0" smtClean="0"/>
              <a:t>     }</a:t>
            </a:r>
          </a:p>
        </p:txBody>
      </p:sp>
    </p:spTree>
    <p:extLst>
      <p:ext uri="{BB962C8B-B14F-4D97-AF65-F5344CB8AC3E}">
        <p14:creationId xmlns:p14="http://schemas.microsoft.com/office/powerpoint/2010/main" val="4099530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Generics</a:t>
            </a:r>
          </a:p>
        </p:txBody>
      </p:sp>
    </p:spTree>
    <p:extLst>
      <p:ext uri="{BB962C8B-B14F-4D97-AF65-F5344CB8AC3E}">
        <p14:creationId xmlns:p14="http://schemas.microsoft.com/office/powerpoint/2010/main" val="52460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Packages</a:t>
            </a:r>
          </a:p>
        </p:txBody>
      </p:sp>
    </p:spTree>
    <p:extLst>
      <p:ext uri="{BB962C8B-B14F-4D97-AF65-F5344CB8AC3E}">
        <p14:creationId xmlns:p14="http://schemas.microsoft.com/office/powerpoint/2010/main" val="52460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These below two problems in the legacy collections</a:t>
            </a:r>
          </a:p>
          <a:p>
            <a:pPr marL="914400" lvl="1" indent="-514350">
              <a:buFont typeface="+mj-lt"/>
              <a:buAutoNum type="arabicPeriod"/>
            </a:pPr>
            <a:r>
              <a:rPr lang="en-US" dirty="0" smtClean="0"/>
              <a:t>There is no type safety for the collection objects. (insertion)</a:t>
            </a:r>
          </a:p>
          <a:p>
            <a:pPr marL="914400" lvl="1" indent="-514350">
              <a:buFont typeface="+mj-lt"/>
              <a:buAutoNum type="arabicPeriod"/>
            </a:pPr>
            <a:r>
              <a:rPr lang="en-US" dirty="0" smtClean="0"/>
              <a:t>While retrieving the elements from the collection object we should explicitly perform type casting even though we know the type of elements present in the collection.</a:t>
            </a:r>
          </a:p>
          <a:p>
            <a:endParaRPr lang="en-US" dirty="0" smtClean="0"/>
          </a:p>
          <a:p>
            <a:r>
              <a:rPr lang="en-US" dirty="0" smtClean="0"/>
              <a:t>To resolve the above two problems Generics concept came in 1.5 version.</a:t>
            </a:r>
          </a:p>
          <a:p>
            <a:r>
              <a:rPr lang="en-US" dirty="0" smtClean="0"/>
              <a:t>Hence by using Generics we can provide type safety for the collection objects and we can resolve explicit typecasting problems.</a:t>
            </a:r>
          </a:p>
          <a:p>
            <a:endParaRPr lang="en-US" dirty="0" smtClean="0"/>
          </a:p>
          <a:p>
            <a:r>
              <a:rPr lang="en-US" dirty="0" smtClean="0"/>
              <a:t>Declaration: </a:t>
            </a:r>
          </a:p>
          <a:p>
            <a:pPr lvl="1"/>
            <a:r>
              <a:rPr lang="en-US" dirty="0" smtClean="0"/>
              <a:t>ArrayList&lt;String&gt; a = new ArrayList&lt;String&gt;();</a:t>
            </a:r>
          </a:p>
        </p:txBody>
      </p:sp>
    </p:spTree>
    <p:extLst>
      <p:ext uri="{BB962C8B-B14F-4D97-AF65-F5344CB8AC3E}">
        <p14:creationId xmlns:p14="http://schemas.microsoft.com/office/powerpoint/2010/main" val="2754260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Threads</a:t>
            </a:r>
          </a:p>
        </p:txBody>
      </p:sp>
    </p:spTree>
    <p:extLst>
      <p:ext uri="{BB962C8B-B14F-4D97-AF65-F5344CB8AC3E}">
        <p14:creationId xmlns:p14="http://schemas.microsoft.com/office/powerpoint/2010/main" val="52460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Definition:</a:t>
            </a:r>
          </a:p>
          <a:p>
            <a:pPr lvl="1"/>
            <a:r>
              <a:rPr lang="en-US" dirty="0" smtClean="0"/>
              <a:t>Thread is single flow of control with in a program. (or)</a:t>
            </a:r>
          </a:p>
          <a:p>
            <a:pPr lvl="1"/>
            <a:r>
              <a:rPr lang="en-US" dirty="0" smtClean="0"/>
              <a:t>A Thread is an independent sequential path of execution with in a program.</a:t>
            </a:r>
          </a:p>
          <a:p>
            <a:r>
              <a:rPr lang="en-US" dirty="0" smtClean="0"/>
              <a:t>In java Thread means below two different things:</a:t>
            </a:r>
          </a:p>
          <a:p>
            <a:pPr marL="971550" lvl="1" indent="-514350">
              <a:buFont typeface="+mj-lt"/>
              <a:buAutoNum type="arabicPeriod"/>
            </a:pPr>
            <a:r>
              <a:rPr lang="en-US" dirty="0" smtClean="0"/>
              <a:t>An instance of class java.lang.Thread</a:t>
            </a:r>
          </a:p>
          <a:p>
            <a:pPr marL="971550" lvl="1" indent="-514350">
              <a:buFont typeface="+mj-lt"/>
              <a:buAutoNum type="arabicPeriod"/>
            </a:pPr>
            <a:r>
              <a:rPr lang="en-US" dirty="0" smtClean="0"/>
              <a:t>A Thread of execution.</a:t>
            </a:r>
          </a:p>
          <a:p>
            <a:r>
              <a:rPr lang="en-US" dirty="0" smtClean="0"/>
              <a:t>An instance of Thread is just like an Object like any other object in java, it has variables and methods, and lives and dies on the heap.</a:t>
            </a:r>
          </a:p>
          <a:p>
            <a:r>
              <a:rPr lang="en-US" dirty="0" smtClean="0"/>
              <a:t>But a Thread of execution is an individual process (a ‘light weight’ process) that has its own call stack.</a:t>
            </a:r>
          </a:p>
          <a:p>
            <a:r>
              <a:rPr lang="en-US" dirty="0" smtClean="0"/>
              <a:t>In java, there is one thread per call stack (or) one stack per thread. Even if you don’t create any new threads in your program, threads are back there running.</a:t>
            </a:r>
            <a:endParaRPr lang="en-US" dirty="0"/>
          </a:p>
          <a:p>
            <a:r>
              <a:rPr lang="en-US" dirty="0" smtClean="0"/>
              <a:t>Thus a thread itself is not a program. A thread cannot run on it’s own rather, it runs with in a program. So, it is always a part of a program.</a:t>
            </a:r>
          </a:p>
        </p:txBody>
      </p:sp>
    </p:spTree>
    <p:extLst>
      <p:ext uri="{BB962C8B-B14F-4D97-AF65-F5344CB8AC3E}">
        <p14:creationId xmlns:p14="http://schemas.microsoft.com/office/powerpoint/2010/main" val="1685936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write a thread class in two ways:</a:t>
            </a:r>
          </a:p>
          <a:p>
            <a:pPr marL="971550" lvl="1" indent="-514350">
              <a:buFont typeface="+mj-lt"/>
              <a:buAutoNum type="arabicPeriod"/>
            </a:pPr>
            <a:r>
              <a:rPr lang="en-US" dirty="0"/>
              <a:t>Extends the java.lang.Thread class</a:t>
            </a:r>
          </a:p>
          <a:p>
            <a:pPr marL="971550" lvl="1" indent="-514350">
              <a:buFont typeface="+mj-lt"/>
              <a:buAutoNum type="arabicPeriod"/>
            </a:pPr>
            <a:r>
              <a:rPr lang="en-US" dirty="0"/>
              <a:t>Implements the Runnable interface</a:t>
            </a:r>
            <a:endParaRPr lang="en-US" dirty="0" smtClean="0"/>
          </a:p>
          <a:p>
            <a:r>
              <a:rPr lang="en-US" dirty="0" smtClean="0"/>
              <a:t>Defining, instantiating and starting thread by extending Thread class:</a:t>
            </a:r>
          </a:p>
          <a:p>
            <a:r>
              <a:rPr lang="en-US" dirty="0" smtClean="0"/>
              <a:t>class MyThread extends Thread {</a:t>
            </a:r>
          </a:p>
          <a:p>
            <a:pPr marL="457200" lvl="1" indent="0">
              <a:buNone/>
            </a:pPr>
            <a:r>
              <a:rPr lang="en-US" dirty="0" smtClean="0"/>
              <a:t>     public void run() {	</a:t>
            </a:r>
          </a:p>
          <a:p>
            <a:pPr marL="914400" lvl="2" indent="0">
              <a:buNone/>
            </a:pPr>
            <a:r>
              <a:rPr lang="en-US" dirty="0" smtClean="0"/>
              <a:t>   // sysout		   Definition</a:t>
            </a:r>
          </a:p>
          <a:p>
            <a:pPr marL="457200" lvl="1" indent="0">
              <a:buNone/>
            </a:pPr>
            <a:r>
              <a:rPr lang="en-US" dirty="0" smtClean="0"/>
              <a:t>     }</a:t>
            </a:r>
          </a:p>
          <a:p>
            <a:r>
              <a:rPr lang="en-US" dirty="0" smtClean="0"/>
              <a:t>}</a:t>
            </a:r>
          </a:p>
          <a:p>
            <a:r>
              <a:rPr lang="en-US" dirty="0" smtClean="0"/>
              <a:t>class Sample {</a:t>
            </a:r>
          </a:p>
          <a:p>
            <a:pPr marL="457200" lvl="1" indent="0">
              <a:buNone/>
            </a:pPr>
            <a:r>
              <a:rPr lang="en-US" dirty="0" smtClean="0"/>
              <a:t>     main() {</a:t>
            </a:r>
          </a:p>
          <a:p>
            <a:pPr marL="914400" lvl="2" indent="0">
              <a:buNone/>
            </a:pPr>
            <a:r>
              <a:rPr lang="en-US" dirty="0" smtClean="0"/>
              <a:t>     MyThread t = new MyThread();	               Instantiating </a:t>
            </a:r>
            <a:r>
              <a:rPr lang="en-US" dirty="0"/>
              <a:t>&amp; Starting</a:t>
            </a:r>
            <a:endParaRPr lang="en-US" dirty="0" smtClean="0"/>
          </a:p>
          <a:p>
            <a:pPr marL="914400" lvl="2" indent="0">
              <a:buNone/>
            </a:pPr>
            <a:r>
              <a:rPr lang="en-US" dirty="0" smtClean="0"/>
              <a:t>     t.start();			</a:t>
            </a:r>
          </a:p>
          <a:p>
            <a:pPr marL="914400" lvl="2" indent="0">
              <a:buNone/>
            </a:pPr>
            <a:r>
              <a:rPr lang="en-US" dirty="0" smtClean="0"/>
              <a:t>     // sysout</a:t>
            </a:r>
          </a:p>
          <a:p>
            <a:pPr marL="457200" lvl="1" indent="0">
              <a:buNone/>
            </a:pPr>
            <a:r>
              <a:rPr lang="en-US" dirty="0" smtClean="0"/>
              <a:t>     }</a:t>
            </a:r>
          </a:p>
          <a:p>
            <a:r>
              <a:rPr lang="en-US" dirty="0"/>
              <a:t>}</a:t>
            </a:r>
            <a:endParaRPr lang="en-US" dirty="0" smtClean="0"/>
          </a:p>
        </p:txBody>
      </p:sp>
      <p:sp>
        <p:nvSpPr>
          <p:cNvPr id="5" name="Right Brace 4"/>
          <p:cNvSpPr/>
          <p:nvPr/>
        </p:nvSpPr>
        <p:spPr>
          <a:xfrm>
            <a:off x="3124200" y="3124200"/>
            <a:ext cx="1524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4267200" y="4724400"/>
            <a:ext cx="4572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27834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Difference between t.start() &amp; t.run():</a:t>
            </a:r>
          </a:p>
          <a:p>
            <a:pPr lvl="1"/>
            <a:r>
              <a:rPr lang="en-US" dirty="0" smtClean="0"/>
              <a:t>Invoking the start() method does not immediately start the thread execution. The scheduler has to schedule the execution of the run() method as a result of the call to the start() method.</a:t>
            </a:r>
          </a:p>
          <a:p>
            <a:pPr lvl="1"/>
            <a:r>
              <a:rPr lang="en-US" dirty="0" smtClean="0"/>
              <a:t>If we call t.start() method, it will create a new thread and that that thread is responsible for execution of run() method.</a:t>
            </a:r>
          </a:p>
          <a:p>
            <a:pPr lvl="1"/>
            <a:r>
              <a:rPr lang="en-US" dirty="0" smtClean="0"/>
              <a:t>If we call t.run(), now no new thread will create, the main thread only will execute run() method, just like a normal method.</a:t>
            </a:r>
            <a:endParaRPr lang="en-US" dirty="0"/>
          </a:p>
          <a:p>
            <a:pPr lvl="1"/>
            <a:r>
              <a:rPr lang="en-US" dirty="0" smtClean="0"/>
              <a:t>So,</a:t>
            </a:r>
            <a:r>
              <a:rPr lang="en-US" dirty="0"/>
              <a:t> </a:t>
            </a:r>
            <a:r>
              <a:rPr lang="en-US" dirty="0" smtClean="0"/>
              <a:t>t.start() </a:t>
            </a:r>
            <a:r>
              <a:rPr lang="en-US" dirty="0" smtClean="0">
                <a:sym typeface="Wingdings" panose="05000000000000000000" pitchFamily="2" charset="2"/>
              </a:rPr>
              <a:t> output we can’t expect &amp; t.run()  output we can expect.</a:t>
            </a:r>
            <a:endParaRPr lang="en-US" dirty="0" smtClean="0"/>
          </a:p>
        </p:txBody>
      </p:sp>
    </p:spTree>
    <p:extLst>
      <p:ext uri="{BB962C8B-B14F-4D97-AF65-F5344CB8AC3E}">
        <p14:creationId xmlns:p14="http://schemas.microsoft.com/office/powerpoint/2010/main" val="270122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Defining, instantiating and starting thread by implementing Runnable interface:</a:t>
            </a:r>
          </a:p>
          <a:p>
            <a:r>
              <a:rPr lang="en-US" dirty="0" smtClean="0"/>
              <a:t>class MyRunnable implements </a:t>
            </a:r>
            <a:r>
              <a:rPr lang="en-US" dirty="0"/>
              <a:t>Runnable</a:t>
            </a:r>
            <a:r>
              <a:rPr lang="en-US" dirty="0" smtClean="0"/>
              <a:t> {</a:t>
            </a:r>
          </a:p>
          <a:p>
            <a:pPr marL="457200" lvl="1" indent="0">
              <a:buNone/>
            </a:pPr>
            <a:r>
              <a:rPr lang="en-US" dirty="0" smtClean="0"/>
              <a:t>    public void run() {	</a:t>
            </a:r>
          </a:p>
          <a:p>
            <a:pPr marL="914400" lvl="2" indent="0">
              <a:buNone/>
            </a:pPr>
            <a:r>
              <a:rPr lang="en-US" dirty="0" smtClean="0"/>
              <a:t>  // sysout		</a:t>
            </a:r>
            <a:r>
              <a:rPr lang="en-US" dirty="0"/>
              <a:t> </a:t>
            </a:r>
            <a:r>
              <a:rPr lang="en-US" dirty="0" smtClean="0"/>
              <a:t>               Defining</a:t>
            </a:r>
          </a:p>
          <a:p>
            <a:pPr marL="457200" lvl="1" indent="0">
              <a:buNone/>
            </a:pPr>
            <a:r>
              <a:rPr lang="en-US" dirty="0" smtClean="0"/>
              <a:t>     }</a:t>
            </a:r>
          </a:p>
          <a:p>
            <a:pPr marL="0" indent="0">
              <a:buNone/>
            </a:pPr>
            <a:r>
              <a:rPr lang="en-US" dirty="0" smtClean="0"/>
              <a:t>       }</a:t>
            </a:r>
          </a:p>
          <a:p>
            <a:r>
              <a:rPr lang="en-US" dirty="0" smtClean="0"/>
              <a:t>class Sample {</a:t>
            </a:r>
          </a:p>
          <a:p>
            <a:pPr marL="457200" lvl="1" indent="0">
              <a:buNone/>
            </a:pPr>
            <a:r>
              <a:rPr lang="en-US" dirty="0" smtClean="0"/>
              <a:t>      main() {</a:t>
            </a:r>
          </a:p>
          <a:p>
            <a:pPr marL="914400" lvl="2" indent="0">
              <a:buNone/>
            </a:pPr>
            <a:r>
              <a:rPr lang="en-US" dirty="0" smtClean="0"/>
              <a:t>     MyRunnable r = new </a:t>
            </a:r>
            <a:r>
              <a:rPr lang="en-US" dirty="0"/>
              <a:t>MyRunnable</a:t>
            </a:r>
            <a:r>
              <a:rPr lang="en-US" dirty="0" smtClean="0"/>
              <a:t>();	      instantiating   </a:t>
            </a:r>
          </a:p>
          <a:p>
            <a:pPr marL="914400" lvl="2" indent="0">
              <a:buNone/>
            </a:pPr>
            <a:r>
              <a:rPr lang="en-US" dirty="0" smtClean="0"/>
              <a:t>     Thread t = new Thread(r);</a:t>
            </a:r>
          </a:p>
          <a:p>
            <a:pPr marL="914400" lvl="2" indent="0">
              <a:buNone/>
            </a:pPr>
            <a:r>
              <a:rPr lang="en-US" dirty="0" smtClean="0"/>
              <a:t>     t.start(); 			</a:t>
            </a:r>
            <a:r>
              <a:rPr lang="en-US" dirty="0"/>
              <a:t> </a:t>
            </a:r>
            <a:r>
              <a:rPr lang="en-US" dirty="0" smtClean="0"/>
              <a:t>     starting</a:t>
            </a:r>
          </a:p>
          <a:p>
            <a:pPr marL="914400" lvl="2" indent="0">
              <a:buNone/>
            </a:pPr>
            <a:r>
              <a:rPr lang="en-US" dirty="0" smtClean="0"/>
              <a:t>     // sysout</a:t>
            </a:r>
          </a:p>
          <a:p>
            <a:pPr marL="457200" lvl="1" indent="0">
              <a:buNone/>
            </a:pPr>
            <a:r>
              <a:rPr lang="en-US" dirty="0" smtClean="0"/>
              <a:t>      }</a:t>
            </a:r>
          </a:p>
          <a:p>
            <a:pPr marL="0" indent="0">
              <a:buNone/>
            </a:pPr>
            <a:r>
              <a:rPr lang="en-US" dirty="0" smtClean="0"/>
              <a:t>      }</a:t>
            </a:r>
          </a:p>
        </p:txBody>
      </p:sp>
      <p:sp>
        <p:nvSpPr>
          <p:cNvPr id="11" name="Right Brace 10"/>
          <p:cNvSpPr/>
          <p:nvPr/>
        </p:nvSpPr>
        <p:spPr>
          <a:xfrm>
            <a:off x="3429000" y="2667000"/>
            <a:ext cx="4572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5105400" y="4343400"/>
            <a:ext cx="152400" cy="4462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05400" y="4876800"/>
            <a:ext cx="152400" cy="251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47014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Thread Priorities:</a:t>
            </a:r>
          </a:p>
          <a:p>
            <a:r>
              <a:rPr lang="en-US" dirty="0" smtClean="0"/>
              <a:t>Thread Priorities are used by the thread scheduler to decide when each thread should be allowed to run.</a:t>
            </a:r>
          </a:p>
          <a:p>
            <a:r>
              <a:rPr lang="en-US" dirty="0"/>
              <a:t>Thread class contain the following pre-defined priority constants:</a:t>
            </a:r>
          </a:p>
          <a:p>
            <a:pPr lvl="1"/>
            <a:r>
              <a:rPr lang="en-US" dirty="0"/>
              <a:t>MAX_PRIORITY </a:t>
            </a:r>
            <a:r>
              <a:rPr lang="en-US" dirty="0">
                <a:sym typeface="Wingdings" panose="05000000000000000000" pitchFamily="2" charset="2"/>
              </a:rPr>
              <a:t> 10</a:t>
            </a:r>
          </a:p>
          <a:p>
            <a:pPr lvl="1"/>
            <a:r>
              <a:rPr lang="en-US" dirty="0"/>
              <a:t>NORM_PRIORITY </a:t>
            </a:r>
            <a:r>
              <a:rPr lang="en-US" dirty="0">
                <a:sym typeface="Wingdings" panose="05000000000000000000" pitchFamily="2" charset="2"/>
              </a:rPr>
              <a:t> 5</a:t>
            </a:r>
          </a:p>
          <a:p>
            <a:pPr lvl="1"/>
            <a:r>
              <a:rPr lang="en-US" dirty="0"/>
              <a:t>MIN_PRIORITY </a:t>
            </a:r>
            <a:r>
              <a:rPr lang="en-US" dirty="0">
                <a:sym typeface="Wingdings" panose="05000000000000000000" pitchFamily="2" charset="2"/>
              </a:rPr>
              <a:t> 1</a:t>
            </a:r>
            <a:endParaRPr lang="en-US" dirty="0" smtClean="0"/>
          </a:p>
          <a:p>
            <a:r>
              <a:rPr lang="en-US" dirty="0" smtClean="0"/>
              <a:t>The highest priority thread is given first preference to execute by thread scheduler, than the less priority thread.</a:t>
            </a:r>
          </a:p>
          <a:p>
            <a:r>
              <a:rPr lang="en-US" dirty="0" smtClean="0"/>
              <a:t>If you are typing to set the priority as greater than 10 or less than 1, then we will get a RTE as IllegalArgumentException.</a:t>
            </a:r>
          </a:p>
          <a:p>
            <a:r>
              <a:rPr lang="en-US" dirty="0" smtClean="0"/>
              <a:t>The default priority for the main thread is 5.</a:t>
            </a:r>
          </a:p>
        </p:txBody>
      </p:sp>
    </p:spTree>
    <p:extLst>
      <p:ext uri="{BB962C8B-B14F-4D97-AF65-F5344CB8AC3E}">
        <p14:creationId xmlns:p14="http://schemas.microsoft.com/office/powerpoint/2010/main" val="1193602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Life cycle of Thread:</a:t>
            </a:r>
          </a:p>
          <a:p>
            <a:pPr marL="971550" lvl="1" indent="-514350">
              <a:buFont typeface="+mj-lt"/>
              <a:buAutoNum type="arabicPeriod"/>
            </a:pPr>
            <a:r>
              <a:rPr lang="en-US" dirty="0"/>
              <a:t>New / Born state: After instantiated</a:t>
            </a:r>
          </a:p>
          <a:p>
            <a:pPr marL="971550" lvl="1" indent="-514350">
              <a:buFont typeface="+mj-lt"/>
              <a:buAutoNum type="arabicPeriod"/>
            </a:pPr>
            <a:r>
              <a:rPr lang="en-US" dirty="0"/>
              <a:t>Runnable state: start() method invoked</a:t>
            </a:r>
          </a:p>
          <a:p>
            <a:pPr marL="971550" lvl="1" indent="-514350">
              <a:buFont typeface="+mj-lt"/>
              <a:buAutoNum type="arabicPeriod"/>
            </a:pPr>
            <a:r>
              <a:rPr lang="en-US" dirty="0"/>
              <a:t>Running state: thread is executing</a:t>
            </a:r>
          </a:p>
          <a:p>
            <a:pPr marL="971550" lvl="1" indent="-514350">
              <a:buFont typeface="+mj-lt"/>
              <a:buAutoNum type="arabicPeriod"/>
            </a:pPr>
            <a:r>
              <a:rPr lang="en-US" dirty="0" smtClean="0"/>
              <a:t>Blocking / Sleeping / Waiting state: </a:t>
            </a:r>
          </a:p>
          <a:p>
            <a:pPr marL="971550" lvl="1" indent="-514350">
              <a:buFont typeface="+mj-lt"/>
              <a:buAutoNum type="arabicPeriod"/>
            </a:pPr>
            <a:r>
              <a:rPr lang="en-US" dirty="0" smtClean="0"/>
              <a:t>Dead </a:t>
            </a:r>
            <a:r>
              <a:rPr lang="en-US" dirty="0"/>
              <a:t>state: after execution of it’s run() method</a:t>
            </a:r>
            <a:endParaRPr lang="en-US" dirty="0" smtClean="0"/>
          </a:p>
          <a:p>
            <a:endParaRPr lang="en-US" dirty="0" smtClean="0"/>
          </a:p>
          <a:p>
            <a:r>
              <a:rPr lang="en-US" dirty="0" smtClean="0"/>
              <a:t>Note: A dead thread can never be run as a separate thread again, violation leads to RTE saying IllegalThreadStateException.</a:t>
            </a:r>
          </a:p>
          <a:p>
            <a:endParaRPr lang="en-US" dirty="0" smtClean="0"/>
          </a:p>
        </p:txBody>
      </p:sp>
    </p:spTree>
    <p:extLst>
      <p:ext uri="{BB962C8B-B14F-4D97-AF65-F5344CB8AC3E}">
        <p14:creationId xmlns:p14="http://schemas.microsoft.com/office/powerpoint/2010/main" val="4101565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Thread prevent methods:</a:t>
            </a:r>
            <a:endParaRPr lang="en-US" dirty="0"/>
          </a:p>
          <a:p>
            <a:pPr marL="971550" lvl="1" indent="-514350">
              <a:buFont typeface="+mj-lt"/>
              <a:buAutoNum type="arabicPeriod"/>
            </a:pPr>
            <a:r>
              <a:rPr lang="en-US" dirty="0" smtClean="0"/>
              <a:t>yield() </a:t>
            </a:r>
            <a:r>
              <a:rPr lang="en-US" dirty="0"/>
              <a:t>method</a:t>
            </a:r>
          </a:p>
          <a:p>
            <a:pPr marL="971550" lvl="1" indent="-514350">
              <a:buFont typeface="+mj-lt"/>
              <a:buAutoNum type="arabicPeriod"/>
            </a:pPr>
            <a:r>
              <a:rPr lang="en-US" dirty="0" smtClean="0"/>
              <a:t>join() method</a:t>
            </a:r>
            <a:endParaRPr lang="en-US" dirty="0"/>
          </a:p>
          <a:p>
            <a:pPr marL="971550" lvl="1" indent="-514350">
              <a:buFont typeface="+mj-lt"/>
              <a:buAutoNum type="arabicPeriod"/>
            </a:pPr>
            <a:r>
              <a:rPr lang="en-US" dirty="0" smtClean="0"/>
              <a:t>sleep() method</a:t>
            </a:r>
            <a:endParaRPr lang="en-US" dirty="0"/>
          </a:p>
          <a:p>
            <a:endParaRPr lang="en-US" dirty="0" smtClean="0"/>
          </a:p>
          <a:p>
            <a:r>
              <a:rPr lang="en-US" dirty="0" smtClean="0"/>
              <a:t>yield() method:</a:t>
            </a:r>
          </a:p>
          <a:p>
            <a:r>
              <a:rPr lang="en-US" dirty="0"/>
              <a:t>Syntax </a:t>
            </a:r>
            <a:r>
              <a:rPr lang="en-US" dirty="0" smtClean="0"/>
              <a:t>:</a:t>
            </a:r>
          </a:p>
          <a:p>
            <a:pPr lvl="1"/>
            <a:r>
              <a:rPr lang="en-US" dirty="0" smtClean="0"/>
              <a:t>public static native yield();</a:t>
            </a:r>
          </a:p>
          <a:p>
            <a:r>
              <a:rPr lang="en-US" dirty="0" smtClean="0"/>
              <a:t>The thread which is executing yield() method causes the current thread temporarily pause and allow other waiting threads of same or high priority to execute.</a:t>
            </a:r>
          </a:p>
          <a:p>
            <a:r>
              <a:rPr lang="en-US" dirty="0" smtClean="0"/>
              <a:t>If there is no waiting thread, the same thread will execute immediately.</a:t>
            </a:r>
          </a:p>
          <a:p>
            <a:r>
              <a:rPr lang="en-US" dirty="0" smtClean="0"/>
              <a:t>If a thread calls yield() method, the thread going to ready state.</a:t>
            </a:r>
          </a:p>
        </p:txBody>
      </p:sp>
    </p:spTree>
    <p:extLst>
      <p:ext uri="{BB962C8B-B14F-4D97-AF65-F5344CB8AC3E}">
        <p14:creationId xmlns:p14="http://schemas.microsoft.com/office/powerpoint/2010/main" val="1392149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join() method:</a:t>
            </a:r>
          </a:p>
          <a:p>
            <a:r>
              <a:rPr lang="en-US" dirty="0"/>
              <a:t>Syntax </a:t>
            </a:r>
            <a:r>
              <a:rPr lang="en-US" dirty="0" smtClean="0"/>
              <a:t>:</a:t>
            </a:r>
          </a:p>
          <a:p>
            <a:pPr lvl="1"/>
            <a:r>
              <a:rPr lang="en-US" dirty="0" smtClean="0"/>
              <a:t>public final void join() throws InteruptedException;</a:t>
            </a:r>
          </a:p>
          <a:p>
            <a:pPr lvl="1"/>
            <a:r>
              <a:rPr lang="en-US" dirty="0" smtClean="0"/>
              <a:t>Overloaded methods</a:t>
            </a:r>
          </a:p>
          <a:p>
            <a:endParaRPr lang="en-US" dirty="0" smtClean="0"/>
          </a:p>
          <a:p>
            <a:r>
              <a:rPr lang="en-US" dirty="0" smtClean="0"/>
              <a:t>Some times if there is a need of a thread to keep waiting until another thread has completed.</a:t>
            </a:r>
          </a:p>
          <a:p>
            <a:r>
              <a:rPr lang="en-US" dirty="0" smtClean="0"/>
              <a:t>If any executing thread calls join() method on any thread ‘t’, then the current thread will go to the blocked state until ‘t’ completes. </a:t>
            </a:r>
          </a:p>
        </p:txBody>
      </p:sp>
    </p:spTree>
    <p:extLst>
      <p:ext uri="{BB962C8B-B14F-4D97-AF65-F5344CB8AC3E}">
        <p14:creationId xmlns:p14="http://schemas.microsoft.com/office/powerpoint/2010/main" val="2832122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package is an encapsulation mechanism to group related classes and interfaces into a single module.</a:t>
            </a:r>
          </a:p>
          <a:p>
            <a:r>
              <a:rPr lang="en-US" dirty="0" smtClean="0"/>
              <a:t>The purpose of package is to resolve naming conflicts.</a:t>
            </a:r>
          </a:p>
          <a:p>
            <a:pPr lvl="1"/>
            <a:r>
              <a:rPr lang="en-US" dirty="0" smtClean="0"/>
              <a:t>With the same, there cannot be two classes in the same package. But the same name can exist in a different package.</a:t>
            </a:r>
          </a:p>
          <a:p>
            <a:r>
              <a:rPr lang="en-US" dirty="0" smtClean="0"/>
              <a:t>A </a:t>
            </a:r>
            <a:r>
              <a:rPr lang="en-US" dirty="0"/>
              <a:t>package groups </a:t>
            </a:r>
            <a:r>
              <a:rPr lang="en-US" dirty="0" smtClean="0"/>
              <a:t>together a set of classes and interfaces having common functionality.</a:t>
            </a:r>
            <a:endParaRPr lang="en-US" dirty="0"/>
          </a:p>
          <a:p>
            <a:r>
              <a:rPr lang="en-US" dirty="0" smtClean="0"/>
              <a:t>An import statement can import only a single package.</a:t>
            </a:r>
          </a:p>
          <a:p>
            <a:r>
              <a:rPr lang="en-US" dirty="0" smtClean="0"/>
              <a:t>Java is a package-centric language, that developers use reverse domain names and append with divisions.</a:t>
            </a:r>
          </a:p>
          <a:p>
            <a:pPr lvl="1"/>
            <a:r>
              <a:rPr lang="en-US" dirty="0" smtClean="0"/>
              <a:t>Domain name: uhg.com &amp; Package name: package com.uhg;</a:t>
            </a:r>
          </a:p>
          <a:p>
            <a:r>
              <a:rPr lang="en-US" dirty="0" smtClean="0"/>
              <a:t>The package declaration statement must be the first non-comment statement in any java file.</a:t>
            </a:r>
          </a:p>
          <a:p>
            <a:r>
              <a:rPr lang="en-US" dirty="0" smtClean="0"/>
              <a:t>In the java source file only one package declaration is allowed.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7013130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sleep() method:</a:t>
            </a:r>
          </a:p>
          <a:p>
            <a:r>
              <a:rPr lang="en-US" dirty="0" smtClean="0"/>
              <a:t>Syntax:</a:t>
            </a:r>
          </a:p>
          <a:p>
            <a:pPr lvl="1"/>
            <a:r>
              <a:rPr lang="en-US" dirty="0" smtClean="0"/>
              <a:t>public static void sleep() throws InteruptedException;</a:t>
            </a:r>
          </a:p>
          <a:p>
            <a:pPr lvl="1"/>
            <a:r>
              <a:rPr lang="en-US" dirty="0" smtClean="0"/>
              <a:t>Overloaded methods</a:t>
            </a:r>
          </a:p>
          <a:p>
            <a:endParaRPr lang="en-US" dirty="0" smtClean="0"/>
          </a:p>
          <a:p>
            <a:r>
              <a:rPr lang="en-US" dirty="0" smtClean="0"/>
              <a:t>A thread is put into the sleeping state by a call to the sleep() method in the thread code. The sleep time is passed in as an argument during the method call.</a:t>
            </a:r>
          </a:p>
          <a:p>
            <a:r>
              <a:rPr lang="en-US" dirty="0" smtClean="0"/>
              <a:t>After sleep time expires, a thread does not go directly into the running state, and the scheduler eventually put it into running state.</a:t>
            </a:r>
          </a:p>
        </p:txBody>
      </p:sp>
    </p:spTree>
    <p:extLst>
      <p:ext uri="{BB962C8B-B14F-4D97-AF65-F5344CB8AC3E}">
        <p14:creationId xmlns:p14="http://schemas.microsoft.com/office/powerpoint/2010/main" val="1458621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55000" lnSpcReduction="20000"/>
          </a:bodyPr>
          <a:lstStyle/>
          <a:p>
            <a:r>
              <a:rPr lang="en-US" dirty="0"/>
              <a:t>Synchronization:</a:t>
            </a:r>
          </a:p>
          <a:p>
            <a:pPr lvl="1"/>
            <a:r>
              <a:rPr lang="en-US" dirty="0"/>
              <a:t>Problems may occur when multiple threads are accessing the same data concurrently.</a:t>
            </a:r>
          </a:p>
          <a:p>
            <a:pPr lvl="1"/>
            <a:r>
              <a:rPr lang="en-US" dirty="0"/>
              <a:t>Synchronization is the way to avoid data corruption caused by simultaneous access to the same data.</a:t>
            </a:r>
          </a:p>
          <a:p>
            <a:pPr lvl="1"/>
            <a:r>
              <a:rPr lang="en-US" dirty="0"/>
              <a:t>The keyword ‘Synchronized’ can be apply only for methods and blocks.</a:t>
            </a:r>
          </a:p>
          <a:p>
            <a:pPr lvl="1"/>
            <a:r>
              <a:rPr lang="en-US" dirty="0"/>
              <a:t>If a method or block declared as the Synchronized at a time only one thread is allowed to execute that Synchronized area on any given object.</a:t>
            </a:r>
            <a:endParaRPr lang="en-US" dirty="0" smtClean="0"/>
          </a:p>
          <a:p>
            <a:r>
              <a:rPr lang="en-US" dirty="0"/>
              <a:t>Advantages:</a:t>
            </a:r>
          </a:p>
          <a:p>
            <a:pPr lvl="1"/>
            <a:r>
              <a:rPr lang="en-US" dirty="0"/>
              <a:t>Prevent data corruption, achieve security.</a:t>
            </a:r>
            <a:endParaRPr lang="en-US" dirty="0" smtClean="0"/>
          </a:p>
          <a:p>
            <a:r>
              <a:rPr lang="en-US" dirty="0"/>
              <a:t>Syntax for Synchronized block:</a:t>
            </a:r>
          </a:p>
          <a:p>
            <a:pPr marL="457200" lvl="1" indent="0">
              <a:buNone/>
            </a:pPr>
            <a:r>
              <a:rPr lang="en-US" dirty="0"/>
              <a:t>    method() {</a:t>
            </a:r>
          </a:p>
          <a:p>
            <a:pPr marL="914400" lvl="2" indent="0">
              <a:buNone/>
            </a:pPr>
            <a:r>
              <a:rPr lang="en-US" dirty="0"/>
              <a:t>synchronized(this) {</a:t>
            </a:r>
          </a:p>
          <a:p>
            <a:pPr marL="1371600" lvl="3" indent="0">
              <a:buNone/>
            </a:pPr>
            <a:endParaRPr lang="en-US" dirty="0"/>
          </a:p>
          <a:p>
            <a:pPr marL="914400" lvl="2" indent="0">
              <a:buNone/>
            </a:pPr>
            <a:r>
              <a:rPr lang="en-US" dirty="0"/>
              <a:t>}</a:t>
            </a:r>
          </a:p>
          <a:p>
            <a:pPr marL="457200" lvl="1" indent="0">
              <a:buNone/>
            </a:pPr>
            <a:r>
              <a:rPr lang="en-US" dirty="0"/>
              <a:t>    }</a:t>
            </a:r>
            <a:endParaRPr lang="en-US" dirty="0" smtClean="0"/>
          </a:p>
          <a:p>
            <a:r>
              <a:rPr lang="en-US" dirty="0" smtClean="0"/>
              <a:t>Syntax for Synchronized method:</a:t>
            </a:r>
          </a:p>
          <a:p>
            <a:pPr marL="457200" lvl="1" indent="0">
              <a:buNone/>
            </a:pPr>
            <a:r>
              <a:rPr lang="en-US" dirty="0" smtClean="0"/>
              <a:t>public </a:t>
            </a:r>
            <a:r>
              <a:rPr lang="en-US" dirty="0"/>
              <a:t>static synchronized void add(int value</a:t>
            </a:r>
            <a:r>
              <a:rPr lang="en-US" dirty="0" smtClean="0"/>
              <a:t>) { </a:t>
            </a:r>
          </a:p>
          <a:p>
            <a:pPr marL="457200" lvl="1" indent="0">
              <a:buNone/>
            </a:pPr>
            <a:r>
              <a:rPr lang="en-US" dirty="0" smtClean="0"/>
              <a:t>}</a:t>
            </a:r>
          </a:p>
        </p:txBody>
      </p:sp>
    </p:spTree>
    <p:extLst>
      <p:ext uri="{BB962C8B-B14F-4D97-AF65-F5344CB8AC3E}">
        <p14:creationId xmlns:p14="http://schemas.microsoft.com/office/powerpoint/2010/main" val="23177703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Inter thread communication (or) Thread interaction:</a:t>
            </a:r>
          </a:p>
          <a:p>
            <a:pPr lvl="1"/>
            <a:r>
              <a:rPr lang="en-US" dirty="0" smtClean="0"/>
              <a:t>The java.lang.Object class has three methods – wait(), notify() and notifyAll(), which help to communicate two threads.</a:t>
            </a:r>
          </a:p>
          <a:p>
            <a:pPr lvl="1"/>
            <a:r>
              <a:rPr lang="en-US" dirty="0" smtClean="0"/>
              <a:t>In order to call </a:t>
            </a:r>
            <a:r>
              <a:rPr lang="en-US" dirty="0"/>
              <a:t>wait(), notify() and notifyAll</a:t>
            </a:r>
            <a:r>
              <a:rPr lang="en-US" dirty="0" smtClean="0"/>
              <a:t>() on any object, we should be the owner of that object i.e., we are allowed to call these methods from the synchronized context only then we will get the lock of that object and we will become owner of that object.</a:t>
            </a:r>
          </a:p>
          <a:p>
            <a:pPr lvl="1"/>
            <a:r>
              <a:rPr lang="en-US" dirty="0" smtClean="0"/>
              <a:t>However, if we call these methods from non-synchronized context, we will get RTE saying ‘IllegalMonitorException: not a owner’. </a:t>
            </a:r>
          </a:p>
          <a:p>
            <a:endParaRPr lang="en-US" dirty="0" smtClean="0"/>
          </a:p>
        </p:txBody>
      </p:sp>
    </p:spTree>
    <p:extLst>
      <p:ext uri="{BB962C8B-B14F-4D97-AF65-F5344CB8AC3E}">
        <p14:creationId xmlns:p14="http://schemas.microsoft.com/office/powerpoint/2010/main" val="10559787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53879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879818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Arrays</a:t>
            </a:r>
          </a:p>
        </p:txBody>
      </p:sp>
    </p:spTree>
    <p:extLst>
      <p:ext uri="{BB962C8B-B14F-4D97-AF65-F5344CB8AC3E}">
        <p14:creationId xmlns:p14="http://schemas.microsoft.com/office/powerpoint/2010/main" val="52460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a:xfrm>
            <a:off x="533400" y="1219200"/>
            <a:ext cx="8229600" cy="5486400"/>
          </a:xfrm>
        </p:spPr>
        <p:txBody>
          <a:bodyPr>
            <a:normAutofit fontScale="70000" lnSpcReduction="20000"/>
          </a:bodyPr>
          <a:lstStyle/>
          <a:p>
            <a:r>
              <a:rPr lang="en-US" dirty="0" smtClean="0"/>
              <a:t>An Array is a data structure that defines an indexed collection of fixed number of homogeneous data elements.</a:t>
            </a:r>
          </a:p>
          <a:p>
            <a:r>
              <a:rPr lang="en-US" dirty="0" smtClean="0"/>
              <a:t>Once the size of array is fixed there is no chance of increasing or decreasing it’s size.</a:t>
            </a:r>
          </a:p>
          <a:p>
            <a:r>
              <a:rPr lang="en-US" dirty="0" smtClean="0"/>
              <a:t>Declaration: Two ways</a:t>
            </a:r>
          </a:p>
          <a:p>
            <a:pPr lvl="1"/>
            <a:r>
              <a:rPr lang="en-US" dirty="0"/>
              <a:t>1. int[] a; // recommended </a:t>
            </a:r>
            <a:r>
              <a:rPr lang="en-US" dirty="0" smtClean="0"/>
              <a:t>way</a:t>
            </a:r>
          </a:p>
          <a:p>
            <a:pPr lvl="1"/>
            <a:r>
              <a:rPr lang="en-US" dirty="0" smtClean="0"/>
              <a:t>2. int </a:t>
            </a:r>
            <a:r>
              <a:rPr lang="en-US" dirty="0"/>
              <a:t>a[]; // legal </a:t>
            </a:r>
            <a:r>
              <a:rPr lang="en-US" dirty="0" smtClean="0"/>
              <a:t>way</a:t>
            </a:r>
            <a:endParaRPr lang="en-US" dirty="0"/>
          </a:p>
          <a:p>
            <a:pPr marL="457200" lvl="1" indent="0">
              <a:buNone/>
            </a:pPr>
            <a:r>
              <a:rPr lang="en-US" dirty="0" smtClean="0"/>
              <a:t>Note: At the time of declaration, we are not allowed to specify the size. </a:t>
            </a:r>
          </a:p>
          <a:p>
            <a:pPr marL="457200" lvl="1" indent="0">
              <a:buNone/>
            </a:pPr>
            <a:r>
              <a:rPr lang="en-US" dirty="0" smtClean="0"/>
              <a:t>Ex: int[6] a; // invalid</a:t>
            </a:r>
            <a:endParaRPr lang="en-US" dirty="0"/>
          </a:p>
          <a:p>
            <a:r>
              <a:rPr lang="en-US" dirty="0"/>
              <a:t>Construction of </a:t>
            </a:r>
            <a:r>
              <a:rPr lang="en-US" dirty="0" smtClean="0"/>
              <a:t>an Arrays</a:t>
            </a:r>
            <a:r>
              <a:rPr lang="en-US" dirty="0"/>
              <a:t>:</a:t>
            </a:r>
          </a:p>
          <a:p>
            <a:pPr lvl="1"/>
            <a:r>
              <a:rPr lang="en-US" dirty="0"/>
              <a:t>int a = new int[6]; // At the time of construction, we should specify the size, otherwise compile time error occurs.</a:t>
            </a:r>
          </a:p>
          <a:p>
            <a:pPr lvl="1"/>
            <a:r>
              <a:rPr lang="en-US" dirty="0" smtClean="0"/>
              <a:t>int </a:t>
            </a:r>
            <a:r>
              <a:rPr lang="en-US" dirty="0"/>
              <a:t>a = new int[0]; // valid and can allow </a:t>
            </a:r>
            <a:r>
              <a:rPr lang="en-US" dirty="0" smtClean="0"/>
              <a:t>byte/short/int/char (implicitly promoted Type)</a:t>
            </a:r>
            <a:endParaRPr lang="en-US" dirty="0"/>
          </a:p>
          <a:p>
            <a:pPr lvl="1"/>
            <a:r>
              <a:rPr lang="en-US" dirty="0" smtClean="0"/>
              <a:t>int </a:t>
            </a:r>
            <a:r>
              <a:rPr lang="en-US" dirty="0"/>
              <a:t>a = new int[-6]; // invalid – RTE: Negative Array Size Exception</a:t>
            </a:r>
          </a:p>
          <a:p>
            <a:pPr lvl="1"/>
            <a:r>
              <a:rPr lang="en-US" dirty="0"/>
              <a:t>Invalid index – RTE: Array index out of bound Exception</a:t>
            </a:r>
            <a:endParaRPr lang="en-US" dirty="0" smtClean="0"/>
          </a:p>
          <a:p>
            <a:r>
              <a:rPr lang="en-US" dirty="0" smtClean="0"/>
              <a:t>Initializing an Arrays:</a:t>
            </a:r>
          </a:p>
          <a:p>
            <a:pPr lvl="1"/>
            <a:r>
              <a:rPr lang="en-US" dirty="0" smtClean="0"/>
              <a:t>int a = new int[2]; a[0] = 20; a[1]= 30;</a:t>
            </a:r>
          </a:p>
        </p:txBody>
      </p:sp>
    </p:spTree>
    <p:extLst>
      <p:ext uri="{BB962C8B-B14F-4D97-AF65-F5344CB8AC3E}">
        <p14:creationId xmlns:p14="http://schemas.microsoft.com/office/powerpoint/2010/main" val="1576125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Collection Framework</a:t>
            </a:r>
          </a:p>
        </p:txBody>
      </p:sp>
    </p:spTree>
    <p:extLst>
      <p:ext uri="{BB962C8B-B14F-4D97-AF65-F5344CB8AC3E}">
        <p14:creationId xmlns:p14="http://schemas.microsoft.com/office/powerpoint/2010/main" val="52460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Framework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Collection framework defines a set of classes and interfaces which can be used for representing a group of objects as single entity.</a:t>
            </a:r>
          </a:p>
          <a:p>
            <a:endParaRPr lang="en-US" dirty="0" smtClean="0"/>
          </a:p>
          <a:p>
            <a:r>
              <a:rPr lang="en-US" dirty="0" smtClean="0"/>
              <a:t>Seven key interfaces of Collection Framework</a:t>
            </a:r>
          </a:p>
          <a:p>
            <a:pPr lvl="1"/>
            <a:r>
              <a:rPr lang="en-US" dirty="0" smtClean="0"/>
              <a:t>Collection</a:t>
            </a:r>
          </a:p>
          <a:p>
            <a:pPr lvl="1"/>
            <a:r>
              <a:rPr lang="en-US" dirty="0" smtClean="0"/>
              <a:t>List</a:t>
            </a:r>
          </a:p>
          <a:p>
            <a:pPr lvl="1"/>
            <a:r>
              <a:rPr lang="en-US" dirty="0" smtClean="0"/>
              <a:t>Set			Collection</a:t>
            </a:r>
          </a:p>
          <a:p>
            <a:pPr lvl="1"/>
            <a:r>
              <a:rPr lang="en-US" dirty="0" smtClean="0"/>
              <a:t>Sorted Set</a:t>
            </a:r>
          </a:p>
          <a:p>
            <a:pPr lvl="1"/>
            <a:r>
              <a:rPr lang="en-US" dirty="0" smtClean="0"/>
              <a:t>Queue</a:t>
            </a:r>
          </a:p>
          <a:p>
            <a:pPr lvl="1"/>
            <a:r>
              <a:rPr lang="en-US" dirty="0" smtClean="0"/>
              <a:t>Map			</a:t>
            </a:r>
          </a:p>
          <a:p>
            <a:pPr lvl="1"/>
            <a:r>
              <a:rPr lang="en-US" dirty="0" smtClean="0"/>
              <a:t>Sorted Map		Map</a:t>
            </a:r>
          </a:p>
          <a:p>
            <a:pPr marL="0" indent="0">
              <a:buNone/>
            </a:pPr>
            <a:endParaRPr lang="en-US" dirty="0" smtClean="0"/>
          </a:p>
          <a:p>
            <a:endParaRPr lang="en-US" dirty="0" smtClean="0"/>
          </a:p>
          <a:p>
            <a:endParaRPr lang="en-US" dirty="0"/>
          </a:p>
        </p:txBody>
      </p:sp>
      <p:sp>
        <p:nvSpPr>
          <p:cNvPr id="4" name="Right Brace 3"/>
          <p:cNvSpPr/>
          <p:nvPr/>
        </p:nvSpPr>
        <p:spPr>
          <a:xfrm>
            <a:off x="3124200" y="3581400"/>
            <a:ext cx="7620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3200400" y="5486400"/>
            <a:ext cx="533400" cy="533400"/>
          </a:xfrm>
          <a:prstGeom prst="rightBrace">
            <a:avLst>
              <a:gd name="adj1" fmla="val 8333"/>
              <a:gd name="adj2" fmla="val 474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96833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Collection interface defines general methods, which can be used for a group of individual objects.</a:t>
            </a:r>
          </a:p>
          <a:p>
            <a:r>
              <a:rPr lang="en-US" dirty="0" smtClean="0"/>
              <a:t>Methods:</a:t>
            </a:r>
          </a:p>
          <a:p>
            <a:pPr lvl="1"/>
            <a:r>
              <a:rPr lang="en-US" dirty="0" smtClean="0"/>
              <a:t>boolean add(Object obj)</a:t>
            </a:r>
          </a:p>
          <a:p>
            <a:pPr lvl="1"/>
            <a:r>
              <a:rPr lang="en-US" dirty="0"/>
              <a:t>boolean </a:t>
            </a:r>
            <a:r>
              <a:rPr lang="en-US" dirty="0" smtClean="0"/>
              <a:t>remove(Object </a:t>
            </a:r>
            <a:r>
              <a:rPr lang="en-US" dirty="0"/>
              <a:t>obj</a:t>
            </a:r>
            <a:r>
              <a:rPr lang="en-US" dirty="0" smtClean="0"/>
              <a:t>)</a:t>
            </a:r>
          </a:p>
          <a:p>
            <a:pPr lvl="1"/>
            <a:r>
              <a:rPr lang="en-US" dirty="0"/>
              <a:t>boolean </a:t>
            </a:r>
            <a:r>
              <a:rPr lang="en-US" dirty="0" smtClean="0"/>
              <a:t>contains(Object </a:t>
            </a:r>
            <a:r>
              <a:rPr lang="en-US" dirty="0"/>
              <a:t>obj</a:t>
            </a:r>
            <a:r>
              <a:rPr lang="en-US" dirty="0" smtClean="0"/>
              <a:t>)</a:t>
            </a:r>
          </a:p>
          <a:p>
            <a:pPr lvl="1"/>
            <a:r>
              <a:rPr lang="en-US" dirty="0"/>
              <a:t>boolean </a:t>
            </a:r>
            <a:r>
              <a:rPr lang="en-US" dirty="0" smtClean="0"/>
              <a:t>isEmpty()</a:t>
            </a:r>
            <a:endParaRPr lang="en-US" b="1" dirty="0" smtClean="0"/>
          </a:p>
          <a:p>
            <a:pPr lvl="1"/>
            <a:r>
              <a:rPr lang="en-US" dirty="0" smtClean="0"/>
              <a:t>int size()</a:t>
            </a:r>
          </a:p>
          <a:p>
            <a:pPr lvl="1"/>
            <a:r>
              <a:rPr lang="en-US" dirty="0" smtClean="0"/>
              <a:t>Object[] toArray()</a:t>
            </a:r>
          </a:p>
          <a:p>
            <a:pPr lvl="1"/>
            <a:r>
              <a:rPr lang="en-US" dirty="0" smtClean="0"/>
              <a:t>Iterator iterator()</a:t>
            </a:r>
          </a:p>
          <a:p>
            <a:r>
              <a:rPr lang="en-US" dirty="0" smtClean="0"/>
              <a:t>Four sub interfaces of Collection interface</a:t>
            </a:r>
          </a:p>
          <a:p>
            <a:pPr lvl="1"/>
            <a:r>
              <a:rPr lang="en-US" dirty="0" smtClean="0"/>
              <a:t>List</a:t>
            </a:r>
          </a:p>
          <a:p>
            <a:pPr lvl="1"/>
            <a:r>
              <a:rPr lang="en-US" dirty="0" smtClean="0"/>
              <a:t>Set</a:t>
            </a:r>
          </a:p>
          <a:p>
            <a:pPr lvl="1"/>
            <a:r>
              <a:rPr lang="en-US" dirty="0" smtClean="0"/>
              <a:t>Sorted Set</a:t>
            </a:r>
          </a:p>
          <a:p>
            <a:pPr lvl="1"/>
            <a:r>
              <a:rPr lang="en-US" dirty="0" smtClean="0"/>
              <a:t>Queue</a:t>
            </a:r>
          </a:p>
          <a:p>
            <a:pPr lvl="1"/>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553980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6743</TotalTime>
  <Words>3150</Words>
  <Application>Microsoft Office PowerPoint</Application>
  <PresentationFormat>On-screen Show (4:3)</PresentationFormat>
  <Paragraphs>431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Java Basics</vt:lpstr>
      <vt:lpstr>Agenda</vt:lpstr>
      <vt:lpstr>Packages</vt:lpstr>
      <vt:lpstr>Package</vt:lpstr>
      <vt:lpstr>Arrays</vt:lpstr>
      <vt:lpstr>Arrays</vt:lpstr>
      <vt:lpstr>Collection Framework</vt:lpstr>
      <vt:lpstr>Collection Framework</vt:lpstr>
      <vt:lpstr>Collection</vt:lpstr>
      <vt:lpstr>List</vt:lpstr>
      <vt:lpstr>ArrayList</vt:lpstr>
      <vt:lpstr>Vector</vt:lpstr>
      <vt:lpstr>LinkedList</vt:lpstr>
      <vt:lpstr>Retrieve Mechanism</vt:lpstr>
      <vt:lpstr>Retrieve Mechanism</vt:lpstr>
      <vt:lpstr>Set</vt:lpstr>
      <vt:lpstr>HashSet</vt:lpstr>
      <vt:lpstr>LinkedHashSet</vt:lpstr>
      <vt:lpstr>SortedSet</vt:lpstr>
      <vt:lpstr>TreeSet</vt:lpstr>
      <vt:lpstr>Map</vt:lpstr>
      <vt:lpstr>HashMap</vt:lpstr>
      <vt:lpstr>LinkedHashMap</vt:lpstr>
      <vt:lpstr>SortedMap</vt:lpstr>
      <vt:lpstr>TreeMap</vt:lpstr>
      <vt:lpstr>Hashtable</vt:lpstr>
      <vt:lpstr>Collections</vt:lpstr>
      <vt:lpstr>Conversion</vt:lpstr>
      <vt:lpstr>Generics</vt:lpstr>
      <vt:lpstr>Generics</vt:lpstr>
      <vt:lpstr>Threads</vt:lpstr>
      <vt:lpstr>Threads</vt:lpstr>
      <vt:lpstr>Threads</vt:lpstr>
      <vt:lpstr>Threads</vt:lpstr>
      <vt:lpstr>Threads</vt:lpstr>
      <vt:lpstr>Threads</vt:lpstr>
      <vt:lpstr>Threads</vt:lpstr>
      <vt:lpstr>Threads</vt:lpstr>
      <vt:lpstr>Threads</vt:lpstr>
      <vt:lpstr>Threads</vt:lpstr>
      <vt:lpstr>Threads</vt:lpstr>
      <vt:lpstr>Threads</vt:lpstr>
      <vt:lpstr>Thank you</vt:lpstr>
      <vt:lpstr>Questions?</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W7admin</dc:creator>
  <cp:lastModifiedBy>W7admin</cp:lastModifiedBy>
  <cp:revision>380</cp:revision>
  <dcterms:created xsi:type="dcterms:W3CDTF">2014-12-05T12:00:07Z</dcterms:created>
  <dcterms:modified xsi:type="dcterms:W3CDTF">2015-01-13T07:59:19Z</dcterms:modified>
</cp:coreProperties>
</file>