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80" r:id="rId6"/>
    <p:sldId id="276" r:id="rId7"/>
    <p:sldId id="278" r:id="rId8"/>
    <p:sldId id="260" r:id="rId9"/>
    <p:sldId id="277" r:id="rId10"/>
    <p:sldId id="281" r:id="rId11"/>
    <p:sldId id="275" r:id="rId12"/>
    <p:sldId id="279" r:id="rId13"/>
    <p:sldId id="261" r:id="rId14"/>
    <p:sldId id="266" r:id="rId15"/>
    <p:sldId id="267" r:id="rId16"/>
    <p:sldId id="282" r:id="rId17"/>
    <p:sldId id="265" r:id="rId18"/>
    <p:sldId id="270" r:id="rId19"/>
    <p:sldId id="271" r:id="rId20"/>
    <p:sldId id="269" r:id="rId21"/>
    <p:sldId id="285" r:id="rId22"/>
    <p:sldId id="284" r:id="rId23"/>
    <p:sldId id="28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00135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64285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10654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4646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1F347-81E6-4625-9CE5-39C59F7753CA}" type="datetimeFigureOut">
              <a:rPr lang="en-US" smtClean="0"/>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62940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1F347-81E6-4625-9CE5-39C59F7753CA}" type="datetimeFigureOut">
              <a:rPr lang="en-US" smtClean="0"/>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28702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41F347-81E6-4625-9CE5-39C59F7753CA}" type="datetimeFigureOut">
              <a:rPr lang="en-US" smtClean="0"/>
              <a:t>19-Jan-15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91220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41F347-81E6-4625-9CE5-39C59F7753CA}" type="datetimeFigureOut">
              <a:rPr lang="en-US" smtClean="0"/>
              <a:t>19-Jan-15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21467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347-81E6-4625-9CE5-39C59F7753CA}" type="datetimeFigureOut">
              <a:rPr lang="en-US" smtClean="0"/>
              <a:t>19-Jan-15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6769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57916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942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347-81E6-4625-9CE5-39C59F7753CA}" type="datetimeFigureOut">
              <a:rPr lang="en-US" smtClean="0"/>
              <a:t>19-Jan-15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BEBEE-C6F9-4BAA-9EDD-AC82859325CB}" type="slidenum">
              <a:rPr lang="en-US" smtClean="0"/>
              <a:t>‹#›</a:t>
            </a:fld>
            <a:endParaRPr lang="en-US"/>
          </a:p>
        </p:txBody>
      </p:sp>
    </p:spTree>
    <p:extLst>
      <p:ext uri="{BB962C8B-B14F-4D97-AF65-F5344CB8AC3E}">
        <p14:creationId xmlns:p14="http://schemas.microsoft.com/office/powerpoint/2010/main" val="9431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aven.apache.org/guides/introduction/introduction-to-the-lifecycl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tutorialspoint.com/maven/maven_eclispe_ide.htm" TargetMode="External"/><Relationship Id="rId2" Type="http://schemas.openxmlformats.org/officeDocument/2006/relationships/hyperlink" Target="http://www.himainc.com/files/m2e.pdf" TargetMode="External"/><Relationship Id="rId1" Type="http://schemas.openxmlformats.org/officeDocument/2006/relationships/slideLayout" Target="../slideLayouts/slideLayout2.xml"/><Relationship Id="rId4" Type="http://schemas.openxmlformats.org/officeDocument/2006/relationships/hyperlink" Target="http://books.sonatype.com/m2eclipse-book/reference/install-sect-marketplace.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List_of_build_automation_softwa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ava.net/projects/ant-simple-sample/sources/ant-super-simple-code/content/build.xml" TargetMode="External"/><Relationship Id="rId2" Type="http://schemas.openxmlformats.org/officeDocument/2006/relationships/hyperlink" Target="http://ant.apache.org/bindownload.cgi" TargetMode="External"/><Relationship Id="rId1" Type="http://schemas.openxmlformats.org/officeDocument/2006/relationships/slideLayout" Target="../slideLayouts/slideLayout2.xml"/><Relationship Id="rId5" Type="http://schemas.openxmlformats.org/officeDocument/2006/relationships/hyperlink" Target="http://oak.cs.ucla.edu/cs144/projects/ant/eclipse-ant.html" TargetMode="External"/><Relationship Id="rId4" Type="http://schemas.openxmlformats.org/officeDocument/2006/relationships/hyperlink" Target="https://ant.apache.org/manual/tutorial-HelloWorldWithAn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 Tools</a:t>
            </a:r>
            <a:endParaRPr lang="en-US" dirty="0"/>
          </a:p>
        </p:txBody>
      </p:sp>
    </p:spTree>
    <p:extLst>
      <p:ext uri="{BB962C8B-B14F-4D97-AF65-F5344CB8AC3E}">
        <p14:creationId xmlns:p14="http://schemas.microsoft.com/office/powerpoint/2010/main" val="1545584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Maven</a:t>
            </a:r>
            <a:endParaRPr lang="en-US" dirty="0"/>
          </a:p>
        </p:txBody>
      </p:sp>
    </p:spTree>
    <p:extLst>
      <p:ext uri="{BB962C8B-B14F-4D97-AF65-F5344CB8AC3E}">
        <p14:creationId xmlns:p14="http://schemas.microsoft.com/office/powerpoint/2010/main" val="2275057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p:txBody>
          <a:bodyPr>
            <a:noAutofit/>
          </a:bodyPr>
          <a:lstStyle/>
          <a:p>
            <a:r>
              <a:rPr lang="en-US" sz="2200" dirty="0"/>
              <a:t>Maven is a powerful build tool for Java software projects. Actually, you can build software projects using other languages too, but Maven is developed in Java, and is thus historically used more for Java projects.</a:t>
            </a:r>
          </a:p>
          <a:p>
            <a:endParaRPr lang="en-US" sz="2200" dirty="0"/>
          </a:p>
          <a:p>
            <a:r>
              <a:rPr lang="en-US" sz="2200" dirty="0"/>
              <a:t>In case of multiple development teams environment, Maven can set-up the way to work as per standards in a very short time. </a:t>
            </a:r>
            <a:r>
              <a:rPr lang="en-US" sz="2200" dirty="0"/>
              <a:t>As most of the project setups are simple and reusable, Maven makes life of developer easy while creating reports, checks, build and testing automation setups</a:t>
            </a:r>
            <a:r>
              <a:rPr lang="en-US" sz="2200" dirty="0" smtClean="0"/>
              <a:t>.</a:t>
            </a:r>
            <a:endParaRPr lang="en-US" sz="2200" dirty="0"/>
          </a:p>
        </p:txBody>
      </p:sp>
    </p:spTree>
    <p:extLst>
      <p:ext uri="{BB962C8B-B14F-4D97-AF65-F5344CB8AC3E}">
        <p14:creationId xmlns:p14="http://schemas.microsoft.com/office/powerpoint/2010/main" val="949499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p:txBody>
          <a:bodyPr>
            <a:noAutofit/>
          </a:bodyPr>
          <a:lstStyle/>
          <a:p>
            <a:r>
              <a:rPr lang="en-US" sz="2200" dirty="0" smtClean="0"/>
              <a:t>Maven </a:t>
            </a:r>
            <a:r>
              <a:rPr lang="en-US" sz="2200" dirty="0"/>
              <a:t>provides developers ways to manage following</a:t>
            </a:r>
            <a:r>
              <a:rPr lang="en-US" sz="2200" dirty="0"/>
              <a:t>:</a:t>
            </a:r>
          </a:p>
          <a:p>
            <a:pPr lvl="1"/>
            <a:r>
              <a:rPr lang="en-US" sz="2200" dirty="0"/>
              <a:t>Builds</a:t>
            </a:r>
          </a:p>
          <a:p>
            <a:pPr lvl="1"/>
            <a:r>
              <a:rPr lang="en-US" sz="2200" dirty="0"/>
              <a:t>Documentation</a:t>
            </a:r>
          </a:p>
          <a:p>
            <a:pPr lvl="1"/>
            <a:r>
              <a:rPr lang="en-US" sz="2200" dirty="0"/>
              <a:t>Reporting</a:t>
            </a:r>
          </a:p>
          <a:p>
            <a:pPr lvl="1"/>
            <a:r>
              <a:rPr lang="en-US" sz="2200" dirty="0"/>
              <a:t>Dependencies</a:t>
            </a:r>
          </a:p>
          <a:p>
            <a:pPr lvl="1"/>
            <a:r>
              <a:rPr lang="en-US" sz="2200" dirty="0" smtClean="0"/>
              <a:t>Releases</a:t>
            </a:r>
          </a:p>
          <a:p>
            <a:pPr lvl="1"/>
            <a:r>
              <a:rPr lang="en-US" sz="2200" dirty="0" smtClean="0"/>
              <a:t>SCMs</a:t>
            </a:r>
          </a:p>
          <a:p>
            <a:pPr lvl="1"/>
            <a:r>
              <a:rPr lang="en-US" sz="2200" dirty="0"/>
              <a:t>Distribution</a:t>
            </a:r>
          </a:p>
          <a:p>
            <a:pPr lvl="1"/>
            <a:r>
              <a:rPr lang="en-US" sz="2200" dirty="0"/>
              <a:t>mailing </a:t>
            </a:r>
            <a:r>
              <a:rPr lang="en-US" sz="2200" dirty="0"/>
              <a:t>list</a:t>
            </a:r>
            <a:endParaRPr lang="en-US" sz="2200" dirty="0"/>
          </a:p>
          <a:p>
            <a:r>
              <a:rPr lang="en-US" sz="2200" dirty="0"/>
              <a:t>To </a:t>
            </a:r>
            <a:r>
              <a:rPr lang="en-US" sz="2200" dirty="0"/>
              <a:t>summarize, Maven simplifies and standardizes the project build process. It handles compilation, distribution, documentation, team collaboration and other tasks seamlessly. Maven increases reusability and takes care of most of build related tasks</a:t>
            </a:r>
            <a:r>
              <a:rPr lang="en-US" sz="2200" dirty="0"/>
              <a:t>.</a:t>
            </a:r>
            <a:endParaRPr lang="en-US" sz="2200" dirty="0"/>
          </a:p>
        </p:txBody>
      </p:sp>
    </p:spTree>
    <p:extLst>
      <p:ext uri="{BB962C8B-B14F-4D97-AF65-F5344CB8AC3E}">
        <p14:creationId xmlns:p14="http://schemas.microsoft.com/office/powerpoint/2010/main" val="3601204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2200" dirty="0"/>
              <a:t>Download link: </a:t>
            </a:r>
            <a:r>
              <a:rPr lang="en-US" sz="2200" dirty="0">
                <a:hlinkClick r:id="rId2"/>
              </a:rPr>
              <a:t>http://maven.apache.org/download.cgi</a:t>
            </a:r>
            <a:endParaRPr lang="en-US" sz="2200" dirty="0"/>
          </a:p>
          <a:p>
            <a:r>
              <a:rPr lang="en-US" sz="2200" dirty="0"/>
              <a:t>Environment Setup: </a:t>
            </a:r>
          </a:p>
          <a:p>
            <a:pPr lvl="1"/>
            <a:r>
              <a:rPr lang="en-US" sz="2200" dirty="0"/>
              <a:t> Assume Maven is installed in c:\maven\. The following sets up the environment:</a:t>
            </a:r>
          </a:p>
          <a:p>
            <a:pPr lvl="1"/>
            <a:r>
              <a:rPr lang="en-US" sz="2200" dirty="0"/>
              <a:t> set MAVEN_HOME=c:\maven (or) M2_HOME=c:\maven set </a:t>
            </a:r>
          </a:p>
          <a:p>
            <a:pPr lvl="1"/>
            <a:r>
              <a:rPr lang="en-US" sz="2200" dirty="0"/>
              <a:t>JAVA_HOME=c:\jdk1.7.0_51 set PATH=%PATH%;%MAVEN_HOME%\bin</a:t>
            </a:r>
          </a:p>
          <a:p>
            <a:endParaRPr lang="en-US" dirty="0"/>
          </a:p>
        </p:txBody>
      </p:sp>
    </p:spTree>
    <p:extLst>
      <p:ext uri="{BB962C8B-B14F-4D97-AF65-F5344CB8AC3E}">
        <p14:creationId xmlns:p14="http://schemas.microsoft.com/office/powerpoint/2010/main" val="455287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a:t>
            </a:r>
            <a:endParaRPr lang="en-US" dirty="0"/>
          </a:p>
        </p:txBody>
      </p:sp>
      <p:sp>
        <p:nvSpPr>
          <p:cNvPr id="3" name="Content Placeholder 2"/>
          <p:cNvSpPr>
            <a:spLocks noGrp="1"/>
          </p:cNvSpPr>
          <p:nvPr>
            <p:ph idx="1"/>
          </p:nvPr>
        </p:nvSpPr>
        <p:spPr>
          <a:xfrm>
            <a:off x="457200" y="1493837"/>
            <a:ext cx="8229600" cy="4830763"/>
          </a:xfrm>
        </p:spPr>
        <p:txBody>
          <a:bodyPr>
            <a:normAutofit fontScale="70000" lnSpcReduction="20000"/>
          </a:bodyPr>
          <a:lstStyle/>
          <a:p>
            <a:r>
              <a:rPr lang="en-US" sz="2900" dirty="0"/>
              <a:t>A Project Object Model or POM is the fundamental unit of work in Maven. It is an XML file that contains information about the project and configuration details used by Maven to build the project. </a:t>
            </a:r>
            <a:r>
              <a:rPr lang="en-US" sz="2900" dirty="0"/>
              <a:t>It </a:t>
            </a:r>
            <a:r>
              <a:rPr lang="en-US" sz="2900" dirty="0"/>
              <a:t>contains default values for most projects. Examples for this is the build directory, which is target; the source directory, which is </a:t>
            </a:r>
            <a:r>
              <a:rPr lang="en-US" sz="2900" dirty="0" err="1"/>
              <a:t>src</a:t>
            </a:r>
            <a:r>
              <a:rPr lang="en-US" sz="2900" dirty="0"/>
              <a:t>/main/java; the test source directory, which is </a:t>
            </a:r>
            <a:r>
              <a:rPr lang="en-US" sz="2900" dirty="0" err="1"/>
              <a:t>src</a:t>
            </a:r>
            <a:r>
              <a:rPr lang="en-US" sz="2900" dirty="0"/>
              <a:t>/main/test; and so on</a:t>
            </a:r>
            <a:r>
              <a:rPr lang="en-US" sz="2900" dirty="0" smtClean="0"/>
              <a:t>.</a:t>
            </a:r>
          </a:p>
          <a:p>
            <a:endParaRPr lang="en-US" sz="2900" dirty="0"/>
          </a:p>
          <a:p>
            <a:r>
              <a:rPr lang="en-US" sz="2900" dirty="0"/>
              <a:t>The POM was renamed from project.xml in Maven 1 to pom.xml in Maven 2. Instead of having a maven.xml file that contains the goals that can be executed, the goals or plugins are now configured in the pom.xml. When executing a task or goal, Maven looks for the POM in the current directory. </a:t>
            </a:r>
            <a:r>
              <a:rPr lang="en-US" sz="2900" dirty="0"/>
              <a:t>It reads the POM, gets the needed configuration information, then executes the goal</a:t>
            </a:r>
            <a:r>
              <a:rPr lang="en-US" sz="2900" dirty="0" smtClean="0"/>
              <a:t>.</a:t>
            </a:r>
            <a:endParaRPr lang="en-US" sz="2900" dirty="0"/>
          </a:p>
          <a:p>
            <a:endParaRPr lang="en-US" sz="2900" dirty="0" smtClean="0"/>
          </a:p>
          <a:p>
            <a:r>
              <a:rPr lang="en-US" sz="2900" dirty="0" smtClean="0"/>
              <a:t>Some </a:t>
            </a:r>
            <a:r>
              <a:rPr lang="en-US" sz="2900" dirty="0"/>
              <a:t>of the configuration that can be specified in the POM are the project dependencies, the plugins or goals that can be executed, the build profiles, and so on. Other information such as the project version, description, developers, mailing lists and such can also be specified</a:t>
            </a:r>
            <a:r>
              <a:rPr lang="en-US" sz="2900" dirty="0" smtClean="0"/>
              <a:t>.</a:t>
            </a:r>
          </a:p>
        </p:txBody>
      </p:sp>
    </p:spTree>
    <p:extLst>
      <p:ext uri="{BB962C8B-B14F-4D97-AF65-F5344CB8AC3E}">
        <p14:creationId xmlns:p14="http://schemas.microsoft.com/office/powerpoint/2010/main" val="116719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defRPr/>
            </a:pPr>
            <a:r>
              <a:rPr lang="en-US" dirty="0" smtClean="0"/>
              <a:t>Describes </a:t>
            </a:r>
            <a:r>
              <a:rPr lang="en-US" dirty="0"/>
              <a:t>a </a:t>
            </a:r>
            <a:r>
              <a:rPr lang="en-US" dirty="0" smtClean="0"/>
              <a:t>project</a:t>
            </a:r>
            <a:endParaRPr lang="en-US" dirty="0"/>
          </a:p>
          <a:p>
            <a:pPr lvl="1">
              <a:defRPr/>
            </a:pPr>
            <a:r>
              <a:rPr lang="en-US" dirty="0" smtClean="0"/>
              <a:t>Group Id</a:t>
            </a:r>
          </a:p>
          <a:p>
            <a:pPr lvl="1">
              <a:defRPr/>
            </a:pPr>
            <a:r>
              <a:rPr lang="en-US" dirty="0" smtClean="0"/>
              <a:t>Artifact Id</a:t>
            </a:r>
          </a:p>
          <a:p>
            <a:pPr lvl="1">
              <a:defRPr/>
            </a:pPr>
            <a:r>
              <a:rPr lang="en-US" dirty="0" smtClean="0"/>
              <a:t>Packaging</a:t>
            </a:r>
          </a:p>
          <a:p>
            <a:pPr lvl="1">
              <a:defRPr/>
            </a:pPr>
            <a:r>
              <a:rPr lang="en-US" dirty="0"/>
              <a:t>Name and </a:t>
            </a:r>
            <a:r>
              <a:rPr lang="en-US" dirty="0" smtClean="0"/>
              <a:t>Version</a:t>
            </a:r>
          </a:p>
          <a:p>
            <a:pPr lvl="1">
              <a:defRPr/>
            </a:pPr>
            <a:r>
              <a:rPr lang="en-US" dirty="0" smtClean="0"/>
              <a:t>Plugins and Resources</a:t>
            </a:r>
            <a:endParaRPr lang="en-US" dirty="0"/>
          </a:p>
          <a:p>
            <a:pPr lvl="1">
              <a:defRPr/>
            </a:pPr>
            <a:r>
              <a:rPr lang="en-US" dirty="0" smtClean="0"/>
              <a:t>Properties</a:t>
            </a:r>
            <a:endParaRPr lang="en-US" dirty="0"/>
          </a:p>
          <a:p>
            <a:pPr lvl="1">
              <a:defRPr/>
            </a:pPr>
            <a:r>
              <a:rPr lang="en-US" dirty="0" smtClean="0"/>
              <a:t>Dependencies</a:t>
            </a:r>
            <a:endParaRPr lang="en-US" dirty="0"/>
          </a:p>
          <a:p>
            <a:pPr lvl="1">
              <a:defRPr/>
            </a:pPr>
            <a:r>
              <a:rPr lang="en-US" dirty="0"/>
              <a:t>Profiles (Alternate build configurations</a:t>
            </a:r>
            <a:r>
              <a:rPr lang="en-US" dirty="0" smtClean="0"/>
              <a:t>)</a:t>
            </a:r>
          </a:p>
          <a:p>
            <a:endParaRPr lang="en-US" dirty="0"/>
          </a:p>
        </p:txBody>
      </p:sp>
    </p:spTree>
    <p:extLst>
      <p:ext uri="{BB962C8B-B14F-4D97-AF65-F5344CB8AC3E}">
        <p14:creationId xmlns:p14="http://schemas.microsoft.com/office/powerpoint/2010/main" val="3407851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File</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defRPr/>
            </a:pPr>
            <a:r>
              <a:rPr lang="en-US" dirty="0" smtClean="0"/>
              <a:t>Project Settings File</a:t>
            </a:r>
            <a:endParaRPr lang="en-US" dirty="0"/>
          </a:p>
          <a:p>
            <a:pPr lvl="1">
              <a:defRPr/>
            </a:pPr>
            <a:r>
              <a:rPr lang="en-US" dirty="0"/>
              <a:t>Root folder is settings</a:t>
            </a:r>
            <a:endParaRPr lang="en-US" dirty="0" smtClean="0"/>
          </a:p>
          <a:p>
            <a:pPr lvl="1">
              <a:defRPr/>
            </a:pPr>
            <a:r>
              <a:rPr lang="en-US" dirty="0" smtClean="0"/>
              <a:t>Modify local Repository folder</a:t>
            </a:r>
            <a:endParaRPr lang="en-US" dirty="0"/>
          </a:p>
          <a:p>
            <a:pPr lvl="1">
              <a:defRPr/>
            </a:pPr>
            <a:r>
              <a:rPr lang="en-US" dirty="0" smtClean="0"/>
              <a:t>Servers</a:t>
            </a:r>
            <a:endParaRPr lang="en-US" dirty="0"/>
          </a:p>
          <a:p>
            <a:pPr lvl="1">
              <a:defRPr/>
            </a:pPr>
            <a:r>
              <a:rPr lang="en-US" dirty="0"/>
              <a:t>Profiles </a:t>
            </a:r>
            <a:r>
              <a:rPr lang="en-US" dirty="0"/>
              <a:t>and </a:t>
            </a:r>
            <a:r>
              <a:rPr lang="en-US" dirty="0" smtClean="0"/>
              <a:t>Repositories</a:t>
            </a:r>
            <a:endParaRPr lang="en-US" dirty="0" smtClean="0"/>
          </a:p>
          <a:p>
            <a:endParaRPr lang="en-US" dirty="0"/>
          </a:p>
        </p:txBody>
      </p:sp>
    </p:spTree>
    <p:extLst>
      <p:ext uri="{BB962C8B-B14F-4D97-AF65-F5344CB8AC3E}">
        <p14:creationId xmlns:p14="http://schemas.microsoft.com/office/powerpoint/2010/main" val="2514892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 </a:t>
            </a:r>
            <a:r>
              <a:rPr lang="en-US" dirty="0"/>
              <a:t>Life </a:t>
            </a:r>
            <a:r>
              <a:rPr lang="en-US" dirty="0" smtClean="0"/>
              <a:t>Cycle</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a:t>Build Lifecycle</a:t>
            </a:r>
          </a:p>
          <a:p>
            <a:pPr lvl="1"/>
            <a:r>
              <a:rPr lang="en-US" sz="2000" dirty="0"/>
              <a:t>clean</a:t>
            </a:r>
          </a:p>
          <a:p>
            <a:pPr lvl="1"/>
            <a:r>
              <a:rPr lang="en-US" sz="2000" dirty="0"/>
              <a:t>validate</a:t>
            </a:r>
          </a:p>
          <a:p>
            <a:pPr lvl="1"/>
            <a:r>
              <a:rPr lang="en-US" sz="2000" dirty="0"/>
              <a:t>initialize</a:t>
            </a:r>
          </a:p>
          <a:p>
            <a:pPr lvl="1"/>
            <a:r>
              <a:rPr lang="en-US" sz="2000" dirty="0"/>
              <a:t>generate-sources</a:t>
            </a:r>
          </a:p>
          <a:p>
            <a:pPr lvl="1"/>
            <a:r>
              <a:rPr lang="en-US" sz="2000" dirty="0"/>
              <a:t>test</a:t>
            </a:r>
          </a:p>
          <a:p>
            <a:pPr lvl="1"/>
            <a:r>
              <a:rPr lang="en-US" sz="2000" dirty="0"/>
              <a:t>package</a:t>
            </a:r>
          </a:p>
          <a:p>
            <a:pPr lvl="1"/>
            <a:r>
              <a:rPr lang="en-US" sz="2000" dirty="0"/>
              <a:t>verify</a:t>
            </a:r>
          </a:p>
          <a:p>
            <a:pPr lvl="1"/>
            <a:r>
              <a:rPr lang="en-US" sz="2000" dirty="0"/>
              <a:t>install</a:t>
            </a:r>
          </a:p>
          <a:p>
            <a:pPr lvl="1"/>
            <a:r>
              <a:rPr lang="en-US" sz="2000" dirty="0"/>
              <a:t>deploy</a:t>
            </a:r>
          </a:p>
          <a:p>
            <a:pPr lvl="1"/>
            <a:r>
              <a:rPr lang="en-US" sz="2000" dirty="0"/>
              <a:t>site</a:t>
            </a:r>
            <a:endParaRPr lang="en-US" sz="2000" dirty="0"/>
          </a:p>
          <a:p>
            <a:r>
              <a:rPr lang="en-US" sz="2000" dirty="0"/>
              <a:t>Build </a:t>
            </a:r>
            <a:r>
              <a:rPr lang="en-US" sz="2000" dirty="0"/>
              <a:t>Lifecycle</a:t>
            </a:r>
          </a:p>
          <a:p>
            <a:pPr lvl="1"/>
            <a:r>
              <a:rPr lang="en-US" sz="2000" dirty="0">
                <a:hlinkClick r:id="rId2"/>
              </a:rPr>
              <a:t>http://</a:t>
            </a:r>
            <a:r>
              <a:rPr lang="en-US" sz="2000" dirty="0">
                <a:hlinkClick r:id="rId2"/>
              </a:rPr>
              <a:t>maven.apache.org/guides/introduction/introduction-to-the-lifecycle.html</a:t>
            </a:r>
            <a:endParaRPr lang="en-US" sz="2000" dirty="0"/>
          </a:p>
        </p:txBody>
      </p:sp>
    </p:spTree>
    <p:extLst>
      <p:ext uri="{BB962C8B-B14F-4D97-AF65-F5344CB8AC3E}">
        <p14:creationId xmlns:p14="http://schemas.microsoft.com/office/powerpoint/2010/main" val="980892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Manual Build Process</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Manual Build Process Maven Commands</a:t>
            </a:r>
          </a:p>
          <a:p>
            <a:pPr lvl="1"/>
            <a:r>
              <a:rPr lang="en-US" dirty="0" err="1" smtClean="0"/>
              <a:t>Mvn</a:t>
            </a:r>
            <a:r>
              <a:rPr lang="en-US" dirty="0" smtClean="0"/>
              <a:t> clean</a:t>
            </a:r>
          </a:p>
          <a:p>
            <a:pPr lvl="1"/>
            <a:r>
              <a:rPr lang="en-US" dirty="0" err="1" smtClean="0"/>
              <a:t>Mvn</a:t>
            </a:r>
            <a:r>
              <a:rPr lang="en-US" dirty="0" smtClean="0"/>
              <a:t> compile</a:t>
            </a:r>
          </a:p>
          <a:p>
            <a:pPr lvl="1"/>
            <a:r>
              <a:rPr lang="en-US" dirty="0" err="1" smtClean="0"/>
              <a:t>Mvn</a:t>
            </a:r>
            <a:r>
              <a:rPr lang="en-US" dirty="0" smtClean="0"/>
              <a:t> package</a:t>
            </a:r>
          </a:p>
          <a:p>
            <a:pPr lvl="1"/>
            <a:r>
              <a:rPr lang="en-US" dirty="0" err="1" smtClean="0"/>
              <a:t>Mvn</a:t>
            </a:r>
            <a:r>
              <a:rPr lang="en-US" dirty="0" smtClean="0"/>
              <a:t> install (or) clean install</a:t>
            </a:r>
          </a:p>
          <a:p>
            <a:pPr lvl="1"/>
            <a:r>
              <a:rPr lang="en-US" dirty="0" err="1" smtClean="0"/>
              <a:t>Mvn</a:t>
            </a:r>
            <a:r>
              <a:rPr lang="en-US" dirty="0" smtClean="0"/>
              <a:t> test</a:t>
            </a:r>
          </a:p>
          <a:p>
            <a:pPr lvl="1"/>
            <a:r>
              <a:rPr lang="en-US" dirty="0" err="1" smtClean="0"/>
              <a:t>Mvn</a:t>
            </a:r>
            <a:r>
              <a:rPr lang="en-US" dirty="0" smtClean="0"/>
              <a:t> –</a:t>
            </a:r>
            <a:r>
              <a:rPr lang="en-US" dirty="0" err="1" smtClean="0"/>
              <a:t>Dsurefire.useFile</a:t>
            </a:r>
            <a:r>
              <a:rPr lang="en-US" dirty="0" smtClean="0"/>
              <a:t>=false test</a:t>
            </a:r>
          </a:p>
          <a:p>
            <a:pPr lvl="1"/>
            <a:r>
              <a:rPr lang="en-US" dirty="0" err="1" smtClean="0"/>
              <a:t>Mvn</a:t>
            </a:r>
            <a:r>
              <a:rPr lang="en-US" dirty="0" smtClean="0"/>
              <a:t> test –</a:t>
            </a:r>
            <a:r>
              <a:rPr lang="en-US" dirty="0" err="1" smtClean="0"/>
              <a:t>Dtest</a:t>
            </a:r>
            <a:r>
              <a:rPr lang="en-US" dirty="0" smtClean="0"/>
              <a:t>=</a:t>
            </a:r>
            <a:r>
              <a:rPr lang="en-US" dirty="0" err="1" smtClean="0"/>
              <a:t>com.uhg.MavenTest</a:t>
            </a:r>
            <a:endParaRPr lang="en-US" dirty="0" smtClean="0"/>
          </a:p>
          <a:p>
            <a:pPr lvl="1"/>
            <a:r>
              <a:rPr lang="en-US" dirty="0" err="1" smtClean="0"/>
              <a:t>Mvn</a:t>
            </a:r>
            <a:r>
              <a:rPr lang="en-US" dirty="0" smtClean="0"/>
              <a:t> install-</a:t>
            </a:r>
            <a:r>
              <a:rPr lang="en-US" dirty="0" err="1" smtClean="0"/>
              <a:t>Dmaven.test.skip</a:t>
            </a:r>
            <a:endParaRPr lang="en-US" dirty="0" smtClean="0"/>
          </a:p>
          <a:p>
            <a:pPr lvl="1"/>
            <a:r>
              <a:rPr lang="en-US" dirty="0" err="1" smtClean="0"/>
              <a:t>Mvn</a:t>
            </a:r>
            <a:r>
              <a:rPr lang="en-US" dirty="0" smtClean="0"/>
              <a:t> </a:t>
            </a:r>
            <a:r>
              <a:rPr lang="en-US" dirty="0" err="1" smtClean="0"/>
              <a:t>eclipse:eclipse</a:t>
            </a:r>
            <a:r>
              <a:rPr lang="en-US" dirty="0" smtClean="0"/>
              <a:t> (or) </a:t>
            </a:r>
            <a:r>
              <a:rPr lang="en-US" dirty="0" err="1" smtClean="0"/>
              <a:t>idea:idea</a:t>
            </a:r>
            <a:endParaRPr lang="en-US" dirty="0" smtClean="0"/>
          </a:p>
          <a:p>
            <a:pPr lvl="1"/>
            <a:r>
              <a:rPr lang="en-US" dirty="0" err="1" smtClean="0"/>
              <a:t>Mvn</a:t>
            </a:r>
            <a:r>
              <a:rPr lang="en-US" dirty="0" smtClean="0"/>
              <a:t> </a:t>
            </a:r>
            <a:r>
              <a:rPr lang="en-US" dirty="0" err="1" smtClean="0"/>
              <a:t>javadoc:javadoc</a:t>
            </a:r>
            <a:endParaRPr lang="en-US" dirty="0" smtClean="0"/>
          </a:p>
          <a:p>
            <a:pPr lvl="1"/>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4259967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Manual Build Process</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Create a java project</a:t>
            </a:r>
            <a:endParaRPr lang="en-US" dirty="0"/>
          </a:p>
          <a:p>
            <a:pPr lvl="1"/>
            <a:r>
              <a:rPr lang="en-US" dirty="0" err="1"/>
              <a:t>Mvn</a:t>
            </a:r>
            <a:r>
              <a:rPr lang="en-US" dirty="0"/>
              <a:t> </a:t>
            </a:r>
            <a:r>
              <a:rPr lang="en-US" dirty="0" err="1" smtClean="0"/>
              <a:t>archetype:generate</a:t>
            </a:r>
            <a:r>
              <a:rPr lang="en-US" dirty="0" smtClean="0"/>
              <a:t>  -</a:t>
            </a:r>
            <a:r>
              <a:rPr lang="en-US" dirty="0" err="1" smtClean="0"/>
              <a:t>DgroupId</a:t>
            </a:r>
            <a:r>
              <a:rPr lang="en-US" dirty="0" smtClean="0"/>
              <a:t>= </a:t>
            </a:r>
            <a:r>
              <a:rPr lang="en-US" dirty="0" err="1" smtClean="0"/>
              <a:t>com.optum.app</a:t>
            </a:r>
            <a:r>
              <a:rPr lang="en-US" dirty="0" smtClean="0"/>
              <a:t> -</a:t>
            </a:r>
            <a:r>
              <a:rPr lang="en-US" dirty="0" err="1" smtClean="0"/>
              <a:t>DartifactId</a:t>
            </a:r>
            <a:r>
              <a:rPr lang="en-US" dirty="0" smtClean="0"/>
              <a:t>=my-app</a:t>
            </a:r>
            <a:endParaRPr lang="en-US" dirty="0"/>
          </a:p>
          <a:p>
            <a:r>
              <a:rPr lang="en-US" dirty="0" smtClean="0"/>
              <a:t>Create a Web Application</a:t>
            </a:r>
          </a:p>
          <a:p>
            <a:pPr lvl="1"/>
            <a:r>
              <a:rPr lang="en-US" dirty="0" err="1"/>
              <a:t>Mvn</a:t>
            </a:r>
            <a:r>
              <a:rPr lang="en-US" dirty="0"/>
              <a:t> </a:t>
            </a:r>
            <a:r>
              <a:rPr lang="en-US" dirty="0" err="1"/>
              <a:t>archetype:generate</a:t>
            </a:r>
            <a:r>
              <a:rPr lang="en-US" dirty="0"/>
              <a:t>  </a:t>
            </a:r>
            <a:r>
              <a:rPr lang="en-US" dirty="0" smtClean="0"/>
              <a:t>-</a:t>
            </a:r>
            <a:r>
              <a:rPr lang="en-US" dirty="0" err="1" smtClean="0"/>
              <a:t>DarchetypeGroupId</a:t>
            </a:r>
            <a:r>
              <a:rPr lang="en-US" dirty="0"/>
              <a:t>= </a:t>
            </a:r>
            <a:r>
              <a:rPr lang="en-US" dirty="0" err="1" smtClean="0"/>
              <a:t>org.apache.maven.archetypes</a:t>
            </a:r>
            <a:r>
              <a:rPr lang="en-US" dirty="0" smtClean="0"/>
              <a:t>                                    -</a:t>
            </a:r>
            <a:r>
              <a:rPr lang="en-US" dirty="0" err="1" smtClean="0"/>
              <a:t>DarchetypeArtifactId</a:t>
            </a:r>
            <a:r>
              <a:rPr lang="en-US" dirty="0" smtClean="0"/>
              <a:t>=maven-archetype-</a:t>
            </a:r>
            <a:r>
              <a:rPr lang="en-US" dirty="0" err="1" smtClean="0"/>
              <a:t>webapp</a:t>
            </a:r>
            <a:r>
              <a:rPr lang="en-US" dirty="0" smtClean="0"/>
              <a:t>     -</a:t>
            </a:r>
            <a:r>
              <a:rPr lang="en-US" dirty="0" err="1" smtClean="0"/>
              <a:t>DgroupId</a:t>
            </a:r>
            <a:r>
              <a:rPr lang="en-US" dirty="0" smtClean="0"/>
              <a:t>=</a:t>
            </a:r>
            <a:r>
              <a:rPr lang="en-US" dirty="0" err="1" smtClean="0"/>
              <a:t>com.optum</a:t>
            </a:r>
            <a:r>
              <a:rPr lang="en-US" dirty="0" err="1"/>
              <a:t>.app</a:t>
            </a:r>
            <a:r>
              <a:rPr lang="en-US" dirty="0" smtClean="0"/>
              <a:t> </a:t>
            </a:r>
            <a:r>
              <a:rPr lang="en-US" dirty="0"/>
              <a:t>-</a:t>
            </a:r>
            <a:r>
              <a:rPr lang="en-US" dirty="0" err="1"/>
              <a:t>DartifactId</a:t>
            </a:r>
            <a:r>
              <a:rPr lang="en-US" dirty="0"/>
              <a:t>=my-app</a:t>
            </a:r>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967072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2000" dirty="0"/>
              <a:t>Build Tool</a:t>
            </a:r>
          </a:p>
          <a:p>
            <a:r>
              <a:rPr lang="en-US" sz="2000" dirty="0"/>
              <a:t>ANT</a:t>
            </a:r>
          </a:p>
          <a:p>
            <a:pPr lvl="1">
              <a:buFont typeface="Wingdings" panose="05000000000000000000" pitchFamily="2" charset="2"/>
              <a:buChar char="Ø"/>
            </a:pPr>
            <a:r>
              <a:rPr lang="en-US" sz="2000" dirty="0"/>
              <a:t> Manual</a:t>
            </a:r>
          </a:p>
          <a:p>
            <a:pPr lvl="1">
              <a:buFont typeface="Wingdings" panose="05000000000000000000" pitchFamily="2" charset="2"/>
              <a:buChar char="Ø"/>
            </a:pPr>
            <a:r>
              <a:rPr lang="en-US" sz="2000" dirty="0"/>
              <a:t> In IDE</a:t>
            </a:r>
            <a:endParaRPr lang="en-US" sz="2000" dirty="0"/>
          </a:p>
          <a:p>
            <a:r>
              <a:rPr lang="en-US" sz="2000" dirty="0"/>
              <a:t>Maven</a:t>
            </a:r>
          </a:p>
          <a:p>
            <a:r>
              <a:rPr lang="en-US" sz="2000" dirty="0"/>
              <a:t>Understanding settings file and POM file</a:t>
            </a:r>
          </a:p>
          <a:p>
            <a:r>
              <a:rPr lang="en-US" sz="2000" dirty="0"/>
              <a:t>Build Life cycle</a:t>
            </a:r>
          </a:p>
          <a:p>
            <a:r>
              <a:rPr lang="en-US" sz="2000" dirty="0"/>
              <a:t>Build Process</a:t>
            </a:r>
          </a:p>
          <a:p>
            <a:pPr lvl="1">
              <a:buFont typeface="Wingdings" panose="05000000000000000000" pitchFamily="2" charset="2"/>
              <a:buChar char="Ø"/>
            </a:pPr>
            <a:r>
              <a:rPr lang="en-US" sz="2000" dirty="0"/>
              <a:t> Manual</a:t>
            </a:r>
          </a:p>
          <a:p>
            <a:pPr lvl="1">
              <a:buFont typeface="Wingdings" panose="05000000000000000000" pitchFamily="2" charset="2"/>
              <a:buChar char="Ø"/>
            </a:pPr>
            <a:r>
              <a:rPr lang="en-US" sz="2000" dirty="0"/>
              <a:t> In IDE</a:t>
            </a:r>
            <a:endParaRPr lang="en-US" sz="2000" dirty="0" smtClean="0"/>
          </a:p>
          <a:p>
            <a:r>
              <a:rPr lang="en-US" sz="2000" dirty="0"/>
              <a:t>ANT Vs </a:t>
            </a:r>
            <a:r>
              <a:rPr lang="en-US" sz="2000" dirty="0" smtClean="0"/>
              <a:t>Maven</a:t>
            </a:r>
            <a:endParaRPr lang="en-US" sz="2000"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98384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 Build Process</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a:t>Eclipse setup</a:t>
            </a:r>
          </a:p>
          <a:p>
            <a:pPr lvl="1"/>
            <a:r>
              <a:rPr lang="en-US" dirty="0">
                <a:hlinkClick r:id="rId2"/>
              </a:rPr>
              <a:t>http://www.himainc.com/files/m2e.pdf</a:t>
            </a:r>
            <a:endParaRPr lang="en-US" dirty="0"/>
          </a:p>
          <a:p>
            <a:pPr lvl="1"/>
            <a:r>
              <a:rPr lang="en-US" dirty="0">
                <a:hlinkClick r:id="rId3"/>
              </a:rPr>
              <a:t>http://www.tutorialspoint.com/maven/maven_eclispe_ide.htm</a:t>
            </a:r>
            <a:endParaRPr lang="en-US" dirty="0"/>
          </a:p>
          <a:p>
            <a:pPr lvl="1"/>
            <a:r>
              <a:rPr lang="en-US" dirty="0">
                <a:hlinkClick r:id="rId4"/>
              </a:rPr>
              <a:t>http://books.sonatype.com/m2eclipse-book/reference/install-sect-marketplace.html</a:t>
            </a:r>
            <a:endParaRPr lang="en-US" dirty="0"/>
          </a:p>
          <a:p>
            <a:endParaRPr lang="en-US" dirty="0" smtClean="0"/>
          </a:p>
          <a:p>
            <a:r>
              <a:rPr lang="en-US" dirty="0" err="1" smtClean="0"/>
              <a:t>IntelliJ</a:t>
            </a:r>
            <a:r>
              <a:rPr lang="en-US" dirty="0" smtClean="0"/>
              <a:t> setup</a:t>
            </a:r>
          </a:p>
          <a:p>
            <a:pPr lvl="1"/>
            <a:endParaRPr lang="en-US" dirty="0"/>
          </a:p>
        </p:txBody>
      </p:sp>
    </p:spTree>
    <p:extLst>
      <p:ext uri="{BB962C8B-B14F-4D97-AF65-F5344CB8AC3E}">
        <p14:creationId xmlns:p14="http://schemas.microsoft.com/office/powerpoint/2010/main" val="1964291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 Vs Maven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6783180"/>
              </p:ext>
            </p:extLst>
          </p:nvPr>
        </p:nvGraphicFramePr>
        <p:xfrm>
          <a:off x="457200" y="1531620"/>
          <a:ext cx="8229600" cy="4572000"/>
        </p:xfrm>
        <a:graphic>
          <a:graphicData uri="http://schemas.openxmlformats.org/drawingml/2006/table">
            <a:tbl>
              <a:tblPr/>
              <a:tblGrid>
                <a:gridCol w="4114800"/>
                <a:gridCol w="4114800"/>
              </a:tblGrid>
              <a:tr h="0">
                <a:tc>
                  <a:txBody>
                    <a:bodyPr/>
                    <a:lstStyle/>
                    <a:p>
                      <a:r>
                        <a:rPr lang="en-US" b="1" dirty="0"/>
                        <a:t>Ant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b="1" dirty="0"/>
                        <a:t>Maven</a:t>
                      </a:r>
                    </a:p>
                  </a:txBody>
                  <a:tcPr anchor="ctr">
                    <a:lnL>
                      <a:noFill/>
                    </a:lnL>
                    <a:lnR>
                      <a:noFill/>
                    </a:lnR>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0">
                <a:tc>
                  <a:txBody>
                    <a:bodyPr/>
                    <a:lstStyle/>
                    <a:p>
                      <a:r>
                        <a:rPr lang="en-US"/>
                        <a:t>Ant </a:t>
                      </a:r>
                      <a:r>
                        <a:rPr lang="en-US" b="1"/>
                        <a:t>doesn't has formal conventions</a:t>
                      </a:r>
                      <a:r>
                        <a:rPr lang="en-US"/>
                        <a:t>, so we need to provide information of the project structure in build.xml file.</a:t>
                      </a:r>
                    </a:p>
                  </a:txBody>
                  <a:tcPr anchor="ctr">
                    <a:lnL>
                      <a:noFill/>
                    </a:lnL>
                    <a:lnR>
                      <a:noFill/>
                    </a:lnR>
                    <a:lnT>
                      <a:noFill/>
                    </a:lnT>
                    <a:lnB>
                      <a:noFill/>
                    </a:lnB>
                  </a:tcPr>
                </a:tc>
                <a:tc>
                  <a:txBody>
                    <a:bodyPr/>
                    <a:lstStyle/>
                    <a:p>
                      <a:r>
                        <a:rPr lang="en-US"/>
                        <a:t>Maven </a:t>
                      </a:r>
                      <a:r>
                        <a:rPr lang="en-US" b="1"/>
                        <a:t>has a convention</a:t>
                      </a:r>
                      <a:r>
                        <a:rPr lang="en-US"/>
                        <a:t> to place source code, compiled code etc. So we don't need to provide information about the project structure in pom.xml file.</a:t>
                      </a:r>
                    </a:p>
                  </a:txBody>
                  <a:tcPr anchor="ctr">
                    <a:lnL>
                      <a:noFill/>
                    </a:lnL>
                    <a:lnR>
                      <a:noFill/>
                    </a:lnR>
                    <a:lnT>
                      <a:noFill/>
                    </a:lnT>
                    <a:lnB>
                      <a:noFill/>
                    </a:lnB>
                  </a:tcPr>
                </a:tc>
              </a:tr>
              <a:tr h="0">
                <a:tc>
                  <a:txBody>
                    <a:bodyPr/>
                    <a:lstStyle/>
                    <a:p>
                      <a:r>
                        <a:rPr lang="en-US"/>
                        <a:t>Ant is </a:t>
                      </a:r>
                      <a:r>
                        <a:rPr lang="en-US" b="1"/>
                        <a:t>procedural</a:t>
                      </a:r>
                      <a:r>
                        <a:rPr lang="en-US"/>
                        <a:t>, you need to provide information about what to do and when to do through code. You need to provide order.</a:t>
                      </a:r>
                    </a:p>
                  </a:txBody>
                  <a:tcPr anchor="ctr">
                    <a:lnL>
                      <a:noFill/>
                    </a:lnL>
                    <a:lnR>
                      <a:noFill/>
                    </a:lnR>
                    <a:lnT>
                      <a:noFill/>
                    </a:lnT>
                    <a:lnB>
                      <a:noFill/>
                    </a:lnB>
                  </a:tcPr>
                </a:tc>
                <a:tc>
                  <a:txBody>
                    <a:bodyPr/>
                    <a:lstStyle/>
                    <a:p>
                      <a:r>
                        <a:rPr lang="en-US"/>
                        <a:t>Maven is </a:t>
                      </a:r>
                      <a:r>
                        <a:rPr lang="en-US" b="1"/>
                        <a:t>declarative</a:t>
                      </a:r>
                      <a:r>
                        <a:rPr lang="en-US"/>
                        <a:t>, everything you define in the pom.xml file.</a:t>
                      </a:r>
                    </a:p>
                  </a:txBody>
                  <a:tcPr anchor="ctr">
                    <a:lnL>
                      <a:noFill/>
                    </a:lnL>
                    <a:lnR>
                      <a:noFill/>
                    </a:lnR>
                    <a:lnT>
                      <a:noFill/>
                    </a:lnT>
                    <a:lnB>
                      <a:noFill/>
                    </a:lnB>
                  </a:tcPr>
                </a:tc>
              </a:tr>
              <a:tr h="0">
                <a:tc>
                  <a:txBody>
                    <a:bodyPr/>
                    <a:lstStyle/>
                    <a:p>
                      <a:r>
                        <a:rPr lang="en-US"/>
                        <a:t>There is </a:t>
                      </a:r>
                      <a:r>
                        <a:rPr lang="en-US" b="1"/>
                        <a:t>no life cycle</a:t>
                      </a:r>
                      <a:r>
                        <a:rPr lang="en-US"/>
                        <a:t> in Ant.</a:t>
                      </a:r>
                    </a:p>
                  </a:txBody>
                  <a:tcPr anchor="ctr">
                    <a:lnL>
                      <a:noFill/>
                    </a:lnL>
                    <a:lnR>
                      <a:noFill/>
                    </a:lnR>
                    <a:lnT>
                      <a:noFill/>
                    </a:lnT>
                    <a:lnB>
                      <a:noFill/>
                    </a:lnB>
                  </a:tcPr>
                </a:tc>
                <a:tc>
                  <a:txBody>
                    <a:bodyPr/>
                    <a:lstStyle/>
                    <a:p>
                      <a:r>
                        <a:rPr lang="en-US"/>
                        <a:t>There is </a:t>
                      </a:r>
                      <a:r>
                        <a:rPr lang="en-US" b="1"/>
                        <a:t>life cycle</a:t>
                      </a:r>
                      <a:r>
                        <a:rPr lang="en-US"/>
                        <a:t> in Maven.</a:t>
                      </a:r>
                    </a:p>
                  </a:txBody>
                  <a:tcPr anchor="ctr">
                    <a:lnL>
                      <a:noFill/>
                    </a:lnL>
                    <a:lnR>
                      <a:noFill/>
                    </a:lnR>
                    <a:lnT>
                      <a:noFill/>
                    </a:lnT>
                    <a:lnB>
                      <a:noFill/>
                    </a:lnB>
                  </a:tcPr>
                </a:tc>
              </a:tr>
              <a:tr h="0">
                <a:tc>
                  <a:txBody>
                    <a:bodyPr/>
                    <a:lstStyle/>
                    <a:p>
                      <a:r>
                        <a:rPr lang="en-US"/>
                        <a:t>It is </a:t>
                      </a:r>
                      <a:r>
                        <a:rPr lang="en-US" b="1"/>
                        <a:t>a tool</a:t>
                      </a:r>
                      <a:r>
                        <a:rPr lang="en-US"/>
                        <a:t> box.</a:t>
                      </a:r>
                    </a:p>
                  </a:txBody>
                  <a:tcPr anchor="ctr">
                    <a:lnL>
                      <a:noFill/>
                    </a:lnL>
                    <a:lnR>
                      <a:noFill/>
                    </a:lnR>
                    <a:lnT>
                      <a:noFill/>
                    </a:lnT>
                    <a:lnB>
                      <a:noFill/>
                    </a:lnB>
                  </a:tcPr>
                </a:tc>
                <a:tc>
                  <a:txBody>
                    <a:bodyPr/>
                    <a:lstStyle/>
                    <a:p>
                      <a:r>
                        <a:rPr lang="en-US"/>
                        <a:t>It is </a:t>
                      </a:r>
                      <a:r>
                        <a:rPr lang="en-US" b="1"/>
                        <a:t>a framework</a:t>
                      </a:r>
                      <a:r>
                        <a:rPr lang="en-US"/>
                        <a:t>.</a:t>
                      </a:r>
                    </a:p>
                  </a:txBody>
                  <a:tcPr anchor="ctr">
                    <a:lnL>
                      <a:noFill/>
                    </a:lnL>
                    <a:lnR>
                      <a:noFill/>
                    </a:lnR>
                    <a:lnT>
                      <a:noFill/>
                    </a:lnT>
                    <a:lnB>
                      <a:noFill/>
                    </a:lnB>
                  </a:tcPr>
                </a:tc>
              </a:tr>
              <a:tr h="0">
                <a:tc>
                  <a:txBody>
                    <a:bodyPr/>
                    <a:lstStyle/>
                    <a:p>
                      <a:r>
                        <a:rPr lang="en-US"/>
                        <a:t>It is </a:t>
                      </a:r>
                      <a:r>
                        <a:rPr lang="en-US" b="1"/>
                        <a:t>mainly a build tool</a:t>
                      </a:r>
                      <a:r>
                        <a:rPr lang="en-US"/>
                        <a:t>.</a:t>
                      </a:r>
                    </a:p>
                  </a:txBody>
                  <a:tcPr anchor="ctr">
                    <a:lnL>
                      <a:noFill/>
                    </a:lnL>
                    <a:lnR>
                      <a:noFill/>
                    </a:lnR>
                    <a:lnT>
                      <a:noFill/>
                    </a:lnT>
                    <a:lnB>
                      <a:noFill/>
                    </a:lnB>
                  </a:tcPr>
                </a:tc>
                <a:tc>
                  <a:txBody>
                    <a:bodyPr/>
                    <a:lstStyle/>
                    <a:p>
                      <a:r>
                        <a:rPr lang="en-US"/>
                        <a:t>It is </a:t>
                      </a:r>
                      <a:r>
                        <a:rPr lang="en-US" b="1"/>
                        <a:t>mainly a project management tool</a:t>
                      </a:r>
                      <a:r>
                        <a:rPr lang="en-US"/>
                        <a:t>.</a:t>
                      </a:r>
                    </a:p>
                  </a:txBody>
                  <a:tcPr anchor="ctr">
                    <a:lnL>
                      <a:noFill/>
                    </a:lnL>
                    <a:lnR>
                      <a:noFill/>
                    </a:lnR>
                    <a:lnT>
                      <a:noFill/>
                    </a:lnT>
                    <a:lnB>
                      <a:noFill/>
                    </a:lnB>
                  </a:tcPr>
                </a:tc>
              </a:tr>
              <a:tr h="0">
                <a:tc>
                  <a:txBody>
                    <a:bodyPr/>
                    <a:lstStyle/>
                    <a:p>
                      <a:r>
                        <a:rPr lang="en-US"/>
                        <a:t>The ant scripts are </a:t>
                      </a:r>
                      <a:r>
                        <a:rPr lang="en-US" b="1"/>
                        <a:t>not reusable</a:t>
                      </a:r>
                      <a:r>
                        <a:rPr lang="en-US"/>
                        <a:t>.</a:t>
                      </a:r>
                    </a:p>
                  </a:txBody>
                  <a:tcPr anchor="ctr">
                    <a:lnL>
                      <a:noFill/>
                    </a:lnL>
                    <a:lnR>
                      <a:noFill/>
                    </a:lnR>
                    <a:lnT>
                      <a:noFill/>
                    </a:lnT>
                    <a:lnB>
                      <a:noFill/>
                    </a:lnB>
                  </a:tcPr>
                </a:tc>
                <a:tc>
                  <a:txBody>
                    <a:bodyPr/>
                    <a:lstStyle/>
                    <a:p>
                      <a:r>
                        <a:rPr lang="en-US"/>
                        <a:t>The maven plugins are </a:t>
                      </a:r>
                      <a:r>
                        <a:rPr lang="en-US" b="1"/>
                        <a:t>reusable</a:t>
                      </a:r>
                      <a:r>
                        <a:rPr lang="en-US"/>
                        <a:t>.</a:t>
                      </a:r>
                    </a:p>
                  </a:txBody>
                  <a:tcPr anchor="ctr">
                    <a:lnL>
                      <a:noFill/>
                    </a:lnL>
                    <a:lnR>
                      <a:noFill/>
                    </a:lnR>
                    <a:lnT>
                      <a:noFill/>
                    </a:lnT>
                    <a:lnB>
                      <a:noFill/>
                    </a:lnB>
                  </a:tcPr>
                </a:tc>
              </a:tr>
              <a:tr h="0">
                <a:tc>
                  <a:txBody>
                    <a:bodyPr/>
                    <a:lstStyle/>
                    <a:p>
                      <a:r>
                        <a:rPr lang="en-US"/>
                        <a:t>It is </a:t>
                      </a:r>
                      <a:r>
                        <a:rPr lang="en-US" b="1"/>
                        <a:t>less preferred</a:t>
                      </a:r>
                      <a:r>
                        <a:rPr lang="en-US"/>
                        <a:t> than Maven.</a:t>
                      </a:r>
                    </a:p>
                  </a:txBody>
                  <a:tcPr anchor="ctr">
                    <a:lnL>
                      <a:noFill/>
                    </a:lnL>
                    <a:lnR>
                      <a:noFill/>
                    </a:lnR>
                    <a:lnT>
                      <a:noFill/>
                    </a:lnT>
                    <a:lnB>
                      <a:noFill/>
                    </a:lnB>
                  </a:tcPr>
                </a:tc>
                <a:tc>
                  <a:txBody>
                    <a:bodyPr/>
                    <a:lstStyle/>
                    <a:p>
                      <a:r>
                        <a:rPr lang="en-US" dirty="0"/>
                        <a:t>It is </a:t>
                      </a:r>
                      <a:r>
                        <a:rPr lang="en-US" b="1" dirty="0"/>
                        <a:t>more preferred</a:t>
                      </a:r>
                      <a:r>
                        <a:rPr lang="en-US" dirty="0"/>
                        <a:t> than Ant.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84565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157492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1574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Questions?</a:t>
            </a:r>
            <a:endParaRPr lang="en-US" dirty="0"/>
          </a:p>
        </p:txBody>
      </p:sp>
    </p:spTree>
    <p:extLst>
      <p:ext uri="{BB962C8B-B14F-4D97-AF65-F5344CB8AC3E}">
        <p14:creationId xmlns:p14="http://schemas.microsoft.com/office/powerpoint/2010/main" val="39874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Tool</a:t>
            </a:r>
          </a:p>
        </p:txBody>
      </p:sp>
      <p:sp>
        <p:nvSpPr>
          <p:cNvPr id="3" name="Content Placeholder 2"/>
          <p:cNvSpPr>
            <a:spLocks noGrp="1"/>
          </p:cNvSpPr>
          <p:nvPr>
            <p:ph idx="1"/>
          </p:nvPr>
        </p:nvSpPr>
        <p:spPr/>
        <p:txBody>
          <a:bodyPr>
            <a:normAutofit/>
          </a:bodyPr>
          <a:lstStyle/>
          <a:p>
            <a:r>
              <a:rPr lang="en-US" sz="2000" dirty="0"/>
              <a:t>A build tool is a tool that automates everything related to building the software project. Building a software project typically includes one or more of these activities: </a:t>
            </a:r>
          </a:p>
          <a:p>
            <a:pPr lvl="1"/>
            <a:r>
              <a:rPr lang="en-US" sz="2000" dirty="0"/>
              <a:t>Compile </a:t>
            </a:r>
            <a:r>
              <a:rPr lang="en-US" sz="2000" dirty="0" smtClean="0"/>
              <a:t>code</a:t>
            </a:r>
          </a:p>
          <a:p>
            <a:pPr lvl="1"/>
            <a:r>
              <a:rPr lang="en-US" sz="2000" dirty="0"/>
              <a:t>Package the binaries</a:t>
            </a:r>
          </a:p>
          <a:p>
            <a:pPr lvl="1"/>
            <a:r>
              <a:rPr lang="en-US" sz="2000" dirty="0"/>
              <a:t>Deploy the binaries to the test </a:t>
            </a:r>
            <a:r>
              <a:rPr lang="en-US" sz="2000" dirty="0" smtClean="0"/>
              <a:t>server</a:t>
            </a:r>
          </a:p>
          <a:p>
            <a:pPr lvl="1"/>
            <a:r>
              <a:rPr lang="en-US" sz="2000" dirty="0"/>
              <a:t>Test your changes</a:t>
            </a:r>
          </a:p>
          <a:p>
            <a:pPr lvl="1"/>
            <a:r>
              <a:rPr lang="en-US" sz="2000" dirty="0"/>
              <a:t>Copy code from one location to </a:t>
            </a:r>
            <a:r>
              <a:rPr lang="en-US" sz="2000" dirty="0" smtClean="0"/>
              <a:t>another</a:t>
            </a:r>
            <a:endParaRPr lang="en-US" sz="2000" dirty="0"/>
          </a:p>
          <a:p>
            <a:endParaRPr lang="en-US" dirty="0" smtClean="0"/>
          </a:p>
          <a:p>
            <a:endParaRPr lang="en-US" dirty="0"/>
          </a:p>
        </p:txBody>
      </p:sp>
    </p:spTree>
    <p:extLst>
      <p:ext uri="{BB962C8B-B14F-4D97-AF65-F5344CB8AC3E}">
        <p14:creationId xmlns:p14="http://schemas.microsoft.com/office/powerpoint/2010/main" val="32094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t>
            </a:r>
            <a:r>
              <a:rPr lang="en-US" dirty="0"/>
              <a:t>Tool</a:t>
            </a:r>
          </a:p>
        </p:txBody>
      </p:sp>
      <p:sp>
        <p:nvSpPr>
          <p:cNvPr id="3" name="Content Placeholder 2"/>
          <p:cNvSpPr>
            <a:spLocks noGrp="1"/>
          </p:cNvSpPr>
          <p:nvPr>
            <p:ph idx="1"/>
          </p:nvPr>
        </p:nvSpPr>
        <p:spPr>
          <a:xfrm>
            <a:off x="457200" y="1143000"/>
            <a:ext cx="8229600" cy="5257800"/>
          </a:xfrm>
        </p:spPr>
        <p:txBody>
          <a:bodyPr>
            <a:noAutofit/>
          </a:bodyPr>
          <a:lstStyle/>
          <a:p>
            <a:endParaRPr lang="en-US" sz="2000" dirty="0"/>
          </a:p>
          <a:p>
            <a:r>
              <a:rPr lang="en-US" sz="2000" dirty="0"/>
              <a:t>Any given software project may have more activities than these needed to build the finished software. Such activities can normally be plugged into a build tool, so these activities can be automated too. </a:t>
            </a:r>
          </a:p>
          <a:p>
            <a:endParaRPr lang="en-US" sz="2000" dirty="0" smtClean="0"/>
          </a:p>
          <a:p>
            <a:r>
              <a:rPr lang="en-US" sz="2000" dirty="0" smtClean="0"/>
              <a:t>The </a:t>
            </a:r>
            <a:r>
              <a:rPr lang="en-US" sz="2000" dirty="0"/>
              <a:t>advantage of automating the build process is that you minimize the risk of humans making errors while building the software manually. Additionally, an automated build tool is typically faster than a human performing the same steps manually</a:t>
            </a:r>
            <a:r>
              <a:rPr lang="en-US" sz="2000" dirty="0" smtClean="0"/>
              <a:t>.</a:t>
            </a:r>
          </a:p>
          <a:p>
            <a:endParaRPr lang="en-US" sz="2000" dirty="0"/>
          </a:p>
          <a:p>
            <a:r>
              <a:rPr lang="en-US" sz="2000" dirty="0"/>
              <a:t>List of build tools: </a:t>
            </a:r>
            <a:r>
              <a:rPr lang="en-US" sz="2000" dirty="0">
                <a:hlinkClick r:id="rId2"/>
              </a:rPr>
              <a:t>http://en.wikipedia.org/wiki/List_of_build_automation_software</a:t>
            </a:r>
            <a:endParaRPr lang="en-US" sz="2000" dirty="0"/>
          </a:p>
          <a:p>
            <a:endParaRPr lang="en-US" sz="2000" dirty="0"/>
          </a:p>
        </p:txBody>
      </p:sp>
    </p:spTree>
    <p:extLst>
      <p:ext uri="{BB962C8B-B14F-4D97-AF65-F5344CB8AC3E}">
        <p14:creationId xmlns:p14="http://schemas.microsoft.com/office/powerpoint/2010/main" val="1381780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ANT</a:t>
            </a:r>
            <a:endParaRPr lang="en-US" dirty="0"/>
          </a:p>
        </p:txBody>
      </p:sp>
    </p:spTree>
    <p:extLst>
      <p:ext uri="{BB962C8B-B14F-4D97-AF65-F5344CB8AC3E}">
        <p14:creationId xmlns:p14="http://schemas.microsoft.com/office/powerpoint/2010/main" val="2275057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a:t>
            </a:r>
            <a:endParaRPr lang="en-US" dirty="0"/>
          </a:p>
        </p:txBody>
      </p:sp>
      <p:sp>
        <p:nvSpPr>
          <p:cNvPr id="3" name="Content Placeholder 2"/>
          <p:cNvSpPr>
            <a:spLocks noGrp="1"/>
          </p:cNvSpPr>
          <p:nvPr>
            <p:ph idx="1"/>
          </p:nvPr>
        </p:nvSpPr>
        <p:spPr/>
        <p:txBody>
          <a:bodyPr>
            <a:noAutofit/>
          </a:bodyPr>
          <a:lstStyle/>
          <a:p>
            <a:r>
              <a:rPr lang="en-US" sz="2000" dirty="0"/>
              <a:t>Ant stands for Another Neat Tool</a:t>
            </a:r>
          </a:p>
          <a:p>
            <a:endParaRPr lang="en-US" sz="2000" dirty="0"/>
          </a:p>
          <a:p>
            <a:r>
              <a:rPr lang="en-US" sz="2000" dirty="0"/>
              <a:t>Apache Ant is an open source, cross-platform based build tool that is use XML scripting to build  Java applications. Ant supplies a number of built-in tasks allowing to compile, assemble, test and run Java applications. Ant can also be used effectively to build non Java applications</a:t>
            </a:r>
            <a:r>
              <a:rPr lang="en-US" sz="2000" dirty="0" smtClean="0"/>
              <a:t>.</a:t>
            </a:r>
            <a:endParaRPr lang="en-US" sz="2000" dirty="0"/>
          </a:p>
          <a:p>
            <a:endParaRPr lang="en-US" sz="2000" dirty="0" smtClean="0"/>
          </a:p>
          <a:p>
            <a:r>
              <a:rPr lang="en-US" sz="2000" dirty="0"/>
              <a:t>Ant uses an xml file for its configuration. The default file name is build.xml. Ant builds are based on three blocks: tasks, targets and extension points</a:t>
            </a:r>
            <a:r>
              <a:rPr lang="en-US" sz="2000" dirty="0" smtClean="0"/>
              <a:t>.</a:t>
            </a:r>
          </a:p>
          <a:p>
            <a:endParaRPr lang="en-US" sz="2000" dirty="0"/>
          </a:p>
          <a:p>
            <a:r>
              <a:rPr lang="en-US" sz="2000" dirty="0"/>
              <a:t>A task is a unit of work which should be performed and are small, atomic steps, for example compile source code or create Javadoc. Tasks can be grouped into targets.</a:t>
            </a:r>
          </a:p>
        </p:txBody>
      </p:sp>
    </p:spTree>
    <p:extLst>
      <p:ext uri="{BB962C8B-B14F-4D97-AF65-F5344CB8AC3E}">
        <p14:creationId xmlns:p14="http://schemas.microsoft.com/office/powerpoint/2010/main" val="277410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a:t>
            </a:r>
            <a:endParaRPr lang="en-US" dirty="0"/>
          </a:p>
        </p:txBody>
      </p:sp>
      <p:sp>
        <p:nvSpPr>
          <p:cNvPr id="3" name="Content Placeholder 2"/>
          <p:cNvSpPr>
            <a:spLocks noGrp="1"/>
          </p:cNvSpPr>
          <p:nvPr>
            <p:ph idx="1"/>
          </p:nvPr>
        </p:nvSpPr>
        <p:spPr/>
        <p:txBody>
          <a:bodyPr>
            <a:noAutofit/>
          </a:bodyPr>
          <a:lstStyle/>
          <a:p>
            <a:r>
              <a:rPr lang="en-US" sz="2000" dirty="0" smtClean="0"/>
              <a:t>A target can be directly invoked via Ant. Targets can specify their dependencies. Ant will automatically execute all dependent targets.</a:t>
            </a:r>
          </a:p>
          <a:p>
            <a:pPr lvl="1"/>
            <a:r>
              <a:rPr lang="en-US" sz="1600" dirty="0" smtClean="0"/>
              <a:t>For example if target A depends on B and Ant is instructed to run A, it first runs B before running A.</a:t>
            </a:r>
          </a:p>
          <a:p>
            <a:pPr lvl="1"/>
            <a:r>
              <a:rPr lang="en-US" sz="1600" dirty="0" smtClean="0"/>
              <a:t>For </a:t>
            </a:r>
            <a:r>
              <a:rPr lang="en-US" sz="1600" dirty="0"/>
              <a:t>example if </a:t>
            </a:r>
            <a:r>
              <a:rPr lang="en-US" sz="1600" dirty="0" smtClean="0"/>
              <a:t> target Run </a:t>
            </a:r>
            <a:r>
              <a:rPr lang="en-US" sz="1600" dirty="0"/>
              <a:t>depends on Compile, than </a:t>
            </a:r>
            <a:r>
              <a:rPr lang="en-US" sz="1600" dirty="0" smtClean="0"/>
              <a:t>Ant </a:t>
            </a:r>
            <a:r>
              <a:rPr lang="en-US" sz="1600" dirty="0"/>
              <a:t>will first perform Compile and then </a:t>
            </a:r>
            <a:r>
              <a:rPr lang="en-US" sz="1600" dirty="0" smtClean="0"/>
              <a:t>Run</a:t>
            </a:r>
            <a:endParaRPr lang="en-US" sz="2000" dirty="0" smtClean="0"/>
          </a:p>
          <a:p>
            <a:r>
              <a:rPr lang="en-US" sz="2000" dirty="0" smtClean="0"/>
              <a:t>In your build.xml file you can specify the default target. Ant executes this target, if no explicit target is specified</a:t>
            </a:r>
          </a:p>
          <a:p>
            <a:r>
              <a:rPr lang="en-US" sz="2000" dirty="0"/>
              <a:t>Extension-Points are similar to targets in that they have a name and a depends list and can be executed from the command line. Just like targets they represent a state during the build process</a:t>
            </a:r>
            <a:r>
              <a:rPr lang="en-US" sz="2000" dirty="0" smtClean="0"/>
              <a:t>.</a:t>
            </a:r>
          </a:p>
          <a:p>
            <a:r>
              <a:rPr lang="en-US" sz="2000" dirty="0"/>
              <a:t>Targets can add themselves to an extension-</a:t>
            </a:r>
            <a:r>
              <a:rPr lang="en-US" sz="2000" dirty="0" err="1"/>
              <a:t>points's</a:t>
            </a:r>
            <a:r>
              <a:rPr lang="en-US" sz="2000" dirty="0"/>
              <a:t> depends list via their extensionOf attribute. The main purpose of an extension-point is to act as an extension point for build files designed to be </a:t>
            </a:r>
            <a:r>
              <a:rPr lang="en-US" sz="2000" dirty="0" smtClean="0"/>
              <a:t>imported.</a:t>
            </a:r>
          </a:p>
        </p:txBody>
      </p:sp>
    </p:spTree>
    <p:extLst>
      <p:ext uri="{BB962C8B-B14F-4D97-AF65-F5344CB8AC3E}">
        <p14:creationId xmlns:p14="http://schemas.microsoft.com/office/powerpoint/2010/main" val="636571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a:t>
            </a:r>
            <a:endParaRPr lang="en-US" dirty="0"/>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r>
              <a:rPr lang="en-US" sz="2200" dirty="0"/>
              <a:t>Download link: </a:t>
            </a:r>
            <a:r>
              <a:rPr lang="en-US" sz="2200" dirty="0">
                <a:hlinkClick r:id="rId2"/>
              </a:rPr>
              <a:t>http://ant.apache.org/bindownload.cgi</a:t>
            </a:r>
            <a:endParaRPr lang="en-US" sz="2200" dirty="0"/>
          </a:p>
          <a:p>
            <a:r>
              <a:rPr lang="en-US" sz="2200" dirty="0"/>
              <a:t>Environment Setup: </a:t>
            </a:r>
          </a:p>
          <a:p>
            <a:pPr lvl="1"/>
            <a:r>
              <a:rPr lang="en-US" sz="2200" dirty="0"/>
              <a:t> Assume Ant is installed in c:\ant\. The following sets up the environment:</a:t>
            </a:r>
          </a:p>
          <a:p>
            <a:pPr lvl="1"/>
            <a:r>
              <a:rPr lang="en-US" sz="2200" dirty="0"/>
              <a:t> set ANT_HOME=c:\ant set </a:t>
            </a:r>
          </a:p>
          <a:p>
            <a:pPr lvl="1"/>
            <a:r>
              <a:rPr lang="en-US" sz="2200" dirty="0"/>
              <a:t>JAVA_HOME=c:\jdk1.7.0_51 set PATH=%PATH%;%ANT_HOME%\bin</a:t>
            </a:r>
          </a:p>
          <a:p>
            <a:r>
              <a:rPr lang="en-US" sz="2200" dirty="0"/>
              <a:t>Sample Code: </a:t>
            </a:r>
          </a:p>
          <a:p>
            <a:pPr lvl="1"/>
            <a:r>
              <a:rPr lang="en-US" sz="2200" dirty="0">
                <a:hlinkClick r:id="rId3"/>
              </a:rPr>
              <a:t>https://</a:t>
            </a:r>
            <a:r>
              <a:rPr lang="en-US" sz="2200" dirty="0" smtClean="0">
                <a:hlinkClick r:id="rId3"/>
              </a:rPr>
              <a:t>java.net/projects/ant-simple-sample/sources/ant-super-simple-code/content/build.xml</a:t>
            </a:r>
            <a:endParaRPr lang="en-US" sz="2200" dirty="0" smtClean="0"/>
          </a:p>
          <a:p>
            <a:pPr lvl="1"/>
            <a:r>
              <a:rPr lang="en-US" sz="2200" dirty="0">
                <a:hlinkClick r:id="rId4"/>
              </a:rPr>
              <a:t>https://</a:t>
            </a:r>
            <a:r>
              <a:rPr lang="en-US" sz="2200" dirty="0" smtClean="0">
                <a:hlinkClick r:id="rId4"/>
              </a:rPr>
              <a:t>ant.apache.org/manual/tutorial-HelloWorldWithAnt.html</a:t>
            </a:r>
            <a:endParaRPr lang="en-US" sz="2200" dirty="0"/>
          </a:p>
          <a:p>
            <a:endParaRPr lang="en-US" sz="2200" dirty="0"/>
          </a:p>
          <a:p>
            <a:r>
              <a:rPr lang="en-US" sz="2200" dirty="0"/>
              <a:t>Eclipse configuration: </a:t>
            </a:r>
            <a:r>
              <a:rPr lang="en-US" sz="2200" dirty="0">
                <a:hlinkClick r:id="rId5"/>
              </a:rPr>
              <a:t>http://oak.cs.ucla.edu/cs144/projects/ant/eclipse-ant.html</a:t>
            </a:r>
            <a:endParaRPr lang="en-US" sz="2200" dirty="0"/>
          </a:p>
        </p:txBody>
      </p:sp>
    </p:spTree>
    <p:extLst>
      <p:ext uri="{BB962C8B-B14F-4D97-AF65-F5344CB8AC3E}">
        <p14:creationId xmlns:p14="http://schemas.microsoft.com/office/powerpoint/2010/main" val="1240073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a:t>
            </a:r>
            <a:endParaRPr lang="en-US" dirty="0"/>
          </a:p>
        </p:txBody>
      </p:sp>
      <p:sp>
        <p:nvSpPr>
          <p:cNvPr id="3" name="Content Placeholder 2"/>
          <p:cNvSpPr>
            <a:spLocks noGrp="1"/>
          </p:cNvSpPr>
          <p:nvPr>
            <p:ph idx="1"/>
          </p:nvPr>
        </p:nvSpPr>
        <p:spPr/>
        <p:txBody>
          <a:bodyPr>
            <a:normAutofit lnSpcReduction="10000"/>
          </a:bodyPr>
          <a:lstStyle/>
          <a:p>
            <a:r>
              <a:rPr lang="en-US" sz="2200" b="1" dirty="0"/>
              <a:t>Features of Apache Ant</a:t>
            </a:r>
          </a:p>
          <a:p>
            <a:pPr lvl="1"/>
            <a:r>
              <a:rPr lang="en-US" sz="2200" dirty="0"/>
              <a:t>Ant is the most complete Java build and deployment tool available.</a:t>
            </a:r>
          </a:p>
          <a:p>
            <a:pPr lvl="1"/>
            <a:r>
              <a:rPr lang="en-US" sz="2200" dirty="0"/>
              <a:t>Ant is platform neutral and can handle platform specific properties such as file separators.</a:t>
            </a:r>
          </a:p>
          <a:p>
            <a:pPr lvl="1"/>
            <a:r>
              <a:rPr lang="en-US" sz="2200" dirty="0"/>
              <a:t>Ant scripts are written using plain XML. If you are already familiar with XML, you can learn Ant pretty quickly.</a:t>
            </a:r>
          </a:p>
          <a:p>
            <a:pPr lvl="1"/>
            <a:r>
              <a:rPr lang="en-US" sz="2200" dirty="0"/>
              <a:t>Ant is good at automating complicated repetitive tasks.</a:t>
            </a:r>
          </a:p>
          <a:p>
            <a:pPr lvl="1"/>
            <a:r>
              <a:rPr lang="en-US" sz="2200" dirty="0"/>
              <a:t>Ant comes with a big list of predefined tasks.</a:t>
            </a:r>
          </a:p>
          <a:p>
            <a:pPr lvl="1"/>
            <a:r>
              <a:rPr lang="en-US" sz="2200" dirty="0"/>
              <a:t>Ant provides an interface to develop custom tasks.</a:t>
            </a:r>
          </a:p>
          <a:p>
            <a:pPr lvl="1"/>
            <a:r>
              <a:rPr lang="en-US" sz="2200" dirty="0"/>
              <a:t>Ant can be easily invoked from the command line and it can integrate with free and commercial IDEs.</a:t>
            </a:r>
          </a:p>
          <a:p>
            <a:pPr lvl="1"/>
            <a:endParaRPr lang="en-US" sz="2000"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4119828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3067</TotalTime>
  <Words>1240</Words>
  <Application>Microsoft Office PowerPoint</Application>
  <PresentationFormat>On-screen Show (4:3)</PresentationFormat>
  <Paragraphs>171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Build Tools</vt:lpstr>
      <vt:lpstr>Agenda</vt:lpstr>
      <vt:lpstr>Build Tool</vt:lpstr>
      <vt:lpstr>Build Tool</vt:lpstr>
      <vt:lpstr>ANT</vt:lpstr>
      <vt:lpstr>ANT</vt:lpstr>
      <vt:lpstr>ANT</vt:lpstr>
      <vt:lpstr>ANT</vt:lpstr>
      <vt:lpstr>ANT</vt:lpstr>
      <vt:lpstr>Maven</vt:lpstr>
      <vt:lpstr>Maven</vt:lpstr>
      <vt:lpstr>Maven</vt:lpstr>
      <vt:lpstr>Maven</vt:lpstr>
      <vt:lpstr>POM</vt:lpstr>
      <vt:lpstr>POM</vt:lpstr>
      <vt:lpstr>Settings File</vt:lpstr>
      <vt:lpstr>Build Life Cycle</vt:lpstr>
      <vt:lpstr>Manual Build Process</vt:lpstr>
      <vt:lpstr>Manual Build Process</vt:lpstr>
      <vt:lpstr>IDE Build Process</vt:lpstr>
      <vt:lpstr>ANT Vs Maven</vt:lpstr>
      <vt:lpstr>Thank you</vt:lpstr>
      <vt:lpstr>Thank you</vt:lpstr>
      <vt:lpstr>Questions?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W7admin</dc:creator>
  <cp:lastModifiedBy>W7admin</cp:lastModifiedBy>
  <cp:revision>155</cp:revision>
  <dcterms:created xsi:type="dcterms:W3CDTF">2014-12-05T12:00:07Z</dcterms:created>
  <dcterms:modified xsi:type="dcterms:W3CDTF">2015-01-18T20:49:38Z</dcterms:modified>
</cp:coreProperties>
</file>